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7.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8.xml" ContentType="application/vnd.openxmlformats-officedocument.drawingml.chart+xml"/>
  <Override PartName="/ppt/drawings/drawing1.xml" ContentType="application/vnd.openxmlformats-officedocument.drawingml.chartshapes+xml"/>
  <Override PartName="/ppt/charts/chart9.xml" ContentType="application/vnd.openxmlformats-officedocument.drawingml.chart+xml"/>
  <Override PartName="/ppt/charts/chart10.xml" ContentType="application/vnd.openxmlformats-officedocument.drawingml.chart+xml"/>
  <Override PartName="/ppt/notesSlides/notesSlide20.xml" ContentType="application/vnd.openxmlformats-officedocument.presentationml.notesSlide+xml"/>
  <Override PartName="/ppt/charts/chart11.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4.xml" ContentType="application/vnd.openxmlformats-officedocument.drawingml.chart+xml"/>
  <Override PartName="/ppt/drawings/drawing2.xml" ContentType="application/vnd.openxmlformats-officedocument.drawingml.chartshapes+xml"/>
  <Override PartName="/ppt/notesSlides/notesSlide30.xml" ContentType="application/vnd.openxmlformats-officedocument.presentationml.notesSlide+xml"/>
  <Override PartName="/ppt/charts/chart1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notesSlides/notesSlide36.xml" ContentType="application/vnd.openxmlformats-officedocument.presentationml.notesSlide+xml"/>
  <Override PartName="/ppt/charts/chart1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7.xml" ContentType="application/vnd.openxmlformats-officedocument.presentationml.notesSlide+xml"/>
  <Override PartName="/ppt/charts/chart1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20.xml" ContentType="application/vnd.openxmlformats-officedocument.drawingml.chart+xml"/>
  <Override PartName="/ppt/drawings/drawing3.xml" ContentType="application/vnd.openxmlformats-officedocument.drawingml.chartshape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21.xml" ContentType="application/vnd.openxmlformats-officedocument.drawingml.chart+xml"/>
  <Override PartName="/ppt/notesSlides/notesSlide45.xml" ContentType="application/vnd.openxmlformats-officedocument.presentationml.notesSlide+xml"/>
  <Override PartName="/ppt/charts/chart22.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23.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24.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25.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26.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xml" ContentType="application/vnd.openxmlformats-officedocument.themeOverride+xml"/>
  <Override PartName="/ppt/charts/chart27.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2.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28.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29.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70.xml" ContentType="application/vnd.openxmlformats-officedocument.presentationml.notesSlide+xml"/>
  <Override PartName="/ppt/charts/chart30.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31.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32.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6.xml" ContentType="application/vnd.openxmlformats-officedocument.drawingml.chartshapes+xml"/>
  <Override PartName="/ppt/notesSlides/notesSlide73.xml" ContentType="application/vnd.openxmlformats-officedocument.presentationml.notesSlide+xml"/>
  <Override PartName="/ppt/charts/chart33.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rts/chart34.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79.xml" ContentType="application/vnd.openxmlformats-officedocument.presentationml.notesSlide+xml"/>
  <Override PartName="/ppt/charts/chart35.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80.xml" ContentType="application/vnd.openxmlformats-officedocument.presentationml.notesSlide+xml"/>
  <Override PartName="/ppt/charts/chart36.xml" ContentType="application/vnd.openxmlformats-officedocument.drawingml.chart+xml"/>
  <Override PartName="/ppt/notesSlides/notesSlide81.xml" ContentType="application/vnd.openxmlformats-officedocument.presentationml.notesSlide+xml"/>
  <Override PartName="/ppt/charts/chart37.xml" ContentType="application/vnd.openxmlformats-officedocument.drawingml.chart+xml"/>
  <Override PartName="/ppt/notesSlides/notesSlide82.xml" ContentType="application/vnd.openxmlformats-officedocument.presentationml.notesSlide+xml"/>
  <Override PartName="/ppt/charts/chart38.xml" ContentType="application/vnd.openxmlformats-officedocument.drawingml.chart+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rts/chart42.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rts/chart43.xml" ContentType="application/vnd.openxmlformats-officedocument.drawingml.chart+xml"/>
  <Override PartName="/ppt/drawings/drawing7.xml" ContentType="application/vnd.openxmlformats-officedocument.drawingml.chartshapes+xml"/>
  <Override PartName="/ppt/charts/chart44.xml" ContentType="application/vnd.openxmlformats-officedocument.drawingml.chart+xml"/>
  <Override PartName="/ppt/drawings/drawing8.xml" ContentType="application/vnd.openxmlformats-officedocument.drawingml.chartshape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rts/chart45.xml" ContentType="application/vnd.openxmlformats-officedocument.drawingml.chart+xml"/>
  <Override PartName="/ppt/drawings/drawing9.xml" ContentType="application/vnd.openxmlformats-officedocument.drawingml.chartshapes+xml"/>
  <Override PartName="/ppt/notesSlides/notesSlide96.xml" ContentType="application/vnd.openxmlformats-officedocument.presentationml.notesSlide+xml"/>
  <Override PartName="/ppt/charts/chart46.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rts/chart47.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rts/chart48.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49.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10.xml" ContentType="application/vnd.openxmlformats-officedocument.drawingml.chartshape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ink/ink1.xml" ContentType="application/inkml+xml"/>
  <Override PartName="/ppt/ink/ink2.xml" ContentType="application/inkml+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harts/chart50.xml" ContentType="application/vnd.openxmlformats-officedocument.drawingml.chart+xml"/>
  <Override PartName="/ppt/drawings/drawing11.xml" ContentType="application/vnd.openxmlformats-officedocument.drawingml.chartshapes+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charts/chart51.xml" ContentType="application/vnd.openxmlformats-officedocument.drawingml.chart+xml"/>
  <Override PartName="/ppt/charts/style26.xml" ContentType="application/vnd.ms-office.chartstyle+xml"/>
  <Override PartName="/ppt/charts/colors26.xml" ContentType="application/vnd.ms-office.chartcolorstyle+xml"/>
  <Override PartName="/ppt/drawings/drawing12.xml" ContentType="application/vnd.openxmlformats-officedocument.drawingml.chartshapes+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rts/chart52.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121.xml" ContentType="application/vnd.openxmlformats-officedocument.presentationml.notesSlide+xml"/>
  <Override PartName="/ppt/charts/chart53.xml" ContentType="application/vnd.openxmlformats-officedocument.drawingml.chart+xml"/>
  <Override PartName="/ppt/drawings/drawing13.xml" ContentType="application/vnd.openxmlformats-officedocument.drawingml.chartshape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charts/chart54.xml" ContentType="application/vnd.openxmlformats-officedocument.drawingml.chart+xml"/>
  <Override PartName="/ppt/drawings/drawing14.xml" ContentType="application/vnd.openxmlformats-officedocument.drawingml.chartshapes+xml"/>
  <Override PartName="/ppt/notesSlides/notesSlide125.xml" ContentType="application/vnd.openxmlformats-officedocument.presentationml.notesSlide+xml"/>
  <Override PartName="/ppt/charts/chart55.xml" ContentType="application/vnd.openxmlformats-officedocument.drawingml.chart+xml"/>
  <Override PartName="/ppt/charts/style28.xml" ContentType="application/vnd.ms-office.chartstyle+xml"/>
  <Override PartName="/ppt/charts/colors28.xml" ContentType="application/vnd.ms-office.chartcolorstyle+xml"/>
  <Override PartName="/ppt/drawings/drawing15.xml" ContentType="application/vnd.openxmlformats-officedocument.drawingml.chartshapes+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rts/chart56.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1" r:id="rId4"/>
    <p:sldMasterId id="2147483970" r:id="rId5"/>
    <p:sldMasterId id="2147483974" r:id="rId6"/>
    <p:sldMasterId id="2147483986" r:id="rId7"/>
  </p:sldMasterIdLst>
  <p:notesMasterIdLst>
    <p:notesMasterId r:id="rId267"/>
  </p:notesMasterIdLst>
  <p:handoutMasterIdLst>
    <p:handoutMasterId r:id="rId268"/>
  </p:handoutMasterIdLst>
  <p:sldIdLst>
    <p:sldId id="13077" r:id="rId8"/>
    <p:sldId id="16531" r:id="rId9"/>
    <p:sldId id="15935" r:id="rId10"/>
    <p:sldId id="13081" r:id="rId11"/>
    <p:sldId id="13722" r:id="rId12"/>
    <p:sldId id="15799" r:id="rId13"/>
    <p:sldId id="16074" r:id="rId14"/>
    <p:sldId id="15818" r:id="rId15"/>
    <p:sldId id="16107" r:id="rId16"/>
    <p:sldId id="3025" r:id="rId17"/>
    <p:sldId id="16433" r:id="rId18"/>
    <p:sldId id="16527" r:id="rId19"/>
    <p:sldId id="15454" r:id="rId20"/>
    <p:sldId id="15842" r:id="rId21"/>
    <p:sldId id="16243" r:id="rId22"/>
    <p:sldId id="16505" r:id="rId23"/>
    <p:sldId id="13761" r:id="rId24"/>
    <p:sldId id="16327" r:id="rId25"/>
    <p:sldId id="15918" r:id="rId26"/>
    <p:sldId id="16372" r:id="rId27"/>
    <p:sldId id="15223" r:id="rId28"/>
    <p:sldId id="15829" r:id="rId29"/>
    <p:sldId id="13799" r:id="rId30"/>
    <p:sldId id="14391" r:id="rId31"/>
    <p:sldId id="15305" r:id="rId32"/>
    <p:sldId id="15905" r:id="rId33"/>
    <p:sldId id="15306" r:id="rId34"/>
    <p:sldId id="16298" r:id="rId35"/>
    <p:sldId id="15194" r:id="rId36"/>
    <p:sldId id="15926" r:id="rId37"/>
    <p:sldId id="15195" r:id="rId38"/>
    <p:sldId id="15825" r:id="rId39"/>
    <p:sldId id="5074" r:id="rId40"/>
    <p:sldId id="15063" r:id="rId41"/>
    <p:sldId id="15670" r:id="rId42"/>
    <p:sldId id="15943" r:id="rId43"/>
    <p:sldId id="16328" r:id="rId44"/>
    <p:sldId id="16341" r:id="rId45"/>
    <p:sldId id="16382" r:id="rId46"/>
    <p:sldId id="16342" r:id="rId47"/>
    <p:sldId id="16383" r:id="rId48"/>
    <p:sldId id="16068" r:id="rId49"/>
    <p:sldId id="15684" r:id="rId50"/>
    <p:sldId id="13911" r:id="rId51"/>
    <p:sldId id="16272" r:id="rId52"/>
    <p:sldId id="15974" r:id="rId53"/>
    <p:sldId id="13822" r:id="rId54"/>
    <p:sldId id="16175" r:id="rId55"/>
    <p:sldId id="16437" r:id="rId56"/>
    <p:sldId id="15930" r:id="rId57"/>
    <p:sldId id="15695" r:id="rId58"/>
    <p:sldId id="15694" r:id="rId59"/>
    <p:sldId id="16322" r:id="rId60"/>
    <p:sldId id="13327" r:id="rId61"/>
    <p:sldId id="16162" r:id="rId62"/>
    <p:sldId id="16190" r:id="rId63"/>
    <p:sldId id="16490" r:id="rId64"/>
    <p:sldId id="16491" r:id="rId65"/>
    <p:sldId id="16492" r:id="rId66"/>
    <p:sldId id="13818" r:id="rId67"/>
    <p:sldId id="15635" r:id="rId68"/>
    <p:sldId id="16077" r:id="rId69"/>
    <p:sldId id="16270" r:id="rId70"/>
    <p:sldId id="16271" r:id="rId71"/>
    <p:sldId id="16352" r:id="rId72"/>
    <p:sldId id="16393" r:id="rId73"/>
    <p:sldId id="16391" r:id="rId74"/>
    <p:sldId id="16390" r:id="rId75"/>
    <p:sldId id="15318" r:id="rId76"/>
    <p:sldId id="15747" r:id="rId77"/>
    <p:sldId id="15320" r:id="rId78"/>
    <p:sldId id="14076" r:id="rId79"/>
    <p:sldId id="16244" r:id="rId80"/>
    <p:sldId id="16331" r:id="rId81"/>
    <p:sldId id="16460" r:id="rId82"/>
    <p:sldId id="15436" r:id="rId83"/>
    <p:sldId id="16223" r:id="rId84"/>
    <p:sldId id="15691" r:id="rId85"/>
    <p:sldId id="16286" r:id="rId86"/>
    <p:sldId id="16287" r:id="rId87"/>
    <p:sldId id="16283" r:id="rId88"/>
    <p:sldId id="16299" r:id="rId89"/>
    <p:sldId id="13510" r:id="rId90"/>
    <p:sldId id="15613" r:id="rId91"/>
    <p:sldId id="15706" r:id="rId92"/>
    <p:sldId id="15898" r:id="rId93"/>
    <p:sldId id="16220" r:id="rId94"/>
    <p:sldId id="15971" r:id="rId95"/>
    <p:sldId id="16316" r:id="rId96"/>
    <p:sldId id="15689" r:id="rId97"/>
    <p:sldId id="15910" r:id="rId98"/>
    <p:sldId id="15963" r:id="rId99"/>
    <p:sldId id="16321" r:id="rId100"/>
    <p:sldId id="16167" r:id="rId101"/>
    <p:sldId id="16515" r:id="rId102"/>
    <p:sldId id="15991" r:id="rId103"/>
    <p:sldId id="16366" r:id="rId104"/>
    <p:sldId id="16029" r:id="rId105"/>
    <p:sldId id="16031" r:id="rId106"/>
    <p:sldId id="16100" r:id="rId107"/>
    <p:sldId id="16445" r:id="rId108"/>
    <p:sldId id="16116" r:id="rId109"/>
    <p:sldId id="16367" r:id="rId110"/>
    <p:sldId id="16361" r:id="rId111"/>
    <p:sldId id="16362" r:id="rId112"/>
    <p:sldId id="16363" r:id="rId113"/>
    <p:sldId id="16449" r:id="rId114"/>
    <p:sldId id="16364" r:id="rId115"/>
    <p:sldId id="16365" r:id="rId116"/>
    <p:sldId id="15914" r:id="rId117"/>
    <p:sldId id="13080" r:id="rId118"/>
    <p:sldId id="16333" r:id="rId119"/>
    <p:sldId id="16334" r:id="rId120"/>
    <p:sldId id="15964" r:id="rId121"/>
    <p:sldId id="13265" r:id="rId122"/>
    <p:sldId id="16128" r:id="rId123"/>
    <p:sldId id="13308" r:id="rId124"/>
    <p:sldId id="16268" r:id="rId125"/>
    <p:sldId id="16336" r:id="rId126"/>
    <p:sldId id="16269" r:id="rId127"/>
    <p:sldId id="16258" r:id="rId128"/>
    <p:sldId id="16259" r:id="rId129"/>
    <p:sldId id="15744" r:id="rId130"/>
    <p:sldId id="15746" r:id="rId131"/>
    <p:sldId id="15962" r:id="rId132"/>
    <p:sldId id="16373" r:id="rId133"/>
    <p:sldId id="16264" r:id="rId134"/>
    <p:sldId id="16265" r:id="rId135"/>
    <p:sldId id="16226" r:id="rId136"/>
    <p:sldId id="15944" r:id="rId137"/>
    <p:sldId id="16051" r:id="rId138"/>
    <p:sldId id="15846" r:id="rId139"/>
    <p:sldId id="15073" r:id="rId140"/>
    <p:sldId id="15849" r:id="rId141"/>
    <p:sldId id="15300" r:id="rId142"/>
    <p:sldId id="16137" r:id="rId143"/>
    <p:sldId id="16176" r:id="rId144"/>
    <p:sldId id="15131" r:id="rId145"/>
    <p:sldId id="15132" r:id="rId146"/>
    <p:sldId id="15130" r:id="rId147"/>
    <p:sldId id="16129" r:id="rId148"/>
    <p:sldId id="16479" r:id="rId149"/>
    <p:sldId id="16480" r:id="rId150"/>
    <p:sldId id="16481" r:id="rId151"/>
    <p:sldId id="16482" r:id="rId152"/>
    <p:sldId id="16483" r:id="rId153"/>
    <p:sldId id="16484" r:id="rId154"/>
    <p:sldId id="16525" r:id="rId155"/>
    <p:sldId id="16502" r:id="rId156"/>
    <p:sldId id="16503" r:id="rId157"/>
    <p:sldId id="16477" r:id="rId158"/>
    <p:sldId id="16478" r:id="rId159"/>
    <p:sldId id="13152" r:id="rId160"/>
    <p:sldId id="16191" r:id="rId161"/>
    <p:sldId id="16306" r:id="rId162"/>
    <p:sldId id="16417" r:id="rId163"/>
    <p:sldId id="16504" r:id="rId164"/>
    <p:sldId id="16337" r:id="rId165"/>
    <p:sldId id="16501" r:id="rId166"/>
    <p:sldId id="16089" r:id="rId167"/>
    <p:sldId id="15803" r:id="rId168"/>
    <p:sldId id="16323" r:id="rId169"/>
    <p:sldId id="16474" r:id="rId170"/>
    <p:sldId id="16523" r:id="rId171"/>
    <p:sldId id="16524" r:id="rId172"/>
    <p:sldId id="16267" r:id="rId173"/>
    <p:sldId id="16235" r:id="rId174"/>
    <p:sldId id="16236" r:id="rId175"/>
    <p:sldId id="16237" r:id="rId176"/>
    <p:sldId id="15945" r:id="rId177"/>
    <p:sldId id="15893" r:id="rId178"/>
    <p:sldId id="16047" r:id="rId179"/>
    <p:sldId id="16055" r:id="rId180"/>
    <p:sldId id="16497" r:id="rId181"/>
    <p:sldId id="16506" r:id="rId182"/>
    <p:sldId id="16256" r:id="rId183"/>
    <p:sldId id="16459" r:id="rId184"/>
    <p:sldId id="16485" r:id="rId185"/>
    <p:sldId id="16357" r:id="rId186"/>
    <p:sldId id="16513" r:id="rId187"/>
    <p:sldId id="16514" r:id="rId188"/>
    <p:sldId id="13886" r:id="rId189"/>
    <p:sldId id="16187" r:id="rId190"/>
    <p:sldId id="13429" r:id="rId191"/>
    <p:sldId id="15331" r:id="rId192"/>
    <p:sldId id="14548" r:id="rId193"/>
    <p:sldId id="16159" r:id="rId194"/>
    <p:sldId id="16486" r:id="rId195"/>
    <p:sldId id="16487" r:id="rId196"/>
    <p:sldId id="16488" r:id="rId197"/>
    <p:sldId id="16003" r:id="rId198"/>
    <p:sldId id="13863" r:id="rId199"/>
    <p:sldId id="16004" r:id="rId200"/>
    <p:sldId id="15948" r:id="rId201"/>
    <p:sldId id="15952" r:id="rId202"/>
    <p:sldId id="15953" r:id="rId203"/>
    <p:sldId id="13184" r:id="rId204"/>
    <p:sldId id="16376" r:id="rId205"/>
    <p:sldId id="13187" r:id="rId206"/>
    <p:sldId id="16528" r:id="rId207"/>
    <p:sldId id="16377" r:id="rId208"/>
    <p:sldId id="15759" r:id="rId209"/>
    <p:sldId id="13190" r:id="rId210"/>
    <p:sldId id="16326" r:id="rId211"/>
    <p:sldId id="15760" r:id="rId212"/>
    <p:sldId id="16006" r:id="rId213"/>
    <p:sldId id="16007" r:id="rId214"/>
    <p:sldId id="16465" r:id="rId215"/>
    <p:sldId id="16466" r:id="rId216"/>
    <p:sldId id="16467" r:id="rId217"/>
    <p:sldId id="16468" r:id="rId218"/>
    <p:sldId id="16378" r:id="rId219"/>
    <p:sldId id="16500" r:id="rId220"/>
    <p:sldId id="16495" r:id="rId221"/>
    <p:sldId id="13196" r:id="rId222"/>
    <p:sldId id="16398" r:id="rId223"/>
    <p:sldId id="16239" r:id="rId224"/>
    <p:sldId id="16498" r:id="rId225"/>
    <p:sldId id="13249" r:id="rId226"/>
    <p:sldId id="16380" r:id="rId227"/>
    <p:sldId id="16332" r:id="rId228"/>
    <p:sldId id="16509" r:id="rId229"/>
    <p:sldId id="16416" r:id="rId230"/>
    <p:sldId id="13213" r:id="rId231"/>
    <p:sldId id="16094" r:id="rId232"/>
    <p:sldId id="16210" r:id="rId233"/>
    <p:sldId id="16399" r:id="rId234"/>
    <p:sldId id="16407" r:id="rId235"/>
    <p:sldId id="16408" r:id="rId236"/>
    <p:sldId id="16499" r:id="rId237"/>
    <p:sldId id="16409" r:id="rId238"/>
    <p:sldId id="16379" r:id="rId239"/>
    <p:sldId id="16401" r:id="rId240"/>
    <p:sldId id="13243" r:id="rId241"/>
    <p:sldId id="16008" r:id="rId242"/>
    <p:sldId id="272" r:id="rId243"/>
    <p:sldId id="16240" r:id="rId244"/>
    <p:sldId id="16444" r:id="rId245"/>
    <p:sldId id="13252" r:id="rId246"/>
    <p:sldId id="16436" r:id="rId247"/>
    <p:sldId id="13215" r:id="rId248"/>
    <p:sldId id="16278" r:id="rId249"/>
    <p:sldId id="16516" r:id="rId250"/>
    <p:sldId id="16517" r:id="rId251"/>
    <p:sldId id="16012" r:id="rId252"/>
    <p:sldId id="16522" r:id="rId253"/>
    <p:sldId id="15401" r:id="rId254"/>
    <p:sldId id="15982" r:id="rId255"/>
    <p:sldId id="16155" r:id="rId256"/>
    <p:sldId id="13278" r:id="rId257"/>
    <p:sldId id="16518" r:id="rId258"/>
    <p:sldId id="16519" r:id="rId259"/>
    <p:sldId id="16520" r:id="rId260"/>
    <p:sldId id="16275" r:id="rId261"/>
    <p:sldId id="16529" r:id="rId262"/>
    <p:sldId id="16530" r:id="rId263"/>
    <p:sldId id="13221" r:id="rId264"/>
    <p:sldId id="15936" r:id="rId265"/>
    <p:sldId id="13222" r:id="rId266"/>
  </p:sldIdLst>
  <p:sldSz cx="9144000" cy="6858000" type="screen4x3"/>
  <p:notesSz cx="6858000" cy="9947275"/>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C086C381-DFB7-4562-A2CD-D2E5A3C70906}">
          <p14:sldIdLst>
            <p14:sldId id="13077"/>
            <p14:sldId id="16531"/>
            <p14:sldId id="15935"/>
            <p14:sldId id="13081"/>
            <p14:sldId id="13722"/>
            <p14:sldId id="15799"/>
            <p14:sldId id="16074"/>
            <p14:sldId id="15818"/>
            <p14:sldId id="16107"/>
            <p14:sldId id="3025"/>
            <p14:sldId id="16433"/>
            <p14:sldId id="16527"/>
            <p14:sldId id="15454"/>
            <p14:sldId id="15842"/>
            <p14:sldId id="16243"/>
            <p14:sldId id="16505"/>
            <p14:sldId id="13761"/>
            <p14:sldId id="16327"/>
            <p14:sldId id="15918"/>
            <p14:sldId id="16372"/>
            <p14:sldId id="15223"/>
            <p14:sldId id="15829"/>
            <p14:sldId id="13799"/>
            <p14:sldId id="14391"/>
            <p14:sldId id="15305"/>
            <p14:sldId id="15905"/>
            <p14:sldId id="15306"/>
            <p14:sldId id="16298"/>
            <p14:sldId id="15194"/>
            <p14:sldId id="15926"/>
            <p14:sldId id="15195"/>
            <p14:sldId id="15825"/>
            <p14:sldId id="5074"/>
            <p14:sldId id="15063"/>
            <p14:sldId id="15670"/>
            <p14:sldId id="15943"/>
            <p14:sldId id="16328"/>
            <p14:sldId id="16341"/>
            <p14:sldId id="16382"/>
            <p14:sldId id="16342"/>
            <p14:sldId id="16383"/>
            <p14:sldId id="16068"/>
            <p14:sldId id="15684"/>
            <p14:sldId id="13911"/>
            <p14:sldId id="16272"/>
            <p14:sldId id="15974"/>
            <p14:sldId id="13822"/>
            <p14:sldId id="16175"/>
            <p14:sldId id="16437"/>
            <p14:sldId id="15930"/>
            <p14:sldId id="15695"/>
            <p14:sldId id="15694"/>
            <p14:sldId id="16322"/>
            <p14:sldId id="13327"/>
            <p14:sldId id="16162"/>
            <p14:sldId id="16190"/>
            <p14:sldId id="16490"/>
            <p14:sldId id="16491"/>
            <p14:sldId id="16492"/>
            <p14:sldId id="13818"/>
            <p14:sldId id="15635"/>
            <p14:sldId id="16077"/>
            <p14:sldId id="16270"/>
            <p14:sldId id="16271"/>
            <p14:sldId id="16352"/>
            <p14:sldId id="16393"/>
            <p14:sldId id="16391"/>
            <p14:sldId id="16390"/>
            <p14:sldId id="15318"/>
            <p14:sldId id="15747"/>
            <p14:sldId id="15320"/>
            <p14:sldId id="14076"/>
            <p14:sldId id="16244"/>
            <p14:sldId id="16331"/>
            <p14:sldId id="16460"/>
            <p14:sldId id="15436"/>
            <p14:sldId id="16223"/>
            <p14:sldId id="15691"/>
            <p14:sldId id="16286"/>
            <p14:sldId id="16287"/>
            <p14:sldId id="16283"/>
            <p14:sldId id="16299"/>
            <p14:sldId id="13510"/>
            <p14:sldId id="15613"/>
            <p14:sldId id="15706"/>
            <p14:sldId id="15898"/>
            <p14:sldId id="16220"/>
            <p14:sldId id="15971"/>
            <p14:sldId id="16316"/>
            <p14:sldId id="15689"/>
            <p14:sldId id="15910"/>
            <p14:sldId id="15963"/>
            <p14:sldId id="16321"/>
            <p14:sldId id="16167"/>
            <p14:sldId id="16515"/>
            <p14:sldId id="15991"/>
            <p14:sldId id="16366"/>
            <p14:sldId id="16029"/>
            <p14:sldId id="16031"/>
            <p14:sldId id="16100"/>
            <p14:sldId id="16445"/>
            <p14:sldId id="16116"/>
            <p14:sldId id="16367"/>
            <p14:sldId id="16361"/>
            <p14:sldId id="16362"/>
            <p14:sldId id="16363"/>
            <p14:sldId id="16449"/>
            <p14:sldId id="16364"/>
            <p14:sldId id="16365"/>
            <p14:sldId id="15914"/>
            <p14:sldId id="13080"/>
            <p14:sldId id="16333"/>
            <p14:sldId id="16334"/>
            <p14:sldId id="15964"/>
            <p14:sldId id="13265"/>
            <p14:sldId id="16128"/>
            <p14:sldId id="13308"/>
            <p14:sldId id="16268"/>
            <p14:sldId id="16336"/>
            <p14:sldId id="16269"/>
            <p14:sldId id="16258"/>
            <p14:sldId id="16259"/>
            <p14:sldId id="15744"/>
            <p14:sldId id="15746"/>
            <p14:sldId id="15962"/>
            <p14:sldId id="16373"/>
            <p14:sldId id="16264"/>
            <p14:sldId id="16265"/>
            <p14:sldId id="16226"/>
            <p14:sldId id="15944"/>
            <p14:sldId id="16051"/>
            <p14:sldId id="15846"/>
            <p14:sldId id="15073"/>
            <p14:sldId id="15849"/>
            <p14:sldId id="15300"/>
            <p14:sldId id="16137"/>
            <p14:sldId id="16176"/>
            <p14:sldId id="15131"/>
            <p14:sldId id="15132"/>
            <p14:sldId id="15130"/>
            <p14:sldId id="16129"/>
            <p14:sldId id="16479"/>
            <p14:sldId id="16480"/>
            <p14:sldId id="16481"/>
            <p14:sldId id="16482"/>
            <p14:sldId id="16483"/>
            <p14:sldId id="16484"/>
            <p14:sldId id="16525"/>
            <p14:sldId id="16502"/>
            <p14:sldId id="16503"/>
            <p14:sldId id="16477"/>
            <p14:sldId id="16478"/>
            <p14:sldId id="13152"/>
            <p14:sldId id="16191"/>
            <p14:sldId id="16306"/>
            <p14:sldId id="16417"/>
            <p14:sldId id="16504"/>
            <p14:sldId id="16337"/>
            <p14:sldId id="16501"/>
            <p14:sldId id="16089"/>
            <p14:sldId id="15803"/>
            <p14:sldId id="16323"/>
            <p14:sldId id="16474"/>
            <p14:sldId id="16523"/>
            <p14:sldId id="16524"/>
            <p14:sldId id="16267"/>
            <p14:sldId id="16235"/>
            <p14:sldId id="16236"/>
            <p14:sldId id="16237"/>
            <p14:sldId id="15945"/>
            <p14:sldId id="15893"/>
            <p14:sldId id="16047"/>
            <p14:sldId id="16055"/>
            <p14:sldId id="16497"/>
            <p14:sldId id="16506"/>
            <p14:sldId id="16256"/>
            <p14:sldId id="16459"/>
            <p14:sldId id="16485"/>
            <p14:sldId id="16357"/>
            <p14:sldId id="16513"/>
            <p14:sldId id="16514"/>
            <p14:sldId id="13886"/>
            <p14:sldId id="16187"/>
            <p14:sldId id="13429"/>
            <p14:sldId id="15331"/>
            <p14:sldId id="14548"/>
            <p14:sldId id="16159"/>
            <p14:sldId id="16486"/>
            <p14:sldId id="16487"/>
            <p14:sldId id="16488"/>
            <p14:sldId id="16003"/>
            <p14:sldId id="13863"/>
            <p14:sldId id="16004"/>
            <p14:sldId id="15948"/>
            <p14:sldId id="15952"/>
            <p14:sldId id="15953"/>
            <p14:sldId id="13184"/>
            <p14:sldId id="16376"/>
            <p14:sldId id="13187"/>
            <p14:sldId id="16528"/>
            <p14:sldId id="16377"/>
            <p14:sldId id="15759"/>
            <p14:sldId id="13190"/>
            <p14:sldId id="16326"/>
            <p14:sldId id="15760"/>
            <p14:sldId id="16006"/>
            <p14:sldId id="16007"/>
            <p14:sldId id="16465"/>
            <p14:sldId id="16466"/>
            <p14:sldId id="16467"/>
            <p14:sldId id="16468"/>
            <p14:sldId id="16378"/>
            <p14:sldId id="16500"/>
            <p14:sldId id="16495"/>
            <p14:sldId id="13196"/>
            <p14:sldId id="16398"/>
            <p14:sldId id="16239"/>
            <p14:sldId id="16498"/>
            <p14:sldId id="13249"/>
            <p14:sldId id="16380"/>
            <p14:sldId id="16332"/>
            <p14:sldId id="16509"/>
            <p14:sldId id="16416"/>
            <p14:sldId id="13213"/>
            <p14:sldId id="16094"/>
            <p14:sldId id="16210"/>
            <p14:sldId id="16399"/>
            <p14:sldId id="16407"/>
            <p14:sldId id="16408"/>
            <p14:sldId id="16499"/>
            <p14:sldId id="16409"/>
            <p14:sldId id="16379"/>
            <p14:sldId id="16401"/>
            <p14:sldId id="13243"/>
            <p14:sldId id="16008"/>
            <p14:sldId id="272"/>
            <p14:sldId id="16240"/>
            <p14:sldId id="16444"/>
            <p14:sldId id="13252"/>
            <p14:sldId id="16436"/>
            <p14:sldId id="13215"/>
            <p14:sldId id="16278"/>
            <p14:sldId id="16516"/>
            <p14:sldId id="16517"/>
            <p14:sldId id="16012"/>
            <p14:sldId id="16522"/>
            <p14:sldId id="15401"/>
            <p14:sldId id="15982"/>
            <p14:sldId id="16155"/>
            <p14:sldId id="13278"/>
            <p14:sldId id="16518"/>
            <p14:sldId id="16519"/>
            <p14:sldId id="16520"/>
            <p14:sldId id="16275"/>
            <p14:sldId id="16529"/>
            <p14:sldId id="16530"/>
            <p14:sldId id="13221"/>
            <p14:sldId id="15936"/>
            <p14:sldId id="13222"/>
          </p14:sldIdLst>
        </p14:section>
        <p14:section name="Başlıksız Bölüm" id="{02137CAB-694D-4427-8153-582A31B996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B0F0"/>
    <a:srgbClr val="000208"/>
    <a:srgbClr val="009BD2"/>
    <a:srgbClr val="CCCED2"/>
    <a:srgbClr val="E8E8EA"/>
    <a:srgbClr val="B7B7B7"/>
    <a:srgbClr val="0070C0"/>
    <a:srgbClr val="00CC00"/>
    <a:srgbClr val="DBEE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Açık Stil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Koyu Stil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660B408-B3CF-4A94-85FC-2B1E0A45F4A2}" styleName="Koyu Stil 2 - Vurgu 1/Vurgu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5758FB7-9AC5-4552-8A53-C91805E547FA}" styleName="Tema Uygulanmış Stil 1 - Vurgu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Orta Stil 4 - Vurgu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Orta Stil 4 - Vurgu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2838BEF-8BB2-4498-84A7-C5851F593DF1}" styleName="Orta Stil 4 - Vurgu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799B23B-EC83-4686-B30A-512413B5E67A}" styleName="Açık Stil 3 - Vurgu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F1AB2-1976-4502-BF36-3FF5EA218861}" styleName="Orta Stil 4 - Vurgu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FECB4D8-DB02-4DC6-A0A2-4F2EBAE1DC90}" styleName="Orta Stil 1 - Vurgu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Açık Stil 3 - Vurgu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A488322-F2BA-4B5B-9748-0D474271808F}" styleName="Orta Stil 3 - Vurgu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7AC3CCA-C797-4891-BE02-D94E43425B78}" styleName="Orta Stil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Orta Stil 4 - Vurgu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Açık Stil 3 - Vurgu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5BE263C-DBD7-4A20-BB59-AAB30ACAA65A}" styleName="Orta Stil 3 - Vurgu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C083E6E3-FA7D-4D7B-A595-EF9225AFEA82}" styleName="Açık Stil 1 - Vurgu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Açık Stil 1 - Vurgu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Açık Stil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62" autoAdjust="0"/>
    <p:restoredTop sz="94539" autoAdjust="0"/>
  </p:normalViewPr>
  <p:slideViewPr>
    <p:cSldViewPr snapToGrid="0">
      <p:cViewPr varScale="1">
        <p:scale>
          <a:sx n="81" d="100"/>
          <a:sy n="81" d="100"/>
        </p:scale>
        <p:origin x="1016" y="480"/>
      </p:cViewPr>
      <p:guideLst>
        <p:guide orient="horz" pos="2160"/>
        <p:guide pos="2880"/>
      </p:guideLst>
    </p:cSldViewPr>
  </p:slideViewPr>
  <p:outlineViewPr>
    <p:cViewPr>
      <p:scale>
        <a:sx n="33" d="100"/>
        <a:sy n="33" d="100"/>
      </p:scale>
      <p:origin x="0" y="-26512"/>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77" d="100"/>
          <a:sy n="77" d="100"/>
        </p:scale>
        <p:origin x="4112" y="184"/>
      </p:cViewPr>
      <p:guideLst>
        <p:guide orient="horz" pos="3134"/>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handoutMaster" Target="handoutMasters/handoutMaster1.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2.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slide" Target="slides/slide209.xml"/><Relationship Id="rId237" Type="http://schemas.openxmlformats.org/officeDocument/2006/relationships/slide" Target="slides/slide230.xml"/><Relationship Id="rId258" Type="http://schemas.openxmlformats.org/officeDocument/2006/relationships/slide" Target="slides/slide251.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227" Type="http://schemas.openxmlformats.org/officeDocument/2006/relationships/slide" Target="slides/slide220.xml"/><Relationship Id="rId248" Type="http://schemas.openxmlformats.org/officeDocument/2006/relationships/slide" Target="slides/slide241.xml"/><Relationship Id="rId269" Type="http://schemas.openxmlformats.org/officeDocument/2006/relationships/presProps" Target="presProps.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slide" Target="slides/slide210.xml"/><Relationship Id="rId6" Type="http://schemas.openxmlformats.org/officeDocument/2006/relationships/slideMaster" Target="slideMasters/slideMaster3.xml"/><Relationship Id="rId238" Type="http://schemas.openxmlformats.org/officeDocument/2006/relationships/slide" Target="slides/slide231.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viewProps" Target="viewProps.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228" Type="http://schemas.openxmlformats.org/officeDocument/2006/relationships/slide" Target="slides/slide221.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4.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slide" Target="slides/slide211.xml"/><Relationship Id="rId239" Type="http://schemas.openxmlformats.org/officeDocument/2006/relationships/slide" Target="slides/slide232.xml"/><Relationship Id="rId250" Type="http://schemas.openxmlformats.org/officeDocument/2006/relationships/slide" Target="slides/slide243.xml"/><Relationship Id="rId271" Type="http://schemas.openxmlformats.org/officeDocument/2006/relationships/theme" Target="theme/theme1.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240" Type="http://schemas.openxmlformats.org/officeDocument/2006/relationships/slide" Target="slides/slide233.xml"/><Relationship Id="rId261" Type="http://schemas.openxmlformats.org/officeDocument/2006/relationships/slide" Target="slides/slide254.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slide" Target="slides/slide244.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72" Type="http://schemas.openxmlformats.org/officeDocument/2006/relationships/tableStyles" Target="tableStyles.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slide" Target="slides/slide255.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customXml" Target="../customXml/item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customXml" Target="../customXml/item2.xml"/><Relationship Id="rId29" Type="http://schemas.openxmlformats.org/officeDocument/2006/relationships/slide" Target="slides/slide22.xml"/><Relationship Id="rId255" Type="http://schemas.openxmlformats.org/officeDocument/2006/relationships/slide" Target="slides/slide248.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customXml" Target="../customXml/item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notesMaster" Target="notesMasters/notesMaster1.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4" Type="http://schemas.openxmlformats.org/officeDocument/2006/relationships/slideMaster" Target="slideMasters/slideMaster1.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al__ma_Sayfas_.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_al__ma_Sayfas_9.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al__ma_Sayfas_10.xlsx"/><Relationship Id="rId2" Type="http://schemas.microsoft.com/office/2011/relationships/chartColorStyle" Target="colors4.xml"/><Relationship Id="rId1" Type="http://schemas.microsoft.com/office/2011/relationships/chartStyle" Target="style4.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_al__ma_Sayfas_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_al__ma_Sayfas_12.xlsx"/></Relationships>
</file>

<file path=ppt/charts/_rels/chart1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_al__ma_Sayfas_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al__ma_Sayfas_14.xlsx"/><Relationship Id="rId2" Type="http://schemas.microsoft.com/office/2011/relationships/chartColorStyle" Target="colors5.xml"/><Relationship Id="rId1" Type="http://schemas.microsoft.com/office/2011/relationships/chartStyle" Target="style5.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_al__ma_Sayfas_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_al__ma_Sayfas_16.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al__ma_Sayfas_17.xlsx"/><Relationship Id="rId2" Type="http://schemas.microsoft.com/office/2011/relationships/chartColorStyle" Target="colors6.xml"/><Relationship Id="rId1" Type="http://schemas.microsoft.com/office/2011/relationships/chartStyle" Target="style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al__ma_Sayfas_18.xlsx"/><Relationship Id="rId2" Type="http://schemas.microsoft.com/office/2011/relationships/chartColorStyle" Target="colors7.xml"/><Relationship Id="rId1" Type="http://schemas.microsoft.com/office/2011/relationships/chartStyle" Target="style7.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al__ma_Sayfas_1.xlsx"/></Relationships>
</file>

<file path=ppt/charts/_rels/chart20.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_al__ma_Sayfas_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_al__ma_Sayfas_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_al__ma_Sayfas_21.xlsx"/></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al__ma_Sayfas_22.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_al__ma_Sayfas_23.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_al__ma_Sayfas_24.xlsx"/><Relationship Id="rId2" Type="http://schemas.microsoft.com/office/2011/relationships/chartColorStyle" Target="colors10.xml"/><Relationship Id="rId1" Type="http://schemas.microsoft.com/office/2011/relationships/chartStyle" Target="style10.xm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_al__ma_Sayfas_25.xlsx"/></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_al__ma_Sayfas_26.xlsx"/></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_al__ma_Sayfas_27.xlsx"/><Relationship Id="rId2" Type="http://schemas.microsoft.com/office/2011/relationships/chartColorStyle" Target="colors13.xml"/><Relationship Id="rId1" Type="http://schemas.microsoft.com/office/2011/relationships/chartStyle" Target="style13.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_al__ma_Sayfas_28.xlsx"/><Relationship Id="rId2" Type="http://schemas.microsoft.com/office/2011/relationships/chartColorStyle" Target="colors14.xml"/><Relationship Id="rId1" Type="http://schemas.microsoft.com/office/2011/relationships/chartStyle" Target="style1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al__ma_Sayfas_2.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_al__ma_Sayfas_29.xlsx"/><Relationship Id="rId2" Type="http://schemas.microsoft.com/office/2011/relationships/chartColorStyle" Target="colors15.xml"/><Relationship Id="rId1" Type="http://schemas.microsoft.com/office/2011/relationships/chartStyle" Target="style1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_al__ma_Sayfas_30.xlsx"/><Relationship Id="rId2" Type="http://schemas.microsoft.com/office/2011/relationships/chartColorStyle" Target="colors16.xml"/><Relationship Id="rId1" Type="http://schemas.microsoft.com/office/2011/relationships/chartStyle" Target="style1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_al__ma_Sayfas_31.xlsx"/><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6.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_al__ma_Sayfas_32.xlsx"/><Relationship Id="rId2" Type="http://schemas.microsoft.com/office/2011/relationships/chartColorStyle" Target="colors18.xml"/><Relationship Id="rId1" Type="http://schemas.microsoft.com/office/2011/relationships/chartStyle" Target="style1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_al__ma_Sayfas_33.xlsx"/><Relationship Id="rId2" Type="http://schemas.microsoft.com/office/2011/relationships/chartColorStyle" Target="colors19.xml"/><Relationship Id="rId1" Type="http://schemas.microsoft.com/office/2011/relationships/chartStyle" Target="style19.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_al__ma_Sayfas_34.xlsx"/><Relationship Id="rId2" Type="http://schemas.microsoft.com/office/2011/relationships/chartColorStyle" Target="colors20.xml"/><Relationship Id="rId1" Type="http://schemas.microsoft.com/office/2011/relationships/chartStyle" Target="style20.xml"/></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_al__ma_Sayfas_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_al__ma_Sayfas_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_al__ma_Sayfas_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_al__ma_Sayfas_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al__ma_Sayfas_3.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_al__ma_Sayfas_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_al__ma_Sayfas_40.xlsx"/></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_al__ma_Sayfas_41.xlsx"/><Relationship Id="rId2" Type="http://schemas.microsoft.com/office/2011/relationships/chartColorStyle" Target="colors21.xml"/><Relationship Id="rId1" Type="http://schemas.microsoft.com/office/2011/relationships/chartStyle" Target="style21.xml"/></Relationships>
</file>

<file path=ppt/charts/_rels/chart43.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package" Target="../embeddings/Microsoft_Excel__al__ma_Sayfas_42.xlsx"/></Relationships>
</file>

<file path=ppt/charts/_rels/chart44.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package" Target="../embeddings/Microsoft_Excel__al__ma_Sayfas_43.xlsx"/></Relationships>
</file>

<file path=ppt/charts/_rels/chart45.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package" Target="../embeddings/Microsoft_Excel__al__ma_Sayfas_44.xlsx"/></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_al__ma_Sayfas_45.xlsx"/><Relationship Id="rId2" Type="http://schemas.microsoft.com/office/2011/relationships/chartColorStyle" Target="colors22.xml"/><Relationship Id="rId1" Type="http://schemas.microsoft.com/office/2011/relationships/chartStyle" Target="style2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_al__ma_Sayfas_46.xlsx"/><Relationship Id="rId2" Type="http://schemas.microsoft.com/office/2011/relationships/chartColorStyle" Target="colors23.xml"/><Relationship Id="rId1" Type="http://schemas.microsoft.com/office/2011/relationships/chartStyle" Target="style23.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_al__ma_Sayfas_47.xlsx"/><Relationship Id="rId2" Type="http://schemas.microsoft.com/office/2011/relationships/chartColorStyle" Target="colors24.xml"/><Relationship Id="rId1" Type="http://schemas.microsoft.com/office/2011/relationships/chartStyle" Target="style24.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_al__ma_Sayfas_48.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10.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al__ma_Sayfas_4.xlsx"/></Relationships>
</file>

<file path=ppt/charts/_rels/chart50.xml.rels><?xml version="1.0" encoding="UTF-8" standalone="yes"?>
<Relationships xmlns="http://schemas.openxmlformats.org/package/2006/relationships"><Relationship Id="rId2" Type="http://schemas.openxmlformats.org/officeDocument/2006/relationships/chartUserShapes" Target="../drawings/drawing11.xml"/><Relationship Id="rId1" Type="http://schemas.openxmlformats.org/officeDocument/2006/relationships/package" Target="../embeddings/Microsoft_Excel__al__ma_Sayfas_49.xlsx"/></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_al__ma_Sayfas_50.xlsx"/><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chartUserShapes" Target="../drawings/drawing12.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_al__ma_Sayfas_51.xlsx"/><Relationship Id="rId2" Type="http://schemas.microsoft.com/office/2011/relationships/chartColorStyle" Target="colors27.xml"/><Relationship Id="rId1" Type="http://schemas.microsoft.com/office/2011/relationships/chartStyle" Target="style27.xml"/></Relationships>
</file>

<file path=ppt/charts/_rels/chart53.xml.rels><?xml version="1.0" encoding="UTF-8" standalone="yes"?>
<Relationships xmlns="http://schemas.openxmlformats.org/package/2006/relationships"><Relationship Id="rId2" Type="http://schemas.openxmlformats.org/officeDocument/2006/relationships/chartUserShapes" Target="../drawings/drawing13.xml"/><Relationship Id="rId1" Type="http://schemas.openxmlformats.org/officeDocument/2006/relationships/package" Target="../embeddings/Microsoft_Excel__al__ma_Sayfas_52.xlsx"/></Relationships>
</file>

<file path=ppt/charts/_rels/chart54.xml.rels><?xml version="1.0" encoding="UTF-8" standalone="yes"?>
<Relationships xmlns="http://schemas.openxmlformats.org/package/2006/relationships"><Relationship Id="rId2" Type="http://schemas.openxmlformats.org/officeDocument/2006/relationships/chartUserShapes" Target="../drawings/drawing14.xml"/><Relationship Id="rId1" Type="http://schemas.openxmlformats.org/officeDocument/2006/relationships/oleObject" Target="NULL" TargetMode="Externa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_al__ma_Sayfas_53.xlsx"/><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chartUserShapes" Target="../drawings/drawing1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_al__ma_Sayfas_54.xlsx"/><Relationship Id="rId2" Type="http://schemas.microsoft.com/office/2011/relationships/chartColorStyle" Target="colors29.xml"/><Relationship Id="rId1" Type="http://schemas.microsoft.com/office/2011/relationships/chartStyle" Target="style2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al__ma_Sayfas_5.xlsx"/><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al__ma_Sayfas_6.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al__ma_Sayfas_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_al__ma_Sayfas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Sayfa1!$B$1</c:f>
              <c:strCache>
                <c:ptCount val="1"/>
                <c:pt idx="0">
                  <c:v>büyüme oranları</c:v>
                </c:pt>
              </c:strCache>
            </c:strRef>
          </c:tx>
          <c:spPr>
            <a:solidFill>
              <a:schemeClr val="tx2">
                <a:lumMod val="60000"/>
                <a:lumOff val="40000"/>
              </a:schemeClr>
            </a:solidFill>
            <a:ln>
              <a:solidFill>
                <a:schemeClr val="tx2">
                  <a:lumMod val="40000"/>
                  <a:lumOff val="60000"/>
                </a:schemeClr>
              </a:solidFill>
            </a:ln>
          </c:spPr>
          <c:invertIfNegative val="0"/>
          <c:dLbls>
            <c:spPr>
              <a:noFill/>
              <a:ln>
                <a:noFill/>
              </a:ln>
              <a:effectLst/>
            </c:spPr>
            <c:txPr>
              <a:bodyPr/>
              <a:lstStyle/>
              <a:p>
                <a:pPr>
                  <a:defRPr lang="en-US" b="1"/>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Sayfa1!$A$2:$A$28</c:f>
              <c:numCache>
                <c:formatCode>General</c:formatCode>
                <c:ptCount val="27"/>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c:v>
                </c:pt>
                <c:pt idx="14">
                  <c:v>2012</c:v>
                </c:pt>
                <c:pt idx="15">
                  <c:v>2013</c:v>
                </c:pt>
                <c:pt idx="16">
                  <c:v>2014</c:v>
                </c:pt>
                <c:pt idx="17">
                  <c:v>2015</c:v>
                </c:pt>
                <c:pt idx="18">
                  <c:v>2016</c:v>
                </c:pt>
                <c:pt idx="19">
                  <c:v>2017</c:v>
                </c:pt>
                <c:pt idx="20">
                  <c:v>2018</c:v>
                </c:pt>
                <c:pt idx="21">
                  <c:v>2019</c:v>
                </c:pt>
                <c:pt idx="22">
                  <c:v>2020</c:v>
                </c:pt>
                <c:pt idx="23">
                  <c:v>2021</c:v>
                </c:pt>
                <c:pt idx="24">
                  <c:v>2022</c:v>
                </c:pt>
                <c:pt idx="25">
                  <c:v>2023</c:v>
                </c:pt>
                <c:pt idx="26">
                  <c:v>2024</c:v>
                </c:pt>
              </c:numCache>
            </c:numRef>
          </c:cat>
          <c:val>
            <c:numRef>
              <c:f>Sayfa1!$B$2:$B$28</c:f>
              <c:numCache>
                <c:formatCode>General</c:formatCode>
                <c:ptCount val="27"/>
                <c:pt idx="0">
                  <c:v>3.8</c:v>
                </c:pt>
                <c:pt idx="1">
                  <c:v>-3.4</c:v>
                </c:pt>
                <c:pt idx="2">
                  <c:v>6.9</c:v>
                </c:pt>
                <c:pt idx="3">
                  <c:v>-5.8</c:v>
                </c:pt>
                <c:pt idx="4">
                  <c:v>6.4</c:v>
                </c:pt>
                <c:pt idx="5">
                  <c:v>5.8</c:v>
                </c:pt>
                <c:pt idx="6">
                  <c:v>9.8000000000000007</c:v>
                </c:pt>
                <c:pt idx="7">
                  <c:v>9</c:v>
                </c:pt>
                <c:pt idx="8">
                  <c:v>6.9</c:v>
                </c:pt>
                <c:pt idx="9">
                  <c:v>5</c:v>
                </c:pt>
                <c:pt idx="10">
                  <c:v>0.8</c:v>
                </c:pt>
                <c:pt idx="11">
                  <c:v>-4.8</c:v>
                </c:pt>
                <c:pt idx="12">
                  <c:v>8.4</c:v>
                </c:pt>
                <c:pt idx="13">
                  <c:v>11.2</c:v>
                </c:pt>
                <c:pt idx="14">
                  <c:v>4.8</c:v>
                </c:pt>
                <c:pt idx="15">
                  <c:v>8.5</c:v>
                </c:pt>
                <c:pt idx="16">
                  <c:v>4.9000000000000004</c:v>
                </c:pt>
                <c:pt idx="17">
                  <c:v>6.1</c:v>
                </c:pt>
                <c:pt idx="18">
                  <c:v>3.3</c:v>
                </c:pt>
                <c:pt idx="19">
                  <c:v>7.5</c:v>
                </c:pt>
                <c:pt idx="20">
                  <c:v>3</c:v>
                </c:pt>
                <c:pt idx="21">
                  <c:v>0.9</c:v>
                </c:pt>
                <c:pt idx="22">
                  <c:v>1.8</c:v>
                </c:pt>
                <c:pt idx="23">
                  <c:v>11</c:v>
                </c:pt>
                <c:pt idx="24">
                  <c:v>5.6</c:v>
                </c:pt>
                <c:pt idx="25">
                  <c:v>4.5</c:v>
                </c:pt>
                <c:pt idx="26">
                  <c:v>3.2</c:v>
                </c:pt>
              </c:numCache>
            </c:numRef>
          </c:val>
          <c:extLst>
            <c:ext xmlns:c16="http://schemas.microsoft.com/office/drawing/2014/chart" uri="{C3380CC4-5D6E-409C-BE32-E72D297353CC}">
              <c16:uniqueId val="{00000000-EF21-438A-81C8-747ABD08D9BA}"/>
            </c:ext>
          </c:extLst>
        </c:ser>
        <c:dLbls>
          <c:showLegendKey val="0"/>
          <c:showVal val="0"/>
          <c:showCatName val="0"/>
          <c:showSerName val="0"/>
          <c:showPercent val="0"/>
          <c:showBubbleSize val="0"/>
        </c:dLbls>
        <c:gapWidth val="150"/>
        <c:axId val="390622272"/>
        <c:axId val="390627760"/>
      </c:barChart>
      <c:catAx>
        <c:axId val="390622272"/>
        <c:scaling>
          <c:orientation val="minMax"/>
        </c:scaling>
        <c:delete val="0"/>
        <c:axPos val="b"/>
        <c:numFmt formatCode="General" sourceLinked="1"/>
        <c:majorTickMark val="out"/>
        <c:minorTickMark val="none"/>
        <c:tickLblPos val="nextTo"/>
        <c:txPr>
          <a:bodyPr/>
          <a:lstStyle/>
          <a:p>
            <a:pPr>
              <a:defRPr lang="en-US" sz="1800"/>
            </a:pPr>
            <a:endParaRPr lang="tr-TR"/>
          </a:p>
        </c:txPr>
        <c:crossAx val="390627760"/>
        <c:crosses val="autoZero"/>
        <c:auto val="1"/>
        <c:lblAlgn val="ctr"/>
        <c:lblOffset val="100"/>
        <c:noMultiLvlLbl val="0"/>
      </c:catAx>
      <c:valAx>
        <c:axId val="390627760"/>
        <c:scaling>
          <c:orientation val="minMax"/>
        </c:scaling>
        <c:delete val="0"/>
        <c:axPos val="l"/>
        <c:majorGridlines/>
        <c:numFmt formatCode="General" sourceLinked="1"/>
        <c:majorTickMark val="out"/>
        <c:minorTickMark val="none"/>
        <c:tickLblPos val="nextTo"/>
        <c:txPr>
          <a:bodyPr/>
          <a:lstStyle/>
          <a:p>
            <a:pPr>
              <a:defRPr lang="en-US" sz="1600"/>
            </a:pPr>
            <a:endParaRPr lang="tr-TR"/>
          </a:p>
        </c:txPr>
        <c:crossAx val="390622272"/>
        <c:crosses val="autoZero"/>
        <c:crossBetween val="between"/>
      </c:valAx>
    </c:plotArea>
    <c:plotVisOnly val="1"/>
    <c:dispBlanksAs val="gap"/>
    <c:showDLblsOverMax val="0"/>
  </c:chart>
  <c:txPr>
    <a:bodyPr/>
    <a:lstStyle/>
    <a:p>
      <a:pPr>
        <a:defRPr sz="1800"/>
      </a:pPr>
      <a:endParaRPr lang="tr-T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1217406674906137E-2"/>
          <c:y val="4.006180505323987E-2"/>
          <c:w val="0.90725090860541335"/>
          <c:h val="0.75273281281952331"/>
        </c:manualLayout>
      </c:layout>
      <c:barChart>
        <c:barDir val="col"/>
        <c:grouping val="clustered"/>
        <c:varyColors val="0"/>
        <c:ser>
          <c:idx val="0"/>
          <c:order val="0"/>
          <c:tx>
            <c:strRef>
              <c:f>Sayfa1!$B$1</c:f>
              <c:strCache>
                <c:ptCount val="1"/>
                <c:pt idx="0">
                  <c:v>İHRACAT</c:v>
                </c:pt>
              </c:strCache>
            </c:strRef>
          </c:tx>
          <c:invertIfNegative val="0"/>
          <c:dLbls>
            <c:spPr>
              <a:noFill/>
              <a:ln>
                <a:noFill/>
              </a:ln>
              <a:effectLst/>
            </c:spPr>
            <c:txPr>
              <a:bodyPr/>
              <a:lstStyle/>
              <a:p>
                <a:pPr>
                  <a:defRPr sz="1200" b="1"/>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Sayfa1!$A$2:$A$17</c:f>
              <c:strCache>
                <c:ptCount val="16"/>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2025(ilk 5 ay)</c:v>
                </c:pt>
              </c:strCache>
            </c:strRef>
          </c:cat>
          <c:val>
            <c:numRef>
              <c:f>Sayfa1!$B$2:$B$17</c:f>
              <c:numCache>
                <c:formatCode>_-* #,##0_-;\-* #,##0_-;_-* "-"??_-;_-@_-</c:formatCode>
                <c:ptCount val="16"/>
                <c:pt idx="0">
                  <c:v>113883</c:v>
                </c:pt>
                <c:pt idx="1">
                  <c:v>134906</c:v>
                </c:pt>
                <c:pt idx="2">
                  <c:v>152461</c:v>
                </c:pt>
                <c:pt idx="3">
                  <c:v>151802</c:v>
                </c:pt>
                <c:pt idx="4">
                  <c:v>157610</c:v>
                </c:pt>
                <c:pt idx="5">
                  <c:v>143838</c:v>
                </c:pt>
                <c:pt idx="6">
                  <c:v>142529</c:v>
                </c:pt>
                <c:pt idx="7">
                  <c:v>156992</c:v>
                </c:pt>
                <c:pt idx="8">
                  <c:v>167920</c:v>
                </c:pt>
                <c:pt idx="9">
                  <c:v>171464</c:v>
                </c:pt>
                <c:pt idx="10">
                  <c:v>160656</c:v>
                </c:pt>
                <c:pt idx="11">
                  <c:v>213598</c:v>
                </c:pt>
                <c:pt idx="12">
                  <c:v>235247</c:v>
                </c:pt>
                <c:pt idx="13">
                  <c:v>232176</c:v>
                </c:pt>
                <c:pt idx="14" formatCode="#,##0">
                  <c:v>237558</c:v>
                </c:pt>
                <c:pt idx="15" formatCode="#,##0">
                  <c:v>100965</c:v>
                </c:pt>
              </c:numCache>
            </c:numRef>
          </c:val>
          <c:extLst>
            <c:ext xmlns:c16="http://schemas.microsoft.com/office/drawing/2014/chart" uri="{C3380CC4-5D6E-409C-BE32-E72D297353CC}">
              <c16:uniqueId val="{00000000-FA29-4489-A927-C8125B370463}"/>
            </c:ext>
          </c:extLst>
        </c:ser>
        <c:ser>
          <c:idx val="1"/>
          <c:order val="1"/>
          <c:tx>
            <c:strRef>
              <c:f>Sayfa1!$C$1</c:f>
              <c:strCache>
                <c:ptCount val="1"/>
                <c:pt idx="0">
                  <c:v>İTHALAT</c:v>
                </c:pt>
              </c:strCache>
            </c:strRef>
          </c:tx>
          <c:invertIfNegative val="0"/>
          <c:dLbls>
            <c:dLbl>
              <c:idx val="15"/>
              <c:layout>
                <c:manualLayout>
                  <c:x val="-1.0676057593779247E-16"/>
                  <c:y val="3.7526147802421049E-2"/>
                </c:manualLayout>
              </c:layout>
              <c:tx>
                <c:rich>
                  <a:bodyPr/>
                  <a:lstStyle/>
                  <a:p>
                    <a:fld id="{AE9E7A9E-A5C2-434A-8B71-2AD3A5642107}" type="VALUE">
                      <a:rPr lang="en-US" sz="1100"/>
                      <a:pPr/>
                      <a:t>[DEĞER]</a:t>
                    </a:fld>
                    <a:endParaRPr lang="tr-TR"/>
                  </a:p>
                </c:rich>
              </c:tx>
              <c:showLegendKey val="0"/>
              <c:showVal val="1"/>
              <c:showCatName val="0"/>
              <c:showSerName val="0"/>
              <c:showPercent val="0"/>
              <c:showBubbleSize val="0"/>
              <c:extLst>
                <c:ext xmlns:c15="http://schemas.microsoft.com/office/drawing/2012/chart" uri="{CE6537A1-D6FC-4f65-9D91-7224C49458BB}">
                  <c15:layout>
                    <c:manualLayout>
                      <c:w val="5.7407208072843496E-2"/>
                      <c:h val="0.10237602197348017"/>
                    </c:manualLayout>
                  </c15:layout>
                  <c15:dlblFieldTable/>
                  <c15:showDataLabelsRange val="0"/>
                </c:ext>
                <c:ext xmlns:c16="http://schemas.microsoft.com/office/drawing/2014/chart" uri="{C3380CC4-5D6E-409C-BE32-E72D297353CC}">
                  <c16:uniqueId val="{00000000-BBA0-4258-BB5E-E86024D4DDB2}"/>
                </c:ext>
              </c:extLst>
            </c:dLbl>
            <c:spPr>
              <a:noFill/>
              <a:ln>
                <a:noFill/>
              </a:ln>
              <a:effectLst/>
            </c:spPr>
            <c:txPr>
              <a:bodyPr rot="0" anchor="t" anchorCtr="0"/>
              <a:lstStyle/>
              <a:p>
                <a:pPr>
                  <a:defRPr sz="1200" b="1"/>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Sayfa1!$A$2:$A$17</c:f>
              <c:strCache>
                <c:ptCount val="16"/>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2025(ilk 5 ay)</c:v>
                </c:pt>
              </c:strCache>
            </c:strRef>
          </c:cat>
          <c:val>
            <c:numRef>
              <c:f>Sayfa1!$C$2:$C$17</c:f>
              <c:numCache>
                <c:formatCode>_-* #,##0_-;\-* #,##0_-;_-* "-"??_-;_-@_-</c:formatCode>
                <c:ptCount val="16"/>
                <c:pt idx="0">
                  <c:v>185544</c:v>
                </c:pt>
                <c:pt idx="1">
                  <c:v>240841</c:v>
                </c:pt>
                <c:pt idx="2">
                  <c:v>236545</c:v>
                </c:pt>
                <c:pt idx="3">
                  <c:v>251661</c:v>
                </c:pt>
                <c:pt idx="4">
                  <c:v>242177</c:v>
                </c:pt>
                <c:pt idx="5">
                  <c:v>207234</c:v>
                </c:pt>
                <c:pt idx="6">
                  <c:v>198618</c:v>
                </c:pt>
                <c:pt idx="7">
                  <c:v>233799</c:v>
                </c:pt>
                <c:pt idx="8">
                  <c:v>223047</c:v>
                </c:pt>
                <c:pt idx="9">
                  <c:v>202704</c:v>
                </c:pt>
                <c:pt idx="10">
                  <c:v>209534</c:v>
                </c:pt>
                <c:pt idx="11">
                  <c:v>260682</c:v>
                </c:pt>
                <c:pt idx="12">
                  <c:v>342209</c:v>
                </c:pt>
                <c:pt idx="13">
                  <c:v>339056</c:v>
                </c:pt>
                <c:pt idx="14" formatCode="#,##0">
                  <c:v>321411</c:v>
                </c:pt>
                <c:pt idx="15" formatCode="#,##0">
                  <c:v>142659</c:v>
                </c:pt>
              </c:numCache>
            </c:numRef>
          </c:val>
          <c:extLst>
            <c:ext xmlns:c16="http://schemas.microsoft.com/office/drawing/2014/chart" uri="{C3380CC4-5D6E-409C-BE32-E72D297353CC}">
              <c16:uniqueId val="{00000001-FA29-4489-A927-C8125B370463}"/>
            </c:ext>
          </c:extLst>
        </c:ser>
        <c:dLbls>
          <c:showLegendKey val="0"/>
          <c:showVal val="0"/>
          <c:showCatName val="0"/>
          <c:showSerName val="0"/>
          <c:showPercent val="0"/>
          <c:showBubbleSize val="0"/>
        </c:dLbls>
        <c:gapWidth val="150"/>
        <c:axId val="444139632"/>
        <c:axId val="444140024"/>
      </c:barChart>
      <c:catAx>
        <c:axId val="444139632"/>
        <c:scaling>
          <c:orientation val="minMax"/>
        </c:scaling>
        <c:delete val="0"/>
        <c:axPos val="b"/>
        <c:numFmt formatCode="General" sourceLinked="1"/>
        <c:majorTickMark val="out"/>
        <c:minorTickMark val="none"/>
        <c:tickLblPos val="nextTo"/>
        <c:txPr>
          <a:bodyPr/>
          <a:lstStyle/>
          <a:p>
            <a:pPr>
              <a:defRPr sz="1600" b="1"/>
            </a:pPr>
            <a:endParaRPr lang="tr-TR"/>
          </a:p>
        </c:txPr>
        <c:crossAx val="444140024"/>
        <c:crosses val="autoZero"/>
        <c:auto val="1"/>
        <c:lblAlgn val="ctr"/>
        <c:lblOffset val="100"/>
        <c:noMultiLvlLbl val="0"/>
      </c:catAx>
      <c:valAx>
        <c:axId val="444140024"/>
        <c:scaling>
          <c:orientation val="minMax"/>
        </c:scaling>
        <c:delete val="0"/>
        <c:axPos val="l"/>
        <c:majorGridlines/>
        <c:numFmt formatCode="_-* #,##0_-;\-* #,##0_-;_-* &quot;-&quot;??_-;_-@_-" sourceLinked="1"/>
        <c:majorTickMark val="out"/>
        <c:minorTickMark val="none"/>
        <c:tickLblPos val="nextTo"/>
        <c:txPr>
          <a:bodyPr/>
          <a:lstStyle/>
          <a:p>
            <a:pPr>
              <a:defRPr sz="1200" b="1"/>
            </a:pPr>
            <a:endParaRPr lang="tr-TR"/>
          </a:p>
        </c:txPr>
        <c:crossAx val="444139632"/>
        <c:crosses val="autoZero"/>
        <c:crossBetween val="between"/>
      </c:valAx>
    </c:plotArea>
    <c:legend>
      <c:legendPos val="r"/>
      <c:layout>
        <c:manualLayout>
          <c:xMode val="edge"/>
          <c:yMode val="edge"/>
          <c:x val="0.3171316134509799"/>
          <c:y val="0.90835561649195962"/>
          <c:w val="0.35300383938968416"/>
          <c:h val="8.7063826063869434E-2"/>
        </c:manualLayout>
      </c:layout>
      <c:overlay val="0"/>
      <c:txPr>
        <a:bodyPr/>
        <a:lstStyle/>
        <a:p>
          <a:pPr>
            <a:defRPr b="1" i="0"/>
          </a:pPr>
          <a:endParaRPr lang="tr-TR"/>
        </a:p>
      </c:txPr>
    </c:legend>
    <c:plotVisOnly val="1"/>
    <c:dispBlanksAs val="gap"/>
    <c:showDLblsOverMax val="0"/>
  </c:chart>
  <c:txPr>
    <a:bodyPr/>
    <a:lstStyle/>
    <a:p>
      <a:pPr>
        <a:defRPr sz="1800"/>
      </a:pPr>
      <a:endParaRPr lang="tr-T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Sayfa1!$B$1</c:f>
              <c:strCache>
                <c:ptCount val="1"/>
                <c:pt idx="0">
                  <c:v>Seri 1</c:v>
                </c:pt>
              </c:strCache>
            </c:strRef>
          </c:tx>
          <c:spPr>
            <a:solidFill>
              <a:schemeClr val="accent5"/>
            </a:solidFill>
            <a:ln>
              <a:noFill/>
            </a:ln>
            <a:effectLst/>
          </c:spPr>
          <c:invertIfNegative val="0"/>
          <c:dLbls>
            <c:dLbl>
              <c:idx val="4"/>
              <c:spPr>
                <a:noFill/>
                <a:ln>
                  <a:noFill/>
                </a:ln>
                <a:effectLst/>
              </c:spPr>
              <c:txPr>
                <a:bodyPr rot="0" spcFirstLastPara="1" vertOverflow="ellipsis" vert="horz" wrap="square" lIns="38100" tIns="19050" rIns="38100" bIns="19050" anchor="ctr" anchorCtr="1">
                  <a:noAutofit/>
                </a:bodyPr>
                <a:lstStyle/>
                <a:p>
                  <a:pPr>
                    <a:defRPr sz="1700" b="1" i="0" u="none" strike="noStrike" kern="1200" baseline="0">
                      <a:solidFill>
                        <a:schemeClr val="tx1"/>
                      </a:solidFill>
                      <a:latin typeface="+mn-lt"/>
                      <a:ea typeface="+mn-ea"/>
                      <a:cs typeface="+mn-cs"/>
                    </a:defRPr>
                  </a:pPr>
                  <a:endParaRPr lang="tr-TR"/>
                </a:p>
              </c:txPr>
              <c:dLblPos val="outEnd"/>
              <c:showLegendKey val="0"/>
              <c:showVal val="1"/>
              <c:showCatName val="0"/>
              <c:showSerName val="0"/>
              <c:showPercent val="0"/>
              <c:showBubbleSize val="0"/>
              <c:extLst>
                <c:ext xmlns:c15="http://schemas.microsoft.com/office/drawing/2012/chart" uri="{CE6537A1-D6FC-4f65-9D91-7224C49458BB}">
                  <c15:layout>
                    <c:manualLayout>
                      <c:w val="0.14422015759922763"/>
                      <c:h val="8.2224937471064394E-2"/>
                    </c:manualLayout>
                  </c15:layout>
                </c:ext>
                <c:ext xmlns:c16="http://schemas.microsoft.com/office/drawing/2014/chart" uri="{C3380CC4-5D6E-409C-BE32-E72D297353CC}">
                  <c16:uniqueId val="{00000001-ED5B-47D8-AF5B-D31C4473ECE7}"/>
                </c:ext>
              </c:extLst>
            </c:dLbl>
            <c:dLbl>
              <c:idx val="10"/>
              <c:spPr>
                <a:noFill/>
                <a:ln>
                  <a:noFill/>
                </a:ln>
                <a:effectLst/>
              </c:spPr>
              <c:txPr>
                <a:bodyPr rot="0" spcFirstLastPara="1" vertOverflow="ellipsis" vert="horz" wrap="square" lIns="38100" tIns="19050" rIns="38100" bIns="19050" anchor="ctr" anchorCtr="1">
                  <a:noAutofit/>
                </a:bodyPr>
                <a:lstStyle/>
                <a:p>
                  <a:pPr>
                    <a:defRPr sz="1700" b="1" i="0" u="none" strike="noStrike" kern="1200" baseline="0">
                      <a:solidFill>
                        <a:schemeClr val="tx1"/>
                      </a:solidFill>
                      <a:latin typeface="+mn-lt"/>
                      <a:ea typeface="+mn-ea"/>
                      <a:cs typeface="+mn-cs"/>
                    </a:defRPr>
                  </a:pPr>
                  <a:endParaRPr lang="tr-TR"/>
                </a:p>
              </c:txPr>
              <c:dLblPos val="outEnd"/>
              <c:showLegendKey val="0"/>
              <c:showVal val="1"/>
              <c:showCatName val="0"/>
              <c:showSerName val="0"/>
              <c:showPercent val="0"/>
              <c:showBubbleSize val="0"/>
              <c:extLst>
                <c:ext xmlns:c15="http://schemas.microsoft.com/office/drawing/2012/chart" uri="{CE6537A1-D6FC-4f65-9D91-7224C49458BB}">
                  <c15:layout>
                    <c:manualLayout>
                      <c:w val="0.13701851185872888"/>
                      <c:h val="7.7777345859432287E-2"/>
                    </c:manualLayout>
                  </c15:layout>
                </c:ext>
                <c:ext xmlns:c16="http://schemas.microsoft.com/office/drawing/2014/chart" uri="{C3380CC4-5D6E-409C-BE32-E72D297353CC}">
                  <c16:uniqueId val="{00000000-ED5B-47D8-AF5B-D31C4473ECE7}"/>
                </c:ext>
              </c:extLst>
            </c:dLbl>
            <c:dLbl>
              <c:idx val="12"/>
              <c:layout>
                <c:manualLayout>
                  <c:x val="-6.4814811664488589E-2"/>
                  <c:y val="1.7773486879635504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946-4680-9BA6-85BCFC2BCB4B}"/>
                </c:ext>
              </c:extLst>
            </c:dLbl>
            <c:dLbl>
              <c:idx val="13"/>
              <c:layout>
                <c:manualLayout>
                  <c:x val="2.5925924665795439E-2"/>
                  <c:y val="1.6552849545220522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C3A-41F3-972F-B5A26BC0B15B}"/>
                </c:ext>
              </c:extLst>
            </c:dLbl>
            <c:dLbl>
              <c:idx val="15"/>
              <c:spPr>
                <a:noFill/>
                <a:ln>
                  <a:noFill/>
                </a:ln>
                <a:effectLst/>
              </c:spPr>
              <c:txPr>
                <a:bodyPr rot="0" spcFirstLastPara="1" vertOverflow="ellipsis" vert="horz" wrap="square" lIns="38100" tIns="19050" rIns="38100" bIns="19050" anchor="ctr" anchorCtr="1">
                  <a:noAutofit/>
                </a:bodyPr>
                <a:lstStyle/>
                <a:p>
                  <a:pPr>
                    <a:defRPr sz="1700" b="1" i="0" u="none" strike="noStrike" kern="1200" baseline="0">
                      <a:solidFill>
                        <a:schemeClr val="tx1"/>
                      </a:solidFill>
                      <a:latin typeface="+mn-lt"/>
                      <a:ea typeface="+mn-ea"/>
                      <a:cs typeface="+mn-cs"/>
                    </a:defRPr>
                  </a:pPr>
                  <a:endParaRPr lang="tr-TR"/>
                </a:p>
              </c:txPr>
              <c:dLblPos val="outEnd"/>
              <c:showLegendKey val="0"/>
              <c:showVal val="1"/>
              <c:showCatName val="0"/>
              <c:showSerName val="0"/>
              <c:showPercent val="0"/>
              <c:showBubbleSize val="0"/>
              <c:extLst>
                <c:ext xmlns:c15="http://schemas.microsoft.com/office/drawing/2012/chart" uri="{CE6537A1-D6FC-4f65-9D91-7224C49458BB}">
                  <c15:layout>
                    <c:manualLayout>
                      <c:w val="0.12099479338024724"/>
                      <c:h val="0.16228158648044211"/>
                    </c:manualLayout>
                  </c15:layout>
                </c:ext>
                <c:ext xmlns:c16="http://schemas.microsoft.com/office/drawing/2014/chart" uri="{C3380CC4-5D6E-409C-BE32-E72D297353CC}">
                  <c16:uniqueId val="{00000000-B7DF-49A0-B706-7DCAD04637AF}"/>
                </c:ext>
              </c:extLst>
            </c:dLbl>
            <c:spPr>
              <a:noFill/>
              <a:ln>
                <a:noFill/>
              </a:ln>
              <a:effectLst/>
            </c:spPr>
            <c:txPr>
              <a:bodyPr rot="0" spcFirstLastPara="1" vertOverflow="ellipsis" vert="horz" wrap="square" lIns="38100" tIns="19050" rIns="38100" bIns="19050" anchor="ctr" anchorCtr="1">
                <a:spAutoFit/>
              </a:bodyPr>
              <a:lstStyle/>
              <a:p>
                <a:pPr>
                  <a:defRPr sz="1700" b="1" i="0" u="none" strike="noStrike" kern="1200" baseline="0">
                    <a:solidFill>
                      <a:schemeClr val="tx1"/>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Sayfa1!$A$2:$A$17</c:f>
              <c:strCache>
                <c:ptCount val="16"/>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2025(ilk 5 ay)</c:v>
                </c:pt>
              </c:strCache>
            </c:strRef>
          </c:cat>
          <c:val>
            <c:numRef>
              <c:f>Sayfa1!$B$2:$B$17</c:f>
              <c:numCache>
                <c:formatCode>#,##0</c:formatCode>
                <c:ptCount val="16"/>
                <c:pt idx="0">
                  <c:v>-71661113</c:v>
                </c:pt>
                <c:pt idx="1">
                  <c:v>-105934807</c:v>
                </c:pt>
                <c:pt idx="2">
                  <c:v>-84083404</c:v>
                </c:pt>
                <c:pt idx="3">
                  <c:v>-99858613</c:v>
                </c:pt>
                <c:pt idx="4">
                  <c:v>-84566959</c:v>
                </c:pt>
                <c:pt idx="5">
                  <c:v>-63395488</c:v>
                </c:pt>
                <c:pt idx="6">
                  <c:v>-56088651</c:v>
                </c:pt>
                <c:pt idx="7">
                  <c:v>-76806711</c:v>
                </c:pt>
                <c:pt idx="8">
                  <c:v>-55126481</c:v>
                </c:pt>
                <c:pt idx="9">
                  <c:v>-31173837</c:v>
                </c:pt>
                <c:pt idx="10">
                  <c:v>-48894931</c:v>
                </c:pt>
                <c:pt idx="11">
                  <c:v>-47003641</c:v>
                </c:pt>
                <c:pt idx="12">
                  <c:v>-106962868</c:v>
                </c:pt>
                <c:pt idx="13">
                  <c:v>-106879363</c:v>
                </c:pt>
                <c:pt idx="14">
                  <c:v>-83852598</c:v>
                </c:pt>
                <c:pt idx="15">
                  <c:v>-41694530</c:v>
                </c:pt>
              </c:numCache>
            </c:numRef>
          </c:val>
          <c:extLst>
            <c:ext xmlns:c16="http://schemas.microsoft.com/office/drawing/2014/chart" uri="{C3380CC4-5D6E-409C-BE32-E72D297353CC}">
              <c16:uniqueId val="{00000003-F4F9-412C-89F4-91240E3F587B}"/>
            </c:ext>
          </c:extLst>
        </c:ser>
        <c:dLbls>
          <c:dLblPos val="outEnd"/>
          <c:showLegendKey val="0"/>
          <c:showVal val="1"/>
          <c:showCatName val="0"/>
          <c:showSerName val="0"/>
          <c:showPercent val="0"/>
          <c:showBubbleSize val="0"/>
        </c:dLbls>
        <c:gapWidth val="150"/>
        <c:axId val="389450480"/>
        <c:axId val="389453616"/>
      </c:barChart>
      <c:catAx>
        <c:axId val="389450480"/>
        <c:scaling>
          <c:orientation val="minMax"/>
        </c:scaling>
        <c:delete val="0"/>
        <c:axPos val="b"/>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tr-TR"/>
          </a:p>
        </c:txPr>
        <c:crossAx val="389453616"/>
        <c:crosses val="autoZero"/>
        <c:auto val="0"/>
        <c:lblAlgn val="ctr"/>
        <c:lblOffset val="100"/>
        <c:noMultiLvlLbl val="0"/>
      </c:catAx>
      <c:valAx>
        <c:axId val="389453616"/>
        <c:scaling>
          <c:orientation val="minMax"/>
        </c:scaling>
        <c:delete val="0"/>
        <c:axPos val="l"/>
        <c:majorGridlines>
          <c:spPr>
            <a:ln w="9525" cap="flat" cmpd="sng" algn="ctr">
              <a:solidFill>
                <a:schemeClr val="tx1">
                  <a:tint val="75000"/>
                  <a:shade val="95000"/>
                  <a:satMod val="105000"/>
                </a:schemeClr>
              </a:solidFill>
              <a:prstDash val="solid"/>
              <a:round/>
            </a:ln>
            <a:effectLst/>
          </c:spPr>
        </c:majorGridlines>
        <c:numFmt formatCode="#,##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tr-TR"/>
          </a:p>
        </c:txPr>
        <c:crossAx val="389450480"/>
        <c:crosses val="autoZero"/>
        <c:crossBetween val="between"/>
      </c:valAx>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tr-T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34178374976326E-2"/>
          <c:y val="1.9245406824146983E-2"/>
          <c:w val="0.89388137509456789"/>
          <c:h val="0.95700468184720155"/>
        </c:manualLayout>
      </c:layout>
      <c:barChart>
        <c:barDir val="col"/>
        <c:grouping val="clustered"/>
        <c:varyColors val="0"/>
        <c:ser>
          <c:idx val="0"/>
          <c:order val="0"/>
          <c:tx>
            <c:strRef>
              <c:f>Sayfa1!$B$1</c:f>
              <c:strCache>
                <c:ptCount val="1"/>
                <c:pt idx="0">
                  <c:v>Seri 1</c:v>
                </c:pt>
              </c:strCache>
            </c:strRef>
          </c:tx>
          <c:spPr>
            <a:solidFill>
              <a:schemeClr val="accent3"/>
            </a:solidFill>
          </c:spPr>
          <c:invertIfNegative val="0"/>
          <c:dLbls>
            <c:dLbl>
              <c:idx val="12"/>
              <c:layout>
                <c:manualLayout>
                  <c:x val="-4.3027748606369624E-3"/>
                  <c:y val="-4.05405405405405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D6E-4FE3-993D-0D33AB84A760}"/>
                </c:ext>
              </c:extLst>
            </c:dLbl>
            <c:dLbl>
              <c:idx val="13"/>
              <c:layout>
                <c:manualLayout>
                  <c:x val="9.8224105906535367E-3"/>
                  <c:y val="-4.50450450450450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D6E-4FE3-993D-0D33AB84A760}"/>
                </c:ext>
              </c:extLst>
            </c:dLbl>
            <c:spPr>
              <a:noFill/>
              <a:ln>
                <a:noFill/>
              </a:ln>
              <a:effectLst/>
            </c:spPr>
            <c:txPr>
              <a:bodyPr wrap="square" lIns="38100" tIns="19050" rIns="38100" bIns="19050" anchor="ctr">
                <a:spAutoFit/>
              </a:bodyPr>
              <a:lstStyle/>
              <a:p>
                <a:pPr>
                  <a:defRPr b="1"/>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Sayfa1!$A$2:$A$15</c:f>
              <c:strCache>
                <c:ptCount val="14"/>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2025(ilk 4 ay)</c:v>
                </c:pt>
              </c:strCache>
            </c:strRef>
          </c:cat>
          <c:val>
            <c:numRef>
              <c:f>Sayfa1!$B$2:$B$15</c:f>
              <c:numCache>
                <c:formatCode>#,##0</c:formatCode>
                <c:ptCount val="14"/>
                <c:pt idx="0">
                  <c:v>-48867</c:v>
                </c:pt>
                <c:pt idx="1">
                  <c:v>-65004</c:v>
                </c:pt>
                <c:pt idx="2">
                  <c:v>-45800</c:v>
                </c:pt>
                <c:pt idx="3">
                  <c:v>-27314</c:v>
                </c:pt>
                <c:pt idx="4">
                  <c:v>-26849</c:v>
                </c:pt>
                <c:pt idx="5">
                  <c:v>-40584</c:v>
                </c:pt>
                <c:pt idx="6">
                  <c:v>-21743</c:v>
                </c:pt>
                <c:pt idx="7">
                  <c:v>6759</c:v>
                </c:pt>
                <c:pt idx="8">
                  <c:v>-32451</c:v>
                </c:pt>
                <c:pt idx="9">
                  <c:v>-16224</c:v>
                </c:pt>
                <c:pt idx="10">
                  <c:v>-49086</c:v>
                </c:pt>
                <c:pt idx="11">
                  <c:v>-44809</c:v>
                </c:pt>
                <c:pt idx="12">
                  <c:v>-9973</c:v>
                </c:pt>
                <c:pt idx="13">
                  <c:v>-20143</c:v>
                </c:pt>
              </c:numCache>
            </c:numRef>
          </c:val>
          <c:extLst>
            <c:ext xmlns:c16="http://schemas.microsoft.com/office/drawing/2014/chart" uri="{C3380CC4-5D6E-409C-BE32-E72D297353CC}">
              <c16:uniqueId val="{00000003-EE19-460B-8162-E44D3E162241}"/>
            </c:ext>
          </c:extLst>
        </c:ser>
        <c:dLbls>
          <c:dLblPos val="outEnd"/>
          <c:showLegendKey val="0"/>
          <c:showVal val="1"/>
          <c:showCatName val="0"/>
          <c:showSerName val="0"/>
          <c:showPercent val="0"/>
          <c:showBubbleSize val="0"/>
        </c:dLbls>
        <c:gapWidth val="150"/>
        <c:axId val="389451656"/>
        <c:axId val="389457928"/>
      </c:barChart>
      <c:catAx>
        <c:axId val="389451656"/>
        <c:scaling>
          <c:orientation val="minMax"/>
        </c:scaling>
        <c:delete val="0"/>
        <c:axPos val="b"/>
        <c:numFmt formatCode="General" sourceLinked="1"/>
        <c:majorTickMark val="out"/>
        <c:minorTickMark val="none"/>
        <c:tickLblPos val="nextTo"/>
        <c:txPr>
          <a:bodyPr/>
          <a:lstStyle/>
          <a:p>
            <a:pPr>
              <a:defRPr sz="1400" b="1"/>
            </a:pPr>
            <a:endParaRPr lang="tr-TR"/>
          </a:p>
        </c:txPr>
        <c:crossAx val="389457928"/>
        <c:crosses val="autoZero"/>
        <c:auto val="0"/>
        <c:lblAlgn val="ctr"/>
        <c:lblOffset val="100"/>
        <c:noMultiLvlLbl val="0"/>
      </c:catAx>
      <c:valAx>
        <c:axId val="389457928"/>
        <c:scaling>
          <c:orientation val="minMax"/>
        </c:scaling>
        <c:delete val="0"/>
        <c:axPos val="l"/>
        <c:majorGridlines/>
        <c:numFmt formatCode="#,##0" sourceLinked="1"/>
        <c:majorTickMark val="out"/>
        <c:minorTickMark val="none"/>
        <c:tickLblPos val="nextTo"/>
        <c:txPr>
          <a:bodyPr/>
          <a:lstStyle/>
          <a:p>
            <a:pPr>
              <a:defRPr sz="1400" b="1"/>
            </a:pPr>
            <a:endParaRPr lang="tr-TR"/>
          </a:p>
        </c:txPr>
        <c:crossAx val="389451656"/>
        <c:crosses val="autoZero"/>
        <c:crossBetween val="between"/>
      </c:valAx>
    </c:plotArea>
    <c:plotVisOnly val="1"/>
    <c:dispBlanksAs val="gap"/>
    <c:showDLblsOverMax val="0"/>
  </c:chart>
  <c:txPr>
    <a:bodyPr/>
    <a:lstStyle/>
    <a:p>
      <a:pPr>
        <a:defRPr sz="1800"/>
      </a:pPr>
      <a:endParaRPr lang="tr-T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02385684351491"/>
          <c:y val="3.1822321410237511E-2"/>
          <c:w val="0.86401317935343502"/>
          <c:h val="0.81157565823003286"/>
        </c:manualLayout>
      </c:layout>
      <c:barChart>
        <c:barDir val="col"/>
        <c:grouping val="clustered"/>
        <c:varyColors val="0"/>
        <c:ser>
          <c:idx val="0"/>
          <c:order val="0"/>
          <c:tx>
            <c:strRef>
              <c:f>Sayfa1!$B$1</c:f>
              <c:strCache>
                <c:ptCount val="1"/>
                <c:pt idx="0">
                  <c:v>Seri 1</c:v>
                </c:pt>
              </c:strCache>
            </c:strRef>
          </c:tx>
          <c:spPr>
            <a:solidFill>
              <a:schemeClr val="accent3"/>
            </a:solidFill>
          </c:spPr>
          <c:invertIfNegative val="0"/>
          <c:dLbls>
            <c:dLbl>
              <c:idx val="0"/>
              <c:layout>
                <c:manualLayout>
                  <c:x val="0"/>
                  <c:y val="7.780998189743623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274-4C0E-9280-667BD2187C6A}"/>
                </c:ext>
              </c:extLst>
            </c:dLbl>
            <c:dLbl>
              <c:idx val="2"/>
              <c:layout>
                <c:manualLayout>
                  <c:x val="0"/>
                  <c:y val="2.85303266957266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74-4C0E-9280-667BD2187C6A}"/>
                </c:ext>
              </c:extLst>
            </c:dLbl>
            <c:dLbl>
              <c:idx val="4"/>
              <c:layout>
                <c:manualLayout>
                  <c:x val="0"/>
                  <c:y val="1.03746642529914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274-4C0E-9280-667BD2187C6A}"/>
                </c:ext>
              </c:extLst>
            </c:dLbl>
            <c:dLbl>
              <c:idx val="7"/>
              <c:layout>
                <c:manualLayout>
                  <c:x val="0"/>
                  <c:y val="1.03746642529914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274-4C0E-9280-667BD2187C6A}"/>
                </c:ext>
              </c:extLst>
            </c:dLbl>
            <c:dLbl>
              <c:idx val="10"/>
              <c:layout>
                <c:manualLayout>
                  <c:x val="0"/>
                  <c:y val="1.55619963794872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274-4C0E-9280-667BD2187C6A}"/>
                </c:ext>
              </c:extLst>
            </c:dLbl>
            <c:dLbl>
              <c:idx val="11"/>
              <c:showLegendKey val="0"/>
              <c:showVal val="1"/>
              <c:showCatName val="0"/>
              <c:showSerName val="0"/>
              <c:showPercent val="0"/>
              <c:showBubbleSize val="0"/>
              <c:extLst>
                <c:ext xmlns:c15="http://schemas.microsoft.com/office/drawing/2012/chart" uri="{CE6537A1-D6FC-4f65-9D91-7224C49458BB}">
                  <c15:layout>
                    <c:manualLayout>
                      <c:w val="0.11872634514282396"/>
                      <c:h val="0.10696747915291183"/>
                    </c:manualLayout>
                  </c15:layout>
                </c:ext>
                <c:ext xmlns:c16="http://schemas.microsoft.com/office/drawing/2014/chart" uri="{C3380CC4-5D6E-409C-BE32-E72D297353CC}">
                  <c16:uniqueId val="{00000000-4C95-4C18-AEA3-80638662A283}"/>
                </c:ext>
              </c:extLst>
            </c:dLbl>
            <c:spPr>
              <a:noFill/>
              <a:ln>
                <a:noFill/>
              </a:ln>
              <a:effectLst/>
            </c:spPr>
            <c:txPr>
              <a:bodyPr/>
              <a:lstStyle/>
              <a:p>
                <a:pPr>
                  <a:defRPr sz="1600" b="1"/>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Sayfa1!$A$2:$A$15</c:f>
              <c:strCache>
                <c:ptCount val="14"/>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2025(ilk 4 ay)</c:v>
                </c:pt>
              </c:strCache>
            </c:strRef>
          </c:cat>
          <c:val>
            <c:numRef>
              <c:f>Sayfa1!$B$2:$B$15</c:f>
              <c:numCache>
                <c:formatCode>#,##0</c:formatCode>
                <c:ptCount val="14"/>
                <c:pt idx="0">
                  <c:v>60116000</c:v>
                </c:pt>
                <c:pt idx="1">
                  <c:v>55917000</c:v>
                </c:pt>
                <c:pt idx="2">
                  <c:v>54889000</c:v>
                </c:pt>
                <c:pt idx="3">
                  <c:v>38651587</c:v>
                </c:pt>
                <c:pt idx="4">
                  <c:v>27464819</c:v>
                </c:pt>
                <c:pt idx="5">
                  <c:v>37654929</c:v>
                </c:pt>
                <c:pt idx="6">
                  <c:v>43613270</c:v>
                </c:pt>
                <c:pt idx="7">
                  <c:v>41731207</c:v>
                </c:pt>
                <c:pt idx="8">
                  <c:v>27494693</c:v>
                </c:pt>
                <c:pt idx="9">
                  <c:v>49210610</c:v>
                </c:pt>
                <c:pt idx="10">
                  <c:v>96570216</c:v>
                </c:pt>
                <c:pt idx="11">
                  <c:v>70968943</c:v>
                </c:pt>
                <c:pt idx="12">
                  <c:v>65589068</c:v>
                </c:pt>
                <c:pt idx="13">
                  <c:v>23406630</c:v>
                </c:pt>
              </c:numCache>
            </c:numRef>
          </c:val>
          <c:extLst>
            <c:ext xmlns:c16="http://schemas.microsoft.com/office/drawing/2014/chart" uri="{C3380CC4-5D6E-409C-BE32-E72D297353CC}">
              <c16:uniqueId val="{00000005-6274-4C0E-9280-667BD2187C6A}"/>
            </c:ext>
          </c:extLst>
        </c:ser>
        <c:dLbls>
          <c:showLegendKey val="0"/>
          <c:showVal val="0"/>
          <c:showCatName val="0"/>
          <c:showSerName val="0"/>
          <c:showPercent val="0"/>
          <c:showBubbleSize val="0"/>
        </c:dLbls>
        <c:gapWidth val="150"/>
        <c:axId val="389459496"/>
        <c:axId val="389447736"/>
      </c:barChart>
      <c:catAx>
        <c:axId val="389459496"/>
        <c:scaling>
          <c:orientation val="minMax"/>
        </c:scaling>
        <c:delete val="0"/>
        <c:axPos val="b"/>
        <c:numFmt formatCode="General" sourceLinked="1"/>
        <c:majorTickMark val="out"/>
        <c:minorTickMark val="none"/>
        <c:tickLblPos val="nextTo"/>
        <c:txPr>
          <a:bodyPr/>
          <a:lstStyle/>
          <a:p>
            <a:pPr>
              <a:defRPr sz="1400"/>
            </a:pPr>
            <a:endParaRPr lang="tr-TR"/>
          </a:p>
        </c:txPr>
        <c:crossAx val="389447736"/>
        <c:crosses val="autoZero"/>
        <c:auto val="0"/>
        <c:lblAlgn val="ctr"/>
        <c:lblOffset val="100"/>
        <c:noMultiLvlLbl val="0"/>
      </c:catAx>
      <c:valAx>
        <c:axId val="389447736"/>
        <c:scaling>
          <c:orientation val="minMax"/>
        </c:scaling>
        <c:delete val="0"/>
        <c:axPos val="l"/>
        <c:majorGridlines/>
        <c:numFmt formatCode="#,##0" sourceLinked="1"/>
        <c:majorTickMark val="out"/>
        <c:minorTickMark val="none"/>
        <c:tickLblPos val="nextTo"/>
        <c:txPr>
          <a:bodyPr/>
          <a:lstStyle/>
          <a:p>
            <a:pPr>
              <a:defRPr sz="1400" b="1"/>
            </a:pPr>
            <a:endParaRPr lang="tr-TR"/>
          </a:p>
        </c:txPr>
        <c:crossAx val="389459496"/>
        <c:crosses val="autoZero"/>
        <c:crossBetween val="midCat"/>
      </c:valAx>
    </c:plotArea>
    <c:plotVisOnly val="1"/>
    <c:dispBlanksAs val="gap"/>
    <c:showDLblsOverMax val="0"/>
  </c:chart>
  <c:txPr>
    <a:bodyPr/>
    <a:lstStyle/>
    <a:p>
      <a:pPr>
        <a:defRPr sz="1800"/>
      </a:pPr>
      <a:endParaRPr lang="tr-T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99522573492372"/>
          <c:y val="3.092849306369377E-2"/>
          <c:w val="0.81958035637417648"/>
          <c:h val="0.80438857698474653"/>
        </c:manualLayout>
      </c:layout>
      <c:lineChart>
        <c:grouping val="standard"/>
        <c:varyColors val="0"/>
        <c:ser>
          <c:idx val="0"/>
          <c:order val="0"/>
          <c:tx>
            <c:strRef>
              <c:f>Sayfa1!$B$1</c:f>
              <c:strCache>
                <c:ptCount val="1"/>
                <c:pt idx="0">
                  <c:v>Seri 1</c:v>
                </c:pt>
              </c:strCache>
            </c:strRef>
          </c:tx>
          <c:spPr>
            <a:ln>
              <a:solidFill>
                <a:schemeClr val="tx2">
                  <a:lumMod val="60000"/>
                  <a:lumOff val="40000"/>
                </a:schemeClr>
              </a:solidFill>
            </a:ln>
          </c:spPr>
          <c:marker>
            <c:symbol val="none"/>
          </c:marker>
          <c:dPt>
            <c:idx val="36"/>
            <c:bubble3D val="0"/>
            <c:spPr>
              <a:ln>
                <a:solidFill>
                  <a:srgbClr val="0070C0"/>
                </a:solidFill>
              </a:ln>
            </c:spPr>
            <c:extLst>
              <c:ext xmlns:c16="http://schemas.microsoft.com/office/drawing/2014/chart" uri="{C3380CC4-5D6E-409C-BE32-E72D297353CC}">
                <c16:uniqueId val="{00000000-B739-4F49-BA02-A7B15934AB39}"/>
              </c:ext>
            </c:extLst>
          </c:dPt>
          <c:cat>
            <c:numRef>
              <c:f>Sayfa1!$A$2:$A$639</c:f>
              <c:numCache>
                <c:formatCode>m/d/yyyy</c:formatCode>
                <c:ptCount val="638"/>
                <c:pt idx="0">
                  <c:v>41278</c:v>
                </c:pt>
                <c:pt idx="1">
                  <c:v>41285</c:v>
                </c:pt>
                <c:pt idx="2">
                  <c:v>41292</c:v>
                </c:pt>
                <c:pt idx="3">
                  <c:v>41299</c:v>
                </c:pt>
                <c:pt idx="4">
                  <c:v>41306</c:v>
                </c:pt>
                <c:pt idx="5">
                  <c:v>41313</c:v>
                </c:pt>
                <c:pt idx="6">
                  <c:v>41320</c:v>
                </c:pt>
                <c:pt idx="7">
                  <c:v>41327</c:v>
                </c:pt>
                <c:pt idx="8">
                  <c:v>41334</c:v>
                </c:pt>
                <c:pt idx="9">
                  <c:v>41341</c:v>
                </c:pt>
                <c:pt idx="10">
                  <c:v>41348</c:v>
                </c:pt>
                <c:pt idx="11">
                  <c:v>41355</c:v>
                </c:pt>
                <c:pt idx="12">
                  <c:v>41362</c:v>
                </c:pt>
                <c:pt idx="13">
                  <c:v>41369</c:v>
                </c:pt>
                <c:pt idx="14">
                  <c:v>41376</c:v>
                </c:pt>
                <c:pt idx="15">
                  <c:v>41383</c:v>
                </c:pt>
                <c:pt idx="16">
                  <c:v>41390</c:v>
                </c:pt>
                <c:pt idx="17">
                  <c:v>41397</c:v>
                </c:pt>
                <c:pt idx="18">
                  <c:v>41404</c:v>
                </c:pt>
                <c:pt idx="19">
                  <c:v>41411</c:v>
                </c:pt>
                <c:pt idx="20">
                  <c:v>41418</c:v>
                </c:pt>
                <c:pt idx="21">
                  <c:v>41425</c:v>
                </c:pt>
                <c:pt idx="22">
                  <c:v>41432</c:v>
                </c:pt>
                <c:pt idx="23">
                  <c:v>41439</c:v>
                </c:pt>
                <c:pt idx="24">
                  <c:v>41446</c:v>
                </c:pt>
                <c:pt idx="25">
                  <c:v>41453</c:v>
                </c:pt>
                <c:pt idx="26">
                  <c:v>41460</c:v>
                </c:pt>
                <c:pt idx="27">
                  <c:v>41467</c:v>
                </c:pt>
                <c:pt idx="28">
                  <c:v>41474</c:v>
                </c:pt>
                <c:pt idx="29">
                  <c:v>41481</c:v>
                </c:pt>
                <c:pt idx="30">
                  <c:v>41488</c:v>
                </c:pt>
                <c:pt idx="31">
                  <c:v>41495</c:v>
                </c:pt>
                <c:pt idx="32">
                  <c:v>41502</c:v>
                </c:pt>
                <c:pt idx="33">
                  <c:v>41509</c:v>
                </c:pt>
                <c:pt idx="34">
                  <c:v>41516</c:v>
                </c:pt>
                <c:pt idx="35">
                  <c:v>41523</c:v>
                </c:pt>
                <c:pt idx="36">
                  <c:v>41530</c:v>
                </c:pt>
                <c:pt idx="37">
                  <c:v>41537</c:v>
                </c:pt>
                <c:pt idx="38">
                  <c:v>41544</c:v>
                </c:pt>
                <c:pt idx="39">
                  <c:v>41551</c:v>
                </c:pt>
                <c:pt idx="40">
                  <c:v>41558</c:v>
                </c:pt>
                <c:pt idx="41">
                  <c:v>41565</c:v>
                </c:pt>
                <c:pt idx="42">
                  <c:v>41572</c:v>
                </c:pt>
                <c:pt idx="43">
                  <c:v>41579</c:v>
                </c:pt>
                <c:pt idx="44">
                  <c:v>41586</c:v>
                </c:pt>
                <c:pt idx="45">
                  <c:v>41593</c:v>
                </c:pt>
                <c:pt idx="46">
                  <c:v>41600</c:v>
                </c:pt>
                <c:pt idx="47">
                  <c:v>41607</c:v>
                </c:pt>
                <c:pt idx="48">
                  <c:v>41614</c:v>
                </c:pt>
                <c:pt idx="49">
                  <c:v>41621</c:v>
                </c:pt>
                <c:pt idx="50">
                  <c:v>41628</c:v>
                </c:pt>
                <c:pt idx="51">
                  <c:v>41635</c:v>
                </c:pt>
                <c:pt idx="52">
                  <c:v>41642</c:v>
                </c:pt>
                <c:pt idx="53">
                  <c:v>41649</c:v>
                </c:pt>
                <c:pt idx="54">
                  <c:v>41656</c:v>
                </c:pt>
                <c:pt idx="55">
                  <c:v>41663</c:v>
                </c:pt>
                <c:pt idx="56">
                  <c:v>41670</c:v>
                </c:pt>
                <c:pt idx="57">
                  <c:v>41677</c:v>
                </c:pt>
                <c:pt idx="58">
                  <c:v>41684</c:v>
                </c:pt>
                <c:pt idx="59">
                  <c:v>41691</c:v>
                </c:pt>
                <c:pt idx="60">
                  <c:v>41698</c:v>
                </c:pt>
                <c:pt idx="61">
                  <c:v>41705</c:v>
                </c:pt>
                <c:pt idx="62">
                  <c:v>41712</c:v>
                </c:pt>
                <c:pt idx="63">
                  <c:v>41719</c:v>
                </c:pt>
                <c:pt idx="64">
                  <c:v>41726</c:v>
                </c:pt>
                <c:pt idx="65">
                  <c:v>41733</c:v>
                </c:pt>
                <c:pt idx="66">
                  <c:v>41740</c:v>
                </c:pt>
                <c:pt idx="67">
                  <c:v>41747</c:v>
                </c:pt>
                <c:pt idx="68">
                  <c:v>41754</c:v>
                </c:pt>
                <c:pt idx="69">
                  <c:v>41761</c:v>
                </c:pt>
                <c:pt idx="70">
                  <c:v>41768</c:v>
                </c:pt>
                <c:pt idx="71">
                  <c:v>41775</c:v>
                </c:pt>
                <c:pt idx="72">
                  <c:v>41782</c:v>
                </c:pt>
                <c:pt idx="73">
                  <c:v>41789</c:v>
                </c:pt>
                <c:pt idx="74">
                  <c:v>41796</c:v>
                </c:pt>
                <c:pt idx="75">
                  <c:v>41803</c:v>
                </c:pt>
                <c:pt idx="76">
                  <c:v>41810</c:v>
                </c:pt>
                <c:pt idx="77">
                  <c:v>41817</c:v>
                </c:pt>
                <c:pt idx="78">
                  <c:v>41824</c:v>
                </c:pt>
                <c:pt idx="79">
                  <c:v>41831</c:v>
                </c:pt>
                <c:pt idx="80">
                  <c:v>41838</c:v>
                </c:pt>
                <c:pt idx="81">
                  <c:v>41845</c:v>
                </c:pt>
                <c:pt idx="82">
                  <c:v>41852</c:v>
                </c:pt>
                <c:pt idx="83">
                  <c:v>41859</c:v>
                </c:pt>
                <c:pt idx="84">
                  <c:v>41866</c:v>
                </c:pt>
                <c:pt idx="85">
                  <c:v>41873</c:v>
                </c:pt>
                <c:pt idx="86">
                  <c:v>41880</c:v>
                </c:pt>
                <c:pt idx="87">
                  <c:v>41887</c:v>
                </c:pt>
                <c:pt idx="88">
                  <c:v>41894</c:v>
                </c:pt>
                <c:pt idx="89">
                  <c:v>41901</c:v>
                </c:pt>
                <c:pt idx="90">
                  <c:v>41908</c:v>
                </c:pt>
                <c:pt idx="91">
                  <c:v>41915</c:v>
                </c:pt>
                <c:pt idx="92">
                  <c:v>41922</c:v>
                </c:pt>
                <c:pt idx="93">
                  <c:v>41929</c:v>
                </c:pt>
                <c:pt idx="94">
                  <c:v>41936</c:v>
                </c:pt>
                <c:pt idx="95">
                  <c:v>41943</c:v>
                </c:pt>
                <c:pt idx="96">
                  <c:v>41950</c:v>
                </c:pt>
                <c:pt idx="97">
                  <c:v>41957</c:v>
                </c:pt>
                <c:pt idx="98">
                  <c:v>41964</c:v>
                </c:pt>
                <c:pt idx="99">
                  <c:v>41971</c:v>
                </c:pt>
                <c:pt idx="100">
                  <c:v>41978</c:v>
                </c:pt>
                <c:pt idx="101">
                  <c:v>41985</c:v>
                </c:pt>
                <c:pt idx="102">
                  <c:v>41992</c:v>
                </c:pt>
                <c:pt idx="103">
                  <c:v>41999</c:v>
                </c:pt>
                <c:pt idx="104">
                  <c:v>42006</c:v>
                </c:pt>
                <c:pt idx="105">
                  <c:v>42013</c:v>
                </c:pt>
                <c:pt idx="106">
                  <c:v>42020</c:v>
                </c:pt>
                <c:pt idx="107">
                  <c:v>42027</c:v>
                </c:pt>
                <c:pt idx="108">
                  <c:v>42034</c:v>
                </c:pt>
                <c:pt idx="109">
                  <c:v>42041</c:v>
                </c:pt>
                <c:pt idx="110">
                  <c:v>42048</c:v>
                </c:pt>
                <c:pt idx="111">
                  <c:v>42055</c:v>
                </c:pt>
                <c:pt idx="112">
                  <c:v>42062</c:v>
                </c:pt>
                <c:pt idx="113">
                  <c:v>42069</c:v>
                </c:pt>
                <c:pt idx="114">
                  <c:v>42076</c:v>
                </c:pt>
                <c:pt idx="115">
                  <c:v>42083</c:v>
                </c:pt>
                <c:pt idx="116">
                  <c:v>42090</c:v>
                </c:pt>
                <c:pt idx="117">
                  <c:v>42097</c:v>
                </c:pt>
                <c:pt idx="118">
                  <c:v>42104</c:v>
                </c:pt>
                <c:pt idx="119">
                  <c:v>42111</c:v>
                </c:pt>
                <c:pt idx="120">
                  <c:v>42118</c:v>
                </c:pt>
                <c:pt idx="121">
                  <c:v>42125</c:v>
                </c:pt>
                <c:pt idx="122">
                  <c:v>42132</c:v>
                </c:pt>
                <c:pt idx="123">
                  <c:v>42139</c:v>
                </c:pt>
                <c:pt idx="124">
                  <c:v>42146</c:v>
                </c:pt>
                <c:pt idx="125">
                  <c:v>42153</c:v>
                </c:pt>
                <c:pt idx="126">
                  <c:v>42160</c:v>
                </c:pt>
                <c:pt idx="127">
                  <c:v>42167</c:v>
                </c:pt>
                <c:pt idx="128">
                  <c:v>42174</c:v>
                </c:pt>
                <c:pt idx="129">
                  <c:v>42181</c:v>
                </c:pt>
                <c:pt idx="130">
                  <c:v>42188</c:v>
                </c:pt>
                <c:pt idx="131">
                  <c:v>42195</c:v>
                </c:pt>
                <c:pt idx="132">
                  <c:v>42202</c:v>
                </c:pt>
                <c:pt idx="133">
                  <c:v>42209</c:v>
                </c:pt>
                <c:pt idx="134">
                  <c:v>42216</c:v>
                </c:pt>
                <c:pt idx="135">
                  <c:v>42223</c:v>
                </c:pt>
                <c:pt idx="136">
                  <c:v>42230</c:v>
                </c:pt>
                <c:pt idx="137">
                  <c:v>42237</c:v>
                </c:pt>
                <c:pt idx="138">
                  <c:v>42244</c:v>
                </c:pt>
                <c:pt idx="139">
                  <c:v>42251</c:v>
                </c:pt>
                <c:pt idx="140">
                  <c:v>42258</c:v>
                </c:pt>
                <c:pt idx="141">
                  <c:v>42265</c:v>
                </c:pt>
                <c:pt idx="142">
                  <c:v>42272</c:v>
                </c:pt>
                <c:pt idx="143">
                  <c:v>42279</c:v>
                </c:pt>
                <c:pt idx="144">
                  <c:v>42286</c:v>
                </c:pt>
                <c:pt idx="145">
                  <c:v>42293</c:v>
                </c:pt>
                <c:pt idx="146">
                  <c:v>42300</c:v>
                </c:pt>
                <c:pt idx="147">
                  <c:v>42307</c:v>
                </c:pt>
                <c:pt idx="148">
                  <c:v>42314</c:v>
                </c:pt>
                <c:pt idx="149">
                  <c:v>42321</c:v>
                </c:pt>
                <c:pt idx="150">
                  <c:v>42328</c:v>
                </c:pt>
                <c:pt idx="151">
                  <c:v>42335</c:v>
                </c:pt>
                <c:pt idx="152">
                  <c:v>42342</c:v>
                </c:pt>
                <c:pt idx="153">
                  <c:v>42349</c:v>
                </c:pt>
                <c:pt idx="154">
                  <c:v>42356</c:v>
                </c:pt>
                <c:pt idx="155">
                  <c:v>42363</c:v>
                </c:pt>
                <c:pt idx="156">
                  <c:v>42370</c:v>
                </c:pt>
                <c:pt idx="157">
                  <c:v>42377</c:v>
                </c:pt>
                <c:pt idx="158">
                  <c:v>42384</c:v>
                </c:pt>
                <c:pt idx="159">
                  <c:v>42391</c:v>
                </c:pt>
                <c:pt idx="160">
                  <c:v>42398</c:v>
                </c:pt>
                <c:pt idx="161">
                  <c:v>42405</c:v>
                </c:pt>
                <c:pt idx="162">
                  <c:v>42412</c:v>
                </c:pt>
                <c:pt idx="163">
                  <c:v>42419</c:v>
                </c:pt>
                <c:pt idx="164">
                  <c:v>42426</c:v>
                </c:pt>
                <c:pt idx="165">
                  <c:v>42433</c:v>
                </c:pt>
                <c:pt idx="166">
                  <c:v>42440</c:v>
                </c:pt>
                <c:pt idx="167">
                  <c:v>42447</c:v>
                </c:pt>
                <c:pt idx="168">
                  <c:v>42454</c:v>
                </c:pt>
                <c:pt idx="169">
                  <c:v>42461</c:v>
                </c:pt>
                <c:pt idx="170">
                  <c:v>42468</c:v>
                </c:pt>
                <c:pt idx="171">
                  <c:v>42475</c:v>
                </c:pt>
                <c:pt idx="172">
                  <c:v>42482</c:v>
                </c:pt>
                <c:pt idx="173">
                  <c:v>42489</c:v>
                </c:pt>
                <c:pt idx="174">
                  <c:v>42496</c:v>
                </c:pt>
                <c:pt idx="175">
                  <c:v>42503</c:v>
                </c:pt>
                <c:pt idx="176">
                  <c:v>42510</c:v>
                </c:pt>
                <c:pt idx="177">
                  <c:v>42517</c:v>
                </c:pt>
                <c:pt idx="178">
                  <c:v>42524</c:v>
                </c:pt>
                <c:pt idx="179">
                  <c:v>42531</c:v>
                </c:pt>
                <c:pt idx="180">
                  <c:v>42538</c:v>
                </c:pt>
                <c:pt idx="181">
                  <c:v>42545</c:v>
                </c:pt>
                <c:pt idx="182">
                  <c:v>42552</c:v>
                </c:pt>
                <c:pt idx="183">
                  <c:v>42559</c:v>
                </c:pt>
                <c:pt idx="184">
                  <c:v>42566</c:v>
                </c:pt>
                <c:pt idx="185">
                  <c:v>42573</c:v>
                </c:pt>
                <c:pt idx="186">
                  <c:v>42580</c:v>
                </c:pt>
                <c:pt idx="187">
                  <c:v>42587</c:v>
                </c:pt>
                <c:pt idx="188">
                  <c:v>42594</c:v>
                </c:pt>
                <c:pt idx="189">
                  <c:v>42601</c:v>
                </c:pt>
                <c:pt idx="190">
                  <c:v>42608</c:v>
                </c:pt>
                <c:pt idx="191">
                  <c:v>42615</c:v>
                </c:pt>
                <c:pt idx="192">
                  <c:v>42622</c:v>
                </c:pt>
                <c:pt idx="193">
                  <c:v>42629</c:v>
                </c:pt>
                <c:pt idx="194">
                  <c:v>42636</c:v>
                </c:pt>
                <c:pt idx="195">
                  <c:v>42643</c:v>
                </c:pt>
                <c:pt idx="196">
                  <c:v>42650</c:v>
                </c:pt>
                <c:pt idx="197">
                  <c:v>42657</c:v>
                </c:pt>
                <c:pt idx="198">
                  <c:v>42664</c:v>
                </c:pt>
                <c:pt idx="199">
                  <c:v>42671</c:v>
                </c:pt>
                <c:pt idx="200">
                  <c:v>42678</c:v>
                </c:pt>
                <c:pt idx="201">
                  <c:v>42685</c:v>
                </c:pt>
                <c:pt idx="202">
                  <c:v>42692</c:v>
                </c:pt>
                <c:pt idx="203">
                  <c:v>42699</c:v>
                </c:pt>
                <c:pt idx="204">
                  <c:v>42706</c:v>
                </c:pt>
                <c:pt idx="205">
                  <c:v>42713</c:v>
                </c:pt>
                <c:pt idx="206">
                  <c:v>42720</c:v>
                </c:pt>
                <c:pt idx="207">
                  <c:v>42727</c:v>
                </c:pt>
                <c:pt idx="208">
                  <c:v>42734</c:v>
                </c:pt>
                <c:pt idx="209">
                  <c:v>42741</c:v>
                </c:pt>
                <c:pt idx="210">
                  <c:v>42748</c:v>
                </c:pt>
                <c:pt idx="211">
                  <c:v>42755</c:v>
                </c:pt>
                <c:pt idx="212">
                  <c:v>42762</c:v>
                </c:pt>
                <c:pt idx="213">
                  <c:v>42769</c:v>
                </c:pt>
                <c:pt idx="214">
                  <c:v>42776</c:v>
                </c:pt>
                <c:pt idx="215">
                  <c:v>42783</c:v>
                </c:pt>
                <c:pt idx="216">
                  <c:v>42790</c:v>
                </c:pt>
                <c:pt idx="217">
                  <c:v>42797</c:v>
                </c:pt>
                <c:pt idx="218">
                  <c:v>42804</c:v>
                </c:pt>
                <c:pt idx="219">
                  <c:v>42811</c:v>
                </c:pt>
                <c:pt idx="220">
                  <c:v>42818</c:v>
                </c:pt>
                <c:pt idx="221">
                  <c:v>42825</c:v>
                </c:pt>
                <c:pt idx="222">
                  <c:v>42832</c:v>
                </c:pt>
                <c:pt idx="223">
                  <c:v>42839</c:v>
                </c:pt>
                <c:pt idx="224">
                  <c:v>42846</c:v>
                </c:pt>
                <c:pt idx="225">
                  <c:v>42853</c:v>
                </c:pt>
                <c:pt idx="226">
                  <c:v>42860</c:v>
                </c:pt>
                <c:pt idx="227">
                  <c:v>42867</c:v>
                </c:pt>
                <c:pt idx="228">
                  <c:v>42874</c:v>
                </c:pt>
                <c:pt idx="229">
                  <c:v>42881</c:v>
                </c:pt>
                <c:pt idx="230">
                  <c:v>42888</c:v>
                </c:pt>
                <c:pt idx="231">
                  <c:v>42895</c:v>
                </c:pt>
                <c:pt idx="232">
                  <c:v>42902</c:v>
                </c:pt>
                <c:pt idx="233">
                  <c:v>42909</c:v>
                </c:pt>
                <c:pt idx="234">
                  <c:v>42916</c:v>
                </c:pt>
                <c:pt idx="235">
                  <c:v>42923</c:v>
                </c:pt>
                <c:pt idx="236">
                  <c:v>42930</c:v>
                </c:pt>
                <c:pt idx="237">
                  <c:v>42937</c:v>
                </c:pt>
                <c:pt idx="238">
                  <c:v>42944</c:v>
                </c:pt>
                <c:pt idx="239">
                  <c:v>42951</c:v>
                </c:pt>
                <c:pt idx="240">
                  <c:v>42958</c:v>
                </c:pt>
                <c:pt idx="241">
                  <c:v>42965</c:v>
                </c:pt>
                <c:pt idx="242">
                  <c:v>42972</c:v>
                </c:pt>
                <c:pt idx="243">
                  <c:v>42979</c:v>
                </c:pt>
                <c:pt idx="244">
                  <c:v>42986</c:v>
                </c:pt>
                <c:pt idx="245">
                  <c:v>42993</c:v>
                </c:pt>
                <c:pt idx="246">
                  <c:v>43000</c:v>
                </c:pt>
                <c:pt idx="247">
                  <c:v>43007</c:v>
                </c:pt>
                <c:pt idx="248">
                  <c:v>43014</c:v>
                </c:pt>
                <c:pt idx="249">
                  <c:v>43021</c:v>
                </c:pt>
                <c:pt idx="250">
                  <c:v>43028</c:v>
                </c:pt>
                <c:pt idx="251">
                  <c:v>43035</c:v>
                </c:pt>
                <c:pt idx="252">
                  <c:v>43042</c:v>
                </c:pt>
                <c:pt idx="253">
                  <c:v>43049</c:v>
                </c:pt>
                <c:pt idx="254">
                  <c:v>43056</c:v>
                </c:pt>
                <c:pt idx="255">
                  <c:v>43063</c:v>
                </c:pt>
                <c:pt idx="256">
                  <c:v>43070</c:v>
                </c:pt>
                <c:pt idx="257">
                  <c:v>43077</c:v>
                </c:pt>
                <c:pt idx="258">
                  <c:v>43084</c:v>
                </c:pt>
                <c:pt idx="259">
                  <c:v>43091</c:v>
                </c:pt>
                <c:pt idx="260">
                  <c:v>43098</c:v>
                </c:pt>
                <c:pt idx="261">
                  <c:v>43105</c:v>
                </c:pt>
                <c:pt idx="262">
                  <c:v>43112</c:v>
                </c:pt>
                <c:pt idx="263">
                  <c:v>43119</c:v>
                </c:pt>
                <c:pt idx="264">
                  <c:v>43126</c:v>
                </c:pt>
                <c:pt idx="265">
                  <c:v>43133</c:v>
                </c:pt>
                <c:pt idx="266">
                  <c:v>43140</c:v>
                </c:pt>
                <c:pt idx="267">
                  <c:v>43147</c:v>
                </c:pt>
                <c:pt idx="268">
                  <c:v>43154</c:v>
                </c:pt>
                <c:pt idx="269">
                  <c:v>43161</c:v>
                </c:pt>
                <c:pt idx="270">
                  <c:v>43168</c:v>
                </c:pt>
                <c:pt idx="271">
                  <c:v>43175</c:v>
                </c:pt>
                <c:pt idx="272">
                  <c:v>43182</c:v>
                </c:pt>
                <c:pt idx="273">
                  <c:v>43189</c:v>
                </c:pt>
                <c:pt idx="274">
                  <c:v>43196</c:v>
                </c:pt>
                <c:pt idx="275">
                  <c:v>43203</c:v>
                </c:pt>
                <c:pt idx="276">
                  <c:v>43210</c:v>
                </c:pt>
                <c:pt idx="277">
                  <c:v>43217</c:v>
                </c:pt>
                <c:pt idx="278">
                  <c:v>43224</c:v>
                </c:pt>
                <c:pt idx="279">
                  <c:v>43231</c:v>
                </c:pt>
                <c:pt idx="280">
                  <c:v>43238</c:v>
                </c:pt>
                <c:pt idx="281">
                  <c:v>43245</c:v>
                </c:pt>
                <c:pt idx="282">
                  <c:v>43252</c:v>
                </c:pt>
                <c:pt idx="283">
                  <c:v>43259</c:v>
                </c:pt>
                <c:pt idx="284">
                  <c:v>43266</c:v>
                </c:pt>
                <c:pt idx="285">
                  <c:v>43273</c:v>
                </c:pt>
                <c:pt idx="286">
                  <c:v>43280</c:v>
                </c:pt>
                <c:pt idx="287">
                  <c:v>43287</c:v>
                </c:pt>
                <c:pt idx="288">
                  <c:v>43294</c:v>
                </c:pt>
                <c:pt idx="289">
                  <c:v>43301</c:v>
                </c:pt>
                <c:pt idx="290">
                  <c:v>43308</c:v>
                </c:pt>
                <c:pt idx="291">
                  <c:v>43315</c:v>
                </c:pt>
                <c:pt idx="292">
                  <c:v>43322</c:v>
                </c:pt>
                <c:pt idx="293">
                  <c:v>43329</c:v>
                </c:pt>
                <c:pt idx="294">
                  <c:v>43336</c:v>
                </c:pt>
                <c:pt idx="295">
                  <c:v>43343</c:v>
                </c:pt>
                <c:pt idx="296">
                  <c:v>43350</c:v>
                </c:pt>
                <c:pt idx="297">
                  <c:v>43357</c:v>
                </c:pt>
                <c:pt idx="298">
                  <c:v>43364</c:v>
                </c:pt>
                <c:pt idx="299">
                  <c:v>43371</c:v>
                </c:pt>
                <c:pt idx="300">
                  <c:v>43378</c:v>
                </c:pt>
                <c:pt idx="301">
                  <c:v>43385</c:v>
                </c:pt>
                <c:pt idx="302">
                  <c:v>43392</c:v>
                </c:pt>
                <c:pt idx="303">
                  <c:v>43399</c:v>
                </c:pt>
                <c:pt idx="304">
                  <c:v>43406</c:v>
                </c:pt>
                <c:pt idx="305">
                  <c:v>43413</c:v>
                </c:pt>
                <c:pt idx="306">
                  <c:v>43420</c:v>
                </c:pt>
                <c:pt idx="307">
                  <c:v>43427</c:v>
                </c:pt>
                <c:pt idx="308">
                  <c:v>43434</c:v>
                </c:pt>
                <c:pt idx="309">
                  <c:v>43441</c:v>
                </c:pt>
                <c:pt idx="310">
                  <c:v>43448</c:v>
                </c:pt>
                <c:pt idx="311">
                  <c:v>43455</c:v>
                </c:pt>
                <c:pt idx="312">
                  <c:v>43462</c:v>
                </c:pt>
                <c:pt idx="313">
                  <c:v>43469</c:v>
                </c:pt>
                <c:pt idx="314">
                  <c:v>43476</c:v>
                </c:pt>
                <c:pt idx="315">
                  <c:v>43483</c:v>
                </c:pt>
                <c:pt idx="316">
                  <c:v>43490</c:v>
                </c:pt>
                <c:pt idx="317">
                  <c:v>43497</c:v>
                </c:pt>
                <c:pt idx="318">
                  <c:v>43504</c:v>
                </c:pt>
                <c:pt idx="319">
                  <c:v>43511</c:v>
                </c:pt>
                <c:pt idx="320">
                  <c:v>43518</c:v>
                </c:pt>
                <c:pt idx="321">
                  <c:v>43525</c:v>
                </c:pt>
                <c:pt idx="322">
                  <c:v>43532</c:v>
                </c:pt>
                <c:pt idx="323">
                  <c:v>43539</c:v>
                </c:pt>
                <c:pt idx="324">
                  <c:v>43546</c:v>
                </c:pt>
                <c:pt idx="325">
                  <c:v>43553</c:v>
                </c:pt>
                <c:pt idx="326">
                  <c:v>43560</c:v>
                </c:pt>
                <c:pt idx="327">
                  <c:v>43567</c:v>
                </c:pt>
                <c:pt idx="328">
                  <c:v>43574</c:v>
                </c:pt>
                <c:pt idx="329">
                  <c:v>43581</c:v>
                </c:pt>
                <c:pt idx="330">
                  <c:v>43588</c:v>
                </c:pt>
                <c:pt idx="331">
                  <c:v>43595</c:v>
                </c:pt>
                <c:pt idx="332">
                  <c:v>43602</c:v>
                </c:pt>
                <c:pt idx="333">
                  <c:v>43609</c:v>
                </c:pt>
                <c:pt idx="334">
                  <c:v>43616</c:v>
                </c:pt>
                <c:pt idx="335">
                  <c:v>43623</c:v>
                </c:pt>
                <c:pt idx="336">
                  <c:v>43630</c:v>
                </c:pt>
                <c:pt idx="337">
                  <c:v>43637</c:v>
                </c:pt>
                <c:pt idx="338">
                  <c:v>43644</c:v>
                </c:pt>
                <c:pt idx="339">
                  <c:v>43651</c:v>
                </c:pt>
                <c:pt idx="340">
                  <c:v>43658</c:v>
                </c:pt>
                <c:pt idx="341">
                  <c:v>43665</c:v>
                </c:pt>
                <c:pt idx="342">
                  <c:v>43672</c:v>
                </c:pt>
                <c:pt idx="343">
                  <c:v>43679</c:v>
                </c:pt>
                <c:pt idx="344">
                  <c:v>43686</c:v>
                </c:pt>
                <c:pt idx="345">
                  <c:v>43693</c:v>
                </c:pt>
                <c:pt idx="346">
                  <c:v>43700</c:v>
                </c:pt>
                <c:pt idx="347">
                  <c:v>43706</c:v>
                </c:pt>
                <c:pt idx="348">
                  <c:v>43714</c:v>
                </c:pt>
                <c:pt idx="349">
                  <c:v>43721</c:v>
                </c:pt>
                <c:pt idx="350">
                  <c:v>43728</c:v>
                </c:pt>
                <c:pt idx="351">
                  <c:v>43735</c:v>
                </c:pt>
                <c:pt idx="352">
                  <c:v>43742</c:v>
                </c:pt>
                <c:pt idx="353">
                  <c:v>43749</c:v>
                </c:pt>
                <c:pt idx="354">
                  <c:v>43756</c:v>
                </c:pt>
                <c:pt idx="355">
                  <c:v>43763</c:v>
                </c:pt>
                <c:pt idx="356">
                  <c:v>43770</c:v>
                </c:pt>
                <c:pt idx="357">
                  <c:v>43777</c:v>
                </c:pt>
                <c:pt idx="358">
                  <c:v>43784</c:v>
                </c:pt>
                <c:pt idx="359">
                  <c:v>43791</c:v>
                </c:pt>
                <c:pt idx="360">
                  <c:v>43798</c:v>
                </c:pt>
                <c:pt idx="361">
                  <c:v>43805</c:v>
                </c:pt>
                <c:pt idx="362">
                  <c:v>43812</c:v>
                </c:pt>
                <c:pt idx="363">
                  <c:v>43819</c:v>
                </c:pt>
                <c:pt idx="364">
                  <c:v>43826</c:v>
                </c:pt>
                <c:pt idx="365">
                  <c:v>43833</c:v>
                </c:pt>
                <c:pt idx="366">
                  <c:v>43840</c:v>
                </c:pt>
                <c:pt idx="367">
                  <c:v>43847</c:v>
                </c:pt>
                <c:pt idx="368">
                  <c:v>43854</c:v>
                </c:pt>
                <c:pt idx="369">
                  <c:v>43861</c:v>
                </c:pt>
                <c:pt idx="370">
                  <c:v>43868</c:v>
                </c:pt>
                <c:pt idx="371">
                  <c:v>43875</c:v>
                </c:pt>
                <c:pt idx="372">
                  <c:v>43882</c:v>
                </c:pt>
                <c:pt idx="373">
                  <c:v>43889</c:v>
                </c:pt>
                <c:pt idx="374">
                  <c:v>43896</c:v>
                </c:pt>
                <c:pt idx="375">
                  <c:v>43903</c:v>
                </c:pt>
                <c:pt idx="376">
                  <c:v>43910</c:v>
                </c:pt>
                <c:pt idx="377">
                  <c:v>43917</c:v>
                </c:pt>
                <c:pt idx="378">
                  <c:v>43924</c:v>
                </c:pt>
                <c:pt idx="379">
                  <c:v>43931</c:v>
                </c:pt>
                <c:pt idx="380">
                  <c:v>43938</c:v>
                </c:pt>
                <c:pt idx="381">
                  <c:v>43945</c:v>
                </c:pt>
                <c:pt idx="382">
                  <c:v>43951</c:v>
                </c:pt>
                <c:pt idx="383">
                  <c:v>43959</c:v>
                </c:pt>
                <c:pt idx="384">
                  <c:v>43966</c:v>
                </c:pt>
                <c:pt idx="385">
                  <c:v>43973</c:v>
                </c:pt>
                <c:pt idx="386">
                  <c:v>43980</c:v>
                </c:pt>
                <c:pt idx="387">
                  <c:v>43987</c:v>
                </c:pt>
                <c:pt idx="388">
                  <c:v>43994</c:v>
                </c:pt>
                <c:pt idx="389">
                  <c:v>44001</c:v>
                </c:pt>
                <c:pt idx="390">
                  <c:v>44008</c:v>
                </c:pt>
                <c:pt idx="391">
                  <c:v>44015</c:v>
                </c:pt>
                <c:pt idx="392">
                  <c:v>44022</c:v>
                </c:pt>
                <c:pt idx="393">
                  <c:v>44029</c:v>
                </c:pt>
                <c:pt idx="394">
                  <c:v>44036</c:v>
                </c:pt>
                <c:pt idx="395">
                  <c:v>44042</c:v>
                </c:pt>
                <c:pt idx="396">
                  <c:v>44050</c:v>
                </c:pt>
                <c:pt idx="397">
                  <c:v>44057</c:v>
                </c:pt>
                <c:pt idx="398">
                  <c:v>44064</c:v>
                </c:pt>
                <c:pt idx="399">
                  <c:v>44071</c:v>
                </c:pt>
                <c:pt idx="400">
                  <c:v>44078</c:v>
                </c:pt>
                <c:pt idx="401">
                  <c:v>44085</c:v>
                </c:pt>
                <c:pt idx="402">
                  <c:v>44092</c:v>
                </c:pt>
                <c:pt idx="403">
                  <c:v>44099</c:v>
                </c:pt>
                <c:pt idx="404">
                  <c:v>44106</c:v>
                </c:pt>
                <c:pt idx="405">
                  <c:v>44113</c:v>
                </c:pt>
                <c:pt idx="406">
                  <c:v>44120</c:v>
                </c:pt>
                <c:pt idx="407">
                  <c:v>44127</c:v>
                </c:pt>
                <c:pt idx="408">
                  <c:v>44134</c:v>
                </c:pt>
                <c:pt idx="409">
                  <c:v>44141</c:v>
                </c:pt>
                <c:pt idx="410">
                  <c:v>44148</c:v>
                </c:pt>
                <c:pt idx="411">
                  <c:v>44155</c:v>
                </c:pt>
                <c:pt idx="412">
                  <c:v>44162</c:v>
                </c:pt>
                <c:pt idx="413">
                  <c:v>44169</c:v>
                </c:pt>
                <c:pt idx="414">
                  <c:v>44176</c:v>
                </c:pt>
                <c:pt idx="415">
                  <c:v>44183</c:v>
                </c:pt>
                <c:pt idx="416">
                  <c:v>44190</c:v>
                </c:pt>
                <c:pt idx="417">
                  <c:v>44196</c:v>
                </c:pt>
                <c:pt idx="418">
                  <c:v>44204</c:v>
                </c:pt>
                <c:pt idx="419">
                  <c:v>44211</c:v>
                </c:pt>
                <c:pt idx="420">
                  <c:v>44218</c:v>
                </c:pt>
                <c:pt idx="421">
                  <c:v>44225</c:v>
                </c:pt>
                <c:pt idx="422">
                  <c:v>44232</c:v>
                </c:pt>
                <c:pt idx="423">
                  <c:v>44239</c:v>
                </c:pt>
                <c:pt idx="424">
                  <c:v>44246</c:v>
                </c:pt>
                <c:pt idx="425">
                  <c:v>44253</c:v>
                </c:pt>
                <c:pt idx="426">
                  <c:v>44260</c:v>
                </c:pt>
                <c:pt idx="427">
                  <c:v>44267</c:v>
                </c:pt>
                <c:pt idx="428">
                  <c:v>44274</c:v>
                </c:pt>
                <c:pt idx="429">
                  <c:v>44281</c:v>
                </c:pt>
                <c:pt idx="430">
                  <c:v>44288</c:v>
                </c:pt>
                <c:pt idx="431">
                  <c:v>44295</c:v>
                </c:pt>
                <c:pt idx="432">
                  <c:v>44302</c:v>
                </c:pt>
                <c:pt idx="433">
                  <c:v>44309</c:v>
                </c:pt>
                <c:pt idx="434">
                  <c:v>44316</c:v>
                </c:pt>
                <c:pt idx="435">
                  <c:v>44323</c:v>
                </c:pt>
                <c:pt idx="436">
                  <c:v>44330</c:v>
                </c:pt>
                <c:pt idx="437">
                  <c:v>44337</c:v>
                </c:pt>
                <c:pt idx="438">
                  <c:v>44344</c:v>
                </c:pt>
                <c:pt idx="439">
                  <c:v>44351</c:v>
                </c:pt>
                <c:pt idx="440">
                  <c:v>44358</c:v>
                </c:pt>
                <c:pt idx="441">
                  <c:v>44365</c:v>
                </c:pt>
                <c:pt idx="442">
                  <c:v>44372</c:v>
                </c:pt>
                <c:pt idx="443">
                  <c:v>44379</c:v>
                </c:pt>
                <c:pt idx="444">
                  <c:v>44386</c:v>
                </c:pt>
                <c:pt idx="445">
                  <c:v>44393</c:v>
                </c:pt>
                <c:pt idx="446">
                  <c:v>44400</c:v>
                </c:pt>
                <c:pt idx="447">
                  <c:v>44407</c:v>
                </c:pt>
                <c:pt idx="448">
                  <c:v>44414</c:v>
                </c:pt>
                <c:pt idx="449">
                  <c:v>44421</c:v>
                </c:pt>
                <c:pt idx="450">
                  <c:v>44428</c:v>
                </c:pt>
                <c:pt idx="451">
                  <c:v>44435</c:v>
                </c:pt>
                <c:pt idx="452">
                  <c:v>44442</c:v>
                </c:pt>
                <c:pt idx="453">
                  <c:v>44449</c:v>
                </c:pt>
                <c:pt idx="454">
                  <c:v>44456</c:v>
                </c:pt>
                <c:pt idx="455">
                  <c:v>44463</c:v>
                </c:pt>
                <c:pt idx="456">
                  <c:v>44470</c:v>
                </c:pt>
                <c:pt idx="457">
                  <c:v>44477</c:v>
                </c:pt>
                <c:pt idx="458">
                  <c:v>44484</c:v>
                </c:pt>
                <c:pt idx="459">
                  <c:v>44491</c:v>
                </c:pt>
                <c:pt idx="460">
                  <c:v>44498</c:v>
                </c:pt>
                <c:pt idx="461">
                  <c:v>44505</c:v>
                </c:pt>
                <c:pt idx="462">
                  <c:v>44512</c:v>
                </c:pt>
                <c:pt idx="463">
                  <c:v>44519</c:v>
                </c:pt>
                <c:pt idx="464">
                  <c:v>44526</c:v>
                </c:pt>
                <c:pt idx="465">
                  <c:v>44533</c:v>
                </c:pt>
                <c:pt idx="466">
                  <c:v>44540</c:v>
                </c:pt>
                <c:pt idx="467">
                  <c:v>44547</c:v>
                </c:pt>
                <c:pt idx="468">
                  <c:v>44554</c:v>
                </c:pt>
                <c:pt idx="469">
                  <c:v>44561</c:v>
                </c:pt>
                <c:pt idx="470">
                  <c:v>44568</c:v>
                </c:pt>
                <c:pt idx="471">
                  <c:v>44575</c:v>
                </c:pt>
                <c:pt idx="472">
                  <c:v>44582</c:v>
                </c:pt>
                <c:pt idx="473">
                  <c:v>44589</c:v>
                </c:pt>
                <c:pt idx="474">
                  <c:v>44596</c:v>
                </c:pt>
                <c:pt idx="475">
                  <c:v>44603</c:v>
                </c:pt>
                <c:pt idx="476">
                  <c:v>44610</c:v>
                </c:pt>
                <c:pt idx="477">
                  <c:v>44617</c:v>
                </c:pt>
                <c:pt idx="478">
                  <c:v>44624</c:v>
                </c:pt>
                <c:pt idx="479">
                  <c:v>44631</c:v>
                </c:pt>
                <c:pt idx="480">
                  <c:v>44638</c:v>
                </c:pt>
                <c:pt idx="481">
                  <c:v>44645</c:v>
                </c:pt>
                <c:pt idx="482">
                  <c:v>44652</c:v>
                </c:pt>
                <c:pt idx="483">
                  <c:v>44659</c:v>
                </c:pt>
                <c:pt idx="484">
                  <c:v>44666</c:v>
                </c:pt>
                <c:pt idx="485">
                  <c:v>44673</c:v>
                </c:pt>
                <c:pt idx="486">
                  <c:v>44687</c:v>
                </c:pt>
                <c:pt idx="487">
                  <c:v>44694</c:v>
                </c:pt>
                <c:pt idx="488">
                  <c:v>44701</c:v>
                </c:pt>
                <c:pt idx="489">
                  <c:v>44708</c:v>
                </c:pt>
                <c:pt idx="490">
                  <c:v>44715</c:v>
                </c:pt>
                <c:pt idx="491">
                  <c:v>44722</c:v>
                </c:pt>
                <c:pt idx="492">
                  <c:v>44729</c:v>
                </c:pt>
                <c:pt idx="493">
                  <c:v>44736</c:v>
                </c:pt>
                <c:pt idx="494">
                  <c:v>44743</c:v>
                </c:pt>
                <c:pt idx="495">
                  <c:v>44750</c:v>
                </c:pt>
                <c:pt idx="496">
                  <c:v>44757</c:v>
                </c:pt>
                <c:pt idx="497">
                  <c:v>44764</c:v>
                </c:pt>
                <c:pt idx="498">
                  <c:v>44771</c:v>
                </c:pt>
                <c:pt idx="499">
                  <c:v>44778</c:v>
                </c:pt>
                <c:pt idx="500">
                  <c:v>44785</c:v>
                </c:pt>
                <c:pt idx="501">
                  <c:v>44792</c:v>
                </c:pt>
                <c:pt idx="502">
                  <c:v>44799</c:v>
                </c:pt>
                <c:pt idx="503">
                  <c:v>44806</c:v>
                </c:pt>
                <c:pt idx="504">
                  <c:v>44813</c:v>
                </c:pt>
                <c:pt idx="505">
                  <c:v>44820</c:v>
                </c:pt>
                <c:pt idx="506">
                  <c:v>44827</c:v>
                </c:pt>
                <c:pt idx="507">
                  <c:v>44834</c:v>
                </c:pt>
                <c:pt idx="508">
                  <c:v>44841</c:v>
                </c:pt>
                <c:pt idx="509">
                  <c:v>44848</c:v>
                </c:pt>
                <c:pt idx="510">
                  <c:v>44855</c:v>
                </c:pt>
                <c:pt idx="511">
                  <c:v>44862</c:v>
                </c:pt>
                <c:pt idx="512">
                  <c:v>44869</c:v>
                </c:pt>
                <c:pt idx="513">
                  <c:v>44876</c:v>
                </c:pt>
                <c:pt idx="514">
                  <c:v>44883</c:v>
                </c:pt>
                <c:pt idx="515">
                  <c:v>44890</c:v>
                </c:pt>
                <c:pt idx="516">
                  <c:v>44897</c:v>
                </c:pt>
                <c:pt idx="517">
                  <c:v>44904</c:v>
                </c:pt>
                <c:pt idx="518">
                  <c:v>44911</c:v>
                </c:pt>
                <c:pt idx="519">
                  <c:v>44918</c:v>
                </c:pt>
                <c:pt idx="520">
                  <c:v>44925</c:v>
                </c:pt>
                <c:pt idx="521">
                  <c:v>44932</c:v>
                </c:pt>
                <c:pt idx="522">
                  <c:v>44939</c:v>
                </c:pt>
                <c:pt idx="523">
                  <c:v>44946</c:v>
                </c:pt>
                <c:pt idx="524">
                  <c:v>45044</c:v>
                </c:pt>
                <c:pt idx="525">
                  <c:v>45051</c:v>
                </c:pt>
                <c:pt idx="526">
                  <c:v>45058</c:v>
                </c:pt>
                <c:pt idx="527">
                  <c:v>45064</c:v>
                </c:pt>
                <c:pt idx="528">
                  <c:v>45072</c:v>
                </c:pt>
                <c:pt idx="529">
                  <c:v>45079</c:v>
                </c:pt>
                <c:pt idx="530">
                  <c:v>45086</c:v>
                </c:pt>
                <c:pt idx="531">
                  <c:v>45093</c:v>
                </c:pt>
                <c:pt idx="532">
                  <c:v>45100</c:v>
                </c:pt>
                <c:pt idx="533">
                  <c:v>45104</c:v>
                </c:pt>
                <c:pt idx="534">
                  <c:v>45114</c:v>
                </c:pt>
                <c:pt idx="535">
                  <c:v>45121</c:v>
                </c:pt>
                <c:pt idx="536">
                  <c:v>45128</c:v>
                </c:pt>
                <c:pt idx="537">
                  <c:v>45135</c:v>
                </c:pt>
                <c:pt idx="538">
                  <c:v>45142</c:v>
                </c:pt>
                <c:pt idx="539">
                  <c:v>45149</c:v>
                </c:pt>
                <c:pt idx="540">
                  <c:v>45156</c:v>
                </c:pt>
                <c:pt idx="541">
                  <c:v>45163</c:v>
                </c:pt>
                <c:pt idx="542">
                  <c:v>45170</c:v>
                </c:pt>
                <c:pt idx="543">
                  <c:v>45177</c:v>
                </c:pt>
                <c:pt idx="544">
                  <c:v>45184</c:v>
                </c:pt>
                <c:pt idx="545">
                  <c:v>45191</c:v>
                </c:pt>
                <c:pt idx="546">
                  <c:v>45198</c:v>
                </c:pt>
                <c:pt idx="547">
                  <c:v>45205</c:v>
                </c:pt>
                <c:pt idx="548">
                  <c:v>45212</c:v>
                </c:pt>
                <c:pt idx="549">
                  <c:v>45219</c:v>
                </c:pt>
                <c:pt idx="550">
                  <c:v>45226</c:v>
                </c:pt>
                <c:pt idx="551">
                  <c:v>45233</c:v>
                </c:pt>
                <c:pt idx="552">
                  <c:v>45240</c:v>
                </c:pt>
                <c:pt idx="553">
                  <c:v>45247</c:v>
                </c:pt>
                <c:pt idx="554">
                  <c:v>45254</c:v>
                </c:pt>
                <c:pt idx="555">
                  <c:v>45261</c:v>
                </c:pt>
                <c:pt idx="556">
                  <c:v>45268</c:v>
                </c:pt>
                <c:pt idx="557">
                  <c:v>45275</c:v>
                </c:pt>
                <c:pt idx="558">
                  <c:v>45282</c:v>
                </c:pt>
                <c:pt idx="559">
                  <c:v>45289</c:v>
                </c:pt>
                <c:pt idx="560">
                  <c:v>45296</c:v>
                </c:pt>
                <c:pt idx="561">
                  <c:v>45303</c:v>
                </c:pt>
                <c:pt idx="562">
                  <c:v>45310</c:v>
                </c:pt>
                <c:pt idx="563">
                  <c:v>45317</c:v>
                </c:pt>
                <c:pt idx="564">
                  <c:v>45324</c:v>
                </c:pt>
                <c:pt idx="565">
                  <c:v>45331</c:v>
                </c:pt>
                <c:pt idx="566">
                  <c:v>45338</c:v>
                </c:pt>
                <c:pt idx="567">
                  <c:v>45345</c:v>
                </c:pt>
                <c:pt idx="568">
                  <c:v>45352</c:v>
                </c:pt>
                <c:pt idx="569">
                  <c:v>45359</c:v>
                </c:pt>
                <c:pt idx="570">
                  <c:v>45366</c:v>
                </c:pt>
                <c:pt idx="571">
                  <c:v>45373</c:v>
                </c:pt>
                <c:pt idx="572">
                  <c:v>45380</c:v>
                </c:pt>
                <c:pt idx="573">
                  <c:v>45387</c:v>
                </c:pt>
                <c:pt idx="574">
                  <c:v>45394</c:v>
                </c:pt>
                <c:pt idx="575">
                  <c:v>45401</c:v>
                </c:pt>
                <c:pt idx="576">
                  <c:v>45408</c:v>
                </c:pt>
                <c:pt idx="577">
                  <c:v>45415</c:v>
                </c:pt>
                <c:pt idx="578">
                  <c:v>45422</c:v>
                </c:pt>
                <c:pt idx="579">
                  <c:v>45429</c:v>
                </c:pt>
                <c:pt idx="580">
                  <c:v>45436</c:v>
                </c:pt>
                <c:pt idx="581">
                  <c:v>45443</c:v>
                </c:pt>
                <c:pt idx="582">
                  <c:v>45450</c:v>
                </c:pt>
                <c:pt idx="583">
                  <c:v>45457</c:v>
                </c:pt>
                <c:pt idx="584">
                  <c:v>45464</c:v>
                </c:pt>
                <c:pt idx="585">
                  <c:v>45471</c:v>
                </c:pt>
                <c:pt idx="586">
                  <c:v>45478</c:v>
                </c:pt>
                <c:pt idx="587">
                  <c:v>45485</c:v>
                </c:pt>
                <c:pt idx="588">
                  <c:v>45492</c:v>
                </c:pt>
                <c:pt idx="589">
                  <c:v>45499</c:v>
                </c:pt>
                <c:pt idx="590">
                  <c:v>45506</c:v>
                </c:pt>
                <c:pt idx="591">
                  <c:v>45513</c:v>
                </c:pt>
                <c:pt idx="592">
                  <c:v>45520</c:v>
                </c:pt>
                <c:pt idx="593">
                  <c:v>45527</c:v>
                </c:pt>
                <c:pt idx="594">
                  <c:v>45534</c:v>
                </c:pt>
                <c:pt idx="595">
                  <c:v>45541</c:v>
                </c:pt>
                <c:pt idx="596">
                  <c:v>45548</c:v>
                </c:pt>
                <c:pt idx="597">
                  <c:v>45555</c:v>
                </c:pt>
                <c:pt idx="598">
                  <c:v>45562</c:v>
                </c:pt>
                <c:pt idx="599">
                  <c:v>45569</c:v>
                </c:pt>
                <c:pt idx="600">
                  <c:v>45576</c:v>
                </c:pt>
                <c:pt idx="601">
                  <c:v>45583</c:v>
                </c:pt>
                <c:pt idx="602">
                  <c:v>45590</c:v>
                </c:pt>
                <c:pt idx="603">
                  <c:v>45597</c:v>
                </c:pt>
                <c:pt idx="604">
                  <c:v>45604</c:v>
                </c:pt>
                <c:pt idx="605">
                  <c:v>45611</c:v>
                </c:pt>
                <c:pt idx="606">
                  <c:v>45618</c:v>
                </c:pt>
                <c:pt idx="607">
                  <c:v>45625</c:v>
                </c:pt>
                <c:pt idx="608">
                  <c:v>45632</c:v>
                </c:pt>
                <c:pt idx="609">
                  <c:v>45639</c:v>
                </c:pt>
                <c:pt idx="610">
                  <c:v>45646</c:v>
                </c:pt>
                <c:pt idx="611">
                  <c:v>45653</c:v>
                </c:pt>
                <c:pt idx="612">
                  <c:v>45660</c:v>
                </c:pt>
                <c:pt idx="613">
                  <c:v>45667</c:v>
                </c:pt>
                <c:pt idx="614">
                  <c:v>45674</c:v>
                </c:pt>
                <c:pt idx="615">
                  <c:v>45681</c:v>
                </c:pt>
                <c:pt idx="616">
                  <c:v>45688</c:v>
                </c:pt>
                <c:pt idx="617">
                  <c:v>45695</c:v>
                </c:pt>
                <c:pt idx="618">
                  <c:v>45702</c:v>
                </c:pt>
                <c:pt idx="619">
                  <c:v>45709</c:v>
                </c:pt>
                <c:pt idx="620">
                  <c:v>45716</c:v>
                </c:pt>
                <c:pt idx="621">
                  <c:v>45723</c:v>
                </c:pt>
                <c:pt idx="622">
                  <c:v>45730</c:v>
                </c:pt>
                <c:pt idx="623">
                  <c:v>45737</c:v>
                </c:pt>
                <c:pt idx="624">
                  <c:v>45744</c:v>
                </c:pt>
                <c:pt idx="625">
                  <c:v>45751</c:v>
                </c:pt>
                <c:pt idx="626">
                  <c:v>45758</c:v>
                </c:pt>
                <c:pt idx="627">
                  <c:v>45765</c:v>
                </c:pt>
                <c:pt idx="628">
                  <c:v>45772</c:v>
                </c:pt>
                <c:pt idx="629">
                  <c:v>45779</c:v>
                </c:pt>
                <c:pt idx="630">
                  <c:v>45786</c:v>
                </c:pt>
                <c:pt idx="631">
                  <c:v>45793</c:v>
                </c:pt>
                <c:pt idx="632">
                  <c:v>45800</c:v>
                </c:pt>
                <c:pt idx="633">
                  <c:v>45807</c:v>
                </c:pt>
                <c:pt idx="634">
                  <c:v>45814</c:v>
                </c:pt>
                <c:pt idx="635">
                  <c:v>45821</c:v>
                </c:pt>
                <c:pt idx="636">
                  <c:v>45828</c:v>
                </c:pt>
                <c:pt idx="637">
                  <c:v>45835</c:v>
                </c:pt>
              </c:numCache>
            </c:numRef>
          </c:cat>
          <c:val>
            <c:numRef>
              <c:f>Sayfa1!$B$2:$B$639</c:f>
              <c:numCache>
                <c:formatCode>#,##0</c:formatCode>
                <c:ptCount val="638"/>
                <c:pt idx="0">
                  <c:v>783135913</c:v>
                </c:pt>
                <c:pt idx="1">
                  <c:v>786452779</c:v>
                </c:pt>
                <c:pt idx="2">
                  <c:v>788399975</c:v>
                </c:pt>
                <c:pt idx="3">
                  <c:v>793458246</c:v>
                </c:pt>
                <c:pt idx="4">
                  <c:v>790933225</c:v>
                </c:pt>
                <c:pt idx="5">
                  <c:v>789058911</c:v>
                </c:pt>
                <c:pt idx="6">
                  <c:v>793084802</c:v>
                </c:pt>
                <c:pt idx="7">
                  <c:v>794712132</c:v>
                </c:pt>
                <c:pt idx="8">
                  <c:v>799299378</c:v>
                </c:pt>
                <c:pt idx="9">
                  <c:v>799095887</c:v>
                </c:pt>
                <c:pt idx="10">
                  <c:v>805526562</c:v>
                </c:pt>
                <c:pt idx="11">
                  <c:v>807127285</c:v>
                </c:pt>
                <c:pt idx="12">
                  <c:v>808937959</c:v>
                </c:pt>
                <c:pt idx="13">
                  <c:v>807902135</c:v>
                </c:pt>
                <c:pt idx="14">
                  <c:v>808770940</c:v>
                </c:pt>
                <c:pt idx="15">
                  <c:v>813946878</c:v>
                </c:pt>
                <c:pt idx="16">
                  <c:v>816640731</c:v>
                </c:pt>
                <c:pt idx="17">
                  <c:v>817557133</c:v>
                </c:pt>
                <c:pt idx="18">
                  <c:v>818728928</c:v>
                </c:pt>
                <c:pt idx="19">
                  <c:v>825729227</c:v>
                </c:pt>
                <c:pt idx="20">
                  <c:v>832629309</c:v>
                </c:pt>
                <c:pt idx="21">
                  <c:v>839007989</c:v>
                </c:pt>
                <c:pt idx="22">
                  <c:v>843446877</c:v>
                </c:pt>
                <c:pt idx="23">
                  <c:v>843666261</c:v>
                </c:pt>
                <c:pt idx="24">
                  <c:v>851673142</c:v>
                </c:pt>
                <c:pt idx="25">
                  <c:v>849048781</c:v>
                </c:pt>
                <c:pt idx="26">
                  <c:v>847325514</c:v>
                </c:pt>
                <c:pt idx="27">
                  <c:v>855688417</c:v>
                </c:pt>
                <c:pt idx="28">
                  <c:v>861282930</c:v>
                </c:pt>
                <c:pt idx="29">
                  <c:v>869243008</c:v>
                </c:pt>
                <c:pt idx="30">
                  <c:v>869894505</c:v>
                </c:pt>
                <c:pt idx="31">
                  <c:v>877141654</c:v>
                </c:pt>
                <c:pt idx="32">
                  <c:v>875494186</c:v>
                </c:pt>
                <c:pt idx="33">
                  <c:v>885288742</c:v>
                </c:pt>
                <c:pt idx="34">
                  <c:v>891685005</c:v>
                </c:pt>
                <c:pt idx="35">
                  <c:v>899555031</c:v>
                </c:pt>
                <c:pt idx="36">
                  <c:v>898268207</c:v>
                </c:pt>
                <c:pt idx="37">
                  <c:v>894461626</c:v>
                </c:pt>
                <c:pt idx="38">
                  <c:v>908648973</c:v>
                </c:pt>
                <c:pt idx="39">
                  <c:v>903746076</c:v>
                </c:pt>
                <c:pt idx="40">
                  <c:v>921555027</c:v>
                </c:pt>
                <c:pt idx="41">
                  <c:v>920807321</c:v>
                </c:pt>
                <c:pt idx="42">
                  <c:v>913259113</c:v>
                </c:pt>
                <c:pt idx="43">
                  <c:v>911493317</c:v>
                </c:pt>
                <c:pt idx="44">
                  <c:v>915492552</c:v>
                </c:pt>
                <c:pt idx="45">
                  <c:v>925460031</c:v>
                </c:pt>
                <c:pt idx="46">
                  <c:v>918425220</c:v>
                </c:pt>
                <c:pt idx="47">
                  <c:v>919589650</c:v>
                </c:pt>
                <c:pt idx="48">
                  <c:v>925921651</c:v>
                </c:pt>
                <c:pt idx="49">
                  <c:v>930142295</c:v>
                </c:pt>
                <c:pt idx="50">
                  <c:v>938178023</c:v>
                </c:pt>
                <c:pt idx="51">
                  <c:v>950979183</c:v>
                </c:pt>
                <c:pt idx="52">
                  <c:v>952106919</c:v>
                </c:pt>
                <c:pt idx="53">
                  <c:v>956479001</c:v>
                </c:pt>
                <c:pt idx="54">
                  <c:v>965918929</c:v>
                </c:pt>
                <c:pt idx="55">
                  <c:v>978178752</c:v>
                </c:pt>
                <c:pt idx="56">
                  <c:v>970753204</c:v>
                </c:pt>
                <c:pt idx="57">
                  <c:v>966486258</c:v>
                </c:pt>
                <c:pt idx="58">
                  <c:v>969764006</c:v>
                </c:pt>
                <c:pt idx="59">
                  <c:v>970653415</c:v>
                </c:pt>
                <c:pt idx="60">
                  <c:v>972982043</c:v>
                </c:pt>
                <c:pt idx="61">
                  <c:v>970348372</c:v>
                </c:pt>
                <c:pt idx="62">
                  <c:v>981907208</c:v>
                </c:pt>
                <c:pt idx="63">
                  <c:v>988820995</c:v>
                </c:pt>
                <c:pt idx="64">
                  <c:v>980086715</c:v>
                </c:pt>
                <c:pt idx="65">
                  <c:v>966913395</c:v>
                </c:pt>
                <c:pt idx="66">
                  <c:v>968145547</c:v>
                </c:pt>
                <c:pt idx="67">
                  <c:v>978061209</c:v>
                </c:pt>
                <c:pt idx="68">
                  <c:v>979170647</c:v>
                </c:pt>
                <c:pt idx="69">
                  <c:v>974025705</c:v>
                </c:pt>
                <c:pt idx="70">
                  <c:v>966917448</c:v>
                </c:pt>
                <c:pt idx="71">
                  <c:v>975306223</c:v>
                </c:pt>
                <c:pt idx="72">
                  <c:v>973096065</c:v>
                </c:pt>
                <c:pt idx="73">
                  <c:v>969106400</c:v>
                </c:pt>
                <c:pt idx="74">
                  <c:v>975847885</c:v>
                </c:pt>
                <c:pt idx="75">
                  <c:v>981251037</c:v>
                </c:pt>
                <c:pt idx="76">
                  <c:v>987867084</c:v>
                </c:pt>
                <c:pt idx="77">
                  <c:v>995441200</c:v>
                </c:pt>
                <c:pt idx="78">
                  <c:v>988464119</c:v>
                </c:pt>
                <c:pt idx="79">
                  <c:v>993088260</c:v>
                </c:pt>
                <c:pt idx="80">
                  <c:v>1000952117</c:v>
                </c:pt>
                <c:pt idx="81">
                  <c:v>1007663282</c:v>
                </c:pt>
                <c:pt idx="82">
                  <c:v>1012285407</c:v>
                </c:pt>
                <c:pt idx="83">
                  <c:v>1008741622</c:v>
                </c:pt>
                <c:pt idx="84">
                  <c:v>1016960417</c:v>
                </c:pt>
                <c:pt idx="85">
                  <c:v>1016291038</c:v>
                </c:pt>
                <c:pt idx="86">
                  <c:v>1015167200</c:v>
                </c:pt>
                <c:pt idx="87">
                  <c:v>1013011041</c:v>
                </c:pt>
                <c:pt idx="88">
                  <c:v>1023100104</c:v>
                </c:pt>
                <c:pt idx="89">
                  <c:v>1031581994</c:v>
                </c:pt>
                <c:pt idx="90">
                  <c:v>1039091253</c:v>
                </c:pt>
                <c:pt idx="91">
                  <c:v>1021116808</c:v>
                </c:pt>
                <c:pt idx="92">
                  <c:v>1038921551</c:v>
                </c:pt>
                <c:pt idx="93">
                  <c:v>1044324388</c:v>
                </c:pt>
                <c:pt idx="94">
                  <c:v>1039193255</c:v>
                </c:pt>
                <c:pt idx="95">
                  <c:v>1029867542</c:v>
                </c:pt>
                <c:pt idx="96">
                  <c:v>1033868035</c:v>
                </c:pt>
                <c:pt idx="97">
                  <c:v>1037083994</c:v>
                </c:pt>
                <c:pt idx="98">
                  <c:v>1032375526</c:v>
                </c:pt>
                <c:pt idx="99">
                  <c:v>1031609733</c:v>
                </c:pt>
                <c:pt idx="100">
                  <c:v>1037412814</c:v>
                </c:pt>
                <c:pt idx="101">
                  <c:v>1046603245</c:v>
                </c:pt>
                <c:pt idx="102">
                  <c:v>1058222551</c:v>
                </c:pt>
                <c:pt idx="103">
                  <c:v>1063151797</c:v>
                </c:pt>
                <c:pt idx="104">
                  <c:v>1057331688</c:v>
                </c:pt>
                <c:pt idx="105">
                  <c:v>1052761120</c:v>
                </c:pt>
                <c:pt idx="106">
                  <c:v>1053341724</c:v>
                </c:pt>
                <c:pt idx="107">
                  <c:v>1063594754</c:v>
                </c:pt>
                <c:pt idx="108">
                  <c:v>1065186007</c:v>
                </c:pt>
                <c:pt idx="109">
                  <c:v>1079727190</c:v>
                </c:pt>
                <c:pt idx="110">
                  <c:v>1089319140</c:v>
                </c:pt>
                <c:pt idx="111">
                  <c:v>1080823772</c:v>
                </c:pt>
                <c:pt idx="112">
                  <c:v>1091563693</c:v>
                </c:pt>
                <c:pt idx="113">
                  <c:v>1106850186</c:v>
                </c:pt>
                <c:pt idx="114">
                  <c:v>1107312594</c:v>
                </c:pt>
                <c:pt idx="115">
                  <c:v>1112530371</c:v>
                </c:pt>
                <c:pt idx="116">
                  <c:v>1119729165</c:v>
                </c:pt>
                <c:pt idx="117">
                  <c:v>1119670775</c:v>
                </c:pt>
                <c:pt idx="118">
                  <c:v>1123130555</c:v>
                </c:pt>
                <c:pt idx="119">
                  <c:v>1145964269</c:v>
                </c:pt>
                <c:pt idx="120">
                  <c:v>1149859216</c:v>
                </c:pt>
                <c:pt idx="121">
                  <c:v>1146220274</c:v>
                </c:pt>
                <c:pt idx="122">
                  <c:v>1156660635</c:v>
                </c:pt>
                <c:pt idx="123">
                  <c:v>1158153299</c:v>
                </c:pt>
                <c:pt idx="124">
                  <c:v>1145673926</c:v>
                </c:pt>
                <c:pt idx="125">
                  <c:v>1155325441</c:v>
                </c:pt>
                <c:pt idx="126">
                  <c:v>1171658922</c:v>
                </c:pt>
                <c:pt idx="127">
                  <c:v>1187783371</c:v>
                </c:pt>
                <c:pt idx="128">
                  <c:v>1186213156</c:v>
                </c:pt>
                <c:pt idx="129">
                  <c:v>1174749057</c:v>
                </c:pt>
                <c:pt idx="130">
                  <c:v>1174386978</c:v>
                </c:pt>
                <c:pt idx="131">
                  <c:v>1173243757</c:v>
                </c:pt>
                <c:pt idx="132">
                  <c:v>1186232940</c:v>
                </c:pt>
                <c:pt idx="133">
                  <c:v>1191214340</c:v>
                </c:pt>
                <c:pt idx="134">
                  <c:v>1197639741</c:v>
                </c:pt>
                <c:pt idx="135">
                  <c:v>1193544373</c:v>
                </c:pt>
                <c:pt idx="136">
                  <c:v>1208245683</c:v>
                </c:pt>
                <c:pt idx="137">
                  <c:v>1237449660</c:v>
                </c:pt>
                <c:pt idx="138">
                  <c:v>1225779330</c:v>
                </c:pt>
                <c:pt idx="139">
                  <c:v>1237355512</c:v>
                </c:pt>
                <c:pt idx="140">
                  <c:v>1256836656</c:v>
                </c:pt>
                <c:pt idx="141">
                  <c:v>1269000680</c:v>
                </c:pt>
                <c:pt idx="142">
                  <c:v>1266217052</c:v>
                </c:pt>
                <c:pt idx="143">
                  <c:v>1254768282</c:v>
                </c:pt>
                <c:pt idx="144">
                  <c:v>1246405908</c:v>
                </c:pt>
                <c:pt idx="145">
                  <c:v>1246364592</c:v>
                </c:pt>
                <c:pt idx="146">
                  <c:v>1244148949</c:v>
                </c:pt>
                <c:pt idx="147">
                  <c:v>1234774388</c:v>
                </c:pt>
                <c:pt idx="148">
                  <c:v>1227798554</c:v>
                </c:pt>
                <c:pt idx="149">
                  <c:v>1235571155</c:v>
                </c:pt>
                <c:pt idx="150">
                  <c:v>1226481726</c:v>
                </c:pt>
                <c:pt idx="151">
                  <c:v>1233584685</c:v>
                </c:pt>
                <c:pt idx="152">
                  <c:v>1232676749</c:v>
                </c:pt>
                <c:pt idx="153">
                  <c:v>1243747478</c:v>
                </c:pt>
                <c:pt idx="154">
                  <c:v>1245592853</c:v>
                </c:pt>
                <c:pt idx="155">
                  <c:v>1249183770</c:v>
                </c:pt>
                <c:pt idx="156">
                  <c:v>1238083234</c:v>
                </c:pt>
                <c:pt idx="157">
                  <c:v>1254646319</c:v>
                </c:pt>
                <c:pt idx="158">
                  <c:v>1261799190</c:v>
                </c:pt>
                <c:pt idx="159">
                  <c:v>1261912662</c:v>
                </c:pt>
                <c:pt idx="160">
                  <c:v>1250479534</c:v>
                </c:pt>
                <c:pt idx="161">
                  <c:v>1245800799</c:v>
                </c:pt>
                <c:pt idx="162">
                  <c:v>1255348149</c:v>
                </c:pt>
                <c:pt idx="163">
                  <c:v>1262402716</c:v>
                </c:pt>
                <c:pt idx="164">
                  <c:v>1260997488</c:v>
                </c:pt>
                <c:pt idx="165">
                  <c:v>1262213648</c:v>
                </c:pt>
                <c:pt idx="166">
                  <c:v>1263162650</c:v>
                </c:pt>
                <c:pt idx="167">
                  <c:v>1269966485</c:v>
                </c:pt>
                <c:pt idx="168">
                  <c:v>1276736989</c:v>
                </c:pt>
                <c:pt idx="169">
                  <c:v>1271962702</c:v>
                </c:pt>
                <c:pt idx="170">
                  <c:v>1274099881</c:v>
                </c:pt>
                <c:pt idx="171">
                  <c:v>1282500673</c:v>
                </c:pt>
                <c:pt idx="172">
                  <c:v>1277845220</c:v>
                </c:pt>
                <c:pt idx="173">
                  <c:v>1276436988</c:v>
                </c:pt>
                <c:pt idx="174">
                  <c:v>1295151100</c:v>
                </c:pt>
                <c:pt idx="175">
                  <c:v>1302804652</c:v>
                </c:pt>
                <c:pt idx="176">
                  <c:v>1307608751</c:v>
                </c:pt>
                <c:pt idx="177">
                  <c:v>1301011822</c:v>
                </c:pt>
                <c:pt idx="178">
                  <c:v>1305677843</c:v>
                </c:pt>
                <c:pt idx="179">
                  <c:v>1303261816</c:v>
                </c:pt>
                <c:pt idx="180">
                  <c:v>1317272586</c:v>
                </c:pt>
                <c:pt idx="181">
                  <c:v>1315654906</c:v>
                </c:pt>
                <c:pt idx="182">
                  <c:v>1312651607</c:v>
                </c:pt>
                <c:pt idx="183">
                  <c:v>1311474767</c:v>
                </c:pt>
                <c:pt idx="184">
                  <c:v>1315006684</c:v>
                </c:pt>
                <c:pt idx="185">
                  <c:v>1345157932</c:v>
                </c:pt>
                <c:pt idx="186">
                  <c:v>1331880756</c:v>
                </c:pt>
                <c:pt idx="187">
                  <c:v>1333864107</c:v>
                </c:pt>
                <c:pt idx="188">
                  <c:v>1331762052</c:v>
                </c:pt>
                <c:pt idx="189">
                  <c:v>1329459297</c:v>
                </c:pt>
                <c:pt idx="190">
                  <c:v>1332423004</c:v>
                </c:pt>
                <c:pt idx="191">
                  <c:v>1334255512</c:v>
                </c:pt>
                <c:pt idx="192">
                  <c:v>1362769794</c:v>
                </c:pt>
                <c:pt idx="193">
                  <c:v>1364453561</c:v>
                </c:pt>
                <c:pt idx="194">
                  <c:v>1347867733</c:v>
                </c:pt>
                <c:pt idx="195">
                  <c:v>1348180245</c:v>
                </c:pt>
                <c:pt idx="196">
                  <c:v>1357541113</c:v>
                </c:pt>
                <c:pt idx="197">
                  <c:v>1368039275</c:v>
                </c:pt>
                <c:pt idx="198">
                  <c:v>1370655949</c:v>
                </c:pt>
                <c:pt idx="199">
                  <c:v>1370980573</c:v>
                </c:pt>
                <c:pt idx="200">
                  <c:v>1377815274</c:v>
                </c:pt>
                <c:pt idx="201">
                  <c:v>1392175776</c:v>
                </c:pt>
                <c:pt idx="202">
                  <c:v>1405872482</c:v>
                </c:pt>
                <c:pt idx="203">
                  <c:v>1417948246</c:v>
                </c:pt>
                <c:pt idx="204">
                  <c:v>1417539148</c:v>
                </c:pt>
                <c:pt idx="205">
                  <c:v>1409448358</c:v>
                </c:pt>
                <c:pt idx="206">
                  <c:v>1437136755</c:v>
                </c:pt>
                <c:pt idx="207">
                  <c:v>1440150264</c:v>
                </c:pt>
                <c:pt idx="208">
                  <c:v>1450681529</c:v>
                </c:pt>
                <c:pt idx="209">
                  <c:v>1449951876</c:v>
                </c:pt>
                <c:pt idx="210">
                  <c:v>1476670619</c:v>
                </c:pt>
                <c:pt idx="211">
                  <c:v>1475874452</c:v>
                </c:pt>
                <c:pt idx="212">
                  <c:v>1478660914</c:v>
                </c:pt>
                <c:pt idx="213">
                  <c:v>1459461381</c:v>
                </c:pt>
                <c:pt idx="214">
                  <c:v>1454935369</c:v>
                </c:pt>
                <c:pt idx="215">
                  <c:v>1457819141</c:v>
                </c:pt>
                <c:pt idx="216">
                  <c:v>1445684631</c:v>
                </c:pt>
                <c:pt idx="217">
                  <c:v>1459282398</c:v>
                </c:pt>
                <c:pt idx="218">
                  <c:v>1472743182</c:v>
                </c:pt>
                <c:pt idx="219">
                  <c:v>1478832608</c:v>
                </c:pt>
                <c:pt idx="220">
                  <c:v>1478433315</c:v>
                </c:pt>
                <c:pt idx="221">
                  <c:v>1485452674</c:v>
                </c:pt>
                <c:pt idx="222">
                  <c:v>1501473886</c:v>
                </c:pt>
                <c:pt idx="223">
                  <c:v>1513436562</c:v>
                </c:pt>
                <c:pt idx="224">
                  <c:v>1521750024</c:v>
                </c:pt>
                <c:pt idx="225">
                  <c:v>1512986747</c:v>
                </c:pt>
                <c:pt idx="226">
                  <c:v>1510445205</c:v>
                </c:pt>
                <c:pt idx="227">
                  <c:v>1518742987</c:v>
                </c:pt>
                <c:pt idx="228">
                  <c:v>1529098042</c:v>
                </c:pt>
                <c:pt idx="229">
                  <c:v>1532998303</c:v>
                </c:pt>
                <c:pt idx="230">
                  <c:v>1532734075</c:v>
                </c:pt>
                <c:pt idx="231">
                  <c:v>1544181587</c:v>
                </c:pt>
                <c:pt idx="232">
                  <c:v>1547520746</c:v>
                </c:pt>
                <c:pt idx="233">
                  <c:v>1564189404</c:v>
                </c:pt>
                <c:pt idx="234">
                  <c:v>1550754849</c:v>
                </c:pt>
                <c:pt idx="235">
                  <c:v>1568160880</c:v>
                </c:pt>
                <c:pt idx="236">
                  <c:v>1565239470</c:v>
                </c:pt>
                <c:pt idx="237">
                  <c:v>1567917515</c:v>
                </c:pt>
                <c:pt idx="238">
                  <c:v>1562268811</c:v>
                </c:pt>
                <c:pt idx="239">
                  <c:v>1568008765</c:v>
                </c:pt>
                <c:pt idx="240">
                  <c:v>1572689334</c:v>
                </c:pt>
                <c:pt idx="241">
                  <c:v>1574242851</c:v>
                </c:pt>
                <c:pt idx="242">
                  <c:v>1587187860</c:v>
                </c:pt>
                <c:pt idx="243">
                  <c:v>1577408613</c:v>
                </c:pt>
                <c:pt idx="244">
                  <c:v>1566247729</c:v>
                </c:pt>
                <c:pt idx="245">
                  <c:v>1579205906</c:v>
                </c:pt>
                <c:pt idx="246">
                  <c:v>1594391683</c:v>
                </c:pt>
                <c:pt idx="247">
                  <c:v>1600223679</c:v>
                </c:pt>
                <c:pt idx="248">
                  <c:v>1597112356</c:v>
                </c:pt>
                <c:pt idx="249">
                  <c:v>1620220769</c:v>
                </c:pt>
                <c:pt idx="250">
                  <c:v>1628591493</c:v>
                </c:pt>
                <c:pt idx="251">
                  <c:v>1647725667</c:v>
                </c:pt>
                <c:pt idx="252">
                  <c:v>1653791689</c:v>
                </c:pt>
                <c:pt idx="253">
                  <c:v>1666616347</c:v>
                </c:pt>
                <c:pt idx="254">
                  <c:v>1672333662</c:v>
                </c:pt>
                <c:pt idx="255">
                  <c:v>1683137482</c:v>
                </c:pt>
                <c:pt idx="256">
                  <c:v>1677748910</c:v>
                </c:pt>
                <c:pt idx="257">
                  <c:v>1666151795</c:v>
                </c:pt>
                <c:pt idx="258">
                  <c:v>1668465960</c:v>
                </c:pt>
                <c:pt idx="259">
                  <c:v>1674807901</c:v>
                </c:pt>
                <c:pt idx="260">
                  <c:v>1675831303</c:v>
                </c:pt>
                <c:pt idx="261">
                  <c:v>1657069257</c:v>
                </c:pt>
                <c:pt idx="262">
                  <c:v>1671661784</c:v>
                </c:pt>
                <c:pt idx="263">
                  <c:v>1678388827</c:v>
                </c:pt>
                <c:pt idx="264">
                  <c:v>1671019348</c:v>
                </c:pt>
                <c:pt idx="265">
                  <c:v>1667688109</c:v>
                </c:pt>
                <c:pt idx="266">
                  <c:v>1673379087</c:v>
                </c:pt>
                <c:pt idx="267">
                  <c:v>1685935633</c:v>
                </c:pt>
                <c:pt idx="268">
                  <c:v>1688193226</c:v>
                </c:pt>
                <c:pt idx="269">
                  <c:v>1689534341</c:v>
                </c:pt>
                <c:pt idx="270">
                  <c:v>1695633005</c:v>
                </c:pt>
                <c:pt idx="271">
                  <c:v>1724093177</c:v>
                </c:pt>
                <c:pt idx="272">
                  <c:v>1734001385</c:v>
                </c:pt>
                <c:pt idx="273">
                  <c:v>1738023237</c:v>
                </c:pt>
                <c:pt idx="274">
                  <c:v>1747096806</c:v>
                </c:pt>
                <c:pt idx="275">
                  <c:v>1780380414</c:v>
                </c:pt>
                <c:pt idx="276">
                  <c:v>1776073693</c:v>
                </c:pt>
                <c:pt idx="277">
                  <c:v>1782763366</c:v>
                </c:pt>
                <c:pt idx="278">
                  <c:v>1792858389</c:v>
                </c:pt>
                <c:pt idx="279">
                  <c:v>1813772409</c:v>
                </c:pt>
                <c:pt idx="280">
                  <c:v>1840588242</c:v>
                </c:pt>
                <c:pt idx="281">
                  <c:v>1884958252</c:v>
                </c:pt>
                <c:pt idx="282">
                  <c:v>1838339347</c:v>
                </c:pt>
                <c:pt idx="283">
                  <c:v>1867380053</c:v>
                </c:pt>
                <c:pt idx="284">
                  <c:v>1332881542</c:v>
                </c:pt>
                <c:pt idx="285">
                  <c:v>1899235457</c:v>
                </c:pt>
                <c:pt idx="286">
                  <c:v>1865092701</c:v>
                </c:pt>
                <c:pt idx="287">
                  <c:v>1867353971</c:v>
                </c:pt>
                <c:pt idx="288">
                  <c:v>1907125423</c:v>
                </c:pt>
                <c:pt idx="289">
                  <c:v>1911067712</c:v>
                </c:pt>
                <c:pt idx="290">
                  <c:v>1919062648</c:v>
                </c:pt>
                <c:pt idx="291">
                  <c:v>1948832294</c:v>
                </c:pt>
                <c:pt idx="292">
                  <c:v>2012796264</c:v>
                </c:pt>
                <c:pt idx="293">
                  <c:v>2081634355</c:v>
                </c:pt>
                <c:pt idx="294">
                  <c:v>2112405944</c:v>
                </c:pt>
                <c:pt idx="295">
                  <c:v>2140753551</c:v>
                </c:pt>
                <c:pt idx="296">
                  <c:v>2163797311</c:v>
                </c:pt>
                <c:pt idx="297">
                  <c:v>2135166465</c:v>
                </c:pt>
                <c:pt idx="298">
                  <c:v>2125509128</c:v>
                </c:pt>
                <c:pt idx="299">
                  <c:v>2080428516</c:v>
                </c:pt>
                <c:pt idx="300">
                  <c:v>2082296181</c:v>
                </c:pt>
                <c:pt idx="301">
                  <c:v>2070642672</c:v>
                </c:pt>
                <c:pt idx="302">
                  <c:v>2015998312</c:v>
                </c:pt>
                <c:pt idx="303">
                  <c:v>2029006832</c:v>
                </c:pt>
                <c:pt idx="304">
                  <c:v>2004866154</c:v>
                </c:pt>
                <c:pt idx="305">
                  <c:v>1985069315</c:v>
                </c:pt>
                <c:pt idx="306">
                  <c:v>2001101868</c:v>
                </c:pt>
                <c:pt idx="307">
                  <c:v>1969487836</c:v>
                </c:pt>
                <c:pt idx="308">
                  <c:v>1934772524</c:v>
                </c:pt>
                <c:pt idx="309">
                  <c:v>1969767802</c:v>
                </c:pt>
                <c:pt idx="310">
                  <c:v>1978761992</c:v>
                </c:pt>
                <c:pt idx="311">
                  <c:v>1981478026</c:v>
                </c:pt>
                <c:pt idx="312">
                  <c:v>1988304795</c:v>
                </c:pt>
                <c:pt idx="313">
                  <c:v>1999215902</c:v>
                </c:pt>
                <c:pt idx="314">
                  <c:v>2008956064</c:v>
                </c:pt>
                <c:pt idx="315">
                  <c:v>2001162447</c:v>
                </c:pt>
                <c:pt idx="316">
                  <c:v>2008920136</c:v>
                </c:pt>
                <c:pt idx="317">
                  <c:v>1998853917</c:v>
                </c:pt>
                <c:pt idx="318">
                  <c:v>2006912294</c:v>
                </c:pt>
                <c:pt idx="319">
                  <c:v>2029161564</c:v>
                </c:pt>
                <c:pt idx="320">
                  <c:v>2038073447</c:v>
                </c:pt>
                <c:pt idx="321">
                  <c:v>2048090573</c:v>
                </c:pt>
                <c:pt idx="322">
                  <c:v>2071733158</c:v>
                </c:pt>
                <c:pt idx="323">
                  <c:v>2123579844</c:v>
                </c:pt>
                <c:pt idx="324">
                  <c:v>2142703134</c:v>
                </c:pt>
                <c:pt idx="325">
                  <c:v>2157053750</c:v>
                </c:pt>
                <c:pt idx="326">
                  <c:v>2161908906</c:v>
                </c:pt>
                <c:pt idx="327">
                  <c:v>2187696900</c:v>
                </c:pt>
                <c:pt idx="328">
                  <c:v>2225621273</c:v>
                </c:pt>
                <c:pt idx="329">
                  <c:v>2240613616</c:v>
                </c:pt>
                <c:pt idx="330">
                  <c:v>2248380568</c:v>
                </c:pt>
                <c:pt idx="331">
                  <c:v>2297225055</c:v>
                </c:pt>
                <c:pt idx="332">
                  <c:v>2271641547</c:v>
                </c:pt>
                <c:pt idx="333">
                  <c:v>2303510872</c:v>
                </c:pt>
                <c:pt idx="334">
                  <c:v>2273707978</c:v>
                </c:pt>
                <c:pt idx="335">
                  <c:v>2273956107</c:v>
                </c:pt>
                <c:pt idx="336">
                  <c:v>2260479745</c:v>
                </c:pt>
                <c:pt idx="337">
                  <c:v>2262533905</c:v>
                </c:pt>
                <c:pt idx="338">
                  <c:v>2263082004</c:v>
                </c:pt>
                <c:pt idx="339">
                  <c:v>2221626942</c:v>
                </c:pt>
                <c:pt idx="340">
                  <c:v>2247971517</c:v>
                </c:pt>
                <c:pt idx="341">
                  <c:v>2270837808</c:v>
                </c:pt>
                <c:pt idx="342">
                  <c:v>2278104976</c:v>
                </c:pt>
                <c:pt idx="343">
                  <c:v>2263603734</c:v>
                </c:pt>
                <c:pt idx="344">
                  <c:v>2293140968</c:v>
                </c:pt>
                <c:pt idx="345">
                  <c:v>2329488501</c:v>
                </c:pt>
                <c:pt idx="346">
                  <c:v>2356133672</c:v>
                </c:pt>
                <c:pt idx="347">
                  <c:v>2366698944</c:v>
                </c:pt>
                <c:pt idx="348">
                  <c:v>2354321787</c:v>
                </c:pt>
                <c:pt idx="349">
                  <c:v>2374246953</c:v>
                </c:pt>
                <c:pt idx="350">
                  <c:v>2389642399</c:v>
                </c:pt>
                <c:pt idx="351">
                  <c:v>2393704515</c:v>
                </c:pt>
                <c:pt idx="352">
                  <c:v>2389939409</c:v>
                </c:pt>
                <c:pt idx="353">
                  <c:v>2435237294</c:v>
                </c:pt>
                <c:pt idx="354">
                  <c:v>2466618048</c:v>
                </c:pt>
                <c:pt idx="355">
                  <c:v>2448218564</c:v>
                </c:pt>
                <c:pt idx="356">
                  <c:v>2438571038</c:v>
                </c:pt>
                <c:pt idx="357">
                  <c:v>2447361174</c:v>
                </c:pt>
                <c:pt idx="358">
                  <c:v>2476877990</c:v>
                </c:pt>
                <c:pt idx="359">
                  <c:v>2464583542</c:v>
                </c:pt>
                <c:pt idx="360">
                  <c:v>2474425217</c:v>
                </c:pt>
                <c:pt idx="361">
                  <c:v>2486838351</c:v>
                </c:pt>
                <c:pt idx="362">
                  <c:v>2507238205</c:v>
                </c:pt>
                <c:pt idx="363">
                  <c:v>2556831037</c:v>
                </c:pt>
                <c:pt idx="364">
                  <c:v>2575172748</c:v>
                </c:pt>
                <c:pt idx="365">
                  <c:v>2569539711</c:v>
                </c:pt>
                <c:pt idx="366">
                  <c:v>2551346635</c:v>
                </c:pt>
                <c:pt idx="367">
                  <c:v>2575126406</c:v>
                </c:pt>
                <c:pt idx="368">
                  <c:v>2595184039</c:v>
                </c:pt>
                <c:pt idx="369">
                  <c:v>2593801907</c:v>
                </c:pt>
                <c:pt idx="370">
                  <c:v>2610499509</c:v>
                </c:pt>
                <c:pt idx="371">
                  <c:v>2627367579</c:v>
                </c:pt>
                <c:pt idx="372">
                  <c:v>2648184558</c:v>
                </c:pt>
                <c:pt idx="373">
                  <c:v>2668539728</c:v>
                </c:pt>
                <c:pt idx="374">
                  <c:v>2671314723</c:v>
                </c:pt>
                <c:pt idx="375">
                  <c:v>2702401051</c:v>
                </c:pt>
                <c:pt idx="376">
                  <c:v>2768800407</c:v>
                </c:pt>
                <c:pt idx="377">
                  <c:v>2779649100</c:v>
                </c:pt>
                <c:pt idx="378">
                  <c:v>2837065298</c:v>
                </c:pt>
                <c:pt idx="379">
                  <c:v>2874234042</c:v>
                </c:pt>
                <c:pt idx="380">
                  <c:v>2961813449</c:v>
                </c:pt>
                <c:pt idx="381">
                  <c:v>3024975258</c:v>
                </c:pt>
                <c:pt idx="382">
                  <c:v>3041071567</c:v>
                </c:pt>
                <c:pt idx="383">
                  <c:v>3099054364</c:v>
                </c:pt>
                <c:pt idx="384">
                  <c:v>3090833098</c:v>
                </c:pt>
                <c:pt idx="385">
                  <c:v>3072791533</c:v>
                </c:pt>
                <c:pt idx="386">
                  <c:v>3058132446</c:v>
                </c:pt>
                <c:pt idx="387">
                  <c:v>3058735835</c:v>
                </c:pt>
                <c:pt idx="388">
                  <c:v>3091886172</c:v>
                </c:pt>
                <c:pt idx="389">
                  <c:v>3134625723</c:v>
                </c:pt>
                <c:pt idx="390">
                  <c:v>3146290744</c:v>
                </c:pt>
                <c:pt idx="391">
                  <c:v>3147678658</c:v>
                </c:pt>
                <c:pt idx="392">
                  <c:v>3158896609</c:v>
                </c:pt>
                <c:pt idx="393">
                  <c:v>3187138786</c:v>
                </c:pt>
                <c:pt idx="394">
                  <c:v>3225494748</c:v>
                </c:pt>
                <c:pt idx="395">
                  <c:v>3265429906</c:v>
                </c:pt>
                <c:pt idx="396">
                  <c:v>3317074219</c:v>
                </c:pt>
                <c:pt idx="397">
                  <c:v>3338382963</c:v>
                </c:pt>
                <c:pt idx="398">
                  <c:v>3319950888</c:v>
                </c:pt>
                <c:pt idx="399">
                  <c:v>3308755120</c:v>
                </c:pt>
                <c:pt idx="400">
                  <c:v>3328421134</c:v>
                </c:pt>
                <c:pt idx="401">
                  <c:v>3343783181</c:v>
                </c:pt>
                <c:pt idx="402">
                  <c:v>3367896878</c:v>
                </c:pt>
                <c:pt idx="403">
                  <c:v>3378587263</c:v>
                </c:pt>
                <c:pt idx="404">
                  <c:v>3379027314</c:v>
                </c:pt>
                <c:pt idx="405">
                  <c:v>3433646643</c:v>
                </c:pt>
                <c:pt idx="406">
                  <c:v>3440865075</c:v>
                </c:pt>
                <c:pt idx="407">
                  <c:v>3440071083</c:v>
                </c:pt>
                <c:pt idx="408">
                  <c:v>3485653428</c:v>
                </c:pt>
                <c:pt idx="409">
                  <c:v>3576041570</c:v>
                </c:pt>
                <c:pt idx="410">
                  <c:v>3431894284</c:v>
                </c:pt>
                <c:pt idx="411">
                  <c:v>3414339513</c:v>
                </c:pt>
                <c:pt idx="412">
                  <c:v>3454653939</c:v>
                </c:pt>
                <c:pt idx="413">
                  <c:v>3469760574</c:v>
                </c:pt>
                <c:pt idx="414">
                  <c:v>3477342139</c:v>
                </c:pt>
                <c:pt idx="415">
                  <c:v>3484834615</c:v>
                </c:pt>
                <c:pt idx="416">
                  <c:v>3469681378</c:v>
                </c:pt>
                <c:pt idx="417">
                  <c:v>3418597200</c:v>
                </c:pt>
                <c:pt idx="418">
                  <c:v>3398229251</c:v>
                </c:pt>
                <c:pt idx="419">
                  <c:v>3421143633</c:v>
                </c:pt>
                <c:pt idx="420">
                  <c:v>3430127153</c:v>
                </c:pt>
                <c:pt idx="421">
                  <c:v>3416096608</c:v>
                </c:pt>
                <c:pt idx="422">
                  <c:v>3348498769</c:v>
                </c:pt>
                <c:pt idx="423">
                  <c:v>3349649436</c:v>
                </c:pt>
                <c:pt idx="424">
                  <c:v>3329808519</c:v>
                </c:pt>
                <c:pt idx="425">
                  <c:v>3381622305</c:v>
                </c:pt>
                <c:pt idx="426">
                  <c:v>3425922760</c:v>
                </c:pt>
                <c:pt idx="427">
                  <c:v>3437717599</c:v>
                </c:pt>
                <c:pt idx="428">
                  <c:v>3465035472</c:v>
                </c:pt>
                <c:pt idx="429">
                  <c:v>3558777302</c:v>
                </c:pt>
                <c:pt idx="430">
                  <c:v>3610896738</c:v>
                </c:pt>
                <c:pt idx="431">
                  <c:v>3626484522</c:v>
                </c:pt>
                <c:pt idx="432">
                  <c:v>3629797815</c:v>
                </c:pt>
                <c:pt idx="433">
                  <c:v>3660662542</c:v>
                </c:pt>
                <c:pt idx="434">
                  <c:v>3664323910</c:v>
                </c:pt>
                <c:pt idx="435">
                  <c:v>3720544032</c:v>
                </c:pt>
                <c:pt idx="436">
                  <c:v>3736855763</c:v>
                </c:pt>
                <c:pt idx="437">
                  <c:v>3772109902</c:v>
                </c:pt>
                <c:pt idx="438">
                  <c:v>3797895951</c:v>
                </c:pt>
                <c:pt idx="439">
                  <c:v>3842091472</c:v>
                </c:pt>
                <c:pt idx="440">
                  <c:v>3841671723</c:v>
                </c:pt>
                <c:pt idx="441">
                  <c:v>3866053845</c:v>
                </c:pt>
                <c:pt idx="442">
                  <c:v>3889204557</c:v>
                </c:pt>
                <c:pt idx="443">
                  <c:v>3889832727</c:v>
                </c:pt>
                <c:pt idx="444">
                  <c:v>3927353821</c:v>
                </c:pt>
                <c:pt idx="445">
                  <c:v>3976178165</c:v>
                </c:pt>
                <c:pt idx="446">
                  <c:v>3957270018</c:v>
                </c:pt>
                <c:pt idx="447">
                  <c:v>3937779267</c:v>
                </c:pt>
                <c:pt idx="448">
                  <c:v>3950190377</c:v>
                </c:pt>
                <c:pt idx="449">
                  <c:v>3978750951</c:v>
                </c:pt>
                <c:pt idx="450">
                  <c:v>3950497953</c:v>
                </c:pt>
                <c:pt idx="451">
                  <c:v>3944223701</c:v>
                </c:pt>
                <c:pt idx="452">
                  <c:v>3950017132</c:v>
                </c:pt>
                <c:pt idx="453">
                  <c:v>4008120918</c:v>
                </c:pt>
                <c:pt idx="454">
                  <c:v>4023883829</c:v>
                </c:pt>
                <c:pt idx="455">
                  <c:v>4099149699</c:v>
                </c:pt>
                <c:pt idx="456">
                  <c:v>4129628223</c:v>
                </c:pt>
                <c:pt idx="457">
                  <c:v>4146331916</c:v>
                </c:pt>
                <c:pt idx="458">
                  <c:v>4251662867</c:v>
                </c:pt>
                <c:pt idx="459">
                  <c:v>4309205054</c:v>
                </c:pt>
                <c:pt idx="460">
                  <c:v>4351861938</c:v>
                </c:pt>
                <c:pt idx="461">
                  <c:v>4408557174</c:v>
                </c:pt>
                <c:pt idx="462">
                  <c:v>4496280754</c:v>
                </c:pt>
                <c:pt idx="463">
                  <c:v>4663302730</c:v>
                </c:pt>
                <c:pt idx="464">
                  <c:v>4951219156</c:v>
                </c:pt>
                <c:pt idx="465">
                  <c:v>5283971034</c:v>
                </c:pt>
                <c:pt idx="466">
                  <c:v>5375819802</c:v>
                </c:pt>
                <c:pt idx="467">
                  <c:v>5733335377</c:v>
                </c:pt>
                <c:pt idx="468">
                  <c:v>4807921278</c:v>
                </c:pt>
                <c:pt idx="469">
                  <c:v>5165828236</c:v>
                </c:pt>
                <c:pt idx="470">
                  <c:v>5288168958</c:v>
                </c:pt>
                <c:pt idx="471">
                  <c:v>5306752713</c:v>
                </c:pt>
                <c:pt idx="472">
                  <c:v>5304500923</c:v>
                </c:pt>
                <c:pt idx="473">
                  <c:v>5339845960</c:v>
                </c:pt>
                <c:pt idx="474">
                  <c:v>5337085972</c:v>
                </c:pt>
                <c:pt idx="475">
                  <c:v>5369171530</c:v>
                </c:pt>
                <c:pt idx="476">
                  <c:v>5418227594</c:v>
                </c:pt>
                <c:pt idx="477">
                  <c:v>5549037392</c:v>
                </c:pt>
                <c:pt idx="478">
                  <c:v>5513472850</c:v>
                </c:pt>
                <c:pt idx="479">
                  <c:v>5721503438</c:v>
                </c:pt>
                <c:pt idx="480">
                  <c:v>5783650611</c:v>
                </c:pt>
                <c:pt idx="481">
                  <c:v>5849917967</c:v>
                </c:pt>
                <c:pt idx="482">
                  <c:v>5825421312</c:v>
                </c:pt>
                <c:pt idx="483">
                  <c:v>5874454071</c:v>
                </c:pt>
                <c:pt idx="484">
                  <c:v>5916714326</c:v>
                </c:pt>
                <c:pt idx="485">
                  <c:v>5962108470</c:v>
                </c:pt>
                <c:pt idx="486">
                  <c:v>6018394610</c:v>
                </c:pt>
                <c:pt idx="487">
                  <c:v>6140662423</c:v>
                </c:pt>
                <c:pt idx="488">
                  <c:v>6259638113</c:v>
                </c:pt>
                <c:pt idx="489">
                  <c:v>6400072894</c:v>
                </c:pt>
                <c:pt idx="490">
                  <c:v>6466700890</c:v>
                </c:pt>
                <c:pt idx="491">
                  <c:v>6645264112</c:v>
                </c:pt>
                <c:pt idx="492">
                  <c:v>6707708697</c:v>
                </c:pt>
                <c:pt idx="493">
                  <c:v>6775859616</c:v>
                </c:pt>
                <c:pt idx="494">
                  <c:v>6564691945</c:v>
                </c:pt>
                <c:pt idx="495">
                  <c:v>6785327190</c:v>
                </c:pt>
                <c:pt idx="496">
                  <c:v>6815467692</c:v>
                </c:pt>
                <c:pt idx="497">
                  <c:v>6922580303</c:v>
                </c:pt>
                <c:pt idx="498">
                  <c:v>7073049477</c:v>
                </c:pt>
                <c:pt idx="499">
                  <c:v>7234364640</c:v>
                </c:pt>
                <c:pt idx="500">
                  <c:v>7331099497</c:v>
                </c:pt>
                <c:pt idx="501">
                  <c:v>7346817872</c:v>
                </c:pt>
                <c:pt idx="502">
                  <c:v>7371871629</c:v>
                </c:pt>
                <c:pt idx="503">
                  <c:v>7409618515</c:v>
                </c:pt>
                <c:pt idx="504">
                  <c:v>7478807927</c:v>
                </c:pt>
                <c:pt idx="505">
                  <c:v>7560782245</c:v>
                </c:pt>
                <c:pt idx="506">
                  <c:v>7556531043</c:v>
                </c:pt>
                <c:pt idx="507">
                  <c:v>7612061814</c:v>
                </c:pt>
                <c:pt idx="508">
                  <c:v>7740554441</c:v>
                </c:pt>
                <c:pt idx="509">
                  <c:v>7794792301</c:v>
                </c:pt>
                <c:pt idx="510">
                  <c:v>7858233601</c:v>
                </c:pt>
                <c:pt idx="511">
                  <c:v>7910176878</c:v>
                </c:pt>
                <c:pt idx="512">
                  <c:v>7960481424</c:v>
                </c:pt>
                <c:pt idx="513">
                  <c:v>8077092487</c:v>
                </c:pt>
                <c:pt idx="514">
                  <c:v>8103472917</c:v>
                </c:pt>
                <c:pt idx="515">
                  <c:v>8099495080</c:v>
                </c:pt>
                <c:pt idx="516">
                  <c:v>8137285267</c:v>
                </c:pt>
                <c:pt idx="517">
                  <c:v>8192587824</c:v>
                </c:pt>
                <c:pt idx="518">
                  <c:v>8294087782</c:v>
                </c:pt>
                <c:pt idx="519">
                  <c:v>8366091066</c:v>
                </c:pt>
                <c:pt idx="520">
                  <c:v>8448609274</c:v>
                </c:pt>
                <c:pt idx="521">
                  <c:v>8435667226</c:v>
                </c:pt>
                <c:pt idx="522">
                  <c:v>8574267449</c:v>
                </c:pt>
                <c:pt idx="523">
                  <c:v>8647031011</c:v>
                </c:pt>
                <c:pt idx="524">
                  <c:v>9642090624</c:v>
                </c:pt>
                <c:pt idx="525">
                  <c:v>9648279123</c:v>
                </c:pt>
                <c:pt idx="526">
                  <c:v>9630387914</c:v>
                </c:pt>
                <c:pt idx="527">
                  <c:v>9638025183</c:v>
                </c:pt>
                <c:pt idx="528">
                  <c:v>9525102615</c:v>
                </c:pt>
                <c:pt idx="529">
                  <c:v>9652684939</c:v>
                </c:pt>
                <c:pt idx="530">
                  <c:v>10157291102</c:v>
                </c:pt>
                <c:pt idx="531">
                  <c:v>10530011783</c:v>
                </c:pt>
                <c:pt idx="532">
                  <c:v>10728664938</c:v>
                </c:pt>
                <c:pt idx="533">
                  <c:v>11109895714</c:v>
                </c:pt>
                <c:pt idx="534">
                  <c:v>11189211708</c:v>
                </c:pt>
                <c:pt idx="535">
                  <c:v>11439909620</c:v>
                </c:pt>
                <c:pt idx="536">
                  <c:v>11721297739</c:v>
                </c:pt>
                <c:pt idx="537">
                  <c:v>11772964988</c:v>
                </c:pt>
                <c:pt idx="538">
                  <c:v>11924870711</c:v>
                </c:pt>
                <c:pt idx="539">
                  <c:v>12069961308</c:v>
                </c:pt>
                <c:pt idx="540">
                  <c:v>12189415953</c:v>
                </c:pt>
                <c:pt idx="541">
                  <c:v>12343401954</c:v>
                </c:pt>
                <c:pt idx="542">
                  <c:v>12293330357</c:v>
                </c:pt>
                <c:pt idx="543">
                  <c:v>12388923261</c:v>
                </c:pt>
                <c:pt idx="544">
                  <c:v>12511189843</c:v>
                </c:pt>
                <c:pt idx="545">
                  <c:v>12641741430</c:v>
                </c:pt>
                <c:pt idx="546">
                  <c:v>12666105927</c:v>
                </c:pt>
                <c:pt idx="547">
                  <c:v>12690267854</c:v>
                </c:pt>
                <c:pt idx="548">
                  <c:v>12791065891</c:v>
                </c:pt>
                <c:pt idx="549">
                  <c:v>13001984379</c:v>
                </c:pt>
                <c:pt idx="550">
                  <c:v>13093467551</c:v>
                </c:pt>
                <c:pt idx="551">
                  <c:v>13106607705</c:v>
                </c:pt>
                <c:pt idx="552">
                  <c:v>13202047473</c:v>
                </c:pt>
                <c:pt idx="553">
                  <c:v>13303235835</c:v>
                </c:pt>
                <c:pt idx="554">
                  <c:v>13416124412</c:v>
                </c:pt>
                <c:pt idx="555">
                  <c:v>13425247530</c:v>
                </c:pt>
                <c:pt idx="556">
                  <c:v>13448915394</c:v>
                </c:pt>
                <c:pt idx="557">
                  <c:v>13676612163</c:v>
                </c:pt>
                <c:pt idx="558">
                  <c:v>13904532198</c:v>
                </c:pt>
                <c:pt idx="559">
                  <c:v>14018354251</c:v>
                </c:pt>
                <c:pt idx="560">
                  <c:v>13853771733</c:v>
                </c:pt>
                <c:pt idx="561">
                  <c:v>14004915325</c:v>
                </c:pt>
                <c:pt idx="562">
                  <c:v>14170572632</c:v>
                </c:pt>
                <c:pt idx="563">
                  <c:v>14175326525</c:v>
                </c:pt>
                <c:pt idx="564">
                  <c:v>14127220258</c:v>
                </c:pt>
                <c:pt idx="565">
                  <c:v>14204031487</c:v>
                </c:pt>
                <c:pt idx="566">
                  <c:v>14381111722</c:v>
                </c:pt>
                <c:pt idx="567">
                  <c:v>14509974175</c:v>
                </c:pt>
                <c:pt idx="568">
                  <c:v>14536576263</c:v>
                </c:pt>
                <c:pt idx="569">
                  <c:v>14742430384</c:v>
                </c:pt>
                <c:pt idx="570">
                  <c:v>14901513199</c:v>
                </c:pt>
                <c:pt idx="571">
                  <c:v>15016858958</c:v>
                </c:pt>
                <c:pt idx="572">
                  <c:v>14928478128</c:v>
                </c:pt>
                <c:pt idx="573">
                  <c:v>14923806590</c:v>
                </c:pt>
                <c:pt idx="574">
                  <c:v>15036449770</c:v>
                </c:pt>
                <c:pt idx="575">
                  <c:v>15318800345</c:v>
                </c:pt>
                <c:pt idx="576">
                  <c:v>15286081923</c:v>
                </c:pt>
                <c:pt idx="577">
                  <c:v>15193988731</c:v>
                </c:pt>
                <c:pt idx="578">
                  <c:v>15193855573</c:v>
                </c:pt>
                <c:pt idx="579">
                  <c:v>15572024886</c:v>
                </c:pt>
                <c:pt idx="580">
                  <c:v>15667933743</c:v>
                </c:pt>
                <c:pt idx="581">
                  <c:v>15731873341</c:v>
                </c:pt>
                <c:pt idx="582">
                  <c:v>15703186904</c:v>
                </c:pt>
                <c:pt idx="583">
                  <c:v>16048870301</c:v>
                </c:pt>
                <c:pt idx="584">
                  <c:v>16227151643</c:v>
                </c:pt>
                <c:pt idx="585">
                  <c:v>16198826867</c:v>
                </c:pt>
                <c:pt idx="586">
                  <c:v>16078693585</c:v>
                </c:pt>
                <c:pt idx="587">
                  <c:v>16359637899</c:v>
                </c:pt>
                <c:pt idx="588">
                  <c:v>16630983241</c:v>
                </c:pt>
                <c:pt idx="589">
                  <c:v>16728382931</c:v>
                </c:pt>
                <c:pt idx="590">
                  <c:v>16786035543</c:v>
                </c:pt>
                <c:pt idx="591">
                  <c:v>16975883450</c:v>
                </c:pt>
                <c:pt idx="592">
                  <c:v>17240519524</c:v>
                </c:pt>
                <c:pt idx="593">
                  <c:v>17573233651</c:v>
                </c:pt>
                <c:pt idx="594">
                  <c:v>17464078370</c:v>
                </c:pt>
                <c:pt idx="595">
                  <c:v>17602930820</c:v>
                </c:pt>
                <c:pt idx="596">
                  <c:v>17656263327</c:v>
                </c:pt>
                <c:pt idx="597">
                  <c:v>18027475070</c:v>
                </c:pt>
                <c:pt idx="598">
                  <c:v>18155396983</c:v>
                </c:pt>
                <c:pt idx="599">
                  <c:v>17959093671</c:v>
                </c:pt>
                <c:pt idx="600">
                  <c:v>17923243795</c:v>
                </c:pt>
                <c:pt idx="601">
                  <c:v>18293466883</c:v>
                </c:pt>
                <c:pt idx="602">
                  <c:v>18419385338</c:v>
                </c:pt>
                <c:pt idx="603">
                  <c:v>18452963688</c:v>
                </c:pt>
                <c:pt idx="604">
                  <c:v>18435560824</c:v>
                </c:pt>
                <c:pt idx="605">
                  <c:v>18715540883</c:v>
                </c:pt>
                <c:pt idx="606">
                  <c:v>18792299909</c:v>
                </c:pt>
                <c:pt idx="607">
                  <c:v>18798383301</c:v>
                </c:pt>
                <c:pt idx="608">
                  <c:v>18716617630</c:v>
                </c:pt>
                <c:pt idx="609">
                  <c:v>19004903548</c:v>
                </c:pt>
                <c:pt idx="610">
                  <c:v>19189235541</c:v>
                </c:pt>
                <c:pt idx="611">
                  <c:v>19390482737</c:v>
                </c:pt>
                <c:pt idx="612">
                  <c:v>19287657337</c:v>
                </c:pt>
                <c:pt idx="613">
                  <c:v>19375147360</c:v>
                </c:pt>
                <c:pt idx="614">
                  <c:v>19745469124</c:v>
                </c:pt>
                <c:pt idx="615">
                  <c:v>20087974204</c:v>
                </c:pt>
                <c:pt idx="616">
                  <c:v>19959028615</c:v>
                </c:pt>
                <c:pt idx="617">
                  <c:v>20129370716</c:v>
                </c:pt>
                <c:pt idx="618">
                  <c:v>20416404488</c:v>
                </c:pt>
                <c:pt idx="619">
                  <c:v>20778495151</c:v>
                </c:pt>
                <c:pt idx="620">
                  <c:v>20636045072</c:v>
                </c:pt>
                <c:pt idx="621">
                  <c:v>20845259949</c:v>
                </c:pt>
                <c:pt idx="622">
                  <c:v>21157913989</c:v>
                </c:pt>
                <c:pt idx="623">
                  <c:v>21698686675</c:v>
                </c:pt>
                <c:pt idx="624">
                  <c:v>21516736662</c:v>
                </c:pt>
                <c:pt idx="625">
                  <c:v>21418472763</c:v>
                </c:pt>
                <c:pt idx="626">
                  <c:v>21647514117</c:v>
                </c:pt>
                <c:pt idx="627">
                  <c:v>22045305659</c:v>
                </c:pt>
                <c:pt idx="628">
                  <c:v>22106779846</c:v>
                </c:pt>
                <c:pt idx="629">
                  <c:v>22070700584</c:v>
                </c:pt>
                <c:pt idx="630">
                  <c:v>21984821308</c:v>
                </c:pt>
                <c:pt idx="631">
                  <c:v>22281377170</c:v>
                </c:pt>
                <c:pt idx="632">
                  <c:v>22564338656</c:v>
                </c:pt>
                <c:pt idx="633">
                  <c:v>22650506848</c:v>
                </c:pt>
                <c:pt idx="634">
                  <c:v>22701180475</c:v>
                </c:pt>
                <c:pt idx="635">
                  <c:v>22959030836</c:v>
                </c:pt>
                <c:pt idx="636">
                  <c:v>23256364325</c:v>
                </c:pt>
                <c:pt idx="637">
                  <c:v>23396200749</c:v>
                </c:pt>
              </c:numCache>
            </c:numRef>
          </c:val>
          <c:smooth val="0"/>
          <c:extLst>
            <c:ext xmlns:c16="http://schemas.microsoft.com/office/drawing/2014/chart" uri="{C3380CC4-5D6E-409C-BE32-E72D297353CC}">
              <c16:uniqueId val="{00000000-78DD-41ED-8C2B-11D07FC99DB8}"/>
            </c:ext>
          </c:extLst>
        </c:ser>
        <c:dLbls>
          <c:showLegendKey val="0"/>
          <c:showVal val="0"/>
          <c:showCatName val="0"/>
          <c:showSerName val="0"/>
          <c:showPercent val="0"/>
          <c:showBubbleSize val="0"/>
        </c:dLbls>
        <c:smooth val="0"/>
        <c:axId val="499458784"/>
        <c:axId val="499462312"/>
      </c:lineChart>
      <c:dateAx>
        <c:axId val="499458784"/>
        <c:scaling>
          <c:orientation val="minMax"/>
        </c:scaling>
        <c:delete val="0"/>
        <c:axPos val="b"/>
        <c:numFmt formatCode="m/d/yyyy" sourceLinked="1"/>
        <c:majorTickMark val="out"/>
        <c:minorTickMark val="none"/>
        <c:tickLblPos val="nextTo"/>
        <c:txPr>
          <a:bodyPr/>
          <a:lstStyle/>
          <a:p>
            <a:pPr>
              <a:defRPr sz="1400"/>
            </a:pPr>
            <a:endParaRPr lang="tr-TR"/>
          </a:p>
        </c:txPr>
        <c:crossAx val="499462312"/>
        <c:crosses val="autoZero"/>
        <c:auto val="1"/>
        <c:lblOffset val="100"/>
        <c:baseTimeUnit val="days"/>
        <c:majorUnit val="3"/>
      </c:dateAx>
      <c:valAx>
        <c:axId val="499462312"/>
        <c:scaling>
          <c:orientation val="minMax"/>
        </c:scaling>
        <c:delete val="0"/>
        <c:axPos val="l"/>
        <c:majorGridlines/>
        <c:numFmt formatCode="#,##0" sourceLinked="1"/>
        <c:majorTickMark val="out"/>
        <c:minorTickMark val="none"/>
        <c:tickLblPos val="nextTo"/>
        <c:txPr>
          <a:bodyPr/>
          <a:lstStyle/>
          <a:p>
            <a:pPr>
              <a:defRPr sz="1400" b="1"/>
            </a:pPr>
            <a:endParaRPr lang="tr-TR"/>
          </a:p>
        </c:txPr>
        <c:crossAx val="499458784"/>
        <c:crosses val="autoZero"/>
        <c:crossBetween val="between"/>
      </c:valAx>
    </c:plotArea>
    <c:plotVisOnly val="1"/>
    <c:dispBlanksAs val="gap"/>
    <c:showDLblsOverMax val="0"/>
  </c:chart>
  <c:txPr>
    <a:bodyPr/>
    <a:lstStyle/>
    <a:p>
      <a:pPr>
        <a:defRPr sz="1800"/>
      </a:pPr>
      <a:endParaRPr lang="tr-TR"/>
    </a:p>
  </c:txPr>
  <c:externalData r:id="rId1">
    <c:autoUpdate val="0"/>
  </c:externalData>
  <c:userShapes r:id="rId2"/>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8.9780232892530593E-2"/>
          <c:y val="3.8685186502559581E-2"/>
          <c:w val="0.89767131311110671"/>
          <c:h val="0.92996696024705616"/>
        </c:manualLayout>
      </c:layout>
      <c:barChart>
        <c:barDir val="col"/>
        <c:grouping val="clustered"/>
        <c:varyColors val="0"/>
        <c:ser>
          <c:idx val="0"/>
          <c:order val="0"/>
          <c:tx>
            <c:strRef>
              <c:f>Sayfa1!$B$1</c:f>
              <c:strCache>
                <c:ptCount val="1"/>
                <c:pt idx="0">
                  <c:v>Seri 1</c:v>
                </c:pt>
              </c:strCache>
            </c:strRef>
          </c:tx>
          <c:spPr>
            <a:solidFill>
              <a:srgbClr val="FFFF00"/>
            </a:solidFill>
            <a:ln>
              <a:noFill/>
            </a:ln>
            <a:effectLst/>
            <a:scene3d>
              <a:camera prst="orthographicFront"/>
              <a:lightRig rig="threePt" dir="t"/>
            </a:scene3d>
            <a:sp3d>
              <a:bevelT h="12700"/>
            </a:sp3d>
          </c:spPr>
          <c:invertIfNegative val="0"/>
          <c:dPt>
            <c:idx val="1"/>
            <c:invertIfNegative val="0"/>
            <c:bubble3D val="0"/>
            <c:spPr>
              <a:solidFill>
                <a:srgbClr val="009BD2"/>
              </a:solidFill>
              <a:ln>
                <a:noFill/>
              </a:ln>
              <a:effectLst/>
              <a:scene3d>
                <a:camera prst="orthographicFront"/>
                <a:lightRig rig="threePt" dir="t"/>
              </a:scene3d>
              <a:sp3d>
                <a:bevelT h="12700"/>
              </a:sp3d>
            </c:spPr>
            <c:extLst>
              <c:ext xmlns:c16="http://schemas.microsoft.com/office/drawing/2014/chart" uri="{C3380CC4-5D6E-409C-BE32-E72D297353CC}">
                <c16:uniqueId val="{00000006-C91E-4983-9C82-AF030865FA2D}"/>
              </c:ext>
            </c:extLst>
          </c:dPt>
          <c:dPt>
            <c:idx val="3"/>
            <c:invertIfNegative val="0"/>
            <c:bubble3D val="0"/>
            <c:spPr>
              <a:solidFill>
                <a:srgbClr val="009BD2"/>
              </a:solidFill>
              <a:ln>
                <a:noFill/>
              </a:ln>
              <a:effectLst/>
              <a:scene3d>
                <a:camera prst="orthographicFront"/>
                <a:lightRig rig="threePt" dir="t"/>
              </a:scene3d>
              <a:sp3d>
                <a:bevelT h="12700"/>
              </a:sp3d>
            </c:spPr>
            <c:extLst>
              <c:ext xmlns:c16="http://schemas.microsoft.com/office/drawing/2014/chart" uri="{C3380CC4-5D6E-409C-BE32-E72D297353CC}">
                <c16:uniqueId val="{00000005-C91E-4983-9C82-AF030865FA2D}"/>
              </c:ext>
            </c:extLst>
          </c:dPt>
          <c:dPt>
            <c:idx val="5"/>
            <c:invertIfNegative val="0"/>
            <c:bubble3D val="0"/>
            <c:spPr>
              <a:solidFill>
                <a:srgbClr val="009BD2"/>
              </a:solidFill>
              <a:ln>
                <a:noFill/>
              </a:ln>
              <a:effectLst/>
              <a:scene3d>
                <a:camera prst="orthographicFront"/>
                <a:lightRig rig="threePt" dir="t"/>
              </a:scene3d>
              <a:sp3d>
                <a:bevelT h="12700"/>
              </a:sp3d>
            </c:spPr>
            <c:extLst>
              <c:ext xmlns:c16="http://schemas.microsoft.com/office/drawing/2014/chart" uri="{C3380CC4-5D6E-409C-BE32-E72D297353CC}">
                <c16:uniqueId val="{00000004-C91E-4983-9C82-AF030865FA2D}"/>
              </c:ext>
            </c:extLst>
          </c:dPt>
          <c:dPt>
            <c:idx val="6"/>
            <c:invertIfNegative val="0"/>
            <c:bubble3D val="0"/>
            <c:spPr>
              <a:solidFill>
                <a:srgbClr val="009BD2"/>
              </a:solidFill>
              <a:ln>
                <a:noFill/>
              </a:ln>
              <a:effectLst/>
              <a:scene3d>
                <a:camera prst="orthographicFront"/>
                <a:lightRig rig="threePt" dir="t"/>
              </a:scene3d>
              <a:sp3d>
                <a:bevelT h="12700"/>
              </a:sp3d>
            </c:spPr>
            <c:extLst>
              <c:ext xmlns:c16="http://schemas.microsoft.com/office/drawing/2014/chart" uri="{C3380CC4-5D6E-409C-BE32-E72D297353CC}">
                <c16:uniqueId val="{00000003-C91E-4983-9C82-AF030865FA2D}"/>
              </c:ext>
            </c:extLst>
          </c:dPt>
          <c:dPt>
            <c:idx val="8"/>
            <c:invertIfNegative val="0"/>
            <c:bubble3D val="0"/>
            <c:spPr>
              <a:solidFill>
                <a:srgbClr val="009BD2"/>
              </a:solidFill>
              <a:ln>
                <a:noFill/>
              </a:ln>
              <a:effectLst/>
              <a:scene3d>
                <a:camera prst="orthographicFront"/>
                <a:lightRig rig="threePt" dir="t"/>
              </a:scene3d>
              <a:sp3d>
                <a:bevelT h="12700"/>
              </a:sp3d>
            </c:spPr>
            <c:extLst>
              <c:ext xmlns:c16="http://schemas.microsoft.com/office/drawing/2014/chart" uri="{C3380CC4-5D6E-409C-BE32-E72D297353CC}">
                <c16:uniqueId val="{00000002-C91E-4983-9C82-AF030865FA2D}"/>
              </c:ext>
            </c:extLst>
          </c:dPt>
          <c:dPt>
            <c:idx val="11"/>
            <c:invertIfNegative val="0"/>
            <c:bubble3D val="0"/>
            <c:spPr>
              <a:solidFill>
                <a:srgbClr val="009BD2"/>
              </a:solidFill>
              <a:ln>
                <a:noFill/>
              </a:ln>
              <a:effectLst/>
              <a:scene3d>
                <a:camera prst="orthographicFront"/>
                <a:lightRig rig="threePt" dir="t"/>
              </a:scene3d>
              <a:sp3d>
                <a:bevelT h="12700"/>
              </a:sp3d>
            </c:spPr>
            <c:extLst>
              <c:ext xmlns:c16="http://schemas.microsoft.com/office/drawing/2014/chart" uri="{C3380CC4-5D6E-409C-BE32-E72D297353CC}">
                <c16:uniqueId val="{00000001-C91E-4983-9C82-AF030865FA2D}"/>
              </c:ext>
            </c:extLst>
          </c:dPt>
          <c:dPt>
            <c:idx val="12"/>
            <c:invertIfNegative val="0"/>
            <c:bubble3D val="0"/>
            <c:spPr>
              <a:solidFill>
                <a:srgbClr val="009BD2"/>
              </a:solidFill>
              <a:ln>
                <a:noFill/>
              </a:ln>
              <a:effectLst/>
              <a:scene3d>
                <a:camera prst="orthographicFront"/>
                <a:lightRig rig="threePt" dir="t"/>
              </a:scene3d>
              <a:sp3d>
                <a:bevelT h="12700"/>
              </a:sp3d>
            </c:spPr>
            <c:extLst>
              <c:ext xmlns:c16="http://schemas.microsoft.com/office/drawing/2014/chart" uri="{C3380CC4-5D6E-409C-BE32-E72D297353CC}">
                <c16:uniqueId val="{00000000-C91E-4983-9C82-AF030865FA2D}"/>
              </c:ext>
            </c:extLst>
          </c:dPt>
          <c:dLbls>
            <c:dLbl>
              <c:idx val="14"/>
              <c:layout>
                <c:manualLayout>
                  <c:x val="0"/>
                  <c:y val="-2.6084012927363686E-2"/>
                </c:manualLayout>
              </c:layout>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solidFill>
                      <a:latin typeface="+mn-lt"/>
                      <a:ea typeface="+mn-ea"/>
                      <a:cs typeface="+mn-cs"/>
                    </a:defRPr>
                  </a:pPr>
                  <a:endParaRPr lang="tr-TR"/>
                </a:p>
              </c:txPr>
              <c:dLblPos val="outEnd"/>
              <c:showLegendKey val="0"/>
              <c:showVal val="1"/>
              <c:showCatName val="0"/>
              <c:showSerName val="0"/>
              <c:showPercent val="0"/>
              <c:showBubbleSize val="0"/>
              <c:extLst>
                <c:ext xmlns:c15="http://schemas.microsoft.com/office/drawing/2012/chart" uri="{CE6537A1-D6FC-4f65-9D91-7224C49458BB}">
                  <c15:layout>
                    <c:manualLayout>
                      <c:w val="8.8048887873270282E-2"/>
                      <c:h val="8.293539809674462E-2"/>
                    </c:manualLayout>
                  </c15:layout>
                </c:ext>
                <c:ext xmlns:c16="http://schemas.microsoft.com/office/drawing/2014/chart" uri="{C3380CC4-5D6E-409C-BE32-E72D297353CC}">
                  <c16:uniqueId val="{0000000E-8E28-4E49-B85B-9FE63536FB81}"/>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Sayfa1!$A$3:$A$17</c:f>
              <c:strCache>
                <c:ptCount val="15"/>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pt idx="13">
                  <c:v>2024</c:v>
                </c:pt>
                <c:pt idx="14">
                  <c:v>2025(ilk 4 ay)</c:v>
                </c:pt>
              </c:strCache>
            </c:strRef>
          </c:cat>
          <c:val>
            <c:numRef>
              <c:f>Sayfa1!$B$3:$B$17</c:f>
              <c:numCache>
                <c:formatCode>General</c:formatCode>
                <c:ptCount val="15"/>
                <c:pt idx="0" formatCode="#,##0">
                  <c:v>12090</c:v>
                </c:pt>
                <c:pt idx="1">
                  <c:v>-66</c:v>
                </c:pt>
                <c:pt idx="2" formatCode="#,##0">
                  <c:v>240</c:v>
                </c:pt>
                <c:pt idx="3" formatCode="#,##0">
                  <c:v>-1449</c:v>
                </c:pt>
                <c:pt idx="4" formatCode="#,##0">
                  <c:v>8520</c:v>
                </c:pt>
                <c:pt idx="5" formatCode="#,##0">
                  <c:v>9922</c:v>
                </c:pt>
                <c:pt idx="6" formatCode="#,##0">
                  <c:v>-9725</c:v>
                </c:pt>
                <c:pt idx="7" formatCode="#,##0">
                  <c:v>21084</c:v>
                </c:pt>
                <c:pt idx="8" formatCode="#,##0">
                  <c:v>-5777</c:v>
                </c:pt>
                <c:pt idx="9" formatCode="#,##0">
                  <c:v>-7566</c:v>
                </c:pt>
                <c:pt idx="10" formatCode="#,##0">
                  <c:v>10660</c:v>
                </c:pt>
                <c:pt idx="11" formatCode="#,##0">
                  <c:v>25353</c:v>
                </c:pt>
                <c:pt idx="12" formatCode="#,##0">
                  <c:v>-14062</c:v>
                </c:pt>
                <c:pt idx="13" formatCode="#,##0">
                  <c:v>-13657</c:v>
                </c:pt>
                <c:pt idx="14" formatCode="#,##0">
                  <c:v>-6574</c:v>
                </c:pt>
              </c:numCache>
            </c:numRef>
          </c:val>
          <c:extLst>
            <c:ext xmlns:c16="http://schemas.microsoft.com/office/drawing/2014/chart" uri="{C3380CC4-5D6E-409C-BE32-E72D297353CC}">
              <c16:uniqueId val="{00000004-F028-4233-80BA-D88BDAFB1D38}"/>
            </c:ext>
          </c:extLst>
        </c:ser>
        <c:dLbls>
          <c:dLblPos val="outEnd"/>
          <c:showLegendKey val="0"/>
          <c:showVal val="1"/>
          <c:showCatName val="0"/>
          <c:showSerName val="0"/>
          <c:showPercent val="0"/>
          <c:showBubbleSize val="0"/>
        </c:dLbls>
        <c:gapWidth val="150"/>
        <c:overlap val="-56"/>
        <c:axId val="389451264"/>
        <c:axId val="389450088"/>
      </c:barChart>
      <c:catAx>
        <c:axId val="389451264"/>
        <c:scaling>
          <c:orientation val="minMax"/>
        </c:scaling>
        <c:delete val="0"/>
        <c:axPos val="b"/>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tr-TR"/>
          </a:p>
        </c:txPr>
        <c:crossAx val="389450088"/>
        <c:crosses val="autoZero"/>
        <c:auto val="0"/>
        <c:lblAlgn val="ctr"/>
        <c:lblOffset val="100"/>
        <c:noMultiLvlLbl val="0"/>
      </c:catAx>
      <c:valAx>
        <c:axId val="389450088"/>
        <c:scaling>
          <c:orientation val="minMax"/>
        </c:scaling>
        <c:delete val="0"/>
        <c:axPos val="l"/>
        <c:majorGridlines>
          <c:spPr>
            <a:ln w="9525" cap="flat" cmpd="sng" algn="ctr">
              <a:solidFill>
                <a:schemeClr val="tx1">
                  <a:tint val="75000"/>
                  <a:shade val="95000"/>
                  <a:satMod val="105000"/>
                </a:schemeClr>
              </a:solidFill>
              <a:prstDash val="solid"/>
              <a:round/>
            </a:ln>
            <a:effectLst/>
          </c:spPr>
        </c:majorGridlines>
        <c:numFmt formatCode="#,##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tr-TR"/>
          </a:p>
        </c:txPr>
        <c:crossAx val="389451264"/>
        <c:crosses val="autoZero"/>
        <c:crossBetween val="between"/>
      </c:valAx>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tr-T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94333931942719"/>
          <c:y val="2.6966368479500253E-2"/>
          <c:w val="0.88558606161071329"/>
          <c:h val="0.82055532188133895"/>
        </c:manualLayout>
      </c:layout>
      <c:lineChart>
        <c:grouping val="standard"/>
        <c:varyColors val="0"/>
        <c:ser>
          <c:idx val="0"/>
          <c:order val="0"/>
          <c:spPr>
            <a:ln w="28575" cap="rnd">
              <a:solidFill>
                <a:schemeClr val="accent1"/>
              </a:solidFill>
              <a:round/>
            </a:ln>
            <a:effectLst/>
          </c:spPr>
          <c:marker>
            <c:symbol val="none"/>
          </c:marker>
          <c:cat>
            <c:strRef>
              <c:f>Sayfa1!$A$2:$A$809</c:f>
              <c:strCache>
                <c:ptCount val="808"/>
                <c:pt idx="0">
                  <c:v>1.01.2010</c:v>
                </c:pt>
                <c:pt idx="1">
                  <c:v>8.01.2010</c:v>
                </c:pt>
                <c:pt idx="2">
                  <c:v>15.01.2010</c:v>
                </c:pt>
                <c:pt idx="3">
                  <c:v>22.01.2010</c:v>
                </c:pt>
                <c:pt idx="4">
                  <c:v>29.01.2010</c:v>
                </c:pt>
                <c:pt idx="5">
                  <c:v>5.02.2010</c:v>
                </c:pt>
                <c:pt idx="6">
                  <c:v>12.02.2010</c:v>
                </c:pt>
                <c:pt idx="7">
                  <c:v>19.02.2010</c:v>
                </c:pt>
                <c:pt idx="8">
                  <c:v>26.02.2010</c:v>
                </c:pt>
                <c:pt idx="9">
                  <c:v>5.03.2010</c:v>
                </c:pt>
                <c:pt idx="10">
                  <c:v>12.03.2010</c:v>
                </c:pt>
                <c:pt idx="11">
                  <c:v>19.03.2010</c:v>
                </c:pt>
                <c:pt idx="12">
                  <c:v>26.03.2010</c:v>
                </c:pt>
                <c:pt idx="13">
                  <c:v>2.04.2010</c:v>
                </c:pt>
                <c:pt idx="14">
                  <c:v>9.04.2010</c:v>
                </c:pt>
                <c:pt idx="15">
                  <c:v>16.04.2010</c:v>
                </c:pt>
                <c:pt idx="16">
                  <c:v>23.04.2010</c:v>
                </c:pt>
                <c:pt idx="17">
                  <c:v>30.04.2010</c:v>
                </c:pt>
                <c:pt idx="18">
                  <c:v>7.05.2010</c:v>
                </c:pt>
                <c:pt idx="19">
                  <c:v>14.05.2010</c:v>
                </c:pt>
                <c:pt idx="20">
                  <c:v>21.05.2010</c:v>
                </c:pt>
                <c:pt idx="21">
                  <c:v>28.05.2010</c:v>
                </c:pt>
                <c:pt idx="22">
                  <c:v>4.06.2010</c:v>
                </c:pt>
                <c:pt idx="23">
                  <c:v>11.06.2010</c:v>
                </c:pt>
                <c:pt idx="24">
                  <c:v>18.06.2010</c:v>
                </c:pt>
                <c:pt idx="25">
                  <c:v>25.06.2010</c:v>
                </c:pt>
                <c:pt idx="26">
                  <c:v>2.07.2010</c:v>
                </c:pt>
                <c:pt idx="27">
                  <c:v>9.07.2010</c:v>
                </c:pt>
                <c:pt idx="28">
                  <c:v>16.07.2010</c:v>
                </c:pt>
                <c:pt idx="29">
                  <c:v>23.07.2010</c:v>
                </c:pt>
                <c:pt idx="30">
                  <c:v>30.07.2010</c:v>
                </c:pt>
                <c:pt idx="31">
                  <c:v>6.08.2010</c:v>
                </c:pt>
                <c:pt idx="32">
                  <c:v>13.08.2010</c:v>
                </c:pt>
                <c:pt idx="33">
                  <c:v>20.08.2010</c:v>
                </c:pt>
                <c:pt idx="34">
                  <c:v>27.08.2010</c:v>
                </c:pt>
                <c:pt idx="35">
                  <c:v>3.09.2010</c:v>
                </c:pt>
                <c:pt idx="36">
                  <c:v>10.09.2010</c:v>
                </c:pt>
                <c:pt idx="37">
                  <c:v>17.09.2010</c:v>
                </c:pt>
                <c:pt idx="38">
                  <c:v>24.09.2010</c:v>
                </c:pt>
                <c:pt idx="39">
                  <c:v>1.10.2010</c:v>
                </c:pt>
                <c:pt idx="40">
                  <c:v>8.10.2010</c:v>
                </c:pt>
                <c:pt idx="41">
                  <c:v>15.10.2010</c:v>
                </c:pt>
                <c:pt idx="42">
                  <c:v>22.10.2010</c:v>
                </c:pt>
                <c:pt idx="43">
                  <c:v>29.10.2010</c:v>
                </c:pt>
                <c:pt idx="44">
                  <c:v>5.11.2010</c:v>
                </c:pt>
                <c:pt idx="45">
                  <c:v>12.11.2010</c:v>
                </c:pt>
                <c:pt idx="46">
                  <c:v>19.11.2010</c:v>
                </c:pt>
                <c:pt idx="47">
                  <c:v>26.11.2010</c:v>
                </c:pt>
                <c:pt idx="48">
                  <c:v>3.12.2010</c:v>
                </c:pt>
                <c:pt idx="49">
                  <c:v>10.12.2010</c:v>
                </c:pt>
                <c:pt idx="50">
                  <c:v>17.12.2010</c:v>
                </c:pt>
                <c:pt idx="51">
                  <c:v>24.12.2010</c:v>
                </c:pt>
                <c:pt idx="52">
                  <c:v>31.12.2010</c:v>
                </c:pt>
                <c:pt idx="53">
                  <c:v>7.01.2011</c:v>
                </c:pt>
                <c:pt idx="54">
                  <c:v>14.01.2011</c:v>
                </c:pt>
                <c:pt idx="55">
                  <c:v>21.01.2011</c:v>
                </c:pt>
                <c:pt idx="56">
                  <c:v>28.01.2011</c:v>
                </c:pt>
                <c:pt idx="57">
                  <c:v>4.02.2011</c:v>
                </c:pt>
                <c:pt idx="58">
                  <c:v>11.02.2011</c:v>
                </c:pt>
                <c:pt idx="59">
                  <c:v>18.02.2011</c:v>
                </c:pt>
                <c:pt idx="60">
                  <c:v>25.02.2011</c:v>
                </c:pt>
                <c:pt idx="61">
                  <c:v>4.03.2011</c:v>
                </c:pt>
                <c:pt idx="62">
                  <c:v>11.03.2011</c:v>
                </c:pt>
                <c:pt idx="63">
                  <c:v>18.03.2011</c:v>
                </c:pt>
                <c:pt idx="64">
                  <c:v>25.03.2011</c:v>
                </c:pt>
                <c:pt idx="65">
                  <c:v>1.04.2011</c:v>
                </c:pt>
                <c:pt idx="66">
                  <c:v>8.04.2011</c:v>
                </c:pt>
                <c:pt idx="67">
                  <c:v>15.04.2011</c:v>
                </c:pt>
                <c:pt idx="68">
                  <c:v>22.04.2011</c:v>
                </c:pt>
                <c:pt idx="69">
                  <c:v>29.04.2011</c:v>
                </c:pt>
                <c:pt idx="70">
                  <c:v>6.05.2011</c:v>
                </c:pt>
                <c:pt idx="71">
                  <c:v>13.05.2011</c:v>
                </c:pt>
                <c:pt idx="72">
                  <c:v>20.05.2011</c:v>
                </c:pt>
                <c:pt idx="73">
                  <c:v>27.05.2011</c:v>
                </c:pt>
                <c:pt idx="74">
                  <c:v>3.06.2011</c:v>
                </c:pt>
                <c:pt idx="75">
                  <c:v>10.06.2011</c:v>
                </c:pt>
                <c:pt idx="76">
                  <c:v>17.06.2011</c:v>
                </c:pt>
                <c:pt idx="77">
                  <c:v>24.06.2011</c:v>
                </c:pt>
                <c:pt idx="78">
                  <c:v>1.07.2011</c:v>
                </c:pt>
                <c:pt idx="79">
                  <c:v>8.07.2011</c:v>
                </c:pt>
                <c:pt idx="80">
                  <c:v>15.07.2011</c:v>
                </c:pt>
                <c:pt idx="81">
                  <c:v>22.07.2011</c:v>
                </c:pt>
                <c:pt idx="82">
                  <c:v>29.07.2011</c:v>
                </c:pt>
                <c:pt idx="83">
                  <c:v>5.08.2011</c:v>
                </c:pt>
                <c:pt idx="84">
                  <c:v>12.08.2011</c:v>
                </c:pt>
                <c:pt idx="85">
                  <c:v>19.08.2011</c:v>
                </c:pt>
                <c:pt idx="86">
                  <c:v>26.08.2011</c:v>
                </c:pt>
                <c:pt idx="87">
                  <c:v>2.09.2011</c:v>
                </c:pt>
                <c:pt idx="88">
                  <c:v>9.09.2011</c:v>
                </c:pt>
                <c:pt idx="89">
                  <c:v>16.09.2011</c:v>
                </c:pt>
                <c:pt idx="90">
                  <c:v>23.09.2011</c:v>
                </c:pt>
                <c:pt idx="91">
                  <c:v>30.09.2011</c:v>
                </c:pt>
                <c:pt idx="92">
                  <c:v>7.10.2011</c:v>
                </c:pt>
                <c:pt idx="93">
                  <c:v>14.10.2011</c:v>
                </c:pt>
                <c:pt idx="94">
                  <c:v>21.10.2011</c:v>
                </c:pt>
                <c:pt idx="95">
                  <c:v>28.10.2011</c:v>
                </c:pt>
                <c:pt idx="96">
                  <c:v>4.11.2011</c:v>
                </c:pt>
                <c:pt idx="97">
                  <c:v>11.11.2011</c:v>
                </c:pt>
                <c:pt idx="98">
                  <c:v>18.11.2011</c:v>
                </c:pt>
                <c:pt idx="99">
                  <c:v>25.11.2011</c:v>
                </c:pt>
                <c:pt idx="100">
                  <c:v>2.12.2011</c:v>
                </c:pt>
                <c:pt idx="101">
                  <c:v>9.12.2011</c:v>
                </c:pt>
                <c:pt idx="102">
                  <c:v>16.12.2011</c:v>
                </c:pt>
                <c:pt idx="103">
                  <c:v>23.12.2011</c:v>
                </c:pt>
                <c:pt idx="104">
                  <c:v>30.12.2011</c:v>
                </c:pt>
                <c:pt idx="105">
                  <c:v>6.01.2012</c:v>
                </c:pt>
                <c:pt idx="106">
                  <c:v>13.01.2012</c:v>
                </c:pt>
                <c:pt idx="107">
                  <c:v>20.01.2012</c:v>
                </c:pt>
                <c:pt idx="108">
                  <c:v>27.01.2012</c:v>
                </c:pt>
                <c:pt idx="109">
                  <c:v>3.02.2012</c:v>
                </c:pt>
                <c:pt idx="110">
                  <c:v>10.02.2012</c:v>
                </c:pt>
                <c:pt idx="111">
                  <c:v>17.02.2012</c:v>
                </c:pt>
                <c:pt idx="112">
                  <c:v>24.02.2012</c:v>
                </c:pt>
                <c:pt idx="113">
                  <c:v>2.03.2012</c:v>
                </c:pt>
                <c:pt idx="114">
                  <c:v>9.03.2012</c:v>
                </c:pt>
                <c:pt idx="115">
                  <c:v>16.03.2012</c:v>
                </c:pt>
                <c:pt idx="116">
                  <c:v>23.03.2012</c:v>
                </c:pt>
                <c:pt idx="117">
                  <c:v>30.03.2012</c:v>
                </c:pt>
                <c:pt idx="118">
                  <c:v>6.04.2012</c:v>
                </c:pt>
                <c:pt idx="119">
                  <c:v>13.04.2012</c:v>
                </c:pt>
                <c:pt idx="120">
                  <c:v>20.04.2012</c:v>
                </c:pt>
                <c:pt idx="121">
                  <c:v>27.04.2012</c:v>
                </c:pt>
                <c:pt idx="122">
                  <c:v>4.05.2012</c:v>
                </c:pt>
                <c:pt idx="123">
                  <c:v>11.05.2012</c:v>
                </c:pt>
                <c:pt idx="124">
                  <c:v>18.05.2012</c:v>
                </c:pt>
                <c:pt idx="125">
                  <c:v>25.05.2012</c:v>
                </c:pt>
                <c:pt idx="126">
                  <c:v>1.06.2012</c:v>
                </c:pt>
                <c:pt idx="127">
                  <c:v>8.06.2012</c:v>
                </c:pt>
                <c:pt idx="128">
                  <c:v>15.06.2012</c:v>
                </c:pt>
                <c:pt idx="129">
                  <c:v>22.06.2012</c:v>
                </c:pt>
                <c:pt idx="130">
                  <c:v>29.06.2012</c:v>
                </c:pt>
                <c:pt idx="131">
                  <c:v>6.07.2012</c:v>
                </c:pt>
                <c:pt idx="132">
                  <c:v>13.07.2012</c:v>
                </c:pt>
                <c:pt idx="133">
                  <c:v>20.07.2012</c:v>
                </c:pt>
                <c:pt idx="134">
                  <c:v>27.07.2012</c:v>
                </c:pt>
                <c:pt idx="135">
                  <c:v>3.08.2012</c:v>
                </c:pt>
                <c:pt idx="136">
                  <c:v>10.08.2012</c:v>
                </c:pt>
                <c:pt idx="137">
                  <c:v>17.08.2012</c:v>
                </c:pt>
                <c:pt idx="138">
                  <c:v>24.08.2012</c:v>
                </c:pt>
                <c:pt idx="139">
                  <c:v>31.08.2012</c:v>
                </c:pt>
                <c:pt idx="140">
                  <c:v>7.09.2012</c:v>
                </c:pt>
                <c:pt idx="141">
                  <c:v>14.09.2012</c:v>
                </c:pt>
                <c:pt idx="142">
                  <c:v>21.09.2012</c:v>
                </c:pt>
                <c:pt idx="143">
                  <c:v>28.09.2012</c:v>
                </c:pt>
                <c:pt idx="144">
                  <c:v>5.10.2012</c:v>
                </c:pt>
                <c:pt idx="145">
                  <c:v>12.10.2012</c:v>
                </c:pt>
                <c:pt idx="146">
                  <c:v>19.10.2012</c:v>
                </c:pt>
                <c:pt idx="147">
                  <c:v>26.10.2012</c:v>
                </c:pt>
                <c:pt idx="148">
                  <c:v>2.11.2012</c:v>
                </c:pt>
                <c:pt idx="149">
                  <c:v>9.11.2012</c:v>
                </c:pt>
                <c:pt idx="150">
                  <c:v>16.11.2012</c:v>
                </c:pt>
                <c:pt idx="151">
                  <c:v>23.11.2012</c:v>
                </c:pt>
                <c:pt idx="152">
                  <c:v>30.11.2012</c:v>
                </c:pt>
                <c:pt idx="153">
                  <c:v>7.12.2012</c:v>
                </c:pt>
                <c:pt idx="154">
                  <c:v>14.12.2012</c:v>
                </c:pt>
                <c:pt idx="155">
                  <c:v>21.12.2012</c:v>
                </c:pt>
                <c:pt idx="156">
                  <c:v>28.12.2012</c:v>
                </c:pt>
                <c:pt idx="157">
                  <c:v>4.01.2013</c:v>
                </c:pt>
                <c:pt idx="158">
                  <c:v>11.01.2013</c:v>
                </c:pt>
                <c:pt idx="159">
                  <c:v>18.01.2013</c:v>
                </c:pt>
                <c:pt idx="160">
                  <c:v>25.01.2013</c:v>
                </c:pt>
                <c:pt idx="161">
                  <c:v>1.02.2013</c:v>
                </c:pt>
                <c:pt idx="162">
                  <c:v>8.02.2013</c:v>
                </c:pt>
                <c:pt idx="163">
                  <c:v>15.02.2013</c:v>
                </c:pt>
                <c:pt idx="164">
                  <c:v>22.02.2013</c:v>
                </c:pt>
                <c:pt idx="165">
                  <c:v>1.03.2013</c:v>
                </c:pt>
                <c:pt idx="166">
                  <c:v>8.03.2013</c:v>
                </c:pt>
                <c:pt idx="167">
                  <c:v>15.03.2013</c:v>
                </c:pt>
                <c:pt idx="168">
                  <c:v>22.03.2013</c:v>
                </c:pt>
                <c:pt idx="169">
                  <c:v>29.03.2013</c:v>
                </c:pt>
                <c:pt idx="170">
                  <c:v>5.04.2013</c:v>
                </c:pt>
                <c:pt idx="171">
                  <c:v>12.04.2013</c:v>
                </c:pt>
                <c:pt idx="172">
                  <c:v>19.04.2013</c:v>
                </c:pt>
                <c:pt idx="173">
                  <c:v>26.04.2013</c:v>
                </c:pt>
                <c:pt idx="174">
                  <c:v>3.05.2013</c:v>
                </c:pt>
                <c:pt idx="175">
                  <c:v>10.05.2013</c:v>
                </c:pt>
                <c:pt idx="176">
                  <c:v>17.05.2013</c:v>
                </c:pt>
                <c:pt idx="177">
                  <c:v>24.05.2013</c:v>
                </c:pt>
                <c:pt idx="178">
                  <c:v>31.05.2013</c:v>
                </c:pt>
                <c:pt idx="179">
                  <c:v>7.06.2013</c:v>
                </c:pt>
                <c:pt idx="180">
                  <c:v>14.06.2013</c:v>
                </c:pt>
                <c:pt idx="181">
                  <c:v>21.06.2013</c:v>
                </c:pt>
                <c:pt idx="182">
                  <c:v>28.06.2013</c:v>
                </c:pt>
                <c:pt idx="183">
                  <c:v>5.07.2013</c:v>
                </c:pt>
                <c:pt idx="184">
                  <c:v>12.07.2013</c:v>
                </c:pt>
                <c:pt idx="185">
                  <c:v>19.07.2013</c:v>
                </c:pt>
                <c:pt idx="186">
                  <c:v>26.07.2013</c:v>
                </c:pt>
                <c:pt idx="187">
                  <c:v>2.08.2013</c:v>
                </c:pt>
                <c:pt idx="188">
                  <c:v>9.08.2013</c:v>
                </c:pt>
                <c:pt idx="189">
                  <c:v>16.08.2013</c:v>
                </c:pt>
                <c:pt idx="190">
                  <c:v>23.08.2013</c:v>
                </c:pt>
                <c:pt idx="191">
                  <c:v>30.08.2013</c:v>
                </c:pt>
                <c:pt idx="192">
                  <c:v>6.09.2013</c:v>
                </c:pt>
                <c:pt idx="193">
                  <c:v>13.09.2013</c:v>
                </c:pt>
                <c:pt idx="194">
                  <c:v>20.09.2013</c:v>
                </c:pt>
                <c:pt idx="195">
                  <c:v>27.09.2013</c:v>
                </c:pt>
                <c:pt idx="196">
                  <c:v>4.10.2013</c:v>
                </c:pt>
                <c:pt idx="197">
                  <c:v>11.10.2013</c:v>
                </c:pt>
                <c:pt idx="198">
                  <c:v>18.10.2013</c:v>
                </c:pt>
                <c:pt idx="199">
                  <c:v>25.10.2013</c:v>
                </c:pt>
                <c:pt idx="200">
                  <c:v>1.11.2013</c:v>
                </c:pt>
                <c:pt idx="201">
                  <c:v>8.11.2013</c:v>
                </c:pt>
                <c:pt idx="202">
                  <c:v>15.11.2013</c:v>
                </c:pt>
                <c:pt idx="203">
                  <c:v>22.11.2013</c:v>
                </c:pt>
                <c:pt idx="204">
                  <c:v>29.11.2013</c:v>
                </c:pt>
                <c:pt idx="205">
                  <c:v>6.12.2013</c:v>
                </c:pt>
                <c:pt idx="206">
                  <c:v>13.12.2013</c:v>
                </c:pt>
                <c:pt idx="207">
                  <c:v>20.12.2013</c:v>
                </c:pt>
                <c:pt idx="208">
                  <c:v>27.12.2013</c:v>
                </c:pt>
                <c:pt idx="209">
                  <c:v>3.01.2014</c:v>
                </c:pt>
                <c:pt idx="210">
                  <c:v>10.01.2014</c:v>
                </c:pt>
                <c:pt idx="211">
                  <c:v>17.01.2014</c:v>
                </c:pt>
                <c:pt idx="212">
                  <c:v>24.01.2014</c:v>
                </c:pt>
                <c:pt idx="213">
                  <c:v>31.01.2014</c:v>
                </c:pt>
                <c:pt idx="214">
                  <c:v>7.02.2014</c:v>
                </c:pt>
                <c:pt idx="215">
                  <c:v>14.02.2014</c:v>
                </c:pt>
                <c:pt idx="216">
                  <c:v>21.02.2014</c:v>
                </c:pt>
                <c:pt idx="217">
                  <c:v>28.02.2014</c:v>
                </c:pt>
                <c:pt idx="218">
                  <c:v>7.03.2014</c:v>
                </c:pt>
                <c:pt idx="219">
                  <c:v>14.03.2014</c:v>
                </c:pt>
                <c:pt idx="220">
                  <c:v>21.03.2014</c:v>
                </c:pt>
                <c:pt idx="221">
                  <c:v>28.03.2014</c:v>
                </c:pt>
                <c:pt idx="222">
                  <c:v>4.04.2014</c:v>
                </c:pt>
                <c:pt idx="223">
                  <c:v>11.04.2014</c:v>
                </c:pt>
                <c:pt idx="224">
                  <c:v>18.04.2014</c:v>
                </c:pt>
                <c:pt idx="225">
                  <c:v>25.04.2014</c:v>
                </c:pt>
                <c:pt idx="226">
                  <c:v>2.05.2014</c:v>
                </c:pt>
                <c:pt idx="227">
                  <c:v>9.05.2014</c:v>
                </c:pt>
                <c:pt idx="228">
                  <c:v>16.05.2014</c:v>
                </c:pt>
                <c:pt idx="229">
                  <c:v>23.05.2014</c:v>
                </c:pt>
                <c:pt idx="230">
                  <c:v>30.05.2014</c:v>
                </c:pt>
                <c:pt idx="231">
                  <c:v>6.06.2014</c:v>
                </c:pt>
                <c:pt idx="232">
                  <c:v>13.06.2014</c:v>
                </c:pt>
                <c:pt idx="233">
                  <c:v>20.06.2014</c:v>
                </c:pt>
                <c:pt idx="234">
                  <c:v>27.06.2014</c:v>
                </c:pt>
                <c:pt idx="235">
                  <c:v>4.07.2014</c:v>
                </c:pt>
                <c:pt idx="236">
                  <c:v>11.07.2014</c:v>
                </c:pt>
                <c:pt idx="237">
                  <c:v>18.07.2014</c:v>
                </c:pt>
                <c:pt idx="238">
                  <c:v>25.07.2014</c:v>
                </c:pt>
                <c:pt idx="239">
                  <c:v>1.08.2014</c:v>
                </c:pt>
                <c:pt idx="240">
                  <c:v>8.08.2014</c:v>
                </c:pt>
                <c:pt idx="241">
                  <c:v>15.08.2014</c:v>
                </c:pt>
                <c:pt idx="242">
                  <c:v>22.08.2014</c:v>
                </c:pt>
                <c:pt idx="243">
                  <c:v>29.08.2014</c:v>
                </c:pt>
                <c:pt idx="244">
                  <c:v>5.09.2014</c:v>
                </c:pt>
                <c:pt idx="245">
                  <c:v>12.09.2014</c:v>
                </c:pt>
                <c:pt idx="246">
                  <c:v>19.09.2014</c:v>
                </c:pt>
                <c:pt idx="247">
                  <c:v>26.09.2014</c:v>
                </c:pt>
                <c:pt idx="248">
                  <c:v>3.10.2014</c:v>
                </c:pt>
                <c:pt idx="249">
                  <c:v>10.10.2014</c:v>
                </c:pt>
                <c:pt idx="250">
                  <c:v>17.10.2014</c:v>
                </c:pt>
                <c:pt idx="251">
                  <c:v>24.10.2014</c:v>
                </c:pt>
                <c:pt idx="252">
                  <c:v>31.10.2014</c:v>
                </c:pt>
                <c:pt idx="253">
                  <c:v>7.11.2014</c:v>
                </c:pt>
                <c:pt idx="254">
                  <c:v>14.11.2014</c:v>
                </c:pt>
                <c:pt idx="255">
                  <c:v>21.11.2014</c:v>
                </c:pt>
                <c:pt idx="256">
                  <c:v>28.11.2014</c:v>
                </c:pt>
                <c:pt idx="257">
                  <c:v>5.12.2014</c:v>
                </c:pt>
                <c:pt idx="258">
                  <c:v>12.12.2014</c:v>
                </c:pt>
                <c:pt idx="259">
                  <c:v>19.12.2014</c:v>
                </c:pt>
                <c:pt idx="260">
                  <c:v>26.12.2014</c:v>
                </c:pt>
                <c:pt idx="261">
                  <c:v>2.01.2015</c:v>
                </c:pt>
                <c:pt idx="262">
                  <c:v>9.01.2015</c:v>
                </c:pt>
                <c:pt idx="263">
                  <c:v>16.01.2015</c:v>
                </c:pt>
                <c:pt idx="264">
                  <c:v>23.01.2015</c:v>
                </c:pt>
                <c:pt idx="265">
                  <c:v>30.01.2015</c:v>
                </c:pt>
                <c:pt idx="266">
                  <c:v>6.02.2015</c:v>
                </c:pt>
                <c:pt idx="267">
                  <c:v>13.02.2015</c:v>
                </c:pt>
                <c:pt idx="268">
                  <c:v>20.02.2015</c:v>
                </c:pt>
                <c:pt idx="269">
                  <c:v>27.02.2015</c:v>
                </c:pt>
                <c:pt idx="270">
                  <c:v>6.03.2015</c:v>
                </c:pt>
                <c:pt idx="271">
                  <c:v>13.03.2015</c:v>
                </c:pt>
                <c:pt idx="272">
                  <c:v>20.03.2015</c:v>
                </c:pt>
                <c:pt idx="273">
                  <c:v>27.03.2015</c:v>
                </c:pt>
                <c:pt idx="274">
                  <c:v>3.04.2015</c:v>
                </c:pt>
                <c:pt idx="275">
                  <c:v>10.04.2015</c:v>
                </c:pt>
                <c:pt idx="276">
                  <c:v>17.04.2015</c:v>
                </c:pt>
                <c:pt idx="277">
                  <c:v>24.04.2015</c:v>
                </c:pt>
                <c:pt idx="278">
                  <c:v>1.05.2015</c:v>
                </c:pt>
                <c:pt idx="279">
                  <c:v>8.05.2015</c:v>
                </c:pt>
                <c:pt idx="280">
                  <c:v>15.05.2015</c:v>
                </c:pt>
                <c:pt idx="281">
                  <c:v>22.05.2015</c:v>
                </c:pt>
                <c:pt idx="282">
                  <c:v>29.05.2015</c:v>
                </c:pt>
                <c:pt idx="283">
                  <c:v>5.06.2015</c:v>
                </c:pt>
                <c:pt idx="284">
                  <c:v>12.06.2015</c:v>
                </c:pt>
                <c:pt idx="285">
                  <c:v>19.06.2015</c:v>
                </c:pt>
                <c:pt idx="286">
                  <c:v>26.06.2015</c:v>
                </c:pt>
                <c:pt idx="287">
                  <c:v>3.07.2015</c:v>
                </c:pt>
                <c:pt idx="288">
                  <c:v>10.07.2015</c:v>
                </c:pt>
                <c:pt idx="289">
                  <c:v>17.07.2015</c:v>
                </c:pt>
                <c:pt idx="290">
                  <c:v>24.07.2015</c:v>
                </c:pt>
                <c:pt idx="291">
                  <c:v>31.07.2015</c:v>
                </c:pt>
                <c:pt idx="292">
                  <c:v>7.08.2015</c:v>
                </c:pt>
                <c:pt idx="293">
                  <c:v>14.08.2015</c:v>
                </c:pt>
                <c:pt idx="294">
                  <c:v>21.08.2015</c:v>
                </c:pt>
                <c:pt idx="295">
                  <c:v>28.08.2015</c:v>
                </c:pt>
                <c:pt idx="296">
                  <c:v>4.09.2015</c:v>
                </c:pt>
                <c:pt idx="297">
                  <c:v>11.09.2015</c:v>
                </c:pt>
                <c:pt idx="298">
                  <c:v>18.09.2015</c:v>
                </c:pt>
                <c:pt idx="299">
                  <c:v>25.09.2015</c:v>
                </c:pt>
                <c:pt idx="300">
                  <c:v>2.10.2015</c:v>
                </c:pt>
                <c:pt idx="301">
                  <c:v>9.10.2015</c:v>
                </c:pt>
                <c:pt idx="302">
                  <c:v>16.10.2015</c:v>
                </c:pt>
                <c:pt idx="303">
                  <c:v>23.10.2015</c:v>
                </c:pt>
                <c:pt idx="304">
                  <c:v>30.10.2015</c:v>
                </c:pt>
                <c:pt idx="305">
                  <c:v>6.11.2015</c:v>
                </c:pt>
                <c:pt idx="306">
                  <c:v>13.11.2015</c:v>
                </c:pt>
                <c:pt idx="307">
                  <c:v>20.11.2015</c:v>
                </c:pt>
                <c:pt idx="308">
                  <c:v>27.11.2015</c:v>
                </c:pt>
                <c:pt idx="309">
                  <c:v>4.12.2015</c:v>
                </c:pt>
                <c:pt idx="310">
                  <c:v>11.12.2015</c:v>
                </c:pt>
                <c:pt idx="311">
                  <c:v>18.12.2015</c:v>
                </c:pt>
                <c:pt idx="312">
                  <c:v>25.12.2015</c:v>
                </c:pt>
                <c:pt idx="313">
                  <c:v>1.01.2016</c:v>
                </c:pt>
                <c:pt idx="314">
                  <c:v>8.01.2016</c:v>
                </c:pt>
                <c:pt idx="315">
                  <c:v>15.01.2016</c:v>
                </c:pt>
                <c:pt idx="316">
                  <c:v>22.01.2016</c:v>
                </c:pt>
                <c:pt idx="317">
                  <c:v>29.01.2016</c:v>
                </c:pt>
                <c:pt idx="318">
                  <c:v>5.02.2016</c:v>
                </c:pt>
                <c:pt idx="319">
                  <c:v>12.02.2016</c:v>
                </c:pt>
                <c:pt idx="320">
                  <c:v>19.02.2016</c:v>
                </c:pt>
                <c:pt idx="321">
                  <c:v>26.02.2016</c:v>
                </c:pt>
                <c:pt idx="322">
                  <c:v>4.03.2016</c:v>
                </c:pt>
                <c:pt idx="323">
                  <c:v>11.03.2016</c:v>
                </c:pt>
                <c:pt idx="324">
                  <c:v>18.03.2016</c:v>
                </c:pt>
                <c:pt idx="325">
                  <c:v>25.03.2016</c:v>
                </c:pt>
                <c:pt idx="326">
                  <c:v>1.04.2016</c:v>
                </c:pt>
                <c:pt idx="327">
                  <c:v>8.04.2016</c:v>
                </c:pt>
                <c:pt idx="328">
                  <c:v>15.04.2016</c:v>
                </c:pt>
                <c:pt idx="329">
                  <c:v>22.04.2016</c:v>
                </c:pt>
                <c:pt idx="330">
                  <c:v>29.04.2016</c:v>
                </c:pt>
                <c:pt idx="331">
                  <c:v>6.05.2016</c:v>
                </c:pt>
                <c:pt idx="332">
                  <c:v>13.05.2016</c:v>
                </c:pt>
                <c:pt idx="333">
                  <c:v>20.05.2016</c:v>
                </c:pt>
                <c:pt idx="334">
                  <c:v>27.05.2016</c:v>
                </c:pt>
                <c:pt idx="335">
                  <c:v>3.06.2016</c:v>
                </c:pt>
                <c:pt idx="336">
                  <c:v>10.06.2016</c:v>
                </c:pt>
                <c:pt idx="337">
                  <c:v>17.06.2016</c:v>
                </c:pt>
                <c:pt idx="338">
                  <c:v>24.06.2016</c:v>
                </c:pt>
                <c:pt idx="339">
                  <c:v>1.07.2016</c:v>
                </c:pt>
                <c:pt idx="340">
                  <c:v>8.07.2016</c:v>
                </c:pt>
                <c:pt idx="341">
                  <c:v>15.07.2016</c:v>
                </c:pt>
                <c:pt idx="342">
                  <c:v>22.07.2016</c:v>
                </c:pt>
                <c:pt idx="343">
                  <c:v>29.07.2016</c:v>
                </c:pt>
                <c:pt idx="344">
                  <c:v>5.08.2016</c:v>
                </c:pt>
                <c:pt idx="345">
                  <c:v>12.08.2016</c:v>
                </c:pt>
                <c:pt idx="346">
                  <c:v>19.08.2016</c:v>
                </c:pt>
                <c:pt idx="347">
                  <c:v>26.08.2016</c:v>
                </c:pt>
                <c:pt idx="348">
                  <c:v>2.09.2016</c:v>
                </c:pt>
                <c:pt idx="349">
                  <c:v>9.09.2016</c:v>
                </c:pt>
                <c:pt idx="350">
                  <c:v>16.09.2016</c:v>
                </c:pt>
                <c:pt idx="351">
                  <c:v>23.09.2016</c:v>
                </c:pt>
                <c:pt idx="352">
                  <c:v>30.09.2016</c:v>
                </c:pt>
                <c:pt idx="353">
                  <c:v>7.10.2016</c:v>
                </c:pt>
                <c:pt idx="354">
                  <c:v>14.10.2016</c:v>
                </c:pt>
                <c:pt idx="355">
                  <c:v>21.10.2016</c:v>
                </c:pt>
                <c:pt idx="356">
                  <c:v>28.10.2016</c:v>
                </c:pt>
                <c:pt idx="357">
                  <c:v>4.11.2016</c:v>
                </c:pt>
                <c:pt idx="358">
                  <c:v>11.11.2016</c:v>
                </c:pt>
                <c:pt idx="359">
                  <c:v>18.11.2016</c:v>
                </c:pt>
                <c:pt idx="360">
                  <c:v>25.11.2016</c:v>
                </c:pt>
                <c:pt idx="361">
                  <c:v>2.12.2016</c:v>
                </c:pt>
                <c:pt idx="362">
                  <c:v>9.12.2016</c:v>
                </c:pt>
                <c:pt idx="363">
                  <c:v>16.12.2016</c:v>
                </c:pt>
                <c:pt idx="364">
                  <c:v>23.12.2016</c:v>
                </c:pt>
                <c:pt idx="365">
                  <c:v>30.12.2016</c:v>
                </c:pt>
                <c:pt idx="366">
                  <c:v>6.01.2017</c:v>
                </c:pt>
                <c:pt idx="367">
                  <c:v>13.01.2017</c:v>
                </c:pt>
                <c:pt idx="368">
                  <c:v>20.01.2017</c:v>
                </c:pt>
                <c:pt idx="369">
                  <c:v>27.01.2017</c:v>
                </c:pt>
                <c:pt idx="370">
                  <c:v>3.02.2017</c:v>
                </c:pt>
                <c:pt idx="371">
                  <c:v>10.02.2017</c:v>
                </c:pt>
                <c:pt idx="372">
                  <c:v>17.02.2017</c:v>
                </c:pt>
                <c:pt idx="373">
                  <c:v>24.02.2017</c:v>
                </c:pt>
                <c:pt idx="374">
                  <c:v>3.03.2017</c:v>
                </c:pt>
                <c:pt idx="375">
                  <c:v>10.03.2017</c:v>
                </c:pt>
                <c:pt idx="376">
                  <c:v>17.03.2017</c:v>
                </c:pt>
                <c:pt idx="377">
                  <c:v>24.03.2017</c:v>
                </c:pt>
                <c:pt idx="378">
                  <c:v>31.03.2017</c:v>
                </c:pt>
                <c:pt idx="379">
                  <c:v>7.04.2017</c:v>
                </c:pt>
                <c:pt idx="380">
                  <c:v>14.04.2017</c:v>
                </c:pt>
                <c:pt idx="381">
                  <c:v>21.04.2017</c:v>
                </c:pt>
                <c:pt idx="382">
                  <c:v>28.04.2017</c:v>
                </c:pt>
                <c:pt idx="383">
                  <c:v>5.05.2017</c:v>
                </c:pt>
                <c:pt idx="384">
                  <c:v>12.05.2017</c:v>
                </c:pt>
                <c:pt idx="385">
                  <c:v>19.05.2017</c:v>
                </c:pt>
                <c:pt idx="386">
                  <c:v>26.05.2017</c:v>
                </c:pt>
                <c:pt idx="387">
                  <c:v>2.06.2017</c:v>
                </c:pt>
                <c:pt idx="388">
                  <c:v>9.06.2017</c:v>
                </c:pt>
                <c:pt idx="389">
                  <c:v>16.06.2017</c:v>
                </c:pt>
                <c:pt idx="390">
                  <c:v>23.06.2017</c:v>
                </c:pt>
                <c:pt idx="391">
                  <c:v>30.06.2017</c:v>
                </c:pt>
                <c:pt idx="392">
                  <c:v>7.07.2017</c:v>
                </c:pt>
                <c:pt idx="393">
                  <c:v>14.07.2017</c:v>
                </c:pt>
                <c:pt idx="394">
                  <c:v>21.07.2017</c:v>
                </c:pt>
                <c:pt idx="395">
                  <c:v>28.07.2017</c:v>
                </c:pt>
                <c:pt idx="396">
                  <c:v>4.08.2017</c:v>
                </c:pt>
                <c:pt idx="397">
                  <c:v>11.08.2017</c:v>
                </c:pt>
                <c:pt idx="398">
                  <c:v>18.08.2017</c:v>
                </c:pt>
                <c:pt idx="399">
                  <c:v>25.08.2017</c:v>
                </c:pt>
                <c:pt idx="400">
                  <c:v>1.09.2017</c:v>
                </c:pt>
                <c:pt idx="401">
                  <c:v>8.09.2017</c:v>
                </c:pt>
                <c:pt idx="402">
                  <c:v>15.09.2017</c:v>
                </c:pt>
                <c:pt idx="403">
                  <c:v>22.09.2017</c:v>
                </c:pt>
                <c:pt idx="404">
                  <c:v>29.09.2017</c:v>
                </c:pt>
                <c:pt idx="405">
                  <c:v>6.10.2017</c:v>
                </c:pt>
                <c:pt idx="406">
                  <c:v>13.10.2017</c:v>
                </c:pt>
                <c:pt idx="407">
                  <c:v>20.10.2017</c:v>
                </c:pt>
                <c:pt idx="408">
                  <c:v>27.10.2017</c:v>
                </c:pt>
                <c:pt idx="409">
                  <c:v>3.11.2017</c:v>
                </c:pt>
                <c:pt idx="410">
                  <c:v>10.11.2017</c:v>
                </c:pt>
                <c:pt idx="411">
                  <c:v>17.11.2017</c:v>
                </c:pt>
                <c:pt idx="412">
                  <c:v>24.11.2017</c:v>
                </c:pt>
                <c:pt idx="413">
                  <c:v>1.12.2017</c:v>
                </c:pt>
                <c:pt idx="414">
                  <c:v>8.12.2017</c:v>
                </c:pt>
                <c:pt idx="415">
                  <c:v>15.12.2017</c:v>
                </c:pt>
                <c:pt idx="416">
                  <c:v>22.12.2017</c:v>
                </c:pt>
                <c:pt idx="417">
                  <c:v>29.12.2017</c:v>
                </c:pt>
                <c:pt idx="418">
                  <c:v>5.01.2018</c:v>
                </c:pt>
                <c:pt idx="419">
                  <c:v>12.01.2018</c:v>
                </c:pt>
                <c:pt idx="420">
                  <c:v>19.01.2018</c:v>
                </c:pt>
                <c:pt idx="421">
                  <c:v>26.01.2018</c:v>
                </c:pt>
                <c:pt idx="422">
                  <c:v>2.02.2018</c:v>
                </c:pt>
                <c:pt idx="423">
                  <c:v>9.02.2018</c:v>
                </c:pt>
                <c:pt idx="424">
                  <c:v>16.02.2018</c:v>
                </c:pt>
                <c:pt idx="425">
                  <c:v>23.02.2018</c:v>
                </c:pt>
                <c:pt idx="426">
                  <c:v>2.03.2018</c:v>
                </c:pt>
                <c:pt idx="427">
                  <c:v>9.03.2018</c:v>
                </c:pt>
                <c:pt idx="428">
                  <c:v>16.03.2018</c:v>
                </c:pt>
                <c:pt idx="429">
                  <c:v>23.03.2018</c:v>
                </c:pt>
                <c:pt idx="430">
                  <c:v>30.03.2018</c:v>
                </c:pt>
                <c:pt idx="431">
                  <c:v>6.04.2018</c:v>
                </c:pt>
                <c:pt idx="432">
                  <c:v>13.04.2018</c:v>
                </c:pt>
                <c:pt idx="433">
                  <c:v>20.04.2018</c:v>
                </c:pt>
                <c:pt idx="434">
                  <c:v>27.04.2018</c:v>
                </c:pt>
                <c:pt idx="435">
                  <c:v>4.05.2018</c:v>
                </c:pt>
                <c:pt idx="436">
                  <c:v>11.05.2018</c:v>
                </c:pt>
                <c:pt idx="437">
                  <c:v>18.05.2018</c:v>
                </c:pt>
                <c:pt idx="438">
                  <c:v>25.05.2018</c:v>
                </c:pt>
                <c:pt idx="439">
                  <c:v>1.06.2018</c:v>
                </c:pt>
                <c:pt idx="440">
                  <c:v>8.06.2018</c:v>
                </c:pt>
                <c:pt idx="441">
                  <c:v>15.06.2018</c:v>
                </c:pt>
                <c:pt idx="442">
                  <c:v>22.06.2018</c:v>
                </c:pt>
                <c:pt idx="443">
                  <c:v>29.06.2018</c:v>
                </c:pt>
                <c:pt idx="444">
                  <c:v>6.07.2018</c:v>
                </c:pt>
                <c:pt idx="445">
                  <c:v>13.07.2018</c:v>
                </c:pt>
                <c:pt idx="446">
                  <c:v>20.07.2018</c:v>
                </c:pt>
                <c:pt idx="447">
                  <c:v>27.07.2018</c:v>
                </c:pt>
                <c:pt idx="448">
                  <c:v>3.08.2018</c:v>
                </c:pt>
                <c:pt idx="449">
                  <c:v>10.08.2018</c:v>
                </c:pt>
                <c:pt idx="450">
                  <c:v>17.08.2018</c:v>
                </c:pt>
                <c:pt idx="451">
                  <c:v>24.08.2018</c:v>
                </c:pt>
                <c:pt idx="452">
                  <c:v>31.08.2018</c:v>
                </c:pt>
                <c:pt idx="453">
                  <c:v>7.09.2018</c:v>
                </c:pt>
                <c:pt idx="454">
                  <c:v>14.09.2018</c:v>
                </c:pt>
                <c:pt idx="455">
                  <c:v>21.09.2018</c:v>
                </c:pt>
                <c:pt idx="456">
                  <c:v>28.09.2018</c:v>
                </c:pt>
                <c:pt idx="457">
                  <c:v>5.10.2018</c:v>
                </c:pt>
                <c:pt idx="458">
                  <c:v>12.10.2018</c:v>
                </c:pt>
                <c:pt idx="459">
                  <c:v>19.10.2018</c:v>
                </c:pt>
                <c:pt idx="460">
                  <c:v>26.10.2018</c:v>
                </c:pt>
                <c:pt idx="461">
                  <c:v>2.11.2018</c:v>
                </c:pt>
                <c:pt idx="462">
                  <c:v>9.11.2018</c:v>
                </c:pt>
                <c:pt idx="463">
                  <c:v>16.11.2018</c:v>
                </c:pt>
                <c:pt idx="464">
                  <c:v>23.11.2018</c:v>
                </c:pt>
                <c:pt idx="465">
                  <c:v>30.11.2018</c:v>
                </c:pt>
                <c:pt idx="466">
                  <c:v>7.12.2018</c:v>
                </c:pt>
                <c:pt idx="467">
                  <c:v>14.12.2018</c:v>
                </c:pt>
                <c:pt idx="468">
                  <c:v>21.12.2018</c:v>
                </c:pt>
                <c:pt idx="469">
                  <c:v>28.12.2018</c:v>
                </c:pt>
                <c:pt idx="470">
                  <c:v>4.01.2019</c:v>
                </c:pt>
                <c:pt idx="471">
                  <c:v>11.01.2019</c:v>
                </c:pt>
                <c:pt idx="472">
                  <c:v>18.01.2019</c:v>
                </c:pt>
                <c:pt idx="473">
                  <c:v>25.01.2019</c:v>
                </c:pt>
                <c:pt idx="474">
                  <c:v>1.02.2019</c:v>
                </c:pt>
                <c:pt idx="475">
                  <c:v>8.02.2019</c:v>
                </c:pt>
                <c:pt idx="476">
                  <c:v>15.02.2019</c:v>
                </c:pt>
                <c:pt idx="477">
                  <c:v>22.02.2019</c:v>
                </c:pt>
                <c:pt idx="478">
                  <c:v>1.03.2019</c:v>
                </c:pt>
                <c:pt idx="479">
                  <c:v>8.03.2019</c:v>
                </c:pt>
                <c:pt idx="480">
                  <c:v>15.03.2019</c:v>
                </c:pt>
                <c:pt idx="481">
                  <c:v>22.03.2019</c:v>
                </c:pt>
                <c:pt idx="482">
                  <c:v>29.03.2019</c:v>
                </c:pt>
                <c:pt idx="483">
                  <c:v>5.04.2019</c:v>
                </c:pt>
                <c:pt idx="484">
                  <c:v>12.04.2019</c:v>
                </c:pt>
                <c:pt idx="485">
                  <c:v>19.04.2019</c:v>
                </c:pt>
                <c:pt idx="486">
                  <c:v>26.04.2019</c:v>
                </c:pt>
                <c:pt idx="487">
                  <c:v>3.05.2019</c:v>
                </c:pt>
                <c:pt idx="488">
                  <c:v>10.05.2019</c:v>
                </c:pt>
                <c:pt idx="489">
                  <c:v>17.05.2019</c:v>
                </c:pt>
                <c:pt idx="490">
                  <c:v>24.05.2019</c:v>
                </c:pt>
                <c:pt idx="491">
                  <c:v>31.05.2019</c:v>
                </c:pt>
                <c:pt idx="492">
                  <c:v>7.06.2019</c:v>
                </c:pt>
                <c:pt idx="493">
                  <c:v>14.06.2019</c:v>
                </c:pt>
                <c:pt idx="494">
                  <c:v>21.06.2019</c:v>
                </c:pt>
                <c:pt idx="495">
                  <c:v>28.06.2019</c:v>
                </c:pt>
                <c:pt idx="496">
                  <c:v>5.07.2019</c:v>
                </c:pt>
                <c:pt idx="497">
                  <c:v>12.07.2019</c:v>
                </c:pt>
                <c:pt idx="498">
                  <c:v>19.07.2019</c:v>
                </c:pt>
                <c:pt idx="499">
                  <c:v>26.07.2019</c:v>
                </c:pt>
                <c:pt idx="500">
                  <c:v>2.08.2019</c:v>
                </c:pt>
                <c:pt idx="501">
                  <c:v>9.08.2019</c:v>
                </c:pt>
                <c:pt idx="502">
                  <c:v>16.08.2019</c:v>
                </c:pt>
                <c:pt idx="503">
                  <c:v>23.08.2019</c:v>
                </c:pt>
                <c:pt idx="504">
                  <c:v>29.08.2019</c:v>
                </c:pt>
                <c:pt idx="505">
                  <c:v>6.09.2019</c:v>
                </c:pt>
                <c:pt idx="506">
                  <c:v>13.09.2019</c:v>
                </c:pt>
                <c:pt idx="507">
                  <c:v>20.09.2019</c:v>
                </c:pt>
                <c:pt idx="508">
                  <c:v>27.09.2019</c:v>
                </c:pt>
                <c:pt idx="509">
                  <c:v>4.10.2019</c:v>
                </c:pt>
                <c:pt idx="510">
                  <c:v>11.10.2019</c:v>
                </c:pt>
                <c:pt idx="511">
                  <c:v>18.10.2019</c:v>
                </c:pt>
                <c:pt idx="512">
                  <c:v>25.10.2019</c:v>
                </c:pt>
                <c:pt idx="513">
                  <c:v>1.11.2019</c:v>
                </c:pt>
                <c:pt idx="514">
                  <c:v>8.11.2019</c:v>
                </c:pt>
                <c:pt idx="515">
                  <c:v>15.11.2019</c:v>
                </c:pt>
                <c:pt idx="516">
                  <c:v>22.11.2019</c:v>
                </c:pt>
                <c:pt idx="517">
                  <c:v>29.11.2019</c:v>
                </c:pt>
                <c:pt idx="518">
                  <c:v>6.12.2019</c:v>
                </c:pt>
                <c:pt idx="519">
                  <c:v>13.12.2019</c:v>
                </c:pt>
                <c:pt idx="520">
                  <c:v>20.12.2019</c:v>
                </c:pt>
                <c:pt idx="521">
                  <c:v>27.12.2019</c:v>
                </c:pt>
                <c:pt idx="522">
                  <c:v>3.01.2020</c:v>
                </c:pt>
                <c:pt idx="523">
                  <c:v>10.01.2020</c:v>
                </c:pt>
                <c:pt idx="524">
                  <c:v>17.01.2020</c:v>
                </c:pt>
                <c:pt idx="525">
                  <c:v>24.01.2020</c:v>
                </c:pt>
                <c:pt idx="526">
                  <c:v>31.01.2020</c:v>
                </c:pt>
                <c:pt idx="527">
                  <c:v>7.02.2020</c:v>
                </c:pt>
                <c:pt idx="528">
                  <c:v>14.02.2020</c:v>
                </c:pt>
                <c:pt idx="529">
                  <c:v>21.02.2020</c:v>
                </c:pt>
                <c:pt idx="530">
                  <c:v>28.02.2020</c:v>
                </c:pt>
                <c:pt idx="531">
                  <c:v>6.03.2020</c:v>
                </c:pt>
                <c:pt idx="532">
                  <c:v>13.03.2020</c:v>
                </c:pt>
                <c:pt idx="533">
                  <c:v>20.03.2020</c:v>
                </c:pt>
                <c:pt idx="534">
                  <c:v>27.03.2020</c:v>
                </c:pt>
                <c:pt idx="535">
                  <c:v>3.04.2020</c:v>
                </c:pt>
                <c:pt idx="536">
                  <c:v>10.04.2020</c:v>
                </c:pt>
                <c:pt idx="537">
                  <c:v>17.04.2020</c:v>
                </c:pt>
                <c:pt idx="538">
                  <c:v>24.04.2020</c:v>
                </c:pt>
                <c:pt idx="539">
                  <c:v>1.05.2020</c:v>
                </c:pt>
                <c:pt idx="540">
                  <c:v>8.05.2020</c:v>
                </c:pt>
                <c:pt idx="541">
                  <c:v>15.05.2020</c:v>
                </c:pt>
                <c:pt idx="542">
                  <c:v>22.05.2020</c:v>
                </c:pt>
                <c:pt idx="543">
                  <c:v>29.05.2020</c:v>
                </c:pt>
                <c:pt idx="544">
                  <c:v>5.06.2020</c:v>
                </c:pt>
                <c:pt idx="545">
                  <c:v>12.06.2020</c:v>
                </c:pt>
                <c:pt idx="546">
                  <c:v>19.06.2020</c:v>
                </c:pt>
                <c:pt idx="547">
                  <c:v>26.06.2020</c:v>
                </c:pt>
                <c:pt idx="548">
                  <c:v>3.07.2020</c:v>
                </c:pt>
                <c:pt idx="549">
                  <c:v>10.07.2020</c:v>
                </c:pt>
                <c:pt idx="550">
                  <c:v>17.07.2020</c:v>
                </c:pt>
                <c:pt idx="551">
                  <c:v>24.07.2020</c:v>
                </c:pt>
                <c:pt idx="552">
                  <c:v>31.07.2020</c:v>
                </c:pt>
                <c:pt idx="553">
                  <c:v>7.08.2020</c:v>
                </c:pt>
                <c:pt idx="554">
                  <c:v>14.08.2020</c:v>
                </c:pt>
                <c:pt idx="555">
                  <c:v>21.08.2020</c:v>
                </c:pt>
                <c:pt idx="556">
                  <c:v>28.08.2020</c:v>
                </c:pt>
                <c:pt idx="557">
                  <c:v>4.09.2020</c:v>
                </c:pt>
                <c:pt idx="558">
                  <c:v>11.09.2020</c:v>
                </c:pt>
                <c:pt idx="559">
                  <c:v>18.09.2020</c:v>
                </c:pt>
                <c:pt idx="560">
                  <c:v>25.09.2020</c:v>
                </c:pt>
                <c:pt idx="561">
                  <c:v>2.10.2020</c:v>
                </c:pt>
                <c:pt idx="562">
                  <c:v>9.10.2020</c:v>
                </c:pt>
                <c:pt idx="563">
                  <c:v>16.10.2020</c:v>
                </c:pt>
                <c:pt idx="564">
                  <c:v>23.10.2020</c:v>
                </c:pt>
                <c:pt idx="565">
                  <c:v>30.10.2020</c:v>
                </c:pt>
                <c:pt idx="566">
                  <c:v>6.11.2020</c:v>
                </c:pt>
                <c:pt idx="567">
                  <c:v>13.11.2020</c:v>
                </c:pt>
                <c:pt idx="568">
                  <c:v>20.11.2020</c:v>
                </c:pt>
                <c:pt idx="569">
                  <c:v>27.11.2020</c:v>
                </c:pt>
                <c:pt idx="570">
                  <c:v>4.12.2020</c:v>
                </c:pt>
                <c:pt idx="571">
                  <c:v>11.12.2020</c:v>
                </c:pt>
                <c:pt idx="572">
                  <c:v>18.12.2020</c:v>
                </c:pt>
                <c:pt idx="573">
                  <c:v>25.12.2020</c:v>
                </c:pt>
                <c:pt idx="574">
                  <c:v>31.12.2020</c:v>
                </c:pt>
                <c:pt idx="575">
                  <c:v>8.01.2021</c:v>
                </c:pt>
                <c:pt idx="576">
                  <c:v>15.01.2021</c:v>
                </c:pt>
                <c:pt idx="577">
                  <c:v>22.01.2021</c:v>
                </c:pt>
                <c:pt idx="578">
                  <c:v>29.01.2021</c:v>
                </c:pt>
                <c:pt idx="579">
                  <c:v>5.02.2021</c:v>
                </c:pt>
                <c:pt idx="580">
                  <c:v>12.02.2021</c:v>
                </c:pt>
                <c:pt idx="581">
                  <c:v>19.02.2021</c:v>
                </c:pt>
                <c:pt idx="582">
                  <c:v>26.02.2021</c:v>
                </c:pt>
                <c:pt idx="583">
                  <c:v>5.03.2021</c:v>
                </c:pt>
                <c:pt idx="584">
                  <c:v>12.03.2021</c:v>
                </c:pt>
                <c:pt idx="585">
                  <c:v>19.03.2021</c:v>
                </c:pt>
                <c:pt idx="586">
                  <c:v>26.03.2021</c:v>
                </c:pt>
                <c:pt idx="587">
                  <c:v>2.04.2021</c:v>
                </c:pt>
                <c:pt idx="588">
                  <c:v>9.04.2021</c:v>
                </c:pt>
                <c:pt idx="589">
                  <c:v>16.04.2021</c:v>
                </c:pt>
                <c:pt idx="590">
                  <c:v>22.04.2021</c:v>
                </c:pt>
                <c:pt idx="591">
                  <c:v>30.04.2021</c:v>
                </c:pt>
                <c:pt idx="592">
                  <c:v>7.05.2021</c:v>
                </c:pt>
                <c:pt idx="593">
                  <c:v>12.05.2021</c:v>
                </c:pt>
                <c:pt idx="594">
                  <c:v>21.05.2021</c:v>
                </c:pt>
                <c:pt idx="595">
                  <c:v>28.05.2021</c:v>
                </c:pt>
                <c:pt idx="596">
                  <c:v>4.06.2021</c:v>
                </c:pt>
                <c:pt idx="597">
                  <c:v>11.06.2021</c:v>
                </c:pt>
                <c:pt idx="598">
                  <c:v>18.06.2021</c:v>
                </c:pt>
                <c:pt idx="599">
                  <c:v>25.06.2021</c:v>
                </c:pt>
                <c:pt idx="600">
                  <c:v>2.07.2021</c:v>
                </c:pt>
                <c:pt idx="601">
                  <c:v>9.07.2021</c:v>
                </c:pt>
                <c:pt idx="602">
                  <c:v>16.07.2021</c:v>
                </c:pt>
                <c:pt idx="603">
                  <c:v>19.07.2021</c:v>
                </c:pt>
                <c:pt idx="604">
                  <c:v>30.07.2021</c:v>
                </c:pt>
                <c:pt idx="605">
                  <c:v>6.08.2021</c:v>
                </c:pt>
                <c:pt idx="606">
                  <c:v>13.08.2021</c:v>
                </c:pt>
                <c:pt idx="607">
                  <c:v>20.08.2021</c:v>
                </c:pt>
                <c:pt idx="608">
                  <c:v>27.08.2021</c:v>
                </c:pt>
                <c:pt idx="609">
                  <c:v>3.09.2021</c:v>
                </c:pt>
                <c:pt idx="610">
                  <c:v>10.09.2021</c:v>
                </c:pt>
                <c:pt idx="611">
                  <c:v>17.09.2021</c:v>
                </c:pt>
                <c:pt idx="612">
                  <c:v>24.09.2021</c:v>
                </c:pt>
                <c:pt idx="613">
                  <c:v>1.10.2021</c:v>
                </c:pt>
                <c:pt idx="614">
                  <c:v>8.10.2021</c:v>
                </c:pt>
                <c:pt idx="615">
                  <c:v>15.10.2021</c:v>
                </c:pt>
                <c:pt idx="616">
                  <c:v>22.10.2021</c:v>
                </c:pt>
                <c:pt idx="617">
                  <c:v>28.10.2021</c:v>
                </c:pt>
                <c:pt idx="618">
                  <c:v>5.11.2021</c:v>
                </c:pt>
                <c:pt idx="619">
                  <c:v>12.11.2021</c:v>
                </c:pt>
                <c:pt idx="620">
                  <c:v>19.11.2021</c:v>
                </c:pt>
                <c:pt idx="621">
                  <c:v>26.11.2021</c:v>
                </c:pt>
                <c:pt idx="622">
                  <c:v>3.12.2021</c:v>
                </c:pt>
                <c:pt idx="623">
                  <c:v>10.12.2021</c:v>
                </c:pt>
                <c:pt idx="624">
                  <c:v>17.12.2021</c:v>
                </c:pt>
                <c:pt idx="625">
                  <c:v>24.12.2021</c:v>
                </c:pt>
                <c:pt idx="626">
                  <c:v>31.12.2021</c:v>
                </c:pt>
                <c:pt idx="627">
                  <c:v>7.01.2022</c:v>
                </c:pt>
                <c:pt idx="628">
                  <c:v>14.01.2022</c:v>
                </c:pt>
                <c:pt idx="629">
                  <c:v>21.01.2022</c:v>
                </c:pt>
                <c:pt idx="630">
                  <c:v>28.01.2022</c:v>
                </c:pt>
                <c:pt idx="631">
                  <c:v>4.02.2022</c:v>
                </c:pt>
                <c:pt idx="632">
                  <c:v>11.02.2022</c:v>
                </c:pt>
                <c:pt idx="633">
                  <c:v>18.02.2022</c:v>
                </c:pt>
                <c:pt idx="634">
                  <c:v>25.02.2022</c:v>
                </c:pt>
                <c:pt idx="635">
                  <c:v>4.03.2022</c:v>
                </c:pt>
                <c:pt idx="636">
                  <c:v>11.03.2022</c:v>
                </c:pt>
                <c:pt idx="637">
                  <c:v>18.03.2022</c:v>
                </c:pt>
                <c:pt idx="638">
                  <c:v>25.03.2022</c:v>
                </c:pt>
                <c:pt idx="639">
                  <c:v>1.04.2022</c:v>
                </c:pt>
                <c:pt idx="640">
                  <c:v>8.04.2022</c:v>
                </c:pt>
                <c:pt idx="641">
                  <c:v>15.04.2022</c:v>
                </c:pt>
                <c:pt idx="642">
                  <c:v>22.04.2022</c:v>
                </c:pt>
                <c:pt idx="643">
                  <c:v>29.04.2022</c:v>
                </c:pt>
                <c:pt idx="644">
                  <c:v>6.05.2022</c:v>
                </c:pt>
                <c:pt idx="645">
                  <c:v>13.05.2022</c:v>
                </c:pt>
                <c:pt idx="646">
                  <c:v>20.05.2022</c:v>
                </c:pt>
                <c:pt idx="647">
                  <c:v>27.05.2022</c:v>
                </c:pt>
                <c:pt idx="648">
                  <c:v>3.06.2022</c:v>
                </c:pt>
                <c:pt idx="649">
                  <c:v>10.06.2022</c:v>
                </c:pt>
                <c:pt idx="650">
                  <c:v>17.06.2022</c:v>
                </c:pt>
                <c:pt idx="651">
                  <c:v>24.06.2022</c:v>
                </c:pt>
                <c:pt idx="652">
                  <c:v>1.07.2022</c:v>
                </c:pt>
                <c:pt idx="653">
                  <c:v>8.07.2022</c:v>
                </c:pt>
                <c:pt idx="654">
                  <c:v>15.07.2022</c:v>
                </c:pt>
                <c:pt idx="655">
                  <c:v>22.07.2022</c:v>
                </c:pt>
                <c:pt idx="656">
                  <c:v>29.07.2022</c:v>
                </c:pt>
                <c:pt idx="657">
                  <c:v>5.08.2022</c:v>
                </c:pt>
                <c:pt idx="658">
                  <c:v>12.08.2022</c:v>
                </c:pt>
                <c:pt idx="659">
                  <c:v>19.08.2022</c:v>
                </c:pt>
                <c:pt idx="660">
                  <c:v>26.08.2022</c:v>
                </c:pt>
                <c:pt idx="661">
                  <c:v>2.09.2022</c:v>
                </c:pt>
                <c:pt idx="662">
                  <c:v>9.09.2022</c:v>
                </c:pt>
                <c:pt idx="663">
                  <c:v>16.09.2022</c:v>
                </c:pt>
                <c:pt idx="664">
                  <c:v>23.09.2022</c:v>
                </c:pt>
                <c:pt idx="665">
                  <c:v>30.09.2022</c:v>
                </c:pt>
                <c:pt idx="666">
                  <c:v>7.10.2022</c:v>
                </c:pt>
                <c:pt idx="667">
                  <c:v>14.10.2022</c:v>
                </c:pt>
                <c:pt idx="668">
                  <c:v>21.10.2022</c:v>
                </c:pt>
                <c:pt idx="669">
                  <c:v>28.10.2022</c:v>
                </c:pt>
                <c:pt idx="670">
                  <c:v>4.11.2022</c:v>
                </c:pt>
                <c:pt idx="671">
                  <c:v>11.11.2022</c:v>
                </c:pt>
                <c:pt idx="672">
                  <c:v>18.11.2022</c:v>
                </c:pt>
                <c:pt idx="673">
                  <c:v>25.11.2022</c:v>
                </c:pt>
                <c:pt idx="674">
                  <c:v>2.12.2022</c:v>
                </c:pt>
                <c:pt idx="675">
                  <c:v>9.12.2022</c:v>
                </c:pt>
                <c:pt idx="676">
                  <c:v>16.12.2022</c:v>
                </c:pt>
                <c:pt idx="677">
                  <c:v>23.12.2022</c:v>
                </c:pt>
                <c:pt idx="678">
                  <c:v>30.12.2022</c:v>
                </c:pt>
                <c:pt idx="679">
                  <c:v>6.01.2023</c:v>
                </c:pt>
                <c:pt idx="680">
                  <c:v>13.01.2023</c:v>
                </c:pt>
                <c:pt idx="681">
                  <c:v>20.01.2023</c:v>
                </c:pt>
                <c:pt idx="682">
                  <c:v>27.01.2023 </c:v>
                </c:pt>
                <c:pt idx="683">
                  <c:v>03.02.2023 </c:v>
                </c:pt>
                <c:pt idx="684">
                  <c:v> 10.02.2023</c:v>
                </c:pt>
                <c:pt idx="685">
                  <c:v> 17.02.2023</c:v>
                </c:pt>
                <c:pt idx="686">
                  <c:v> 24.02.2023</c:v>
                </c:pt>
                <c:pt idx="687">
                  <c:v> 03.03.2023</c:v>
                </c:pt>
                <c:pt idx="688">
                  <c:v> 10.03.2023</c:v>
                </c:pt>
                <c:pt idx="689">
                  <c:v>17.03.2023 </c:v>
                </c:pt>
                <c:pt idx="690">
                  <c:v>24.03.2023 </c:v>
                </c:pt>
                <c:pt idx="691">
                  <c:v> 31.03.2023</c:v>
                </c:pt>
                <c:pt idx="692">
                  <c:v> 07.04.2023</c:v>
                </c:pt>
                <c:pt idx="693">
                  <c:v> 14.04.2023</c:v>
                </c:pt>
                <c:pt idx="694">
                  <c:v>20.04.2023 </c:v>
                </c:pt>
                <c:pt idx="695">
                  <c:v>28.04.2023 </c:v>
                </c:pt>
                <c:pt idx="696">
                  <c:v>5.05.2023</c:v>
                </c:pt>
                <c:pt idx="697">
                  <c:v>12.05.2023</c:v>
                </c:pt>
                <c:pt idx="698">
                  <c:v>19.05.2023</c:v>
                </c:pt>
                <c:pt idx="699">
                  <c:v>26.05.2023</c:v>
                </c:pt>
                <c:pt idx="700">
                  <c:v>2.06.2023</c:v>
                </c:pt>
                <c:pt idx="701">
                  <c:v>9.06.2023</c:v>
                </c:pt>
                <c:pt idx="702">
                  <c:v>16.06.2023</c:v>
                </c:pt>
                <c:pt idx="703">
                  <c:v>23.06.2023</c:v>
                </c:pt>
                <c:pt idx="704">
                  <c:v>27.06.2023</c:v>
                </c:pt>
                <c:pt idx="705">
                  <c:v>7.07.2023</c:v>
                </c:pt>
                <c:pt idx="706">
                  <c:v>14.07.2023</c:v>
                </c:pt>
                <c:pt idx="707">
                  <c:v>21.07.2023</c:v>
                </c:pt>
                <c:pt idx="708">
                  <c:v>28.07.2023</c:v>
                </c:pt>
                <c:pt idx="709">
                  <c:v>4.08.2023</c:v>
                </c:pt>
                <c:pt idx="710">
                  <c:v>11.08.2023</c:v>
                </c:pt>
                <c:pt idx="711">
                  <c:v>18.08.2023</c:v>
                </c:pt>
                <c:pt idx="712">
                  <c:v>1.09.2023</c:v>
                </c:pt>
                <c:pt idx="713">
                  <c:v>8.09.2023</c:v>
                </c:pt>
                <c:pt idx="714">
                  <c:v>15.09.2023</c:v>
                </c:pt>
                <c:pt idx="715">
                  <c:v>22.09.2023</c:v>
                </c:pt>
                <c:pt idx="716">
                  <c:v>29.09.2023</c:v>
                </c:pt>
                <c:pt idx="717">
                  <c:v>6.10.2023</c:v>
                </c:pt>
                <c:pt idx="718">
                  <c:v>13.10.2023</c:v>
                </c:pt>
                <c:pt idx="719">
                  <c:v>20.10.2023</c:v>
                </c:pt>
                <c:pt idx="720">
                  <c:v>27.10.2023</c:v>
                </c:pt>
                <c:pt idx="721">
                  <c:v>3.11.2023</c:v>
                </c:pt>
                <c:pt idx="722">
                  <c:v>10.11.2023</c:v>
                </c:pt>
                <c:pt idx="723">
                  <c:v>17.11.2023</c:v>
                </c:pt>
                <c:pt idx="724">
                  <c:v>24.11.2023</c:v>
                </c:pt>
                <c:pt idx="725">
                  <c:v>1.12.2023</c:v>
                </c:pt>
                <c:pt idx="726">
                  <c:v>8.12.2023</c:v>
                </c:pt>
                <c:pt idx="727">
                  <c:v>15.12.2023</c:v>
                </c:pt>
                <c:pt idx="728">
                  <c:v>22.12.2023</c:v>
                </c:pt>
                <c:pt idx="729">
                  <c:v>29.12.2023</c:v>
                </c:pt>
                <c:pt idx="730">
                  <c:v>5.01.2024</c:v>
                </c:pt>
                <c:pt idx="731">
                  <c:v>12.01.2024</c:v>
                </c:pt>
                <c:pt idx="732">
                  <c:v>19.01.2024</c:v>
                </c:pt>
                <c:pt idx="733">
                  <c:v>26.01.2024</c:v>
                </c:pt>
                <c:pt idx="734">
                  <c:v>2.02.2024</c:v>
                </c:pt>
                <c:pt idx="735">
                  <c:v>9.02.2024</c:v>
                </c:pt>
                <c:pt idx="736">
                  <c:v>16.02.2024</c:v>
                </c:pt>
                <c:pt idx="737">
                  <c:v>23.02.2024</c:v>
                </c:pt>
                <c:pt idx="738">
                  <c:v>1.03.2024</c:v>
                </c:pt>
                <c:pt idx="739">
                  <c:v>8.03.2024</c:v>
                </c:pt>
                <c:pt idx="740">
                  <c:v>15.03.2024</c:v>
                </c:pt>
                <c:pt idx="741">
                  <c:v>22.03.2024</c:v>
                </c:pt>
                <c:pt idx="742">
                  <c:v>29.03.2024</c:v>
                </c:pt>
                <c:pt idx="743">
                  <c:v>5.04.2024</c:v>
                </c:pt>
                <c:pt idx="744">
                  <c:v>12.04.2024</c:v>
                </c:pt>
                <c:pt idx="745">
                  <c:v>19.04.2024</c:v>
                </c:pt>
                <c:pt idx="746">
                  <c:v>26.04.2024</c:v>
                </c:pt>
                <c:pt idx="747">
                  <c:v>3.05.2024</c:v>
                </c:pt>
                <c:pt idx="748">
                  <c:v>10.05.2024</c:v>
                </c:pt>
                <c:pt idx="749">
                  <c:v>17.05.2024</c:v>
                </c:pt>
                <c:pt idx="750">
                  <c:v>24.05.2024</c:v>
                </c:pt>
                <c:pt idx="751">
                  <c:v>31.05.2024</c:v>
                </c:pt>
                <c:pt idx="752">
                  <c:v>7.06.2024</c:v>
                </c:pt>
                <c:pt idx="753">
                  <c:v>14.06.2024</c:v>
                </c:pt>
                <c:pt idx="754">
                  <c:v>21.06.2024</c:v>
                </c:pt>
                <c:pt idx="755">
                  <c:v>28.06.2024</c:v>
                </c:pt>
                <c:pt idx="756">
                  <c:v>5.07.2024</c:v>
                </c:pt>
                <c:pt idx="757">
                  <c:v>12.07.2024</c:v>
                </c:pt>
                <c:pt idx="758">
                  <c:v>19.07.2024</c:v>
                </c:pt>
                <c:pt idx="759">
                  <c:v>26.07.2024</c:v>
                </c:pt>
                <c:pt idx="760">
                  <c:v>2.08.2024</c:v>
                </c:pt>
                <c:pt idx="761">
                  <c:v>9.08.2024</c:v>
                </c:pt>
                <c:pt idx="762">
                  <c:v>16.08.2024</c:v>
                </c:pt>
                <c:pt idx="763">
                  <c:v>23.08.2024</c:v>
                </c:pt>
                <c:pt idx="764">
                  <c:v>30.08.2024</c:v>
                </c:pt>
                <c:pt idx="765">
                  <c:v>6.09.2024</c:v>
                </c:pt>
                <c:pt idx="766">
                  <c:v>13.09.2024</c:v>
                </c:pt>
                <c:pt idx="767">
                  <c:v>20.09.2024</c:v>
                </c:pt>
                <c:pt idx="768">
                  <c:v>27.09.2024</c:v>
                </c:pt>
                <c:pt idx="769">
                  <c:v>4.10.2024</c:v>
                </c:pt>
                <c:pt idx="770">
                  <c:v>11.10.2024</c:v>
                </c:pt>
                <c:pt idx="771">
                  <c:v>18.10.2024</c:v>
                </c:pt>
                <c:pt idx="772">
                  <c:v>25.10.2024</c:v>
                </c:pt>
                <c:pt idx="773">
                  <c:v>1.11.2024</c:v>
                </c:pt>
                <c:pt idx="774">
                  <c:v>8.11.2024</c:v>
                </c:pt>
                <c:pt idx="775">
                  <c:v>15.11.2024</c:v>
                </c:pt>
                <c:pt idx="776">
                  <c:v>22.11.2024</c:v>
                </c:pt>
                <c:pt idx="777">
                  <c:v>29.11.2024</c:v>
                </c:pt>
                <c:pt idx="778">
                  <c:v>6.12.2024</c:v>
                </c:pt>
                <c:pt idx="779">
                  <c:v>13.12.2024</c:v>
                </c:pt>
                <c:pt idx="780">
                  <c:v>20.12.2024</c:v>
                </c:pt>
                <c:pt idx="781">
                  <c:v>27.12.2024</c:v>
                </c:pt>
                <c:pt idx="782">
                  <c:v>3.01.2025</c:v>
                </c:pt>
                <c:pt idx="783">
                  <c:v>10.01.2025</c:v>
                </c:pt>
                <c:pt idx="784">
                  <c:v>17.01.2025</c:v>
                </c:pt>
                <c:pt idx="785">
                  <c:v>24.01.2025</c:v>
                </c:pt>
                <c:pt idx="786">
                  <c:v>31.01.2025</c:v>
                </c:pt>
                <c:pt idx="787">
                  <c:v>7.02.2025</c:v>
                </c:pt>
                <c:pt idx="788">
                  <c:v>14.02.2025</c:v>
                </c:pt>
                <c:pt idx="789">
                  <c:v>21.02.2025</c:v>
                </c:pt>
                <c:pt idx="790">
                  <c:v>28.02.2025</c:v>
                </c:pt>
                <c:pt idx="791">
                  <c:v>7.03.2025</c:v>
                </c:pt>
                <c:pt idx="792">
                  <c:v>14.03.2025</c:v>
                </c:pt>
                <c:pt idx="793">
                  <c:v>21.03.2025</c:v>
                </c:pt>
                <c:pt idx="794">
                  <c:v>28.03.2025</c:v>
                </c:pt>
                <c:pt idx="795">
                  <c:v>4.04.2025</c:v>
                </c:pt>
                <c:pt idx="796">
                  <c:v>11.04.2024</c:v>
                </c:pt>
                <c:pt idx="797">
                  <c:v>18.04.2025</c:v>
                </c:pt>
                <c:pt idx="798">
                  <c:v>25.04.2025</c:v>
                </c:pt>
                <c:pt idx="799">
                  <c:v>2.05.2025</c:v>
                </c:pt>
                <c:pt idx="800">
                  <c:v>9.05.2025</c:v>
                </c:pt>
                <c:pt idx="801">
                  <c:v>16.05.2025</c:v>
                </c:pt>
                <c:pt idx="802">
                  <c:v>23.05.2025</c:v>
                </c:pt>
                <c:pt idx="803">
                  <c:v>30.05.2025</c:v>
                </c:pt>
                <c:pt idx="804">
                  <c:v>5.06.2025</c:v>
                </c:pt>
                <c:pt idx="805">
                  <c:v>13.06.2025</c:v>
                </c:pt>
                <c:pt idx="806">
                  <c:v>20.06.2025</c:v>
                </c:pt>
                <c:pt idx="807">
                  <c:v>27.06.2025</c:v>
                </c:pt>
              </c:strCache>
            </c:strRef>
          </c:cat>
          <c:val>
            <c:numRef>
              <c:f>Sayfa1!$B$2:$B$809</c:f>
              <c:numCache>
                <c:formatCode>#,##0</c:formatCode>
                <c:ptCount val="808"/>
                <c:pt idx="0">
                  <c:v>470610947</c:v>
                </c:pt>
                <c:pt idx="1">
                  <c:v>463775562</c:v>
                </c:pt>
                <c:pt idx="2">
                  <c:v>469891718</c:v>
                </c:pt>
                <c:pt idx="3">
                  <c:v>468827416</c:v>
                </c:pt>
                <c:pt idx="4">
                  <c:v>468697403</c:v>
                </c:pt>
                <c:pt idx="5">
                  <c:v>465553183</c:v>
                </c:pt>
                <c:pt idx="6">
                  <c:v>470250792</c:v>
                </c:pt>
                <c:pt idx="7">
                  <c:v>468688560</c:v>
                </c:pt>
                <c:pt idx="8">
                  <c:v>479938293</c:v>
                </c:pt>
                <c:pt idx="9">
                  <c:v>474033494</c:v>
                </c:pt>
                <c:pt idx="10">
                  <c:v>478111554</c:v>
                </c:pt>
                <c:pt idx="11">
                  <c:v>476853375</c:v>
                </c:pt>
                <c:pt idx="12">
                  <c:v>484024935</c:v>
                </c:pt>
                <c:pt idx="13">
                  <c:v>481757556</c:v>
                </c:pt>
                <c:pt idx="14">
                  <c:v>479133858</c:v>
                </c:pt>
                <c:pt idx="15">
                  <c:v>485161269</c:v>
                </c:pt>
                <c:pt idx="16">
                  <c:v>482610740</c:v>
                </c:pt>
                <c:pt idx="17">
                  <c:v>482013648</c:v>
                </c:pt>
                <c:pt idx="18">
                  <c:v>482412102</c:v>
                </c:pt>
                <c:pt idx="19">
                  <c:v>487377290</c:v>
                </c:pt>
                <c:pt idx="20">
                  <c:v>489293922</c:v>
                </c:pt>
                <c:pt idx="21">
                  <c:v>488788693</c:v>
                </c:pt>
                <c:pt idx="22">
                  <c:v>488211328</c:v>
                </c:pt>
                <c:pt idx="23">
                  <c:v>496912236</c:v>
                </c:pt>
                <c:pt idx="24">
                  <c:v>495043761</c:v>
                </c:pt>
                <c:pt idx="25">
                  <c:v>503323644</c:v>
                </c:pt>
                <c:pt idx="26">
                  <c:v>504087388</c:v>
                </c:pt>
                <c:pt idx="27">
                  <c:v>502841542</c:v>
                </c:pt>
                <c:pt idx="28">
                  <c:v>507727821</c:v>
                </c:pt>
                <c:pt idx="29">
                  <c:v>505242470</c:v>
                </c:pt>
                <c:pt idx="30">
                  <c:v>507898209</c:v>
                </c:pt>
                <c:pt idx="31">
                  <c:v>502167818</c:v>
                </c:pt>
                <c:pt idx="32">
                  <c:v>507664254</c:v>
                </c:pt>
                <c:pt idx="33">
                  <c:v>503745637</c:v>
                </c:pt>
                <c:pt idx="34">
                  <c:v>512134383</c:v>
                </c:pt>
                <c:pt idx="35">
                  <c:v>509761288</c:v>
                </c:pt>
                <c:pt idx="36">
                  <c:v>510994506</c:v>
                </c:pt>
                <c:pt idx="37">
                  <c:v>512046990</c:v>
                </c:pt>
                <c:pt idx="38">
                  <c:v>516577914</c:v>
                </c:pt>
                <c:pt idx="39">
                  <c:v>514168591</c:v>
                </c:pt>
                <c:pt idx="40">
                  <c:v>512299771</c:v>
                </c:pt>
                <c:pt idx="41">
                  <c:v>515440950</c:v>
                </c:pt>
                <c:pt idx="42">
                  <c:v>518647861</c:v>
                </c:pt>
                <c:pt idx="43">
                  <c:v>524743067</c:v>
                </c:pt>
                <c:pt idx="44">
                  <c:v>520528535</c:v>
                </c:pt>
                <c:pt idx="45">
                  <c:v>527813532</c:v>
                </c:pt>
                <c:pt idx="46">
                  <c:v>530892293</c:v>
                </c:pt>
                <c:pt idx="47">
                  <c:v>530671152</c:v>
                </c:pt>
                <c:pt idx="48">
                  <c:v>528247749</c:v>
                </c:pt>
                <c:pt idx="49">
                  <c:v>531711584</c:v>
                </c:pt>
                <c:pt idx="50">
                  <c:v>541079922</c:v>
                </c:pt>
                <c:pt idx="51">
                  <c:v>548578678</c:v>
                </c:pt>
                <c:pt idx="52">
                  <c:v>557436472</c:v>
                </c:pt>
                <c:pt idx="53">
                  <c:v>547913496</c:v>
                </c:pt>
                <c:pt idx="54">
                  <c:v>554962415</c:v>
                </c:pt>
                <c:pt idx="55">
                  <c:v>553850898</c:v>
                </c:pt>
                <c:pt idx="56">
                  <c:v>552938434</c:v>
                </c:pt>
                <c:pt idx="57">
                  <c:v>552738919</c:v>
                </c:pt>
                <c:pt idx="58">
                  <c:v>558883590</c:v>
                </c:pt>
                <c:pt idx="59">
                  <c:v>561287230</c:v>
                </c:pt>
                <c:pt idx="60">
                  <c:v>571594924</c:v>
                </c:pt>
                <c:pt idx="61">
                  <c:v>570653683</c:v>
                </c:pt>
                <c:pt idx="62">
                  <c:v>574048948</c:v>
                </c:pt>
                <c:pt idx="63">
                  <c:v>580939564</c:v>
                </c:pt>
                <c:pt idx="64">
                  <c:v>581480251</c:v>
                </c:pt>
                <c:pt idx="65">
                  <c:v>579742970</c:v>
                </c:pt>
                <c:pt idx="66">
                  <c:v>577035945</c:v>
                </c:pt>
                <c:pt idx="67">
                  <c:v>582711935</c:v>
                </c:pt>
                <c:pt idx="68">
                  <c:v>581491725</c:v>
                </c:pt>
                <c:pt idx="69">
                  <c:v>580876508</c:v>
                </c:pt>
                <c:pt idx="70">
                  <c:v>583078350</c:v>
                </c:pt>
                <c:pt idx="71">
                  <c:v>595620908</c:v>
                </c:pt>
                <c:pt idx="72">
                  <c:v>589444514</c:v>
                </c:pt>
                <c:pt idx="73">
                  <c:v>597882501</c:v>
                </c:pt>
                <c:pt idx="74">
                  <c:v>592713462</c:v>
                </c:pt>
                <c:pt idx="75">
                  <c:v>592986515</c:v>
                </c:pt>
                <c:pt idx="76">
                  <c:v>599788709</c:v>
                </c:pt>
                <c:pt idx="77">
                  <c:v>603278886</c:v>
                </c:pt>
                <c:pt idx="78">
                  <c:v>603844721</c:v>
                </c:pt>
                <c:pt idx="79">
                  <c:v>600425968</c:v>
                </c:pt>
                <c:pt idx="80">
                  <c:v>608094703</c:v>
                </c:pt>
                <c:pt idx="81">
                  <c:v>608286251</c:v>
                </c:pt>
                <c:pt idx="82">
                  <c:v>610117282</c:v>
                </c:pt>
                <c:pt idx="83">
                  <c:v>607325099</c:v>
                </c:pt>
                <c:pt idx="84">
                  <c:v>618917390</c:v>
                </c:pt>
                <c:pt idx="85">
                  <c:v>614713460</c:v>
                </c:pt>
                <c:pt idx="86">
                  <c:v>622335708</c:v>
                </c:pt>
                <c:pt idx="87">
                  <c:v>608557916</c:v>
                </c:pt>
                <c:pt idx="88">
                  <c:v>609604275</c:v>
                </c:pt>
                <c:pt idx="89">
                  <c:v>614883842</c:v>
                </c:pt>
                <c:pt idx="90">
                  <c:v>617244336</c:v>
                </c:pt>
                <c:pt idx="91">
                  <c:v>618384950</c:v>
                </c:pt>
                <c:pt idx="92">
                  <c:v>616574441</c:v>
                </c:pt>
                <c:pt idx="93">
                  <c:v>623639130</c:v>
                </c:pt>
                <c:pt idx="94">
                  <c:v>625161068</c:v>
                </c:pt>
                <c:pt idx="95">
                  <c:v>613280084</c:v>
                </c:pt>
                <c:pt idx="96">
                  <c:v>615297225</c:v>
                </c:pt>
                <c:pt idx="97">
                  <c:v>617224518</c:v>
                </c:pt>
                <c:pt idx="98">
                  <c:v>620426576</c:v>
                </c:pt>
                <c:pt idx="99">
                  <c:v>619653167</c:v>
                </c:pt>
                <c:pt idx="100">
                  <c:v>616808125</c:v>
                </c:pt>
                <c:pt idx="101">
                  <c:v>616080996</c:v>
                </c:pt>
                <c:pt idx="102">
                  <c:v>627883475</c:v>
                </c:pt>
                <c:pt idx="103">
                  <c:v>628000153</c:v>
                </c:pt>
                <c:pt idx="104">
                  <c:v>632784174</c:v>
                </c:pt>
                <c:pt idx="105">
                  <c:v>622578112</c:v>
                </c:pt>
                <c:pt idx="106">
                  <c:v>628469857</c:v>
                </c:pt>
                <c:pt idx="107">
                  <c:v>622003208</c:v>
                </c:pt>
                <c:pt idx="108">
                  <c:v>628188574</c:v>
                </c:pt>
                <c:pt idx="109">
                  <c:v>613967535</c:v>
                </c:pt>
                <c:pt idx="110">
                  <c:v>618008108</c:v>
                </c:pt>
                <c:pt idx="111">
                  <c:v>624589086</c:v>
                </c:pt>
                <c:pt idx="112">
                  <c:v>624368510</c:v>
                </c:pt>
                <c:pt idx="113">
                  <c:v>619299477</c:v>
                </c:pt>
                <c:pt idx="114">
                  <c:v>624514351</c:v>
                </c:pt>
                <c:pt idx="115">
                  <c:v>631704763</c:v>
                </c:pt>
                <c:pt idx="116">
                  <c:v>631266454</c:v>
                </c:pt>
                <c:pt idx="117">
                  <c:v>628576250</c:v>
                </c:pt>
                <c:pt idx="118">
                  <c:v>625344828</c:v>
                </c:pt>
                <c:pt idx="119">
                  <c:v>634457443</c:v>
                </c:pt>
                <c:pt idx="120">
                  <c:v>632356057</c:v>
                </c:pt>
                <c:pt idx="121">
                  <c:v>635260149</c:v>
                </c:pt>
                <c:pt idx="122">
                  <c:v>626999966</c:v>
                </c:pt>
                <c:pt idx="123">
                  <c:v>635659267</c:v>
                </c:pt>
                <c:pt idx="124">
                  <c:v>641709657</c:v>
                </c:pt>
                <c:pt idx="125">
                  <c:v>638246781</c:v>
                </c:pt>
                <c:pt idx="126">
                  <c:v>639914237</c:v>
                </c:pt>
                <c:pt idx="127">
                  <c:v>637002002</c:v>
                </c:pt>
                <c:pt idx="128">
                  <c:v>648281817</c:v>
                </c:pt>
                <c:pt idx="129">
                  <c:v>641282618</c:v>
                </c:pt>
                <c:pt idx="130">
                  <c:v>647981405</c:v>
                </c:pt>
                <c:pt idx="131">
                  <c:v>638426266</c:v>
                </c:pt>
                <c:pt idx="132">
                  <c:v>650309940</c:v>
                </c:pt>
                <c:pt idx="133">
                  <c:v>645873642</c:v>
                </c:pt>
                <c:pt idx="134">
                  <c:v>654184935</c:v>
                </c:pt>
                <c:pt idx="135">
                  <c:v>643799572</c:v>
                </c:pt>
                <c:pt idx="136">
                  <c:v>650073973</c:v>
                </c:pt>
                <c:pt idx="137">
                  <c:v>658536278</c:v>
                </c:pt>
                <c:pt idx="138">
                  <c:v>654846407</c:v>
                </c:pt>
                <c:pt idx="139">
                  <c:v>656674180</c:v>
                </c:pt>
                <c:pt idx="140">
                  <c:v>661613747</c:v>
                </c:pt>
                <c:pt idx="141">
                  <c:v>673364637</c:v>
                </c:pt>
                <c:pt idx="142">
                  <c:v>669680484</c:v>
                </c:pt>
                <c:pt idx="143">
                  <c:v>668001593</c:v>
                </c:pt>
                <c:pt idx="144">
                  <c:v>665566523</c:v>
                </c:pt>
                <c:pt idx="145">
                  <c:v>677143388</c:v>
                </c:pt>
                <c:pt idx="146">
                  <c:v>675920078</c:v>
                </c:pt>
                <c:pt idx="147">
                  <c:v>675259269</c:v>
                </c:pt>
                <c:pt idx="148">
                  <c:v>670462769</c:v>
                </c:pt>
                <c:pt idx="149">
                  <c:v>672755934</c:v>
                </c:pt>
                <c:pt idx="150">
                  <c:v>681251928</c:v>
                </c:pt>
                <c:pt idx="151">
                  <c:v>679998410</c:v>
                </c:pt>
                <c:pt idx="152">
                  <c:v>678111332</c:v>
                </c:pt>
                <c:pt idx="153">
                  <c:v>680481480</c:v>
                </c:pt>
                <c:pt idx="154">
                  <c:v>692643012</c:v>
                </c:pt>
                <c:pt idx="155">
                  <c:v>692862399</c:v>
                </c:pt>
                <c:pt idx="156">
                  <c:v>718440042</c:v>
                </c:pt>
                <c:pt idx="157">
                  <c:v>709945947.89999998</c:v>
                </c:pt>
                <c:pt idx="158">
                  <c:v>722282241</c:v>
                </c:pt>
                <c:pt idx="159">
                  <c:v>716023121.89999998</c:v>
                </c:pt>
                <c:pt idx="160">
                  <c:v>722656658.79999995</c:v>
                </c:pt>
                <c:pt idx="161">
                  <c:v>717946617.29999995</c:v>
                </c:pt>
                <c:pt idx="162">
                  <c:v>717145663.89999998</c:v>
                </c:pt>
                <c:pt idx="163">
                  <c:v>721587701.39999998</c:v>
                </c:pt>
                <c:pt idx="164">
                  <c:v>721945169.10000002</c:v>
                </c:pt>
                <c:pt idx="165">
                  <c:v>724503782.5</c:v>
                </c:pt>
                <c:pt idx="166">
                  <c:v>726417633.5</c:v>
                </c:pt>
                <c:pt idx="167">
                  <c:v>734262267.70000005</c:v>
                </c:pt>
                <c:pt idx="168">
                  <c:v>733300384.89999998</c:v>
                </c:pt>
                <c:pt idx="169">
                  <c:v>732549630.29999995</c:v>
                </c:pt>
                <c:pt idx="170">
                  <c:v>731557417.60000002</c:v>
                </c:pt>
                <c:pt idx="171">
                  <c:v>738638343.70000005</c:v>
                </c:pt>
                <c:pt idx="172">
                  <c:v>738686821.79999995</c:v>
                </c:pt>
                <c:pt idx="173">
                  <c:v>747658471.60000002</c:v>
                </c:pt>
                <c:pt idx="174">
                  <c:v>742507556.10000002</c:v>
                </c:pt>
                <c:pt idx="175">
                  <c:v>745414812.29999995</c:v>
                </c:pt>
                <c:pt idx="176">
                  <c:v>753184570.5</c:v>
                </c:pt>
                <c:pt idx="177">
                  <c:v>753560766.60000002</c:v>
                </c:pt>
                <c:pt idx="178">
                  <c:v>763311599.70000005</c:v>
                </c:pt>
                <c:pt idx="179">
                  <c:v>763258398.39999998</c:v>
                </c:pt>
                <c:pt idx="180">
                  <c:v>770378740.79999995</c:v>
                </c:pt>
                <c:pt idx="181">
                  <c:v>772862799.20000005</c:v>
                </c:pt>
                <c:pt idx="182">
                  <c:v>772158736.60000002</c:v>
                </c:pt>
                <c:pt idx="183">
                  <c:v>767518946.39999998</c:v>
                </c:pt>
                <c:pt idx="184">
                  <c:v>782586611.10000002</c:v>
                </c:pt>
                <c:pt idx="185">
                  <c:v>778312400.10000002</c:v>
                </c:pt>
                <c:pt idx="186">
                  <c:v>786251928.39999998</c:v>
                </c:pt>
                <c:pt idx="187">
                  <c:v>786958840.70000005</c:v>
                </c:pt>
                <c:pt idx="188">
                  <c:v>790547765.60000002</c:v>
                </c:pt>
                <c:pt idx="189">
                  <c:v>795307490.5</c:v>
                </c:pt>
                <c:pt idx="190">
                  <c:v>801662342.20000005</c:v>
                </c:pt>
                <c:pt idx="191">
                  <c:v>810269612.60000002</c:v>
                </c:pt>
                <c:pt idx="192">
                  <c:v>816147918</c:v>
                </c:pt>
                <c:pt idx="193">
                  <c:v>817343115.70000005</c:v>
                </c:pt>
                <c:pt idx="194">
                  <c:v>810634692</c:v>
                </c:pt>
                <c:pt idx="195">
                  <c:v>827065055.10000002</c:v>
                </c:pt>
                <c:pt idx="196">
                  <c:v>818398882.20000005</c:v>
                </c:pt>
                <c:pt idx="197">
                  <c:v>826629765.5</c:v>
                </c:pt>
                <c:pt idx="198">
                  <c:v>824991644</c:v>
                </c:pt>
                <c:pt idx="199">
                  <c:v>825160479.39999998</c:v>
                </c:pt>
                <c:pt idx="200">
                  <c:v>825305221.10000002</c:v>
                </c:pt>
                <c:pt idx="201">
                  <c:v>829735557.60000002</c:v>
                </c:pt>
                <c:pt idx="202">
                  <c:v>844417989.79999995</c:v>
                </c:pt>
                <c:pt idx="203">
                  <c:v>831274488.89999998</c:v>
                </c:pt>
                <c:pt idx="204">
                  <c:v>836659022.89999998</c:v>
                </c:pt>
                <c:pt idx="205">
                  <c:v>840478127.10000002</c:v>
                </c:pt>
                <c:pt idx="206">
                  <c:v>853300668.5</c:v>
                </c:pt>
                <c:pt idx="207">
                  <c:v>854513261.60000002</c:v>
                </c:pt>
                <c:pt idx="208">
                  <c:v>874040817.10000002</c:v>
                </c:pt>
                <c:pt idx="209">
                  <c:v>867085763.39999998</c:v>
                </c:pt>
                <c:pt idx="210">
                  <c:v>875850968.79999995</c:v>
                </c:pt>
                <c:pt idx="211">
                  <c:v>879688063.20000005</c:v>
                </c:pt>
                <c:pt idx="212">
                  <c:v>894435888</c:v>
                </c:pt>
                <c:pt idx="213">
                  <c:v>884748910.39999998</c:v>
                </c:pt>
                <c:pt idx="214">
                  <c:v>879615930.39999998</c:v>
                </c:pt>
                <c:pt idx="215">
                  <c:v>889268041</c:v>
                </c:pt>
                <c:pt idx="216">
                  <c:v>883434488</c:v>
                </c:pt>
                <c:pt idx="217">
                  <c:v>887872337</c:v>
                </c:pt>
                <c:pt idx="218">
                  <c:v>883491237</c:v>
                </c:pt>
                <c:pt idx="219">
                  <c:v>898268171</c:v>
                </c:pt>
                <c:pt idx="220">
                  <c:v>898998015</c:v>
                </c:pt>
                <c:pt idx="221">
                  <c:v>891197091</c:v>
                </c:pt>
                <c:pt idx="222">
                  <c:v>877536898</c:v>
                </c:pt>
                <c:pt idx="223">
                  <c:v>884471532</c:v>
                </c:pt>
                <c:pt idx="224">
                  <c:v>885997377</c:v>
                </c:pt>
                <c:pt idx="225">
                  <c:v>887720851</c:v>
                </c:pt>
                <c:pt idx="226">
                  <c:v>882646062</c:v>
                </c:pt>
                <c:pt idx="227">
                  <c:v>876136416</c:v>
                </c:pt>
                <c:pt idx="228">
                  <c:v>885866748</c:v>
                </c:pt>
                <c:pt idx="229">
                  <c:v>880499343</c:v>
                </c:pt>
                <c:pt idx="230">
                  <c:v>880004524</c:v>
                </c:pt>
                <c:pt idx="231">
                  <c:v>882800102</c:v>
                </c:pt>
                <c:pt idx="232">
                  <c:v>894628534</c:v>
                </c:pt>
                <c:pt idx="233">
                  <c:v>894287572</c:v>
                </c:pt>
                <c:pt idx="234">
                  <c:v>907706367</c:v>
                </c:pt>
                <c:pt idx="235">
                  <c:v>892542622</c:v>
                </c:pt>
                <c:pt idx="236">
                  <c:v>903295550</c:v>
                </c:pt>
                <c:pt idx="237">
                  <c:v>901886790</c:v>
                </c:pt>
                <c:pt idx="238">
                  <c:v>907342885</c:v>
                </c:pt>
                <c:pt idx="239">
                  <c:v>910048422</c:v>
                </c:pt>
                <c:pt idx="240">
                  <c:v>912983560</c:v>
                </c:pt>
                <c:pt idx="241">
                  <c:v>921263067</c:v>
                </c:pt>
                <c:pt idx="242">
                  <c:v>918079498</c:v>
                </c:pt>
                <c:pt idx="243">
                  <c:v>914264720</c:v>
                </c:pt>
                <c:pt idx="244">
                  <c:v>915788867</c:v>
                </c:pt>
                <c:pt idx="245">
                  <c:v>929415769</c:v>
                </c:pt>
                <c:pt idx="246">
                  <c:v>933203221</c:v>
                </c:pt>
                <c:pt idx="247">
                  <c:v>945062943</c:v>
                </c:pt>
                <c:pt idx="248">
                  <c:v>935120514</c:v>
                </c:pt>
                <c:pt idx="249">
                  <c:v>937913802</c:v>
                </c:pt>
                <c:pt idx="250">
                  <c:v>941819310</c:v>
                </c:pt>
                <c:pt idx="251">
                  <c:v>936420125</c:v>
                </c:pt>
                <c:pt idx="252">
                  <c:v>934095529</c:v>
                </c:pt>
                <c:pt idx="253">
                  <c:v>935884767</c:v>
                </c:pt>
                <c:pt idx="254">
                  <c:v>948066486</c:v>
                </c:pt>
                <c:pt idx="255">
                  <c:v>935252518</c:v>
                </c:pt>
                <c:pt idx="256">
                  <c:v>937592959</c:v>
                </c:pt>
                <c:pt idx="257">
                  <c:v>941235419</c:v>
                </c:pt>
                <c:pt idx="258">
                  <c:v>957956399</c:v>
                </c:pt>
                <c:pt idx="259">
                  <c:v>961126188</c:v>
                </c:pt>
                <c:pt idx="260">
                  <c:v>978334339</c:v>
                </c:pt>
                <c:pt idx="261">
                  <c:v>961857344</c:v>
                </c:pt>
                <c:pt idx="262">
                  <c:v>961046992</c:v>
                </c:pt>
                <c:pt idx="263">
                  <c:v>963972593</c:v>
                </c:pt>
                <c:pt idx="264">
                  <c:v>969115778</c:v>
                </c:pt>
                <c:pt idx="265">
                  <c:v>970401898</c:v>
                </c:pt>
                <c:pt idx="266">
                  <c:v>984203504</c:v>
                </c:pt>
                <c:pt idx="267">
                  <c:v>1000321443</c:v>
                </c:pt>
                <c:pt idx="268">
                  <c:v>986844557</c:v>
                </c:pt>
                <c:pt idx="269">
                  <c:v>1001657347</c:v>
                </c:pt>
                <c:pt idx="270">
                  <c:v>1010330121</c:v>
                </c:pt>
                <c:pt idx="271">
                  <c:v>1015395972</c:v>
                </c:pt>
                <c:pt idx="272">
                  <c:v>1017559956</c:v>
                </c:pt>
                <c:pt idx="273">
                  <c:v>1024666972</c:v>
                </c:pt>
                <c:pt idx="274">
                  <c:v>1021345989</c:v>
                </c:pt>
                <c:pt idx="275">
                  <c:v>1024524782</c:v>
                </c:pt>
                <c:pt idx="276">
                  <c:v>1043472700</c:v>
                </c:pt>
                <c:pt idx="277">
                  <c:v>1043668983</c:v>
                </c:pt>
                <c:pt idx="278">
                  <c:v>1046759154</c:v>
                </c:pt>
                <c:pt idx="279">
                  <c:v>1055175428</c:v>
                </c:pt>
                <c:pt idx="280">
                  <c:v>1061213497</c:v>
                </c:pt>
                <c:pt idx="281">
                  <c:v>1040906351</c:v>
                </c:pt>
                <c:pt idx="282">
                  <c:v>1053921927</c:v>
                </c:pt>
                <c:pt idx="283">
                  <c:v>1066944321</c:v>
                </c:pt>
                <c:pt idx="284">
                  <c:v>1089710551</c:v>
                </c:pt>
                <c:pt idx="285">
                  <c:v>1082785026</c:v>
                </c:pt>
                <c:pt idx="286">
                  <c:v>1082548566</c:v>
                </c:pt>
                <c:pt idx="287">
                  <c:v>1069739049</c:v>
                </c:pt>
                <c:pt idx="288">
                  <c:v>1068674673</c:v>
                </c:pt>
                <c:pt idx="289">
                  <c:v>1071196246</c:v>
                </c:pt>
                <c:pt idx="290">
                  <c:v>1083274694</c:v>
                </c:pt>
                <c:pt idx="291">
                  <c:v>1106325215</c:v>
                </c:pt>
                <c:pt idx="292">
                  <c:v>1088674950</c:v>
                </c:pt>
                <c:pt idx="293">
                  <c:v>1108166107</c:v>
                </c:pt>
                <c:pt idx="294">
                  <c:v>1130575929</c:v>
                </c:pt>
                <c:pt idx="295">
                  <c:v>1115058724</c:v>
                </c:pt>
                <c:pt idx="296">
                  <c:v>1128367051</c:v>
                </c:pt>
                <c:pt idx="297">
                  <c:v>1153194880</c:v>
                </c:pt>
                <c:pt idx="298">
                  <c:v>1155998138</c:v>
                </c:pt>
                <c:pt idx="299">
                  <c:v>1143802294</c:v>
                </c:pt>
                <c:pt idx="300">
                  <c:v>1143111712</c:v>
                </c:pt>
                <c:pt idx="301">
                  <c:v>1136678468.5999999</c:v>
                </c:pt>
                <c:pt idx="302">
                  <c:v>1140641569.2</c:v>
                </c:pt>
                <c:pt idx="303">
                  <c:v>1133217065</c:v>
                </c:pt>
                <c:pt idx="304">
                  <c:v>1126545068</c:v>
                </c:pt>
                <c:pt idx="305">
                  <c:v>1119886562.8</c:v>
                </c:pt>
                <c:pt idx="306">
                  <c:v>1134069553.2</c:v>
                </c:pt>
                <c:pt idx="307">
                  <c:v>1118301474.8</c:v>
                </c:pt>
                <c:pt idx="308">
                  <c:v>1135625493</c:v>
                </c:pt>
                <c:pt idx="309">
                  <c:v>1127267301.2</c:v>
                </c:pt>
                <c:pt idx="310">
                  <c:v>1149240524.4000001</c:v>
                </c:pt>
                <c:pt idx="311">
                  <c:v>1141286493.5</c:v>
                </c:pt>
                <c:pt idx="312">
                  <c:v>1149869990.0999999</c:v>
                </c:pt>
                <c:pt idx="313">
                  <c:v>1139670467.2</c:v>
                </c:pt>
                <c:pt idx="314">
                  <c:v>1154642304.5</c:v>
                </c:pt>
                <c:pt idx="315">
                  <c:v>1167379898.5999999</c:v>
                </c:pt>
                <c:pt idx="316">
                  <c:v>1158471582.8</c:v>
                </c:pt>
                <c:pt idx="317">
                  <c:v>1146197278.9000001</c:v>
                </c:pt>
                <c:pt idx="318">
                  <c:v>1144372863.4000001</c:v>
                </c:pt>
                <c:pt idx="319">
                  <c:v>1161425816.5999999</c:v>
                </c:pt>
                <c:pt idx="320">
                  <c:v>1159869987.7</c:v>
                </c:pt>
                <c:pt idx="321">
                  <c:v>1163813947.5</c:v>
                </c:pt>
                <c:pt idx="322">
                  <c:v>1159093268.4000001</c:v>
                </c:pt>
                <c:pt idx="323">
                  <c:v>1169207795.2</c:v>
                </c:pt>
                <c:pt idx="324">
                  <c:v>1167426116.2</c:v>
                </c:pt>
                <c:pt idx="325">
                  <c:v>1172439284.5</c:v>
                </c:pt>
                <c:pt idx="326">
                  <c:v>1168401765.5</c:v>
                </c:pt>
                <c:pt idx="327">
                  <c:v>1168770508.8</c:v>
                </c:pt>
                <c:pt idx="328">
                  <c:v>1180165304.0999999</c:v>
                </c:pt>
                <c:pt idx="329">
                  <c:v>1171501641.2</c:v>
                </c:pt>
                <c:pt idx="330">
                  <c:v>1171913114.5</c:v>
                </c:pt>
                <c:pt idx="331">
                  <c:v>1188931637.5999999</c:v>
                </c:pt>
                <c:pt idx="332">
                  <c:v>1201496910.5999999</c:v>
                </c:pt>
                <c:pt idx="333">
                  <c:v>1196570373</c:v>
                </c:pt>
                <c:pt idx="334">
                  <c:v>1201545181.5</c:v>
                </c:pt>
                <c:pt idx="335">
                  <c:v>1196071569.5999999</c:v>
                </c:pt>
                <c:pt idx="336">
                  <c:v>1196991243.0999999</c:v>
                </c:pt>
                <c:pt idx="337">
                  <c:v>1205401040.9000001</c:v>
                </c:pt>
                <c:pt idx="338">
                  <c:v>1205132168.7</c:v>
                </c:pt>
                <c:pt idx="339">
                  <c:v>1195302875.3</c:v>
                </c:pt>
                <c:pt idx="340">
                  <c:v>1194287217.7</c:v>
                </c:pt>
                <c:pt idx="341">
                  <c:v>1204298815.0999999</c:v>
                </c:pt>
                <c:pt idx="342">
                  <c:v>1224230954.8</c:v>
                </c:pt>
                <c:pt idx="343">
                  <c:v>1208841141.7</c:v>
                </c:pt>
                <c:pt idx="344">
                  <c:v>1210798235.8</c:v>
                </c:pt>
                <c:pt idx="345">
                  <c:v>1216601156.2</c:v>
                </c:pt>
                <c:pt idx="346">
                  <c:v>1207021441.5</c:v>
                </c:pt>
                <c:pt idx="347">
                  <c:v>1218967480.2</c:v>
                </c:pt>
                <c:pt idx="348">
                  <c:v>1214541491.4000001</c:v>
                </c:pt>
                <c:pt idx="349">
                  <c:v>1227808637</c:v>
                </c:pt>
                <c:pt idx="350">
                  <c:v>1237683198.5999999</c:v>
                </c:pt>
                <c:pt idx="351">
                  <c:v>1224064877.0999999</c:v>
                </c:pt>
                <c:pt idx="352">
                  <c:v>1227913704.3</c:v>
                </c:pt>
                <c:pt idx="353">
                  <c:v>1238235119</c:v>
                </c:pt>
                <c:pt idx="354">
                  <c:v>1255715780.0999999</c:v>
                </c:pt>
                <c:pt idx="355">
                  <c:v>1249626483.7</c:v>
                </c:pt>
                <c:pt idx="356">
                  <c:v>1250735938.9000001</c:v>
                </c:pt>
                <c:pt idx="357">
                  <c:v>1257873516.2</c:v>
                </c:pt>
                <c:pt idx="358">
                  <c:v>1281682416.9000001</c:v>
                </c:pt>
                <c:pt idx="359">
                  <c:v>1291496106.0999999</c:v>
                </c:pt>
                <c:pt idx="360">
                  <c:v>1301035387.3</c:v>
                </c:pt>
                <c:pt idx="361">
                  <c:v>1300619708.3</c:v>
                </c:pt>
                <c:pt idx="362">
                  <c:v>1291233625.4000001</c:v>
                </c:pt>
                <c:pt idx="363">
                  <c:v>1323447108.5999999</c:v>
                </c:pt>
                <c:pt idx="364">
                  <c:v>1324424086.0999999</c:v>
                </c:pt>
                <c:pt idx="365">
                  <c:v>1335922763.2</c:v>
                </c:pt>
                <c:pt idx="366">
                  <c:v>1331471067.7</c:v>
                </c:pt>
                <c:pt idx="367">
                  <c:v>1369765244.5999999</c:v>
                </c:pt>
                <c:pt idx="368">
                  <c:v>1358652197.5</c:v>
                </c:pt>
                <c:pt idx="369">
                  <c:v>1374163867.0999999</c:v>
                </c:pt>
                <c:pt idx="370">
                  <c:v>1343691307.2</c:v>
                </c:pt>
                <c:pt idx="371">
                  <c:v>1341553830.5</c:v>
                </c:pt>
                <c:pt idx="372">
                  <c:v>1353492549.7</c:v>
                </c:pt>
                <c:pt idx="373">
                  <c:v>1330525562.5999999</c:v>
                </c:pt>
                <c:pt idx="374">
                  <c:v>1342117942.9000001</c:v>
                </c:pt>
                <c:pt idx="375">
                  <c:v>1356809934.3</c:v>
                </c:pt>
                <c:pt idx="376">
                  <c:v>1360709232.0999999</c:v>
                </c:pt>
                <c:pt idx="377">
                  <c:v>1361100711</c:v>
                </c:pt>
                <c:pt idx="378">
                  <c:v>1371870888.0999999</c:v>
                </c:pt>
                <c:pt idx="379">
                  <c:v>1385483270</c:v>
                </c:pt>
                <c:pt idx="380">
                  <c:v>1400157582.2</c:v>
                </c:pt>
                <c:pt idx="381">
                  <c:v>1399464110.2</c:v>
                </c:pt>
                <c:pt idx="382">
                  <c:v>1391474804.3</c:v>
                </c:pt>
                <c:pt idx="383">
                  <c:v>1390337112.5</c:v>
                </c:pt>
                <c:pt idx="384">
                  <c:v>1412551088.2</c:v>
                </c:pt>
                <c:pt idx="385">
                  <c:v>1421916511.5</c:v>
                </c:pt>
                <c:pt idx="386">
                  <c:v>1427014947.5</c:v>
                </c:pt>
                <c:pt idx="387">
                  <c:v>1415295256.7</c:v>
                </c:pt>
                <c:pt idx="388">
                  <c:v>1426649177.7</c:v>
                </c:pt>
                <c:pt idx="389">
                  <c:v>1431607095.5</c:v>
                </c:pt>
                <c:pt idx="390">
                  <c:v>1435882659.9000001</c:v>
                </c:pt>
                <c:pt idx="391">
                  <c:v>1428224933.4000001</c:v>
                </c:pt>
                <c:pt idx="392">
                  <c:v>1448145740.9000001</c:v>
                </c:pt>
                <c:pt idx="393">
                  <c:v>1453418981</c:v>
                </c:pt>
                <c:pt idx="394">
                  <c:v>1448934864.5999999</c:v>
                </c:pt>
                <c:pt idx="395">
                  <c:v>1441293493.8</c:v>
                </c:pt>
                <c:pt idx="396">
                  <c:v>1445456393.2</c:v>
                </c:pt>
                <c:pt idx="397">
                  <c:v>1461456910</c:v>
                </c:pt>
                <c:pt idx="398">
                  <c:v>1459527858.3</c:v>
                </c:pt>
                <c:pt idx="399">
                  <c:v>1462651272.7</c:v>
                </c:pt>
                <c:pt idx="400">
                  <c:v>1441982847.3</c:v>
                </c:pt>
                <c:pt idx="401">
                  <c:v>1442735312.3</c:v>
                </c:pt>
                <c:pt idx="402">
                  <c:v>1463746532.3</c:v>
                </c:pt>
                <c:pt idx="403">
                  <c:v>1474315444</c:v>
                </c:pt>
                <c:pt idx="404">
                  <c:v>1479410291.4000001</c:v>
                </c:pt>
                <c:pt idx="405">
                  <c:v>1474764855.5999999</c:v>
                </c:pt>
                <c:pt idx="406">
                  <c:v>1505176761.3</c:v>
                </c:pt>
                <c:pt idx="407">
                  <c:v>1502954085.9000001</c:v>
                </c:pt>
                <c:pt idx="408">
                  <c:v>1533195366.5</c:v>
                </c:pt>
                <c:pt idx="409">
                  <c:v>1527945794.5999999</c:v>
                </c:pt>
                <c:pt idx="410">
                  <c:v>1544391390.3</c:v>
                </c:pt>
                <c:pt idx="411">
                  <c:v>1554924833</c:v>
                </c:pt>
                <c:pt idx="412">
                  <c:v>1557317881.3</c:v>
                </c:pt>
                <c:pt idx="413">
                  <c:v>1551401133.5999999</c:v>
                </c:pt>
                <c:pt idx="414">
                  <c:v>1542566121.5</c:v>
                </c:pt>
                <c:pt idx="415">
                  <c:v>1552290473.3</c:v>
                </c:pt>
                <c:pt idx="416">
                  <c:v>1553094805.4000001</c:v>
                </c:pt>
                <c:pt idx="417">
                  <c:v>1554394904.8</c:v>
                </c:pt>
                <c:pt idx="418">
                  <c:v>1537298102.2</c:v>
                </c:pt>
                <c:pt idx="419">
                  <c:v>1562334093</c:v>
                </c:pt>
                <c:pt idx="420">
                  <c:v>1559239525.2</c:v>
                </c:pt>
                <c:pt idx="421">
                  <c:v>1572137470</c:v>
                </c:pt>
                <c:pt idx="422">
                  <c:v>1548282324.8</c:v>
                </c:pt>
                <c:pt idx="423">
                  <c:v>1557031991.5999999</c:v>
                </c:pt>
                <c:pt idx="424">
                  <c:v>1572715089.9000001</c:v>
                </c:pt>
                <c:pt idx="425">
                  <c:v>1568970291.5999999</c:v>
                </c:pt>
                <c:pt idx="426">
                  <c:v>1567850068.0999999</c:v>
                </c:pt>
                <c:pt idx="427">
                  <c:v>1574235267.7</c:v>
                </c:pt>
                <c:pt idx="428">
                  <c:v>1603654643.2</c:v>
                </c:pt>
                <c:pt idx="429">
                  <c:v>1606812029.7</c:v>
                </c:pt>
                <c:pt idx="430">
                  <c:v>1611674450.5999999</c:v>
                </c:pt>
                <c:pt idx="431">
                  <c:v>1620626608.8</c:v>
                </c:pt>
                <c:pt idx="432">
                  <c:v>1660983040.5</c:v>
                </c:pt>
                <c:pt idx="433">
                  <c:v>1644273469.7</c:v>
                </c:pt>
                <c:pt idx="434">
                  <c:v>1663003791.4000001</c:v>
                </c:pt>
                <c:pt idx="435">
                  <c:v>1631809966</c:v>
                </c:pt>
                <c:pt idx="436">
                  <c:v>1662270303.8</c:v>
                </c:pt>
                <c:pt idx="437">
                  <c:v>1688247809.7</c:v>
                </c:pt>
                <c:pt idx="438">
                  <c:v>1719332853.5</c:v>
                </c:pt>
                <c:pt idx="439">
                  <c:v>1699977084.9000001</c:v>
                </c:pt>
                <c:pt idx="440">
                  <c:v>1726251741.3</c:v>
                </c:pt>
                <c:pt idx="441">
                  <c:v>1754818992.3</c:v>
                </c:pt>
                <c:pt idx="442">
                  <c:v>1750518357.2</c:v>
                </c:pt>
                <c:pt idx="443">
                  <c:v>1719172005.9000001</c:v>
                </c:pt>
                <c:pt idx="444">
                  <c:v>1722595768.4000001</c:v>
                </c:pt>
                <c:pt idx="445">
                  <c:v>1768720348.8</c:v>
                </c:pt>
                <c:pt idx="446">
                  <c:v>1760752995.3</c:v>
                </c:pt>
                <c:pt idx="447">
                  <c:v>1778928998.2</c:v>
                </c:pt>
                <c:pt idx="448">
                  <c:v>1796734959</c:v>
                </c:pt>
                <c:pt idx="449">
                  <c:v>1862222889</c:v>
                </c:pt>
                <c:pt idx="450">
                  <c:v>1921256708.5999999</c:v>
                </c:pt>
                <c:pt idx="451">
                  <c:v>1945617461.5</c:v>
                </c:pt>
                <c:pt idx="452">
                  <c:v>1978581245.3</c:v>
                </c:pt>
                <c:pt idx="453">
                  <c:v>2005128919.5</c:v>
                </c:pt>
                <c:pt idx="454">
                  <c:v>1993566021.5999999</c:v>
                </c:pt>
                <c:pt idx="455">
                  <c:v>1978613047.9000001</c:v>
                </c:pt>
                <c:pt idx="456">
                  <c:v>1941085992.7</c:v>
                </c:pt>
                <c:pt idx="457">
                  <c:v>1945083399.7</c:v>
                </c:pt>
                <c:pt idx="458">
                  <c:v>1950872613.0999999</c:v>
                </c:pt>
                <c:pt idx="459">
                  <c:v>1882601399.3</c:v>
                </c:pt>
                <c:pt idx="460">
                  <c:v>1911340436.8</c:v>
                </c:pt>
                <c:pt idx="461">
                  <c:v>1877134971.2</c:v>
                </c:pt>
                <c:pt idx="462">
                  <c:v>1862644875.4000001</c:v>
                </c:pt>
                <c:pt idx="463">
                  <c:v>1884919305.9000001</c:v>
                </c:pt>
                <c:pt idx="464">
                  <c:v>1847060482.2</c:v>
                </c:pt>
                <c:pt idx="465">
                  <c:v>1815308882</c:v>
                </c:pt>
                <c:pt idx="466">
                  <c:v>1851058158.4000001</c:v>
                </c:pt>
                <c:pt idx="467">
                  <c:v>1870252813.8</c:v>
                </c:pt>
                <c:pt idx="468">
                  <c:v>1862574507.4000001</c:v>
                </c:pt>
                <c:pt idx="469">
                  <c:v>1866979791.5</c:v>
                </c:pt>
                <c:pt idx="470">
                  <c:v>1879772646.2</c:v>
                </c:pt>
                <c:pt idx="471">
                  <c:v>1902231076.0999999</c:v>
                </c:pt>
                <c:pt idx="472">
                  <c:v>1883864058.5999999</c:v>
                </c:pt>
                <c:pt idx="473">
                  <c:v>1887254080.8</c:v>
                </c:pt>
                <c:pt idx="474">
                  <c:v>1872501969</c:v>
                </c:pt>
                <c:pt idx="475">
                  <c:v>1876788694.9000001</c:v>
                </c:pt>
                <c:pt idx="476">
                  <c:v>1907100325.5999999</c:v>
                </c:pt>
                <c:pt idx="477">
                  <c:v>1896100268.4000001</c:v>
                </c:pt>
                <c:pt idx="478">
                  <c:v>1894542496.8</c:v>
                </c:pt>
                <c:pt idx="479">
                  <c:v>1917427368.4000001</c:v>
                </c:pt>
                <c:pt idx="480">
                  <c:v>1968743020.4000001</c:v>
                </c:pt>
                <c:pt idx="481">
                  <c:v>1980539513.5999999</c:v>
                </c:pt>
                <c:pt idx="482">
                  <c:v>1994628435.3</c:v>
                </c:pt>
                <c:pt idx="483">
                  <c:v>1993453201.4000001</c:v>
                </c:pt>
                <c:pt idx="484">
                  <c:v>2029620594.7</c:v>
                </c:pt>
                <c:pt idx="485">
                  <c:v>2050035091.0999999</c:v>
                </c:pt>
                <c:pt idx="486">
                  <c:v>2080132969.5999999</c:v>
                </c:pt>
                <c:pt idx="487">
                  <c:v>2069083614.4000001</c:v>
                </c:pt>
                <c:pt idx="488">
                  <c:v>2122438064</c:v>
                </c:pt>
                <c:pt idx="489">
                  <c:v>2099900867.4000001</c:v>
                </c:pt>
                <c:pt idx="490">
                  <c:v>2115713155.9000001</c:v>
                </c:pt>
                <c:pt idx="491">
                  <c:v>2077561147.7</c:v>
                </c:pt>
                <c:pt idx="492">
                  <c:v>2074748973.0999999</c:v>
                </c:pt>
                <c:pt idx="493">
                  <c:v>2080055483.0999999</c:v>
                </c:pt>
                <c:pt idx="494">
                  <c:v>2068731273.5999999</c:v>
                </c:pt>
                <c:pt idx="495">
                  <c:v>2076311018.4000001</c:v>
                </c:pt>
                <c:pt idx="496">
                  <c:v>2034115231.3</c:v>
                </c:pt>
                <c:pt idx="497">
                  <c:v>2076955613.7</c:v>
                </c:pt>
                <c:pt idx="498">
                  <c:v>2082820167.5</c:v>
                </c:pt>
                <c:pt idx="499">
                  <c:v>2108256391.5999999</c:v>
                </c:pt>
                <c:pt idx="500">
                  <c:v>2072698585</c:v>
                </c:pt>
                <c:pt idx="501">
                  <c:v>2082861070</c:v>
                </c:pt>
                <c:pt idx="502">
                  <c:v>2141633639</c:v>
                </c:pt>
                <c:pt idx="503">
                  <c:v>2156347967</c:v>
                </c:pt>
                <c:pt idx="504">
                  <c:v>2170007282</c:v>
                </c:pt>
                <c:pt idx="505">
                  <c:v>2151923381</c:v>
                </c:pt>
                <c:pt idx="506">
                  <c:v>2190792137</c:v>
                </c:pt>
                <c:pt idx="507">
                  <c:v>2188978593</c:v>
                </c:pt>
                <c:pt idx="508">
                  <c:v>2205386583</c:v>
                </c:pt>
                <c:pt idx="509">
                  <c:v>2190427029</c:v>
                </c:pt>
                <c:pt idx="510">
                  <c:v>2252431225</c:v>
                </c:pt>
                <c:pt idx="511">
                  <c:v>2265171272</c:v>
                </c:pt>
                <c:pt idx="512">
                  <c:v>2249286847</c:v>
                </c:pt>
                <c:pt idx="513">
                  <c:v>2232771540</c:v>
                </c:pt>
                <c:pt idx="514">
                  <c:v>2243092092</c:v>
                </c:pt>
                <c:pt idx="515">
                  <c:v>2278096990</c:v>
                </c:pt>
                <c:pt idx="516">
                  <c:v>2255908902</c:v>
                </c:pt>
                <c:pt idx="517">
                  <c:v>2265573914</c:v>
                </c:pt>
                <c:pt idx="518">
                  <c:v>2274853928</c:v>
                </c:pt>
                <c:pt idx="519">
                  <c:v>2314174850</c:v>
                </c:pt>
                <c:pt idx="520">
                  <c:v>2350547321</c:v>
                </c:pt>
                <c:pt idx="521">
                  <c:v>2368283528</c:v>
                </c:pt>
                <c:pt idx="522">
                  <c:v>2363310207</c:v>
                </c:pt>
                <c:pt idx="523">
                  <c:v>2351436329</c:v>
                </c:pt>
                <c:pt idx="524">
                  <c:v>2373117593</c:v>
                </c:pt>
                <c:pt idx="525">
                  <c:v>2390694781</c:v>
                </c:pt>
                <c:pt idx="526">
                  <c:v>2391231040</c:v>
                </c:pt>
                <c:pt idx="527">
                  <c:v>2401626981</c:v>
                </c:pt>
                <c:pt idx="528">
                  <c:v>2450493098</c:v>
                </c:pt>
                <c:pt idx="529">
                  <c:v>2449866054</c:v>
                </c:pt>
                <c:pt idx="530">
                  <c:v>2469759316</c:v>
                </c:pt>
                <c:pt idx="531">
                  <c:v>2468397222</c:v>
                </c:pt>
                <c:pt idx="532">
                  <c:v>2515262071</c:v>
                </c:pt>
                <c:pt idx="533">
                  <c:v>2559259335</c:v>
                </c:pt>
                <c:pt idx="534">
                  <c:v>2567526158</c:v>
                </c:pt>
                <c:pt idx="535">
                  <c:v>2624154978</c:v>
                </c:pt>
                <c:pt idx="536">
                  <c:v>2662092969</c:v>
                </c:pt>
                <c:pt idx="537">
                  <c:v>2736044365</c:v>
                </c:pt>
                <c:pt idx="538">
                  <c:v>2779128475</c:v>
                </c:pt>
                <c:pt idx="539">
                  <c:v>2782086781</c:v>
                </c:pt>
                <c:pt idx="540">
                  <c:v>2821699000</c:v>
                </c:pt>
                <c:pt idx="541">
                  <c:v>2804029082</c:v>
                </c:pt>
                <c:pt idx="542">
                  <c:v>2773467438</c:v>
                </c:pt>
                <c:pt idx="543">
                  <c:v>2763786375</c:v>
                </c:pt>
                <c:pt idx="544">
                  <c:v>2762322631</c:v>
                </c:pt>
                <c:pt idx="545">
                  <c:v>2817356665</c:v>
                </c:pt>
                <c:pt idx="546">
                  <c:v>2844133448</c:v>
                </c:pt>
                <c:pt idx="547">
                  <c:v>2866350490</c:v>
                </c:pt>
                <c:pt idx="548">
                  <c:v>2860615995</c:v>
                </c:pt>
                <c:pt idx="549">
                  <c:v>2881866030</c:v>
                </c:pt>
                <c:pt idx="550">
                  <c:v>2921123041</c:v>
                </c:pt>
                <c:pt idx="551">
                  <c:v>2953234274</c:v>
                </c:pt>
                <c:pt idx="552">
                  <c:v>2991178111</c:v>
                </c:pt>
                <c:pt idx="553">
                  <c:v>3061466852</c:v>
                </c:pt>
                <c:pt idx="554">
                  <c:v>3120567937</c:v>
                </c:pt>
                <c:pt idx="555">
                  <c:v>3076507922</c:v>
                </c:pt>
                <c:pt idx="556">
                  <c:v>3090228949</c:v>
                </c:pt>
                <c:pt idx="557">
                  <c:v>3102741344</c:v>
                </c:pt>
                <c:pt idx="558">
                  <c:v>3150702701</c:v>
                </c:pt>
                <c:pt idx="559">
                  <c:v>3189457725</c:v>
                </c:pt>
                <c:pt idx="560">
                  <c:v>3204088335</c:v>
                </c:pt>
                <c:pt idx="561">
                  <c:v>3203287384</c:v>
                </c:pt>
                <c:pt idx="562">
                  <c:v>3257121869</c:v>
                </c:pt>
                <c:pt idx="563">
                  <c:v>3266275817</c:v>
                </c:pt>
                <c:pt idx="564">
                  <c:v>3269173021</c:v>
                </c:pt>
                <c:pt idx="565">
                  <c:v>3314484832</c:v>
                </c:pt>
                <c:pt idx="566">
                  <c:v>3406293367</c:v>
                </c:pt>
                <c:pt idx="567">
                  <c:v>3270497415</c:v>
                </c:pt>
                <c:pt idx="568">
                  <c:v>3235317128</c:v>
                </c:pt>
                <c:pt idx="569">
                  <c:v>3306415476</c:v>
                </c:pt>
                <c:pt idx="570">
                  <c:v>3300245845</c:v>
                </c:pt>
                <c:pt idx="571">
                  <c:v>1562320000</c:v>
                </c:pt>
                <c:pt idx="572">
                  <c:v>1556711000</c:v>
                </c:pt>
                <c:pt idx="573">
                  <c:v>1543490000</c:v>
                </c:pt>
                <c:pt idx="574">
                  <c:v>1546035000</c:v>
                </c:pt>
                <c:pt idx="575">
                  <c:v>1540209000</c:v>
                </c:pt>
                <c:pt idx="576">
                  <c:v>1547053000</c:v>
                </c:pt>
                <c:pt idx="577">
                  <c:v>1545036000</c:v>
                </c:pt>
                <c:pt idx="578">
                  <c:v>1532747000</c:v>
                </c:pt>
                <c:pt idx="579">
                  <c:v>1534425000</c:v>
                </c:pt>
                <c:pt idx="580">
                  <c:v>1558233000</c:v>
                </c:pt>
                <c:pt idx="581">
                  <c:v>1573383000</c:v>
                </c:pt>
                <c:pt idx="582">
                  <c:v>1567026000</c:v>
                </c:pt>
                <c:pt idx="583">
                  <c:v>1544920000</c:v>
                </c:pt>
                <c:pt idx="584">
                  <c:v>1585939000</c:v>
                </c:pt>
                <c:pt idx="585">
                  <c:v>1568492000</c:v>
                </c:pt>
                <c:pt idx="586">
                  <c:v>1638800000</c:v>
                </c:pt>
                <c:pt idx="587">
                  <c:v>1633879000</c:v>
                </c:pt>
                <c:pt idx="588">
                  <c:v>1638902000</c:v>
                </c:pt>
                <c:pt idx="589">
                  <c:v>1651342000</c:v>
                </c:pt>
                <c:pt idx="590">
                  <c:v>1653834000</c:v>
                </c:pt>
                <c:pt idx="591">
                  <c:v>1649262000</c:v>
                </c:pt>
                <c:pt idx="592">
                  <c:v>1678033000</c:v>
                </c:pt>
                <c:pt idx="593">
                  <c:v>1661624000</c:v>
                </c:pt>
                <c:pt idx="594">
                  <c:v>1676637000</c:v>
                </c:pt>
                <c:pt idx="595">
                  <c:v>1698330000</c:v>
                </c:pt>
                <c:pt idx="596">
                  <c:v>1675968000</c:v>
                </c:pt>
                <c:pt idx="597">
                  <c:v>1711902000</c:v>
                </c:pt>
                <c:pt idx="598">
                  <c:v>1711733000</c:v>
                </c:pt>
                <c:pt idx="599">
                  <c:v>1723735000</c:v>
                </c:pt>
                <c:pt idx="600">
                  <c:v>1720145000</c:v>
                </c:pt>
                <c:pt idx="601">
                  <c:v>1735289000</c:v>
                </c:pt>
                <c:pt idx="602">
                  <c:v>1768541000</c:v>
                </c:pt>
                <c:pt idx="603">
                  <c:v>1760925000</c:v>
                </c:pt>
                <c:pt idx="604">
                  <c:v>1769970000</c:v>
                </c:pt>
                <c:pt idx="605">
                  <c:v>1755083000</c:v>
                </c:pt>
                <c:pt idx="606">
                  <c:v>1793252000</c:v>
                </c:pt>
                <c:pt idx="607">
                  <c:v>1758509000</c:v>
                </c:pt>
                <c:pt idx="608">
                  <c:v>1775734000</c:v>
                </c:pt>
                <c:pt idx="609">
                  <c:v>1764750000</c:v>
                </c:pt>
                <c:pt idx="610">
                  <c:v>1780146000</c:v>
                </c:pt>
                <c:pt idx="611">
                  <c:v>1816964000</c:v>
                </c:pt>
                <c:pt idx="612">
                  <c:v>1844026000</c:v>
                </c:pt>
                <c:pt idx="613">
                  <c:v>1840004000</c:v>
                </c:pt>
                <c:pt idx="614">
                  <c:v>1848588000</c:v>
                </c:pt>
                <c:pt idx="615">
                  <c:v>1889730000</c:v>
                </c:pt>
                <c:pt idx="616">
                  <c:v>1907340000</c:v>
                </c:pt>
                <c:pt idx="617">
                  <c:v>1902459000</c:v>
                </c:pt>
                <c:pt idx="618">
                  <c:v>1903423000</c:v>
                </c:pt>
                <c:pt idx="619">
                  <c:v>1942889000</c:v>
                </c:pt>
                <c:pt idx="620">
                  <c:v>1945407000</c:v>
                </c:pt>
                <c:pt idx="621">
                  <c:v>1952565000</c:v>
                </c:pt>
                <c:pt idx="622">
                  <c:v>1950500000</c:v>
                </c:pt>
                <c:pt idx="623">
                  <c:v>1902840000</c:v>
                </c:pt>
                <c:pt idx="624">
                  <c:v>1867342000</c:v>
                </c:pt>
                <c:pt idx="625">
                  <c:v>1847407000</c:v>
                </c:pt>
                <c:pt idx="626">
                  <c:v>1880197000</c:v>
                </c:pt>
                <c:pt idx="627">
                  <c:v>1909353000</c:v>
                </c:pt>
                <c:pt idx="628">
                  <c:v>1986867000</c:v>
                </c:pt>
                <c:pt idx="629">
                  <c:v>2017400000</c:v>
                </c:pt>
                <c:pt idx="630">
                  <c:v>2045774000</c:v>
                </c:pt>
                <c:pt idx="631">
                  <c:v>2080057000</c:v>
                </c:pt>
                <c:pt idx="632">
                  <c:v>2184147000</c:v>
                </c:pt>
                <c:pt idx="633">
                  <c:v>2287693000</c:v>
                </c:pt>
                <c:pt idx="634">
                  <c:v>2349428000</c:v>
                </c:pt>
                <c:pt idx="635">
                  <c:v>2364583000</c:v>
                </c:pt>
                <c:pt idx="636">
                  <c:v>2461620000</c:v>
                </c:pt>
                <c:pt idx="637">
                  <c:v>2495750000</c:v>
                </c:pt>
                <c:pt idx="638">
                  <c:v>2506711000</c:v>
                </c:pt>
                <c:pt idx="639">
                  <c:v>2497044000</c:v>
                </c:pt>
                <c:pt idx="640">
                  <c:v>2538028000</c:v>
                </c:pt>
                <c:pt idx="641">
                  <c:v>2598149000</c:v>
                </c:pt>
                <c:pt idx="642">
                  <c:v>2625458000</c:v>
                </c:pt>
                <c:pt idx="643">
                  <c:v>2657607000</c:v>
                </c:pt>
                <c:pt idx="644">
                  <c:v>2654850000</c:v>
                </c:pt>
                <c:pt idx="645">
                  <c:v>2719148000</c:v>
                </c:pt>
                <c:pt idx="646">
                  <c:v>2821781000</c:v>
                </c:pt>
                <c:pt idx="647">
                  <c:v>2763893000</c:v>
                </c:pt>
                <c:pt idx="648">
                  <c:v>2765590000</c:v>
                </c:pt>
                <c:pt idx="649">
                  <c:v>2816710000</c:v>
                </c:pt>
                <c:pt idx="650">
                  <c:v>2928130000</c:v>
                </c:pt>
                <c:pt idx="651">
                  <c:v>2953402000</c:v>
                </c:pt>
                <c:pt idx="652">
                  <c:v>3010864000</c:v>
                </c:pt>
                <c:pt idx="653">
                  <c:v>3103772000</c:v>
                </c:pt>
                <c:pt idx="654">
                  <c:v>3113383000</c:v>
                </c:pt>
                <c:pt idx="655">
                  <c:v>3177328000</c:v>
                </c:pt>
                <c:pt idx="656">
                  <c:v>3239242000</c:v>
                </c:pt>
                <c:pt idx="657">
                  <c:v>3291206000</c:v>
                </c:pt>
                <c:pt idx="658">
                  <c:v>3433283000</c:v>
                </c:pt>
                <c:pt idx="659">
                  <c:v>3545823000</c:v>
                </c:pt>
                <c:pt idx="660">
                  <c:v>3508243000</c:v>
                </c:pt>
                <c:pt idx="661">
                  <c:v>3503111000</c:v>
                </c:pt>
                <c:pt idx="662">
                  <c:v>3578595000</c:v>
                </c:pt>
                <c:pt idx="663">
                  <c:v>3657998000</c:v>
                </c:pt>
                <c:pt idx="664">
                  <c:v>3701495000</c:v>
                </c:pt>
                <c:pt idx="665">
                  <c:v>3726894000</c:v>
                </c:pt>
                <c:pt idx="666">
                  <c:v>3791661000</c:v>
                </c:pt>
                <c:pt idx="667">
                  <c:v>3885149000</c:v>
                </c:pt>
                <c:pt idx="668">
                  <c:v>3897500000</c:v>
                </c:pt>
                <c:pt idx="669">
                  <c:v>4014698000</c:v>
                </c:pt>
                <c:pt idx="670">
                  <c:v>4015263000</c:v>
                </c:pt>
                <c:pt idx="671">
                  <c:v>4164373000</c:v>
                </c:pt>
                <c:pt idx="672">
                  <c:v>4278969000</c:v>
                </c:pt>
                <c:pt idx="673">
                  <c:v>4259479000</c:v>
                </c:pt>
                <c:pt idx="674">
                  <c:v>4293492000</c:v>
                </c:pt>
                <c:pt idx="675">
                  <c:v>4382048000</c:v>
                </c:pt>
                <c:pt idx="676">
                  <c:v>4524842000</c:v>
                </c:pt>
                <c:pt idx="677">
                  <c:v>4665919000</c:v>
                </c:pt>
                <c:pt idx="678">
                  <c:v>4780254000</c:v>
                </c:pt>
                <c:pt idx="679">
                  <c:v>4713345000</c:v>
                </c:pt>
                <c:pt idx="680">
                  <c:v>4862206000</c:v>
                </c:pt>
                <c:pt idx="681">
                  <c:v>4901916000</c:v>
                </c:pt>
                <c:pt idx="682">
                  <c:v>5003776000</c:v>
                </c:pt>
                <c:pt idx="683">
                  <c:v>5016359000</c:v>
                </c:pt>
                <c:pt idx="684">
                  <c:v>5172619000</c:v>
                </c:pt>
                <c:pt idx="685">
                  <c:v>5290173000</c:v>
                </c:pt>
                <c:pt idx="686">
                  <c:v>5433514000</c:v>
                </c:pt>
                <c:pt idx="687">
                  <c:v>5511178000</c:v>
                </c:pt>
                <c:pt idx="688">
                  <c:v>5596057000</c:v>
                </c:pt>
                <c:pt idx="689">
                  <c:v>5756814000</c:v>
                </c:pt>
                <c:pt idx="690">
                  <c:v>5853646000</c:v>
                </c:pt>
                <c:pt idx="691">
                  <c:v>5899536000</c:v>
                </c:pt>
                <c:pt idx="692">
                  <c:v>5951668000</c:v>
                </c:pt>
                <c:pt idx="693">
                  <c:v>6116665000</c:v>
                </c:pt>
                <c:pt idx="694">
                  <c:v>6070329000</c:v>
                </c:pt>
                <c:pt idx="695">
                  <c:v>6165130000</c:v>
                </c:pt>
                <c:pt idx="696">
                  <c:v>6207456000</c:v>
                </c:pt>
                <c:pt idx="697">
                  <c:v>6226033000</c:v>
                </c:pt>
                <c:pt idx="698">
                  <c:v>6204223000</c:v>
                </c:pt>
                <c:pt idx="699">
                  <c:v>6241571000</c:v>
                </c:pt>
                <c:pt idx="700">
                  <c:v>6187550000</c:v>
                </c:pt>
                <c:pt idx="701">
                  <c:v>6250742000</c:v>
                </c:pt>
                <c:pt idx="702">
                  <c:v>6464503000</c:v>
                </c:pt>
                <c:pt idx="703">
                  <c:v>6639106000</c:v>
                </c:pt>
                <c:pt idx="704">
                  <c:v>6575981000</c:v>
                </c:pt>
                <c:pt idx="705">
                  <c:v>6690106000</c:v>
                </c:pt>
                <c:pt idx="706">
                  <c:v>6959650000</c:v>
                </c:pt>
                <c:pt idx="707">
                  <c:v>7042145000</c:v>
                </c:pt>
                <c:pt idx="708">
                  <c:v>7177132000</c:v>
                </c:pt>
                <c:pt idx="709">
                  <c:v>7265137000</c:v>
                </c:pt>
                <c:pt idx="710">
                  <c:v>7464240000</c:v>
                </c:pt>
                <c:pt idx="711">
                  <c:v>7554366000</c:v>
                </c:pt>
                <c:pt idx="712">
                  <c:v>7459387000</c:v>
                </c:pt>
                <c:pt idx="713">
                  <c:v>7549363000</c:v>
                </c:pt>
                <c:pt idx="714">
                  <c:v>7717030000</c:v>
                </c:pt>
                <c:pt idx="715">
                  <c:v>7849124000</c:v>
                </c:pt>
                <c:pt idx="716">
                  <c:v>7883762000</c:v>
                </c:pt>
                <c:pt idx="717">
                  <c:v>7900298000</c:v>
                </c:pt>
                <c:pt idx="718">
                  <c:v>8099385000</c:v>
                </c:pt>
                <c:pt idx="719">
                  <c:v>8119633000</c:v>
                </c:pt>
                <c:pt idx="720">
                  <c:v>8241344000</c:v>
                </c:pt>
                <c:pt idx="721">
                  <c:v>8111645000</c:v>
                </c:pt>
                <c:pt idx="722">
                  <c:v>8221791000</c:v>
                </c:pt>
                <c:pt idx="723">
                  <c:v>8521640000</c:v>
                </c:pt>
                <c:pt idx="724">
                  <c:v>8350902000</c:v>
                </c:pt>
                <c:pt idx="725">
                  <c:v>8334882000</c:v>
                </c:pt>
                <c:pt idx="726">
                  <c:v>8357979000</c:v>
                </c:pt>
                <c:pt idx="727">
                  <c:v>8619623000</c:v>
                </c:pt>
                <c:pt idx="728">
                  <c:v>8761174000</c:v>
                </c:pt>
                <c:pt idx="729">
                  <c:v>8883455000</c:v>
                </c:pt>
                <c:pt idx="730">
                  <c:v>8673164000</c:v>
                </c:pt>
                <c:pt idx="731">
                  <c:v>8947459000</c:v>
                </c:pt>
                <c:pt idx="732">
                  <c:v>8917431000</c:v>
                </c:pt>
                <c:pt idx="733">
                  <c:v>8935195000</c:v>
                </c:pt>
                <c:pt idx="734">
                  <c:v>8739392000</c:v>
                </c:pt>
                <c:pt idx="735">
                  <c:v>8718104000</c:v>
                </c:pt>
                <c:pt idx="736">
                  <c:v>8935785000</c:v>
                </c:pt>
                <c:pt idx="737">
                  <c:v>8881538000</c:v>
                </c:pt>
                <c:pt idx="738">
                  <c:v>8817299000</c:v>
                </c:pt>
                <c:pt idx="739">
                  <c:v>8735991000</c:v>
                </c:pt>
                <c:pt idx="740">
                  <c:v>8833514000</c:v>
                </c:pt>
                <c:pt idx="741">
                  <c:v>8736379000</c:v>
                </c:pt>
                <c:pt idx="742">
                  <c:v>8694988000</c:v>
                </c:pt>
                <c:pt idx="743">
                  <c:v>8859839000</c:v>
                </c:pt>
                <c:pt idx="744">
                  <c:v>8976328000</c:v>
                </c:pt>
                <c:pt idx="745">
                  <c:v>9042498000</c:v>
                </c:pt>
                <c:pt idx="746">
                  <c:v>9214646000</c:v>
                </c:pt>
                <c:pt idx="747">
                  <c:v>9142716000</c:v>
                </c:pt>
                <c:pt idx="748">
                  <c:v>9277803000</c:v>
                </c:pt>
                <c:pt idx="749">
                  <c:v>9694942000</c:v>
                </c:pt>
                <c:pt idx="750">
                  <c:v>9879541000</c:v>
                </c:pt>
                <c:pt idx="751">
                  <c:v>9779290000</c:v>
                </c:pt>
                <c:pt idx="752">
                  <c:v>9793214000</c:v>
                </c:pt>
                <c:pt idx="753">
                  <c:v>10320345000</c:v>
                </c:pt>
                <c:pt idx="754">
                  <c:v>10295700000</c:v>
                </c:pt>
                <c:pt idx="755">
                  <c:v>10314727000</c:v>
                </c:pt>
                <c:pt idx="756">
                  <c:v>10124682000</c:v>
                </c:pt>
                <c:pt idx="757">
                  <c:v>10485539000</c:v>
                </c:pt>
                <c:pt idx="758">
                  <c:v>10500521000</c:v>
                </c:pt>
                <c:pt idx="759">
                  <c:v>10696174000</c:v>
                </c:pt>
                <c:pt idx="760">
                  <c:v>10488632000</c:v>
                </c:pt>
                <c:pt idx="761">
                  <c:v>10507486000</c:v>
                </c:pt>
                <c:pt idx="762">
                  <c:v>10765937000</c:v>
                </c:pt>
                <c:pt idx="763">
                  <c:v>10788369000</c:v>
                </c:pt>
                <c:pt idx="764">
                  <c:v>10754109000</c:v>
                </c:pt>
                <c:pt idx="765">
                  <c:v>10587124000</c:v>
                </c:pt>
                <c:pt idx="766">
                  <c:v>10587124000</c:v>
                </c:pt>
                <c:pt idx="767">
                  <c:v>11005722000</c:v>
                </c:pt>
                <c:pt idx="768">
                  <c:v>11241226000</c:v>
                </c:pt>
                <c:pt idx="769">
                  <c:v>10935456000</c:v>
                </c:pt>
                <c:pt idx="770">
                  <c:v>11172854000</c:v>
                </c:pt>
                <c:pt idx="771">
                  <c:v>11303848000</c:v>
                </c:pt>
                <c:pt idx="772">
                  <c:v>11425562000</c:v>
                </c:pt>
                <c:pt idx="773">
                  <c:v>11432166000</c:v>
                </c:pt>
                <c:pt idx="774">
                  <c:v>11345633000</c:v>
                </c:pt>
                <c:pt idx="775">
                  <c:v>11779049000</c:v>
                </c:pt>
                <c:pt idx="776">
                  <c:v>11724870000</c:v>
                </c:pt>
                <c:pt idx="777">
                  <c:v>11613841000</c:v>
                </c:pt>
                <c:pt idx="778">
                  <c:v>11509272000</c:v>
                </c:pt>
                <c:pt idx="779">
                  <c:v>12004119000</c:v>
                </c:pt>
                <c:pt idx="780">
                  <c:v>12011343000</c:v>
                </c:pt>
                <c:pt idx="781">
                  <c:v>12417724000</c:v>
                </c:pt>
                <c:pt idx="782">
                  <c:v>12061753000</c:v>
                </c:pt>
                <c:pt idx="783">
                  <c:v>12250688000</c:v>
                </c:pt>
                <c:pt idx="784">
                  <c:v>12491091000</c:v>
                </c:pt>
                <c:pt idx="785">
                  <c:v>12626152000</c:v>
                </c:pt>
                <c:pt idx="786">
                  <c:v>12318948000</c:v>
                </c:pt>
                <c:pt idx="787">
                  <c:v>12335805000</c:v>
                </c:pt>
                <c:pt idx="788">
                  <c:v>12670402000</c:v>
                </c:pt>
                <c:pt idx="789">
                  <c:v>12662938000</c:v>
                </c:pt>
                <c:pt idx="790">
                  <c:v>12692627000</c:v>
                </c:pt>
                <c:pt idx="791">
                  <c:v>12673864000</c:v>
                </c:pt>
                <c:pt idx="792">
                  <c:v>13002822000</c:v>
                </c:pt>
                <c:pt idx="793">
                  <c:v>13026225000</c:v>
                </c:pt>
                <c:pt idx="794">
                  <c:v>13168818000</c:v>
                </c:pt>
                <c:pt idx="795">
                  <c:v>12832776000</c:v>
                </c:pt>
                <c:pt idx="796">
                  <c:v>13030144000</c:v>
                </c:pt>
                <c:pt idx="797">
                  <c:v>13105378000</c:v>
                </c:pt>
                <c:pt idx="798">
                  <c:v>13061468000</c:v>
                </c:pt>
                <c:pt idx="799">
                  <c:v>13087719000</c:v>
                </c:pt>
                <c:pt idx="800">
                  <c:v>13058503000</c:v>
                </c:pt>
                <c:pt idx="801">
                  <c:v>13501066000</c:v>
                </c:pt>
                <c:pt idx="802">
                  <c:v>13472464000</c:v>
                </c:pt>
                <c:pt idx="803">
                  <c:v>13551289000</c:v>
                </c:pt>
                <c:pt idx="804">
                  <c:v>13503660000</c:v>
                </c:pt>
                <c:pt idx="805">
                  <c:v>13937540000</c:v>
                </c:pt>
                <c:pt idx="806">
                  <c:v>13980422000</c:v>
                </c:pt>
                <c:pt idx="807">
                  <c:v>14332164000</c:v>
                </c:pt>
              </c:numCache>
            </c:numRef>
          </c:val>
          <c:smooth val="0"/>
          <c:extLst>
            <c:ext xmlns:c16="http://schemas.microsoft.com/office/drawing/2014/chart" uri="{C3380CC4-5D6E-409C-BE32-E72D297353CC}">
              <c16:uniqueId val="{00000000-F3EF-E448-90A1-218BC2B56D4E}"/>
            </c:ext>
          </c:extLst>
        </c:ser>
        <c:dLbls>
          <c:showLegendKey val="0"/>
          <c:showVal val="0"/>
          <c:showCatName val="0"/>
          <c:showSerName val="0"/>
          <c:showPercent val="0"/>
          <c:showBubbleSize val="0"/>
        </c:dLbls>
        <c:smooth val="0"/>
        <c:axId val="477784040"/>
        <c:axId val="477783256"/>
      </c:lineChart>
      <c:catAx>
        <c:axId val="4777840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tr-TR"/>
          </a:p>
        </c:txPr>
        <c:crossAx val="477783256"/>
        <c:crosses val="autoZero"/>
        <c:auto val="1"/>
        <c:lblAlgn val="ctr"/>
        <c:lblOffset val="100"/>
        <c:tickLblSkip val="3"/>
        <c:noMultiLvlLbl val="1"/>
      </c:catAx>
      <c:valAx>
        <c:axId val="4777832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tr-TR"/>
          </a:p>
        </c:txPr>
        <c:crossAx val="477784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749761990162069E-2"/>
          <c:y val="4.7523443651533832E-2"/>
          <c:w val="0.94853216160447851"/>
          <c:h val="0.79265802492872561"/>
        </c:manualLayout>
      </c:layout>
      <c:lineChart>
        <c:grouping val="standard"/>
        <c:varyColors val="0"/>
        <c:ser>
          <c:idx val="0"/>
          <c:order val="0"/>
          <c:spPr>
            <a:ln w="28575" cap="rnd">
              <a:solidFill>
                <a:schemeClr val="accent1"/>
              </a:solidFill>
              <a:round/>
            </a:ln>
            <a:effectLst/>
          </c:spPr>
          <c:marker>
            <c:symbol val="none"/>
          </c:marker>
          <c:cat>
            <c:strRef>
              <c:f>Sayfa1!$A$2:$A$808</c:f>
              <c:strCache>
                <c:ptCount val="807"/>
                <c:pt idx="0">
                  <c:v>1.01.2010</c:v>
                </c:pt>
                <c:pt idx="1">
                  <c:v>8.01.2010</c:v>
                </c:pt>
                <c:pt idx="2">
                  <c:v>15.01.2010</c:v>
                </c:pt>
                <c:pt idx="3">
                  <c:v>22.01.2010</c:v>
                </c:pt>
                <c:pt idx="4">
                  <c:v>29.01.2010</c:v>
                </c:pt>
                <c:pt idx="5">
                  <c:v>5.02.2010</c:v>
                </c:pt>
                <c:pt idx="6">
                  <c:v>12.02.2010</c:v>
                </c:pt>
                <c:pt idx="7">
                  <c:v>19.02.2010</c:v>
                </c:pt>
                <c:pt idx="8">
                  <c:v>26.02.2010</c:v>
                </c:pt>
                <c:pt idx="9">
                  <c:v>5.03.2010</c:v>
                </c:pt>
                <c:pt idx="10">
                  <c:v>12.03.2010</c:v>
                </c:pt>
                <c:pt idx="11">
                  <c:v>19.03.2010</c:v>
                </c:pt>
                <c:pt idx="12">
                  <c:v>26.03.2010</c:v>
                </c:pt>
                <c:pt idx="13">
                  <c:v>2.04.2010</c:v>
                </c:pt>
                <c:pt idx="14">
                  <c:v>9.04.2010</c:v>
                </c:pt>
                <c:pt idx="15">
                  <c:v>16.04.2010</c:v>
                </c:pt>
                <c:pt idx="16">
                  <c:v>23.04.2010</c:v>
                </c:pt>
                <c:pt idx="17">
                  <c:v>30.04.2010</c:v>
                </c:pt>
                <c:pt idx="18">
                  <c:v>7.05.2010</c:v>
                </c:pt>
                <c:pt idx="19">
                  <c:v>14.05.2010</c:v>
                </c:pt>
                <c:pt idx="20">
                  <c:v>21.05.2010</c:v>
                </c:pt>
                <c:pt idx="21">
                  <c:v>28.05.2010</c:v>
                </c:pt>
                <c:pt idx="22">
                  <c:v>4.06.2010</c:v>
                </c:pt>
                <c:pt idx="23">
                  <c:v>11.06.2010</c:v>
                </c:pt>
                <c:pt idx="24">
                  <c:v>18.06.2010</c:v>
                </c:pt>
                <c:pt idx="25">
                  <c:v>25.06.2010</c:v>
                </c:pt>
                <c:pt idx="26">
                  <c:v>2.07.2010</c:v>
                </c:pt>
                <c:pt idx="27">
                  <c:v>9.07.2010</c:v>
                </c:pt>
                <c:pt idx="28">
                  <c:v>16.07.2010</c:v>
                </c:pt>
                <c:pt idx="29">
                  <c:v>23.07.2010</c:v>
                </c:pt>
                <c:pt idx="30">
                  <c:v>30.07.2010</c:v>
                </c:pt>
                <c:pt idx="31">
                  <c:v>6.08.2010</c:v>
                </c:pt>
                <c:pt idx="32">
                  <c:v>13.08.2010</c:v>
                </c:pt>
                <c:pt idx="33">
                  <c:v>20.08.2010</c:v>
                </c:pt>
                <c:pt idx="34">
                  <c:v>27.08.2010</c:v>
                </c:pt>
                <c:pt idx="35">
                  <c:v>3.09.2010</c:v>
                </c:pt>
                <c:pt idx="36">
                  <c:v>10.09.2010</c:v>
                </c:pt>
                <c:pt idx="37">
                  <c:v>17.09.2010</c:v>
                </c:pt>
                <c:pt idx="38">
                  <c:v>24.09.2010</c:v>
                </c:pt>
                <c:pt idx="39">
                  <c:v>1.10.2010</c:v>
                </c:pt>
                <c:pt idx="40">
                  <c:v>8.10.2010</c:v>
                </c:pt>
                <c:pt idx="41">
                  <c:v>15.10.2010</c:v>
                </c:pt>
                <c:pt idx="42">
                  <c:v>22.10.2010</c:v>
                </c:pt>
                <c:pt idx="43">
                  <c:v>29.10.2010</c:v>
                </c:pt>
                <c:pt idx="44">
                  <c:v>5.11.2010</c:v>
                </c:pt>
                <c:pt idx="45">
                  <c:v>12.11.2010</c:v>
                </c:pt>
                <c:pt idx="46">
                  <c:v>19.11.2010</c:v>
                </c:pt>
                <c:pt idx="47">
                  <c:v>26.11.2010</c:v>
                </c:pt>
                <c:pt idx="48">
                  <c:v>3.12.2010</c:v>
                </c:pt>
                <c:pt idx="49">
                  <c:v>10.12.2010</c:v>
                </c:pt>
                <c:pt idx="50">
                  <c:v>17.12.2010</c:v>
                </c:pt>
                <c:pt idx="51">
                  <c:v>24.12.2010</c:v>
                </c:pt>
                <c:pt idx="52">
                  <c:v>31.12.2010</c:v>
                </c:pt>
                <c:pt idx="53">
                  <c:v>7.01.2011</c:v>
                </c:pt>
                <c:pt idx="54">
                  <c:v>14.01.2011</c:v>
                </c:pt>
                <c:pt idx="55">
                  <c:v>21.01.2011</c:v>
                </c:pt>
                <c:pt idx="56">
                  <c:v>28.01.2011</c:v>
                </c:pt>
                <c:pt idx="57">
                  <c:v>4.02.2011</c:v>
                </c:pt>
                <c:pt idx="58">
                  <c:v>11.02.2011</c:v>
                </c:pt>
                <c:pt idx="59">
                  <c:v>18.02.2011</c:v>
                </c:pt>
                <c:pt idx="60">
                  <c:v>25.02.2011</c:v>
                </c:pt>
                <c:pt idx="61">
                  <c:v>4.03.2011</c:v>
                </c:pt>
                <c:pt idx="62">
                  <c:v>11.03.2011</c:v>
                </c:pt>
                <c:pt idx="63">
                  <c:v>18.03.2011</c:v>
                </c:pt>
                <c:pt idx="64">
                  <c:v>25.03.2011</c:v>
                </c:pt>
                <c:pt idx="65">
                  <c:v>1.04.2011</c:v>
                </c:pt>
                <c:pt idx="66">
                  <c:v>8.04.2011</c:v>
                </c:pt>
                <c:pt idx="67">
                  <c:v>15.04.2011</c:v>
                </c:pt>
                <c:pt idx="68">
                  <c:v>22.04.2011</c:v>
                </c:pt>
                <c:pt idx="69">
                  <c:v>29.04.2011</c:v>
                </c:pt>
                <c:pt idx="70">
                  <c:v>6.05.2011</c:v>
                </c:pt>
                <c:pt idx="71">
                  <c:v>13.05.2011</c:v>
                </c:pt>
                <c:pt idx="72">
                  <c:v>20.05.2011</c:v>
                </c:pt>
                <c:pt idx="73">
                  <c:v>27.05.2011</c:v>
                </c:pt>
                <c:pt idx="74">
                  <c:v>3.06.2011</c:v>
                </c:pt>
                <c:pt idx="75">
                  <c:v>10.06.2011</c:v>
                </c:pt>
                <c:pt idx="76">
                  <c:v>17.06.2011</c:v>
                </c:pt>
                <c:pt idx="77">
                  <c:v>24.06.2011</c:v>
                </c:pt>
                <c:pt idx="78">
                  <c:v>1.07.2011</c:v>
                </c:pt>
                <c:pt idx="79">
                  <c:v>8.07.2011</c:v>
                </c:pt>
                <c:pt idx="80">
                  <c:v>15.07.2011</c:v>
                </c:pt>
                <c:pt idx="81">
                  <c:v>22.07.2011</c:v>
                </c:pt>
                <c:pt idx="82">
                  <c:v>29.07.2011</c:v>
                </c:pt>
                <c:pt idx="83">
                  <c:v>5.08.2011</c:v>
                </c:pt>
                <c:pt idx="84">
                  <c:v>12.08.2011</c:v>
                </c:pt>
                <c:pt idx="85">
                  <c:v>19.08.2011</c:v>
                </c:pt>
                <c:pt idx="86">
                  <c:v>26.08.2011</c:v>
                </c:pt>
                <c:pt idx="87">
                  <c:v>2.09.2011</c:v>
                </c:pt>
                <c:pt idx="88">
                  <c:v>9.09.2011</c:v>
                </c:pt>
                <c:pt idx="89">
                  <c:v>16.09.2011</c:v>
                </c:pt>
                <c:pt idx="90">
                  <c:v>23.09.2011</c:v>
                </c:pt>
                <c:pt idx="91">
                  <c:v>30.09.2011</c:v>
                </c:pt>
                <c:pt idx="92">
                  <c:v>7.10.2011</c:v>
                </c:pt>
                <c:pt idx="93">
                  <c:v>14.10.2011</c:v>
                </c:pt>
                <c:pt idx="94">
                  <c:v>21.10.2011</c:v>
                </c:pt>
                <c:pt idx="95">
                  <c:v>28.10.2011</c:v>
                </c:pt>
                <c:pt idx="96">
                  <c:v>4.11.2011</c:v>
                </c:pt>
                <c:pt idx="97">
                  <c:v>11.11.2011</c:v>
                </c:pt>
                <c:pt idx="98">
                  <c:v>18.11.2011</c:v>
                </c:pt>
                <c:pt idx="99">
                  <c:v>25.11.2011</c:v>
                </c:pt>
                <c:pt idx="100">
                  <c:v>2.12.2011</c:v>
                </c:pt>
                <c:pt idx="101">
                  <c:v>9.12.2011</c:v>
                </c:pt>
                <c:pt idx="102">
                  <c:v>16.12.2011</c:v>
                </c:pt>
                <c:pt idx="103">
                  <c:v>23.12.2011</c:v>
                </c:pt>
                <c:pt idx="104">
                  <c:v>30.12.2011</c:v>
                </c:pt>
                <c:pt idx="105">
                  <c:v>6.01.2012</c:v>
                </c:pt>
                <c:pt idx="106">
                  <c:v>13.01.2012</c:v>
                </c:pt>
                <c:pt idx="107">
                  <c:v>20.01.2012</c:v>
                </c:pt>
                <c:pt idx="108">
                  <c:v>27.01.2012</c:v>
                </c:pt>
                <c:pt idx="109">
                  <c:v>3.02.2012</c:v>
                </c:pt>
                <c:pt idx="110">
                  <c:v>10.02.2012</c:v>
                </c:pt>
                <c:pt idx="111">
                  <c:v>17.02.2012</c:v>
                </c:pt>
                <c:pt idx="112">
                  <c:v>24.02.2012</c:v>
                </c:pt>
                <c:pt idx="113">
                  <c:v>2.03.2012</c:v>
                </c:pt>
                <c:pt idx="114">
                  <c:v>9.03.2012</c:v>
                </c:pt>
                <c:pt idx="115">
                  <c:v>16.03.2012</c:v>
                </c:pt>
                <c:pt idx="116">
                  <c:v>23.03.2012</c:v>
                </c:pt>
                <c:pt idx="117">
                  <c:v>30.03.2012</c:v>
                </c:pt>
                <c:pt idx="118">
                  <c:v>6.04.2012</c:v>
                </c:pt>
                <c:pt idx="119">
                  <c:v>13.04.2012</c:v>
                </c:pt>
                <c:pt idx="120">
                  <c:v>20.04.2012</c:v>
                </c:pt>
                <c:pt idx="121">
                  <c:v>27.04.2012</c:v>
                </c:pt>
                <c:pt idx="122">
                  <c:v>4.05.2012</c:v>
                </c:pt>
                <c:pt idx="123">
                  <c:v>11.05.2012</c:v>
                </c:pt>
                <c:pt idx="124">
                  <c:v>18.05.2012</c:v>
                </c:pt>
                <c:pt idx="125">
                  <c:v>25.05.2012</c:v>
                </c:pt>
                <c:pt idx="126">
                  <c:v>1.06.2012</c:v>
                </c:pt>
                <c:pt idx="127">
                  <c:v>8.06.2012</c:v>
                </c:pt>
                <c:pt idx="128">
                  <c:v>15.06.2012</c:v>
                </c:pt>
                <c:pt idx="129">
                  <c:v>22.06.2012</c:v>
                </c:pt>
                <c:pt idx="130">
                  <c:v>29.06.2012</c:v>
                </c:pt>
                <c:pt idx="131">
                  <c:v>6.07.2012</c:v>
                </c:pt>
                <c:pt idx="132">
                  <c:v>13.07.2012</c:v>
                </c:pt>
                <c:pt idx="133">
                  <c:v>20.07.2012</c:v>
                </c:pt>
                <c:pt idx="134">
                  <c:v>27.07.2012</c:v>
                </c:pt>
                <c:pt idx="135">
                  <c:v>3.08.2012</c:v>
                </c:pt>
                <c:pt idx="136">
                  <c:v>10.08.2012</c:v>
                </c:pt>
                <c:pt idx="137">
                  <c:v>17.08.2012</c:v>
                </c:pt>
                <c:pt idx="138">
                  <c:v>24.08.2012</c:v>
                </c:pt>
                <c:pt idx="139">
                  <c:v>31.08.2012</c:v>
                </c:pt>
                <c:pt idx="140">
                  <c:v>7.09.2012</c:v>
                </c:pt>
                <c:pt idx="141">
                  <c:v>14.09.2012</c:v>
                </c:pt>
                <c:pt idx="142">
                  <c:v>21.09.2012</c:v>
                </c:pt>
                <c:pt idx="143">
                  <c:v>28.09.2012</c:v>
                </c:pt>
                <c:pt idx="144">
                  <c:v>5.10.2012</c:v>
                </c:pt>
                <c:pt idx="145">
                  <c:v>12.10.2012</c:v>
                </c:pt>
                <c:pt idx="146">
                  <c:v>19.10.2012</c:v>
                </c:pt>
                <c:pt idx="147">
                  <c:v>26.10.2012</c:v>
                </c:pt>
                <c:pt idx="148">
                  <c:v>2.11.2012</c:v>
                </c:pt>
                <c:pt idx="149">
                  <c:v>9.11.2012</c:v>
                </c:pt>
                <c:pt idx="150">
                  <c:v>16.11.2012</c:v>
                </c:pt>
                <c:pt idx="151">
                  <c:v>23.11.2012</c:v>
                </c:pt>
                <c:pt idx="152">
                  <c:v>30.11.2012</c:v>
                </c:pt>
                <c:pt idx="153">
                  <c:v>7.12.2012</c:v>
                </c:pt>
                <c:pt idx="154">
                  <c:v>14.12.2012</c:v>
                </c:pt>
                <c:pt idx="155">
                  <c:v>21.12.2012</c:v>
                </c:pt>
                <c:pt idx="156">
                  <c:v>28.12.2012</c:v>
                </c:pt>
                <c:pt idx="157">
                  <c:v>4.01.2013</c:v>
                </c:pt>
                <c:pt idx="158">
                  <c:v>11.01.2013</c:v>
                </c:pt>
                <c:pt idx="159">
                  <c:v>18.01.2013</c:v>
                </c:pt>
                <c:pt idx="160">
                  <c:v>25.01.2013</c:v>
                </c:pt>
                <c:pt idx="161">
                  <c:v>1.02.2013</c:v>
                </c:pt>
                <c:pt idx="162">
                  <c:v>8.02.2013</c:v>
                </c:pt>
                <c:pt idx="163">
                  <c:v>15.02.2013</c:v>
                </c:pt>
                <c:pt idx="164">
                  <c:v>22.02.2013</c:v>
                </c:pt>
                <c:pt idx="165">
                  <c:v>1.03.2013</c:v>
                </c:pt>
                <c:pt idx="166">
                  <c:v>8.03.2013</c:v>
                </c:pt>
                <c:pt idx="167">
                  <c:v>15.03.2013</c:v>
                </c:pt>
                <c:pt idx="168">
                  <c:v>22.03.2013</c:v>
                </c:pt>
                <c:pt idx="169">
                  <c:v>29.03.2013</c:v>
                </c:pt>
                <c:pt idx="170">
                  <c:v>5.04.2013</c:v>
                </c:pt>
                <c:pt idx="171">
                  <c:v>12.04.2013</c:v>
                </c:pt>
                <c:pt idx="172">
                  <c:v>19.04.2013</c:v>
                </c:pt>
                <c:pt idx="173">
                  <c:v>26.04.2013</c:v>
                </c:pt>
                <c:pt idx="174">
                  <c:v>3.05.2013</c:v>
                </c:pt>
                <c:pt idx="175">
                  <c:v>10.05.2013</c:v>
                </c:pt>
                <c:pt idx="176">
                  <c:v>17.05.2013</c:v>
                </c:pt>
                <c:pt idx="177">
                  <c:v>24.05.2013</c:v>
                </c:pt>
                <c:pt idx="178">
                  <c:v>31.05.2013</c:v>
                </c:pt>
                <c:pt idx="179">
                  <c:v>7.06.2013</c:v>
                </c:pt>
                <c:pt idx="180">
                  <c:v>14.06.2013</c:v>
                </c:pt>
                <c:pt idx="181">
                  <c:v>21.06.2013</c:v>
                </c:pt>
                <c:pt idx="182">
                  <c:v>28.06.2013</c:v>
                </c:pt>
                <c:pt idx="183">
                  <c:v>5.07.2013</c:v>
                </c:pt>
                <c:pt idx="184">
                  <c:v>12.07.2013</c:v>
                </c:pt>
                <c:pt idx="185">
                  <c:v>19.07.2013</c:v>
                </c:pt>
                <c:pt idx="186">
                  <c:v>26.07.2013</c:v>
                </c:pt>
                <c:pt idx="187">
                  <c:v>2.08.2013</c:v>
                </c:pt>
                <c:pt idx="188">
                  <c:v>9.08.2013</c:v>
                </c:pt>
                <c:pt idx="189">
                  <c:v>16.08.2013</c:v>
                </c:pt>
                <c:pt idx="190">
                  <c:v>23.08.2013</c:v>
                </c:pt>
                <c:pt idx="191">
                  <c:v>30.08.2013</c:v>
                </c:pt>
                <c:pt idx="192">
                  <c:v>6.09.2013</c:v>
                </c:pt>
                <c:pt idx="193">
                  <c:v>13.09.2013</c:v>
                </c:pt>
                <c:pt idx="194">
                  <c:v>20.09.2013</c:v>
                </c:pt>
                <c:pt idx="195">
                  <c:v>27.09.2013</c:v>
                </c:pt>
                <c:pt idx="196">
                  <c:v>4.10.2013</c:v>
                </c:pt>
                <c:pt idx="197">
                  <c:v>11.10.2013</c:v>
                </c:pt>
                <c:pt idx="198">
                  <c:v>18.10.2013</c:v>
                </c:pt>
                <c:pt idx="199">
                  <c:v>25.10.2013</c:v>
                </c:pt>
                <c:pt idx="200">
                  <c:v>1.11.2013</c:v>
                </c:pt>
                <c:pt idx="201">
                  <c:v>8.11.2013</c:v>
                </c:pt>
                <c:pt idx="202">
                  <c:v>15.11.2013</c:v>
                </c:pt>
                <c:pt idx="203">
                  <c:v>22.11.2013</c:v>
                </c:pt>
                <c:pt idx="204">
                  <c:v>29.11.2013</c:v>
                </c:pt>
                <c:pt idx="205">
                  <c:v>6.12.2013</c:v>
                </c:pt>
                <c:pt idx="206">
                  <c:v>13.12.2013</c:v>
                </c:pt>
                <c:pt idx="207">
                  <c:v>20.12.2013</c:v>
                </c:pt>
                <c:pt idx="208">
                  <c:v>27.12.2013</c:v>
                </c:pt>
                <c:pt idx="209">
                  <c:v>3.01.2014</c:v>
                </c:pt>
                <c:pt idx="210">
                  <c:v>10.01.2014</c:v>
                </c:pt>
                <c:pt idx="211">
                  <c:v>17.01.2014</c:v>
                </c:pt>
                <c:pt idx="212">
                  <c:v>24.01.2014</c:v>
                </c:pt>
                <c:pt idx="213">
                  <c:v>31.01.2014</c:v>
                </c:pt>
                <c:pt idx="214">
                  <c:v>7.02.2014</c:v>
                </c:pt>
                <c:pt idx="215">
                  <c:v>14.02.2014</c:v>
                </c:pt>
                <c:pt idx="216">
                  <c:v>21.02.2014</c:v>
                </c:pt>
                <c:pt idx="217">
                  <c:v>28.02.2014</c:v>
                </c:pt>
                <c:pt idx="218">
                  <c:v>7.03.2014</c:v>
                </c:pt>
                <c:pt idx="219">
                  <c:v>14.03.2014</c:v>
                </c:pt>
                <c:pt idx="220">
                  <c:v>21.03.2014</c:v>
                </c:pt>
                <c:pt idx="221">
                  <c:v>28.03.2014</c:v>
                </c:pt>
                <c:pt idx="222">
                  <c:v>4.04.2014</c:v>
                </c:pt>
                <c:pt idx="223">
                  <c:v>11.04.2014</c:v>
                </c:pt>
                <c:pt idx="224">
                  <c:v>18.04.2014</c:v>
                </c:pt>
                <c:pt idx="225">
                  <c:v>25.04.2014</c:v>
                </c:pt>
                <c:pt idx="226">
                  <c:v>2.05.2014</c:v>
                </c:pt>
                <c:pt idx="227">
                  <c:v>9.05.2014</c:v>
                </c:pt>
                <c:pt idx="228">
                  <c:v>16.05.2014</c:v>
                </c:pt>
                <c:pt idx="229">
                  <c:v>23.05.2014</c:v>
                </c:pt>
                <c:pt idx="230">
                  <c:v>30.05.2014</c:v>
                </c:pt>
                <c:pt idx="231">
                  <c:v>6.06.2014</c:v>
                </c:pt>
                <c:pt idx="232">
                  <c:v>13.06.2014</c:v>
                </c:pt>
                <c:pt idx="233">
                  <c:v>20.06.2014</c:v>
                </c:pt>
                <c:pt idx="234">
                  <c:v>27.06.2014</c:v>
                </c:pt>
                <c:pt idx="235">
                  <c:v>4.07.2014</c:v>
                </c:pt>
                <c:pt idx="236">
                  <c:v>11.07.2014</c:v>
                </c:pt>
                <c:pt idx="237">
                  <c:v>18.07.2014</c:v>
                </c:pt>
                <c:pt idx="238">
                  <c:v>25.07.2014</c:v>
                </c:pt>
                <c:pt idx="239">
                  <c:v>1.08.2014</c:v>
                </c:pt>
                <c:pt idx="240">
                  <c:v>8.08.2014</c:v>
                </c:pt>
                <c:pt idx="241">
                  <c:v>15.08.2014</c:v>
                </c:pt>
                <c:pt idx="242">
                  <c:v>22.08.2014</c:v>
                </c:pt>
                <c:pt idx="243">
                  <c:v>29.08.2014</c:v>
                </c:pt>
                <c:pt idx="244">
                  <c:v>5.09.2014</c:v>
                </c:pt>
                <c:pt idx="245">
                  <c:v>12.09.2014</c:v>
                </c:pt>
                <c:pt idx="246">
                  <c:v>19.09.2014</c:v>
                </c:pt>
                <c:pt idx="247">
                  <c:v>26.09.2014</c:v>
                </c:pt>
                <c:pt idx="248">
                  <c:v>3.10.2014</c:v>
                </c:pt>
                <c:pt idx="249">
                  <c:v>10.10.2014</c:v>
                </c:pt>
                <c:pt idx="250">
                  <c:v>17.10.2014</c:v>
                </c:pt>
                <c:pt idx="251">
                  <c:v>24.10.2014</c:v>
                </c:pt>
                <c:pt idx="252">
                  <c:v>31.10.2014</c:v>
                </c:pt>
                <c:pt idx="253">
                  <c:v>7.11.2014</c:v>
                </c:pt>
                <c:pt idx="254">
                  <c:v>14.11.2014</c:v>
                </c:pt>
                <c:pt idx="255">
                  <c:v>21.11.2014</c:v>
                </c:pt>
                <c:pt idx="256">
                  <c:v>28.11.2014</c:v>
                </c:pt>
                <c:pt idx="257">
                  <c:v>5.12.2014</c:v>
                </c:pt>
                <c:pt idx="258">
                  <c:v>12.12.2014</c:v>
                </c:pt>
                <c:pt idx="259">
                  <c:v>19.12.2014</c:v>
                </c:pt>
                <c:pt idx="260">
                  <c:v>26.12.2014</c:v>
                </c:pt>
                <c:pt idx="261">
                  <c:v>2.01.2015</c:v>
                </c:pt>
                <c:pt idx="262">
                  <c:v>9.01.2015</c:v>
                </c:pt>
                <c:pt idx="263">
                  <c:v>16.01.2015</c:v>
                </c:pt>
                <c:pt idx="264">
                  <c:v>23.01.2015</c:v>
                </c:pt>
                <c:pt idx="265">
                  <c:v>30.01.2015</c:v>
                </c:pt>
                <c:pt idx="266">
                  <c:v>6.02.2015</c:v>
                </c:pt>
                <c:pt idx="267">
                  <c:v>13.02.2015</c:v>
                </c:pt>
                <c:pt idx="268">
                  <c:v>20.02.2015</c:v>
                </c:pt>
                <c:pt idx="269">
                  <c:v>27.02.2015</c:v>
                </c:pt>
                <c:pt idx="270">
                  <c:v>6.03.2015</c:v>
                </c:pt>
                <c:pt idx="271">
                  <c:v>13.03.2015</c:v>
                </c:pt>
                <c:pt idx="272">
                  <c:v>20.03.2015</c:v>
                </c:pt>
                <c:pt idx="273">
                  <c:v>27.03.2015</c:v>
                </c:pt>
                <c:pt idx="274">
                  <c:v>3.04.2015</c:v>
                </c:pt>
                <c:pt idx="275">
                  <c:v>10.04.2015</c:v>
                </c:pt>
                <c:pt idx="276">
                  <c:v>17.04.2015</c:v>
                </c:pt>
                <c:pt idx="277">
                  <c:v>24.04.2015</c:v>
                </c:pt>
                <c:pt idx="278">
                  <c:v>1.05.2015</c:v>
                </c:pt>
                <c:pt idx="279">
                  <c:v>8.05.2015</c:v>
                </c:pt>
                <c:pt idx="280">
                  <c:v>15.05.2015</c:v>
                </c:pt>
                <c:pt idx="281">
                  <c:v>22.05.2015</c:v>
                </c:pt>
                <c:pt idx="282">
                  <c:v>29.05.2015</c:v>
                </c:pt>
                <c:pt idx="283">
                  <c:v>5.06.2015</c:v>
                </c:pt>
                <c:pt idx="284">
                  <c:v>12.06.2015</c:v>
                </c:pt>
                <c:pt idx="285">
                  <c:v>19.06.2015</c:v>
                </c:pt>
                <c:pt idx="286">
                  <c:v>26.06.2015</c:v>
                </c:pt>
                <c:pt idx="287">
                  <c:v>3.07.2015</c:v>
                </c:pt>
                <c:pt idx="288">
                  <c:v>10.07.2015</c:v>
                </c:pt>
                <c:pt idx="289">
                  <c:v>17.07.2015</c:v>
                </c:pt>
                <c:pt idx="290">
                  <c:v>24.07.2015</c:v>
                </c:pt>
                <c:pt idx="291">
                  <c:v>31.07.2015</c:v>
                </c:pt>
                <c:pt idx="292">
                  <c:v>7.08.2015</c:v>
                </c:pt>
                <c:pt idx="293">
                  <c:v>14.08.2015</c:v>
                </c:pt>
                <c:pt idx="294">
                  <c:v>21.08.2015</c:v>
                </c:pt>
                <c:pt idx="295">
                  <c:v>28.08.2015</c:v>
                </c:pt>
                <c:pt idx="296">
                  <c:v>4.09.2015</c:v>
                </c:pt>
                <c:pt idx="297">
                  <c:v>11.09.2015</c:v>
                </c:pt>
                <c:pt idx="298">
                  <c:v>18.09.2015</c:v>
                </c:pt>
                <c:pt idx="299">
                  <c:v>25.09.2015</c:v>
                </c:pt>
                <c:pt idx="300">
                  <c:v>2.10.2015</c:v>
                </c:pt>
                <c:pt idx="301">
                  <c:v>9.10.2015</c:v>
                </c:pt>
                <c:pt idx="302">
                  <c:v>16.10.2015</c:v>
                </c:pt>
                <c:pt idx="303">
                  <c:v>23.10.2015</c:v>
                </c:pt>
                <c:pt idx="304">
                  <c:v>30.10.2015</c:v>
                </c:pt>
                <c:pt idx="305">
                  <c:v>6.11.2015</c:v>
                </c:pt>
                <c:pt idx="306">
                  <c:v>13.11.2015</c:v>
                </c:pt>
                <c:pt idx="307">
                  <c:v>20.11.2015</c:v>
                </c:pt>
                <c:pt idx="308">
                  <c:v>27.11.2015</c:v>
                </c:pt>
                <c:pt idx="309">
                  <c:v>4.12.2015</c:v>
                </c:pt>
                <c:pt idx="310">
                  <c:v>11.12.2015</c:v>
                </c:pt>
                <c:pt idx="311">
                  <c:v>18.12.2015</c:v>
                </c:pt>
                <c:pt idx="312">
                  <c:v>25.12.2015</c:v>
                </c:pt>
                <c:pt idx="313">
                  <c:v>1.01.2016</c:v>
                </c:pt>
                <c:pt idx="314">
                  <c:v>8.01.2016</c:v>
                </c:pt>
                <c:pt idx="315">
                  <c:v>15.01.2016</c:v>
                </c:pt>
                <c:pt idx="316">
                  <c:v>22.01.2016</c:v>
                </c:pt>
                <c:pt idx="317">
                  <c:v>29.01.2016</c:v>
                </c:pt>
                <c:pt idx="318">
                  <c:v>5.02.2016</c:v>
                </c:pt>
                <c:pt idx="319">
                  <c:v>12.02.2016</c:v>
                </c:pt>
                <c:pt idx="320">
                  <c:v>19.02.2016</c:v>
                </c:pt>
                <c:pt idx="321">
                  <c:v>26.02.2016</c:v>
                </c:pt>
                <c:pt idx="322">
                  <c:v>4.03.2016</c:v>
                </c:pt>
                <c:pt idx="323">
                  <c:v>11.03.2016</c:v>
                </c:pt>
                <c:pt idx="324">
                  <c:v>18.03.2016</c:v>
                </c:pt>
                <c:pt idx="325">
                  <c:v>25.03.2016</c:v>
                </c:pt>
                <c:pt idx="326">
                  <c:v>1.04.2016</c:v>
                </c:pt>
                <c:pt idx="327">
                  <c:v>8.04.2016</c:v>
                </c:pt>
                <c:pt idx="328">
                  <c:v>15.04.2016</c:v>
                </c:pt>
                <c:pt idx="329">
                  <c:v>22.04.2016</c:v>
                </c:pt>
                <c:pt idx="330">
                  <c:v>29.04.2016</c:v>
                </c:pt>
                <c:pt idx="331">
                  <c:v>6.05.2016</c:v>
                </c:pt>
                <c:pt idx="332">
                  <c:v>13.05.2016</c:v>
                </c:pt>
                <c:pt idx="333">
                  <c:v>20.05.2016</c:v>
                </c:pt>
                <c:pt idx="334">
                  <c:v>27.05.2016</c:v>
                </c:pt>
                <c:pt idx="335">
                  <c:v>3.06.2016</c:v>
                </c:pt>
                <c:pt idx="336">
                  <c:v>10.06.2016</c:v>
                </c:pt>
                <c:pt idx="337">
                  <c:v>17.06.2016</c:v>
                </c:pt>
                <c:pt idx="338">
                  <c:v>24.06.2016</c:v>
                </c:pt>
                <c:pt idx="339">
                  <c:v>1.07.2016</c:v>
                </c:pt>
                <c:pt idx="340">
                  <c:v>8.07.2016</c:v>
                </c:pt>
                <c:pt idx="341">
                  <c:v>15.07.2016</c:v>
                </c:pt>
                <c:pt idx="342">
                  <c:v>22.07.2016</c:v>
                </c:pt>
                <c:pt idx="343">
                  <c:v>29.07.2016</c:v>
                </c:pt>
                <c:pt idx="344">
                  <c:v>5.08.2016</c:v>
                </c:pt>
                <c:pt idx="345">
                  <c:v>12.08.2016</c:v>
                </c:pt>
                <c:pt idx="346">
                  <c:v>19.08.2016</c:v>
                </c:pt>
                <c:pt idx="347">
                  <c:v>26.08.2016</c:v>
                </c:pt>
                <c:pt idx="348">
                  <c:v>2.09.2016</c:v>
                </c:pt>
                <c:pt idx="349">
                  <c:v>9.09.2016</c:v>
                </c:pt>
                <c:pt idx="350">
                  <c:v>16.09.2016</c:v>
                </c:pt>
                <c:pt idx="351">
                  <c:v>23.09.2016</c:v>
                </c:pt>
                <c:pt idx="352">
                  <c:v>30.09.2016</c:v>
                </c:pt>
                <c:pt idx="353">
                  <c:v>7.10.2016</c:v>
                </c:pt>
                <c:pt idx="354">
                  <c:v>14.10.2016</c:v>
                </c:pt>
                <c:pt idx="355">
                  <c:v>21.10.2016</c:v>
                </c:pt>
                <c:pt idx="356">
                  <c:v>28.10.2016</c:v>
                </c:pt>
                <c:pt idx="357">
                  <c:v>4.11.2016</c:v>
                </c:pt>
                <c:pt idx="358">
                  <c:v>11.11.2016</c:v>
                </c:pt>
                <c:pt idx="359">
                  <c:v>18.11.2016</c:v>
                </c:pt>
                <c:pt idx="360">
                  <c:v>25.11.2016</c:v>
                </c:pt>
                <c:pt idx="361">
                  <c:v>2.12.2016</c:v>
                </c:pt>
                <c:pt idx="362">
                  <c:v>9.12.2016</c:v>
                </c:pt>
                <c:pt idx="363">
                  <c:v>16.12.2016</c:v>
                </c:pt>
                <c:pt idx="364">
                  <c:v>23.12.2016</c:v>
                </c:pt>
                <c:pt idx="365">
                  <c:v>30.12.2016</c:v>
                </c:pt>
                <c:pt idx="366">
                  <c:v>6.01.2017</c:v>
                </c:pt>
                <c:pt idx="367">
                  <c:v>13.01.2017</c:v>
                </c:pt>
                <c:pt idx="368">
                  <c:v>20.01.2017</c:v>
                </c:pt>
                <c:pt idx="369">
                  <c:v>27.01.2017</c:v>
                </c:pt>
                <c:pt idx="370">
                  <c:v>3.02.2017</c:v>
                </c:pt>
                <c:pt idx="371">
                  <c:v>10.02.2017</c:v>
                </c:pt>
                <c:pt idx="372">
                  <c:v>17.02.2017</c:v>
                </c:pt>
                <c:pt idx="373">
                  <c:v>24.02.2017</c:v>
                </c:pt>
                <c:pt idx="374">
                  <c:v>3.03.2017</c:v>
                </c:pt>
                <c:pt idx="375">
                  <c:v>10.03.2017</c:v>
                </c:pt>
                <c:pt idx="376">
                  <c:v>17.03.2017</c:v>
                </c:pt>
                <c:pt idx="377">
                  <c:v>24.03.2017</c:v>
                </c:pt>
                <c:pt idx="378">
                  <c:v>31.03.2017</c:v>
                </c:pt>
                <c:pt idx="379">
                  <c:v>7.04.2017</c:v>
                </c:pt>
                <c:pt idx="380">
                  <c:v>14.04.2017</c:v>
                </c:pt>
                <c:pt idx="381">
                  <c:v>21.04.2017</c:v>
                </c:pt>
                <c:pt idx="382">
                  <c:v>28.04.2017</c:v>
                </c:pt>
                <c:pt idx="383">
                  <c:v>5.05.2017</c:v>
                </c:pt>
                <c:pt idx="384">
                  <c:v>12.05.2017</c:v>
                </c:pt>
                <c:pt idx="385">
                  <c:v>19.05.2017</c:v>
                </c:pt>
                <c:pt idx="386">
                  <c:v>26.05.2017</c:v>
                </c:pt>
                <c:pt idx="387">
                  <c:v>2.06.2017</c:v>
                </c:pt>
                <c:pt idx="388">
                  <c:v>9.06.2017</c:v>
                </c:pt>
                <c:pt idx="389">
                  <c:v>16.06.2017</c:v>
                </c:pt>
                <c:pt idx="390">
                  <c:v>23.06.2017</c:v>
                </c:pt>
                <c:pt idx="391">
                  <c:v>30.06.2017</c:v>
                </c:pt>
                <c:pt idx="392">
                  <c:v>7.07.2017</c:v>
                </c:pt>
                <c:pt idx="393">
                  <c:v>14.07.2017</c:v>
                </c:pt>
                <c:pt idx="394">
                  <c:v>21.07.2017</c:v>
                </c:pt>
                <c:pt idx="395">
                  <c:v>28.07.2017</c:v>
                </c:pt>
                <c:pt idx="396">
                  <c:v>4.08.2017</c:v>
                </c:pt>
                <c:pt idx="397">
                  <c:v>11.08.2017</c:v>
                </c:pt>
                <c:pt idx="398">
                  <c:v>18.08.2017</c:v>
                </c:pt>
                <c:pt idx="399">
                  <c:v>25.08.2017</c:v>
                </c:pt>
                <c:pt idx="400">
                  <c:v>1.09.2017</c:v>
                </c:pt>
                <c:pt idx="401">
                  <c:v>8.09.2017</c:v>
                </c:pt>
                <c:pt idx="402">
                  <c:v>15.09.2017</c:v>
                </c:pt>
                <c:pt idx="403">
                  <c:v>22.09.2017</c:v>
                </c:pt>
                <c:pt idx="404">
                  <c:v>29.09.2017</c:v>
                </c:pt>
                <c:pt idx="405">
                  <c:v>6.10.2017</c:v>
                </c:pt>
                <c:pt idx="406">
                  <c:v>13.10.2017</c:v>
                </c:pt>
                <c:pt idx="407">
                  <c:v>20.10.2017</c:v>
                </c:pt>
                <c:pt idx="408">
                  <c:v>27.10.2017</c:v>
                </c:pt>
                <c:pt idx="409">
                  <c:v>3.11.2017</c:v>
                </c:pt>
                <c:pt idx="410">
                  <c:v>10.11.2017</c:v>
                </c:pt>
                <c:pt idx="411">
                  <c:v>17.11.2017</c:v>
                </c:pt>
                <c:pt idx="412">
                  <c:v>24.11.2017</c:v>
                </c:pt>
                <c:pt idx="413">
                  <c:v>1.12.2017</c:v>
                </c:pt>
                <c:pt idx="414">
                  <c:v>8.12.2017</c:v>
                </c:pt>
                <c:pt idx="415">
                  <c:v>15.12.2017</c:v>
                </c:pt>
                <c:pt idx="416">
                  <c:v>22.12.2017</c:v>
                </c:pt>
                <c:pt idx="417">
                  <c:v>29.12.2017</c:v>
                </c:pt>
                <c:pt idx="418">
                  <c:v>5.01.2018</c:v>
                </c:pt>
                <c:pt idx="419">
                  <c:v>12.01.2018</c:v>
                </c:pt>
                <c:pt idx="420">
                  <c:v>19.01.2018</c:v>
                </c:pt>
                <c:pt idx="421">
                  <c:v>26.01.2018</c:v>
                </c:pt>
                <c:pt idx="422">
                  <c:v>2.02.2018</c:v>
                </c:pt>
                <c:pt idx="423">
                  <c:v>9.02.2018</c:v>
                </c:pt>
                <c:pt idx="424">
                  <c:v>16.02.2018</c:v>
                </c:pt>
                <c:pt idx="425">
                  <c:v>23.02.2018</c:v>
                </c:pt>
                <c:pt idx="426">
                  <c:v>2.03.2018</c:v>
                </c:pt>
                <c:pt idx="427">
                  <c:v>9.03.2018</c:v>
                </c:pt>
                <c:pt idx="428">
                  <c:v>16.03.2018</c:v>
                </c:pt>
                <c:pt idx="429">
                  <c:v>23.03.2018</c:v>
                </c:pt>
                <c:pt idx="430">
                  <c:v>30.03.2018</c:v>
                </c:pt>
                <c:pt idx="431">
                  <c:v>6.04.2018</c:v>
                </c:pt>
                <c:pt idx="432">
                  <c:v>13.04.2018</c:v>
                </c:pt>
                <c:pt idx="433">
                  <c:v>20.04.2018</c:v>
                </c:pt>
                <c:pt idx="434">
                  <c:v>27.04.2018</c:v>
                </c:pt>
                <c:pt idx="435">
                  <c:v>4.05.2018</c:v>
                </c:pt>
                <c:pt idx="436">
                  <c:v>11.05.2018</c:v>
                </c:pt>
                <c:pt idx="437">
                  <c:v>18.05.2018</c:v>
                </c:pt>
                <c:pt idx="438">
                  <c:v>25.05.2018</c:v>
                </c:pt>
                <c:pt idx="439">
                  <c:v>1.06.2018</c:v>
                </c:pt>
                <c:pt idx="440">
                  <c:v>8.06.2018</c:v>
                </c:pt>
                <c:pt idx="441">
                  <c:v>15.06.2018</c:v>
                </c:pt>
                <c:pt idx="442">
                  <c:v>22.06.2018</c:v>
                </c:pt>
                <c:pt idx="443">
                  <c:v>29.06.2018</c:v>
                </c:pt>
                <c:pt idx="444">
                  <c:v>6.07.2018</c:v>
                </c:pt>
                <c:pt idx="445">
                  <c:v>13.07.2018</c:v>
                </c:pt>
                <c:pt idx="446">
                  <c:v>20.07.2018</c:v>
                </c:pt>
                <c:pt idx="447">
                  <c:v>27.07.2018</c:v>
                </c:pt>
                <c:pt idx="448">
                  <c:v>3.08.2018</c:v>
                </c:pt>
                <c:pt idx="449">
                  <c:v>10.08.2018</c:v>
                </c:pt>
                <c:pt idx="450">
                  <c:v>17.08.2018</c:v>
                </c:pt>
                <c:pt idx="451">
                  <c:v>24.08.2018</c:v>
                </c:pt>
                <c:pt idx="452">
                  <c:v>31.08.2018</c:v>
                </c:pt>
                <c:pt idx="453">
                  <c:v>7.09.2018</c:v>
                </c:pt>
                <c:pt idx="454">
                  <c:v>14.09.2018</c:v>
                </c:pt>
                <c:pt idx="455">
                  <c:v>21.09.2018</c:v>
                </c:pt>
                <c:pt idx="456">
                  <c:v>28.09.2018</c:v>
                </c:pt>
                <c:pt idx="457">
                  <c:v>5.10.2018</c:v>
                </c:pt>
                <c:pt idx="458">
                  <c:v>12.10.2018</c:v>
                </c:pt>
                <c:pt idx="459">
                  <c:v>19.10.2018</c:v>
                </c:pt>
                <c:pt idx="460">
                  <c:v>26.10.2018</c:v>
                </c:pt>
                <c:pt idx="461">
                  <c:v>2.11.2018</c:v>
                </c:pt>
                <c:pt idx="462">
                  <c:v>9.11.2018</c:v>
                </c:pt>
                <c:pt idx="463">
                  <c:v>16.11.2018</c:v>
                </c:pt>
                <c:pt idx="464">
                  <c:v>23.11.2018</c:v>
                </c:pt>
                <c:pt idx="465">
                  <c:v>30.11.2018</c:v>
                </c:pt>
                <c:pt idx="466">
                  <c:v>7.12.2018</c:v>
                </c:pt>
                <c:pt idx="467">
                  <c:v>14.12.2018</c:v>
                </c:pt>
                <c:pt idx="468">
                  <c:v>21.12.2018</c:v>
                </c:pt>
                <c:pt idx="469">
                  <c:v>28.12.2018</c:v>
                </c:pt>
                <c:pt idx="470">
                  <c:v>4.01.2019</c:v>
                </c:pt>
                <c:pt idx="471">
                  <c:v>11.01.2019</c:v>
                </c:pt>
                <c:pt idx="472">
                  <c:v>18.01.2019</c:v>
                </c:pt>
                <c:pt idx="473">
                  <c:v>25.01.2019</c:v>
                </c:pt>
                <c:pt idx="474">
                  <c:v>1.02.2019</c:v>
                </c:pt>
                <c:pt idx="475">
                  <c:v>8.02.2019</c:v>
                </c:pt>
                <c:pt idx="476">
                  <c:v>15.02.2019</c:v>
                </c:pt>
                <c:pt idx="477">
                  <c:v>22.02.2019</c:v>
                </c:pt>
                <c:pt idx="478">
                  <c:v>1.03.2019</c:v>
                </c:pt>
                <c:pt idx="479">
                  <c:v>8.03.2019</c:v>
                </c:pt>
                <c:pt idx="480">
                  <c:v>15.03.2019</c:v>
                </c:pt>
                <c:pt idx="481">
                  <c:v>22.03.2019</c:v>
                </c:pt>
                <c:pt idx="482">
                  <c:v>29.03.2019</c:v>
                </c:pt>
                <c:pt idx="483">
                  <c:v>5.04.2019</c:v>
                </c:pt>
                <c:pt idx="484">
                  <c:v>12.04.2019</c:v>
                </c:pt>
                <c:pt idx="485">
                  <c:v>19.04.2019</c:v>
                </c:pt>
                <c:pt idx="486">
                  <c:v>26.04.2019</c:v>
                </c:pt>
                <c:pt idx="487">
                  <c:v>3.05.2019</c:v>
                </c:pt>
                <c:pt idx="488">
                  <c:v>10.05.2019</c:v>
                </c:pt>
                <c:pt idx="489">
                  <c:v>17.05.2019</c:v>
                </c:pt>
                <c:pt idx="490">
                  <c:v>24.05.2019</c:v>
                </c:pt>
                <c:pt idx="491">
                  <c:v>31.05.2019</c:v>
                </c:pt>
                <c:pt idx="492">
                  <c:v>7.06.2019</c:v>
                </c:pt>
                <c:pt idx="493">
                  <c:v>14.06.2019</c:v>
                </c:pt>
                <c:pt idx="494">
                  <c:v>21.06.2019</c:v>
                </c:pt>
                <c:pt idx="495">
                  <c:v>28.06.2019</c:v>
                </c:pt>
                <c:pt idx="496">
                  <c:v>5.07.2019</c:v>
                </c:pt>
                <c:pt idx="497">
                  <c:v>12.07.2019</c:v>
                </c:pt>
                <c:pt idx="498">
                  <c:v>19.07.2019</c:v>
                </c:pt>
                <c:pt idx="499">
                  <c:v>26.07.2019</c:v>
                </c:pt>
                <c:pt idx="500">
                  <c:v>2.08.2019</c:v>
                </c:pt>
                <c:pt idx="501">
                  <c:v>9.08.2019</c:v>
                </c:pt>
                <c:pt idx="502">
                  <c:v>16.08.2019</c:v>
                </c:pt>
                <c:pt idx="503">
                  <c:v>23.08.2019</c:v>
                </c:pt>
                <c:pt idx="504">
                  <c:v>30.08.2019</c:v>
                </c:pt>
                <c:pt idx="505">
                  <c:v>6.09.2019</c:v>
                </c:pt>
                <c:pt idx="506">
                  <c:v>13.09.2019</c:v>
                </c:pt>
                <c:pt idx="507">
                  <c:v>20.09.2019</c:v>
                </c:pt>
                <c:pt idx="508">
                  <c:v>27.09.2019</c:v>
                </c:pt>
                <c:pt idx="509">
                  <c:v>4.10.2019</c:v>
                </c:pt>
                <c:pt idx="510">
                  <c:v>11.10.2019</c:v>
                </c:pt>
                <c:pt idx="511">
                  <c:v>18.10.2019</c:v>
                </c:pt>
                <c:pt idx="512">
                  <c:v>25.10.2019</c:v>
                </c:pt>
                <c:pt idx="513">
                  <c:v>1.11.2019</c:v>
                </c:pt>
                <c:pt idx="514">
                  <c:v>8.11.2019</c:v>
                </c:pt>
                <c:pt idx="515">
                  <c:v>15.11.2019</c:v>
                </c:pt>
                <c:pt idx="516">
                  <c:v>22.11.2019</c:v>
                </c:pt>
                <c:pt idx="517">
                  <c:v>29.11.2019</c:v>
                </c:pt>
                <c:pt idx="518">
                  <c:v>6.12.2019</c:v>
                </c:pt>
                <c:pt idx="519">
                  <c:v>13.12.2019</c:v>
                </c:pt>
                <c:pt idx="520">
                  <c:v>20.12.2019</c:v>
                </c:pt>
                <c:pt idx="521">
                  <c:v>27.12.2019</c:v>
                </c:pt>
                <c:pt idx="522">
                  <c:v>3.01.2020</c:v>
                </c:pt>
                <c:pt idx="523">
                  <c:v>10.01.2020</c:v>
                </c:pt>
                <c:pt idx="524">
                  <c:v>17.01.2020</c:v>
                </c:pt>
                <c:pt idx="525">
                  <c:v>24.01.2020</c:v>
                </c:pt>
                <c:pt idx="526">
                  <c:v>31.01.2020</c:v>
                </c:pt>
                <c:pt idx="527">
                  <c:v>7.02.2020</c:v>
                </c:pt>
                <c:pt idx="528">
                  <c:v>14.02.2020</c:v>
                </c:pt>
                <c:pt idx="529">
                  <c:v>21.02.2020</c:v>
                </c:pt>
                <c:pt idx="530">
                  <c:v>28.02.2020</c:v>
                </c:pt>
                <c:pt idx="531">
                  <c:v>6.03.2020</c:v>
                </c:pt>
                <c:pt idx="532">
                  <c:v>13.03.2020</c:v>
                </c:pt>
                <c:pt idx="533">
                  <c:v>20.03.2020</c:v>
                </c:pt>
                <c:pt idx="534">
                  <c:v>27.03.2020</c:v>
                </c:pt>
                <c:pt idx="535">
                  <c:v>3.04.2020</c:v>
                </c:pt>
                <c:pt idx="536">
                  <c:v>10.04.2020</c:v>
                </c:pt>
                <c:pt idx="537">
                  <c:v>17.04.2020</c:v>
                </c:pt>
                <c:pt idx="538">
                  <c:v>24.04.2020</c:v>
                </c:pt>
                <c:pt idx="539">
                  <c:v>1.05.2020</c:v>
                </c:pt>
                <c:pt idx="540">
                  <c:v>8.05.2020</c:v>
                </c:pt>
                <c:pt idx="541">
                  <c:v>15.05.2020</c:v>
                </c:pt>
                <c:pt idx="542">
                  <c:v>22.05.2020</c:v>
                </c:pt>
                <c:pt idx="543">
                  <c:v>29.05.2020</c:v>
                </c:pt>
                <c:pt idx="544">
                  <c:v>5.06.2020</c:v>
                </c:pt>
                <c:pt idx="545">
                  <c:v>12.06.2020</c:v>
                </c:pt>
                <c:pt idx="546">
                  <c:v>19.06.2020</c:v>
                </c:pt>
                <c:pt idx="547">
                  <c:v>26.06.2020</c:v>
                </c:pt>
                <c:pt idx="548">
                  <c:v>3.07.2020</c:v>
                </c:pt>
                <c:pt idx="549">
                  <c:v>10.07.2020</c:v>
                </c:pt>
                <c:pt idx="550">
                  <c:v>17.07.2020</c:v>
                </c:pt>
                <c:pt idx="551">
                  <c:v>24.07.2020</c:v>
                </c:pt>
                <c:pt idx="552">
                  <c:v>31.07.2020</c:v>
                </c:pt>
                <c:pt idx="553">
                  <c:v>7.08.2020</c:v>
                </c:pt>
                <c:pt idx="554">
                  <c:v>14.08.2020</c:v>
                </c:pt>
                <c:pt idx="555">
                  <c:v>21.08.2020</c:v>
                </c:pt>
                <c:pt idx="556">
                  <c:v>28.08.2020</c:v>
                </c:pt>
                <c:pt idx="557">
                  <c:v>4.09.2020</c:v>
                </c:pt>
                <c:pt idx="558">
                  <c:v>11.09.2020</c:v>
                </c:pt>
                <c:pt idx="559">
                  <c:v>18.09.2020</c:v>
                </c:pt>
                <c:pt idx="560">
                  <c:v>25.09.2020</c:v>
                </c:pt>
                <c:pt idx="561">
                  <c:v>2.10.2020</c:v>
                </c:pt>
                <c:pt idx="562">
                  <c:v>9.10.2020</c:v>
                </c:pt>
                <c:pt idx="563">
                  <c:v>16.10.2020</c:v>
                </c:pt>
                <c:pt idx="564">
                  <c:v>23.10.2020</c:v>
                </c:pt>
                <c:pt idx="565">
                  <c:v>30.10.2020</c:v>
                </c:pt>
                <c:pt idx="566">
                  <c:v>6.11.2020</c:v>
                </c:pt>
                <c:pt idx="567">
                  <c:v>13.11.2020</c:v>
                </c:pt>
                <c:pt idx="568">
                  <c:v>20.11.2020</c:v>
                </c:pt>
                <c:pt idx="569">
                  <c:v>27.11.2020</c:v>
                </c:pt>
                <c:pt idx="570">
                  <c:v>4.12.2020</c:v>
                </c:pt>
                <c:pt idx="571">
                  <c:v>11.12.2020</c:v>
                </c:pt>
                <c:pt idx="572">
                  <c:v>18.12.2020</c:v>
                </c:pt>
                <c:pt idx="573">
                  <c:v>25.12.2020</c:v>
                </c:pt>
                <c:pt idx="574">
                  <c:v>1.01.2021</c:v>
                </c:pt>
                <c:pt idx="575">
                  <c:v>8.01.2021</c:v>
                </c:pt>
                <c:pt idx="576">
                  <c:v>15.01.2021</c:v>
                </c:pt>
                <c:pt idx="577">
                  <c:v>22.01.2021</c:v>
                </c:pt>
                <c:pt idx="578">
                  <c:v>29.01.2021</c:v>
                </c:pt>
                <c:pt idx="579">
                  <c:v>5.02.2021</c:v>
                </c:pt>
                <c:pt idx="580">
                  <c:v>12.02.2021</c:v>
                </c:pt>
                <c:pt idx="581">
                  <c:v>19.02.2021</c:v>
                </c:pt>
                <c:pt idx="582">
                  <c:v>26.02.2021</c:v>
                </c:pt>
                <c:pt idx="583">
                  <c:v>5.03.2021</c:v>
                </c:pt>
                <c:pt idx="584">
                  <c:v>12.03.2021</c:v>
                </c:pt>
                <c:pt idx="585">
                  <c:v>19.03.2021</c:v>
                </c:pt>
                <c:pt idx="586">
                  <c:v>26.03.2021</c:v>
                </c:pt>
                <c:pt idx="587">
                  <c:v>2.04.2021</c:v>
                </c:pt>
                <c:pt idx="588">
                  <c:v>9.04.2021</c:v>
                </c:pt>
                <c:pt idx="589">
                  <c:v>16.04.2021</c:v>
                </c:pt>
                <c:pt idx="590">
                  <c:v>23.04.2021</c:v>
                </c:pt>
                <c:pt idx="591">
                  <c:v>30.04.2021</c:v>
                </c:pt>
                <c:pt idx="592">
                  <c:v>7.05.2021</c:v>
                </c:pt>
                <c:pt idx="593">
                  <c:v>14.05.2021</c:v>
                </c:pt>
                <c:pt idx="594">
                  <c:v>21.05.2021</c:v>
                </c:pt>
                <c:pt idx="595">
                  <c:v>28.05.2021</c:v>
                </c:pt>
                <c:pt idx="596">
                  <c:v>4.06.2021</c:v>
                </c:pt>
                <c:pt idx="597">
                  <c:v>11.06.2021</c:v>
                </c:pt>
                <c:pt idx="598">
                  <c:v>18.06.2021</c:v>
                </c:pt>
                <c:pt idx="599">
                  <c:v>25.06.2021</c:v>
                </c:pt>
                <c:pt idx="600">
                  <c:v>2.07.2021</c:v>
                </c:pt>
                <c:pt idx="601">
                  <c:v>9.07.2021</c:v>
                </c:pt>
                <c:pt idx="602">
                  <c:v>16.07.2021</c:v>
                </c:pt>
                <c:pt idx="603">
                  <c:v>23.07.2021</c:v>
                </c:pt>
                <c:pt idx="604">
                  <c:v>30.07.2021</c:v>
                </c:pt>
                <c:pt idx="605">
                  <c:v>6.08.2021</c:v>
                </c:pt>
                <c:pt idx="606">
                  <c:v>13.08.2021</c:v>
                </c:pt>
                <c:pt idx="607">
                  <c:v>20.08.2021</c:v>
                </c:pt>
                <c:pt idx="608">
                  <c:v>27.08.2021</c:v>
                </c:pt>
                <c:pt idx="609">
                  <c:v>3.09.2021</c:v>
                </c:pt>
                <c:pt idx="610">
                  <c:v>10.09.2021</c:v>
                </c:pt>
                <c:pt idx="611">
                  <c:v>17.09.2021</c:v>
                </c:pt>
                <c:pt idx="612">
                  <c:v>24.09.2021</c:v>
                </c:pt>
                <c:pt idx="613">
                  <c:v>1.10.2021</c:v>
                </c:pt>
                <c:pt idx="614">
                  <c:v>8.10.2021</c:v>
                </c:pt>
                <c:pt idx="615">
                  <c:v>15.10.2021</c:v>
                </c:pt>
                <c:pt idx="616">
                  <c:v>22.10.2021</c:v>
                </c:pt>
                <c:pt idx="617">
                  <c:v>29.10.2021</c:v>
                </c:pt>
                <c:pt idx="618">
                  <c:v>5.11.2021</c:v>
                </c:pt>
                <c:pt idx="619">
                  <c:v>12.11.2021</c:v>
                </c:pt>
                <c:pt idx="620">
                  <c:v>19.11.2021</c:v>
                </c:pt>
                <c:pt idx="621">
                  <c:v>26.11.2021</c:v>
                </c:pt>
                <c:pt idx="622">
                  <c:v>3.12.2021</c:v>
                </c:pt>
                <c:pt idx="623">
                  <c:v>10.12.2021</c:v>
                </c:pt>
                <c:pt idx="624">
                  <c:v>17.12.2021</c:v>
                </c:pt>
                <c:pt idx="625">
                  <c:v>24.12.2021</c:v>
                </c:pt>
                <c:pt idx="626">
                  <c:v>31.12.2021</c:v>
                </c:pt>
                <c:pt idx="627">
                  <c:v>7.01.2022</c:v>
                </c:pt>
                <c:pt idx="628">
                  <c:v>14.01.2022</c:v>
                </c:pt>
                <c:pt idx="629">
                  <c:v>21.01.2022</c:v>
                </c:pt>
                <c:pt idx="630">
                  <c:v>28.01.2022</c:v>
                </c:pt>
                <c:pt idx="631">
                  <c:v>4.02.2022</c:v>
                </c:pt>
                <c:pt idx="632">
                  <c:v>11.02.2022</c:v>
                </c:pt>
                <c:pt idx="633">
                  <c:v>18.02.2022</c:v>
                </c:pt>
                <c:pt idx="634">
                  <c:v>25.02.2022</c:v>
                </c:pt>
                <c:pt idx="635">
                  <c:v>4.03.2022</c:v>
                </c:pt>
                <c:pt idx="636">
                  <c:v>11.03.2022</c:v>
                </c:pt>
                <c:pt idx="637">
                  <c:v>18.03.2022</c:v>
                </c:pt>
                <c:pt idx="638">
                  <c:v>25.03.2022</c:v>
                </c:pt>
                <c:pt idx="639">
                  <c:v>1.04.2022</c:v>
                </c:pt>
                <c:pt idx="640">
                  <c:v>8.04.2022</c:v>
                </c:pt>
                <c:pt idx="641">
                  <c:v>15.04.2022</c:v>
                </c:pt>
                <c:pt idx="642">
                  <c:v>22.04.2022</c:v>
                </c:pt>
                <c:pt idx="643">
                  <c:v>29.04.2022</c:v>
                </c:pt>
                <c:pt idx="644">
                  <c:v>6.05.2022</c:v>
                </c:pt>
                <c:pt idx="645">
                  <c:v>13.05.2022</c:v>
                </c:pt>
                <c:pt idx="646">
                  <c:v>20.05.2022</c:v>
                </c:pt>
                <c:pt idx="647">
                  <c:v>27.05.2022</c:v>
                </c:pt>
                <c:pt idx="648">
                  <c:v>3.06.2022</c:v>
                </c:pt>
                <c:pt idx="649">
                  <c:v>10.06.2022</c:v>
                </c:pt>
                <c:pt idx="650">
                  <c:v>17.06.2022</c:v>
                </c:pt>
                <c:pt idx="651">
                  <c:v>24.06.2022</c:v>
                </c:pt>
                <c:pt idx="652">
                  <c:v>1.07.2022</c:v>
                </c:pt>
                <c:pt idx="653">
                  <c:v>8.07.2022</c:v>
                </c:pt>
                <c:pt idx="654">
                  <c:v>15.07.2022</c:v>
                </c:pt>
                <c:pt idx="655">
                  <c:v>22.07.2022</c:v>
                </c:pt>
                <c:pt idx="656">
                  <c:v>29.07.2022</c:v>
                </c:pt>
                <c:pt idx="657">
                  <c:v>5.08.2022</c:v>
                </c:pt>
                <c:pt idx="658">
                  <c:v>12.08.2022</c:v>
                </c:pt>
                <c:pt idx="659">
                  <c:v>19.08.2022</c:v>
                </c:pt>
                <c:pt idx="660">
                  <c:v>26.08.2022</c:v>
                </c:pt>
                <c:pt idx="661">
                  <c:v>2.09.2022</c:v>
                </c:pt>
                <c:pt idx="662">
                  <c:v>9.09.2022</c:v>
                </c:pt>
                <c:pt idx="663">
                  <c:v>16.09.2022</c:v>
                </c:pt>
                <c:pt idx="664">
                  <c:v>23.09.2022</c:v>
                </c:pt>
                <c:pt idx="665">
                  <c:v>30.09.2022</c:v>
                </c:pt>
                <c:pt idx="666">
                  <c:v>7.10.2022</c:v>
                </c:pt>
                <c:pt idx="667">
                  <c:v>14.10.2022</c:v>
                </c:pt>
                <c:pt idx="668">
                  <c:v>21.10.2022</c:v>
                </c:pt>
                <c:pt idx="669">
                  <c:v>28.10.2022</c:v>
                </c:pt>
                <c:pt idx="670">
                  <c:v>4.11.2022</c:v>
                </c:pt>
                <c:pt idx="671">
                  <c:v>11.11.2022</c:v>
                </c:pt>
                <c:pt idx="672">
                  <c:v>18.11.2022</c:v>
                </c:pt>
                <c:pt idx="673">
                  <c:v>25.11.2022</c:v>
                </c:pt>
                <c:pt idx="674">
                  <c:v>2.12.2022</c:v>
                </c:pt>
                <c:pt idx="675">
                  <c:v>9.12.2022</c:v>
                </c:pt>
                <c:pt idx="676">
                  <c:v>16.12.2022</c:v>
                </c:pt>
                <c:pt idx="677">
                  <c:v>23.12.2022</c:v>
                </c:pt>
                <c:pt idx="678">
                  <c:v>30.12.2022</c:v>
                </c:pt>
                <c:pt idx="679">
                  <c:v>6.01.2023</c:v>
                </c:pt>
                <c:pt idx="680">
                  <c:v>13.01.2023</c:v>
                </c:pt>
                <c:pt idx="681">
                  <c:v>20.01.2023</c:v>
                </c:pt>
                <c:pt idx="682">
                  <c:v>27.01.2023 </c:v>
                </c:pt>
                <c:pt idx="683">
                  <c:v>03.02.2023 </c:v>
                </c:pt>
                <c:pt idx="684">
                  <c:v> 10.02.2023</c:v>
                </c:pt>
                <c:pt idx="685">
                  <c:v> 17.02.2023</c:v>
                </c:pt>
                <c:pt idx="686">
                  <c:v> 24.02.2023</c:v>
                </c:pt>
                <c:pt idx="687">
                  <c:v> 03.03.2023</c:v>
                </c:pt>
                <c:pt idx="688">
                  <c:v> 10.03.2023</c:v>
                </c:pt>
                <c:pt idx="689">
                  <c:v>17.03.2023 </c:v>
                </c:pt>
                <c:pt idx="690">
                  <c:v>24.03.2023 </c:v>
                </c:pt>
                <c:pt idx="691">
                  <c:v> 31.03.2023</c:v>
                </c:pt>
                <c:pt idx="692">
                  <c:v> 07.04.2023</c:v>
                </c:pt>
                <c:pt idx="693">
                  <c:v> 14.04.2023</c:v>
                </c:pt>
                <c:pt idx="694">
                  <c:v>20.04.2023 </c:v>
                </c:pt>
                <c:pt idx="695">
                  <c:v>28.04.2023 </c:v>
                </c:pt>
                <c:pt idx="696">
                  <c:v>5.05.2023</c:v>
                </c:pt>
                <c:pt idx="697">
                  <c:v>12.05.2023</c:v>
                </c:pt>
                <c:pt idx="698">
                  <c:v>19.05.2023</c:v>
                </c:pt>
                <c:pt idx="699">
                  <c:v>26.05.2023</c:v>
                </c:pt>
                <c:pt idx="700">
                  <c:v>2.06.2023</c:v>
                </c:pt>
                <c:pt idx="701">
                  <c:v>9.06.2023</c:v>
                </c:pt>
                <c:pt idx="702">
                  <c:v>16.06.2023</c:v>
                </c:pt>
                <c:pt idx="703">
                  <c:v>23.06.2023</c:v>
                </c:pt>
                <c:pt idx="704">
                  <c:v>27.06.2023</c:v>
                </c:pt>
                <c:pt idx="705">
                  <c:v>7.07.2023</c:v>
                </c:pt>
                <c:pt idx="706">
                  <c:v>14.07.2023</c:v>
                </c:pt>
                <c:pt idx="707">
                  <c:v>21.07.2023</c:v>
                </c:pt>
                <c:pt idx="708">
                  <c:v>28.07.2023</c:v>
                </c:pt>
                <c:pt idx="709">
                  <c:v>4.08.2023</c:v>
                </c:pt>
                <c:pt idx="710">
                  <c:v>11.08.2023</c:v>
                </c:pt>
                <c:pt idx="711">
                  <c:v>18.08.2023</c:v>
                </c:pt>
                <c:pt idx="712">
                  <c:v>1.09.2023</c:v>
                </c:pt>
                <c:pt idx="713">
                  <c:v>8.09.2023</c:v>
                </c:pt>
                <c:pt idx="714">
                  <c:v>15.09.2023</c:v>
                </c:pt>
                <c:pt idx="715">
                  <c:v>22.09.2023</c:v>
                </c:pt>
                <c:pt idx="716">
                  <c:v>29.09.2023</c:v>
                </c:pt>
                <c:pt idx="717">
                  <c:v>6.10.2023</c:v>
                </c:pt>
                <c:pt idx="718">
                  <c:v>13.10.2023</c:v>
                </c:pt>
                <c:pt idx="719">
                  <c:v>20.10.2023</c:v>
                </c:pt>
                <c:pt idx="720">
                  <c:v>27.10.2023</c:v>
                </c:pt>
                <c:pt idx="721">
                  <c:v>3.11.2023</c:v>
                </c:pt>
                <c:pt idx="722">
                  <c:v>10.11.2023</c:v>
                </c:pt>
                <c:pt idx="723">
                  <c:v>17.11.2023</c:v>
                </c:pt>
                <c:pt idx="724">
                  <c:v>24.11.2023</c:v>
                </c:pt>
                <c:pt idx="725">
                  <c:v>1.12.2023</c:v>
                </c:pt>
                <c:pt idx="726">
                  <c:v>8.12.2023</c:v>
                </c:pt>
                <c:pt idx="727">
                  <c:v>15.12.2023</c:v>
                </c:pt>
                <c:pt idx="728">
                  <c:v>22.12.2023</c:v>
                </c:pt>
                <c:pt idx="729">
                  <c:v>29.12.2023</c:v>
                </c:pt>
                <c:pt idx="730">
                  <c:v>5.01.2024</c:v>
                </c:pt>
                <c:pt idx="731">
                  <c:v>12.01.2024</c:v>
                </c:pt>
                <c:pt idx="732">
                  <c:v>19.01.2024</c:v>
                </c:pt>
                <c:pt idx="733">
                  <c:v>26.01.2024</c:v>
                </c:pt>
                <c:pt idx="734">
                  <c:v>2.02.2024</c:v>
                </c:pt>
                <c:pt idx="735">
                  <c:v>9.02.2024</c:v>
                </c:pt>
                <c:pt idx="736">
                  <c:v>16.02.2024</c:v>
                </c:pt>
                <c:pt idx="737">
                  <c:v>23.02.2024</c:v>
                </c:pt>
                <c:pt idx="738">
                  <c:v>1.03.2024</c:v>
                </c:pt>
                <c:pt idx="739">
                  <c:v>8.03.2024</c:v>
                </c:pt>
                <c:pt idx="740">
                  <c:v>15.03.2024</c:v>
                </c:pt>
                <c:pt idx="741">
                  <c:v>22.03.2024</c:v>
                </c:pt>
                <c:pt idx="742">
                  <c:v>29.03.2024</c:v>
                </c:pt>
                <c:pt idx="743">
                  <c:v>5.04.2024</c:v>
                </c:pt>
                <c:pt idx="744">
                  <c:v>12.04.2024</c:v>
                </c:pt>
                <c:pt idx="745">
                  <c:v>19.04.2024</c:v>
                </c:pt>
                <c:pt idx="746">
                  <c:v>26.04.2024</c:v>
                </c:pt>
                <c:pt idx="747">
                  <c:v>3.05.2024</c:v>
                </c:pt>
                <c:pt idx="748">
                  <c:v>10.05.2024</c:v>
                </c:pt>
                <c:pt idx="749">
                  <c:v>17.05.2024</c:v>
                </c:pt>
                <c:pt idx="750">
                  <c:v>24.05.2024</c:v>
                </c:pt>
                <c:pt idx="751">
                  <c:v>31.05.2024</c:v>
                </c:pt>
                <c:pt idx="752">
                  <c:v>7.06.2024</c:v>
                </c:pt>
                <c:pt idx="753">
                  <c:v>14.06.2024</c:v>
                </c:pt>
                <c:pt idx="754">
                  <c:v>21.06.2024</c:v>
                </c:pt>
                <c:pt idx="755">
                  <c:v>28.06.2024</c:v>
                </c:pt>
                <c:pt idx="756">
                  <c:v>5.07.2024</c:v>
                </c:pt>
                <c:pt idx="757">
                  <c:v>12.07.2024</c:v>
                </c:pt>
                <c:pt idx="758">
                  <c:v>19.07.2024</c:v>
                </c:pt>
                <c:pt idx="759">
                  <c:v>26.07.2024</c:v>
                </c:pt>
                <c:pt idx="760">
                  <c:v>2.08.2024</c:v>
                </c:pt>
                <c:pt idx="761">
                  <c:v>9.08.2024</c:v>
                </c:pt>
                <c:pt idx="762">
                  <c:v>16.08.2024</c:v>
                </c:pt>
                <c:pt idx="763">
                  <c:v>23.08.2024</c:v>
                </c:pt>
                <c:pt idx="764">
                  <c:v>30.08.2024</c:v>
                </c:pt>
                <c:pt idx="765">
                  <c:v>6.09.2024</c:v>
                </c:pt>
                <c:pt idx="766">
                  <c:v>13.09.2024</c:v>
                </c:pt>
                <c:pt idx="767">
                  <c:v>20.09.2024</c:v>
                </c:pt>
                <c:pt idx="768">
                  <c:v>27.09.2024</c:v>
                </c:pt>
                <c:pt idx="769">
                  <c:v>11.10.2024</c:v>
                </c:pt>
                <c:pt idx="770">
                  <c:v>18.10.2024</c:v>
                </c:pt>
                <c:pt idx="771">
                  <c:v>25.10.2024</c:v>
                </c:pt>
                <c:pt idx="772">
                  <c:v>1.11.2024</c:v>
                </c:pt>
                <c:pt idx="773">
                  <c:v>8.11.2024</c:v>
                </c:pt>
                <c:pt idx="774">
                  <c:v>15.11.2024</c:v>
                </c:pt>
                <c:pt idx="775">
                  <c:v>22.11.2024</c:v>
                </c:pt>
                <c:pt idx="776">
                  <c:v>29.11.2024</c:v>
                </c:pt>
                <c:pt idx="777">
                  <c:v>6.12.2024</c:v>
                </c:pt>
                <c:pt idx="778">
                  <c:v>13.12.2024</c:v>
                </c:pt>
                <c:pt idx="779">
                  <c:v>20.12.2024</c:v>
                </c:pt>
                <c:pt idx="780">
                  <c:v>27.12.2024</c:v>
                </c:pt>
                <c:pt idx="781">
                  <c:v>3.01.2025</c:v>
                </c:pt>
                <c:pt idx="782">
                  <c:v>10.01.2025</c:v>
                </c:pt>
                <c:pt idx="783">
                  <c:v>17.01.2025</c:v>
                </c:pt>
                <c:pt idx="784">
                  <c:v>24.01.2025</c:v>
                </c:pt>
                <c:pt idx="785">
                  <c:v>31.01.2025</c:v>
                </c:pt>
                <c:pt idx="786">
                  <c:v>7.02.2025</c:v>
                </c:pt>
                <c:pt idx="787">
                  <c:v>14.02.2025</c:v>
                </c:pt>
                <c:pt idx="788">
                  <c:v>21.02.2025</c:v>
                </c:pt>
                <c:pt idx="789">
                  <c:v>28.02.2025</c:v>
                </c:pt>
                <c:pt idx="790">
                  <c:v>7.03.2025</c:v>
                </c:pt>
                <c:pt idx="791">
                  <c:v>14.03.2025</c:v>
                </c:pt>
                <c:pt idx="792">
                  <c:v>21.03.2025</c:v>
                </c:pt>
                <c:pt idx="793">
                  <c:v>28.03.2025</c:v>
                </c:pt>
                <c:pt idx="794">
                  <c:v>4.04.2025</c:v>
                </c:pt>
                <c:pt idx="795">
                  <c:v>11.04.2024</c:v>
                </c:pt>
                <c:pt idx="796">
                  <c:v>18.04.2025</c:v>
                </c:pt>
                <c:pt idx="797">
                  <c:v>25.04.2025</c:v>
                </c:pt>
                <c:pt idx="798">
                  <c:v>2.05.2025</c:v>
                </c:pt>
                <c:pt idx="799">
                  <c:v>9.05.2025</c:v>
                </c:pt>
                <c:pt idx="800">
                  <c:v>16.05.2025</c:v>
                </c:pt>
                <c:pt idx="801">
                  <c:v>23.05.2025</c:v>
                </c:pt>
                <c:pt idx="802">
                  <c:v>30.05.2025</c:v>
                </c:pt>
                <c:pt idx="803">
                  <c:v>5.06.2025</c:v>
                </c:pt>
                <c:pt idx="804">
                  <c:v>13.06.2025</c:v>
                </c:pt>
                <c:pt idx="805">
                  <c:v>20.06.2025</c:v>
                </c:pt>
                <c:pt idx="806">
                  <c:v>27.06.2025</c:v>
                </c:pt>
              </c:strCache>
            </c:strRef>
          </c:cat>
          <c:val>
            <c:numRef>
              <c:f>Sayfa1!$B$2:$B$808</c:f>
              <c:numCache>
                <c:formatCode>General</c:formatCode>
                <c:ptCount val="807"/>
                <c:pt idx="0">
                  <c:v>68.42</c:v>
                </c:pt>
                <c:pt idx="1">
                  <c:v>68.23</c:v>
                </c:pt>
                <c:pt idx="2">
                  <c:v>68.61</c:v>
                </c:pt>
                <c:pt idx="3">
                  <c:v>68.47</c:v>
                </c:pt>
                <c:pt idx="4">
                  <c:v>68.27</c:v>
                </c:pt>
                <c:pt idx="5">
                  <c:v>68.709999999999994</c:v>
                </c:pt>
                <c:pt idx="6">
                  <c:v>68.8</c:v>
                </c:pt>
                <c:pt idx="7">
                  <c:v>68.89</c:v>
                </c:pt>
                <c:pt idx="8">
                  <c:v>69.47</c:v>
                </c:pt>
                <c:pt idx="9">
                  <c:v>69.38</c:v>
                </c:pt>
                <c:pt idx="10">
                  <c:v>69.39</c:v>
                </c:pt>
                <c:pt idx="11">
                  <c:v>69.69</c:v>
                </c:pt>
                <c:pt idx="12">
                  <c:v>69.77</c:v>
                </c:pt>
                <c:pt idx="13">
                  <c:v>69.64</c:v>
                </c:pt>
                <c:pt idx="14">
                  <c:v>69.31</c:v>
                </c:pt>
                <c:pt idx="15">
                  <c:v>69.56</c:v>
                </c:pt>
                <c:pt idx="16">
                  <c:v>69.58</c:v>
                </c:pt>
                <c:pt idx="17">
                  <c:v>69.400000000000006</c:v>
                </c:pt>
                <c:pt idx="18">
                  <c:v>69.98</c:v>
                </c:pt>
                <c:pt idx="19">
                  <c:v>70.69</c:v>
                </c:pt>
                <c:pt idx="20">
                  <c:v>70.400000000000006</c:v>
                </c:pt>
                <c:pt idx="21">
                  <c:v>70.989999999999995</c:v>
                </c:pt>
                <c:pt idx="22">
                  <c:v>71.34</c:v>
                </c:pt>
                <c:pt idx="23">
                  <c:v>71.34</c:v>
                </c:pt>
                <c:pt idx="24">
                  <c:v>71.459999999999994</c:v>
                </c:pt>
                <c:pt idx="25">
                  <c:v>71.59</c:v>
                </c:pt>
                <c:pt idx="26">
                  <c:v>71.52</c:v>
                </c:pt>
                <c:pt idx="27">
                  <c:v>71.53</c:v>
                </c:pt>
                <c:pt idx="28">
                  <c:v>71.540000000000006</c:v>
                </c:pt>
                <c:pt idx="29">
                  <c:v>71.290000000000006</c:v>
                </c:pt>
                <c:pt idx="30">
                  <c:v>71.209999999999994</c:v>
                </c:pt>
                <c:pt idx="31">
                  <c:v>70.430000000000007</c:v>
                </c:pt>
                <c:pt idx="32">
                  <c:v>70.599999999999994</c:v>
                </c:pt>
                <c:pt idx="33">
                  <c:v>70.69</c:v>
                </c:pt>
                <c:pt idx="34">
                  <c:v>70.7</c:v>
                </c:pt>
                <c:pt idx="35">
                  <c:v>70.540000000000006</c:v>
                </c:pt>
                <c:pt idx="36">
                  <c:v>70.8</c:v>
                </c:pt>
                <c:pt idx="37">
                  <c:v>70.61</c:v>
                </c:pt>
                <c:pt idx="38">
                  <c:v>70.400000000000006</c:v>
                </c:pt>
                <c:pt idx="39">
                  <c:v>70.33</c:v>
                </c:pt>
                <c:pt idx="40">
                  <c:v>70.31</c:v>
                </c:pt>
                <c:pt idx="41">
                  <c:v>70.599999999999994</c:v>
                </c:pt>
                <c:pt idx="42">
                  <c:v>70.3</c:v>
                </c:pt>
                <c:pt idx="43">
                  <c:v>70.349999999999994</c:v>
                </c:pt>
                <c:pt idx="44">
                  <c:v>70.239999999999995</c:v>
                </c:pt>
                <c:pt idx="45">
                  <c:v>70.489999999999995</c:v>
                </c:pt>
                <c:pt idx="46">
                  <c:v>70.48</c:v>
                </c:pt>
                <c:pt idx="47">
                  <c:v>70.84</c:v>
                </c:pt>
                <c:pt idx="48">
                  <c:v>70.790000000000006</c:v>
                </c:pt>
                <c:pt idx="49">
                  <c:v>71.239999999999995</c:v>
                </c:pt>
                <c:pt idx="50">
                  <c:v>71.58</c:v>
                </c:pt>
                <c:pt idx="51">
                  <c:v>71.84</c:v>
                </c:pt>
                <c:pt idx="52">
                  <c:v>72.209999999999994</c:v>
                </c:pt>
                <c:pt idx="53">
                  <c:v>72.489999999999995</c:v>
                </c:pt>
                <c:pt idx="54">
                  <c:v>72.56</c:v>
                </c:pt>
                <c:pt idx="55">
                  <c:v>72.5</c:v>
                </c:pt>
                <c:pt idx="56">
                  <c:v>72.42</c:v>
                </c:pt>
                <c:pt idx="57">
                  <c:v>72.52</c:v>
                </c:pt>
                <c:pt idx="58">
                  <c:v>72.52</c:v>
                </c:pt>
                <c:pt idx="59">
                  <c:v>72.63</c:v>
                </c:pt>
                <c:pt idx="60">
                  <c:v>71.91</c:v>
                </c:pt>
                <c:pt idx="61">
                  <c:v>71.77</c:v>
                </c:pt>
                <c:pt idx="62">
                  <c:v>71.92</c:v>
                </c:pt>
                <c:pt idx="63">
                  <c:v>71.61</c:v>
                </c:pt>
                <c:pt idx="64">
                  <c:v>71.790000000000006</c:v>
                </c:pt>
                <c:pt idx="65">
                  <c:v>71.87</c:v>
                </c:pt>
                <c:pt idx="66">
                  <c:v>71.73</c:v>
                </c:pt>
                <c:pt idx="67">
                  <c:v>71.73</c:v>
                </c:pt>
                <c:pt idx="68">
                  <c:v>71.849999999999994</c:v>
                </c:pt>
                <c:pt idx="69">
                  <c:v>71.86</c:v>
                </c:pt>
                <c:pt idx="70">
                  <c:v>71.81</c:v>
                </c:pt>
                <c:pt idx="71">
                  <c:v>72.19</c:v>
                </c:pt>
                <c:pt idx="72">
                  <c:v>72.19</c:v>
                </c:pt>
                <c:pt idx="73">
                  <c:v>72.31</c:v>
                </c:pt>
                <c:pt idx="74">
                  <c:v>72.180000000000007</c:v>
                </c:pt>
                <c:pt idx="75">
                  <c:v>72.27</c:v>
                </c:pt>
                <c:pt idx="76">
                  <c:v>71.86</c:v>
                </c:pt>
                <c:pt idx="77">
                  <c:v>72.099999999999994</c:v>
                </c:pt>
                <c:pt idx="78">
                  <c:v>72.45</c:v>
                </c:pt>
                <c:pt idx="79">
                  <c:v>72.150000000000006</c:v>
                </c:pt>
                <c:pt idx="80">
                  <c:v>72.41</c:v>
                </c:pt>
                <c:pt idx="81">
                  <c:v>71.87</c:v>
                </c:pt>
                <c:pt idx="82">
                  <c:v>71.94</c:v>
                </c:pt>
                <c:pt idx="83">
                  <c:v>71.67</c:v>
                </c:pt>
                <c:pt idx="84">
                  <c:v>71.5</c:v>
                </c:pt>
                <c:pt idx="85">
                  <c:v>71.19</c:v>
                </c:pt>
                <c:pt idx="86">
                  <c:v>71.5</c:v>
                </c:pt>
                <c:pt idx="87">
                  <c:v>70.989999999999995</c:v>
                </c:pt>
                <c:pt idx="88">
                  <c:v>71.19</c:v>
                </c:pt>
                <c:pt idx="89">
                  <c:v>71.12</c:v>
                </c:pt>
                <c:pt idx="90">
                  <c:v>70.84</c:v>
                </c:pt>
                <c:pt idx="91">
                  <c:v>70.75</c:v>
                </c:pt>
                <c:pt idx="92">
                  <c:v>70.45</c:v>
                </c:pt>
                <c:pt idx="93">
                  <c:v>70.53</c:v>
                </c:pt>
                <c:pt idx="94">
                  <c:v>69.97</c:v>
                </c:pt>
                <c:pt idx="95">
                  <c:v>70.349999999999994</c:v>
                </c:pt>
                <c:pt idx="96">
                  <c:v>70.25</c:v>
                </c:pt>
                <c:pt idx="97">
                  <c:v>70.25</c:v>
                </c:pt>
                <c:pt idx="98">
                  <c:v>70.319999999999993</c:v>
                </c:pt>
                <c:pt idx="99">
                  <c:v>69.959999999999994</c:v>
                </c:pt>
                <c:pt idx="100">
                  <c:v>69.91</c:v>
                </c:pt>
                <c:pt idx="101">
                  <c:v>69.89</c:v>
                </c:pt>
                <c:pt idx="102">
                  <c:v>69.63</c:v>
                </c:pt>
                <c:pt idx="103">
                  <c:v>69.69</c:v>
                </c:pt>
                <c:pt idx="104">
                  <c:v>69.69</c:v>
                </c:pt>
                <c:pt idx="105">
                  <c:v>69.459999999999994</c:v>
                </c:pt>
                <c:pt idx="106">
                  <c:v>70.25</c:v>
                </c:pt>
                <c:pt idx="107">
                  <c:v>69.8</c:v>
                </c:pt>
                <c:pt idx="108">
                  <c:v>70.09</c:v>
                </c:pt>
                <c:pt idx="109">
                  <c:v>69.88</c:v>
                </c:pt>
                <c:pt idx="110">
                  <c:v>70.010000000000005</c:v>
                </c:pt>
                <c:pt idx="111">
                  <c:v>69.86</c:v>
                </c:pt>
                <c:pt idx="112">
                  <c:v>69.739999999999995</c:v>
                </c:pt>
                <c:pt idx="113">
                  <c:v>69.67</c:v>
                </c:pt>
                <c:pt idx="114">
                  <c:v>69.66</c:v>
                </c:pt>
                <c:pt idx="115">
                  <c:v>69.52</c:v>
                </c:pt>
                <c:pt idx="116">
                  <c:v>69.67</c:v>
                </c:pt>
                <c:pt idx="117">
                  <c:v>69.959999999999994</c:v>
                </c:pt>
                <c:pt idx="118">
                  <c:v>69.73</c:v>
                </c:pt>
                <c:pt idx="119">
                  <c:v>69.87</c:v>
                </c:pt>
                <c:pt idx="120">
                  <c:v>69.739999999999995</c:v>
                </c:pt>
                <c:pt idx="121">
                  <c:v>69.95</c:v>
                </c:pt>
                <c:pt idx="122">
                  <c:v>69.680000000000007</c:v>
                </c:pt>
                <c:pt idx="123">
                  <c:v>69.680000000000007</c:v>
                </c:pt>
                <c:pt idx="124">
                  <c:v>69.650000000000006</c:v>
                </c:pt>
                <c:pt idx="125">
                  <c:v>69.44</c:v>
                </c:pt>
                <c:pt idx="126">
                  <c:v>69.53</c:v>
                </c:pt>
                <c:pt idx="127">
                  <c:v>69.569999999999993</c:v>
                </c:pt>
                <c:pt idx="128">
                  <c:v>69.900000000000006</c:v>
                </c:pt>
                <c:pt idx="129">
                  <c:v>69.78</c:v>
                </c:pt>
                <c:pt idx="130">
                  <c:v>69.66</c:v>
                </c:pt>
                <c:pt idx="131">
                  <c:v>69.760000000000005</c:v>
                </c:pt>
                <c:pt idx="132">
                  <c:v>70.12</c:v>
                </c:pt>
                <c:pt idx="133">
                  <c:v>70.14</c:v>
                </c:pt>
                <c:pt idx="134">
                  <c:v>70.11</c:v>
                </c:pt>
                <c:pt idx="135">
                  <c:v>69.680000000000007</c:v>
                </c:pt>
                <c:pt idx="136">
                  <c:v>70.02</c:v>
                </c:pt>
                <c:pt idx="137">
                  <c:v>70.39</c:v>
                </c:pt>
                <c:pt idx="138">
                  <c:v>70.23</c:v>
                </c:pt>
                <c:pt idx="139">
                  <c:v>70.319999999999993</c:v>
                </c:pt>
                <c:pt idx="140">
                  <c:v>70.31</c:v>
                </c:pt>
                <c:pt idx="141">
                  <c:v>70.41</c:v>
                </c:pt>
                <c:pt idx="142">
                  <c:v>70.55</c:v>
                </c:pt>
                <c:pt idx="143">
                  <c:v>70.709999999999994</c:v>
                </c:pt>
                <c:pt idx="144">
                  <c:v>70.19</c:v>
                </c:pt>
                <c:pt idx="145">
                  <c:v>70.66</c:v>
                </c:pt>
                <c:pt idx="146">
                  <c:v>70.760000000000005</c:v>
                </c:pt>
                <c:pt idx="147">
                  <c:v>70.61</c:v>
                </c:pt>
                <c:pt idx="148">
                  <c:v>70.680000000000007</c:v>
                </c:pt>
                <c:pt idx="149">
                  <c:v>70.91</c:v>
                </c:pt>
                <c:pt idx="150">
                  <c:v>71.34</c:v>
                </c:pt>
                <c:pt idx="151">
                  <c:v>71.069999999999993</c:v>
                </c:pt>
                <c:pt idx="152">
                  <c:v>71.13</c:v>
                </c:pt>
                <c:pt idx="153">
                  <c:v>71.180000000000007</c:v>
                </c:pt>
                <c:pt idx="154">
                  <c:v>71.489999999999995</c:v>
                </c:pt>
                <c:pt idx="155">
                  <c:v>71.239999999999995</c:v>
                </c:pt>
                <c:pt idx="156">
                  <c:v>69.459999999999994</c:v>
                </c:pt>
                <c:pt idx="157">
                  <c:v>69.61</c:v>
                </c:pt>
                <c:pt idx="158">
                  <c:v>69.319999999999993</c:v>
                </c:pt>
                <c:pt idx="159">
                  <c:v>69.05</c:v>
                </c:pt>
                <c:pt idx="160">
                  <c:v>69.02</c:v>
                </c:pt>
                <c:pt idx="161">
                  <c:v>68.88</c:v>
                </c:pt>
                <c:pt idx="162">
                  <c:v>68.989999999999995</c:v>
                </c:pt>
                <c:pt idx="163">
                  <c:v>69.45</c:v>
                </c:pt>
                <c:pt idx="164">
                  <c:v>69.41</c:v>
                </c:pt>
                <c:pt idx="165">
                  <c:v>69.62</c:v>
                </c:pt>
                <c:pt idx="166">
                  <c:v>69.569999999999993</c:v>
                </c:pt>
                <c:pt idx="167">
                  <c:v>69.62</c:v>
                </c:pt>
                <c:pt idx="168">
                  <c:v>69.73</c:v>
                </c:pt>
                <c:pt idx="169">
                  <c:v>69.650000000000006</c:v>
                </c:pt>
                <c:pt idx="170">
                  <c:v>69.27</c:v>
                </c:pt>
                <c:pt idx="171">
                  <c:v>69.42</c:v>
                </c:pt>
                <c:pt idx="172">
                  <c:v>69.239999999999995</c:v>
                </c:pt>
                <c:pt idx="173">
                  <c:v>69.44</c:v>
                </c:pt>
                <c:pt idx="174">
                  <c:v>69.430000000000007</c:v>
                </c:pt>
                <c:pt idx="175">
                  <c:v>69.92</c:v>
                </c:pt>
                <c:pt idx="176">
                  <c:v>70.430000000000007</c:v>
                </c:pt>
                <c:pt idx="177">
                  <c:v>69.959999999999994</c:v>
                </c:pt>
                <c:pt idx="178">
                  <c:v>70.010000000000005</c:v>
                </c:pt>
                <c:pt idx="179">
                  <c:v>69.900000000000006</c:v>
                </c:pt>
                <c:pt idx="180">
                  <c:v>70.42</c:v>
                </c:pt>
                <c:pt idx="181">
                  <c:v>70.08</c:v>
                </c:pt>
                <c:pt idx="182">
                  <c:v>70.52</c:v>
                </c:pt>
                <c:pt idx="183">
                  <c:v>70.41</c:v>
                </c:pt>
                <c:pt idx="184">
                  <c:v>70.5</c:v>
                </c:pt>
                <c:pt idx="185">
                  <c:v>70.08</c:v>
                </c:pt>
                <c:pt idx="186">
                  <c:v>69.819999999999993</c:v>
                </c:pt>
                <c:pt idx="187">
                  <c:v>69.39</c:v>
                </c:pt>
                <c:pt idx="188">
                  <c:v>69.47</c:v>
                </c:pt>
                <c:pt idx="189">
                  <c:v>69.040000000000006</c:v>
                </c:pt>
                <c:pt idx="190">
                  <c:v>68.37</c:v>
                </c:pt>
                <c:pt idx="191">
                  <c:v>67.52</c:v>
                </c:pt>
                <c:pt idx="192">
                  <c:v>67.47</c:v>
                </c:pt>
                <c:pt idx="193">
                  <c:v>68.06</c:v>
                </c:pt>
                <c:pt idx="194">
                  <c:v>68.23</c:v>
                </c:pt>
                <c:pt idx="195">
                  <c:v>68.27</c:v>
                </c:pt>
                <c:pt idx="196">
                  <c:v>68.08</c:v>
                </c:pt>
                <c:pt idx="197">
                  <c:v>68.459999999999994</c:v>
                </c:pt>
                <c:pt idx="198">
                  <c:v>68.37</c:v>
                </c:pt>
                <c:pt idx="199">
                  <c:v>67.900000000000006</c:v>
                </c:pt>
                <c:pt idx="200">
                  <c:v>68.09</c:v>
                </c:pt>
                <c:pt idx="201">
                  <c:v>67.83</c:v>
                </c:pt>
                <c:pt idx="202">
                  <c:v>68.069999999999993</c:v>
                </c:pt>
                <c:pt idx="203">
                  <c:v>67.52</c:v>
                </c:pt>
                <c:pt idx="204">
                  <c:v>67.290000000000006</c:v>
                </c:pt>
                <c:pt idx="205">
                  <c:v>66.75</c:v>
                </c:pt>
                <c:pt idx="206">
                  <c:v>67.31</c:v>
                </c:pt>
                <c:pt idx="207">
                  <c:v>66.569999999999993</c:v>
                </c:pt>
                <c:pt idx="208">
                  <c:v>66.900000000000006</c:v>
                </c:pt>
                <c:pt idx="209">
                  <c:v>66.37</c:v>
                </c:pt>
                <c:pt idx="210">
                  <c:v>66.209999999999994</c:v>
                </c:pt>
                <c:pt idx="211">
                  <c:v>65.75</c:v>
                </c:pt>
                <c:pt idx="212">
                  <c:v>64.73</c:v>
                </c:pt>
                <c:pt idx="213">
                  <c:v>64.400000000000006</c:v>
                </c:pt>
                <c:pt idx="214">
                  <c:v>64.23</c:v>
                </c:pt>
                <c:pt idx="215">
                  <c:v>64.19</c:v>
                </c:pt>
                <c:pt idx="216">
                  <c:v>63.75</c:v>
                </c:pt>
                <c:pt idx="217">
                  <c:v>63.6</c:v>
                </c:pt>
                <c:pt idx="218">
                  <c:v>63.7</c:v>
                </c:pt>
                <c:pt idx="219">
                  <c:v>63.86</c:v>
                </c:pt>
                <c:pt idx="220">
                  <c:v>63.39</c:v>
                </c:pt>
                <c:pt idx="221">
                  <c:v>63.08</c:v>
                </c:pt>
                <c:pt idx="222">
                  <c:v>63.51</c:v>
                </c:pt>
                <c:pt idx="223">
                  <c:v>64.06</c:v>
                </c:pt>
                <c:pt idx="224">
                  <c:v>63.57</c:v>
                </c:pt>
                <c:pt idx="225">
                  <c:v>63.54</c:v>
                </c:pt>
                <c:pt idx="226">
                  <c:v>63.74</c:v>
                </c:pt>
                <c:pt idx="227">
                  <c:v>64.239999999999995</c:v>
                </c:pt>
                <c:pt idx="228">
                  <c:v>64.48</c:v>
                </c:pt>
                <c:pt idx="229">
                  <c:v>63.97</c:v>
                </c:pt>
                <c:pt idx="230">
                  <c:v>64.23</c:v>
                </c:pt>
                <c:pt idx="231">
                  <c:v>64.16</c:v>
                </c:pt>
                <c:pt idx="232">
                  <c:v>64.98</c:v>
                </c:pt>
                <c:pt idx="233">
                  <c:v>64.709999999999994</c:v>
                </c:pt>
                <c:pt idx="234">
                  <c:v>65.73</c:v>
                </c:pt>
                <c:pt idx="235">
                  <c:v>65.849999999999994</c:v>
                </c:pt>
                <c:pt idx="236">
                  <c:v>66.2</c:v>
                </c:pt>
                <c:pt idx="237">
                  <c:v>65.89</c:v>
                </c:pt>
                <c:pt idx="238">
                  <c:v>65.97</c:v>
                </c:pt>
                <c:pt idx="239">
                  <c:v>67.25</c:v>
                </c:pt>
                <c:pt idx="240">
                  <c:v>65.33</c:v>
                </c:pt>
                <c:pt idx="241">
                  <c:v>65.17</c:v>
                </c:pt>
                <c:pt idx="242">
                  <c:v>64.760000000000005</c:v>
                </c:pt>
                <c:pt idx="243">
                  <c:v>64.680000000000007</c:v>
                </c:pt>
                <c:pt idx="244">
                  <c:v>64.819999999999993</c:v>
                </c:pt>
                <c:pt idx="245">
                  <c:v>65.09</c:v>
                </c:pt>
                <c:pt idx="246">
                  <c:v>64.819999999999993</c:v>
                </c:pt>
                <c:pt idx="247">
                  <c:v>64.95</c:v>
                </c:pt>
                <c:pt idx="248">
                  <c:v>64.459999999999994</c:v>
                </c:pt>
                <c:pt idx="249">
                  <c:v>64.489999999999995</c:v>
                </c:pt>
                <c:pt idx="250">
                  <c:v>63.83</c:v>
                </c:pt>
                <c:pt idx="251">
                  <c:v>63.9</c:v>
                </c:pt>
                <c:pt idx="252">
                  <c:v>63.75</c:v>
                </c:pt>
                <c:pt idx="253">
                  <c:v>63.3</c:v>
                </c:pt>
                <c:pt idx="254">
                  <c:v>63.67</c:v>
                </c:pt>
                <c:pt idx="255">
                  <c:v>63.51</c:v>
                </c:pt>
                <c:pt idx="256">
                  <c:v>64.010000000000005</c:v>
                </c:pt>
                <c:pt idx="257">
                  <c:v>64.37</c:v>
                </c:pt>
                <c:pt idx="258">
                  <c:v>65.39</c:v>
                </c:pt>
                <c:pt idx="259">
                  <c:v>65.37</c:v>
                </c:pt>
                <c:pt idx="260">
                  <c:v>66.12</c:v>
                </c:pt>
                <c:pt idx="261">
                  <c:v>66.040000000000006</c:v>
                </c:pt>
                <c:pt idx="262">
                  <c:v>65.72</c:v>
                </c:pt>
                <c:pt idx="263">
                  <c:v>66.040000000000006</c:v>
                </c:pt>
                <c:pt idx="264">
                  <c:v>65.69</c:v>
                </c:pt>
                <c:pt idx="265">
                  <c:v>65.69</c:v>
                </c:pt>
                <c:pt idx="266">
                  <c:v>65.39</c:v>
                </c:pt>
                <c:pt idx="267">
                  <c:v>65.150000000000006</c:v>
                </c:pt>
                <c:pt idx="268">
                  <c:v>64.83</c:v>
                </c:pt>
                <c:pt idx="269">
                  <c:v>65.14</c:v>
                </c:pt>
                <c:pt idx="270">
                  <c:v>64.28</c:v>
                </c:pt>
                <c:pt idx="271">
                  <c:v>64.599999999999994</c:v>
                </c:pt>
                <c:pt idx="272">
                  <c:v>63.7</c:v>
                </c:pt>
                <c:pt idx="273">
                  <c:v>63.78</c:v>
                </c:pt>
                <c:pt idx="274">
                  <c:v>63.63</c:v>
                </c:pt>
                <c:pt idx="275">
                  <c:v>63.95</c:v>
                </c:pt>
                <c:pt idx="276">
                  <c:v>63.31</c:v>
                </c:pt>
                <c:pt idx="277">
                  <c:v>63.26</c:v>
                </c:pt>
                <c:pt idx="278">
                  <c:v>62.62</c:v>
                </c:pt>
                <c:pt idx="279">
                  <c:v>62</c:v>
                </c:pt>
                <c:pt idx="280">
                  <c:v>62.16</c:v>
                </c:pt>
                <c:pt idx="281">
                  <c:v>61.96</c:v>
                </c:pt>
                <c:pt idx="282">
                  <c:v>61.21</c:v>
                </c:pt>
                <c:pt idx="283">
                  <c:v>60.57</c:v>
                </c:pt>
                <c:pt idx="284">
                  <c:v>60.22</c:v>
                </c:pt>
                <c:pt idx="285">
                  <c:v>60.03</c:v>
                </c:pt>
                <c:pt idx="286">
                  <c:v>60.62</c:v>
                </c:pt>
                <c:pt idx="287">
                  <c:v>60.17</c:v>
                </c:pt>
                <c:pt idx="288">
                  <c:v>60.34</c:v>
                </c:pt>
                <c:pt idx="289">
                  <c:v>60.71</c:v>
                </c:pt>
                <c:pt idx="290">
                  <c:v>60.5</c:v>
                </c:pt>
                <c:pt idx="291">
                  <c:v>61.11</c:v>
                </c:pt>
                <c:pt idx="292">
                  <c:v>60.29</c:v>
                </c:pt>
                <c:pt idx="293">
                  <c:v>60.37</c:v>
                </c:pt>
                <c:pt idx="294">
                  <c:v>58.6</c:v>
                </c:pt>
                <c:pt idx="295">
                  <c:v>59.03</c:v>
                </c:pt>
                <c:pt idx="296">
                  <c:v>59.35</c:v>
                </c:pt>
                <c:pt idx="297">
                  <c:v>58.96</c:v>
                </c:pt>
                <c:pt idx="298">
                  <c:v>58.93</c:v>
                </c:pt>
                <c:pt idx="299">
                  <c:v>58.81</c:v>
                </c:pt>
                <c:pt idx="300">
                  <c:v>58.77</c:v>
                </c:pt>
                <c:pt idx="301">
                  <c:v>58.86</c:v>
                </c:pt>
                <c:pt idx="302">
                  <c:v>59.35</c:v>
                </c:pt>
                <c:pt idx="303">
                  <c:v>59.02</c:v>
                </c:pt>
                <c:pt idx="304">
                  <c:v>58.73</c:v>
                </c:pt>
                <c:pt idx="305">
                  <c:v>59.72</c:v>
                </c:pt>
                <c:pt idx="306">
                  <c:v>59.88</c:v>
                </c:pt>
                <c:pt idx="307">
                  <c:v>59.67</c:v>
                </c:pt>
                <c:pt idx="308">
                  <c:v>59.76</c:v>
                </c:pt>
                <c:pt idx="309">
                  <c:v>59.65</c:v>
                </c:pt>
                <c:pt idx="310">
                  <c:v>60.07</c:v>
                </c:pt>
                <c:pt idx="311">
                  <c:v>59.76</c:v>
                </c:pt>
                <c:pt idx="312">
                  <c:v>60.45</c:v>
                </c:pt>
                <c:pt idx="313">
                  <c:v>60.94</c:v>
                </c:pt>
                <c:pt idx="314">
                  <c:v>60.8</c:v>
                </c:pt>
                <c:pt idx="315">
                  <c:v>61.63</c:v>
                </c:pt>
                <c:pt idx="316">
                  <c:v>61.24</c:v>
                </c:pt>
                <c:pt idx="317">
                  <c:v>61.09</c:v>
                </c:pt>
                <c:pt idx="318">
                  <c:v>61.05</c:v>
                </c:pt>
                <c:pt idx="319">
                  <c:v>61.04</c:v>
                </c:pt>
                <c:pt idx="320">
                  <c:v>60.85</c:v>
                </c:pt>
                <c:pt idx="321">
                  <c:v>61.04</c:v>
                </c:pt>
                <c:pt idx="322">
                  <c:v>60.79</c:v>
                </c:pt>
                <c:pt idx="323">
                  <c:v>61.02</c:v>
                </c:pt>
                <c:pt idx="324">
                  <c:v>60.45</c:v>
                </c:pt>
                <c:pt idx="325">
                  <c:v>60.27</c:v>
                </c:pt>
                <c:pt idx="326">
                  <c:v>60.41</c:v>
                </c:pt>
                <c:pt idx="327">
                  <c:v>60.5</c:v>
                </c:pt>
                <c:pt idx="328">
                  <c:v>60.66</c:v>
                </c:pt>
                <c:pt idx="329">
                  <c:v>60.51</c:v>
                </c:pt>
                <c:pt idx="330">
                  <c:v>60.38</c:v>
                </c:pt>
                <c:pt idx="331">
                  <c:v>60.55</c:v>
                </c:pt>
                <c:pt idx="332">
                  <c:v>61.25</c:v>
                </c:pt>
                <c:pt idx="333">
                  <c:v>61.11</c:v>
                </c:pt>
                <c:pt idx="334">
                  <c:v>61.73</c:v>
                </c:pt>
                <c:pt idx="335">
                  <c:v>61.38</c:v>
                </c:pt>
                <c:pt idx="336">
                  <c:v>61.54</c:v>
                </c:pt>
                <c:pt idx="337">
                  <c:v>61.51</c:v>
                </c:pt>
                <c:pt idx="338">
                  <c:v>61.84</c:v>
                </c:pt>
                <c:pt idx="339">
                  <c:v>62.08</c:v>
                </c:pt>
                <c:pt idx="340">
                  <c:v>62</c:v>
                </c:pt>
                <c:pt idx="341">
                  <c:v>62.18</c:v>
                </c:pt>
                <c:pt idx="342">
                  <c:v>62.65</c:v>
                </c:pt>
                <c:pt idx="343">
                  <c:v>63.19</c:v>
                </c:pt>
                <c:pt idx="344">
                  <c:v>63.32</c:v>
                </c:pt>
                <c:pt idx="345">
                  <c:v>63.75</c:v>
                </c:pt>
                <c:pt idx="346">
                  <c:v>63.5</c:v>
                </c:pt>
                <c:pt idx="347">
                  <c:v>63.55</c:v>
                </c:pt>
                <c:pt idx="348">
                  <c:v>63.46</c:v>
                </c:pt>
                <c:pt idx="349">
                  <c:v>64.06</c:v>
                </c:pt>
                <c:pt idx="350">
                  <c:v>63.95</c:v>
                </c:pt>
                <c:pt idx="351">
                  <c:v>63.91</c:v>
                </c:pt>
                <c:pt idx="352">
                  <c:v>64.290000000000006</c:v>
                </c:pt>
                <c:pt idx="353">
                  <c:v>64.319999999999993</c:v>
                </c:pt>
                <c:pt idx="354">
                  <c:v>64.48</c:v>
                </c:pt>
                <c:pt idx="355">
                  <c:v>64.52</c:v>
                </c:pt>
                <c:pt idx="356">
                  <c:v>64.31</c:v>
                </c:pt>
                <c:pt idx="357">
                  <c:v>64.19</c:v>
                </c:pt>
                <c:pt idx="358">
                  <c:v>64.39</c:v>
                </c:pt>
                <c:pt idx="359">
                  <c:v>63.33</c:v>
                </c:pt>
                <c:pt idx="360">
                  <c:v>62.3</c:v>
                </c:pt>
                <c:pt idx="361">
                  <c:v>61.61</c:v>
                </c:pt>
                <c:pt idx="362">
                  <c:v>62.36</c:v>
                </c:pt>
                <c:pt idx="363">
                  <c:v>61.65</c:v>
                </c:pt>
                <c:pt idx="364">
                  <c:v>61.72</c:v>
                </c:pt>
                <c:pt idx="365">
                  <c:v>61.52</c:v>
                </c:pt>
                <c:pt idx="366">
                  <c:v>61.75</c:v>
                </c:pt>
                <c:pt idx="367">
                  <c:v>60.15</c:v>
                </c:pt>
                <c:pt idx="368">
                  <c:v>60.27</c:v>
                </c:pt>
                <c:pt idx="369">
                  <c:v>60.08</c:v>
                </c:pt>
                <c:pt idx="370">
                  <c:v>59.54</c:v>
                </c:pt>
                <c:pt idx="371">
                  <c:v>59.38</c:v>
                </c:pt>
                <c:pt idx="372">
                  <c:v>59.65</c:v>
                </c:pt>
                <c:pt idx="373">
                  <c:v>59.91</c:v>
                </c:pt>
                <c:pt idx="374">
                  <c:v>59.49</c:v>
                </c:pt>
                <c:pt idx="375">
                  <c:v>59.15</c:v>
                </c:pt>
                <c:pt idx="376">
                  <c:v>59.15</c:v>
                </c:pt>
                <c:pt idx="377">
                  <c:v>59.45</c:v>
                </c:pt>
                <c:pt idx="378">
                  <c:v>59.39</c:v>
                </c:pt>
                <c:pt idx="379">
                  <c:v>59.26</c:v>
                </c:pt>
                <c:pt idx="380">
                  <c:v>59.53</c:v>
                </c:pt>
                <c:pt idx="381">
                  <c:v>59.43</c:v>
                </c:pt>
                <c:pt idx="382">
                  <c:v>58.92</c:v>
                </c:pt>
                <c:pt idx="383">
                  <c:v>58.89</c:v>
                </c:pt>
                <c:pt idx="384">
                  <c:v>59.24</c:v>
                </c:pt>
                <c:pt idx="385">
                  <c:v>59.76</c:v>
                </c:pt>
                <c:pt idx="386">
                  <c:v>59.53</c:v>
                </c:pt>
                <c:pt idx="387">
                  <c:v>58.89</c:v>
                </c:pt>
                <c:pt idx="388">
                  <c:v>59</c:v>
                </c:pt>
                <c:pt idx="389">
                  <c:v>59.62</c:v>
                </c:pt>
                <c:pt idx="390">
                  <c:v>59.56</c:v>
                </c:pt>
                <c:pt idx="391">
                  <c:v>59.69</c:v>
                </c:pt>
                <c:pt idx="392">
                  <c:v>59.68</c:v>
                </c:pt>
                <c:pt idx="393">
                  <c:v>60.42</c:v>
                </c:pt>
                <c:pt idx="394">
                  <c:v>60.45</c:v>
                </c:pt>
                <c:pt idx="395">
                  <c:v>60.44</c:v>
                </c:pt>
                <c:pt idx="396">
                  <c:v>60.56</c:v>
                </c:pt>
                <c:pt idx="397">
                  <c:v>60.94</c:v>
                </c:pt>
                <c:pt idx="398">
                  <c:v>60.85</c:v>
                </c:pt>
                <c:pt idx="399">
                  <c:v>60.64</c:v>
                </c:pt>
                <c:pt idx="400">
                  <c:v>60.22</c:v>
                </c:pt>
                <c:pt idx="401">
                  <c:v>60.28</c:v>
                </c:pt>
                <c:pt idx="402">
                  <c:v>60.4</c:v>
                </c:pt>
                <c:pt idx="403">
                  <c:v>60.12</c:v>
                </c:pt>
                <c:pt idx="404">
                  <c:v>60.04</c:v>
                </c:pt>
                <c:pt idx="405">
                  <c:v>60.47</c:v>
                </c:pt>
                <c:pt idx="406">
                  <c:v>60.64</c:v>
                </c:pt>
                <c:pt idx="407">
                  <c:v>60.57</c:v>
                </c:pt>
                <c:pt idx="408">
                  <c:v>60.73</c:v>
                </c:pt>
                <c:pt idx="409">
                  <c:v>60.68</c:v>
                </c:pt>
                <c:pt idx="410">
                  <c:v>60.56</c:v>
                </c:pt>
                <c:pt idx="411">
                  <c:v>60.33</c:v>
                </c:pt>
                <c:pt idx="412">
                  <c:v>59.53</c:v>
                </c:pt>
                <c:pt idx="413">
                  <c:v>59.13</c:v>
                </c:pt>
                <c:pt idx="414">
                  <c:v>59.12</c:v>
                </c:pt>
                <c:pt idx="415">
                  <c:v>59.75</c:v>
                </c:pt>
                <c:pt idx="416">
                  <c:v>59.37</c:v>
                </c:pt>
                <c:pt idx="417">
                  <c:v>59.47</c:v>
                </c:pt>
                <c:pt idx="418">
                  <c:v>59.42</c:v>
                </c:pt>
                <c:pt idx="419">
                  <c:v>59.51</c:v>
                </c:pt>
                <c:pt idx="420">
                  <c:v>59.13</c:v>
                </c:pt>
                <c:pt idx="421">
                  <c:v>59.46</c:v>
                </c:pt>
                <c:pt idx="422">
                  <c:v>58.93</c:v>
                </c:pt>
                <c:pt idx="423">
                  <c:v>59.06</c:v>
                </c:pt>
                <c:pt idx="424">
                  <c:v>59.13</c:v>
                </c:pt>
                <c:pt idx="425">
                  <c:v>58.81</c:v>
                </c:pt>
                <c:pt idx="426">
                  <c:v>58.98</c:v>
                </c:pt>
                <c:pt idx="427">
                  <c:v>59.09</c:v>
                </c:pt>
                <c:pt idx="428">
                  <c:v>59.33</c:v>
                </c:pt>
                <c:pt idx="429">
                  <c:v>59.4</c:v>
                </c:pt>
                <c:pt idx="430">
                  <c:v>59.17</c:v>
                </c:pt>
                <c:pt idx="431">
                  <c:v>59.26</c:v>
                </c:pt>
                <c:pt idx="432">
                  <c:v>58.91</c:v>
                </c:pt>
                <c:pt idx="433">
                  <c:v>59.18</c:v>
                </c:pt>
                <c:pt idx="434">
                  <c:v>59.12</c:v>
                </c:pt>
                <c:pt idx="435">
                  <c:v>59.62</c:v>
                </c:pt>
                <c:pt idx="436">
                  <c:v>59.26</c:v>
                </c:pt>
                <c:pt idx="437">
                  <c:v>58.73</c:v>
                </c:pt>
                <c:pt idx="438">
                  <c:v>56.5</c:v>
                </c:pt>
                <c:pt idx="439">
                  <c:v>56.49</c:v>
                </c:pt>
                <c:pt idx="440">
                  <c:v>55.96</c:v>
                </c:pt>
                <c:pt idx="441">
                  <c:v>55.98</c:v>
                </c:pt>
                <c:pt idx="442">
                  <c:v>55.49</c:v>
                </c:pt>
                <c:pt idx="443">
                  <c:v>56.58</c:v>
                </c:pt>
                <c:pt idx="444">
                  <c:v>56.14</c:v>
                </c:pt>
                <c:pt idx="445">
                  <c:v>56.72</c:v>
                </c:pt>
                <c:pt idx="446">
                  <c:v>56.17</c:v>
                </c:pt>
                <c:pt idx="447">
                  <c:v>56.45</c:v>
                </c:pt>
                <c:pt idx="448">
                  <c:v>55.41</c:v>
                </c:pt>
                <c:pt idx="449">
                  <c:v>53.65</c:v>
                </c:pt>
                <c:pt idx="450">
                  <c:v>54.04</c:v>
                </c:pt>
                <c:pt idx="451">
                  <c:v>52.91</c:v>
                </c:pt>
                <c:pt idx="452">
                  <c:v>50.77</c:v>
                </c:pt>
                <c:pt idx="453">
                  <c:v>50.43</c:v>
                </c:pt>
                <c:pt idx="454">
                  <c:v>51.2</c:v>
                </c:pt>
                <c:pt idx="455">
                  <c:v>51.1</c:v>
                </c:pt>
                <c:pt idx="456">
                  <c:v>51.69</c:v>
                </c:pt>
                <c:pt idx="457">
                  <c:v>51.69</c:v>
                </c:pt>
                <c:pt idx="458">
                  <c:v>52.3</c:v>
                </c:pt>
                <c:pt idx="459">
                  <c:v>53.84</c:v>
                </c:pt>
                <c:pt idx="460">
                  <c:v>53.07</c:v>
                </c:pt>
                <c:pt idx="461">
                  <c:v>53.18</c:v>
                </c:pt>
                <c:pt idx="462">
                  <c:v>53.98</c:v>
                </c:pt>
                <c:pt idx="463">
                  <c:v>54.2</c:v>
                </c:pt>
                <c:pt idx="464">
                  <c:v>54.15</c:v>
                </c:pt>
                <c:pt idx="465">
                  <c:v>55.08</c:v>
                </c:pt>
                <c:pt idx="466">
                  <c:v>54.08</c:v>
                </c:pt>
                <c:pt idx="467">
                  <c:v>54.46</c:v>
                </c:pt>
                <c:pt idx="468">
                  <c:v>54.25</c:v>
                </c:pt>
                <c:pt idx="469">
                  <c:v>54.38</c:v>
                </c:pt>
                <c:pt idx="470">
                  <c:v>53.57</c:v>
                </c:pt>
                <c:pt idx="471">
                  <c:v>53.55</c:v>
                </c:pt>
                <c:pt idx="472">
                  <c:v>53.44</c:v>
                </c:pt>
                <c:pt idx="473">
                  <c:v>53.61</c:v>
                </c:pt>
                <c:pt idx="474">
                  <c:v>53.18</c:v>
                </c:pt>
                <c:pt idx="475">
                  <c:v>52.82</c:v>
                </c:pt>
                <c:pt idx="476">
                  <c:v>53.04</c:v>
                </c:pt>
                <c:pt idx="477">
                  <c:v>52.37</c:v>
                </c:pt>
                <c:pt idx="478">
                  <c:v>52.01</c:v>
                </c:pt>
                <c:pt idx="479">
                  <c:v>51.34</c:v>
                </c:pt>
                <c:pt idx="480">
                  <c:v>51.22</c:v>
                </c:pt>
                <c:pt idx="481">
                  <c:v>50.76</c:v>
                </c:pt>
                <c:pt idx="482">
                  <c:v>49.45</c:v>
                </c:pt>
                <c:pt idx="483">
                  <c:v>48.64</c:v>
                </c:pt>
                <c:pt idx="484">
                  <c:v>48.97</c:v>
                </c:pt>
                <c:pt idx="485">
                  <c:v>48.64</c:v>
                </c:pt>
                <c:pt idx="486">
                  <c:v>48.89</c:v>
                </c:pt>
                <c:pt idx="487">
                  <c:v>48.41</c:v>
                </c:pt>
                <c:pt idx="488">
                  <c:v>47.04</c:v>
                </c:pt>
                <c:pt idx="489">
                  <c:v>47.92</c:v>
                </c:pt>
                <c:pt idx="490">
                  <c:v>47.14</c:v>
                </c:pt>
                <c:pt idx="491">
                  <c:v>47.81</c:v>
                </c:pt>
                <c:pt idx="492">
                  <c:v>47.51</c:v>
                </c:pt>
                <c:pt idx="493">
                  <c:v>48.13</c:v>
                </c:pt>
                <c:pt idx="494">
                  <c:v>48.3</c:v>
                </c:pt>
                <c:pt idx="495">
                  <c:v>48.48</c:v>
                </c:pt>
                <c:pt idx="496">
                  <c:v>49.05</c:v>
                </c:pt>
                <c:pt idx="497">
                  <c:v>49.38</c:v>
                </c:pt>
                <c:pt idx="498">
                  <c:v>49</c:v>
                </c:pt>
                <c:pt idx="499">
                  <c:v>49.54</c:v>
                </c:pt>
                <c:pt idx="500">
                  <c:v>49.99</c:v>
                </c:pt>
                <c:pt idx="501">
                  <c:v>50.92</c:v>
                </c:pt>
                <c:pt idx="502">
                  <c:v>50.44</c:v>
                </c:pt>
                <c:pt idx="503">
                  <c:v>49.64</c:v>
                </c:pt>
                <c:pt idx="504">
                  <c:v>49.5</c:v>
                </c:pt>
                <c:pt idx="505">
                  <c:v>49.92</c:v>
                </c:pt>
                <c:pt idx="506">
                  <c:v>49.94</c:v>
                </c:pt>
                <c:pt idx="507">
                  <c:v>49.9</c:v>
                </c:pt>
                <c:pt idx="508">
                  <c:v>50.23</c:v>
                </c:pt>
                <c:pt idx="509">
                  <c:v>49.81</c:v>
                </c:pt>
                <c:pt idx="510">
                  <c:v>49.73</c:v>
                </c:pt>
                <c:pt idx="511">
                  <c:v>49.57</c:v>
                </c:pt>
                <c:pt idx="512">
                  <c:v>50.31</c:v>
                </c:pt>
                <c:pt idx="513">
                  <c:v>50.3</c:v>
                </c:pt>
                <c:pt idx="514">
                  <c:v>50.33</c:v>
                </c:pt>
                <c:pt idx="515">
                  <c:v>50.92</c:v>
                </c:pt>
                <c:pt idx="516">
                  <c:v>50.78</c:v>
                </c:pt>
                <c:pt idx="517">
                  <c:v>50.75</c:v>
                </c:pt>
                <c:pt idx="518">
                  <c:v>50.85</c:v>
                </c:pt>
                <c:pt idx="519">
                  <c:v>51.49</c:v>
                </c:pt>
                <c:pt idx="520">
                  <c:v>51.24</c:v>
                </c:pt>
                <c:pt idx="521">
                  <c:v>51.51</c:v>
                </c:pt>
                <c:pt idx="522">
                  <c:v>51.08</c:v>
                </c:pt>
                <c:pt idx="523">
                  <c:v>50.96</c:v>
                </c:pt>
                <c:pt idx="524">
                  <c:v>51.25</c:v>
                </c:pt>
                <c:pt idx="525">
                  <c:v>51.42</c:v>
                </c:pt>
                <c:pt idx="526">
                  <c:v>51.41</c:v>
                </c:pt>
                <c:pt idx="527">
                  <c:v>51.19</c:v>
                </c:pt>
                <c:pt idx="528">
                  <c:v>51.72</c:v>
                </c:pt>
                <c:pt idx="529">
                  <c:v>50.91</c:v>
                </c:pt>
                <c:pt idx="530">
                  <c:v>50.18</c:v>
                </c:pt>
                <c:pt idx="531">
                  <c:v>50.34</c:v>
                </c:pt>
                <c:pt idx="532">
                  <c:v>50.3</c:v>
                </c:pt>
                <c:pt idx="533">
                  <c:v>49.52</c:v>
                </c:pt>
                <c:pt idx="534">
                  <c:v>50.35</c:v>
                </c:pt>
                <c:pt idx="535">
                  <c:v>50.67</c:v>
                </c:pt>
                <c:pt idx="536">
                  <c:v>50.62</c:v>
                </c:pt>
                <c:pt idx="537">
                  <c:v>50.62</c:v>
                </c:pt>
                <c:pt idx="538">
                  <c:v>51.04</c:v>
                </c:pt>
                <c:pt idx="539">
                  <c:v>51.17</c:v>
                </c:pt>
                <c:pt idx="540">
                  <c:v>50.28</c:v>
                </c:pt>
                <c:pt idx="541">
                  <c:v>51.45</c:v>
                </c:pt>
                <c:pt idx="542">
                  <c:v>51.22</c:v>
                </c:pt>
                <c:pt idx="543">
                  <c:v>50.81</c:v>
                </c:pt>
                <c:pt idx="544">
                  <c:v>50.65</c:v>
                </c:pt>
                <c:pt idx="545">
                  <c:v>51.15</c:v>
                </c:pt>
                <c:pt idx="546">
                  <c:v>51.47</c:v>
                </c:pt>
                <c:pt idx="547">
                  <c:v>51.72</c:v>
                </c:pt>
                <c:pt idx="548">
                  <c:v>51.86</c:v>
                </c:pt>
                <c:pt idx="549">
                  <c:v>51.84</c:v>
                </c:pt>
                <c:pt idx="550">
                  <c:v>52.2</c:v>
                </c:pt>
                <c:pt idx="551">
                  <c:v>51.73</c:v>
                </c:pt>
                <c:pt idx="552">
                  <c:v>50.62</c:v>
                </c:pt>
                <c:pt idx="553">
                  <c:v>48.66</c:v>
                </c:pt>
                <c:pt idx="554">
                  <c:v>48.98</c:v>
                </c:pt>
                <c:pt idx="555">
                  <c:v>48.48</c:v>
                </c:pt>
                <c:pt idx="556">
                  <c:v>48.4</c:v>
                </c:pt>
                <c:pt idx="557">
                  <c:v>48.14</c:v>
                </c:pt>
                <c:pt idx="558">
                  <c:v>48.25</c:v>
                </c:pt>
                <c:pt idx="559">
                  <c:v>48.6</c:v>
                </c:pt>
                <c:pt idx="560">
                  <c:v>47.92</c:v>
                </c:pt>
                <c:pt idx="561">
                  <c:v>47.67</c:v>
                </c:pt>
                <c:pt idx="562">
                  <c:v>47.09</c:v>
                </c:pt>
                <c:pt idx="563">
                  <c:v>47.16</c:v>
                </c:pt>
                <c:pt idx="564">
                  <c:v>47.33</c:v>
                </c:pt>
                <c:pt idx="565">
                  <c:v>45.85</c:v>
                </c:pt>
                <c:pt idx="566">
                  <c:v>44.42</c:v>
                </c:pt>
                <c:pt idx="567">
                  <c:v>46.23</c:v>
                </c:pt>
                <c:pt idx="568">
                  <c:v>45.9</c:v>
                </c:pt>
                <c:pt idx="569">
                  <c:v>45.56</c:v>
                </c:pt>
                <c:pt idx="570">
                  <c:v>45.02</c:v>
                </c:pt>
                <c:pt idx="571">
                  <c:v>43.93</c:v>
                </c:pt>
                <c:pt idx="572">
                  <c:v>44.11</c:v>
                </c:pt>
                <c:pt idx="573">
                  <c:v>44.22</c:v>
                </c:pt>
                <c:pt idx="574">
                  <c:v>44.75</c:v>
                </c:pt>
                <c:pt idx="575">
                  <c:v>44.91</c:v>
                </c:pt>
                <c:pt idx="576">
                  <c:v>44.69</c:v>
                </c:pt>
                <c:pt idx="577">
                  <c:v>44.75</c:v>
                </c:pt>
                <c:pt idx="578">
                  <c:v>44.88</c:v>
                </c:pt>
                <c:pt idx="579">
                  <c:v>46.01</c:v>
                </c:pt>
                <c:pt idx="580">
                  <c:v>46.26</c:v>
                </c:pt>
                <c:pt idx="581">
                  <c:v>46.83</c:v>
                </c:pt>
                <c:pt idx="582">
                  <c:v>45.49</c:v>
                </c:pt>
                <c:pt idx="583">
                  <c:v>44.96</c:v>
                </c:pt>
                <c:pt idx="584">
                  <c:v>45.44</c:v>
                </c:pt>
                <c:pt idx="585">
                  <c:v>45.81</c:v>
                </c:pt>
                <c:pt idx="586">
                  <c:v>45.47</c:v>
                </c:pt>
                <c:pt idx="587">
                  <c:v>45.37</c:v>
                </c:pt>
                <c:pt idx="588">
                  <c:v>45.07</c:v>
                </c:pt>
                <c:pt idx="589">
                  <c:v>45.33</c:v>
                </c:pt>
                <c:pt idx="590">
                  <c:v>44.74</c:v>
                </c:pt>
                <c:pt idx="591">
                  <c:v>44.68</c:v>
                </c:pt>
                <c:pt idx="592">
                  <c:v>44.96</c:v>
                </c:pt>
                <c:pt idx="593">
                  <c:v>44.44</c:v>
                </c:pt>
                <c:pt idx="594">
                  <c:v>44.43</c:v>
                </c:pt>
                <c:pt idx="595">
                  <c:v>44.22</c:v>
                </c:pt>
                <c:pt idx="596">
                  <c:v>45.29</c:v>
                </c:pt>
                <c:pt idx="597">
                  <c:v>44.86</c:v>
                </c:pt>
                <c:pt idx="598">
                  <c:v>44.22</c:v>
                </c:pt>
                <c:pt idx="599">
                  <c:v>44.27</c:v>
                </c:pt>
                <c:pt idx="600">
                  <c:v>44.37</c:v>
                </c:pt>
                <c:pt idx="601">
                  <c:v>44.41</c:v>
                </c:pt>
                <c:pt idx="602">
                  <c:v>45.08</c:v>
                </c:pt>
                <c:pt idx="603">
                  <c:v>44.92</c:v>
                </c:pt>
                <c:pt idx="604">
                  <c:v>45.2</c:v>
                </c:pt>
                <c:pt idx="605">
                  <c:v>44.48</c:v>
                </c:pt>
                <c:pt idx="606">
                  <c:v>45.05</c:v>
                </c:pt>
                <c:pt idx="607">
                  <c:v>44.82</c:v>
                </c:pt>
                <c:pt idx="608">
                  <c:v>45.09</c:v>
                </c:pt>
                <c:pt idx="609">
                  <c:v>44.98</c:v>
                </c:pt>
                <c:pt idx="610">
                  <c:v>44.79</c:v>
                </c:pt>
                <c:pt idx="611">
                  <c:v>44.91</c:v>
                </c:pt>
                <c:pt idx="612">
                  <c:v>44.85</c:v>
                </c:pt>
                <c:pt idx="613">
                  <c:v>44.93</c:v>
                </c:pt>
                <c:pt idx="614">
                  <c:v>44.76</c:v>
                </c:pt>
                <c:pt idx="615">
                  <c:v>44.5</c:v>
                </c:pt>
                <c:pt idx="616">
                  <c:v>43.8</c:v>
                </c:pt>
                <c:pt idx="617">
                  <c:v>43.91</c:v>
                </c:pt>
                <c:pt idx="618">
                  <c:v>43.51</c:v>
                </c:pt>
                <c:pt idx="619">
                  <c:v>43.22</c:v>
                </c:pt>
                <c:pt idx="620">
                  <c:v>40.75</c:v>
                </c:pt>
                <c:pt idx="621">
                  <c:v>38.520000000000003</c:v>
                </c:pt>
                <c:pt idx="622">
                  <c:v>37.79</c:v>
                </c:pt>
                <c:pt idx="623">
                  <c:v>37.270000000000003</c:v>
                </c:pt>
                <c:pt idx="624">
                  <c:v>38.61</c:v>
                </c:pt>
                <c:pt idx="625">
                  <c:v>40.659999999999997</c:v>
                </c:pt>
                <c:pt idx="626">
                  <c:v>38.89</c:v>
                </c:pt>
                <c:pt idx="627">
                  <c:v>38.700000000000003</c:v>
                </c:pt>
                <c:pt idx="628">
                  <c:v>40.119999999999997</c:v>
                </c:pt>
                <c:pt idx="629">
                  <c:v>41.34</c:v>
                </c:pt>
                <c:pt idx="630">
                  <c:v>37.880000000000003</c:v>
                </c:pt>
                <c:pt idx="631">
                  <c:v>38.61</c:v>
                </c:pt>
                <c:pt idx="632">
                  <c:v>40.020000000000003</c:v>
                </c:pt>
                <c:pt idx="633">
                  <c:v>48.4</c:v>
                </c:pt>
                <c:pt idx="634">
                  <c:v>48.29</c:v>
                </c:pt>
                <c:pt idx="635">
                  <c:v>49</c:v>
                </c:pt>
                <c:pt idx="636">
                  <c:v>46.64</c:v>
                </c:pt>
                <c:pt idx="637">
                  <c:v>47.17</c:v>
                </c:pt>
                <c:pt idx="638">
                  <c:v>47.09</c:v>
                </c:pt>
                <c:pt idx="639">
                  <c:v>47.26</c:v>
                </c:pt>
                <c:pt idx="640">
                  <c:v>48.63</c:v>
                </c:pt>
                <c:pt idx="641">
                  <c:v>49.42</c:v>
                </c:pt>
                <c:pt idx="642">
                  <c:v>49.76</c:v>
                </c:pt>
                <c:pt idx="643">
                  <c:v>50.27</c:v>
                </c:pt>
                <c:pt idx="644">
                  <c:v>50.03</c:v>
                </c:pt>
                <c:pt idx="645">
                  <c:v>50</c:v>
                </c:pt>
                <c:pt idx="646">
                  <c:v>49.9</c:v>
                </c:pt>
                <c:pt idx="647">
                  <c:v>48.98</c:v>
                </c:pt>
                <c:pt idx="648">
                  <c:v>49.05</c:v>
                </c:pt>
                <c:pt idx="649">
                  <c:v>48.67</c:v>
                </c:pt>
                <c:pt idx="650">
                  <c:v>49.48</c:v>
                </c:pt>
                <c:pt idx="651">
                  <c:v>49.59</c:v>
                </c:pt>
                <c:pt idx="652">
                  <c:v>51.5</c:v>
                </c:pt>
                <c:pt idx="653">
                  <c:v>51.49</c:v>
                </c:pt>
                <c:pt idx="654">
                  <c:v>51.28</c:v>
                </c:pt>
                <c:pt idx="655">
                  <c:v>51.4</c:v>
                </c:pt>
                <c:pt idx="656">
                  <c:v>51.25</c:v>
                </c:pt>
                <c:pt idx="657">
                  <c:v>51.26</c:v>
                </c:pt>
                <c:pt idx="658">
                  <c:v>52.21</c:v>
                </c:pt>
                <c:pt idx="659">
                  <c:v>53.32</c:v>
                </c:pt>
                <c:pt idx="660">
                  <c:v>53.16</c:v>
                </c:pt>
                <c:pt idx="661">
                  <c:v>53.32</c:v>
                </c:pt>
                <c:pt idx="662">
                  <c:v>53.6</c:v>
                </c:pt>
                <c:pt idx="663">
                  <c:v>54.05</c:v>
                </c:pt>
                <c:pt idx="664">
                  <c:v>54.57</c:v>
                </c:pt>
                <c:pt idx="665">
                  <c:v>53.35</c:v>
                </c:pt>
                <c:pt idx="666">
                  <c:v>53.39</c:v>
                </c:pt>
                <c:pt idx="667">
                  <c:v>53.95</c:v>
                </c:pt>
                <c:pt idx="668">
                  <c:v>55.1</c:v>
                </c:pt>
                <c:pt idx="669">
                  <c:v>55.71</c:v>
                </c:pt>
                <c:pt idx="670">
                  <c:v>55.8</c:v>
                </c:pt>
                <c:pt idx="671">
                  <c:v>56.38</c:v>
                </c:pt>
                <c:pt idx="672">
                  <c:v>57.06</c:v>
                </c:pt>
                <c:pt idx="673">
                  <c:v>57.52</c:v>
                </c:pt>
                <c:pt idx="674">
                  <c:v>57.69</c:v>
                </c:pt>
                <c:pt idx="675">
                  <c:v>58.28</c:v>
                </c:pt>
                <c:pt idx="676">
                  <c:v>59.09</c:v>
                </c:pt>
                <c:pt idx="677">
                  <c:v>56.97</c:v>
                </c:pt>
                <c:pt idx="678">
                  <c:v>56.64</c:v>
                </c:pt>
                <c:pt idx="679">
                  <c:v>56.54</c:v>
                </c:pt>
                <c:pt idx="680">
                  <c:v>56.4</c:v>
                </c:pt>
                <c:pt idx="681">
                  <c:v>56.4</c:v>
                </c:pt>
                <c:pt idx="682">
                  <c:v>56.38</c:v>
                </c:pt>
                <c:pt idx="683">
                  <c:v>56.55</c:v>
                </c:pt>
                <c:pt idx="684">
                  <c:v>60.85</c:v>
                </c:pt>
                <c:pt idx="685">
                  <c:v>61.62</c:v>
                </c:pt>
                <c:pt idx="686">
                  <c:v>62.82</c:v>
                </c:pt>
                <c:pt idx="687">
                  <c:v>64.2</c:v>
                </c:pt>
                <c:pt idx="688">
                  <c:v>63.22</c:v>
                </c:pt>
                <c:pt idx="689">
                  <c:v>63.86</c:v>
                </c:pt>
                <c:pt idx="690">
                  <c:v>64.06</c:v>
                </c:pt>
                <c:pt idx="691">
                  <c:v>64.459999999999994</c:v>
                </c:pt>
                <c:pt idx="692">
                  <c:v>64.260000000000005</c:v>
                </c:pt>
                <c:pt idx="693">
                  <c:v>64.930000000000007</c:v>
                </c:pt>
                <c:pt idx="694">
                  <c:v>64.959999999999994</c:v>
                </c:pt>
                <c:pt idx="695">
                  <c:v>65.959999999999994</c:v>
                </c:pt>
                <c:pt idx="696">
                  <c:v>65.77</c:v>
                </c:pt>
                <c:pt idx="697">
                  <c:v>66.52</c:v>
                </c:pt>
                <c:pt idx="698">
                  <c:v>67.86</c:v>
                </c:pt>
                <c:pt idx="699">
                  <c:v>67.58</c:v>
                </c:pt>
                <c:pt idx="700">
                  <c:v>67.89</c:v>
                </c:pt>
                <c:pt idx="701">
                  <c:v>65.77</c:v>
                </c:pt>
                <c:pt idx="702">
                  <c:v>65.81</c:v>
                </c:pt>
                <c:pt idx="703">
                  <c:v>66.19</c:v>
                </c:pt>
                <c:pt idx="704">
                  <c:v>64.010000000000005</c:v>
                </c:pt>
                <c:pt idx="705">
                  <c:v>64.52</c:v>
                </c:pt>
                <c:pt idx="706">
                  <c:v>64.739999999999995</c:v>
                </c:pt>
                <c:pt idx="707">
                  <c:v>64.62</c:v>
                </c:pt>
                <c:pt idx="708">
                  <c:v>64.94</c:v>
                </c:pt>
                <c:pt idx="709">
                  <c:v>65.63</c:v>
                </c:pt>
                <c:pt idx="710">
                  <c:v>65.97</c:v>
                </c:pt>
                <c:pt idx="711">
                  <c:v>66.010000000000005</c:v>
                </c:pt>
                <c:pt idx="712">
                  <c:v>65.599999999999994</c:v>
                </c:pt>
                <c:pt idx="713">
                  <c:v>65.73</c:v>
                </c:pt>
                <c:pt idx="714">
                  <c:v>66.069999999999993</c:v>
                </c:pt>
                <c:pt idx="715">
                  <c:v>66.34</c:v>
                </c:pt>
                <c:pt idx="716">
                  <c:v>66.599999999999994</c:v>
                </c:pt>
                <c:pt idx="717">
                  <c:v>66.39</c:v>
                </c:pt>
                <c:pt idx="718">
                  <c:v>66.64</c:v>
                </c:pt>
                <c:pt idx="719">
                  <c:v>65.739999999999995</c:v>
                </c:pt>
                <c:pt idx="720">
                  <c:v>65.72</c:v>
                </c:pt>
                <c:pt idx="721">
                  <c:v>65.069999999999993</c:v>
                </c:pt>
                <c:pt idx="722">
                  <c:v>65.84</c:v>
                </c:pt>
                <c:pt idx="723">
                  <c:v>66.069999999999993</c:v>
                </c:pt>
                <c:pt idx="724">
                  <c:v>65.599999999999994</c:v>
                </c:pt>
                <c:pt idx="725">
                  <c:v>65.53</c:v>
                </c:pt>
                <c:pt idx="726">
                  <c:v>65.58</c:v>
                </c:pt>
                <c:pt idx="727">
                  <c:v>65.900000000000006</c:v>
                </c:pt>
                <c:pt idx="728">
                  <c:v>65.87</c:v>
                </c:pt>
                <c:pt idx="729">
                  <c:v>65.88</c:v>
                </c:pt>
                <c:pt idx="730">
                  <c:v>65.180000000000007</c:v>
                </c:pt>
                <c:pt idx="731">
                  <c:v>65.34</c:v>
                </c:pt>
                <c:pt idx="732">
                  <c:v>65.11</c:v>
                </c:pt>
                <c:pt idx="733">
                  <c:v>64.88</c:v>
                </c:pt>
                <c:pt idx="734">
                  <c:v>64.459999999999994</c:v>
                </c:pt>
                <c:pt idx="735">
                  <c:v>64.319999999999993</c:v>
                </c:pt>
                <c:pt idx="736">
                  <c:v>64.739999999999995</c:v>
                </c:pt>
                <c:pt idx="737">
                  <c:v>64.2</c:v>
                </c:pt>
                <c:pt idx="738">
                  <c:v>63.99</c:v>
                </c:pt>
                <c:pt idx="739">
                  <c:v>62.62</c:v>
                </c:pt>
                <c:pt idx="740">
                  <c:v>62.39</c:v>
                </c:pt>
                <c:pt idx="741">
                  <c:v>61.95</c:v>
                </c:pt>
                <c:pt idx="742">
                  <c:v>61.85</c:v>
                </c:pt>
                <c:pt idx="743">
                  <c:v>62.96</c:v>
                </c:pt>
                <c:pt idx="744">
                  <c:v>62.95</c:v>
                </c:pt>
                <c:pt idx="745">
                  <c:v>62.71</c:v>
                </c:pt>
                <c:pt idx="746">
                  <c:v>63.44</c:v>
                </c:pt>
                <c:pt idx="747">
                  <c:v>63.75</c:v>
                </c:pt>
                <c:pt idx="748">
                  <c:v>64.42</c:v>
                </c:pt>
                <c:pt idx="749">
                  <c:v>65.31</c:v>
                </c:pt>
                <c:pt idx="750">
                  <c:v>65.84</c:v>
                </c:pt>
                <c:pt idx="751">
                  <c:v>65.95</c:v>
                </c:pt>
                <c:pt idx="752">
                  <c:v>66.09</c:v>
                </c:pt>
                <c:pt idx="753">
                  <c:v>67.11</c:v>
                </c:pt>
                <c:pt idx="754">
                  <c:v>66.540000000000006</c:v>
                </c:pt>
                <c:pt idx="755">
                  <c:v>66.78</c:v>
                </c:pt>
                <c:pt idx="756">
                  <c:v>66.599999999999994</c:v>
                </c:pt>
                <c:pt idx="757">
                  <c:v>66.760000000000005</c:v>
                </c:pt>
                <c:pt idx="758">
                  <c:v>66.459999999999994</c:v>
                </c:pt>
                <c:pt idx="759">
                  <c:v>66.760000000000005</c:v>
                </c:pt>
                <c:pt idx="760">
                  <c:v>66.06</c:v>
                </c:pt>
                <c:pt idx="761">
                  <c:v>65.430000000000007</c:v>
                </c:pt>
                <c:pt idx="762">
                  <c:v>65.55</c:v>
                </c:pt>
                <c:pt idx="763">
                  <c:v>64.88</c:v>
                </c:pt>
                <c:pt idx="764">
                  <c:v>64.87</c:v>
                </c:pt>
                <c:pt idx="765">
                  <c:v>64.42</c:v>
                </c:pt>
                <c:pt idx="766">
                  <c:v>62.37</c:v>
                </c:pt>
                <c:pt idx="767">
                  <c:v>62.07</c:v>
                </c:pt>
                <c:pt idx="768">
                  <c:v>65.56</c:v>
                </c:pt>
                <c:pt idx="769">
                  <c:v>63</c:v>
                </c:pt>
                <c:pt idx="770">
                  <c:v>62.97</c:v>
                </c:pt>
                <c:pt idx="771">
                  <c:v>63.4</c:v>
                </c:pt>
                <c:pt idx="772">
                  <c:v>65.95</c:v>
                </c:pt>
                <c:pt idx="773">
                  <c:v>65.87</c:v>
                </c:pt>
                <c:pt idx="774">
                  <c:v>66.55</c:v>
                </c:pt>
                <c:pt idx="775">
                  <c:v>66.400000000000006</c:v>
                </c:pt>
                <c:pt idx="776">
                  <c:v>66.150000000000006</c:v>
                </c:pt>
                <c:pt idx="777">
                  <c:v>66.23</c:v>
                </c:pt>
                <c:pt idx="778">
                  <c:v>66.8</c:v>
                </c:pt>
                <c:pt idx="779">
                  <c:v>66.83</c:v>
                </c:pt>
                <c:pt idx="780">
                  <c:v>67.3</c:v>
                </c:pt>
                <c:pt idx="781">
                  <c:v>66.61</c:v>
                </c:pt>
                <c:pt idx="782">
                  <c:v>66.98</c:v>
                </c:pt>
                <c:pt idx="783">
                  <c:v>67.099999999999994</c:v>
                </c:pt>
                <c:pt idx="784">
                  <c:v>66.87</c:v>
                </c:pt>
                <c:pt idx="785">
                  <c:v>66.42</c:v>
                </c:pt>
                <c:pt idx="786">
                  <c:v>65.78</c:v>
                </c:pt>
                <c:pt idx="787">
                  <c:v>65.89</c:v>
                </c:pt>
                <c:pt idx="788" formatCode="#,##0">
                  <c:v>65.260000000000005</c:v>
                </c:pt>
                <c:pt idx="789" formatCode="0.00">
                  <c:v>65.56</c:v>
                </c:pt>
                <c:pt idx="790">
                  <c:v>64.819999999999993</c:v>
                </c:pt>
                <c:pt idx="791">
                  <c:v>65.010000000000005</c:v>
                </c:pt>
                <c:pt idx="792">
                  <c:v>63.44</c:v>
                </c:pt>
                <c:pt idx="793" formatCode="#,##0">
                  <c:v>63.64</c:v>
                </c:pt>
                <c:pt idx="794" formatCode="#,##0.00">
                  <c:v>62.5</c:v>
                </c:pt>
                <c:pt idx="795" formatCode="#,##0.00">
                  <c:v>62.53</c:v>
                </c:pt>
                <c:pt idx="796" formatCode="#,##0.00">
                  <c:v>62.05</c:v>
                </c:pt>
                <c:pt idx="797" formatCode="#,##0.00">
                  <c:v>61.82</c:v>
                </c:pt>
                <c:pt idx="798" formatCode="#,##0.00">
                  <c:v>61.91</c:v>
                </c:pt>
                <c:pt idx="799" formatCode="#,##0.00">
                  <c:v>61.75</c:v>
                </c:pt>
                <c:pt idx="800" formatCode="#,##0.00">
                  <c:v>62.59</c:v>
                </c:pt>
                <c:pt idx="801" formatCode="#,##0.00">
                  <c:v>62.19</c:v>
                </c:pt>
                <c:pt idx="802" formatCode="#,##0.00">
                  <c:v>62.31</c:v>
                </c:pt>
                <c:pt idx="803" formatCode="#,##0.00">
                  <c:v>62.34</c:v>
                </c:pt>
                <c:pt idx="804" formatCode="#,##0.00">
                  <c:v>62.42</c:v>
                </c:pt>
                <c:pt idx="805" formatCode="#,##0">
                  <c:v>62.49</c:v>
                </c:pt>
                <c:pt idx="806" formatCode="#,##0.00">
                  <c:v>62.83</c:v>
                </c:pt>
              </c:numCache>
            </c:numRef>
          </c:val>
          <c:smooth val="0"/>
          <c:extLst>
            <c:ext xmlns:c16="http://schemas.microsoft.com/office/drawing/2014/chart" uri="{C3380CC4-5D6E-409C-BE32-E72D297353CC}">
              <c16:uniqueId val="{00000000-920D-354A-84C9-A16FC5073E03}"/>
            </c:ext>
          </c:extLst>
        </c:ser>
        <c:dLbls>
          <c:showLegendKey val="0"/>
          <c:showVal val="0"/>
          <c:showCatName val="0"/>
          <c:showSerName val="0"/>
          <c:showPercent val="0"/>
          <c:showBubbleSize val="0"/>
        </c:dLbls>
        <c:smooth val="0"/>
        <c:axId val="477783648"/>
        <c:axId val="477770320"/>
      </c:lineChart>
      <c:catAx>
        <c:axId val="477783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tr-TR"/>
          </a:p>
        </c:txPr>
        <c:crossAx val="477770320"/>
        <c:crosses val="autoZero"/>
        <c:auto val="1"/>
        <c:lblAlgn val="ctr"/>
        <c:lblOffset val="100"/>
        <c:tickLblSkip val="3"/>
        <c:noMultiLvlLbl val="1"/>
      </c:catAx>
      <c:valAx>
        <c:axId val="47777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477783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Sayfa1!$B$1</c:f>
              <c:strCache>
                <c:ptCount val="1"/>
                <c:pt idx="0">
                  <c:v>Seri 1</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Sayfa1!$A$2:$A$12</c:f>
              <c:strCache>
                <c:ptCount val="11"/>
                <c:pt idx="0">
                  <c:v>2015</c:v>
                </c:pt>
                <c:pt idx="1">
                  <c:v>2016</c:v>
                </c:pt>
                <c:pt idx="2">
                  <c:v>2017</c:v>
                </c:pt>
                <c:pt idx="3">
                  <c:v>2018</c:v>
                </c:pt>
                <c:pt idx="4">
                  <c:v>2019</c:v>
                </c:pt>
                <c:pt idx="5">
                  <c:v>2020</c:v>
                </c:pt>
                <c:pt idx="6">
                  <c:v>2021</c:v>
                </c:pt>
                <c:pt idx="7">
                  <c:v>2022</c:v>
                </c:pt>
                <c:pt idx="8">
                  <c:v>2023</c:v>
                </c:pt>
                <c:pt idx="9">
                  <c:v>2024</c:v>
                </c:pt>
                <c:pt idx="10">
                  <c:v>2025 (ilk 3 ay)</c:v>
                </c:pt>
              </c:strCache>
            </c:strRef>
          </c:cat>
          <c:val>
            <c:numRef>
              <c:f>Sayfa1!$B$2:$B$12</c:f>
              <c:numCache>
                <c:formatCode>#,##0</c:formatCode>
                <c:ptCount val="11"/>
                <c:pt idx="0">
                  <c:v>31634778</c:v>
                </c:pt>
                <c:pt idx="1">
                  <c:v>22107439</c:v>
                </c:pt>
                <c:pt idx="2">
                  <c:v>26283656</c:v>
                </c:pt>
                <c:pt idx="3">
                  <c:v>29512925</c:v>
                </c:pt>
                <c:pt idx="4">
                  <c:v>34520332</c:v>
                </c:pt>
                <c:pt idx="5">
                  <c:v>12706332</c:v>
                </c:pt>
                <c:pt idx="6">
                  <c:v>24482332</c:v>
                </c:pt>
                <c:pt idx="7">
                  <c:v>46402745</c:v>
                </c:pt>
                <c:pt idx="8">
                  <c:v>54315542</c:v>
                </c:pt>
                <c:pt idx="9">
                  <c:v>61103419</c:v>
                </c:pt>
                <c:pt idx="10">
                  <c:v>9451245</c:v>
                </c:pt>
              </c:numCache>
            </c:numRef>
          </c:val>
          <c:extLst>
            <c:ext xmlns:c16="http://schemas.microsoft.com/office/drawing/2014/chart" uri="{C3380CC4-5D6E-409C-BE32-E72D297353CC}">
              <c16:uniqueId val="{00000000-6AF7-45B3-A3D3-88F4CA3922F1}"/>
            </c:ext>
          </c:extLst>
        </c:ser>
        <c:dLbls>
          <c:showLegendKey val="0"/>
          <c:showVal val="0"/>
          <c:showCatName val="0"/>
          <c:showSerName val="0"/>
          <c:showPercent val="0"/>
          <c:showBubbleSize val="0"/>
        </c:dLbls>
        <c:gapWidth val="219"/>
        <c:overlap val="-27"/>
        <c:axId val="467785216"/>
        <c:axId val="467783248"/>
      </c:barChart>
      <c:catAx>
        <c:axId val="46778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467783248"/>
        <c:crosses val="autoZero"/>
        <c:auto val="1"/>
        <c:lblAlgn val="ctr"/>
        <c:lblOffset val="100"/>
        <c:noMultiLvlLbl val="0"/>
      </c:catAx>
      <c:valAx>
        <c:axId val="4677832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467785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96204304455289"/>
          <c:y val="1.7975681077851087E-2"/>
          <c:w val="0.87911570768072433"/>
          <c:h val="0.8877371497925628"/>
        </c:manualLayout>
      </c:layout>
      <c:barChart>
        <c:barDir val="col"/>
        <c:grouping val="clustered"/>
        <c:varyColors val="0"/>
        <c:ser>
          <c:idx val="0"/>
          <c:order val="0"/>
          <c:tx>
            <c:strRef>
              <c:f>Sayfa1!$B$1</c:f>
              <c:strCache>
                <c:ptCount val="1"/>
                <c:pt idx="0">
                  <c:v>Seri 1</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Sayfa1!$A$2:$A$12</c:f>
              <c:strCache>
                <c:ptCount val="11"/>
                <c:pt idx="0">
                  <c:v>2015</c:v>
                </c:pt>
                <c:pt idx="1">
                  <c:v>2016</c:v>
                </c:pt>
                <c:pt idx="2">
                  <c:v>2017</c:v>
                </c:pt>
                <c:pt idx="3">
                  <c:v>2018</c:v>
                </c:pt>
                <c:pt idx="4">
                  <c:v>2019</c:v>
                </c:pt>
                <c:pt idx="5">
                  <c:v>2020</c:v>
                </c:pt>
                <c:pt idx="6">
                  <c:v>2021</c:v>
                </c:pt>
                <c:pt idx="7">
                  <c:v>2022</c:v>
                </c:pt>
                <c:pt idx="8">
                  <c:v>2023</c:v>
                </c:pt>
                <c:pt idx="9">
                  <c:v>2024</c:v>
                </c:pt>
                <c:pt idx="10">
                  <c:v>2025(ilk 5 ay)</c:v>
                </c:pt>
              </c:strCache>
            </c:strRef>
          </c:cat>
          <c:val>
            <c:numRef>
              <c:f>Sayfa1!$B$2:$B$12</c:f>
              <c:numCache>
                <c:formatCode>#,##0</c:formatCode>
                <c:ptCount val="11"/>
                <c:pt idx="0">
                  <c:v>36244632</c:v>
                </c:pt>
                <c:pt idx="1">
                  <c:v>25352213</c:v>
                </c:pt>
                <c:pt idx="2">
                  <c:v>32410034</c:v>
                </c:pt>
                <c:pt idx="3">
                  <c:v>39488401</c:v>
                </c:pt>
                <c:pt idx="4">
                  <c:v>45058286</c:v>
                </c:pt>
                <c:pt idx="5">
                  <c:v>12734213</c:v>
                </c:pt>
                <c:pt idx="6">
                  <c:v>24712266</c:v>
                </c:pt>
                <c:pt idx="7">
                  <c:v>44564395</c:v>
                </c:pt>
                <c:pt idx="8">
                  <c:v>49209180</c:v>
                </c:pt>
                <c:pt idx="9">
                  <c:v>52629283</c:v>
                </c:pt>
                <c:pt idx="10">
                  <c:v>15627456</c:v>
                </c:pt>
              </c:numCache>
            </c:numRef>
          </c:val>
          <c:extLst>
            <c:ext xmlns:c16="http://schemas.microsoft.com/office/drawing/2014/chart" uri="{C3380CC4-5D6E-409C-BE32-E72D297353CC}">
              <c16:uniqueId val="{00000000-6AF7-45B3-A3D3-88F4CA3922F1}"/>
            </c:ext>
          </c:extLst>
        </c:ser>
        <c:dLbls>
          <c:dLblPos val="outEnd"/>
          <c:showLegendKey val="0"/>
          <c:showVal val="1"/>
          <c:showCatName val="0"/>
          <c:showSerName val="0"/>
          <c:showPercent val="0"/>
          <c:showBubbleSize val="0"/>
        </c:dLbls>
        <c:gapWidth val="219"/>
        <c:overlap val="-27"/>
        <c:axId val="467785216"/>
        <c:axId val="467783248"/>
      </c:barChart>
      <c:catAx>
        <c:axId val="46778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467783248"/>
        <c:crosses val="autoZero"/>
        <c:auto val="1"/>
        <c:lblAlgn val="ctr"/>
        <c:lblOffset val="100"/>
        <c:noMultiLvlLbl val="0"/>
      </c:catAx>
      <c:valAx>
        <c:axId val="4677832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467785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83205039538489E-2"/>
          <c:y val="2.337165790719483E-2"/>
          <c:w val="0.9509223647598477"/>
          <c:h val="0.92932267120169099"/>
        </c:manualLayout>
      </c:layout>
      <c:barChart>
        <c:barDir val="col"/>
        <c:grouping val="clustered"/>
        <c:varyColors val="0"/>
        <c:ser>
          <c:idx val="0"/>
          <c:order val="0"/>
          <c:tx>
            <c:strRef>
              <c:f>Sayfa1!$B$1</c:f>
              <c:strCache>
                <c:ptCount val="1"/>
                <c:pt idx="0">
                  <c:v>büyüme oranları</c:v>
                </c:pt>
              </c:strCache>
            </c:strRef>
          </c:tx>
          <c:spPr>
            <a:solidFill>
              <a:srgbClr val="0070C0"/>
            </a:solidFill>
            <a:ln>
              <a:solidFill>
                <a:srgbClr val="0070C0"/>
              </a:solidFill>
            </a:ln>
          </c:spPr>
          <c:invertIfNegative val="0"/>
          <c:dPt>
            <c:idx val="26"/>
            <c:invertIfNegative val="0"/>
            <c:bubble3D val="0"/>
            <c:spPr>
              <a:solidFill>
                <a:srgbClr val="0070C0"/>
              </a:solidFill>
              <a:ln>
                <a:solidFill>
                  <a:srgbClr val="0070C0"/>
                </a:solidFill>
              </a:ln>
            </c:spPr>
            <c:extLst>
              <c:ext xmlns:c16="http://schemas.microsoft.com/office/drawing/2014/chart" uri="{C3380CC4-5D6E-409C-BE32-E72D297353CC}">
                <c16:uniqueId val="{00000000-8D90-4827-BFA1-97BE57BCBB66}"/>
              </c:ext>
            </c:extLst>
          </c:dPt>
          <c:dPt>
            <c:idx val="27"/>
            <c:invertIfNegative val="0"/>
            <c:bubble3D val="0"/>
            <c:spPr>
              <a:solidFill>
                <a:srgbClr val="FF0000"/>
              </a:solidFill>
              <a:ln>
                <a:solidFill>
                  <a:srgbClr val="0070C0"/>
                </a:solidFill>
              </a:ln>
            </c:spPr>
            <c:extLst>
              <c:ext xmlns:c16="http://schemas.microsoft.com/office/drawing/2014/chart" uri="{C3380CC4-5D6E-409C-BE32-E72D297353CC}">
                <c16:uniqueId val="{00000001-8D90-4827-BFA1-97BE57BCBB66}"/>
              </c:ext>
            </c:extLst>
          </c:dPt>
          <c:dPt>
            <c:idx val="28"/>
            <c:invertIfNegative val="0"/>
            <c:bubble3D val="0"/>
            <c:spPr>
              <a:solidFill>
                <a:srgbClr val="FF0000"/>
              </a:solidFill>
              <a:ln>
                <a:solidFill>
                  <a:srgbClr val="0070C0"/>
                </a:solidFill>
              </a:ln>
            </c:spPr>
            <c:extLst>
              <c:ext xmlns:c16="http://schemas.microsoft.com/office/drawing/2014/chart" uri="{C3380CC4-5D6E-409C-BE32-E72D297353CC}">
                <c16:uniqueId val="{00000002-8D90-4827-BFA1-97BE57BCBB66}"/>
              </c:ext>
            </c:extLst>
          </c:dPt>
          <c:dPt>
            <c:idx val="29"/>
            <c:invertIfNegative val="0"/>
            <c:bubble3D val="0"/>
            <c:spPr>
              <a:solidFill>
                <a:srgbClr val="FF0000"/>
              </a:solidFill>
              <a:ln>
                <a:solidFill>
                  <a:srgbClr val="0070C0"/>
                </a:solidFill>
              </a:ln>
            </c:spPr>
            <c:extLst>
              <c:ext xmlns:c16="http://schemas.microsoft.com/office/drawing/2014/chart" uri="{C3380CC4-5D6E-409C-BE32-E72D297353CC}">
                <c16:uniqueId val="{00000003-8D90-4827-BFA1-97BE57BCBB66}"/>
              </c:ext>
            </c:extLst>
          </c:dPt>
          <c:dPt>
            <c:idx val="30"/>
            <c:invertIfNegative val="0"/>
            <c:bubble3D val="0"/>
            <c:spPr>
              <a:solidFill>
                <a:srgbClr val="FF0000"/>
              </a:solidFill>
              <a:ln>
                <a:solidFill>
                  <a:srgbClr val="0070C0"/>
                </a:solidFill>
              </a:ln>
            </c:spPr>
            <c:extLst>
              <c:ext xmlns:c16="http://schemas.microsoft.com/office/drawing/2014/chart" uri="{C3380CC4-5D6E-409C-BE32-E72D297353CC}">
                <c16:uniqueId val="{00000004-8D90-4827-BFA1-97BE57BCBB66}"/>
              </c:ext>
            </c:extLst>
          </c:dPt>
          <c:dPt>
            <c:idx val="31"/>
            <c:invertIfNegative val="0"/>
            <c:bubble3D val="0"/>
            <c:spPr>
              <a:solidFill>
                <a:srgbClr val="FF0000"/>
              </a:solidFill>
              <a:ln>
                <a:solidFill>
                  <a:srgbClr val="0070C0"/>
                </a:solidFill>
              </a:ln>
            </c:spPr>
            <c:extLst>
              <c:ext xmlns:c16="http://schemas.microsoft.com/office/drawing/2014/chart" uri="{C3380CC4-5D6E-409C-BE32-E72D297353CC}">
                <c16:uniqueId val="{00000005-8D90-4827-BFA1-97BE57BCBB66}"/>
              </c:ext>
            </c:extLst>
          </c:dPt>
          <c:dPt>
            <c:idx val="32"/>
            <c:invertIfNegative val="0"/>
            <c:bubble3D val="0"/>
            <c:spPr>
              <a:solidFill>
                <a:srgbClr val="FF0000"/>
              </a:solidFill>
              <a:ln>
                <a:solidFill>
                  <a:srgbClr val="0070C0"/>
                </a:solidFill>
              </a:ln>
            </c:spPr>
            <c:extLst>
              <c:ext xmlns:c16="http://schemas.microsoft.com/office/drawing/2014/chart" uri="{C3380CC4-5D6E-409C-BE32-E72D297353CC}">
                <c16:uniqueId val="{00000006-8D90-4827-BFA1-97BE57BCBB66}"/>
              </c:ext>
            </c:extLst>
          </c:dPt>
          <c:dLbls>
            <c:spPr>
              <a:noFill/>
              <a:ln>
                <a:noFill/>
              </a:ln>
              <a:effectLst/>
            </c:spPr>
            <c:txPr>
              <a:bodyPr/>
              <a:lstStyle/>
              <a:p>
                <a:pPr>
                  <a:defRPr lang="en-US" sz="1300" b="1"/>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Sayfa1!$A$2:$A$30</c:f>
              <c:numCache>
                <c:formatCode>General</c:formatCode>
                <c:ptCount val="29"/>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c:v>
                </c:pt>
                <c:pt idx="14">
                  <c:v>2012</c:v>
                </c:pt>
                <c:pt idx="15">
                  <c:v>2013</c:v>
                </c:pt>
                <c:pt idx="16">
                  <c:v>2014</c:v>
                </c:pt>
                <c:pt idx="17">
                  <c:v>2015</c:v>
                </c:pt>
                <c:pt idx="18">
                  <c:v>2016</c:v>
                </c:pt>
                <c:pt idx="19">
                  <c:v>2017</c:v>
                </c:pt>
                <c:pt idx="20">
                  <c:v>2018</c:v>
                </c:pt>
                <c:pt idx="21">
                  <c:v>2019</c:v>
                </c:pt>
                <c:pt idx="22">
                  <c:v>2020</c:v>
                </c:pt>
                <c:pt idx="23">
                  <c:v>2021</c:v>
                </c:pt>
                <c:pt idx="24">
                  <c:v>2022</c:v>
                </c:pt>
                <c:pt idx="25">
                  <c:v>2023</c:v>
                </c:pt>
                <c:pt idx="26">
                  <c:v>2024</c:v>
                </c:pt>
                <c:pt idx="27">
                  <c:v>2025</c:v>
                </c:pt>
                <c:pt idx="28">
                  <c:v>2026</c:v>
                </c:pt>
              </c:numCache>
            </c:numRef>
          </c:cat>
          <c:val>
            <c:numRef>
              <c:f>Sayfa1!$B$2:$B$30</c:f>
              <c:numCache>
                <c:formatCode>General</c:formatCode>
                <c:ptCount val="29"/>
                <c:pt idx="0">
                  <c:v>3.8</c:v>
                </c:pt>
                <c:pt idx="1">
                  <c:v>-3.4</c:v>
                </c:pt>
                <c:pt idx="2">
                  <c:v>6.9</c:v>
                </c:pt>
                <c:pt idx="3">
                  <c:v>-5.8</c:v>
                </c:pt>
                <c:pt idx="4">
                  <c:v>6.4</c:v>
                </c:pt>
                <c:pt idx="5">
                  <c:v>5.8</c:v>
                </c:pt>
                <c:pt idx="6">
                  <c:v>9.8000000000000007</c:v>
                </c:pt>
                <c:pt idx="7">
                  <c:v>9</c:v>
                </c:pt>
                <c:pt idx="8">
                  <c:v>6.9</c:v>
                </c:pt>
                <c:pt idx="9">
                  <c:v>5</c:v>
                </c:pt>
                <c:pt idx="10">
                  <c:v>0.8</c:v>
                </c:pt>
                <c:pt idx="11">
                  <c:v>-4.8</c:v>
                </c:pt>
                <c:pt idx="12">
                  <c:v>8.4</c:v>
                </c:pt>
                <c:pt idx="13">
                  <c:v>11.2</c:v>
                </c:pt>
                <c:pt idx="14">
                  <c:v>4.8</c:v>
                </c:pt>
                <c:pt idx="15">
                  <c:v>8.5</c:v>
                </c:pt>
                <c:pt idx="16">
                  <c:v>4.9000000000000004</c:v>
                </c:pt>
                <c:pt idx="17">
                  <c:v>6.1</c:v>
                </c:pt>
                <c:pt idx="18">
                  <c:v>3.3</c:v>
                </c:pt>
                <c:pt idx="19">
                  <c:v>7.5</c:v>
                </c:pt>
                <c:pt idx="20">
                  <c:v>3</c:v>
                </c:pt>
                <c:pt idx="21">
                  <c:v>0.9</c:v>
                </c:pt>
                <c:pt idx="22">
                  <c:v>1.8</c:v>
                </c:pt>
                <c:pt idx="23">
                  <c:v>11</c:v>
                </c:pt>
                <c:pt idx="24">
                  <c:v>5.5</c:v>
                </c:pt>
                <c:pt idx="25">
                  <c:v>4.5</c:v>
                </c:pt>
                <c:pt idx="26">
                  <c:v>3.2</c:v>
                </c:pt>
                <c:pt idx="27">
                  <c:v>2.8</c:v>
                </c:pt>
                <c:pt idx="28">
                  <c:v>4.2</c:v>
                </c:pt>
              </c:numCache>
            </c:numRef>
          </c:val>
          <c:extLst>
            <c:ext xmlns:c16="http://schemas.microsoft.com/office/drawing/2014/chart" uri="{C3380CC4-5D6E-409C-BE32-E72D297353CC}">
              <c16:uniqueId val="{00000000-EF21-438A-81C8-747ABD08D9BA}"/>
            </c:ext>
          </c:extLst>
        </c:ser>
        <c:dLbls>
          <c:showLegendKey val="0"/>
          <c:showVal val="0"/>
          <c:showCatName val="0"/>
          <c:showSerName val="0"/>
          <c:showPercent val="0"/>
          <c:showBubbleSize val="0"/>
        </c:dLbls>
        <c:gapWidth val="150"/>
        <c:overlap val="10"/>
        <c:axId val="390622272"/>
        <c:axId val="390627760"/>
      </c:barChart>
      <c:catAx>
        <c:axId val="390622272"/>
        <c:scaling>
          <c:orientation val="minMax"/>
        </c:scaling>
        <c:delete val="0"/>
        <c:axPos val="b"/>
        <c:numFmt formatCode="General" sourceLinked="1"/>
        <c:majorTickMark val="out"/>
        <c:minorTickMark val="none"/>
        <c:tickLblPos val="nextTo"/>
        <c:txPr>
          <a:bodyPr/>
          <a:lstStyle/>
          <a:p>
            <a:pPr>
              <a:defRPr lang="en-US" sz="1500"/>
            </a:pPr>
            <a:endParaRPr lang="tr-TR"/>
          </a:p>
        </c:txPr>
        <c:crossAx val="390627760"/>
        <c:crosses val="autoZero"/>
        <c:auto val="1"/>
        <c:lblAlgn val="ctr"/>
        <c:lblOffset val="100"/>
        <c:noMultiLvlLbl val="0"/>
      </c:catAx>
      <c:valAx>
        <c:axId val="390627760"/>
        <c:scaling>
          <c:orientation val="minMax"/>
        </c:scaling>
        <c:delete val="0"/>
        <c:axPos val="l"/>
        <c:majorGridlines/>
        <c:numFmt formatCode="General" sourceLinked="1"/>
        <c:majorTickMark val="out"/>
        <c:minorTickMark val="none"/>
        <c:tickLblPos val="nextTo"/>
        <c:txPr>
          <a:bodyPr/>
          <a:lstStyle/>
          <a:p>
            <a:pPr>
              <a:defRPr lang="en-US" sz="1600"/>
            </a:pPr>
            <a:endParaRPr lang="tr-TR"/>
          </a:p>
        </c:txPr>
        <c:crossAx val="390622272"/>
        <c:crosses val="autoZero"/>
        <c:crossBetween val="between"/>
      </c:valAx>
    </c:plotArea>
    <c:plotVisOnly val="1"/>
    <c:dispBlanksAs val="gap"/>
    <c:showDLblsOverMax val="0"/>
  </c:chart>
  <c:txPr>
    <a:bodyPr/>
    <a:lstStyle/>
    <a:p>
      <a:pPr>
        <a:defRPr sz="1800"/>
      </a:pPr>
      <a:endParaRPr lang="tr-T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893878499438925E-2"/>
          <c:y val="2.6833661995092611E-2"/>
          <c:w val="0.91654520970255049"/>
          <c:h val="0.83872062020020677"/>
        </c:manualLayout>
      </c:layout>
      <c:lineChart>
        <c:grouping val="standard"/>
        <c:varyColors val="0"/>
        <c:ser>
          <c:idx val="1"/>
          <c:order val="0"/>
          <c:tx>
            <c:strRef>
              <c:f>Sayfa1!$B$1</c:f>
              <c:strCache>
                <c:ptCount val="1"/>
                <c:pt idx="0">
                  <c:v>Sütun1</c:v>
                </c:pt>
              </c:strCache>
            </c:strRef>
          </c:tx>
          <c:spPr>
            <a:ln w="31750">
              <a:solidFill>
                <a:schemeClr val="accent1"/>
              </a:solidFill>
            </a:ln>
          </c:spPr>
          <c:marker>
            <c:symbol val="none"/>
          </c:marker>
          <c:cat>
            <c:strRef>
              <c:f>Sayfa1!$A$2:$A$308</c:f>
              <c:strCache>
                <c:ptCount val="307"/>
                <c:pt idx="0">
                  <c:v>Oca.00</c:v>
                </c:pt>
                <c:pt idx="1">
                  <c:v>Şub.00</c:v>
                </c:pt>
                <c:pt idx="2">
                  <c:v>Mar.00</c:v>
                </c:pt>
                <c:pt idx="3">
                  <c:v>Nis.00</c:v>
                </c:pt>
                <c:pt idx="4">
                  <c:v>May.00</c:v>
                </c:pt>
                <c:pt idx="5">
                  <c:v>Haz.00</c:v>
                </c:pt>
                <c:pt idx="6">
                  <c:v>Tem.00</c:v>
                </c:pt>
                <c:pt idx="7">
                  <c:v>Ağu.00</c:v>
                </c:pt>
                <c:pt idx="8">
                  <c:v>Eyl.00</c:v>
                </c:pt>
                <c:pt idx="9">
                  <c:v>Eki.00</c:v>
                </c:pt>
                <c:pt idx="10">
                  <c:v>Kas.00</c:v>
                </c:pt>
                <c:pt idx="11">
                  <c:v>Ara.00</c:v>
                </c:pt>
                <c:pt idx="12">
                  <c:v>Oca.01</c:v>
                </c:pt>
                <c:pt idx="13">
                  <c:v>Şub.01</c:v>
                </c:pt>
                <c:pt idx="14">
                  <c:v>Mar.01</c:v>
                </c:pt>
                <c:pt idx="15">
                  <c:v>Nis.01</c:v>
                </c:pt>
                <c:pt idx="16">
                  <c:v>May.01</c:v>
                </c:pt>
                <c:pt idx="17">
                  <c:v>Haz.01</c:v>
                </c:pt>
                <c:pt idx="18">
                  <c:v>Tem.01</c:v>
                </c:pt>
                <c:pt idx="19">
                  <c:v>Ağu.01</c:v>
                </c:pt>
                <c:pt idx="20">
                  <c:v>Eyl.01</c:v>
                </c:pt>
                <c:pt idx="21">
                  <c:v>Eki.01</c:v>
                </c:pt>
                <c:pt idx="22">
                  <c:v>Kas.01</c:v>
                </c:pt>
                <c:pt idx="23">
                  <c:v> Ara.01</c:v>
                </c:pt>
                <c:pt idx="24">
                  <c:v>Oca.02</c:v>
                </c:pt>
                <c:pt idx="25">
                  <c:v>Şub.02</c:v>
                </c:pt>
                <c:pt idx="26">
                  <c:v>Mar.02</c:v>
                </c:pt>
                <c:pt idx="27">
                  <c:v>Nis.02</c:v>
                </c:pt>
                <c:pt idx="28">
                  <c:v>May.02</c:v>
                </c:pt>
                <c:pt idx="29">
                  <c:v>Haz.02</c:v>
                </c:pt>
                <c:pt idx="30">
                  <c:v>Tem.02</c:v>
                </c:pt>
                <c:pt idx="31">
                  <c:v>Ağu.02</c:v>
                </c:pt>
                <c:pt idx="32">
                  <c:v>Eyl.02</c:v>
                </c:pt>
                <c:pt idx="33">
                  <c:v>Eki.02</c:v>
                </c:pt>
                <c:pt idx="34">
                  <c:v>Kas.02</c:v>
                </c:pt>
                <c:pt idx="35">
                  <c:v> Ara.02</c:v>
                </c:pt>
                <c:pt idx="36">
                  <c:v>Oca.03</c:v>
                </c:pt>
                <c:pt idx="37">
                  <c:v>Şub.03</c:v>
                </c:pt>
                <c:pt idx="38">
                  <c:v>Mar.03</c:v>
                </c:pt>
                <c:pt idx="39">
                  <c:v>Nis.03</c:v>
                </c:pt>
                <c:pt idx="40">
                  <c:v>May.03</c:v>
                </c:pt>
                <c:pt idx="41">
                  <c:v>Haz.03</c:v>
                </c:pt>
                <c:pt idx="42">
                  <c:v>Tem.03</c:v>
                </c:pt>
                <c:pt idx="43">
                  <c:v>Ağu.03</c:v>
                </c:pt>
                <c:pt idx="44">
                  <c:v>Eyl.03</c:v>
                </c:pt>
                <c:pt idx="45">
                  <c:v>Eki.03</c:v>
                </c:pt>
                <c:pt idx="46">
                  <c:v>Kas.03</c:v>
                </c:pt>
                <c:pt idx="47">
                  <c:v> Ara.03</c:v>
                </c:pt>
                <c:pt idx="48">
                  <c:v>Oca.04</c:v>
                </c:pt>
                <c:pt idx="49">
                  <c:v>Şub.04</c:v>
                </c:pt>
                <c:pt idx="50">
                  <c:v>Mar.04</c:v>
                </c:pt>
                <c:pt idx="51">
                  <c:v>Nis.04</c:v>
                </c:pt>
                <c:pt idx="52">
                  <c:v>May.04</c:v>
                </c:pt>
                <c:pt idx="53">
                  <c:v>Haz.04</c:v>
                </c:pt>
                <c:pt idx="54">
                  <c:v>Tem.04</c:v>
                </c:pt>
                <c:pt idx="55">
                  <c:v>Ağu.04</c:v>
                </c:pt>
                <c:pt idx="56">
                  <c:v>Eyl.04</c:v>
                </c:pt>
                <c:pt idx="57">
                  <c:v>Eki.04</c:v>
                </c:pt>
                <c:pt idx="58">
                  <c:v>Kas.04</c:v>
                </c:pt>
                <c:pt idx="59">
                  <c:v>Ara.04</c:v>
                </c:pt>
                <c:pt idx="60">
                  <c:v>Oca.05</c:v>
                </c:pt>
                <c:pt idx="61">
                  <c:v>Şub.05</c:v>
                </c:pt>
                <c:pt idx="62">
                  <c:v>Mar.05</c:v>
                </c:pt>
                <c:pt idx="63">
                  <c:v>Nis.05</c:v>
                </c:pt>
                <c:pt idx="64">
                  <c:v>May.05</c:v>
                </c:pt>
                <c:pt idx="65">
                  <c:v>Haz.05</c:v>
                </c:pt>
                <c:pt idx="66">
                  <c:v>Tem.05</c:v>
                </c:pt>
                <c:pt idx="67">
                  <c:v>Ağu.05</c:v>
                </c:pt>
                <c:pt idx="68">
                  <c:v>Eyl.05</c:v>
                </c:pt>
                <c:pt idx="69">
                  <c:v>Eki.05</c:v>
                </c:pt>
                <c:pt idx="70">
                  <c:v>Kas.05</c:v>
                </c:pt>
                <c:pt idx="71">
                  <c:v> Ara.05</c:v>
                </c:pt>
                <c:pt idx="72">
                  <c:v>Oca.06</c:v>
                </c:pt>
                <c:pt idx="73">
                  <c:v>Şub.06</c:v>
                </c:pt>
                <c:pt idx="74">
                  <c:v>Mar.06</c:v>
                </c:pt>
                <c:pt idx="75">
                  <c:v>Nis.06</c:v>
                </c:pt>
                <c:pt idx="76">
                  <c:v>May.06</c:v>
                </c:pt>
                <c:pt idx="77">
                  <c:v>Haz.06</c:v>
                </c:pt>
                <c:pt idx="78">
                  <c:v>Tem.06</c:v>
                </c:pt>
                <c:pt idx="79">
                  <c:v>Ağu.06</c:v>
                </c:pt>
                <c:pt idx="80">
                  <c:v>Eyl.06</c:v>
                </c:pt>
                <c:pt idx="81">
                  <c:v>Eki.06</c:v>
                </c:pt>
                <c:pt idx="82">
                  <c:v>Kas.06</c:v>
                </c:pt>
                <c:pt idx="83">
                  <c:v>Ara.06</c:v>
                </c:pt>
                <c:pt idx="84">
                  <c:v>Oca.07</c:v>
                </c:pt>
                <c:pt idx="85">
                  <c:v>Şub.07</c:v>
                </c:pt>
                <c:pt idx="86">
                  <c:v>Mar.07</c:v>
                </c:pt>
                <c:pt idx="87">
                  <c:v>Nis.07</c:v>
                </c:pt>
                <c:pt idx="88">
                  <c:v>May.07</c:v>
                </c:pt>
                <c:pt idx="89">
                  <c:v>Haz.07</c:v>
                </c:pt>
                <c:pt idx="90">
                  <c:v>Tem.07</c:v>
                </c:pt>
                <c:pt idx="91">
                  <c:v>Ağu.07</c:v>
                </c:pt>
                <c:pt idx="92">
                  <c:v>Eyl.07</c:v>
                </c:pt>
                <c:pt idx="93">
                  <c:v>Eki.07</c:v>
                </c:pt>
                <c:pt idx="94">
                  <c:v>Kas.07</c:v>
                </c:pt>
                <c:pt idx="95">
                  <c:v> Ara.07</c:v>
                </c:pt>
                <c:pt idx="96">
                  <c:v>Oca.08</c:v>
                </c:pt>
                <c:pt idx="97">
                  <c:v>Şub.08</c:v>
                </c:pt>
                <c:pt idx="98">
                  <c:v>Mar.08</c:v>
                </c:pt>
                <c:pt idx="99">
                  <c:v>Nis.08</c:v>
                </c:pt>
                <c:pt idx="100">
                  <c:v>May.08</c:v>
                </c:pt>
                <c:pt idx="101">
                  <c:v>Haz.08</c:v>
                </c:pt>
                <c:pt idx="102">
                  <c:v>Tem.08</c:v>
                </c:pt>
                <c:pt idx="103">
                  <c:v>Ağu.08</c:v>
                </c:pt>
                <c:pt idx="104">
                  <c:v>Eyl.08</c:v>
                </c:pt>
                <c:pt idx="105">
                  <c:v>Eki.08</c:v>
                </c:pt>
                <c:pt idx="106">
                  <c:v>Kas.08</c:v>
                </c:pt>
                <c:pt idx="107">
                  <c:v>Ara.08</c:v>
                </c:pt>
                <c:pt idx="108">
                  <c:v>Oca.09</c:v>
                </c:pt>
                <c:pt idx="109">
                  <c:v>Şub.09</c:v>
                </c:pt>
                <c:pt idx="110">
                  <c:v>Mar.09</c:v>
                </c:pt>
                <c:pt idx="111">
                  <c:v>Nis.09</c:v>
                </c:pt>
                <c:pt idx="112">
                  <c:v>May.09</c:v>
                </c:pt>
                <c:pt idx="113">
                  <c:v>Haz.09</c:v>
                </c:pt>
                <c:pt idx="114">
                  <c:v>Tem.09</c:v>
                </c:pt>
                <c:pt idx="115">
                  <c:v>Ağu.09</c:v>
                </c:pt>
                <c:pt idx="116">
                  <c:v>Eyl.09</c:v>
                </c:pt>
                <c:pt idx="117">
                  <c:v>Eki.09</c:v>
                </c:pt>
                <c:pt idx="118">
                  <c:v>Kas.09</c:v>
                </c:pt>
                <c:pt idx="119">
                  <c:v> Ara.09</c:v>
                </c:pt>
                <c:pt idx="120">
                  <c:v>Oca.10</c:v>
                </c:pt>
                <c:pt idx="121">
                  <c:v>Şub.10</c:v>
                </c:pt>
                <c:pt idx="122">
                  <c:v>Mar.10</c:v>
                </c:pt>
                <c:pt idx="123">
                  <c:v>Nis.10</c:v>
                </c:pt>
                <c:pt idx="124">
                  <c:v>May.10</c:v>
                </c:pt>
                <c:pt idx="125">
                  <c:v>Haz.10</c:v>
                </c:pt>
                <c:pt idx="126">
                  <c:v>Tem.10</c:v>
                </c:pt>
                <c:pt idx="127">
                  <c:v>Ağu.10</c:v>
                </c:pt>
                <c:pt idx="128">
                  <c:v>Eyl.10</c:v>
                </c:pt>
                <c:pt idx="129">
                  <c:v>Eki.10</c:v>
                </c:pt>
                <c:pt idx="130">
                  <c:v>Kas.10</c:v>
                </c:pt>
                <c:pt idx="131">
                  <c:v>Ara.10</c:v>
                </c:pt>
                <c:pt idx="132">
                  <c:v>Oca.11</c:v>
                </c:pt>
                <c:pt idx="133">
                  <c:v>Şub.11</c:v>
                </c:pt>
                <c:pt idx="134">
                  <c:v>Mar.11</c:v>
                </c:pt>
                <c:pt idx="135">
                  <c:v>Nis.11</c:v>
                </c:pt>
                <c:pt idx="136">
                  <c:v>May.11</c:v>
                </c:pt>
                <c:pt idx="137">
                  <c:v>Haz.11</c:v>
                </c:pt>
                <c:pt idx="138">
                  <c:v>Tem.11</c:v>
                </c:pt>
                <c:pt idx="139">
                  <c:v>Ağu.11</c:v>
                </c:pt>
                <c:pt idx="140">
                  <c:v>Eyl.11</c:v>
                </c:pt>
                <c:pt idx="141">
                  <c:v>Eki.11</c:v>
                </c:pt>
                <c:pt idx="142">
                  <c:v>Kas.11</c:v>
                </c:pt>
                <c:pt idx="143">
                  <c:v> Ara.11</c:v>
                </c:pt>
                <c:pt idx="144">
                  <c:v>Oca.12</c:v>
                </c:pt>
                <c:pt idx="145">
                  <c:v>Şub.12</c:v>
                </c:pt>
                <c:pt idx="146">
                  <c:v>Mar.12</c:v>
                </c:pt>
                <c:pt idx="147">
                  <c:v>Nis.12</c:v>
                </c:pt>
                <c:pt idx="148">
                  <c:v>May.12</c:v>
                </c:pt>
                <c:pt idx="149">
                  <c:v>Haz.12</c:v>
                </c:pt>
                <c:pt idx="150">
                  <c:v>Tem.12</c:v>
                </c:pt>
                <c:pt idx="151">
                  <c:v>Ağu.12</c:v>
                </c:pt>
                <c:pt idx="152">
                  <c:v>Eyl.12</c:v>
                </c:pt>
                <c:pt idx="153">
                  <c:v>Eki.12</c:v>
                </c:pt>
                <c:pt idx="154">
                  <c:v>Kas.12</c:v>
                </c:pt>
                <c:pt idx="155">
                  <c:v>Ara.12</c:v>
                </c:pt>
                <c:pt idx="156">
                  <c:v>Oca.13</c:v>
                </c:pt>
                <c:pt idx="157">
                  <c:v>Şub.13</c:v>
                </c:pt>
                <c:pt idx="158">
                  <c:v>Mar.13</c:v>
                </c:pt>
                <c:pt idx="159">
                  <c:v>Nis.13</c:v>
                </c:pt>
                <c:pt idx="160">
                  <c:v>May.13</c:v>
                </c:pt>
                <c:pt idx="161">
                  <c:v>Haz.13</c:v>
                </c:pt>
                <c:pt idx="162">
                  <c:v>Tem.13</c:v>
                </c:pt>
                <c:pt idx="163">
                  <c:v>Ağu.13</c:v>
                </c:pt>
                <c:pt idx="164">
                  <c:v>Eyl.13</c:v>
                </c:pt>
                <c:pt idx="165">
                  <c:v>Eki.13</c:v>
                </c:pt>
                <c:pt idx="166">
                  <c:v>Kas.13</c:v>
                </c:pt>
                <c:pt idx="167">
                  <c:v> Ara.13</c:v>
                </c:pt>
                <c:pt idx="168">
                  <c:v>Oca.14</c:v>
                </c:pt>
                <c:pt idx="169">
                  <c:v>Şub.14</c:v>
                </c:pt>
                <c:pt idx="170">
                  <c:v>Mar.14</c:v>
                </c:pt>
                <c:pt idx="171">
                  <c:v>Nis.14</c:v>
                </c:pt>
                <c:pt idx="172">
                  <c:v>May.14</c:v>
                </c:pt>
                <c:pt idx="173">
                  <c:v>Haz.14</c:v>
                </c:pt>
                <c:pt idx="174">
                  <c:v>Tem.14</c:v>
                </c:pt>
                <c:pt idx="175">
                  <c:v>Ağu.14</c:v>
                </c:pt>
                <c:pt idx="176">
                  <c:v>Eyl.14</c:v>
                </c:pt>
                <c:pt idx="177">
                  <c:v>Eki.14</c:v>
                </c:pt>
                <c:pt idx="178">
                  <c:v>Kas.14</c:v>
                </c:pt>
                <c:pt idx="179">
                  <c:v>Ara.14</c:v>
                </c:pt>
                <c:pt idx="180">
                  <c:v>Oca.15</c:v>
                </c:pt>
                <c:pt idx="181">
                  <c:v>Şub.15</c:v>
                </c:pt>
                <c:pt idx="182">
                  <c:v>Mar.15</c:v>
                </c:pt>
                <c:pt idx="183">
                  <c:v>Nis.15</c:v>
                </c:pt>
                <c:pt idx="184">
                  <c:v>May.15</c:v>
                </c:pt>
                <c:pt idx="185">
                  <c:v>Haz.15</c:v>
                </c:pt>
                <c:pt idx="186">
                  <c:v>Tem.15</c:v>
                </c:pt>
                <c:pt idx="187">
                  <c:v>Ağu.15</c:v>
                </c:pt>
                <c:pt idx="188">
                  <c:v>Eyl.15</c:v>
                </c:pt>
                <c:pt idx="189">
                  <c:v>Eki.15</c:v>
                </c:pt>
                <c:pt idx="190">
                  <c:v>Kas.15</c:v>
                </c:pt>
                <c:pt idx="191">
                  <c:v>Ara.15</c:v>
                </c:pt>
                <c:pt idx="192">
                  <c:v>Oca.16</c:v>
                </c:pt>
                <c:pt idx="193">
                  <c:v>Şub.16</c:v>
                </c:pt>
                <c:pt idx="194">
                  <c:v>Mar.16</c:v>
                </c:pt>
                <c:pt idx="195">
                  <c:v>Nis.16</c:v>
                </c:pt>
                <c:pt idx="196">
                  <c:v>May.16</c:v>
                </c:pt>
                <c:pt idx="197">
                  <c:v>Haz.16</c:v>
                </c:pt>
                <c:pt idx="198">
                  <c:v>Tem.16</c:v>
                </c:pt>
                <c:pt idx="199">
                  <c:v>Ağu.16</c:v>
                </c:pt>
                <c:pt idx="200">
                  <c:v>Eyl.16</c:v>
                </c:pt>
                <c:pt idx="201">
                  <c:v>Eki.16</c:v>
                </c:pt>
                <c:pt idx="202">
                  <c:v>Kas.16</c:v>
                </c:pt>
                <c:pt idx="203">
                  <c:v>Ara.16</c:v>
                </c:pt>
                <c:pt idx="204">
                  <c:v>Oca.17</c:v>
                </c:pt>
                <c:pt idx="205">
                  <c:v>Şub.17</c:v>
                </c:pt>
                <c:pt idx="206">
                  <c:v>Mar.17</c:v>
                </c:pt>
                <c:pt idx="207">
                  <c:v>Nis.17</c:v>
                </c:pt>
                <c:pt idx="208">
                  <c:v>May.17</c:v>
                </c:pt>
                <c:pt idx="209">
                  <c:v>Haz.17</c:v>
                </c:pt>
                <c:pt idx="210">
                  <c:v>Tem.17</c:v>
                </c:pt>
                <c:pt idx="211">
                  <c:v>Ağu.17</c:v>
                </c:pt>
                <c:pt idx="212">
                  <c:v>Eyl.17</c:v>
                </c:pt>
                <c:pt idx="213">
                  <c:v>Eki.17</c:v>
                </c:pt>
                <c:pt idx="214">
                  <c:v>Kas.17</c:v>
                </c:pt>
                <c:pt idx="215">
                  <c:v>Ara.17</c:v>
                </c:pt>
                <c:pt idx="217">
                  <c:v>Oca.18</c:v>
                </c:pt>
                <c:pt idx="218">
                  <c:v>Şub.18</c:v>
                </c:pt>
                <c:pt idx="219">
                  <c:v>Mar.18</c:v>
                </c:pt>
                <c:pt idx="220">
                  <c:v>Nis.18</c:v>
                </c:pt>
                <c:pt idx="221">
                  <c:v>May.18</c:v>
                </c:pt>
                <c:pt idx="222">
                  <c:v>Haz.18</c:v>
                </c:pt>
                <c:pt idx="223">
                  <c:v>Tem.18</c:v>
                </c:pt>
                <c:pt idx="224">
                  <c:v>Ağu.18</c:v>
                </c:pt>
                <c:pt idx="225">
                  <c:v>Eyl.18</c:v>
                </c:pt>
                <c:pt idx="226">
                  <c:v>Eki.18</c:v>
                </c:pt>
                <c:pt idx="227">
                  <c:v>Kas.18</c:v>
                </c:pt>
                <c:pt idx="228">
                  <c:v>Ara.18</c:v>
                </c:pt>
                <c:pt idx="229">
                  <c:v>Oca.19</c:v>
                </c:pt>
                <c:pt idx="230">
                  <c:v>Şub.19</c:v>
                </c:pt>
                <c:pt idx="231">
                  <c:v>Mar.19</c:v>
                </c:pt>
                <c:pt idx="232">
                  <c:v>Nis.19</c:v>
                </c:pt>
                <c:pt idx="233">
                  <c:v>May.19</c:v>
                </c:pt>
                <c:pt idx="234">
                  <c:v>Haz.19</c:v>
                </c:pt>
                <c:pt idx="235">
                  <c:v>Tem.19</c:v>
                </c:pt>
                <c:pt idx="236">
                  <c:v>Ağu.19</c:v>
                </c:pt>
                <c:pt idx="237">
                  <c:v>Eyl.19</c:v>
                </c:pt>
                <c:pt idx="238">
                  <c:v>Eki.19</c:v>
                </c:pt>
                <c:pt idx="239">
                  <c:v>Kas.19</c:v>
                </c:pt>
                <c:pt idx="240">
                  <c:v>Ara.19</c:v>
                </c:pt>
                <c:pt idx="241">
                  <c:v>Oca.20</c:v>
                </c:pt>
                <c:pt idx="242">
                  <c:v>Şub.20</c:v>
                </c:pt>
                <c:pt idx="243">
                  <c:v>Mar.20</c:v>
                </c:pt>
                <c:pt idx="244">
                  <c:v>Nis.20</c:v>
                </c:pt>
                <c:pt idx="245">
                  <c:v>May.20</c:v>
                </c:pt>
                <c:pt idx="246">
                  <c:v>Haz.20</c:v>
                </c:pt>
                <c:pt idx="247">
                  <c:v>Tem.20</c:v>
                </c:pt>
                <c:pt idx="248">
                  <c:v>Ağu.20</c:v>
                </c:pt>
                <c:pt idx="249">
                  <c:v>Eyl.20</c:v>
                </c:pt>
                <c:pt idx="250">
                  <c:v>Eki.20</c:v>
                </c:pt>
                <c:pt idx="251">
                  <c:v>Kas.20</c:v>
                </c:pt>
                <c:pt idx="252">
                  <c:v>Ara.20</c:v>
                </c:pt>
                <c:pt idx="253">
                  <c:v>Oca.21</c:v>
                </c:pt>
                <c:pt idx="254">
                  <c:v>Şub.21</c:v>
                </c:pt>
                <c:pt idx="255">
                  <c:v>Mar.21</c:v>
                </c:pt>
                <c:pt idx="256">
                  <c:v>Nis.21</c:v>
                </c:pt>
                <c:pt idx="257">
                  <c:v>May.21</c:v>
                </c:pt>
                <c:pt idx="258">
                  <c:v>Haz.21</c:v>
                </c:pt>
                <c:pt idx="259">
                  <c:v>Tem.21</c:v>
                </c:pt>
                <c:pt idx="260">
                  <c:v>Ağu.21</c:v>
                </c:pt>
                <c:pt idx="261">
                  <c:v>Eyl.21</c:v>
                </c:pt>
                <c:pt idx="262">
                  <c:v>Eki.21</c:v>
                </c:pt>
                <c:pt idx="263">
                  <c:v>Kas.21</c:v>
                </c:pt>
                <c:pt idx="264">
                  <c:v>Ara.21</c:v>
                </c:pt>
                <c:pt idx="265">
                  <c:v>Oca.22</c:v>
                </c:pt>
                <c:pt idx="266">
                  <c:v>Şub.22</c:v>
                </c:pt>
                <c:pt idx="267">
                  <c:v>Mar.22</c:v>
                </c:pt>
                <c:pt idx="268">
                  <c:v>Nis.22</c:v>
                </c:pt>
                <c:pt idx="269">
                  <c:v>May.22</c:v>
                </c:pt>
                <c:pt idx="270">
                  <c:v>Haz.22</c:v>
                </c:pt>
                <c:pt idx="271">
                  <c:v>Tem.22</c:v>
                </c:pt>
                <c:pt idx="272">
                  <c:v>Ağu.22</c:v>
                </c:pt>
                <c:pt idx="273">
                  <c:v>Eyl.22</c:v>
                </c:pt>
                <c:pt idx="274">
                  <c:v>Eki.22</c:v>
                </c:pt>
                <c:pt idx="275">
                  <c:v>Kas.22</c:v>
                </c:pt>
                <c:pt idx="276">
                  <c:v>Ara.22</c:v>
                </c:pt>
                <c:pt idx="277">
                  <c:v>Oca.23</c:v>
                </c:pt>
                <c:pt idx="278">
                  <c:v>Şub.23</c:v>
                </c:pt>
                <c:pt idx="279">
                  <c:v>Mar.23</c:v>
                </c:pt>
                <c:pt idx="280">
                  <c:v>Nis.23</c:v>
                </c:pt>
                <c:pt idx="281">
                  <c:v>May.23</c:v>
                </c:pt>
                <c:pt idx="282">
                  <c:v>Haz.23</c:v>
                </c:pt>
                <c:pt idx="283">
                  <c:v>Tem.23</c:v>
                </c:pt>
                <c:pt idx="284">
                  <c:v>Ağu.23</c:v>
                </c:pt>
                <c:pt idx="285">
                  <c:v>Eyl.23</c:v>
                </c:pt>
                <c:pt idx="286">
                  <c:v>Eki.23</c:v>
                </c:pt>
                <c:pt idx="287">
                  <c:v>Kas.23</c:v>
                </c:pt>
                <c:pt idx="288">
                  <c:v>Ara.23</c:v>
                </c:pt>
                <c:pt idx="289">
                  <c:v>Oca.24</c:v>
                </c:pt>
                <c:pt idx="290">
                  <c:v>Şub.24</c:v>
                </c:pt>
                <c:pt idx="291">
                  <c:v>Mar.24</c:v>
                </c:pt>
                <c:pt idx="292">
                  <c:v>Nis.24</c:v>
                </c:pt>
                <c:pt idx="293">
                  <c:v>May.24</c:v>
                </c:pt>
                <c:pt idx="294">
                  <c:v>Haz.24</c:v>
                </c:pt>
                <c:pt idx="295">
                  <c:v>Tem.24</c:v>
                </c:pt>
                <c:pt idx="296">
                  <c:v>Agu.24</c:v>
                </c:pt>
                <c:pt idx="297">
                  <c:v>Eyl.24</c:v>
                </c:pt>
                <c:pt idx="298">
                  <c:v>Eki.24</c:v>
                </c:pt>
                <c:pt idx="299">
                  <c:v>Kas.24</c:v>
                </c:pt>
                <c:pt idx="300">
                  <c:v>Ara.24</c:v>
                </c:pt>
                <c:pt idx="301">
                  <c:v>Oca.25</c:v>
                </c:pt>
                <c:pt idx="302">
                  <c:v>Şub.25</c:v>
                </c:pt>
                <c:pt idx="303">
                  <c:v>Mar.25</c:v>
                </c:pt>
                <c:pt idx="304">
                  <c:v>Nis.25</c:v>
                </c:pt>
                <c:pt idx="305">
                  <c:v>May.25</c:v>
                </c:pt>
                <c:pt idx="306">
                  <c:v>Haz.25</c:v>
                </c:pt>
              </c:strCache>
            </c:strRef>
          </c:cat>
          <c:val>
            <c:numRef>
              <c:f>Sayfa1!$B$2:$B$308</c:f>
              <c:numCache>
                <c:formatCode>General</c:formatCode>
                <c:ptCount val="307"/>
                <c:pt idx="0">
                  <c:v>102.77</c:v>
                </c:pt>
                <c:pt idx="1">
                  <c:v>104.8</c:v>
                </c:pt>
                <c:pt idx="2">
                  <c:v>105.71</c:v>
                </c:pt>
                <c:pt idx="3">
                  <c:v>106.42</c:v>
                </c:pt>
                <c:pt idx="4">
                  <c:v>108.01</c:v>
                </c:pt>
                <c:pt idx="5">
                  <c:v>105.53</c:v>
                </c:pt>
                <c:pt idx="6">
                  <c:v>106.04</c:v>
                </c:pt>
                <c:pt idx="7">
                  <c:v>107.33</c:v>
                </c:pt>
                <c:pt idx="8">
                  <c:v>109.75</c:v>
                </c:pt>
                <c:pt idx="9">
                  <c:v>112</c:v>
                </c:pt>
                <c:pt idx="10">
                  <c:v>114.9</c:v>
                </c:pt>
                <c:pt idx="11">
                  <c:v>115.56</c:v>
                </c:pt>
                <c:pt idx="12">
                  <c:v>116.69</c:v>
                </c:pt>
                <c:pt idx="13">
                  <c:v>105.94</c:v>
                </c:pt>
                <c:pt idx="14">
                  <c:v>89.74</c:v>
                </c:pt>
                <c:pt idx="15">
                  <c:v>79.540000000000006</c:v>
                </c:pt>
                <c:pt idx="16">
                  <c:v>89.33</c:v>
                </c:pt>
                <c:pt idx="17">
                  <c:v>86.92</c:v>
                </c:pt>
                <c:pt idx="18">
                  <c:v>81.33</c:v>
                </c:pt>
                <c:pt idx="19">
                  <c:v>76.86</c:v>
                </c:pt>
                <c:pt idx="20">
                  <c:v>76.77</c:v>
                </c:pt>
                <c:pt idx="21">
                  <c:v>75.010000000000005</c:v>
                </c:pt>
                <c:pt idx="22">
                  <c:v>83.23</c:v>
                </c:pt>
                <c:pt idx="23">
                  <c:v>89.64</c:v>
                </c:pt>
                <c:pt idx="24">
                  <c:v>100.84</c:v>
                </c:pt>
                <c:pt idx="25">
                  <c:v>104.38</c:v>
                </c:pt>
                <c:pt idx="26">
                  <c:v>105.03</c:v>
                </c:pt>
                <c:pt idx="27">
                  <c:v>109.18</c:v>
                </c:pt>
                <c:pt idx="28">
                  <c:v>101.47</c:v>
                </c:pt>
                <c:pt idx="29">
                  <c:v>90.87</c:v>
                </c:pt>
                <c:pt idx="30">
                  <c:v>82.86</c:v>
                </c:pt>
                <c:pt idx="31">
                  <c:v>86.19</c:v>
                </c:pt>
                <c:pt idx="32">
                  <c:v>88.3</c:v>
                </c:pt>
                <c:pt idx="33">
                  <c:v>90.91</c:v>
                </c:pt>
                <c:pt idx="34">
                  <c:v>94.84</c:v>
                </c:pt>
                <c:pt idx="35">
                  <c:v>96.18</c:v>
                </c:pt>
                <c:pt idx="36">
                  <c:v>89.57</c:v>
                </c:pt>
                <c:pt idx="37">
                  <c:v>91.79</c:v>
                </c:pt>
                <c:pt idx="38">
                  <c:v>91.62</c:v>
                </c:pt>
                <c:pt idx="39">
                  <c:v>93.95</c:v>
                </c:pt>
                <c:pt idx="40">
                  <c:v>99.37</c:v>
                </c:pt>
                <c:pt idx="41">
                  <c:v>103.25</c:v>
                </c:pt>
                <c:pt idx="42">
                  <c:v>106.18</c:v>
                </c:pt>
                <c:pt idx="43">
                  <c:v>107.5</c:v>
                </c:pt>
                <c:pt idx="44">
                  <c:v>110.27</c:v>
                </c:pt>
                <c:pt idx="45">
                  <c:v>103.9</c:v>
                </c:pt>
                <c:pt idx="46">
                  <c:v>101.38</c:v>
                </c:pt>
                <c:pt idx="47">
                  <c:v>101.23</c:v>
                </c:pt>
                <c:pt idx="48">
                  <c:v>105.88</c:v>
                </c:pt>
                <c:pt idx="49">
                  <c:v>107.47</c:v>
                </c:pt>
                <c:pt idx="50">
                  <c:v>111.02</c:v>
                </c:pt>
                <c:pt idx="51">
                  <c:v>109.7</c:v>
                </c:pt>
                <c:pt idx="52">
                  <c:v>99.18</c:v>
                </c:pt>
                <c:pt idx="53">
                  <c:v>98.67</c:v>
                </c:pt>
                <c:pt idx="54">
                  <c:v>100.93</c:v>
                </c:pt>
                <c:pt idx="55">
                  <c:v>100.63</c:v>
                </c:pt>
                <c:pt idx="56">
                  <c:v>99.13</c:v>
                </c:pt>
                <c:pt idx="57">
                  <c:v>100.4</c:v>
                </c:pt>
                <c:pt idx="58">
                  <c:v>101.07</c:v>
                </c:pt>
                <c:pt idx="59">
                  <c:v>102.26</c:v>
                </c:pt>
                <c:pt idx="60">
                  <c:v>107.03</c:v>
                </c:pt>
                <c:pt idx="61">
                  <c:v>110.58</c:v>
                </c:pt>
                <c:pt idx="62">
                  <c:v>109.73</c:v>
                </c:pt>
                <c:pt idx="63">
                  <c:v>107.65</c:v>
                </c:pt>
                <c:pt idx="64">
                  <c:v>108.71</c:v>
                </c:pt>
                <c:pt idx="65">
                  <c:v>112.68</c:v>
                </c:pt>
                <c:pt idx="66">
                  <c:v>114.68</c:v>
                </c:pt>
                <c:pt idx="67">
                  <c:v>112.99</c:v>
                </c:pt>
                <c:pt idx="68">
                  <c:v>113.93</c:v>
                </c:pt>
                <c:pt idx="69">
                  <c:v>116.08</c:v>
                </c:pt>
                <c:pt idx="70">
                  <c:v>119.15</c:v>
                </c:pt>
                <c:pt idx="71">
                  <c:v>119.43</c:v>
                </c:pt>
                <c:pt idx="72">
                  <c:v>119.73</c:v>
                </c:pt>
                <c:pt idx="73">
                  <c:v>120.93</c:v>
                </c:pt>
                <c:pt idx="74">
                  <c:v>119.92</c:v>
                </c:pt>
                <c:pt idx="75">
                  <c:v>119.27</c:v>
                </c:pt>
                <c:pt idx="76">
                  <c:v>110.65</c:v>
                </c:pt>
                <c:pt idx="77">
                  <c:v>99.14</c:v>
                </c:pt>
                <c:pt idx="78">
                  <c:v>102.2</c:v>
                </c:pt>
                <c:pt idx="79">
                  <c:v>106.77</c:v>
                </c:pt>
                <c:pt idx="80">
                  <c:v>107.56</c:v>
                </c:pt>
                <c:pt idx="81">
                  <c:v>108.97</c:v>
                </c:pt>
                <c:pt idx="82">
                  <c:v>110.29</c:v>
                </c:pt>
                <c:pt idx="83">
                  <c:v>109.83</c:v>
                </c:pt>
                <c:pt idx="84">
                  <c:v>112.25</c:v>
                </c:pt>
                <c:pt idx="85">
                  <c:v>114.35</c:v>
                </c:pt>
                <c:pt idx="86">
                  <c:v>113.06</c:v>
                </c:pt>
                <c:pt idx="87">
                  <c:v>116.3</c:v>
                </c:pt>
                <c:pt idx="88">
                  <c:v>118.26</c:v>
                </c:pt>
                <c:pt idx="89">
                  <c:v>119.54</c:v>
                </c:pt>
                <c:pt idx="90">
                  <c:v>119.78</c:v>
                </c:pt>
                <c:pt idx="91">
                  <c:v>116.87</c:v>
                </c:pt>
                <c:pt idx="92">
                  <c:v>120.41</c:v>
                </c:pt>
                <c:pt idx="93">
                  <c:v>126.18</c:v>
                </c:pt>
                <c:pt idx="94">
                  <c:v>126.14</c:v>
                </c:pt>
                <c:pt idx="95">
                  <c:v>127.71</c:v>
                </c:pt>
                <c:pt idx="96">
                  <c:v>127.39</c:v>
                </c:pt>
                <c:pt idx="97">
                  <c:v>125.82</c:v>
                </c:pt>
                <c:pt idx="98">
                  <c:v>117.72</c:v>
                </c:pt>
                <c:pt idx="99">
                  <c:v>111.89</c:v>
                </c:pt>
                <c:pt idx="100">
                  <c:v>118.28</c:v>
                </c:pt>
                <c:pt idx="101">
                  <c:v>118.82</c:v>
                </c:pt>
                <c:pt idx="102">
                  <c:v>119.12</c:v>
                </c:pt>
                <c:pt idx="103">
                  <c:v>126.67</c:v>
                </c:pt>
                <c:pt idx="104">
                  <c:v>124.91</c:v>
                </c:pt>
                <c:pt idx="105">
                  <c:v>113.18</c:v>
                </c:pt>
                <c:pt idx="106">
                  <c:v>110.49</c:v>
                </c:pt>
                <c:pt idx="107">
                  <c:v>111.12</c:v>
                </c:pt>
                <c:pt idx="108">
                  <c:v>110.11</c:v>
                </c:pt>
                <c:pt idx="109">
                  <c:v>108.34</c:v>
                </c:pt>
                <c:pt idx="110">
                  <c:v>105.76</c:v>
                </c:pt>
                <c:pt idx="111">
                  <c:v>110.72</c:v>
                </c:pt>
                <c:pt idx="112">
                  <c:v>112.05</c:v>
                </c:pt>
                <c:pt idx="113">
                  <c:v>110.74</c:v>
                </c:pt>
                <c:pt idx="114">
                  <c:v>112.32</c:v>
                </c:pt>
                <c:pt idx="115">
                  <c:v>113.19</c:v>
                </c:pt>
                <c:pt idx="116">
                  <c:v>111.92</c:v>
                </c:pt>
                <c:pt idx="117">
                  <c:v>114.49</c:v>
                </c:pt>
                <c:pt idx="118">
                  <c:v>113.5</c:v>
                </c:pt>
                <c:pt idx="119">
                  <c:v>113.62</c:v>
                </c:pt>
                <c:pt idx="120">
                  <c:v>119.08</c:v>
                </c:pt>
                <c:pt idx="121">
                  <c:v>119.99</c:v>
                </c:pt>
                <c:pt idx="122">
                  <c:v>118.78</c:v>
                </c:pt>
                <c:pt idx="123">
                  <c:v>123.08</c:v>
                </c:pt>
                <c:pt idx="124">
                  <c:v>122.87</c:v>
                </c:pt>
                <c:pt idx="125">
                  <c:v>121.54</c:v>
                </c:pt>
                <c:pt idx="126">
                  <c:v>120.38</c:v>
                </c:pt>
                <c:pt idx="127">
                  <c:v>121.84</c:v>
                </c:pt>
                <c:pt idx="128">
                  <c:v>123.16</c:v>
                </c:pt>
                <c:pt idx="129">
                  <c:v>126.47</c:v>
                </c:pt>
                <c:pt idx="130">
                  <c:v>125.59</c:v>
                </c:pt>
                <c:pt idx="131">
                  <c:v>120.17</c:v>
                </c:pt>
                <c:pt idx="132">
                  <c:v>115.82</c:v>
                </c:pt>
                <c:pt idx="133">
                  <c:v>112.69</c:v>
                </c:pt>
                <c:pt idx="134">
                  <c:v>111.62</c:v>
                </c:pt>
                <c:pt idx="135">
                  <c:v>114.17</c:v>
                </c:pt>
                <c:pt idx="136">
                  <c:v>112.89</c:v>
                </c:pt>
                <c:pt idx="137">
                  <c:v>108.98</c:v>
                </c:pt>
                <c:pt idx="138">
                  <c:v>104.82</c:v>
                </c:pt>
                <c:pt idx="139">
                  <c:v>99.02</c:v>
                </c:pt>
                <c:pt idx="140">
                  <c:v>99.67</c:v>
                </c:pt>
                <c:pt idx="141">
                  <c:v>101.14</c:v>
                </c:pt>
                <c:pt idx="142">
                  <c:v>105.16</c:v>
                </c:pt>
                <c:pt idx="143">
                  <c:v>104.13</c:v>
                </c:pt>
                <c:pt idx="144">
                  <c:v>106.86</c:v>
                </c:pt>
                <c:pt idx="145">
                  <c:v>110.87</c:v>
                </c:pt>
                <c:pt idx="146">
                  <c:v>109.27</c:v>
                </c:pt>
                <c:pt idx="147">
                  <c:v>110.84</c:v>
                </c:pt>
                <c:pt idx="148">
                  <c:v>111.18</c:v>
                </c:pt>
                <c:pt idx="149">
                  <c:v>111.08</c:v>
                </c:pt>
                <c:pt idx="150">
                  <c:v>112.07</c:v>
                </c:pt>
                <c:pt idx="151">
                  <c:v>112.98</c:v>
                </c:pt>
                <c:pt idx="152">
                  <c:v>111.34</c:v>
                </c:pt>
                <c:pt idx="153">
                  <c:v>113.08</c:v>
                </c:pt>
                <c:pt idx="154">
                  <c:v>114.23</c:v>
                </c:pt>
                <c:pt idx="155">
                  <c:v>113.27</c:v>
                </c:pt>
                <c:pt idx="156">
                  <c:v>115.75</c:v>
                </c:pt>
                <c:pt idx="157">
                  <c:v>115.32</c:v>
                </c:pt>
                <c:pt idx="158">
                  <c:v>115.28</c:v>
                </c:pt>
                <c:pt idx="159">
                  <c:v>116.34</c:v>
                </c:pt>
                <c:pt idx="160">
                  <c:v>114.72</c:v>
                </c:pt>
                <c:pt idx="161">
                  <c:v>110.43</c:v>
                </c:pt>
                <c:pt idx="162">
                  <c:v>109</c:v>
                </c:pt>
                <c:pt idx="163">
                  <c:v>106.41</c:v>
                </c:pt>
                <c:pt idx="164">
                  <c:v>103.45</c:v>
                </c:pt>
                <c:pt idx="165">
                  <c:v>105.06</c:v>
                </c:pt>
                <c:pt idx="166">
                  <c:v>103.77</c:v>
                </c:pt>
                <c:pt idx="167">
                  <c:v>101.53</c:v>
                </c:pt>
                <c:pt idx="168">
                  <c:v>96.35</c:v>
                </c:pt>
                <c:pt idx="169">
                  <c:v>97.23</c:v>
                </c:pt>
                <c:pt idx="170">
                  <c:v>97.89</c:v>
                </c:pt>
                <c:pt idx="171">
                  <c:v>103.72</c:v>
                </c:pt>
                <c:pt idx="172">
                  <c:v>105.91</c:v>
                </c:pt>
                <c:pt idx="173">
                  <c:v>105.19</c:v>
                </c:pt>
                <c:pt idx="174">
                  <c:v>105.25</c:v>
                </c:pt>
                <c:pt idx="175">
                  <c:v>104.51</c:v>
                </c:pt>
                <c:pt idx="176">
                  <c:v>104.13</c:v>
                </c:pt>
                <c:pt idx="177">
                  <c:v>104.81</c:v>
                </c:pt>
                <c:pt idx="178">
                  <c:v>107.8</c:v>
                </c:pt>
                <c:pt idx="179">
                  <c:v>106.56</c:v>
                </c:pt>
                <c:pt idx="180" formatCode="0.00">
                  <c:v>108.76</c:v>
                </c:pt>
                <c:pt idx="181" formatCode="0.00">
                  <c:v>105.83</c:v>
                </c:pt>
                <c:pt idx="182" formatCode="0.00">
                  <c:v>104.7</c:v>
                </c:pt>
                <c:pt idx="183" formatCode="0.00">
                  <c:v>103.28</c:v>
                </c:pt>
                <c:pt idx="184" formatCode="0.00">
                  <c:v>101.65</c:v>
                </c:pt>
                <c:pt idx="185" formatCode="0.00">
                  <c:v>99.16</c:v>
                </c:pt>
                <c:pt idx="186" formatCode="0.00">
                  <c:v>100.46</c:v>
                </c:pt>
                <c:pt idx="187" formatCode="0.00">
                  <c:v>95.93</c:v>
                </c:pt>
                <c:pt idx="188" formatCode="0.00">
                  <c:v>91.9</c:v>
                </c:pt>
                <c:pt idx="189" formatCode="0.00">
                  <c:v>95.17</c:v>
                </c:pt>
                <c:pt idx="190" formatCode="0.00">
                  <c:v>100.15</c:v>
                </c:pt>
                <c:pt idx="191" formatCode="0.00">
                  <c:v>99.12</c:v>
                </c:pt>
                <c:pt idx="192" formatCode="0.00">
                  <c:v>100.15</c:v>
                </c:pt>
                <c:pt idx="193" formatCode="0.00">
                  <c:v>101.53</c:v>
                </c:pt>
                <c:pt idx="194" formatCode="0.00">
                  <c:v>102.58</c:v>
                </c:pt>
                <c:pt idx="195" formatCode="0.00">
                  <c:v>103.46</c:v>
                </c:pt>
                <c:pt idx="196" formatCode="0.00">
                  <c:v>100.69</c:v>
                </c:pt>
                <c:pt idx="197" formatCode="0.00">
                  <c:v>101.85</c:v>
                </c:pt>
                <c:pt idx="198" formatCode="0.00">
                  <c:v>102.63</c:v>
                </c:pt>
                <c:pt idx="199" formatCode="0.00">
                  <c:v>101.34</c:v>
                </c:pt>
                <c:pt idx="200" formatCode="0.00">
                  <c:v>101.52</c:v>
                </c:pt>
                <c:pt idx="201" formatCode="0.00">
                  <c:v>100.09</c:v>
                </c:pt>
                <c:pt idx="202" formatCode="0.00">
                  <c:v>96.74</c:v>
                </c:pt>
                <c:pt idx="203" formatCode="0.00">
                  <c:v>93.6</c:v>
                </c:pt>
                <c:pt idx="204" formatCode="0.00">
                  <c:v>88.97</c:v>
                </c:pt>
                <c:pt idx="205" formatCode="0.00">
                  <c:v>90.33</c:v>
                </c:pt>
                <c:pt idx="206" formatCode="0.00">
                  <c:v>90.89</c:v>
                </c:pt>
                <c:pt idx="207" formatCode="0.00">
                  <c:v>91.71</c:v>
                </c:pt>
                <c:pt idx="208" formatCode="0.00">
                  <c:v>92.99</c:v>
                </c:pt>
                <c:pt idx="209" formatCode="0.00">
                  <c:v>92.9</c:v>
                </c:pt>
                <c:pt idx="210" formatCode="0.00">
                  <c:v>90.7</c:v>
                </c:pt>
                <c:pt idx="211" formatCode="0.00">
                  <c:v>90.86</c:v>
                </c:pt>
                <c:pt idx="212" formatCode="0.00">
                  <c:v>91.69</c:v>
                </c:pt>
                <c:pt idx="213" formatCode="0.00">
                  <c:v>89.4</c:v>
                </c:pt>
                <c:pt idx="214" formatCode="0.00">
                  <c:v>85.6</c:v>
                </c:pt>
                <c:pt idx="215" formatCode="0.00">
                  <c:v>86.37</c:v>
                </c:pt>
                <c:pt idx="217" formatCode="0.00">
                  <c:v>87.08</c:v>
                </c:pt>
                <c:pt idx="218" formatCode="0.00">
                  <c:v>86.46</c:v>
                </c:pt>
                <c:pt idx="219" formatCode="0.00">
                  <c:v>85.09</c:v>
                </c:pt>
                <c:pt idx="220" formatCode="0.00">
                  <c:v>83.23</c:v>
                </c:pt>
                <c:pt idx="221" formatCode="0.00">
                  <c:v>79.37</c:v>
                </c:pt>
                <c:pt idx="222" formatCode="0.00">
                  <c:v>78.2</c:v>
                </c:pt>
                <c:pt idx="223" formatCode="0.00">
                  <c:v>77.069999999999993</c:v>
                </c:pt>
                <c:pt idx="224" formatCode="0.00">
                  <c:v>65.849999999999994</c:v>
                </c:pt>
                <c:pt idx="225" formatCode="0.00">
                  <c:v>62.56</c:v>
                </c:pt>
                <c:pt idx="226" formatCode="0.00">
                  <c:v>70.099999999999994</c:v>
                </c:pt>
                <c:pt idx="227" formatCode="0.00">
                  <c:v>75.84</c:v>
                </c:pt>
                <c:pt idx="228" formatCode="0.00">
                  <c:v>76.45</c:v>
                </c:pt>
                <c:pt idx="229" formatCode="0.00">
                  <c:v>75.81</c:v>
                </c:pt>
                <c:pt idx="230" formatCode="0.00">
                  <c:v>77.349999999999994</c:v>
                </c:pt>
                <c:pt idx="231" formatCode="0.00">
                  <c:v>75.260000000000005</c:v>
                </c:pt>
                <c:pt idx="232" formatCode="0.00">
                  <c:v>72.599999999999994</c:v>
                </c:pt>
                <c:pt idx="233" formatCode="0.00">
                  <c:v>69.81</c:v>
                </c:pt>
                <c:pt idx="234" formatCode="0.00">
                  <c:v>72.22</c:v>
                </c:pt>
                <c:pt idx="235" formatCode="0.00">
                  <c:v>74.930000000000007</c:v>
                </c:pt>
                <c:pt idx="236" formatCode="0.00">
                  <c:v>76.900000000000006</c:v>
                </c:pt>
                <c:pt idx="237" formatCode="0.00">
                  <c:v>76.819999999999993</c:v>
                </c:pt>
                <c:pt idx="238" formatCode="0.00">
                  <c:v>76.989999999999995</c:v>
                </c:pt>
                <c:pt idx="239" formatCode="0.00">
                  <c:v>77.48</c:v>
                </c:pt>
                <c:pt idx="240" formatCode="0.00">
                  <c:v>76.19</c:v>
                </c:pt>
                <c:pt idx="241" formatCode="0.00">
                  <c:v>75.709999999999994</c:v>
                </c:pt>
                <c:pt idx="242" formatCode="0.00">
                  <c:v>75.27</c:v>
                </c:pt>
                <c:pt idx="243" formatCode="0.00">
                  <c:v>72.95</c:v>
                </c:pt>
                <c:pt idx="244" formatCode="0.00">
                  <c:v>69.19</c:v>
                </c:pt>
                <c:pt idx="245" formatCode="0.00">
                  <c:v>68.69</c:v>
                </c:pt>
                <c:pt idx="246" formatCode="0.00">
                  <c:v>69.19</c:v>
                </c:pt>
                <c:pt idx="247" formatCode="0.00">
                  <c:v>68.400000000000006</c:v>
                </c:pt>
                <c:pt idx="248" formatCode="0.00">
                  <c:v>63.89</c:v>
                </c:pt>
                <c:pt idx="249" formatCode="0.00">
                  <c:v>62.28</c:v>
                </c:pt>
                <c:pt idx="250" formatCode="0.00">
                  <c:v>60.55</c:v>
                </c:pt>
                <c:pt idx="251" formatCode="0.00">
                  <c:v>60.48</c:v>
                </c:pt>
                <c:pt idx="252" formatCode="0.00">
                  <c:v>62.16</c:v>
                </c:pt>
                <c:pt idx="253" formatCode="0.00">
                  <c:v>65.930000000000007</c:v>
                </c:pt>
                <c:pt idx="254" formatCode="0.00">
                  <c:v>69.540000000000006</c:v>
                </c:pt>
                <c:pt idx="255" formatCode="0.00">
                  <c:v>65.67</c:v>
                </c:pt>
                <c:pt idx="256" formatCode="0.00">
                  <c:v>62.26</c:v>
                </c:pt>
                <c:pt idx="257" formatCode="0.00">
                  <c:v>60.45</c:v>
                </c:pt>
                <c:pt idx="258" formatCode="0.00">
                  <c:v>59.68</c:v>
                </c:pt>
                <c:pt idx="259" formatCode="0.00">
                  <c:v>61.24</c:v>
                </c:pt>
                <c:pt idx="260" formatCode="0.00">
                  <c:v>62.85</c:v>
                </c:pt>
                <c:pt idx="261" formatCode="0.00">
                  <c:v>63.02</c:v>
                </c:pt>
                <c:pt idx="262" formatCode="0.00">
                  <c:v>60.18</c:v>
                </c:pt>
                <c:pt idx="263" formatCode="0.00">
                  <c:v>54.13</c:v>
                </c:pt>
                <c:pt idx="264">
                  <c:v>47.82</c:v>
                </c:pt>
                <c:pt idx="265">
                  <c:v>52.77</c:v>
                </c:pt>
                <c:pt idx="266">
                  <c:v>54.78</c:v>
                </c:pt>
                <c:pt idx="267">
                  <c:v>54.01</c:v>
                </c:pt>
                <c:pt idx="268">
                  <c:v>56.87</c:v>
                </c:pt>
                <c:pt idx="269">
                  <c:v>59.8</c:v>
                </c:pt>
                <c:pt idx="270">
                  <c:v>55.49</c:v>
                </c:pt>
                <c:pt idx="271">
                  <c:v>53.88</c:v>
                </c:pt>
                <c:pt idx="272">
                  <c:v>62.57</c:v>
                </c:pt>
                <c:pt idx="273">
                  <c:v>54.21</c:v>
                </c:pt>
                <c:pt idx="274">
                  <c:v>55.57</c:v>
                </c:pt>
                <c:pt idx="275">
                  <c:v>55.82</c:v>
                </c:pt>
                <c:pt idx="276">
                  <c:v>63.7</c:v>
                </c:pt>
                <c:pt idx="277">
                  <c:v>57.09</c:v>
                </c:pt>
                <c:pt idx="278">
                  <c:v>58.68</c:v>
                </c:pt>
                <c:pt idx="279">
                  <c:v>53.8</c:v>
                </c:pt>
                <c:pt idx="280">
                  <c:v>56.87</c:v>
                </c:pt>
                <c:pt idx="281">
                  <c:v>58</c:v>
                </c:pt>
                <c:pt idx="282">
                  <c:v>51.61</c:v>
                </c:pt>
                <c:pt idx="283">
                  <c:v>55.76</c:v>
                </c:pt>
                <c:pt idx="284">
                  <c:v>52.42</c:v>
                </c:pt>
                <c:pt idx="285">
                  <c:v>55.52</c:v>
                </c:pt>
                <c:pt idx="286">
                  <c:v>56.13</c:v>
                </c:pt>
                <c:pt idx="287">
                  <c:v>55.32</c:v>
                </c:pt>
                <c:pt idx="288">
                  <c:v>63.7</c:v>
                </c:pt>
                <c:pt idx="289">
                  <c:v>61.45</c:v>
                </c:pt>
                <c:pt idx="290">
                  <c:v>62.94</c:v>
                </c:pt>
                <c:pt idx="291">
                  <c:v>62.63</c:v>
                </c:pt>
                <c:pt idx="292">
                  <c:v>64.599999999999994</c:v>
                </c:pt>
                <c:pt idx="293">
                  <c:v>66.33</c:v>
                </c:pt>
                <c:pt idx="294">
                  <c:v>66.83</c:v>
                </c:pt>
                <c:pt idx="295">
                  <c:v>67.819999999999993</c:v>
                </c:pt>
                <c:pt idx="296">
                  <c:v>67.12</c:v>
                </c:pt>
                <c:pt idx="297">
                  <c:v>67.66</c:v>
                </c:pt>
                <c:pt idx="298">
                  <c:v>69.78</c:v>
                </c:pt>
                <c:pt idx="299">
                  <c:v>72.2</c:v>
                </c:pt>
                <c:pt idx="300">
                  <c:v>72.47</c:v>
                </c:pt>
                <c:pt idx="301">
                  <c:v>75.25</c:v>
                </c:pt>
                <c:pt idx="302">
                  <c:v>75.08</c:v>
                </c:pt>
                <c:pt idx="303">
                  <c:v>73.650000000000006</c:v>
                </c:pt>
                <c:pt idx="304">
                  <c:v>72.19</c:v>
                </c:pt>
                <c:pt idx="305">
                  <c:v>71.16</c:v>
                </c:pt>
                <c:pt idx="306">
                  <c:v>69.97</c:v>
                </c:pt>
              </c:numCache>
            </c:numRef>
          </c:val>
          <c:smooth val="0"/>
          <c:extLst>
            <c:ext xmlns:c16="http://schemas.microsoft.com/office/drawing/2014/chart" uri="{C3380CC4-5D6E-409C-BE32-E72D297353CC}">
              <c16:uniqueId val="{00000000-A8ED-4CD9-972B-4FE3A48B50D4}"/>
            </c:ext>
          </c:extLst>
        </c:ser>
        <c:dLbls>
          <c:showLegendKey val="0"/>
          <c:showVal val="0"/>
          <c:showCatName val="0"/>
          <c:showSerName val="0"/>
          <c:showPercent val="0"/>
          <c:showBubbleSize val="0"/>
        </c:dLbls>
        <c:smooth val="0"/>
        <c:axId val="487937720"/>
        <c:axId val="487938112"/>
      </c:lineChart>
      <c:catAx>
        <c:axId val="487937720"/>
        <c:scaling>
          <c:orientation val="minMax"/>
        </c:scaling>
        <c:delete val="0"/>
        <c:axPos val="b"/>
        <c:numFmt formatCode="General" sourceLinked="1"/>
        <c:majorTickMark val="out"/>
        <c:minorTickMark val="none"/>
        <c:tickLblPos val="nextTo"/>
        <c:txPr>
          <a:bodyPr/>
          <a:lstStyle/>
          <a:p>
            <a:pPr>
              <a:defRPr lang="en-US"/>
            </a:pPr>
            <a:endParaRPr lang="tr-TR"/>
          </a:p>
        </c:txPr>
        <c:crossAx val="487938112"/>
        <c:crosses val="autoZero"/>
        <c:auto val="1"/>
        <c:lblAlgn val="ctr"/>
        <c:lblOffset val="100"/>
        <c:noMultiLvlLbl val="1"/>
      </c:catAx>
      <c:valAx>
        <c:axId val="487938112"/>
        <c:scaling>
          <c:orientation val="minMax"/>
        </c:scaling>
        <c:delete val="0"/>
        <c:axPos val="l"/>
        <c:majorGridlines/>
        <c:numFmt formatCode="General" sourceLinked="1"/>
        <c:majorTickMark val="out"/>
        <c:minorTickMark val="none"/>
        <c:tickLblPos val="nextTo"/>
        <c:txPr>
          <a:bodyPr/>
          <a:lstStyle/>
          <a:p>
            <a:pPr>
              <a:defRPr lang="en-US" b="1"/>
            </a:pPr>
            <a:endParaRPr lang="tr-TR"/>
          </a:p>
        </c:txPr>
        <c:crossAx val="487937720"/>
        <c:crosses val="autoZero"/>
        <c:crossBetween val="between"/>
      </c:valAx>
    </c:plotArea>
    <c:plotVisOnly val="1"/>
    <c:dispBlanksAs val="gap"/>
    <c:showDLblsOverMax val="0"/>
  </c:chart>
  <c:txPr>
    <a:bodyPr/>
    <a:lstStyle/>
    <a:p>
      <a:pPr>
        <a:defRPr sz="1600"/>
      </a:pPr>
      <a:endParaRPr lang="tr-TR"/>
    </a:p>
  </c:txPr>
  <c:externalData r:id="rId1">
    <c:autoUpdate val="0"/>
  </c:externalData>
  <c:userShapes r:id="rId2"/>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482943651870931E-2"/>
          <c:y val="3.1015238936636783E-2"/>
          <c:w val="0.91456222318637237"/>
          <c:h val="0.77603626595982744"/>
        </c:manualLayout>
      </c:layout>
      <c:lineChart>
        <c:grouping val="standard"/>
        <c:varyColors val="0"/>
        <c:ser>
          <c:idx val="0"/>
          <c:order val="0"/>
          <c:tx>
            <c:strRef>
              <c:f>Sayfa1!$B$1</c:f>
              <c:strCache>
                <c:ptCount val="1"/>
                <c:pt idx="0">
                  <c:v>CDS</c:v>
                </c:pt>
              </c:strCache>
            </c:strRef>
          </c:tx>
          <c:spPr>
            <a:ln w="34925">
              <a:solidFill>
                <a:srgbClr val="0070C0"/>
              </a:solidFill>
            </a:ln>
          </c:spPr>
          <c:marker>
            <c:symbol val="none"/>
          </c:marker>
          <c:cat>
            <c:strRef>
              <c:f>Sayfa1!$A$4:$A$1191</c:f>
              <c:strCache>
                <c:ptCount val="1188"/>
                <c:pt idx="0">
                  <c:v>2.03.2008</c:v>
                </c:pt>
                <c:pt idx="1">
                  <c:v>9.03.2008</c:v>
                </c:pt>
                <c:pt idx="2">
                  <c:v>16.03.2008</c:v>
                </c:pt>
                <c:pt idx="3">
                  <c:v>23.03.2008</c:v>
                </c:pt>
                <c:pt idx="4">
                  <c:v>30.03.2008</c:v>
                </c:pt>
                <c:pt idx="5">
                  <c:v>6.04.2008</c:v>
                </c:pt>
                <c:pt idx="6">
                  <c:v>13.04.2008</c:v>
                </c:pt>
                <c:pt idx="7">
                  <c:v>20.04.2008</c:v>
                </c:pt>
                <c:pt idx="8">
                  <c:v>5.10.2008</c:v>
                </c:pt>
                <c:pt idx="9">
                  <c:v>12.10.2008</c:v>
                </c:pt>
                <c:pt idx="10">
                  <c:v>19.10.2008</c:v>
                </c:pt>
                <c:pt idx="11">
                  <c:v>26.10.2008</c:v>
                </c:pt>
                <c:pt idx="12">
                  <c:v>2.11.2008</c:v>
                </c:pt>
                <c:pt idx="13">
                  <c:v>9.11.2008</c:v>
                </c:pt>
                <c:pt idx="14">
                  <c:v>16.11.2008</c:v>
                </c:pt>
                <c:pt idx="15">
                  <c:v>23.11.2008</c:v>
                </c:pt>
                <c:pt idx="16">
                  <c:v>30.11.2008</c:v>
                </c:pt>
                <c:pt idx="17">
                  <c:v>7.12.2008</c:v>
                </c:pt>
                <c:pt idx="18">
                  <c:v>14.12.2008</c:v>
                </c:pt>
                <c:pt idx="19">
                  <c:v>21.12.2008</c:v>
                </c:pt>
                <c:pt idx="20">
                  <c:v>28.12.2008</c:v>
                </c:pt>
                <c:pt idx="21">
                  <c:v>4.01.2009</c:v>
                </c:pt>
                <c:pt idx="22">
                  <c:v>11.01.2009</c:v>
                </c:pt>
                <c:pt idx="23">
                  <c:v>18.01.2009</c:v>
                </c:pt>
                <c:pt idx="24">
                  <c:v>25.01.2009</c:v>
                </c:pt>
                <c:pt idx="25">
                  <c:v>1.02.2009</c:v>
                </c:pt>
                <c:pt idx="26">
                  <c:v>8.02.2009</c:v>
                </c:pt>
                <c:pt idx="27">
                  <c:v>15.02.2009</c:v>
                </c:pt>
                <c:pt idx="28">
                  <c:v>22.02.2009</c:v>
                </c:pt>
                <c:pt idx="29">
                  <c:v>1.03.2009</c:v>
                </c:pt>
                <c:pt idx="30">
                  <c:v>8.03.2009</c:v>
                </c:pt>
                <c:pt idx="31">
                  <c:v>15.03.2009</c:v>
                </c:pt>
                <c:pt idx="32">
                  <c:v>22.03.2009</c:v>
                </c:pt>
                <c:pt idx="33">
                  <c:v>29.03.2009</c:v>
                </c:pt>
                <c:pt idx="34">
                  <c:v>5.04.2009</c:v>
                </c:pt>
                <c:pt idx="35">
                  <c:v>12.04.2009</c:v>
                </c:pt>
                <c:pt idx="36">
                  <c:v>19.04.2009</c:v>
                </c:pt>
                <c:pt idx="37">
                  <c:v>26.04.2009</c:v>
                </c:pt>
                <c:pt idx="38">
                  <c:v>3.05.2009</c:v>
                </c:pt>
                <c:pt idx="39">
                  <c:v>10.05.2009</c:v>
                </c:pt>
                <c:pt idx="40">
                  <c:v>17.05.2009</c:v>
                </c:pt>
                <c:pt idx="41">
                  <c:v>24.05.2009</c:v>
                </c:pt>
                <c:pt idx="42">
                  <c:v>31.05.2009</c:v>
                </c:pt>
                <c:pt idx="43">
                  <c:v>7.06.2009</c:v>
                </c:pt>
                <c:pt idx="44">
                  <c:v>14.06.2009</c:v>
                </c:pt>
                <c:pt idx="45">
                  <c:v>21.06.2009</c:v>
                </c:pt>
                <c:pt idx="46">
                  <c:v>28.06.2009</c:v>
                </c:pt>
                <c:pt idx="47">
                  <c:v>5.07.2009</c:v>
                </c:pt>
                <c:pt idx="48">
                  <c:v>12.07.2009</c:v>
                </c:pt>
                <c:pt idx="49">
                  <c:v>19.07.2009</c:v>
                </c:pt>
                <c:pt idx="50">
                  <c:v>26.07.2009</c:v>
                </c:pt>
                <c:pt idx="51">
                  <c:v>2.08.2009</c:v>
                </c:pt>
                <c:pt idx="52">
                  <c:v>9.08.2009</c:v>
                </c:pt>
                <c:pt idx="53">
                  <c:v>16.08.2009</c:v>
                </c:pt>
                <c:pt idx="54">
                  <c:v>23.08.2009</c:v>
                </c:pt>
                <c:pt idx="55">
                  <c:v>30.08.2009</c:v>
                </c:pt>
                <c:pt idx="56">
                  <c:v>6.09.2009</c:v>
                </c:pt>
                <c:pt idx="57">
                  <c:v>13.09.2009</c:v>
                </c:pt>
                <c:pt idx="58">
                  <c:v>20.09.2009</c:v>
                </c:pt>
                <c:pt idx="59">
                  <c:v>27.09.2009</c:v>
                </c:pt>
                <c:pt idx="60">
                  <c:v>4.10.2009</c:v>
                </c:pt>
                <c:pt idx="61">
                  <c:v>11.10.2009</c:v>
                </c:pt>
                <c:pt idx="62">
                  <c:v>18.10.2009</c:v>
                </c:pt>
                <c:pt idx="63">
                  <c:v>25.10.2009</c:v>
                </c:pt>
                <c:pt idx="64">
                  <c:v>1.11.2009</c:v>
                </c:pt>
                <c:pt idx="65">
                  <c:v>8.11.2009</c:v>
                </c:pt>
                <c:pt idx="66">
                  <c:v>15.11.2009</c:v>
                </c:pt>
                <c:pt idx="67">
                  <c:v>22.11.2009</c:v>
                </c:pt>
                <c:pt idx="68">
                  <c:v>29.11.2009</c:v>
                </c:pt>
                <c:pt idx="69">
                  <c:v>6.12.2009</c:v>
                </c:pt>
                <c:pt idx="70">
                  <c:v>13.12.2009</c:v>
                </c:pt>
                <c:pt idx="71">
                  <c:v>20.12.2009</c:v>
                </c:pt>
                <c:pt idx="72">
                  <c:v>27.12.2009</c:v>
                </c:pt>
                <c:pt idx="73">
                  <c:v>3.01.2010</c:v>
                </c:pt>
                <c:pt idx="74">
                  <c:v>10.01.2010</c:v>
                </c:pt>
                <c:pt idx="75">
                  <c:v>17.01.2010</c:v>
                </c:pt>
                <c:pt idx="76">
                  <c:v>24.01.2010</c:v>
                </c:pt>
                <c:pt idx="77">
                  <c:v>31.01.2010</c:v>
                </c:pt>
                <c:pt idx="78">
                  <c:v>7.02.2010</c:v>
                </c:pt>
                <c:pt idx="79">
                  <c:v>14.02.2010</c:v>
                </c:pt>
                <c:pt idx="80">
                  <c:v>21.02.2010</c:v>
                </c:pt>
                <c:pt idx="81">
                  <c:v>28.02.2010</c:v>
                </c:pt>
                <c:pt idx="82">
                  <c:v>7.03.2010</c:v>
                </c:pt>
                <c:pt idx="83">
                  <c:v>14.03.2010</c:v>
                </c:pt>
                <c:pt idx="84">
                  <c:v>21.03.2010</c:v>
                </c:pt>
                <c:pt idx="85">
                  <c:v>28.03.2010</c:v>
                </c:pt>
                <c:pt idx="86">
                  <c:v>4.04.2010</c:v>
                </c:pt>
                <c:pt idx="87">
                  <c:v>11.04.2010</c:v>
                </c:pt>
                <c:pt idx="88">
                  <c:v>18.04.2010</c:v>
                </c:pt>
                <c:pt idx="89">
                  <c:v>25.04.2010</c:v>
                </c:pt>
                <c:pt idx="90">
                  <c:v>2.05.2010</c:v>
                </c:pt>
                <c:pt idx="91">
                  <c:v>9.05.2010</c:v>
                </c:pt>
                <c:pt idx="92">
                  <c:v>16.05.2010</c:v>
                </c:pt>
                <c:pt idx="93">
                  <c:v>23.05.2010</c:v>
                </c:pt>
                <c:pt idx="94">
                  <c:v>30.05.2010</c:v>
                </c:pt>
                <c:pt idx="95">
                  <c:v>6.06.2010</c:v>
                </c:pt>
                <c:pt idx="96">
                  <c:v>13.06.2010</c:v>
                </c:pt>
                <c:pt idx="97">
                  <c:v>20.06.2010</c:v>
                </c:pt>
                <c:pt idx="98">
                  <c:v>27.06.2010</c:v>
                </c:pt>
                <c:pt idx="99">
                  <c:v>4.07.2010</c:v>
                </c:pt>
                <c:pt idx="100">
                  <c:v>11.07.2010</c:v>
                </c:pt>
                <c:pt idx="101">
                  <c:v>18.07.2010</c:v>
                </c:pt>
                <c:pt idx="102">
                  <c:v>25.07.2010</c:v>
                </c:pt>
                <c:pt idx="103">
                  <c:v>1.08.2010</c:v>
                </c:pt>
                <c:pt idx="104">
                  <c:v>8.08.2010</c:v>
                </c:pt>
                <c:pt idx="105">
                  <c:v>15.08.2010</c:v>
                </c:pt>
                <c:pt idx="106">
                  <c:v>22.08.2010</c:v>
                </c:pt>
                <c:pt idx="107">
                  <c:v>29.08.2010</c:v>
                </c:pt>
                <c:pt idx="108">
                  <c:v>5.09.2010</c:v>
                </c:pt>
                <c:pt idx="109">
                  <c:v>12.09.2010</c:v>
                </c:pt>
                <c:pt idx="110">
                  <c:v>19.09.2010</c:v>
                </c:pt>
                <c:pt idx="111">
                  <c:v>26.09.2010</c:v>
                </c:pt>
                <c:pt idx="112">
                  <c:v>3.10.2010</c:v>
                </c:pt>
                <c:pt idx="113">
                  <c:v>10.10.2010</c:v>
                </c:pt>
                <c:pt idx="114">
                  <c:v>17.10.2010</c:v>
                </c:pt>
                <c:pt idx="115">
                  <c:v>24.10.2010</c:v>
                </c:pt>
                <c:pt idx="116">
                  <c:v>31.10.2010</c:v>
                </c:pt>
                <c:pt idx="117">
                  <c:v>7.11.2010</c:v>
                </c:pt>
                <c:pt idx="118">
                  <c:v>14.11.2010</c:v>
                </c:pt>
                <c:pt idx="119">
                  <c:v>21.11.2010</c:v>
                </c:pt>
                <c:pt idx="120">
                  <c:v>28.11.2010</c:v>
                </c:pt>
                <c:pt idx="121">
                  <c:v>5.12.2010</c:v>
                </c:pt>
                <c:pt idx="122">
                  <c:v>12.12.2010</c:v>
                </c:pt>
                <c:pt idx="123">
                  <c:v>19.12.2010</c:v>
                </c:pt>
                <c:pt idx="124">
                  <c:v>26.12.2010</c:v>
                </c:pt>
                <c:pt idx="125">
                  <c:v>2.01.2011</c:v>
                </c:pt>
                <c:pt idx="126">
                  <c:v>9.01.2011</c:v>
                </c:pt>
                <c:pt idx="127">
                  <c:v>16.01.2011</c:v>
                </c:pt>
                <c:pt idx="128">
                  <c:v>23.01.2011</c:v>
                </c:pt>
                <c:pt idx="129">
                  <c:v>30.01.2011</c:v>
                </c:pt>
                <c:pt idx="130">
                  <c:v>6.02.2011</c:v>
                </c:pt>
                <c:pt idx="131">
                  <c:v>13.02.2011</c:v>
                </c:pt>
                <c:pt idx="132">
                  <c:v>20.02.2011</c:v>
                </c:pt>
                <c:pt idx="133">
                  <c:v>27.02.2011</c:v>
                </c:pt>
                <c:pt idx="134">
                  <c:v>6.03.2011</c:v>
                </c:pt>
                <c:pt idx="135">
                  <c:v>13.03.2011</c:v>
                </c:pt>
                <c:pt idx="136">
                  <c:v>20.03.2011</c:v>
                </c:pt>
                <c:pt idx="137">
                  <c:v>27.03.2011</c:v>
                </c:pt>
                <c:pt idx="138">
                  <c:v>3.04.2011</c:v>
                </c:pt>
                <c:pt idx="139">
                  <c:v>10.04.2011</c:v>
                </c:pt>
                <c:pt idx="140">
                  <c:v>17.04.2011</c:v>
                </c:pt>
                <c:pt idx="141">
                  <c:v>24.04.2011</c:v>
                </c:pt>
                <c:pt idx="142">
                  <c:v>1.05.2011</c:v>
                </c:pt>
                <c:pt idx="143">
                  <c:v>8.05.2011</c:v>
                </c:pt>
                <c:pt idx="144">
                  <c:v>15.05.2011</c:v>
                </c:pt>
                <c:pt idx="145">
                  <c:v>22.05.2011</c:v>
                </c:pt>
                <c:pt idx="146">
                  <c:v>29.05.2011</c:v>
                </c:pt>
                <c:pt idx="147">
                  <c:v>5.06.2011</c:v>
                </c:pt>
                <c:pt idx="148">
                  <c:v>12.06.2011</c:v>
                </c:pt>
                <c:pt idx="149">
                  <c:v>19.06.2011</c:v>
                </c:pt>
                <c:pt idx="150">
                  <c:v>26.06.2011</c:v>
                </c:pt>
                <c:pt idx="151">
                  <c:v>3.07.2011</c:v>
                </c:pt>
                <c:pt idx="152">
                  <c:v>10.07.2011</c:v>
                </c:pt>
                <c:pt idx="153">
                  <c:v>17.07.2011</c:v>
                </c:pt>
                <c:pt idx="154">
                  <c:v>24.07.2011</c:v>
                </c:pt>
                <c:pt idx="155">
                  <c:v>31.07.2011</c:v>
                </c:pt>
                <c:pt idx="156">
                  <c:v>7.08.2011</c:v>
                </c:pt>
                <c:pt idx="157">
                  <c:v>14.08.2011</c:v>
                </c:pt>
                <c:pt idx="158">
                  <c:v>21.08.2011</c:v>
                </c:pt>
                <c:pt idx="159">
                  <c:v>28.08.2011</c:v>
                </c:pt>
                <c:pt idx="160">
                  <c:v>4.09.2011</c:v>
                </c:pt>
                <c:pt idx="161">
                  <c:v>11.09.2011</c:v>
                </c:pt>
                <c:pt idx="162">
                  <c:v>18.09.2011</c:v>
                </c:pt>
                <c:pt idx="163">
                  <c:v>25.09.2011</c:v>
                </c:pt>
                <c:pt idx="164">
                  <c:v>2.10.2011</c:v>
                </c:pt>
                <c:pt idx="165">
                  <c:v>9.10.2011</c:v>
                </c:pt>
                <c:pt idx="166">
                  <c:v>16.10.2011</c:v>
                </c:pt>
                <c:pt idx="167">
                  <c:v>23.10.2011</c:v>
                </c:pt>
                <c:pt idx="168">
                  <c:v>30.10.2011</c:v>
                </c:pt>
                <c:pt idx="169">
                  <c:v>6.11.2011</c:v>
                </c:pt>
                <c:pt idx="170">
                  <c:v>13.11.2011</c:v>
                </c:pt>
                <c:pt idx="171">
                  <c:v>20.11.2011</c:v>
                </c:pt>
                <c:pt idx="172">
                  <c:v>27.11.2011</c:v>
                </c:pt>
                <c:pt idx="173">
                  <c:v>4.12.2011</c:v>
                </c:pt>
                <c:pt idx="174">
                  <c:v>11.12.2011</c:v>
                </c:pt>
                <c:pt idx="175">
                  <c:v>18.12.2011</c:v>
                </c:pt>
                <c:pt idx="176">
                  <c:v>25.12.2011</c:v>
                </c:pt>
                <c:pt idx="177">
                  <c:v>1.01.2012</c:v>
                </c:pt>
                <c:pt idx="178">
                  <c:v>8.01.2012</c:v>
                </c:pt>
                <c:pt idx="179">
                  <c:v>15.01.2012</c:v>
                </c:pt>
                <c:pt idx="180">
                  <c:v>22.01.2012</c:v>
                </c:pt>
                <c:pt idx="181">
                  <c:v>29.01.2012</c:v>
                </c:pt>
                <c:pt idx="182">
                  <c:v>5.02.2012</c:v>
                </c:pt>
                <c:pt idx="183">
                  <c:v>12.02.2012</c:v>
                </c:pt>
                <c:pt idx="184">
                  <c:v>19.02.2012</c:v>
                </c:pt>
                <c:pt idx="185">
                  <c:v>26.02.2012</c:v>
                </c:pt>
                <c:pt idx="186">
                  <c:v>4.03.2012</c:v>
                </c:pt>
                <c:pt idx="187">
                  <c:v>11.03.2012</c:v>
                </c:pt>
                <c:pt idx="188">
                  <c:v>18.03.2012</c:v>
                </c:pt>
                <c:pt idx="189">
                  <c:v>25.03.2012</c:v>
                </c:pt>
                <c:pt idx="190">
                  <c:v>1.04.2012</c:v>
                </c:pt>
                <c:pt idx="191">
                  <c:v>8.04.2012</c:v>
                </c:pt>
                <c:pt idx="192">
                  <c:v>15.04.2012</c:v>
                </c:pt>
                <c:pt idx="193">
                  <c:v>22.04.2012</c:v>
                </c:pt>
                <c:pt idx="194">
                  <c:v>29.04.2012</c:v>
                </c:pt>
                <c:pt idx="195">
                  <c:v>6.05.2012</c:v>
                </c:pt>
                <c:pt idx="196">
                  <c:v>13.05.2012</c:v>
                </c:pt>
                <c:pt idx="197">
                  <c:v>20.05.2012</c:v>
                </c:pt>
                <c:pt idx="198">
                  <c:v>27.05.2012</c:v>
                </c:pt>
                <c:pt idx="199">
                  <c:v>3.06.2012</c:v>
                </c:pt>
                <c:pt idx="200">
                  <c:v>10.06.2012</c:v>
                </c:pt>
                <c:pt idx="201">
                  <c:v>17.06.2012</c:v>
                </c:pt>
                <c:pt idx="202">
                  <c:v>24.06.2012</c:v>
                </c:pt>
                <c:pt idx="203">
                  <c:v>1.07.2012</c:v>
                </c:pt>
                <c:pt idx="204">
                  <c:v>8.07.2012</c:v>
                </c:pt>
                <c:pt idx="205">
                  <c:v>15.07.2012</c:v>
                </c:pt>
                <c:pt idx="206">
                  <c:v>22.07.2012</c:v>
                </c:pt>
                <c:pt idx="207">
                  <c:v>29.07.2012</c:v>
                </c:pt>
                <c:pt idx="208">
                  <c:v>5.08.2012</c:v>
                </c:pt>
                <c:pt idx="209">
                  <c:v>12.08.2012</c:v>
                </c:pt>
                <c:pt idx="210">
                  <c:v>19.08.2012</c:v>
                </c:pt>
                <c:pt idx="211">
                  <c:v>26.08.2012</c:v>
                </c:pt>
                <c:pt idx="212">
                  <c:v>2.09.2012</c:v>
                </c:pt>
                <c:pt idx="213">
                  <c:v>9.09.2012</c:v>
                </c:pt>
                <c:pt idx="214">
                  <c:v>16.09.2012</c:v>
                </c:pt>
                <c:pt idx="215">
                  <c:v>23.09.2012</c:v>
                </c:pt>
                <c:pt idx="216">
                  <c:v>30.09.2012</c:v>
                </c:pt>
                <c:pt idx="217">
                  <c:v>7.10.2012</c:v>
                </c:pt>
                <c:pt idx="218">
                  <c:v>14.10.2012</c:v>
                </c:pt>
                <c:pt idx="219">
                  <c:v>21.10.2012</c:v>
                </c:pt>
                <c:pt idx="220">
                  <c:v>28.10.2012</c:v>
                </c:pt>
                <c:pt idx="221">
                  <c:v>4.11.2012</c:v>
                </c:pt>
                <c:pt idx="222">
                  <c:v>11.11.2012</c:v>
                </c:pt>
                <c:pt idx="223">
                  <c:v>18.11.2012</c:v>
                </c:pt>
                <c:pt idx="224">
                  <c:v>25.11.2012</c:v>
                </c:pt>
                <c:pt idx="225">
                  <c:v>2.12.2012</c:v>
                </c:pt>
                <c:pt idx="226">
                  <c:v>9.12.2012</c:v>
                </c:pt>
                <c:pt idx="227">
                  <c:v>16.12.2012</c:v>
                </c:pt>
                <c:pt idx="228">
                  <c:v>23.12.2012</c:v>
                </c:pt>
                <c:pt idx="229">
                  <c:v>30.12.2012</c:v>
                </c:pt>
                <c:pt idx="230">
                  <c:v>6.01.2013</c:v>
                </c:pt>
                <c:pt idx="231">
                  <c:v>13.01.2013</c:v>
                </c:pt>
                <c:pt idx="232">
                  <c:v>20.01.2013</c:v>
                </c:pt>
                <c:pt idx="233">
                  <c:v>27.01.2013</c:v>
                </c:pt>
                <c:pt idx="234">
                  <c:v>3.02.2013</c:v>
                </c:pt>
                <c:pt idx="235">
                  <c:v>10.02.2013</c:v>
                </c:pt>
                <c:pt idx="236">
                  <c:v>17.02.2013</c:v>
                </c:pt>
                <c:pt idx="237">
                  <c:v>24.02.2013</c:v>
                </c:pt>
                <c:pt idx="238">
                  <c:v>3.03.2013</c:v>
                </c:pt>
                <c:pt idx="239">
                  <c:v>10.03.2013</c:v>
                </c:pt>
                <c:pt idx="240">
                  <c:v>17.03.2013</c:v>
                </c:pt>
                <c:pt idx="241">
                  <c:v>24.03.2013</c:v>
                </c:pt>
                <c:pt idx="242">
                  <c:v>31.03.2013</c:v>
                </c:pt>
                <c:pt idx="243">
                  <c:v>7.04.2013</c:v>
                </c:pt>
                <c:pt idx="244">
                  <c:v>14.04.2013</c:v>
                </c:pt>
                <c:pt idx="245">
                  <c:v>21.04.2013</c:v>
                </c:pt>
                <c:pt idx="246">
                  <c:v>28.04.2013</c:v>
                </c:pt>
                <c:pt idx="247">
                  <c:v>5.05.2013</c:v>
                </c:pt>
                <c:pt idx="248">
                  <c:v>12.05.2013</c:v>
                </c:pt>
                <c:pt idx="249">
                  <c:v>19.05.2013</c:v>
                </c:pt>
                <c:pt idx="250">
                  <c:v>26.05.2013</c:v>
                </c:pt>
                <c:pt idx="251">
                  <c:v>2.06.2013</c:v>
                </c:pt>
                <c:pt idx="252">
                  <c:v>9.06.2013</c:v>
                </c:pt>
                <c:pt idx="253">
                  <c:v>16.06.2013</c:v>
                </c:pt>
                <c:pt idx="254">
                  <c:v>23.06.2013</c:v>
                </c:pt>
                <c:pt idx="255">
                  <c:v>30.06.2013</c:v>
                </c:pt>
                <c:pt idx="256">
                  <c:v>7.07.2013</c:v>
                </c:pt>
                <c:pt idx="257">
                  <c:v>14.07.2013</c:v>
                </c:pt>
                <c:pt idx="258">
                  <c:v>21.07.2013</c:v>
                </c:pt>
                <c:pt idx="259">
                  <c:v>28.07.2013</c:v>
                </c:pt>
                <c:pt idx="260">
                  <c:v>4.08.2013</c:v>
                </c:pt>
                <c:pt idx="261">
                  <c:v>11.08.2013</c:v>
                </c:pt>
                <c:pt idx="262">
                  <c:v>18.08.2013</c:v>
                </c:pt>
                <c:pt idx="263">
                  <c:v>25.08.2013</c:v>
                </c:pt>
                <c:pt idx="264">
                  <c:v>1.09.2013</c:v>
                </c:pt>
                <c:pt idx="265">
                  <c:v>8.09.2013</c:v>
                </c:pt>
                <c:pt idx="266">
                  <c:v>15.09.2013</c:v>
                </c:pt>
                <c:pt idx="267">
                  <c:v>22.09.2013</c:v>
                </c:pt>
                <c:pt idx="268">
                  <c:v>29.09.2013</c:v>
                </c:pt>
                <c:pt idx="269">
                  <c:v>6.10.2013</c:v>
                </c:pt>
                <c:pt idx="270">
                  <c:v>13.10.2013</c:v>
                </c:pt>
                <c:pt idx="271">
                  <c:v>20.10.2013</c:v>
                </c:pt>
                <c:pt idx="272">
                  <c:v>27.10.2013</c:v>
                </c:pt>
                <c:pt idx="273">
                  <c:v>3.11.2013</c:v>
                </c:pt>
                <c:pt idx="274">
                  <c:v>10.11.2013</c:v>
                </c:pt>
                <c:pt idx="275">
                  <c:v>17.11.2013</c:v>
                </c:pt>
                <c:pt idx="276">
                  <c:v>24.11.2013</c:v>
                </c:pt>
                <c:pt idx="277">
                  <c:v>1.12.2013</c:v>
                </c:pt>
                <c:pt idx="278">
                  <c:v>8.12.2013</c:v>
                </c:pt>
                <c:pt idx="279">
                  <c:v>15.12.2013</c:v>
                </c:pt>
                <c:pt idx="280">
                  <c:v>22.12.2013</c:v>
                </c:pt>
                <c:pt idx="281">
                  <c:v>29.12.2013</c:v>
                </c:pt>
                <c:pt idx="282">
                  <c:v>5.01.2014</c:v>
                </c:pt>
                <c:pt idx="283">
                  <c:v>12.01.2014</c:v>
                </c:pt>
                <c:pt idx="284">
                  <c:v>19.01.2014</c:v>
                </c:pt>
                <c:pt idx="285">
                  <c:v>26.01.2014</c:v>
                </c:pt>
                <c:pt idx="286">
                  <c:v>2.02.2014</c:v>
                </c:pt>
                <c:pt idx="287">
                  <c:v>9.02.2014</c:v>
                </c:pt>
                <c:pt idx="288">
                  <c:v>16.02.2014</c:v>
                </c:pt>
                <c:pt idx="289">
                  <c:v>23.02.2014</c:v>
                </c:pt>
                <c:pt idx="290">
                  <c:v>2.03.2014</c:v>
                </c:pt>
                <c:pt idx="291">
                  <c:v>9.03.2014</c:v>
                </c:pt>
                <c:pt idx="292">
                  <c:v>16.03.2014</c:v>
                </c:pt>
                <c:pt idx="293">
                  <c:v>23.03.2014</c:v>
                </c:pt>
                <c:pt idx="294">
                  <c:v>30.03.2014</c:v>
                </c:pt>
                <c:pt idx="295">
                  <c:v>6.04.2014</c:v>
                </c:pt>
                <c:pt idx="296">
                  <c:v>13.04.2014</c:v>
                </c:pt>
                <c:pt idx="297">
                  <c:v>20.04.2014</c:v>
                </c:pt>
                <c:pt idx="298">
                  <c:v>27.04.2014</c:v>
                </c:pt>
                <c:pt idx="299">
                  <c:v>4.05.2014</c:v>
                </c:pt>
                <c:pt idx="300">
                  <c:v>11.05.2014</c:v>
                </c:pt>
                <c:pt idx="301">
                  <c:v>18.05.2014</c:v>
                </c:pt>
                <c:pt idx="302">
                  <c:v>25.05.2014</c:v>
                </c:pt>
                <c:pt idx="303">
                  <c:v>1.06.2014</c:v>
                </c:pt>
                <c:pt idx="304">
                  <c:v>8.06.2014</c:v>
                </c:pt>
                <c:pt idx="305">
                  <c:v>15.06.2014</c:v>
                </c:pt>
                <c:pt idx="306">
                  <c:v>22.06.2014</c:v>
                </c:pt>
                <c:pt idx="307">
                  <c:v>29.06.2014</c:v>
                </c:pt>
                <c:pt idx="308">
                  <c:v>6.07.2014</c:v>
                </c:pt>
                <c:pt idx="309">
                  <c:v>13.07.2014</c:v>
                </c:pt>
                <c:pt idx="310">
                  <c:v>20.07.2014</c:v>
                </c:pt>
                <c:pt idx="311">
                  <c:v>27.07.2014</c:v>
                </c:pt>
                <c:pt idx="312">
                  <c:v>3.08.2014</c:v>
                </c:pt>
                <c:pt idx="313">
                  <c:v>10.08.2014</c:v>
                </c:pt>
                <c:pt idx="314">
                  <c:v>17.08.2014</c:v>
                </c:pt>
                <c:pt idx="315">
                  <c:v>24.08.2014</c:v>
                </c:pt>
                <c:pt idx="316">
                  <c:v>31.08.2014</c:v>
                </c:pt>
                <c:pt idx="317">
                  <c:v>7.09.2014</c:v>
                </c:pt>
                <c:pt idx="318">
                  <c:v>14.09.2014</c:v>
                </c:pt>
                <c:pt idx="319">
                  <c:v>21.09.2014</c:v>
                </c:pt>
                <c:pt idx="320">
                  <c:v>28.09.2014</c:v>
                </c:pt>
                <c:pt idx="321">
                  <c:v>5.10.2014</c:v>
                </c:pt>
                <c:pt idx="322">
                  <c:v>12.10.2014</c:v>
                </c:pt>
                <c:pt idx="323">
                  <c:v>19.10.2014</c:v>
                </c:pt>
                <c:pt idx="324">
                  <c:v>26.10.2014</c:v>
                </c:pt>
                <c:pt idx="325">
                  <c:v>2.11.2014</c:v>
                </c:pt>
                <c:pt idx="326">
                  <c:v>9.11.2014</c:v>
                </c:pt>
                <c:pt idx="327">
                  <c:v>16.11.2014</c:v>
                </c:pt>
                <c:pt idx="328">
                  <c:v>23.11.2014</c:v>
                </c:pt>
                <c:pt idx="329">
                  <c:v>30.11.2014</c:v>
                </c:pt>
                <c:pt idx="330">
                  <c:v>7.12.2014</c:v>
                </c:pt>
                <c:pt idx="331">
                  <c:v>14.12.2014</c:v>
                </c:pt>
                <c:pt idx="332">
                  <c:v>21.12.2014</c:v>
                </c:pt>
                <c:pt idx="333">
                  <c:v>28.12.2014</c:v>
                </c:pt>
                <c:pt idx="334">
                  <c:v>4.01.2015</c:v>
                </c:pt>
                <c:pt idx="335">
                  <c:v>11.01.2015</c:v>
                </c:pt>
                <c:pt idx="336">
                  <c:v>18.01.2015</c:v>
                </c:pt>
                <c:pt idx="337">
                  <c:v>25.01.2015</c:v>
                </c:pt>
                <c:pt idx="338">
                  <c:v>1.02.2015</c:v>
                </c:pt>
                <c:pt idx="339">
                  <c:v>8.02.2015</c:v>
                </c:pt>
                <c:pt idx="340">
                  <c:v>15.02.2015</c:v>
                </c:pt>
                <c:pt idx="341">
                  <c:v>22.02.2015</c:v>
                </c:pt>
                <c:pt idx="342">
                  <c:v>1.03.2015</c:v>
                </c:pt>
                <c:pt idx="343">
                  <c:v>8.03.2015</c:v>
                </c:pt>
                <c:pt idx="344">
                  <c:v>15.03.2015</c:v>
                </c:pt>
                <c:pt idx="345">
                  <c:v>22.03.2015</c:v>
                </c:pt>
                <c:pt idx="346">
                  <c:v>29.03.2015</c:v>
                </c:pt>
                <c:pt idx="347">
                  <c:v>5.04.2015</c:v>
                </c:pt>
                <c:pt idx="348">
                  <c:v>12.04.2015</c:v>
                </c:pt>
                <c:pt idx="349">
                  <c:v>19.04.2015</c:v>
                </c:pt>
                <c:pt idx="350">
                  <c:v>26.04.2015</c:v>
                </c:pt>
                <c:pt idx="351">
                  <c:v>3.05.2015</c:v>
                </c:pt>
                <c:pt idx="352">
                  <c:v>10.05.2015</c:v>
                </c:pt>
                <c:pt idx="353">
                  <c:v>17.05.2015</c:v>
                </c:pt>
                <c:pt idx="354">
                  <c:v>24.05.2015</c:v>
                </c:pt>
                <c:pt idx="355">
                  <c:v>31.05.2015</c:v>
                </c:pt>
                <c:pt idx="356">
                  <c:v>7.06.2015</c:v>
                </c:pt>
                <c:pt idx="357">
                  <c:v>14.06.2015</c:v>
                </c:pt>
                <c:pt idx="358">
                  <c:v>21.06.2015</c:v>
                </c:pt>
                <c:pt idx="359">
                  <c:v>28.06.2015</c:v>
                </c:pt>
                <c:pt idx="360">
                  <c:v>5.07.2015</c:v>
                </c:pt>
                <c:pt idx="361">
                  <c:v>12.07.2015</c:v>
                </c:pt>
                <c:pt idx="362">
                  <c:v>19.07.2015</c:v>
                </c:pt>
                <c:pt idx="363">
                  <c:v>26.07.2015</c:v>
                </c:pt>
                <c:pt idx="364">
                  <c:v>2.08.2015</c:v>
                </c:pt>
                <c:pt idx="365">
                  <c:v>9.08.2015</c:v>
                </c:pt>
                <c:pt idx="366">
                  <c:v>16.08.2015</c:v>
                </c:pt>
                <c:pt idx="367">
                  <c:v>23.08.2015</c:v>
                </c:pt>
                <c:pt idx="368">
                  <c:v>30.08.2015</c:v>
                </c:pt>
                <c:pt idx="369">
                  <c:v>6.09.2015</c:v>
                </c:pt>
                <c:pt idx="370">
                  <c:v>13.09.2015</c:v>
                </c:pt>
                <c:pt idx="371">
                  <c:v>20.09.2015</c:v>
                </c:pt>
                <c:pt idx="372">
                  <c:v>27.09.2015</c:v>
                </c:pt>
                <c:pt idx="373">
                  <c:v>4.10.2015</c:v>
                </c:pt>
                <c:pt idx="374">
                  <c:v>11.10.2015</c:v>
                </c:pt>
                <c:pt idx="375">
                  <c:v>18.10.2015</c:v>
                </c:pt>
                <c:pt idx="376">
                  <c:v>25.10.2015</c:v>
                </c:pt>
                <c:pt idx="377">
                  <c:v>1.11.2015</c:v>
                </c:pt>
                <c:pt idx="378">
                  <c:v>8.11.2015</c:v>
                </c:pt>
                <c:pt idx="379">
                  <c:v>15.11.2015</c:v>
                </c:pt>
                <c:pt idx="380">
                  <c:v>22.11.2015</c:v>
                </c:pt>
                <c:pt idx="381">
                  <c:v>29.11.2015</c:v>
                </c:pt>
                <c:pt idx="382">
                  <c:v>6.12.2015</c:v>
                </c:pt>
                <c:pt idx="383">
                  <c:v>13.12.2015</c:v>
                </c:pt>
                <c:pt idx="384">
                  <c:v>20.12.2015</c:v>
                </c:pt>
                <c:pt idx="385">
                  <c:v>27.12.2015</c:v>
                </c:pt>
                <c:pt idx="386">
                  <c:v>3.01.2016</c:v>
                </c:pt>
                <c:pt idx="387">
                  <c:v>10.01.2016</c:v>
                </c:pt>
                <c:pt idx="388">
                  <c:v>17.01.2016</c:v>
                </c:pt>
                <c:pt idx="389">
                  <c:v>24.01.2016</c:v>
                </c:pt>
                <c:pt idx="390">
                  <c:v>31.01.2016</c:v>
                </c:pt>
                <c:pt idx="391">
                  <c:v>7.02.2016</c:v>
                </c:pt>
                <c:pt idx="392">
                  <c:v>14.02.2016</c:v>
                </c:pt>
                <c:pt idx="393">
                  <c:v>21.02.2016</c:v>
                </c:pt>
                <c:pt idx="394">
                  <c:v>28.02.2016</c:v>
                </c:pt>
                <c:pt idx="395">
                  <c:v>6.03.2016</c:v>
                </c:pt>
                <c:pt idx="396">
                  <c:v>13.03.2016</c:v>
                </c:pt>
                <c:pt idx="397">
                  <c:v>20.03.2016</c:v>
                </c:pt>
                <c:pt idx="398">
                  <c:v>27.03.2016</c:v>
                </c:pt>
                <c:pt idx="399">
                  <c:v>3.04.2016</c:v>
                </c:pt>
                <c:pt idx="400">
                  <c:v>10.04.2016</c:v>
                </c:pt>
                <c:pt idx="401">
                  <c:v>17.04.2016</c:v>
                </c:pt>
                <c:pt idx="402">
                  <c:v>24.04.2016</c:v>
                </c:pt>
                <c:pt idx="403">
                  <c:v>1.05.2016</c:v>
                </c:pt>
                <c:pt idx="404">
                  <c:v>8.05.2016</c:v>
                </c:pt>
                <c:pt idx="405">
                  <c:v>15.05.2016</c:v>
                </c:pt>
                <c:pt idx="406">
                  <c:v>22.05.2016</c:v>
                </c:pt>
                <c:pt idx="407">
                  <c:v>29.05.2016</c:v>
                </c:pt>
                <c:pt idx="408">
                  <c:v>5.06.2016</c:v>
                </c:pt>
                <c:pt idx="409">
                  <c:v>12.06.2016</c:v>
                </c:pt>
                <c:pt idx="410">
                  <c:v>19.06.2016</c:v>
                </c:pt>
                <c:pt idx="411">
                  <c:v>26.06.2016</c:v>
                </c:pt>
                <c:pt idx="412">
                  <c:v>3.07.2016</c:v>
                </c:pt>
                <c:pt idx="413">
                  <c:v>10.07.2016</c:v>
                </c:pt>
                <c:pt idx="414">
                  <c:v>17.07.2016</c:v>
                </c:pt>
                <c:pt idx="415">
                  <c:v>24.07.2016</c:v>
                </c:pt>
                <c:pt idx="416">
                  <c:v>31.07.2016</c:v>
                </c:pt>
                <c:pt idx="417">
                  <c:v>7.08.2016</c:v>
                </c:pt>
                <c:pt idx="418">
                  <c:v>14.08.2016</c:v>
                </c:pt>
                <c:pt idx="419">
                  <c:v>21.08.2016</c:v>
                </c:pt>
                <c:pt idx="420">
                  <c:v>28.08.2016</c:v>
                </c:pt>
                <c:pt idx="421">
                  <c:v>4.09.2016</c:v>
                </c:pt>
                <c:pt idx="422">
                  <c:v>11.09.2016</c:v>
                </c:pt>
                <c:pt idx="423">
                  <c:v>18.09.2016</c:v>
                </c:pt>
                <c:pt idx="424">
                  <c:v>25.09.2016</c:v>
                </c:pt>
                <c:pt idx="425">
                  <c:v>2.10.2016</c:v>
                </c:pt>
                <c:pt idx="426">
                  <c:v>9.10.2016</c:v>
                </c:pt>
                <c:pt idx="427">
                  <c:v>16.10.2016</c:v>
                </c:pt>
                <c:pt idx="428">
                  <c:v>23.10.2016</c:v>
                </c:pt>
                <c:pt idx="429">
                  <c:v>30.10.2016</c:v>
                </c:pt>
                <c:pt idx="430">
                  <c:v>6.11.2016</c:v>
                </c:pt>
                <c:pt idx="431">
                  <c:v>13.11.2016</c:v>
                </c:pt>
                <c:pt idx="432">
                  <c:v>20.11.2016</c:v>
                </c:pt>
                <c:pt idx="433">
                  <c:v>27.11.2016</c:v>
                </c:pt>
                <c:pt idx="434">
                  <c:v>4.12.2016</c:v>
                </c:pt>
                <c:pt idx="435">
                  <c:v>11.12.2016</c:v>
                </c:pt>
                <c:pt idx="436">
                  <c:v>18.12.2016</c:v>
                </c:pt>
                <c:pt idx="437">
                  <c:v>25.12.2016</c:v>
                </c:pt>
                <c:pt idx="438">
                  <c:v>1.01.2017</c:v>
                </c:pt>
                <c:pt idx="439">
                  <c:v>8.01.2017</c:v>
                </c:pt>
                <c:pt idx="440">
                  <c:v>15.01.2017</c:v>
                </c:pt>
                <c:pt idx="441">
                  <c:v>22.01.2017</c:v>
                </c:pt>
                <c:pt idx="442">
                  <c:v>29.01.2017</c:v>
                </c:pt>
                <c:pt idx="443">
                  <c:v>5.02.2017</c:v>
                </c:pt>
                <c:pt idx="444">
                  <c:v>12.02.2017</c:v>
                </c:pt>
                <c:pt idx="445">
                  <c:v>19.02.2017</c:v>
                </c:pt>
                <c:pt idx="446">
                  <c:v>26.02.2017</c:v>
                </c:pt>
                <c:pt idx="447">
                  <c:v>5.03.2017</c:v>
                </c:pt>
                <c:pt idx="448">
                  <c:v>12.03.2017</c:v>
                </c:pt>
                <c:pt idx="449">
                  <c:v>19.03.2017</c:v>
                </c:pt>
                <c:pt idx="450">
                  <c:v>26.03.2017</c:v>
                </c:pt>
                <c:pt idx="451">
                  <c:v>2.04.2017</c:v>
                </c:pt>
                <c:pt idx="452">
                  <c:v>9.04.2017</c:v>
                </c:pt>
                <c:pt idx="453">
                  <c:v>16.04.2017</c:v>
                </c:pt>
                <c:pt idx="454">
                  <c:v>23.04.2017</c:v>
                </c:pt>
                <c:pt idx="455">
                  <c:v>30.04.2017</c:v>
                </c:pt>
                <c:pt idx="456">
                  <c:v>7.05.2017</c:v>
                </c:pt>
                <c:pt idx="457">
                  <c:v>14.05.2017</c:v>
                </c:pt>
                <c:pt idx="458">
                  <c:v>21.05.2017</c:v>
                </c:pt>
                <c:pt idx="459">
                  <c:v>28.05.2017</c:v>
                </c:pt>
                <c:pt idx="460">
                  <c:v>4.06.2017</c:v>
                </c:pt>
                <c:pt idx="461">
                  <c:v>11.06.2017</c:v>
                </c:pt>
                <c:pt idx="462">
                  <c:v>18.06.2017</c:v>
                </c:pt>
                <c:pt idx="463">
                  <c:v>25.06.2017</c:v>
                </c:pt>
                <c:pt idx="464">
                  <c:v>2.07.2017</c:v>
                </c:pt>
                <c:pt idx="465">
                  <c:v>9.07.2017</c:v>
                </c:pt>
                <c:pt idx="466">
                  <c:v>16.07.2017</c:v>
                </c:pt>
                <c:pt idx="467">
                  <c:v>23.07.2017</c:v>
                </c:pt>
                <c:pt idx="468">
                  <c:v>30.07.2017</c:v>
                </c:pt>
                <c:pt idx="469">
                  <c:v>6.08.2017</c:v>
                </c:pt>
                <c:pt idx="470">
                  <c:v>13.08.2017</c:v>
                </c:pt>
                <c:pt idx="471">
                  <c:v>20.08.2017</c:v>
                </c:pt>
                <c:pt idx="472">
                  <c:v>27.08.2017</c:v>
                </c:pt>
                <c:pt idx="473">
                  <c:v>3.09.2017</c:v>
                </c:pt>
                <c:pt idx="474">
                  <c:v>10.09.2017</c:v>
                </c:pt>
                <c:pt idx="475">
                  <c:v>17.09.2017</c:v>
                </c:pt>
                <c:pt idx="476">
                  <c:v>24.09.2017</c:v>
                </c:pt>
                <c:pt idx="477">
                  <c:v>1.10.2017</c:v>
                </c:pt>
                <c:pt idx="478">
                  <c:v>8.10.2017</c:v>
                </c:pt>
                <c:pt idx="479">
                  <c:v>15.10.2017</c:v>
                </c:pt>
                <c:pt idx="480">
                  <c:v>22.10.2017</c:v>
                </c:pt>
                <c:pt idx="481">
                  <c:v>29.10.2017</c:v>
                </c:pt>
                <c:pt idx="482">
                  <c:v>5.11.2017</c:v>
                </c:pt>
                <c:pt idx="483">
                  <c:v>12.11.2017</c:v>
                </c:pt>
                <c:pt idx="484">
                  <c:v>19.11.2017</c:v>
                </c:pt>
                <c:pt idx="485">
                  <c:v>26.11.2017</c:v>
                </c:pt>
                <c:pt idx="486">
                  <c:v>3.12.2017</c:v>
                </c:pt>
                <c:pt idx="487">
                  <c:v>10.12.2017</c:v>
                </c:pt>
                <c:pt idx="488">
                  <c:v>17.12.2017</c:v>
                </c:pt>
                <c:pt idx="489">
                  <c:v>24.12.2017</c:v>
                </c:pt>
                <c:pt idx="490">
                  <c:v>31.12.2017</c:v>
                </c:pt>
                <c:pt idx="491">
                  <c:v>7.01.2018</c:v>
                </c:pt>
                <c:pt idx="492">
                  <c:v>14.01.2018</c:v>
                </c:pt>
                <c:pt idx="493">
                  <c:v>21.01.2018</c:v>
                </c:pt>
                <c:pt idx="494">
                  <c:v>28.01.2018</c:v>
                </c:pt>
                <c:pt idx="495">
                  <c:v>4.02.2018</c:v>
                </c:pt>
                <c:pt idx="496">
                  <c:v>11.02.2018</c:v>
                </c:pt>
                <c:pt idx="497">
                  <c:v>18.02.2018</c:v>
                </c:pt>
                <c:pt idx="498">
                  <c:v>25.02.2018</c:v>
                </c:pt>
                <c:pt idx="499">
                  <c:v>4.03.2018</c:v>
                </c:pt>
                <c:pt idx="500">
                  <c:v>11.03.2018</c:v>
                </c:pt>
                <c:pt idx="501">
                  <c:v>18.03.2018</c:v>
                </c:pt>
                <c:pt idx="502">
                  <c:v>25.03.2018</c:v>
                </c:pt>
                <c:pt idx="503">
                  <c:v>1.04.2018</c:v>
                </c:pt>
                <c:pt idx="504">
                  <c:v>8.04.2018</c:v>
                </c:pt>
                <c:pt idx="505">
                  <c:v>15.04.2018</c:v>
                </c:pt>
                <c:pt idx="506">
                  <c:v>22.04.2018</c:v>
                </c:pt>
                <c:pt idx="507">
                  <c:v>29.04.2018</c:v>
                </c:pt>
                <c:pt idx="508">
                  <c:v>6.05.2018</c:v>
                </c:pt>
                <c:pt idx="509">
                  <c:v>13.05.2018</c:v>
                </c:pt>
                <c:pt idx="510">
                  <c:v>20.05.2018</c:v>
                </c:pt>
                <c:pt idx="511">
                  <c:v>27.05.2018</c:v>
                </c:pt>
                <c:pt idx="512">
                  <c:v>3.06.2018</c:v>
                </c:pt>
                <c:pt idx="513">
                  <c:v>10.06.2018</c:v>
                </c:pt>
                <c:pt idx="514">
                  <c:v>17.06.2018</c:v>
                </c:pt>
                <c:pt idx="515">
                  <c:v>24.06.2018</c:v>
                </c:pt>
                <c:pt idx="516">
                  <c:v>1.07.2018</c:v>
                </c:pt>
                <c:pt idx="517">
                  <c:v>8.07.2018</c:v>
                </c:pt>
                <c:pt idx="518">
                  <c:v>15.07.2018</c:v>
                </c:pt>
                <c:pt idx="519">
                  <c:v>22.07.2018</c:v>
                </c:pt>
                <c:pt idx="520">
                  <c:v>29.07.2018</c:v>
                </c:pt>
                <c:pt idx="521">
                  <c:v>5.08.2018</c:v>
                </c:pt>
                <c:pt idx="522">
                  <c:v>12.08.2018</c:v>
                </c:pt>
                <c:pt idx="523">
                  <c:v>19.08.2018</c:v>
                </c:pt>
                <c:pt idx="524">
                  <c:v>26.08.2018</c:v>
                </c:pt>
                <c:pt idx="525">
                  <c:v>2.09.2018</c:v>
                </c:pt>
                <c:pt idx="526">
                  <c:v>9.09.2018</c:v>
                </c:pt>
                <c:pt idx="527">
                  <c:v>16.09.2018</c:v>
                </c:pt>
                <c:pt idx="528">
                  <c:v>23.09.2018</c:v>
                </c:pt>
                <c:pt idx="529">
                  <c:v>30.09.2018</c:v>
                </c:pt>
                <c:pt idx="530">
                  <c:v>7.10.2018</c:v>
                </c:pt>
                <c:pt idx="531">
                  <c:v>14.10.2018</c:v>
                </c:pt>
                <c:pt idx="532">
                  <c:v>21.10.2018</c:v>
                </c:pt>
                <c:pt idx="533">
                  <c:v>28.10.2018</c:v>
                </c:pt>
                <c:pt idx="534">
                  <c:v>4.11.2018</c:v>
                </c:pt>
                <c:pt idx="535">
                  <c:v>11.11.2018</c:v>
                </c:pt>
                <c:pt idx="536">
                  <c:v>18.11.2018</c:v>
                </c:pt>
                <c:pt idx="537">
                  <c:v>25.11.2018</c:v>
                </c:pt>
                <c:pt idx="538">
                  <c:v>2.12.2018</c:v>
                </c:pt>
                <c:pt idx="539">
                  <c:v>9.12.2018</c:v>
                </c:pt>
                <c:pt idx="540">
                  <c:v>16.12.2018</c:v>
                </c:pt>
                <c:pt idx="541">
                  <c:v>23.12.2018</c:v>
                </c:pt>
                <c:pt idx="542">
                  <c:v>30.12.2018</c:v>
                </c:pt>
                <c:pt idx="543">
                  <c:v>6.01.2019</c:v>
                </c:pt>
                <c:pt idx="544">
                  <c:v>13.01.2019</c:v>
                </c:pt>
                <c:pt idx="545">
                  <c:v>20.01.2019</c:v>
                </c:pt>
                <c:pt idx="546">
                  <c:v>27.01.2019</c:v>
                </c:pt>
                <c:pt idx="547">
                  <c:v>3.02.2019</c:v>
                </c:pt>
                <c:pt idx="548">
                  <c:v>10.02.2019</c:v>
                </c:pt>
                <c:pt idx="549">
                  <c:v>17.02.2019</c:v>
                </c:pt>
                <c:pt idx="550">
                  <c:v>24.02.2019</c:v>
                </c:pt>
                <c:pt idx="551">
                  <c:v>3.03.2019</c:v>
                </c:pt>
                <c:pt idx="552">
                  <c:v>10.03.2019</c:v>
                </c:pt>
                <c:pt idx="553">
                  <c:v>17.03.2019</c:v>
                </c:pt>
                <c:pt idx="554">
                  <c:v>24.03.2019</c:v>
                </c:pt>
                <c:pt idx="555">
                  <c:v>31.03.2019</c:v>
                </c:pt>
                <c:pt idx="556">
                  <c:v>7.04.2019</c:v>
                </c:pt>
                <c:pt idx="557">
                  <c:v>14.04.2019</c:v>
                </c:pt>
                <c:pt idx="558">
                  <c:v>21.04.2019</c:v>
                </c:pt>
                <c:pt idx="559">
                  <c:v>28.04.2019</c:v>
                </c:pt>
                <c:pt idx="560">
                  <c:v>5.05.2019</c:v>
                </c:pt>
                <c:pt idx="561">
                  <c:v>12.05.2019</c:v>
                </c:pt>
                <c:pt idx="562">
                  <c:v>19.05.2019</c:v>
                </c:pt>
                <c:pt idx="563">
                  <c:v>26.05.2019</c:v>
                </c:pt>
                <c:pt idx="564">
                  <c:v>2.06.2019</c:v>
                </c:pt>
                <c:pt idx="565">
                  <c:v>9.06.2019</c:v>
                </c:pt>
                <c:pt idx="566">
                  <c:v>16.06.2019</c:v>
                </c:pt>
                <c:pt idx="567">
                  <c:v>23.06.2019</c:v>
                </c:pt>
                <c:pt idx="568">
                  <c:v>30.06.2019</c:v>
                </c:pt>
                <c:pt idx="569">
                  <c:v>7.07.2019</c:v>
                </c:pt>
                <c:pt idx="570">
                  <c:v>14.07.2019</c:v>
                </c:pt>
                <c:pt idx="571">
                  <c:v>21.07.2019</c:v>
                </c:pt>
                <c:pt idx="572">
                  <c:v>28.07.2019</c:v>
                </c:pt>
                <c:pt idx="573">
                  <c:v>4.08.2019</c:v>
                </c:pt>
                <c:pt idx="574">
                  <c:v>11.08.2019</c:v>
                </c:pt>
                <c:pt idx="575">
                  <c:v>18.08.2019</c:v>
                </c:pt>
                <c:pt idx="576">
                  <c:v>25.08.2019</c:v>
                </c:pt>
                <c:pt idx="577">
                  <c:v>1.09.2019</c:v>
                </c:pt>
                <c:pt idx="578">
                  <c:v>8.09.2019</c:v>
                </c:pt>
                <c:pt idx="579">
                  <c:v>15.09.2019</c:v>
                </c:pt>
                <c:pt idx="580">
                  <c:v>22.09.2019</c:v>
                </c:pt>
                <c:pt idx="581">
                  <c:v>29.09.2019</c:v>
                </c:pt>
                <c:pt idx="582">
                  <c:v>6.10.2019</c:v>
                </c:pt>
                <c:pt idx="583">
                  <c:v>13.10.2019</c:v>
                </c:pt>
                <c:pt idx="584">
                  <c:v>20.10.2019</c:v>
                </c:pt>
                <c:pt idx="585">
                  <c:v>27.10.2019</c:v>
                </c:pt>
                <c:pt idx="586">
                  <c:v>3.11.2019</c:v>
                </c:pt>
                <c:pt idx="587">
                  <c:v>10.11.2019</c:v>
                </c:pt>
                <c:pt idx="588">
                  <c:v>17.11.2019</c:v>
                </c:pt>
                <c:pt idx="589">
                  <c:v>24.11.2019</c:v>
                </c:pt>
                <c:pt idx="590">
                  <c:v>1.12.2019</c:v>
                </c:pt>
                <c:pt idx="591">
                  <c:v>8.12.2019</c:v>
                </c:pt>
                <c:pt idx="592">
                  <c:v>15.12.2019</c:v>
                </c:pt>
                <c:pt idx="593">
                  <c:v>22.12.2019</c:v>
                </c:pt>
                <c:pt idx="594">
                  <c:v>29.12.2019</c:v>
                </c:pt>
                <c:pt idx="595">
                  <c:v>5.01.2020</c:v>
                </c:pt>
                <c:pt idx="596">
                  <c:v>12.01.2020</c:v>
                </c:pt>
                <c:pt idx="597">
                  <c:v>19.01.2020</c:v>
                </c:pt>
                <c:pt idx="598">
                  <c:v>26.01.2020</c:v>
                </c:pt>
                <c:pt idx="599">
                  <c:v>2.02.2020</c:v>
                </c:pt>
                <c:pt idx="600">
                  <c:v>9.02.2020</c:v>
                </c:pt>
                <c:pt idx="601">
                  <c:v>16.02.2020</c:v>
                </c:pt>
                <c:pt idx="602">
                  <c:v>23.02.2020</c:v>
                </c:pt>
                <c:pt idx="603">
                  <c:v>1.03.2020</c:v>
                </c:pt>
                <c:pt idx="604">
                  <c:v>8.03.2020</c:v>
                </c:pt>
                <c:pt idx="605">
                  <c:v>15.03.2020</c:v>
                </c:pt>
                <c:pt idx="606">
                  <c:v>22.03.2020</c:v>
                </c:pt>
                <c:pt idx="607">
                  <c:v>29.03.2020</c:v>
                </c:pt>
                <c:pt idx="608">
                  <c:v>5.04.2020</c:v>
                </c:pt>
                <c:pt idx="609">
                  <c:v>12.04.2020</c:v>
                </c:pt>
                <c:pt idx="610">
                  <c:v>19.04.2020</c:v>
                </c:pt>
                <c:pt idx="611">
                  <c:v>26.04.2020</c:v>
                </c:pt>
                <c:pt idx="612">
                  <c:v>3.05.2020</c:v>
                </c:pt>
                <c:pt idx="613">
                  <c:v>10.05.2020</c:v>
                </c:pt>
                <c:pt idx="614">
                  <c:v>17.05.2020</c:v>
                </c:pt>
                <c:pt idx="615">
                  <c:v>24.05.2020</c:v>
                </c:pt>
                <c:pt idx="616">
                  <c:v>31.05.2020</c:v>
                </c:pt>
                <c:pt idx="617">
                  <c:v>7.06.2020</c:v>
                </c:pt>
                <c:pt idx="618">
                  <c:v>14.06.2020</c:v>
                </c:pt>
                <c:pt idx="619">
                  <c:v>21.06.2020</c:v>
                </c:pt>
                <c:pt idx="620">
                  <c:v>28.06.2020</c:v>
                </c:pt>
                <c:pt idx="621">
                  <c:v>5.07.2020</c:v>
                </c:pt>
                <c:pt idx="622">
                  <c:v>12.07.2020</c:v>
                </c:pt>
                <c:pt idx="623">
                  <c:v>19.07.2020</c:v>
                </c:pt>
                <c:pt idx="624">
                  <c:v>26.07.2020</c:v>
                </c:pt>
                <c:pt idx="625">
                  <c:v>2.08.2020</c:v>
                </c:pt>
                <c:pt idx="626">
                  <c:v>9.08.2020</c:v>
                </c:pt>
                <c:pt idx="627">
                  <c:v>16.08.2020</c:v>
                </c:pt>
                <c:pt idx="628">
                  <c:v>23.08.2020</c:v>
                </c:pt>
                <c:pt idx="629">
                  <c:v>30.08.2020</c:v>
                </c:pt>
                <c:pt idx="630">
                  <c:v>6.09.2020</c:v>
                </c:pt>
                <c:pt idx="631">
                  <c:v>13.09.2020</c:v>
                </c:pt>
                <c:pt idx="632">
                  <c:v>20.09.2020</c:v>
                </c:pt>
                <c:pt idx="633">
                  <c:v>27.09.2020</c:v>
                </c:pt>
                <c:pt idx="634">
                  <c:v>4.10.2020</c:v>
                </c:pt>
                <c:pt idx="635">
                  <c:v>11.10.2020</c:v>
                </c:pt>
                <c:pt idx="636">
                  <c:v>18.10.2020</c:v>
                </c:pt>
                <c:pt idx="637">
                  <c:v>25.10.2020</c:v>
                </c:pt>
                <c:pt idx="638">
                  <c:v>1.11.2020</c:v>
                </c:pt>
                <c:pt idx="639">
                  <c:v>8.11.2020</c:v>
                </c:pt>
                <c:pt idx="640">
                  <c:v>15.11.2020</c:v>
                </c:pt>
                <c:pt idx="641">
                  <c:v>22.11.2020</c:v>
                </c:pt>
                <c:pt idx="642">
                  <c:v>29.11.2020</c:v>
                </c:pt>
                <c:pt idx="643">
                  <c:v>6.12.2020</c:v>
                </c:pt>
                <c:pt idx="644">
                  <c:v>13.12.2020</c:v>
                </c:pt>
                <c:pt idx="645">
                  <c:v>20.12.2020</c:v>
                </c:pt>
                <c:pt idx="646">
                  <c:v>27.12.2020</c:v>
                </c:pt>
                <c:pt idx="647">
                  <c:v>3.01.2021</c:v>
                </c:pt>
                <c:pt idx="648">
                  <c:v>10.01.2021</c:v>
                </c:pt>
                <c:pt idx="649">
                  <c:v>17.01.2021</c:v>
                </c:pt>
                <c:pt idx="650">
                  <c:v>24.01.2021</c:v>
                </c:pt>
                <c:pt idx="651">
                  <c:v>31.01.2021</c:v>
                </c:pt>
                <c:pt idx="652">
                  <c:v>7.02.2021</c:v>
                </c:pt>
                <c:pt idx="653">
                  <c:v>14.02.2021</c:v>
                </c:pt>
                <c:pt idx="654">
                  <c:v>21.02.2021</c:v>
                </c:pt>
                <c:pt idx="655">
                  <c:v>28.02.2021</c:v>
                </c:pt>
                <c:pt idx="656">
                  <c:v>7.03.2021</c:v>
                </c:pt>
                <c:pt idx="657">
                  <c:v>14.03.2021</c:v>
                </c:pt>
                <c:pt idx="658">
                  <c:v>21.03.2021</c:v>
                </c:pt>
                <c:pt idx="659">
                  <c:v>28.03.2021</c:v>
                </c:pt>
                <c:pt idx="660">
                  <c:v>4.04.2021</c:v>
                </c:pt>
                <c:pt idx="661">
                  <c:v>11.04.2021</c:v>
                </c:pt>
                <c:pt idx="662">
                  <c:v>18.04.2021</c:v>
                </c:pt>
                <c:pt idx="663">
                  <c:v>25.04.2021</c:v>
                </c:pt>
                <c:pt idx="664">
                  <c:v>2.05.2021</c:v>
                </c:pt>
                <c:pt idx="665">
                  <c:v>9.05.2021</c:v>
                </c:pt>
                <c:pt idx="666">
                  <c:v>16.05.2021</c:v>
                </c:pt>
                <c:pt idx="667">
                  <c:v>23.05.2021</c:v>
                </c:pt>
                <c:pt idx="668">
                  <c:v>30.05.2021</c:v>
                </c:pt>
                <c:pt idx="669">
                  <c:v>6.06.2021</c:v>
                </c:pt>
                <c:pt idx="670">
                  <c:v>13.06.2021</c:v>
                </c:pt>
                <c:pt idx="671">
                  <c:v>20.06.2021</c:v>
                </c:pt>
                <c:pt idx="672">
                  <c:v>27.06.2021</c:v>
                </c:pt>
                <c:pt idx="673">
                  <c:v>4.07.2021</c:v>
                </c:pt>
                <c:pt idx="674">
                  <c:v>11.07.2021</c:v>
                </c:pt>
                <c:pt idx="675">
                  <c:v>18.07.2021</c:v>
                </c:pt>
                <c:pt idx="676">
                  <c:v>25.07.2021</c:v>
                </c:pt>
                <c:pt idx="677">
                  <c:v>1.08.2021</c:v>
                </c:pt>
                <c:pt idx="678">
                  <c:v>8.08.2021</c:v>
                </c:pt>
                <c:pt idx="679">
                  <c:v>15.08.2021</c:v>
                </c:pt>
                <c:pt idx="680">
                  <c:v>22.08.2021</c:v>
                </c:pt>
                <c:pt idx="681">
                  <c:v>29.08.2021</c:v>
                </c:pt>
                <c:pt idx="682">
                  <c:v>5.09.2021</c:v>
                </c:pt>
                <c:pt idx="683">
                  <c:v>12.09.2021</c:v>
                </c:pt>
                <c:pt idx="684">
                  <c:v>19.09.2021</c:v>
                </c:pt>
                <c:pt idx="685">
                  <c:v>26.09.2021</c:v>
                </c:pt>
                <c:pt idx="686">
                  <c:v>3.10.2021</c:v>
                </c:pt>
                <c:pt idx="687">
                  <c:v>10.10.2021</c:v>
                </c:pt>
                <c:pt idx="688">
                  <c:v>17.10.2021</c:v>
                </c:pt>
                <c:pt idx="689">
                  <c:v>24.10.2021</c:v>
                </c:pt>
                <c:pt idx="690">
                  <c:v>31.10.2021</c:v>
                </c:pt>
                <c:pt idx="691">
                  <c:v>7.11.2021</c:v>
                </c:pt>
                <c:pt idx="692">
                  <c:v>14.11.2021</c:v>
                </c:pt>
                <c:pt idx="693">
                  <c:v>21.11.2021</c:v>
                </c:pt>
                <c:pt idx="694">
                  <c:v>28.11.2021</c:v>
                </c:pt>
                <c:pt idx="695">
                  <c:v>5.12.2021</c:v>
                </c:pt>
                <c:pt idx="696">
                  <c:v>12.12.2021</c:v>
                </c:pt>
                <c:pt idx="697">
                  <c:v>19.12.2021</c:v>
                </c:pt>
                <c:pt idx="698">
                  <c:v>26.12.2021</c:v>
                </c:pt>
                <c:pt idx="699">
                  <c:v>2.01.2022</c:v>
                </c:pt>
                <c:pt idx="700">
                  <c:v>9.01.2022</c:v>
                </c:pt>
                <c:pt idx="701">
                  <c:v>16.01.2022</c:v>
                </c:pt>
                <c:pt idx="702">
                  <c:v>23.01.2022</c:v>
                </c:pt>
                <c:pt idx="703">
                  <c:v>30.01.2022</c:v>
                </c:pt>
                <c:pt idx="704">
                  <c:v>6.02.2022</c:v>
                </c:pt>
                <c:pt idx="705">
                  <c:v>13.02.2022</c:v>
                </c:pt>
                <c:pt idx="706">
                  <c:v>20.02.2022</c:v>
                </c:pt>
                <c:pt idx="707">
                  <c:v>27.02.2022</c:v>
                </c:pt>
                <c:pt idx="708">
                  <c:v>6.03.2022</c:v>
                </c:pt>
                <c:pt idx="709">
                  <c:v>13.03.2022</c:v>
                </c:pt>
                <c:pt idx="710">
                  <c:v>20.03.2022</c:v>
                </c:pt>
                <c:pt idx="711">
                  <c:v>27.03.2022</c:v>
                </c:pt>
                <c:pt idx="712">
                  <c:v>3.04.2022</c:v>
                </c:pt>
                <c:pt idx="713">
                  <c:v>10.04.2022</c:v>
                </c:pt>
                <c:pt idx="714">
                  <c:v>17.04.2022</c:v>
                </c:pt>
                <c:pt idx="715">
                  <c:v>24.04.2022</c:v>
                </c:pt>
                <c:pt idx="716">
                  <c:v>1.05.2022</c:v>
                </c:pt>
                <c:pt idx="717">
                  <c:v>8.05.2022</c:v>
                </c:pt>
                <c:pt idx="718">
                  <c:v>15.05.2022</c:v>
                </c:pt>
                <c:pt idx="719">
                  <c:v>22.05.2022</c:v>
                </c:pt>
                <c:pt idx="720">
                  <c:v>29.05.2022</c:v>
                </c:pt>
                <c:pt idx="721">
                  <c:v>5.06.2022</c:v>
                </c:pt>
                <c:pt idx="722">
                  <c:v>12.06.2022</c:v>
                </c:pt>
                <c:pt idx="723">
                  <c:v>19.06.2022</c:v>
                </c:pt>
                <c:pt idx="724">
                  <c:v>26.06.2022</c:v>
                </c:pt>
                <c:pt idx="725">
                  <c:v>3.07.2022</c:v>
                </c:pt>
                <c:pt idx="726">
                  <c:v>10.07.2022</c:v>
                </c:pt>
                <c:pt idx="727">
                  <c:v>17.07.2022</c:v>
                </c:pt>
                <c:pt idx="728">
                  <c:v>24.07.2022</c:v>
                </c:pt>
                <c:pt idx="729">
                  <c:v>31.07.2022</c:v>
                </c:pt>
                <c:pt idx="730">
                  <c:v>7.08.2022</c:v>
                </c:pt>
                <c:pt idx="731">
                  <c:v>12.08.2022</c:v>
                </c:pt>
                <c:pt idx="732">
                  <c:v>17.08.2022</c:v>
                </c:pt>
                <c:pt idx="733">
                  <c:v>24.08.2022</c:v>
                </c:pt>
                <c:pt idx="734">
                  <c:v>31.08.2022</c:v>
                </c:pt>
                <c:pt idx="735">
                  <c:v>7.09.2022</c:v>
                </c:pt>
                <c:pt idx="736">
                  <c:v>14.09.2022</c:v>
                </c:pt>
                <c:pt idx="737">
                  <c:v>21.09.2022</c:v>
                </c:pt>
                <c:pt idx="738">
                  <c:v>28.09.2022</c:v>
                </c:pt>
                <c:pt idx="739">
                  <c:v>5.10.2022</c:v>
                </c:pt>
                <c:pt idx="740">
                  <c:v>12.09.2022</c:v>
                </c:pt>
                <c:pt idx="741">
                  <c:v>19.09.2022</c:v>
                </c:pt>
                <c:pt idx="742">
                  <c:v>26.09.2022</c:v>
                </c:pt>
                <c:pt idx="743">
                  <c:v>3.10.2022</c:v>
                </c:pt>
                <c:pt idx="744">
                  <c:v>10.10.2022</c:v>
                </c:pt>
                <c:pt idx="745">
                  <c:v>17.10.2022</c:v>
                </c:pt>
                <c:pt idx="746">
                  <c:v>24.10.2022</c:v>
                </c:pt>
                <c:pt idx="747">
                  <c:v>31.10.2022</c:v>
                </c:pt>
                <c:pt idx="748">
                  <c:v>9.11.2022</c:v>
                </c:pt>
                <c:pt idx="749">
                  <c:v>15.11.2022</c:v>
                </c:pt>
                <c:pt idx="750">
                  <c:v>23.11.2022</c:v>
                </c:pt>
                <c:pt idx="751">
                  <c:v>30.11.2022</c:v>
                </c:pt>
                <c:pt idx="752">
                  <c:v>7.12.2022</c:v>
                </c:pt>
                <c:pt idx="753">
                  <c:v>14.12.2022</c:v>
                </c:pt>
                <c:pt idx="754">
                  <c:v>21.12.2022</c:v>
                </c:pt>
                <c:pt idx="755">
                  <c:v>28.12.2022</c:v>
                </c:pt>
                <c:pt idx="756">
                  <c:v>4.01.2023</c:v>
                </c:pt>
                <c:pt idx="757">
                  <c:v>11.01.2023</c:v>
                </c:pt>
                <c:pt idx="758">
                  <c:v>18.01.2023</c:v>
                </c:pt>
                <c:pt idx="759">
                  <c:v>25.01.2023</c:v>
                </c:pt>
                <c:pt idx="760">
                  <c:v>1.02.2023</c:v>
                </c:pt>
                <c:pt idx="761">
                  <c:v> 15.02.23</c:v>
                </c:pt>
                <c:pt idx="762">
                  <c:v>22.02.2023</c:v>
                </c:pt>
                <c:pt idx="763">
                  <c:v> 01.Mar.23</c:v>
                </c:pt>
                <c:pt idx="764">
                  <c:v> 08.Mar.23</c:v>
                </c:pt>
                <c:pt idx="765">
                  <c:v> 10.Mar.23</c:v>
                </c:pt>
                <c:pt idx="766">
                  <c:v> 13.Mar.23</c:v>
                </c:pt>
                <c:pt idx="767">
                  <c:v> 14.Mar.23</c:v>
                </c:pt>
                <c:pt idx="768">
                  <c:v>15.03.2023</c:v>
                </c:pt>
                <c:pt idx="769">
                  <c:v>16.03.2023</c:v>
                </c:pt>
                <c:pt idx="770">
                  <c:v>17.03.2023</c:v>
                </c:pt>
                <c:pt idx="771">
                  <c:v>20.03.2023</c:v>
                </c:pt>
                <c:pt idx="772">
                  <c:v>21.03.2023</c:v>
                </c:pt>
                <c:pt idx="773">
                  <c:v>28.03.2023</c:v>
                </c:pt>
                <c:pt idx="774">
                  <c:v>4.04.2023</c:v>
                </c:pt>
                <c:pt idx="775">
                  <c:v>11.04.2023</c:v>
                </c:pt>
                <c:pt idx="776">
                  <c:v>18.04.2023</c:v>
                </c:pt>
                <c:pt idx="777">
                  <c:v>25.04.2023</c:v>
                </c:pt>
                <c:pt idx="778">
                  <c:v>2.05.2023</c:v>
                </c:pt>
                <c:pt idx="779">
                  <c:v>9.05.2023</c:v>
                </c:pt>
                <c:pt idx="780">
                  <c:v>17.05.2023</c:v>
                </c:pt>
                <c:pt idx="781">
                  <c:v>23.05.2023</c:v>
                </c:pt>
                <c:pt idx="782">
                  <c:v>30.05.2023</c:v>
                </c:pt>
                <c:pt idx="783">
                  <c:v>6.06.2023</c:v>
                </c:pt>
                <c:pt idx="784">
                  <c:v>7.06.2023</c:v>
                </c:pt>
                <c:pt idx="785">
                  <c:v>15.06.2023</c:v>
                </c:pt>
                <c:pt idx="786">
                  <c:v>21.06.2023</c:v>
                </c:pt>
                <c:pt idx="787">
                  <c:v>23.06.2023</c:v>
                </c:pt>
                <c:pt idx="788">
                  <c:v>28.06.2023</c:v>
                </c:pt>
                <c:pt idx="789">
                  <c:v>5.07.2023</c:v>
                </c:pt>
                <c:pt idx="790">
                  <c:v>13.Tem.23</c:v>
                </c:pt>
                <c:pt idx="791">
                  <c:v>19.07.2023</c:v>
                </c:pt>
                <c:pt idx="792">
                  <c:v>26.07.2023</c:v>
                </c:pt>
                <c:pt idx="793">
                  <c:v>2.08.2023</c:v>
                </c:pt>
                <c:pt idx="794">
                  <c:v>8.08.2023</c:v>
                </c:pt>
                <c:pt idx="795">
                  <c:v>15.08.2023</c:v>
                </c:pt>
                <c:pt idx="796">
                  <c:v>22.08.2023</c:v>
                </c:pt>
                <c:pt idx="797">
                  <c:v>29.08.2023</c:v>
                </c:pt>
                <c:pt idx="798">
                  <c:v>6.09.2023</c:v>
                </c:pt>
                <c:pt idx="799">
                  <c:v>11.09.2023</c:v>
                </c:pt>
                <c:pt idx="800">
                  <c:v>18.09.2023</c:v>
                </c:pt>
                <c:pt idx="801">
                  <c:v>26.09.2023</c:v>
                </c:pt>
                <c:pt idx="802">
                  <c:v>2.10.2023</c:v>
                </c:pt>
                <c:pt idx="803">
                  <c:v>9.10.2023</c:v>
                </c:pt>
                <c:pt idx="804">
                  <c:v>16.10.2023</c:v>
                </c:pt>
                <c:pt idx="805">
                  <c:v>23.10.2023</c:v>
                </c:pt>
                <c:pt idx="806">
                  <c:v>30.10.2023</c:v>
                </c:pt>
                <c:pt idx="807">
                  <c:v>6.11.2023</c:v>
                </c:pt>
                <c:pt idx="808">
                  <c:v>13.11.2023</c:v>
                </c:pt>
                <c:pt idx="809">
                  <c:v>20.11.2023</c:v>
                </c:pt>
                <c:pt idx="810">
                  <c:v>28.11.2023</c:v>
                </c:pt>
                <c:pt idx="811">
                  <c:v>5.12.2023</c:v>
                </c:pt>
                <c:pt idx="812">
                  <c:v>12.12.2023</c:v>
                </c:pt>
                <c:pt idx="813">
                  <c:v>19.12.2023</c:v>
                </c:pt>
                <c:pt idx="814">
                  <c:v>22.12.2023</c:v>
                </c:pt>
                <c:pt idx="815">
                  <c:v>1.01.2024</c:v>
                </c:pt>
                <c:pt idx="816">
                  <c:v>8.01.2024</c:v>
                </c:pt>
                <c:pt idx="817">
                  <c:v>12.01.2024</c:v>
                </c:pt>
                <c:pt idx="818">
                  <c:v>15.01.2024</c:v>
                </c:pt>
                <c:pt idx="819">
                  <c:v>16.01.2024</c:v>
                </c:pt>
                <c:pt idx="820">
                  <c:v>17.01.2024</c:v>
                </c:pt>
                <c:pt idx="821">
                  <c:v>18.01.2024</c:v>
                </c:pt>
                <c:pt idx="822">
                  <c:v>19.01.2024</c:v>
                </c:pt>
                <c:pt idx="823">
                  <c:v>22.01.2024</c:v>
                </c:pt>
                <c:pt idx="824">
                  <c:v>23.01.2024</c:v>
                </c:pt>
                <c:pt idx="825">
                  <c:v>24.01.2024</c:v>
                </c:pt>
                <c:pt idx="826">
                  <c:v>25.01.2024</c:v>
                </c:pt>
                <c:pt idx="827">
                  <c:v>26.01.2024</c:v>
                </c:pt>
                <c:pt idx="828">
                  <c:v>29.01.2024</c:v>
                </c:pt>
                <c:pt idx="829">
                  <c:v>30.01.2024</c:v>
                </c:pt>
                <c:pt idx="830">
                  <c:v>31.01.2024</c:v>
                </c:pt>
                <c:pt idx="831">
                  <c:v>1.02.2024</c:v>
                </c:pt>
                <c:pt idx="832">
                  <c:v>2.02.2024</c:v>
                </c:pt>
                <c:pt idx="833">
                  <c:v>5.02.2024</c:v>
                </c:pt>
                <c:pt idx="834">
                  <c:v>6.02.2024</c:v>
                </c:pt>
                <c:pt idx="835">
                  <c:v>7.02.2024</c:v>
                </c:pt>
                <c:pt idx="836">
                  <c:v>7.02.2024</c:v>
                </c:pt>
                <c:pt idx="837">
                  <c:v>8.02.2024</c:v>
                </c:pt>
                <c:pt idx="838">
                  <c:v>9.02.2024</c:v>
                </c:pt>
                <c:pt idx="839">
                  <c:v>12.02.2024</c:v>
                </c:pt>
                <c:pt idx="840">
                  <c:v>13.02.2024</c:v>
                </c:pt>
                <c:pt idx="841">
                  <c:v>14.02.2024</c:v>
                </c:pt>
                <c:pt idx="842">
                  <c:v>14.02.2024</c:v>
                </c:pt>
                <c:pt idx="843">
                  <c:v>15.02.2024</c:v>
                </c:pt>
                <c:pt idx="844">
                  <c:v>16.02.2024</c:v>
                </c:pt>
                <c:pt idx="845">
                  <c:v>19.02.2024</c:v>
                </c:pt>
                <c:pt idx="846">
                  <c:v>20.02.2024</c:v>
                </c:pt>
                <c:pt idx="847">
                  <c:v>21.02.2024</c:v>
                </c:pt>
                <c:pt idx="848">
                  <c:v>22.02.2024</c:v>
                </c:pt>
                <c:pt idx="849">
                  <c:v>23.02.2024</c:v>
                </c:pt>
                <c:pt idx="850">
                  <c:v>26.02.2024</c:v>
                </c:pt>
                <c:pt idx="851">
                  <c:v>27.02.2024</c:v>
                </c:pt>
                <c:pt idx="852">
                  <c:v>28.02.2024</c:v>
                </c:pt>
                <c:pt idx="853">
                  <c:v>29.02.2024</c:v>
                </c:pt>
                <c:pt idx="854">
                  <c:v>1.03.2024</c:v>
                </c:pt>
                <c:pt idx="855">
                  <c:v>4.03.2024</c:v>
                </c:pt>
                <c:pt idx="856">
                  <c:v>5.03.2024</c:v>
                </c:pt>
                <c:pt idx="857">
                  <c:v>6.03.2024</c:v>
                </c:pt>
                <c:pt idx="858">
                  <c:v>7.03.2024</c:v>
                </c:pt>
                <c:pt idx="859">
                  <c:v>8.03.2024</c:v>
                </c:pt>
                <c:pt idx="860">
                  <c:v>11.03.2024</c:v>
                </c:pt>
                <c:pt idx="861">
                  <c:v>12.03.2024</c:v>
                </c:pt>
                <c:pt idx="862">
                  <c:v>13.03.2024</c:v>
                </c:pt>
                <c:pt idx="863">
                  <c:v>14.03.2024</c:v>
                </c:pt>
                <c:pt idx="864">
                  <c:v>15.03.2024</c:v>
                </c:pt>
                <c:pt idx="865">
                  <c:v>18.03.2024</c:v>
                </c:pt>
                <c:pt idx="866">
                  <c:v>19.03.2024</c:v>
                </c:pt>
                <c:pt idx="867">
                  <c:v>20.03.2024</c:v>
                </c:pt>
                <c:pt idx="868">
                  <c:v>21.03.2024</c:v>
                </c:pt>
                <c:pt idx="869">
                  <c:v>22.03.2024</c:v>
                </c:pt>
                <c:pt idx="870">
                  <c:v>25.03.2024</c:v>
                </c:pt>
                <c:pt idx="871">
                  <c:v>26.03.2024</c:v>
                </c:pt>
                <c:pt idx="872">
                  <c:v>27.03.2024</c:v>
                </c:pt>
                <c:pt idx="873">
                  <c:v>28.03.2024</c:v>
                </c:pt>
                <c:pt idx="874">
                  <c:v>29.03.2024</c:v>
                </c:pt>
                <c:pt idx="875">
                  <c:v>1.04.2024</c:v>
                </c:pt>
                <c:pt idx="876">
                  <c:v>2.04.2024</c:v>
                </c:pt>
                <c:pt idx="877">
                  <c:v>3.04.2024</c:v>
                </c:pt>
                <c:pt idx="878">
                  <c:v>4.04.2024</c:v>
                </c:pt>
                <c:pt idx="879">
                  <c:v>5.04.2024</c:v>
                </c:pt>
                <c:pt idx="880">
                  <c:v>8.04.2024</c:v>
                </c:pt>
                <c:pt idx="881">
                  <c:v>9.04.2024</c:v>
                </c:pt>
                <c:pt idx="882">
                  <c:v>10.04.2024</c:v>
                </c:pt>
                <c:pt idx="883">
                  <c:v>11.04.2024</c:v>
                </c:pt>
                <c:pt idx="884">
                  <c:v>12.04.2024</c:v>
                </c:pt>
                <c:pt idx="885">
                  <c:v>15.04.2024</c:v>
                </c:pt>
                <c:pt idx="886">
                  <c:v>16.04.2024</c:v>
                </c:pt>
                <c:pt idx="887">
                  <c:v>17.04.2024</c:v>
                </c:pt>
                <c:pt idx="888">
                  <c:v>18.04.2024</c:v>
                </c:pt>
                <c:pt idx="889">
                  <c:v>19.04.2024</c:v>
                </c:pt>
                <c:pt idx="890">
                  <c:v>22.04.2024</c:v>
                </c:pt>
                <c:pt idx="891">
                  <c:v>23.04.2024</c:v>
                </c:pt>
                <c:pt idx="892">
                  <c:v>24.04.2024</c:v>
                </c:pt>
                <c:pt idx="893">
                  <c:v>25.04.2024</c:v>
                </c:pt>
                <c:pt idx="894">
                  <c:v>26.04.2024</c:v>
                </c:pt>
                <c:pt idx="895">
                  <c:v>29.04.2024</c:v>
                </c:pt>
                <c:pt idx="896">
                  <c:v>30.04.2024</c:v>
                </c:pt>
                <c:pt idx="897">
                  <c:v>1.05.2024</c:v>
                </c:pt>
                <c:pt idx="898">
                  <c:v>2.05.2024</c:v>
                </c:pt>
                <c:pt idx="899">
                  <c:v>3.05.2024</c:v>
                </c:pt>
                <c:pt idx="900">
                  <c:v>6.05.2024</c:v>
                </c:pt>
                <c:pt idx="901">
                  <c:v>7.05.2024</c:v>
                </c:pt>
                <c:pt idx="902">
                  <c:v>8.05.2024</c:v>
                </c:pt>
                <c:pt idx="903">
                  <c:v>9.05.2024</c:v>
                </c:pt>
                <c:pt idx="904">
                  <c:v>10.05.2024</c:v>
                </c:pt>
                <c:pt idx="905">
                  <c:v>13.05.2024</c:v>
                </c:pt>
                <c:pt idx="906">
                  <c:v>14.05.2024</c:v>
                </c:pt>
                <c:pt idx="907">
                  <c:v>15.05.2024</c:v>
                </c:pt>
                <c:pt idx="908">
                  <c:v>16.05.2024</c:v>
                </c:pt>
                <c:pt idx="909">
                  <c:v>17.05.2024</c:v>
                </c:pt>
                <c:pt idx="910">
                  <c:v>20.05.2024</c:v>
                </c:pt>
                <c:pt idx="911">
                  <c:v>21.05.2024</c:v>
                </c:pt>
                <c:pt idx="912">
                  <c:v>22.05.2024</c:v>
                </c:pt>
                <c:pt idx="913">
                  <c:v>23.05.2024</c:v>
                </c:pt>
                <c:pt idx="914">
                  <c:v>24.05.2024</c:v>
                </c:pt>
                <c:pt idx="915">
                  <c:v>27.05.2024</c:v>
                </c:pt>
                <c:pt idx="916">
                  <c:v>28.05.2024</c:v>
                </c:pt>
                <c:pt idx="917">
                  <c:v>29.05.2024</c:v>
                </c:pt>
                <c:pt idx="918">
                  <c:v>30.05.2024</c:v>
                </c:pt>
                <c:pt idx="919">
                  <c:v>31.05.2024</c:v>
                </c:pt>
                <c:pt idx="920">
                  <c:v>3.06.2024</c:v>
                </c:pt>
                <c:pt idx="921">
                  <c:v>4.06.2024</c:v>
                </c:pt>
                <c:pt idx="922">
                  <c:v>5.06.2024</c:v>
                </c:pt>
                <c:pt idx="923">
                  <c:v>6.06.2024</c:v>
                </c:pt>
                <c:pt idx="924">
                  <c:v>7.06.2024</c:v>
                </c:pt>
                <c:pt idx="925">
                  <c:v>10.06.2024</c:v>
                </c:pt>
                <c:pt idx="926">
                  <c:v>11.06.2024</c:v>
                </c:pt>
                <c:pt idx="927">
                  <c:v>12.06.2024</c:v>
                </c:pt>
                <c:pt idx="928">
                  <c:v>13.06.2024</c:v>
                </c:pt>
                <c:pt idx="929">
                  <c:v>14.06.2024</c:v>
                </c:pt>
                <c:pt idx="930">
                  <c:v>17.06.2024</c:v>
                </c:pt>
                <c:pt idx="931">
                  <c:v>18.06.2024</c:v>
                </c:pt>
                <c:pt idx="932">
                  <c:v>19.06.2024</c:v>
                </c:pt>
                <c:pt idx="933">
                  <c:v>20.06.2024</c:v>
                </c:pt>
                <c:pt idx="934">
                  <c:v>21.06.2024</c:v>
                </c:pt>
                <c:pt idx="935">
                  <c:v>24.06.2024</c:v>
                </c:pt>
                <c:pt idx="936">
                  <c:v>25.06.2024</c:v>
                </c:pt>
                <c:pt idx="937">
                  <c:v>26.06.2024</c:v>
                </c:pt>
                <c:pt idx="938">
                  <c:v>27.06.2024</c:v>
                </c:pt>
                <c:pt idx="939">
                  <c:v>28.06.2024</c:v>
                </c:pt>
                <c:pt idx="940">
                  <c:v>1.07.2024</c:v>
                </c:pt>
                <c:pt idx="941">
                  <c:v>2.07.2024</c:v>
                </c:pt>
                <c:pt idx="942">
                  <c:v>3.07.2024</c:v>
                </c:pt>
                <c:pt idx="943">
                  <c:v>4.07.2024</c:v>
                </c:pt>
                <c:pt idx="944">
                  <c:v>5.07.2024</c:v>
                </c:pt>
                <c:pt idx="945">
                  <c:v>8.07.2024</c:v>
                </c:pt>
                <c:pt idx="946">
                  <c:v>9.07.2024</c:v>
                </c:pt>
                <c:pt idx="947">
                  <c:v>10.07.2024</c:v>
                </c:pt>
                <c:pt idx="948">
                  <c:v>11.07.2024</c:v>
                </c:pt>
                <c:pt idx="949">
                  <c:v>12.07.2024</c:v>
                </c:pt>
                <c:pt idx="950">
                  <c:v>15.07.2024</c:v>
                </c:pt>
                <c:pt idx="951">
                  <c:v>16.07.2024</c:v>
                </c:pt>
                <c:pt idx="952">
                  <c:v>17.07.2024</c:v>
                </c:pt>
                <c:pt idx="953">
                  <c:v>18.07.2024</c:v>
                </c:pt>
                <c:pt idx="954">
                  <c:v>19.07.2024</c:v>
                </c:pt>
                <c:pt idx="955">
                  <c:v>22.07.2024</c:v>
                </c:pt>
                <c:pt idx="956">
                  <c:v>23.07.2024</c:v>
                </c:pt>
                <c:pt idx="957">
                  <c:v>24.07.2024</c:v>
                </c:pt>
                <c:pt idx="958">
                  <c:v>25.07.2024</c:v>
                </c:pt>
                <c:pt idx="959">
                  <c:v>26.07.2024</c:v>
                </c:pt>
                <c:pt idx="960">
                  <c:v>29.07.2024</c:v>
                </c:pt>
                <c:pt idx="961">
                  <c:v>30.07.2024</c:v>
                </c:pt>
                <c:pt idx="962">
                  <c:v>31.07.2024</c:v>
                </c:pt>
                <c:pt idx="963">
                  <c:v>1.08.2024</c:v>
                </c:pt>
                <c:pt idx="964">
                  <c:v>2.08.2024</c:v>
                </c:pt>
                <c:pt idx="965">
                  <c:v>5.08.2024</c:v>
                </c:pt>
                <c:pt idx="966">
                  <c:v>6.08.2024</c:v>
                </c:pt>
                <c:pt idx="967">
                  <c:v>7.08.2024</c:v>
                </c:pt>
                <c:pt idx="968">
                  <c:v>8.08.2024</c:v>
                </c:pt>
                <c:pt idx="969">
                  <c:v>9.08.2024</c:v>
                </c:pt>
                <c:pt idx="970">
                  <c:v>12.08.2024</c:v>
                </c:pt>
                <c:pt idx="971">
                  <c:v>13.08.2024</c:v>
                </c:pt>
                <c:pt idx="972">
                  <c:v>14.08.2024</c:v>
                </c:pt>
                <c:pt idx="973">
                  <c:v>15.08.2024</c:v>
                </c:pt>
                <c:pt idx="974">
                  <c:v>16.08.2024</c:v>
                </c:pt>
                <c:pt idx="975">
                  <c:v>19.08.2024</c:v>
                </c:pt>
                <c:pt idx="976">
                  <c:v>20.08.2024</c:v>
                </c:pt>
                <c:pt idx="977">
                  <c:v>21.08.2024</c:v>
                </c:pt>
                <c:pt idx="978">
                  <c:v>22.08.2024</c:v>
                </c:pt>
                <c:pt idx="979">
                  <c:v>23.08.2024</c:v>
                </c:pt>
                <c:pt idx="980">
                  <c:v>26.08.2024</c:v>
                </c:pt>
                <c:pt idx="981">
                  <c:v>27.08.2024</c:v>
                </c:pt>
                <c:pt idx="982">
                  <c:v>28.08.2024</c:v>
                </c:pt>
                <c:pt idx="983">
                  <c:v>29.08.2024</c:v>
                </c:pt>
                <c:pt idx="984">
                  <c:v>30.08.2024</c:v>
                </c:pt>
                <c:pt idx="985">
                  <c:v>2.09.2024</c:v>
                </c:pt>
                <c:pt idx="986">
                  <c:v>3.09.2024</c:v>
                </c:pt>
                <c:pt idx="987">
                  <c:v>4.09.2024</c:v>
                </c:pt>
                <c:pt idx="988">
                  <c:v>5.09.2024</c:v>
                </c:pt>
                <c:pt idx="989">
                  <c:v>6.09.2024</c:v>
                </c:pt>
                <c:pt idx="990">
                  <c:v>9.09.2024</c:v>
                </c:pt>
                <c:pt idx="991">
                  <c:v>10.09.2024</c:v>
                </c:pt>
                <c:pt idx="992">
                  <c:v>11.09.2024</c:v>
                </c:pt>
                <c:pt idx="993">
                  <c:v>12.09.2024</c:v>
                </c:pt>
                <c:pt idx="994">
                  <c:v>13.09.2024</c:v>
                </c:pt>
                <c:pt idx="995">
                  <c:v>16.09.2024</c:v>
                </c:pt>
                <c:pt idx="996">
                  <c:v>17.09.2024</c:v>
                </c:pt>
                <c:pt idx="997">
                  <c:v>18.09.2024</c:v>
                </c:pt>
                <c:pt idx="998">
                  <c:v>19.09.2024</c:v>
                </c:pt>
                <c:pt idx="999">
                  <c:v>20.09.2024</c:v>
                </c:pt>
                <c:pt idx="1000">
                  <c:v>23.09.2024</c:v>
                </c:pt>
                <c:pt idx="1001">
                  <c:v>24.09.2024</c:v>
                </c:pt>
                <c:pt idx="1002">
                  <c:v>25.09.2024</c:v>
                </c:pt>
                <c:pt idx="1003">
                  <c:v>26.09.2024</c:v>
                </c:pt>
                <c:pt idx="1004">
                  <c:v>27.09.2024</c:v>
                </c:pt>
                <c:pt idx="1005">
                  <c:v>30.09.2024</c:v>
                </c:pt>
                <c:pt idx="1006">
                  <c:v>1.10.2024</c:v>
                </c:pt>
                <c:pt idx="1007">
                  <c:v>2.10.2024</c:v>
                </c:pt>
                <c:pt idx="1008">
                  <c:v>3.10.2024</c:v>
                </c:pt>
                <c:pt idx="1009">
                  <c:v>4.10.2024</c:v>
                </c:pt>
                <c:pt idx="1010">
                  <c:v>7.10.2024</c:v>
                </c:pt>
                <c:pt idx="1011">
                  <c:v>8.10.2024</c:v>
                </c:pt>
                <c:pt idx="1012">
                  <c:v>10.10.2024</c:v>
                </c:pt>
                <c:pt idx="1013">
                  <c:v>14.10.2024</c:v>
                </c:pt>
                <c:pt idx="1014">
                  <c:v>15.10.2024</c:v>
                </c:pt>
                <c:pt idx="1015">
                  <c:v>16.10.2024</c:v>
                </c:pt>
                <c:pt idx="1016">
                  <c:v>17.10.2024</c:v>
                </c:pt>
                <c:pt idx="1017">
                  <c:v>18.10.2024</c:v>
                </c:pt>
                <c:pt idx="1018">
                  <c:v>22.10.2024</c:v>
                </c:pt>
                <c:pt idx="1019">
                  <c:v>23.10.2024</c:v>
                </c:pt>
                <c:pt idx="1020">
                  <c:v>24.10.2024</c:v>
                </c:pt>
                <c:pt idx="1021">
                  <c:v>25.10.2024</c:v>
                </c:pt>
                <c:pt idx="1022">
                  <c:v>28.10.2024</c:v>
                </c:pt>
                <c:pt idx="1023">
                  <c:v>29.10.2024</c:v>
                </c:pt>
                <c:pt idx="1024">
                  <c:v>30.10.2024</c:v>
                </c:pt>
                <c:pt idx="1025">
                  <c:v>31.10.2024</c:v>
                </c:pt>
                <c:pt idx="1026">
                  <c:v>1.11.2024</c:v>
                </c:pt>
                <c:pt idx="1027">
                  <c:v>4.11.2024</c:v>
                </c:pt>
                <c:pt idx="1028">
                  <c:v>5.11.2024</c:v>
                </c:pt>
                <c:pt idx="1029">
                  <c:v>6.11.2024</c:v>
                </c:pt>
                <c:pt idx="1030">
                  <c:v>7.11.2024</c:v>
                </c:pt>
                <c:pt idx="1031">
                  <c:v>8.11.2024</c:v>
                </c:pt>
                <c:pt idx="1032">
                  <c:v>11.11.2024</c:v>
                </c:pt>
                <c:pt idx="1033">
                  <c:v>12.11.2024</c:v>
                </c:pt>
                <c:pt idx="1034">
                  <c:v>13.11.2024</c:v>
                </c:pt>
                <c:pt idx="1035">
                  <c:v>14.11.2024</c:v>
                </c:pt>
                <c:pt idx="1036">
                  <c:v>15.11.2024</c:v>
                </c:pt>
                <c:pt idx="1037">
                  <c:v>18.11.2024</c:v>
                </c:pt>
                <c:pt idx="1038">
                  <c:v>19.11.2024</c:v>
                </c:pt>
                <c:pt idx="1039">
                  <c:v>20.11.2024</c:v>
                </c:pt>
                <c:pt idx="1040">
                  <c:v>21.11.2024</c:v>
                </c:pt>
                <c:pt idx="1041">
                  <c:v>22.11.2024</c:v>
                </c:pt>
                <c:pt idx="1042">
                  <c:v>25.11.2024</c:v>
                </c:pt>
                <c:pt idx="1043">
                  <c:v>26.11.2024</c:v>
                </c:pt>
                <c:pt idx="1044">
                  <c:v>27.11.2024</c:v>
                </c:pt>
                <c:pt idx="1045">
                  <c:v>28.11.2024</c:v>
                </c:pt>
                <c:pt idx="1046">
                  <c:v>29.11.2024</c:v>
                </c:pt>
                <c:pt idx="1047">
                  <c:v>2.12.2024</c:v>
                </c:pt>
                <c:pt idx="1048">
                  <c:v>3.12.2024</c:v>
                </c:pt>
                <c:pt idx="1049">
                  <c:v>4.12.2024</c:v>
                </c:pt>
                <c:pt idx="1050">
                  <c:v>5.12.2024</c:v>
                </c:pt>
                <c:pt idx="1051">
                  <c:v>6.12.2024</c:v>
                </c:pt>
                <c:pt idx="1052">
                  <c:v>9.12.2024</c:v>
                </c:pt>
                <c:pt idx="1053">
                  <c:v>10.12.2024</c:v>
                </c:pt>
                <c:pt idx="1054">
                  <c:v>11.12.2024</c:v>
                </c:pt>
                <c:pt idx="1055">
                  <c:v>12.12.2024</c:v>
                </c:pt>
                <c:pt idx="1056">
                  <c:v>13.12.2024</c:v>
                </c:pt>
                <c:pt idx="1057">
                  <c:v>16.12.2024</c:v>
                </c:pt>
                <c:pt idx="1058">
                  <c:v>17.12.2024</c:v>
                </c:pt>
                <c:pt idx="1059">
                  <c:v>18.12.2024</c:v>
                </c:pt>
                <c:pt idx="1060">
                  <c:v>19.12.2024</c:v>
                </c:pt>
                <c:pt idx="1061">
                  <c:v>20.12.2024</c:v>
                </c:pt>
                <c:pt idx="1062">
                  <c:v>23.12.2024</c:v>
                </c:pt>
                <c:pt idx="1063">
                  <c:v>24.12.2024</c:v>
                </c:pt>
                <c:pt idx="1064">
                  <c:v>25.12.2024</c:v>
                </c:pt>
                <c:pt idx="1065">
                  <c:v>26.12.2024</c:v>
                </c:pt>
                <c:pt idx="1066">
                  <c:v>27.12.2024</c:v>
                </c:pt>
                <c:pt idx="1067">
                  <c:v>30.12.2024</c:v>
                </c:pt>
                <c:pt idx="1068">
                  <c:v>31.12.2024</c:v>
                </c:pt>
                <c:pt idx="1069">
                  <c:v>1.01.2025</c:v>
                </c:pt>
                <c:pt idx="1070">
                  <c:v>6.01.2025</c:v>
                </c:pt>
                <c:pt idx="1071">
                  <c:v>7.01.2025</c:v>
                </c:pt>
                <c:pt idx="1072">
                  <c:v>8.01.2025</c:v>
                </c:pt>
                <c:pt idx="1073">
                  <c:v>9.01.2025</c:v>
                </c:pt>
                <c:pt idx="1074">
                  <c:v>10.01.2025</c:v>
                </c:pt>
                <c:pt idx="1075">
                  <c:v>13.01.2025</c:v>
                </c:pt>
                <c:pt idx="1076">
                  <c:v>14.01.2025</c:v>
                </c:pt>
                <c:pt idx="1077">
                  <c:v>15.01.2025</c:v>
                </c:pt>
                <c:pt idx="1078">
                  <c:v>16.01.2025</c:v>
                </c:pt>
                <c:pt idx="1079">
                  <c:v>17.01.2025</c:v>
                </c:pt>
                <c:pt idx="1080">
                  <c:v>20.01.2025</c:v>
                </c:pt>
                <c:pt idx="1081">
                  <c:v>21.01.2025</c:v>
                </c:pt>
                <c:pt idx="1082">
                  <c:v>22.01.2025</c:v>
                </c:pt>
                <c:pt idx="1083">
                  <c:v>23.01.2025</c:v>
                </c:pt>
                <c:pt idx="1084">
                  <c:v>24.01.2025</c:v>
                </c:pt>
                <c:pt idx="1085">
                  <c:v>27.01.2025</c:v>
                </c:pt>
                <c:pt idx="1086">
                  <c:v>28.01.2025</c:v>
                </c:pt>
                <c:pt idx="1087">
                  <c:v>29.01.2025</c:v>
                </c:pt>
                <c:pt idx="1088">
                  <c:v>30.01.2025</c:v>
                </c:pt>
                <c:pt idx="1089">
                  <c:v>31.01.2025</c:v>
                </c:pt>
                <c:pt idx="1090">
                  <c:v>3.02.2025</c:v>
                </c:pt>
                <c:pt idx="1091">
                  <c:v>4.02.2025</c:v>
                </c:pt>
                <c:pt idx="1092">
                  <c:v>5.02.2025</c:v>
                </c:pt>
                <c:pt idx="1093">
                  <c:v>6.02.2025</c:v>
                </c:pt>
                <c:pt idx="1094">
                  <c:v>7.02.2025</c:v>
                </c:pt>
                <c:pt idx="1095">
                  <c:v>10.02.2025</c:v>
                </c:pt>
                <c:pt idx="1096">
                  <c:v>11.02.2025</c:v>
                </c:pt>
                <c:pt idx="1097">
                  <c:v>12.02.2025</c:v>
                </c:pt>
                <c:pt idx="1098">
                  <c:v>13.02.2025</c:v>
                </c:pt>
                <c:pt idx="1099">
                  <c:v>14.02.2025</c:v>
                </c:pt>
                <c:pt idx="1100">
                  <c:v>17.02.2025</c:v>
                </c:pt>
                <c:pt idx="1101">
                  <c:v>18.02.2025</c:v>
                </c:pt>
                <c:pt idx="1102">
                  <c:v>19.02.2025</c:v>
                </c:pt>
                <c:pt idx="1103">
                  <c:v>20.02.2025</c:v>
                </c:pt>
                <c:pt idx="1104">
                  <c:v>21.02.2025</c:v>
                </c:pt>
                <c:pt idx="1105">
                  <c:v>24.02.2025</c:v>
                </c:pt>
                <c:pt idx="1106">
                  <c:v>25.02.2025</c:v>
                </c:pt>
                <c:pt idx="1107">
                  <c:v>26.02.2025</c:v>
                </c:pt>
                <c:pt idx="1108">
                  <c:v>27.02.2025</c:v>
                </c:pt>
                <c:pt idx="1109">
                  <c:v>28.02.2025</c:v>
                </c:pt>
                <c:pt idx="1110">
                  <c:v>3.03.2025</c:v>
                </c:pt>
                <c:pt idx="1111">
                  <c:v>4.03.2025</c:v>
                </c:pt>
                <c:pt idx="1112">
                  <c:v>5.03.2025</c:v>
                </c:pt>
                <c:pt idx="1113">
                  <c:v>6.03.2025</c:v>
                </c:pt>
                <c:pt idx="1114">
                  <c:v>7.03.2025</c:v>
                </c:pt>
                <c:pt idx="1115">
                  <c:v>10.03.2025</c:v>
                </c:pt>
                <c:pt idx="1116">
                  <c:v>11.03.2025</c:v>
                </c:pt>
                <c:pt idx="1117">
                  <c:v>12.03.2025</c:v>
                </c:pt>
                <c:pt idx="1118">
                  <c:v>13.03.2025</c:v>
                </c:pt>
                <c:pt idx="1119">
                  <c:v>14.03.2025</c:v>
                </c:pt>
                <c:pt idx="1120">
                  <c:v>17.03.2025</c:v>
                </c:pt>
                <c:pt idx="1121">
                  <c:v>18.03.2025</c:v>
                </c:pt>
                <c:pt idx="1122">
                  <c:v>19.03.2025</c:v>
                </c:pt>
                <c:pt idx="1123">
                  <c:v>20.03.2025</c:v>
                </c:pt>
                <c:pt idx="1124">
                  <c:v>21.03.2025</c:v>
                </c:pt>
                <c:pt idx="1125">
                  <c:v>24.03.2025</c:v>
                </c:pt>
                <c:pt idx="1126">
                  <c:v>25.03.2025</c:v>
                </c:pt>
                <c:pt idx="1127">
                  <c:v>26.03.2025</c:v>
                </c:pt>
                <c:pt idx="1128">
                  <c:v>27.03.2025</c:v>
                </c:pt>
                <c:pt idx="1129">
                  <c:v>28.03.2025</c:v>
                </c:pt>
                <c:pt idx="1130">
                  <c:v>31.03.2025</c:v>
                </c:pt>
                <c:pt idx="1131">
                  <c:v>1.04.2025</c:v>
                </c:pt>
                <c:pt idx="1132">
                  <c:v>2.04.2025</c:v>
                </c:pt>
                <c:pt idx="1133">
                  <c:v>3.04.2025</c:v>
                </c:pt>
                <c:pt idx="1134">
                  <c:v>4.04.2025</c:v>
                </c:pt>
                <c:pt idx="1135">
                  <c:v>7.04.2025</c:v>
                </c:pt>
                <c:pt idx="1136">
                  <c:v>8.04.2025</c:v>
                </c:pt>
                <c:pt idx="1137">
                  <c:v>9.04.2025</c:v>
                </c:pt>
                <c:pt idx="1138">
                  <c:v>10.04.2025</c:v>
                </c:pt>
                <c:pt idx="1139">
                  <c:v>11.04.2025</c:v>
                </c:pt>
                <c:pt idx="1140">
                  <c:v>12.04.2025</c:v>
                </c:pt>
                <c:pt idx="1141">
                  <c:v>13.04.2025</c:v>
                </c:pt>
                <c:pt idx="1142">
                  <c:v>14.04.2025</c:v>
                </c:pt>
                <c:pt idx="1143">
                  <c:v>15.04.2025</c:v>
                </c:pt>
                <c:pt idx="1144">
                  <c:v>16.04.2025</c:v>
                </c:pt>
                <c:pt idx="1145">
                  <c:v>17.04.2025</c:v>
                </c:pt>
                <c:pt idx="1146">
                  <c:v>18.04.2025</c:v>
                </c:pt>
                <c:pt idx="1147">
                  <c:v>21.04.2025</c:v>
                </c:pt>
                <c:pt idx="1148">
                  <c:v>22.04.2025</c:v>
                </c:pt>
                <c:pt idx="1149">
                  <c:v>23.04.2025</c:v>
                </c:pt>
                <c:pt idx="1150">
                  <c:v>24.04.2025</c:v>
                </c:pt>
                <c:pt idx="1151">
                  <c:v>25.04.2025</c:v>
                </c:pt>
                <c:pt idx="1152">
                  <c:v>6.05.2025</c:v>
                </c:pt>
                <c:pt idx="1153">
                  <c:v>7.05.2025</c:v>
                </c:pt>
                <c:pt idx="1154">
                  <c:v>8.05.2025</c:v>
                </c:pt>
                <c:pt idx="1155">
                  <c:v>9.05.2025</c:v>
                </c:pt>
                <c:pt idx="1156">
                  <c:v>12.05.2025</c:v>
                </c:pt>
                <c:pt idx="1157">
                  <c:v>13.05.2025</c:v>
                </c:pt>
                <c:pt idx="1158">
                  <c:v>14.05.2025</c:v>
                </c:pt>
                <c:pt idx="1159">
                  <c:v>15.05.2025</c:v>
                </c:pt>
                <c:pt idx="1160">
                  <c:v>16.05.2025</c:v>
                </c:pt>
                <c:pt idx="1161">
                  <c:v>19.05.2025</c:v>
                </c:pt>
                <c:pt idx="1162">
                  <c:v>20.05.2025</c:v>
                </c:pt>
                <c:pt idx="1163">
                  <c:v>21.05.2025</c:v>
                </c:pt>
                <c:pt idx="1164">
                  <c:v>22.05.2025</c:v>
                </c:pt>
                <c:pt idx="1165">
                  <c:v>23.05.2025</c:v>
                </c:pt>
                <c:pt idx="1166">
                  <c:v>26.05.2025</c:v>
                </c:pt>
                <c:pt idx="1167">
                  <c:v>27.05.2025</c:v>
                </c:pt>
                <c:pt idx="1168">
                  <c:v>28.05.2025</c:v>
                </c:pt>
                <c:pt idx="1169">
                  <c:v>29.05.2025</c:v>
                </c:pt>
                <c:pt idx="1170">
                  <c:v>30.05.2025</c:v>
                </c:pt>
                <c:pt idx="1171">
                  <c:v>2.06.2025</c:v>
                </c:pt>
                <c:pt idx="1172">
                  <c:v>3.06.2025</c:v>
                </c:pt>
                <c:pt idx="1173">
                  <c:v>4.06.2025</c:v>
                </c:pt>
                <c:pt idx="1174">
                  <c:v>5.06.2025</c:v>
                </c:pt>
                <c:pt idx="1175">
                  <c:v>6.06.2025</c:v>
                </c:pt>
                <c:pt idx="1176">
                  <c:v>9.06.2025</c:v>
                </c:pt>
                <c:pt idx="1177">
                  <c:v>10.06.2025</c:v>
                </c:pt>
                <c:pt idx="1178">
                  <c:v>11.06.2025</c:v>
                </c:pt>
                <c:pt idx="1179">
                  <c:v>12.06.2025</c:v>
                </c:pt>
                <c:pt idx="1180">
                  <c:v>13.06.2025</c:v>
                </c:pt>
                <c:pt idx="1181">
                  <c:v>16.06.2025</c:v>
                </c:pt>
                <c:pt idx="1182">
                  <c:v>17.06.2025</c:v>
                </c:pt>
                <c:pt idx="1183">
                  <c:v>18.06.2025</c:v>
                </c:pt>
                <c:pt idx="1184">
                  <c:v>19.06.2025</c:v>
                </c:pt>
                <c:pt idx="1185">
                  <c:v>20.06.2025</c:v>
                </c:pt>
                <c:pt idx="1186">
                  <c:v>23.06.2025</c:v>
                </c:pt>
                <c:pt idx="1187">
                  <c:v>24.06.2025</c:v>
                </c:pt>
              </c:strCache>
            </c:strRef>
          </c:cat>
          <c:val>
            <c:numRef>
              <c:f>Sayfa1!$B$4:$B$1191</c:f>
              <c:numCache>
                <c:formatCode>0</c:formatCode>
                <c:ptCount val="1188"/>
                <c:pt idx="0">
                  <c:v>271.24</c:v>
                </c:pt>
                <c:pt idx="1">
                  <c:v>283.08999999999997</c:v>
                </c:pt>
                <c:pt idx="2">
                  <c:v>276.72000000000003</c:v>
                </c:pt>
                <c:pt idx="3">
                  <c:v>296.88</c:v>
                </c:pt>
                <c:pt idx="4">
                  <c:v>278.99</c:v>
                </c:pt>
                <c:pt idx="5">
                  <c:v>283.19</c:v>
                </c:pt>
                <c:pt idx="6">
                  <c:v>272.61</c:v>
                </c:pt>
                <c:pt idx="7">
                  <c:v>260.88</c:v>
                </c:pt>
                <c:pt idx="8">
                  <c:v>432.85</c:v>
                </c:pt>
                <c:pt idx="9">
                  <c:v>608.01</c:v>
                </c:pt>
                <c:pt idx="10">
                  <c:v>835.01</c:v>
                </c:pt>
                <c:pt idx="11">
                  <c:v>455.01</c:v>
                </c:pt>
                <c:pt idx="12">
                  <c:v>360.5</c:v>
                </c:pt>
                <c:pt idx="13">
                  <c:v>520.11</c:v>
                </c:pt>
                <c:pt idx="14">
                  <c:v>527.75</c:v>
                </c:pt>
                <c:pt idx="15">
                  <c:v>420.25</c:v>
                </c:pt>
                <c:pt idx="16">
                  <c:v>485.15</c:v>
                </c:pt>
                <c:pt idx="17">
                  <c:v>443.6</c:v>
                </c:pt>
                <c:pt idx="18">
                  <c:v>415.1</c:v>
                </c:pt>
                <c:pt idx="19">
                  <c:v>412.6</c:v>
                </c:pt>
                <c:pt idx="20">
                  <c:v>412.6</c:v>
                </c:pt>
                <c:pt idx="21">
                  <c:v>351.6</c:v>
                </c:pt>
                <c:pt idx="22">
                  <c:v>410.1</c:v>
                </c:pt>
                <c:pt idx="23">
                  <c:v>462.85</c:v>
                </c:pt>
                <c:pt idx="24">
                  <c:v>427.85</c:v>
                </c:pt>
                <c:pt idx="25">
                  <c:v>419.65</c:v>
                </c:pt>
                <c:pt idx="26">
                  <c:v>450.15</c:v>
                </c:pt>
                <c:pt idx="27">
                  <c:v>507.65</c:v>
                </c:pt>
                <c:pt idx="28">
                  <c:v>487.65</c:v>
                </c:pt>
                <c:pt idx="29">
                  <c:v>515.15</c:v>
                </c:pt>
                <c:pt idx="30">
                  <c:v>432.65</c:v>
                </c:pt>
                <c:pt idx="31">
                  <c:v>415.15</c:v>
                </c:pt>
                <c:pt idx="32">
                  <c:v>380.15</c:v>
                </c:pt>
                <c:pt idx="33">
                  <c:v>350.15</c:v>
                </c:pt>
                <c:pt idx="34">
                  <c:v>337.65</c:v>
                </c:pt>
                <c:pt idx="35">
                  <c:v>297.64999999999998</c:v>
                </c:pt>
                <c:pt idx="36">
                  <c:v>324.14999999999998</c:v>
                </c:pt>
                <c:pt idx="37">
                  <c:v>299.14999999999998</c:v>
                </c:pt>
                <c:pt idx="38">
                  <c:v>252.4</c:v>
                </c:pt>
                <c:pt idx="39">
                  <c:v>277.39999999999998</c:v>
                </c:pt>
                <c:pt idx="40">
                  <c:v>262.89999999999998</c:v>
                </c:pt>
                <c:pt idx="41">
                  <c:v>273.39999999999998</c:v>
                </c:pt>
                <c:pt idx="42">
                  <c:v>258.89999999999998</c:v>
                </c:pt>
                <c:pt idx="43">
                  <c:v>263.89999999999998</c:v>
                </c:pt>
                <c:pt idx="44">
                  <c:v>271.89999999999998</c:v>
                </c:pt>
                <c:pt idx="45">
                  <c:v>265.89999999999998</c:v>
                </c:pt>
                <c:pt idx="46">
                  <c:v>269.39999999999998</c:v>
                </c:pt>
                <c:pt idx="47">
                  <c:v>273.89999999999998</c:v>
                </c:pt>
                <c:pt idx="48">
                  <c:v>261.39999999999998</c:v>
                </c:pt>
                <c:pt idx="49">
                  <c:v>215.81</c:v>
                </c:pt>
                <c:pt idx="50">
                  <c:v>208.81</c:v>
                </c:pt>
                <c:pt idx="51">
                  <c:v>193.81</c:v>
                </c:pt>
                <c:pt idx="52">
                  <c:v>217.81</c:v>
                </c:pt>
                <c:pt idx="53">
                  <c:v>204.15</c:v>
                </c:pt>
                <c:pt idx="54">
                  <c:v>211.65</c:v>
                </c:pt>
                <c:pt idx="55">
                  <c:v>223.15</c:v>
                </c:pt>
                <c:pt idx="56">
                  <c:v>206.65</c:v>
                </c:pt>
                <c:pt idx="57">
                  <c:v>187.81</c:v>
                </c:pt>
                <c:pt idx="58">
                  <c:v>194.81</c:v>
                </c:pt>
                <c:pt idx="59">
                  <c:v>204.81</c:v>
                </c:pt>
                <c:pt idx="60">
                  <c:v>174.81</c:v>
                </c:pt>
                <c:pt idx="61">
                  <c:v>170.81</c:v>
                </c:pt>
                <c:pt idx="62">
                  <c:v>178.81</c:v>
                </c:pt>
                <c:pt idx="63">
                  <c:v>192.81</c:v>
                </c:pt>
                <c:pt idx="64">
                  <c:v>190.81</c:v>
                </c:pt>
                <c:pt idx="65">
                  <c:v>184.81</c:v>
                </c:pt>
                <c:pt idx="66">
                  <c:v>197.81</c:v>
                </c:pt>
                <c:pt idx="67">
                  <c:v>215.9</c:v>
                </c:pt>
                <c:pt idx="68">
                  <c:v>185.9</c:v>
                </c:pt>
                <c:pt idx="69">
                  <c:v>192.4</c:v>
                </c:pt>
                <c:pt idx="70">
                  <c:v>195.93</c:v>
                </c:pt>
                <c:pt idx="71">
                  <c:v>190.4</c:v>
                </c:pt>
                <c:pt idx="72">
                  <c:v>188</c:v>
                </c:pt>
                <c:pt idx="73">
                  <c:v>172.5</c:v>
                </c:pt>
                <c:pt idx="74">
                  <c:v>169</c:v>
                </c:pt>
                <c:pt idx="75">
                  <c:v>179</c:v>
                </c:pt>
                <c:pt idx="76">
                  <c:v>193.5</c:v>
                </c:pt>
                <c:pt idx="77">
                  <c:v>218.5</c:v>
                </c:pt>
                <c:pt idx="78">
                  <c:v>203</c:v>
                </c:pt>
                <c:pt idx="79">
                  <c:v>193</c:v>
                </c:pt>
                <c:pt idx="80">
                  <c:v>190.5</c:v>
                </c:pt>
                <c:pt idx="81">
                  <c:v>168.5</c:v>
                </c:pt>
                <c:pt idx="82">
                  <c:v>159</c:v>
                </c:pt>
                <c:pt idx="83">
                  <c:v>165</c:v>
                </c:pt>
                <c:pt idx="84">
                  <c:v>169.5</c:v>
                </c:pt>
                <c:pt idx="85">
                  <c:v>169</c:v>
                </c:pt>
                <c:pt idx="86">
                  <c:v>165</c:v>
                </c:pt>
                <c:pt idx="87">
                  <c:v>165.5</c:v>
                </c:pt>
                <c:pt idx="88">
                  <c:v>173</c:v>
                </c:pt>
                <c:pt idx="89">
                  <c:v>173.5</c:v>
                </c:pt>
                <c:pt idx="90">
                  <c:v>228.5</c:v>
                </c:pt>
                <c:pt idx="91">
                  <c:v>175.87</c:v>
                </c:pt>
                <c:pt idx="92">
                  <c:v>198.5</c:v>
                </c:pt>
                <c:pt idx="93">
                  <c:v>175.17</c:v>
                </c:pt>
                <c:pt idx="94">
                  <c:v>199.16</c:v>
                </c:pt>
                <c:pt idx="95">
                  <c:v>187.83</c:v>
                </c:pt>
                <c:pt idx="96">
                  <c:v>179.16</c:v>
                </c:pt>
                <c:pt idx="97">
                  <c:v>192.5</c:v>
                </c:pt>
                <c:pt idx="98">
                  <c:v>194.66</c:v>
                </c:pt>
                <c:pt idx="99">
                  <c:v>177.83</c:v>
                </c:pt>
                <c:pt idx="100">
                  <c:v>174.5</c:v>
                </c:pt>
                <c:pt idx="101">
                  <c:v>166.33</c:v>
                </c:pt>
                <c:pt idx="102">
                  <c:v>164.5</c:v>
                </c:pt>
                <c:pt idx="103">
                  <c:v>161.16</c:v>
                </c:pt>
                <c:pt idx="104">
                  <c:v>169.16</c:v>
                </c:pt>
                <c:pt idx="105">
                  <c:v>166</c:v>
                </c:pt>
                <c:pt idx="106">
                  <c:v>180.83</c:v>
                </c:pt>
                <c:pt idx="107">
                  <c:v>163.83000000000001</c:v>
                </c:pt>
                <c:pt idx="108">
                  <c:v>165.83</c:v>
                </c:pt>
                <c:pt idx="109">
                  <c:v>161.83000000000001</c:v>
                </c:pt>
                <c:pt idx="110">
                  <c:v>163.5</c:v>
                </c:pt>
                <c:pt idx="111">
                  <c:v>158.16</c:v>
                </c:pt>
                <c:pt idx="112">
                  <c:v>144.16</c:v>
                </c:pt>
                <c:pt idx="113">
                  <c:v>134.83000000000001</c:v>
                </c:pt>
                <c:pt idx="114">
                  <c:v>138.16</c:v>
                </c:pt>
                <c:pt idx="115">
                  <c:v>133.5</c:v>
                </c:pt>
                <c:pt idx="116">
                  <c:v>120.33</c:v>
                </c:pt>
                <c:pt idx="117">
                  <c:v>132.5</c:v>
                </c:pt>
                <c:pt idx="118">
                  <c:v>132</c:v>
                </c:pt>
                <c:pt idx="119">
                  <c:v>142.75</c:v>
                </c:pt>
                <c:pt idx="120">
                  <c:v>133.5</c:v>
                </c:pt>
                <c:pt idx="121">
                  <c:v>131.83000000000001</c:v>
                </c:pt>
                <c:pt idx="122">
                  <c:v>137.19999999999999</c:v>
                </c:pt>
                <c:pt idx="123">
                  <c:v>143</c:v>
                </c:pt>
                <c:pt idx="124">
                  <c:v>142</c:v>
                </c:pt>
                <c:pt idx="125">
                  <c:v>146</c:v>
                </c:pt>
                <c:pt idx="126">
                  <c:v>144</c:v>
                </c:pt>
                <c:pt idx="127">
                  <c:v>147.66999999999999</c:v>
                </c:pt>
                <c:pt idx="128">
                  <c:v>167.17</c:v>
                </c:pt>
                <c:pt idx="129">
                  <c:v>159.16</c:v>
                </c:pt>
                <c:pt idx="130">
                  <c:v>164.5</c:v>
                </c:pt>
                <c:pt idx="131">
                  <c:v>172.63</c:v>
                </c:pt>
                <c:pt idx="132">
                  <c:v>175.19</c:v>
                </c:pt>
                <c:pt idx="133">
                  <c:v>166.03</c:v>
                </c:pt>
                <c:pt idx="134">
                  <c:v>161.36000000000001</c:v>
                </c:pt>
                <c:pt idx="135">
                  <c:v>163.66999999999999</c:v>
                </c:pt>
                <c:pt idx="136">
                  <c:v>157.09</c:v>
                </c:pt>
                <c:pt idx="137">
                  <c:v>150.33000000000001</c:v>
                </c:pt>
                <c:pt idx="138">
                  <c:v>141.41</c:v>
                </c:pt>
                <c:pt idx="139">
                  <c:v>149.22</c:v>
                </c:pt>
                <c:pt idx="140">
                  <c:v>151.71</c:v>
                </c:pt>
                <c:pt idx="141">
                  <c:v>146.88999999999999</c:v>
                </c:pt>
                <c:pt idx="142">
                  <c:v>148.97</c:v>
                </c:pt>
                <c:pt idx="143">
                  <c:v>158.52000000000001</c:v>
                </c:pt>
                <c:pt idx="144">
                  <c:v>159.57</c:v>
                </c:pt>
                <c:pt idx="145">
                  <c:v>165.88</c:v>
                </c:pt>
                <c:pt idx="146">
                  <c:v>163.22999999999999</c:v>
                </c:pt>
                <c:pt idx="147">
                  <c:v>167.3</c:v>
                </c:pt>
                <c:pt idx="148">
                  <c:v>172.35</c:v>
                </c:pt>
                <c:pt idx="149">
                  <c:v>184.73</c:v>
                </c:pt>
                <c:pt idx="150">
                  <c:v>171.85</c:v>
                </c:pt>
                <c:pt idx="151">
                  <c:v>179.62</c:v>
                </c:pt>
                <c:pt idx="152">
                  <c:v>187.49</c:v>
                </c:pt>
                <c:pt idx="153">
                  <c:v>184.13</c:v>
                </c:pt>
                <c:pt idx="154">
                  <c:v>189.07</c:v>
                </c:pt>
                <c:pt idx="155">
                  <c:v>215.58</c:v>
                </c:pt>
                <c:pt idx="156">
                  <c:v>247.7</c:v>
                </c:pt>
                <c:pt idx="157">
                  <c:v>231.02</c:v>
                </c:pt>
                <c:pt idx="158">
                  <c:v>247.01</c:v>
                </c:pt>
                <c:pt idx="159">
                  <c:v>233.21</c:v>
                </c:pt>
                <c:pt idx="160">
                  <c:v>244.16</c:v>
                </c:pt>
                <c:pt idx="161">
                  <c:v>247.05</c:v>
                </c:pt>
                <c:pt idx="162">
                  <c:v>299</c:v>
                </c:pt>
                <c:pt idx="163">
                  <c:v>290.14999999999998</c:v>
                </c:pt>
                <c:pt idx="164">
                  <c:v>274.95</c:v>
                </c:pt>
                <c:pt idx="165">
                  <c:v>243.51</c:v>
                </c:pt>
                <c:pt idx="166">
                  <c:v>263.52999999999997</c:v>
                </c:pt>
                <c:pt idx="167">
                  <c:v>231.48</c:v>
                </c:pt>
                <c:pt idx="168">
                  <c:v>237.75</c:v>
                </c:pt>
                <c:pt idx="169">
                  <c:v>253.93</c:v>
                </c:pt>
                <c:pt idx="170">
                  <c:v>276.11</c:v>
                </c:pt>
                <c:pt idx="171">
                  <c:v>326.51</c:v>
                </c:pt>
                <c:pt idx="172">
                  <c:v>263.31</c:v>
                </c:pt>
                <c:pt idx="173">
                  <c:v>269.60000000000002</c:v>
                </c:pt>
                <c:pt idx="174">
                  <c:v>286.10000000000002</c:v>
                </c:pt>
                <c:pt idx="175">
                  <c:v>283.74</c:v>
                </c:pt>
                <c:pt idx="176">
                  <c:v>289.07</c:v>
                </c:pt>
                <c:pt idx="177">
                  <c:v>331.11</c:v>
                </c:pt>
                <c:pt idx="178">
                  <c:v>318.72000000000003</c:v>
                </c:pt>
                <c:pt idx="179">
                  <c:v>299.56</c:v>
                </c:pt>
                <c:pt idx="180">
                  <c:v>274.17</c:v>
                </c:pt>
                <c:pt idx="181">
                  <c:v>255.24</c:v>
                </c:pt>
                <c:pt idx="182">
                  <c:v>263.85000000000002</c:v>
                </c:pt>
                <c:pt idx="183">
                  <c:v>254.04</c:v>
                </c:pt>
                <c:pt idx="184">
                  <c:v>243.05</c:v>
                </c:pt>
                <c:pt idx="185">
                  <c:v>228.73</c:v>
                </c:pt>
                <c:pt idx="186">
                  <c:v>222.75</c:v>
                </c:pt>
                <c:pt idx="187">
                  <c:v>212.34</c:v>
                </c:pt>
                <c:pt idx="188">
                  <c:v>221.01</c:v>
                </c:pt>
                <c:pt idx="189">
                  <c:v>228.54</c:v>
                </c:pt>
                <c:pt idx="190">
                  <c:v>228.97</c:v>
                </c:pt>
                <c:pt idx="191">
                  <c:v>240.21</c:v>
                </c:pt>
                <c:pt idx="192">
                  <c:v>238.78</c:v>
                </c:pt>
                <c:pt idx="193">
                  <c:v>233.66</c:v>
                </c:pt>
                <c:pt idx="194">
                  <c:v>226.47</c:v>
                </c:pt>
                <c:pt idx="195">
                  <c:v>242.46</c:v>
                </c:pt>
                <c:pt idx="196">
                  <c:v>269.75</c:v>
                </c:pt>
                <c:pt idx="197">
                  <c:v>278.12</c:v>
                </c:pt>
                <c:pt idx="198">
                  <c:v>296.89999999999998</c:v>
                </c:pt>
                <c:pt idx="199">
                  <c:v>271.26</c:v>
                </c:pt>
                <c:pt idx="200">
                  <c:v>241.15</c:v>
                </c:pt>
                <c:pt idx="201">
                  <c:v>239.1</c:v>
                </c:pt>
                <c:pt idx="202">
                  <c:v>238.72</c:v>
                </c:pt>
                <c:pt idx="203">
                  <c:v>233.74</c:v>
                </c:pt>
                <c:pt idx="204">
                  <c:v>217.24</c:v>
                </c:pt>
                <c:pt idx="205">
                  <c:v>197.51</c:v>
                </c:pt>
                <c:pt idx="206">
                  <c:v>193.26</c:v>
                </c:pt>
                <c:pt idx="207">
                  <c:v>176.12</c:v>
                </c:pt>
                <c:pt idx="208">
                  <c:v>180.19</c:v>
                </c:pt>
                <c:pt idx="209">
                  <c:v>186.46</c:v>
                </c:pt>
                <c:pt idx="210">
                  <c:v>180.78</c:v>
                </c:pt>
                <c:pt idx="211">
                  <c:v>180.89</c:v>
                </c:pt>
                <c:pt idx="212">
                  <c:v>161.47999999999999</c:v>
                </c:pt>
                <c:pt idx="213">
                  <c:v>138.21</c:v>
                </c:pt>
                <c:pt idx="214">
                  <c:v>150.15</c:v>
                </c:pt>
                <c:pt idx="215">
                  <c:v>163.51</c:v>
                </c:pt>
                <c:pt idx="216">
                  <c:v>148.91999999999999</c:v>
                </c:pt>
                <c:pt idx="217">
                  <c:v>160.58000000000001</c:v>
                </c:pt>
                <c:pt idx="218">
                  <c:v>153.61000000000001</c:v>
                </c:pt>
                <c:pt idx="219">
                  <c:v>167.23</c:v>
                </c:pt>
                <c:pt idx="220">
                  <c:v>166.8</c:v>
                </c:pt>
                <c:pt idx="221">
                  <c:v>150.51</c:v>
                </c:pt>
                <c:pt idx="222">
                  <c:v>153.24</c:v>
                </c:pt>
                <c:pt idx="223">
                  <c:v>141.86000000000001</c:v>
                </c:pt>
                <c:pt idx="224">
                  <c:v>130.47</c:v>
                </c:pt>
                <c:pt idx="225">
                  <c:v>126.72</c:v>
                </c:pt>
                <c:pt idx="226">
                  <c:v>124.16</c:v>
                </c:pt>
                <c:pt idx="227">
                  <c:v>125.86</c:v>
                </c:pt>
                <c:pt idx="228">
                  <c:v>127.95</c:v>
                </c:pt>
                <c:pt idx="229">
                  <c:v>116.5</c:v>
                </c:pt>
                <c:pt idx="230">
                  <c:v>120.08</c:v>
                </c:pt>
                <c:pt idx="231">
                  <c:v>124.63</c:v>
                </c:pt>
                <c:pt idx="232">
                  <c:v>119.63</c:v>
                </c:pt>
                <c:pt idx="233">
                  <c:v>130.97</c:v>
                </c:pt>
                <c:pt idx="234">
                  <c:v>133.30000000000001</c:v>
                </c:pt>
                <c:pt idx="235">
                  <c:v>133.74</c:v>
                </c:pt>
                <c:pt idx="236">
                  <c:v>140.97999999999999</c:v>
                </c:pt>
                <c:pt idx="237">
                  <c:v>136.97999999999999</c:v>
                </c:pt>
                <c:pt idx="238">
                  <c:v>130.32</c:v>
                </c:pt>
                <c:pt idx="239">
                  <c:v>130.07</c:v>
                </c:pt>
                <c:pt idx="240">
                  <c:v>143.02000000000001</c:v>
                </c:pt>
                <c:pt idx="241">
                  <c:v>141.16999999999999</c:v>
                </c:pt>
                <c:pt idx="242">
                  <c:v>138.6</c:v>
                </c:pt>
                <c:pt idx="243">
                  <c:v>122.65</c:v>
                </c:pt>
                <c:pt idx="244">
                  <c:v>125.66</c:v>
                </c:pt>
                <c:pt idx="245">
                  <c:v>122.49</c:v>
                </c:pt>
                <c:pt idx="246">
                  <c:v>113.14</c:v>
                </c:pt>
                <c:pt idx="247">
                  <c:v>111.62</c:v>
                </c:pt>
                <c:pt idx="248">
                  <c:v>114.31</c:v>
                </c:pt>
                <c:pt idx="249">
                  <c:v>124.31</c:v>
                </c:pt>
                <c:pt idx="250">
                  <c:v>130.99</c:v>
                </c:pt>
                <c:pt idx="251">
                  <c:v>167.55</c:v>
                </c:pt>
                <c:pt idx="252">
                  <c:v>157.66</c:v>
                </c:pt>
                <c:pt idx="253">
                  <c:v>212.68</c:v>
                </c:pt>
                <c:pt idx="254">
                  <c:v>189.62</c:v>
                </c:pt>
                <c:pt idx="255">
                  <c:v>195.11</c:v>
                </c:pt>
                <c:pt idx="256">
                  <c:v>210</c:v>
                </c:pt>
                <c:pt idx="257">
                  <c:v>181.94</c:v>
                </c:pt>
                <c:pt idx="258">
                  <c:v>200.8</c:v>
                </c:pt>
                <c:pt idx="259">
                  <c:v>201.56</c:v>
                </c:pt>
                <c:pt idx="260">
                  <c:v>208.22</c:v>
                </c:pt>
                <c:pt idx="261">
                  <c:v>212.58</c:v>
                </c:pt>
                <c:pt idx="262">
                  <c:v>231.07</c:v>
                </c:pt>
                <c:pt idx="263">
                  <c:v>240.69</c:v>
                </c:pt>
                <c:pt idx="264">
                  <c:v>245.13</c:v>
                </c:pt>
                <c:pt idx="265">
                  <c:v>207.14</c:v>
                </c:pt>
                <c:pt idx="266">
                  <c:v>187.53</c:v>
                </c:pt>
                <c:pt idx="267">
                  <c:v>209.18</c:v>
                </c:pt>
                <c:pt idx="268">
                  <c:v>205.73</c:v>
                </c:pt>
                <c:pt idx="269">
                  <c:v>189.21</c:v>
                </c:pt>
                <c:pt idx="270">
                  <c:v>177.86</c:v>
                </c:pt>
                <c:pt idx="271">
                  <c:v>181.81</c:v>
                </c:pt>
                <c:pt idx="272">
                  <c:v>194.13</c:v>
                </c:pt>
                <c:pt idx="273">
                  <c:v>203.36</c:v>
                </c:pt>
                <c:pt idx="274">
                  <c:v>192.83</c:v>
                </c:pt>
                <c:pt idx="275">
                  <c:v>199.28</c:v>
                </c:pt>
                <c:pt idx="276">
                  <c:v>202.84</c:v>
                </c:pt>
                <c:pt idx="277">
                  <c:v>202.86</c:v>
                </c:pt>
                <c:pt idx="278">
                  <c:v>192.2</c:v>
                </c:pt>
                <c:pt idx="279">
                  <c:v>211.05</c:v>
                </c:pt>
                <c:pt idx="280">
                  <c:v>247.54</c:v>
                </c:pt>
                <c:pt idx="281">
                  <c:v>236.91</c:v>
                </c:pt>
                <c:pt idx="282">
                  <c:v>233.64</c:v>
                </c:pt>
                <c:pt idx="283">
                  <c:v>244.17</c:v>
                </c:pt>
                <c:pt idx="284">
                  <c:v>270.86</c:v>
                </c:pt>
                <c:pt idx="285">
                  <c:v>267.60000000000002</c:v>
                </c:pt>
                <c:pt idx="286">
                  <c:v>244.88</c:v>
                </c:pt>
                <c:pt idx="287">
                  <c:v>242.34</c:v>
                </c:pt>
                <c:pt idx="288">
                  <c:v>230.14</c:v>
                </c:pt>
                <c:pt idx="289">
                  <c:v>219.96</c:v>
                </c:pt>
                <c:pt idx="290">
                  <c:v>218.78</c:v>
                </c:pt>
                <c:pt idx="291">
                  <c:v>246.64</c:v>
                </c:pt>
                <c:pt idx="292">
                  <c:v>256.77</c:v>
                </c:pt>
                <c:pt idx="293">
                  <c:v>218.46</c:v>
                </c:pt>
                <c:pt idx="294">
                  <c:v>202.56</c:v>
                </c:pt>
                <c:pt idx="295">
                  <c:v>198.72</c:v>
                </c:pt>
                <c:pt idx="296">
                  <c:v>200.1</c:v>
                </c:pt>
                <c:pt idx="297">
                  <c:v>203.15</c:v>
                </c:pt>
                <c:pt idx="298">
                  <c:v>188.91</c:v>
                </c:pt>
                <c:pt idx="299">
                  <c:v>181.74</c:v>
                </c:pt>
                <c:pt idx="300">
                  <c:v>186.85</c:v>
                </c:pt>
                <c:pt idx="301">
                  <c:v>182.18</c:v>
                </c:pt>
                <c:pt idx="302">
                  <c:v>180.46</c:v>
                </c:pt>
                <c:pt idx="303">
                  <c:v>173.15</c:v>
                </c:pt>
                <c:pt idx="304">
                  <c:v>180.35</c:v>
                </c:pt>
                <c:pt idx="305">
                  <c:v>183.58</c:v>
                </c:pt>
                <c:pt idx="306">
                  <c:v>175.06</c:v>
                </c:pt>
                <c:pt idx="307">
                  <c:v>179.44</c:v>
                </c:pt>
                <c:pt idx="308">
                  <c:v>176.06</c:v>
                </c:pt>
                <c:pt idx="309">
                  <c:v>183.32</c:v>
                </c:pt>
                <c:pt idx="310">
                  <c:v>175.77</c:v>
                </c:pt>
                <c:pt idx="311">
                  <c:v>185.21</c:v>
                </c:pt>
                <c:pt idx="312">
                  <c:v>194.19</c:v>
                </c:pt>
                <c:pt idx="313">
                  <c:v>184.47</c:v>
                </c:pt>
                <c:pt idx="314">
                  <c:v>182.9</c:v>
                </c:pt>
                <c:pt idx="315">
                  <c:v>178.14</c:v>
                </c:pt>
                <c:pt idx="316">
                  <c:v>172.2</c:v>
                </c:pt>
                <c:pt idx="317">
                  <c:v>182.04</c:v>
                </c:pt>
                <c:pt idx="318">
                  <c:v>181.05</c:v>
                </c:pt>
                <c:pt idx="319">
                  <c:v>198.06</c:v>
                </c:pt>
                <c:pt idx="320">
                  <c:v>202</c:v>
                </c:pt>
                <c:pt idx="321">
                  <c:v>198.1</c:v>
                </c:pt>
                <c:pt idx="322">
                  <c:v>188.42</c:v>
                </c:pt>
                <c:pt idx="323">
                  <c:v>183.44</c:v>
                </c:pt>
                <c:pt idx="324">
                  <c:v>173.14</c:v>
                </c:pt>
                <c:pt idx="325">
                  <c:v>178.02</c:v>
                </c:pt>
                <c:pt idx="326">
                  <c:v>173.19</c:v>
                </c:pt>
                <c:pt idx="327">
                  <c:v>166.31</c:v>
                </c:pt>
                <c:pt idx="328">
                  <c:v>161.41999999999999</c:v>
                </c:pt>
                <c:pt idx="329">
                  <c:v>157.52000000000001</c:v>
                </c:pt>
                <c:pt idx="330">
                  <c:v>195.58</c:v>
                </c:pt>
                <c:pt idx="331">
                  <c:v>179.58</c:v>
                </c:pt>
                <c:pt idx="332">
                  <c:v>175.05</c:v>
                </c:pt>
                <c:pt idx="333">
                  <c:v>183.43</c:v>
                </c:pt>
                <c:pt idx="334">
                  <c:v>186.73</c:v>
                </c:pt>
                <c:pt idx="335">
                  <c:v>183.78</c:v>
                </c:pt>
                <c:pt idx="336">
                  <c:v>176.47</c:v>
                </c:pt>
                <c:pt idx="337">
                  <c:v>183.42</c:v>
                </c:pt>
                <c:pt idx="338">
                  <c:v>192.24</c:v>
                </c:pt>
                <c:pt idx="339">
                  <c:v>188.35</c:v>
                </c:pt>
                <c:pt idx="340">
                  <c:v>185.37</c:v>
                </c:pt>
                <c:pt idx="341">
                  <c:v>201.52</c:v>
                </c:pt>
                <c:pt idx="342">
                  <c:v>215.43</c:v>
                </c:pt>
                <c:pt idx="343">
                  <c:v>218.85</c:v>
                </c:pt>
                <c:pt idx="344">
                  <c:v>206.82</c:v>
                </c:pt>
                <c:pt idx="345">
                  <c:v>214.7</c:v>
                </c:pt>
                <c:pt idx="346">
                  <c:v>213.72</c:v>
                </c:pt>
                <c:pt idx="347">
                  <c:v>211.77</c:v>
                </c:pt>
                <c:pt idx="348">
                  <c:v>229.6</c:v>
                </c:pt>
                <c:pt idx="349">
                  <c:v>227.84</c:v>
                </c:pt>
                <c:pt idx="350">
                  <c:v>223.14</c:v>
                </c:pt>
                <c:pt idx="351">
                  <c:v>218.7</c:v>
                </c:pt>
                <c:pt idx="352">
                  <c:v>207.35</c:v>
                </c:pt>
                <c:pt idx="353">
                  <c:v>201.41</c:v>
                </c:pt>
                <c:pt idx="354">
                  <c:v>208.37</c:v>
                </c:pt>
                <c:pt idx="355">
                  <c:v>216.28</c:v>
                </c:pt>
                <c:pt idx="356">
                  <c:v>227.47</c:v>
                </c:pt>
                <c:pt idx="357">
                  <c:v>222.62</c:v>
                </c:pt>
                <c:pt idx="358">
                  <c:v>214.17</c:v>
                </c:pt>
                <c:pt idx="359">
                  <c:v>218.62</c:v>
                </c:pt>
                <c:pt idx="360">
                  <c:v>213.01</c:v>
                </c:pt>
                <c:pt idx="361">
                  <c:v>210.29</c:v>
                </c:pt>
                <c:pt idx="362">
                  <c:v>226.04</c:v>
                </c:pt>
                <c:pt idx="363">
                  <c:v>233.88</c:v>
                </c:pt>
                <c:pt idx="364">
                  <c:v>247.35</c:v>
                </c:pt>
                <c:pt idx="365">
                  <c:v>256.79000000000002</c:v>
                </c:pt>
                <c:pt idx="366">
                  <c:v>279.88</c:v>
                </c:pt>
                <c:pt idx="367">
                  <c:v>260.72000000000003</c:v>
                </c:pt>
                <c:pt idx="368">
                  <c:v>276.52</c:v>
                </c:pt>
                <c:pt idx="369">
                  <c:v>293.24</c:v>
                </c:pt>
                <c:pt idx="370">
                  <c:v>265.88</c:v>
                </c:pt>
                <c:pt idx="371">
                  <c:v>302.08</c:v>
                </c:pt>
                <c:pt idx="372">
                  <c:v>325.24</c:v>
                </c:pt>
                <c:pt idx="373">
                  <c:v>263.58</c:v>
                </c:pt>
                <c:pt idx="374">
                  <c:v>258.68</c:v>
                </c:pt>
                <c:pt idx="375">
                  <c:v>249.35</c:v>
                </c:pt>
                <c:pt idx="376">
                  <c:v>252.23</c:v>
                </c:pt>
                <c:pt idx="377">
                  <c:v>252.43</c:v>
                </c:pt>
                <c:pt idx="378">
                  <c:v>252.68</c:v>
                </c:pt>
                <c:pt idx="379">
                  <c:v>238.88</c:v>
                </c:pt>
                <c:pt idx="380">
                  <c:v>267.05</c:v>
                </c:pt>
                <c:pt idx="381">
                  <c:v>268.54000000000002</c:v>
                </c:pt>
                <c:pt idx="382">
                  <c:v>291.39999999999998</c:v>
                </c:pt>
                <c:pt idx="383">
                  <c:v>264.04000000000002</c:v>
                </c:pt>
                <c:pt idx="384">
                  <c:v>269.73</c:v>
                </c:pt>
                <c:pt idx="385">
                  <c:v>267.51</c:v>
                </c:pt>
                <c:pt idx="386">
                  <c:v>299.11</c:v>
                </c:pt>
                <c:pt idx="387">
                  <c:v>310.33999999999997</c:v>
                </c:pt>
                <c:pt idx="388">
                  <c:v>284.39999999999998</c:v>
                </c:pt>
                <c:pt idx="389">
                  <c:v>275.56</c:v>
                </c:pt>
                <c:pt idx="390">
                  <c:v>285.56</c:v>
                </c:pt>
                <c:pt idx="391">
                  <c:v>296.33999999999997</c:v>
                </c:pt>
                <c:pt idx="392">
                  <c:v>303.69</c:v>
                </c:pt>
                <c:pt idx="393">
                  <c:v>300.37</c:v>
                </c:pt>
                <c:pt idx="394">
                  <c:v>274.91000000000003</c:v>
                </c:pt>
                <c:pt idx="395">
                  <c:v>248.03</c:v>
                </c:pt>
                <c:pt idx="396">
                  <c:v>235.6</c:v>
                </c:pt>
                <c:pt idx="397">
                  <c:v>265.24</c:v>
                </c:pt>
                <c:pt idx="398">
                  <c:v>256.69</c:v>
                </c:pt>
                <c:pt idx="399">
                  <c:v>264.20999999999998</c:v>
                </c:pt>
                <c:pt idx="400">
                  <c:v>240.81</c:v>
                </c:pt>
                <c:pt idx="401">
                  <c:v>232.28</c:v>
                </c:pt>
                <c:pt idx="402">
                  <c:v>236.2</c:v>
                </c:pt>
                <c:pt idx="403">
                  <c:v>265.02</c:v>
                </c:pt>
                <c:pt idx="404">
                  <c:v>265.20999999999998</c:v>
                </c:pt>
                <c:pt idx="405">
                  <c:v>274.32</c:v>
                </c:pt>
                <c:pt idx="406">
                  <c:v>266.24</c:v>
                </c:pt>
                <c:pt idx="407">
                  <c:v>254.83</c:v>
                </c:pt>
                <c:pt idx="408">
                  <c:v>250.44</c:v>
                </c:pt>
                <c:pt idx="409">
                  <c:v>260.35000000000002</c:v>
                </c:pt>
                <c:pt idx="410">
                  <c:v>256.83999999999997</c:v>
                </c:pt>
                <c:pt idx="411">
                  <c:v>247</c:v>
                </c:pt>
                <c:pt idx="412">
                  <c:v>227.88</c:v>
                </c:pt>
                <c:pt idx="413">
                  <c:v>220.14</c:v>
                </c:pt>
                <c:pt idx="414">
                  <c:v>270.38</c:v>
                </c:pt>
                <c:pt idx="415">
                  <c:v>271.66000000000003</c:v>
                </c:pt>
                <c:pt idx="416">
                  <c:v>256.54000000000002</c:v>
                </c:pt>
                <c:pt idx="417">
                  <c:v>240.62</c:v>
                </c:pt>
                <c:pt idx="418">
                  <c:v>243.16</c:v>
                </c:pt>
                <c:pt idx="419">
                  <c:v>236.22</c:v>
                </c:pt>
                <c:pt idx="420">
                  <c:v>244.02</c:v>
                </c:pt>
                <c:pt idx="421">
                  <c:v>237.73</c:v>
                </c:pt>
                <c:pt idx="422">
                  <c:v>241.22</c:v>
                </c:pt>
                <c:pt idx="423">
                  <c:v>242.64</c:v>
                </c:pt>
                <c:pt idx="424">
                  <c:v>258</c:v>
                </c:pt>
                <c:pt idx="425">
                  <c:v>243.91</c:v>
                </c:pt>
                <c:pt idx="426">
                  <c:v>247.35</c:v>
                </c:pt>
                <c:pt idx="427">
                  <c:v>242</c:v>
                </c:pt>
                <c:pt idx="428">
                  <c:v>248.84</c:v>
                </c:pt>
                <c:pt idx="429">
                  <c:v>269.17</c:v>
                </c:pt>
                <c:pt idx="430">
                  <c:v>286.51</c:v>
                </c:pt>
                <c:pt idx="431">
                  <c:v>289.74</c:v>
                </c:pt>
                <c:pt idx="432">
                  <c:v>293.2</c:v>
                </c:pt>
                <c:pt idx="433">
                  <c:v>297.95999999999998</c:v>
                </c:pt>
                <c:pt idx="434">
                  <c:v>279.2</c:v>
                </c:pt>
                <c:pt idx="435">
                  <c:v>276.85000000000002</c:v>
                </c:pt>
                <c:pt idx="436">
                  <c:v>268.73</c:v>
                </c:pt>
                <c:pt idx="437">
                  <c:v>268.3</c:v>
                </c:pt>
                <c:pt idx="438">
                  <c:v>263.92</c:v>
                </c:pt>
                <c:pt idx="439">
                  <c:v>281.38</c:v>
                </c:pt>
                <c:pt idx="440">
                  <c:v>274.05</c:v>
                </c:pt>
                <c:pt idx="441">
                  <c:v>267.8</c:v>
                </c:pt>
                <c:pt idx="442">
                  <c:v>242.86</c:v>
                </c:pt>
                <c:pt idx="443">
                  <c:v>243.42</c:v>
                </c:pt>
                <c:pt idx="444">
                  <c:v>237.18</c:v>
                </c:pt>
                <c:pt idx="445">
                  <c:v>233.51</c:v>
                </c:pt>
                <c:pt idx="446">
                  <c:v>239.26</c:v>
                </c:pt>
                <c:pt idx="447">
                  <c:v>229.53</c:v>
                </c:pt>
                <c:pt idx="448">
                  <c:v>218.35</c:v>
                </c:pt>
                <c:pt idx="449">
                  <c:v>229.84</c:v>
                </c:pt>
                <c:pt idx="450">
                  <c:v>235.39</c:v>
                </c:pt>
                <c:pt idx="451">
                  <c:v>230.84</c:v>
                </c:pt>
                <c:pt idx="452">
                  <c:v>229.48</c:v>
                </c:pt>
                <c:pt idx="453">
                  <c:v>227.25</c:v>
                </c:pt>
                <c:pt idx="454">
                  <c:v>203.89</c:v>
                </c:pt>
                <c:pt idx="455">
                  <c:v>202.23</c:v>
                </c:pt>
                <c:pt idx="456">
                  <c:v>205.61</c:v>
                </c:pt>
                <c:pt idx="457">
                  <c:v>207.68</c:v>
                </c:pt>
                <c:pt idx="458">
                  <c:v>194.05</c:v>
                </c:pt>
                <c:pt idx="459">
                  <c:v>194.05</c:v>
                </c:pt>
                <c:pt idx="460">
                  <c:v>193.39</c:v>
                </c:pt>
                <c:pt idx="461">
                  <c:v>186.34</c:v>
                </c:pt>
                <c:pt idx="462">
                  <c:v>187.83</c:v>
                </c:pt>
                <c:pt idx="463">
                  <c:v>193.21</c:v>
                </c:pt>
                <c:pt idx="464">
                  <c:v>205.41</c:v>
                </c:pt>
                <c:pt idx="465">
                  <c:v>188.31</c:v>
                </c:pt>
                <c:pt idx="466">
                  <c:v>180.29</c:v>
                </c:pt>
                <c:pt idx="467">
                  <c:v>181.29</c:v>
                </c:pt>
                <c:pt idx="468">
                  <c:v>172.06</c:v>
                </c:pt>
                <c:pt idx="469">
                  <c:v>179.14</c:v>
                </c:pt>
                <c:pt idx="470">
                  <c:v>177.52</c:v>
                </c:pt>
                <c:pt idx="471">
                  <c:v>170.75</c:v>
                </c:pt>
                <c:pt idx="472">
                  <c:v>158.36000000000001</c:v>
                </c:pt>
                <c:pt idx="473">
                  <c:v>161.82</c:v>
                </c:pt>
                <c:pt idx="474">
                  <c:v>160.63</c:v>
                </c:pt>
                <c:pt idx="475">
                  <c:v>182.99</c:v>
                </c:pt>
                <c:pt idx="476">
                  <c:v>184.28</c:v>
                </c:pt>
                <c:pt idx="477">
                  <c:v>175.04</c:v>
                </c:pt>
                <c:pt idx="478">
                  <c:v>176.74</c:v>
                </c:pt>
                <c:pt idx="479">
                  <c:v>171.47</c:v>
                </c:pt>
                <c:pt idx="480">
                  <c:v>186.49</c:v>
                </c:pt>
                <c:pt idx="481">
                  <c:v>198.29</c:v>
                </c:pt>
                <c:pt idx="482">
                  <c:v>210.03</c:v>
                </c:pt>
                <c:pt idx="483">
                  <c:v>206.58</c:v>
                </c:pt>
                <c:pt idx="484">
                  <c:v>204.42</c:v>
                </c:pt>
                <c:pt idx="485">
                  <c:v>198.95</c:v>
                </c:pt>
                <c:pt idx="486">
                  <c:v>182.92</c:v>
                </c:pt>
                <c:pt idx="487">
                  <c:v>174.69</c:v>
                </c:pt>
                <c:pt idx="488">
                  <c:v>167.82</c:v>
                </c:pt>
                <c:pt idx="489">
                  <c:v>166.6</c:v>
                </c:pt>
                <c:pt idx="490">
                  <c:v>157.63</c:v>
                </c:pt>
                <c:pt idx="491">
                  <c:v>155.19999999999999</c:v>
                </c:pt>
                <c:pt idx="492">
                  <c:v>167.68</c:v>
                </c:pt>
                <c:pt idx="493">
                  <c:v>163.09</c:v>
                </c:pt>
                <c:pt idx="494">
                  <c:v>165.47</c:v>
                </c:pt>
                <c:pt idx="495">
                  <c:v>181.76</c:v>
                </c:pt>
                <c:pt idx="496">
                  <c:v>162.91999999999999</c:v>
                </c:pt>
                <c:pt idx="497">
                  <c:v>170.48</c:v>
                </c:pt>
                <c:pt idx="498">
                  <c:v>173.8</c:v>
                </c:pt>
                <c:pt idx="499">
                  <c:v>165.42</c:v>
                </c:pt>
                <c:pt idx="500">
                  <c:v>175.41</c:v>
                </c:pt>
                <c:pt idx="501">
                  <c:v>197.43</c:v>
                </c:pt>
                <c:pt idx="502">
                  <c:v>191.4</c:v>
                </c:pt>
                <c:pt idx="503">
                  <c:v>196.67</c:v>
                </c:pt>
                <c:pt idx="504">
                  <c:v>199.51</c:v>
                </c:pt>
                <c:pt idx="505">
                  <c:v>193.84</c:v>
                </c:pt>
                <c:pt idx="506">
                  <c:v>193.48</c:v>
                </c:pt>
                <c:pt idx="507">
                  <c:v>229.3</c:v>
                </c:pt>
                <c:pt idx="508">
                  <c:v>234.23</c:v>
                </c:pt>
                <c:pt idx="509">
                  <c:v>277.39</c:v>
                </c:pt>
                <c:pt idx="510">
                  <c:v>262.81</c:v>
                </c:pt>
                <c:pt idx="511">
                  <c:v>279.37</c:v>
                </c:pt>
                <c:pt idx="512">
                  <c:v>271.31</c:v>
                </c:pt>
                <c:pt idx="513">
                  <c:v>311.79000000000002</c:v>
                </c:pt>
                <c:pt idx="514">
                  <c:v>289.47000000000003</c:v>
                </c:pt>
                <c:pt idx="515">
                  <c:v>289.95999999999998</c:v>
                </c:pt>
                <c:pt idx="516">
                  <c:v>282.70999999999998</c:v>
                </c:pt>
                <c:pt idx="517">
                  <c:v>318.45</c:v>
                </c:pt>
                <c:pt idx="518">
                  <c:v>304.02</c:v>
                </c:pt>
                <c:pt idx="519">
                  <c:v>310.29000000000002</c:v>
                </c:pt>
                <c:pt idx="520">
                  <c:v>330.35</c:v>
                </c:pt>
                <c:pt idx="521">
                  <c:v>437.18</c:v>
                </c:pt>
                <c:pt idx="522">
                  <c:v>495.59</c:v>
                </c:pt>
                <c:pt idx="523">
                  <c:v>475.61</c:v>
                </c:pt>
                <c:pt idx="524">
                  <c:v>582.02</c:v>
                </c:pt>
                <c:pt idx="525">
                  <c:v>522.45000000000005</c:v>
                </c:pt>
                <c:pt idx="526">
                  <c:v>424.23</c:v>
                </c:pt>
                <c:pt idx="527">
                  <c:v>398.78</c:v>
                </c:pt>
                <c:pt idx="528">
                  <c:v>371.22</c:v>
                </c:pt>
                <c:pt idx="529">
                  <c:v>416.24</c:v>
                </c:pt>
                <c:pt idx="530">
                  <c:v>393.59</c:v>
                </c:pt>
                <c:pt idx="531">
                  <c:v>389.55</c:v>
                </c:pt>
                <c:pt idx="532">
                  <c:v>388.93</c:v>
                </c:pt>
                <c:pt idx="533">
                  <c:v>369.58</c:v>
                </c:pt>
                <c:pt idx="534">
                  <c:v>363.8</c:v>
                </c:pt>
                <c:pt idx="535">
                  <c:v>366.56</c:v>
                </c:pt>
                <c:pt idx="536">
                  <c:v>392.54</c:v>
                </c:pt>
                <c:pt idx="537">
                  <c:v>386.55</c:v>
                </c:pt>
                <c:pt idx="538">
                  <c:v>383.39</c:v>
                </c:pt>
                <c:pt idx="539">
                  <c:v>376.28</c:v>
                </c:pt>
                <c:pt idx="540">
                  <c:v>359.25</c:v>
                </c:pt>
                <c:pt idx="541">
                  <c:v>358.76</c:v>
                </c:pt>
                <c:pt idx="542">
                  <c:v>357.33</c:v>
                </c:pt>
                <c:pt idx="543">
                  <c:v>367.24</c:v>
                </c:pt>
                <c:pt idx="544">
                  <c:v>329.31</c:v>
                </c:pt>
                <c:pt idx="545">
                  <c:v>314.69</c:v>
                </c:pt>
                <c:pt idx="546">
                  <c:v>305.91000000000003</c:v>
                </c:pt>
                <c:pt idx="547">
                  <c:v>314.08999999999997</c:v>
                </c:pt>
                <c:pt idx="548">
                  <c:v>308.75</c:v>
                </c:pt>
                <c:pt idx="549">
                  <c:v>315.64999999999998</c:v>
                </c:pt>
                <c:pt idx="550">
                  <c:v>306.07</c:v>
                </c:pt>
                <c:pt idx="551">
                  <c:v>327.55</c:v>
                </c:pt>
                <c:pt idx="552">
                  <c:v>309.16000000000003</c:v>
                </c:pt>
                <c:pt idx="553">
                  <c:v>391.29</c:v>
                </c:pt>
                <c:pt idx="554">
                  <c:v>418.98</c:v>
                </c:pt>
                <c:pt idx="555">
                  <c:v>385.21</c:v>
                </c:pt>
                <c:pt idx="556">
                  <c:v>448.21</c:v>
                </c:pt>
                <c:pt idx="557">
                  <c:v>428.88</c:v>
                </c:pt>
                <c:pt idx="558">
                  <c:v>456.09</c:v>
                </c:pt>
                <c:pt idx="559">
                  <c:v>432.09</c:v>
                </c:pt>
                <c:pt idx="560">
                  <c:v>482.99</c:v>
                </c:pt>
                <c:pt idx="561">
                  <c:v>483.28</c:v>
                </c:pt>
                <c:pt idx="562">
                  <c:v>514.15</c:v>
                </c:pt>
                <c:pt idx="563">
                  <c:v>480.47</c:v>
                </c:pt>
                <c:pt idx="564">
                  <c:v>465.3</c:v>
                </c:pt>
                <c:pt idx="565">
                  <c:v>476.53</c:v>
                </c:pt>
                <c:pt idx="566">
                  <c:v>438.95</c:v>
                </c:pt>
                <c:pt idx="567">
                  <c:v>394.71</c:v>
                </c:pt>
                <c:pt idx="568">
                  <c:v>372.53</c:v>
                </c:pt>
                <c:pt idx="569">
                  <c:v>400.14</c:v>
                </c:pt>
                <c:pt idx="570">
                  <c:v>366.85</c:v>
                </c:pt>
                <c:pt idx="571">
                  <c:v>347.78</c:v>
                </c:pt>
                <c:pt idx="572">
                  <c:v>370.84</c:v>
                </c:pt>
                <c:pt idx="573">
                  <c:v>378.61</c:v>
                </c:pt>
                <c:pt idx="574">
                  <c:v>405.69</c:v>
                </c:pt>
                <c:pt idx="575">
                  <c:v>410.14</c:v>
                </c:pt>
                <c:pt idx="576">
                  <c:v>421.61</c:v>
                </c:pt>
                <c:pt idx="577">
                  <c:v>378.7</c:v>
                </c:pt>
                <c:pt idx="578">
                  <c:v>374.55</c:v>
                </c:pt>
                <c:pt idx="579">
                  <c:v>372.25</c:v>
                </c:pt>
                <c:pt idx="580">
                  <c:v>352.34</c:v>
                </c:pt>
                <c:pt idx="581">
                  <c:v>354.71</c:v>
                </c:pt>
                <c:pt idx="582">
                  <c:v>385.34</c:v>
                </c:pt>
                <c:pt idx="583">
                  <c:v>368.93</c:v>
                </c:pt>
                <c:pt idx="584">
                  <c:v>333.52</c:v>
                </c:pt>
                <c:pt idx="585">
                  <c:v>330.58</c:v>
                </c:pt>
                <c:pt idx="586">
                  <c:v>311.73</c:v>
                </c:pt>
                <c:pt idx="587">
                  <c:v>302.68</c:v>
                </c:pt>
                <c:pt idx="588">
                  <c:v>300.27999999999997</c:v>
                </c:pt>
                <c:pt idx="589">
                  <c:v>313.45</c:v>
                </c:pt>
                <c:pt idx="590">
                  <c:v>305.35000000000002</c:v>
                </c:pt>
                <c:pt idx="591">
                  <c:v>289.01</c:v>
                </c:pt>
                <c:pt idx="592">
                  <c:v>280.02</c:v>
                </c:pt>
                <c:pt idx="593">
                  <c:v>278.5</c:v>
                </c:pt>
                <c:pt idx="594">
                  <c:v>279.08</c:v>
                </c:pt>
                <c:pt idx="595">
                  <c:v>269.33999999999997</c:v>
                </c:pt>
                <c:pt idx="596">
                  <c:v>245.99</c:v>
                </c:pt>
                <c:pt idx="597">
                  <c:v>236.68</c:v>
                </c:pt>
                <c:pt idx="598">
                  <c:v>239.82</c:v>
                </c:pt>
                <c:pt idx="599">
                  <c:v>254.81</c:v>
                </c:pt>
                <c:pt idx="600">
                  <c:v>263.25</c:v>
                </c:pt>
                <c:pt idx="601">
                  <c:v>283.39999999999998</c:v>
                </c:pt>
                <c:pt idx="602">
                  <c:v>373.42</c:v>
                </c:pt>
                <c:pt idx="603">
                  <c:v>382.48</c:v>
                </c:pt>
                <c:pt idx="604">
                  <c:v>466.88</c:v>
                </c:pt>
                <c:pt idx="605">
                  <c:v>510.03</c:v>
                </c:pt>
                <c:pt idx="606">
                  <c:v>486.92</c:v>
                </c:pt>
                <c:pt idx="607">
                  <c:v>641.87</c:v>
                </c:pt>
                <c:pt idx="608">
                  <c:v>521.58000000000004</c:v>
                </c:pt>
                <c:pt idx="609">
                  <c:v>623.54999999999995</c:v>
                </c:pt>
                <c:pt idx="610">
                  <c:v>594.66999999999996</c:v>
                </c:pt>
                <c:pt idx="611">
                  <c:v>604.92999999999995</c:v>
                </c:pt>
                <c:pt idx="612">
                  <c:v>643.33000000000004</c:v>
                </c:pt>
                <c:pt idx="613">
                  <c:v>616.15</c:v>
                </c:pt>
                <c:pt idx="614">
                  <c:v>549.62</c:v>
                </c:pt>
                <c:pt idx="615">
                  <c:v>550.47</c:v>
                </c:pt>
                <c:pt idx="616">
                  <c:v>452.15</c:v>
                </c:pt>
                <c:pt idx="617">
                  <c:v>477.24</c:v>
                </c:pt>
                <c:pt idx="618">
                  <c:v>469.43</c:v>
                </c:pt>
                <c:pt idx="619">
                  <c:v>487</c:v>
                </c:pt>
                <c:pt idx="620">
                  <c:v>458.52</c:v>
                </c:pt>
                <c:pt idx="621">
                  <c:v>517.79999999999995</c:v>
                </c:pt>
                <c:pt idx="622">
                  <c:v>518.59</c:v>
                </c:pt>
                <c:pt idx="623">
                  <c:v>489.79</c:v>
                </c:pt>
                <c:pt idx="624">
                  <c:v>553.67999999999995</c:v>
                </c:pt>
                <c:pt idx="625">
                  <c:v>573.69000000000005</c:v>
                </c:pt>
                <c:pt idx="626">
                  <c:v>558.96</c:v>
                </c:pt>
                <c:pt idx="627">
                  <c:v>546.28</c:v>
                </c:pt>
                <c:pt idx="628">
                  <c:v>523</c:v>
                </c:pt>
                <c:pt idx="629">
                  <c:v>507.14</c:v>
                </c:pt>
                <c:pt idx="630">
                  <c:v>507.1</c:v>
                </c:pt>
                <c:pt idx="631">
                  <c:v>522.05999999999995</c:v>
                </c:pt>
                <c:pt idx="632">
                  <c:v>539.61</c:v>
                </c:pt>
                <c:pt idx="633">
                  <c:v>515.6</c:v>
                </c:pt>
                <c:pt idx="634">
                  <c:v>504.24</c:v>
                </c:pt>
                <c:pt idx="635">
                  <c:v>517.55999999999995</c:v>
                </c:pt>
                <c:pt idx="636">
                  <c:v>510.15</c:v>
                </c:pt>
                <c:pt idx="637">
                  <c:v>552.24</c:v>
                </c:pt>
                <c:pt idx="638">
                  <c:v>523.28</c:v>
                </c:pt>
                <c:pt idx="639">
                  <c:v>398.02</c:v>
                </c:pt>
                <c:pt idx="640">
                  <c:v>370.37</c:v>
                </c:pt>
                <c:pt idx="641">
                  <c:v>380.72</c:v>
                </c:pt>
                <c:pt idx="642">
                  <c:v>354.23</c:v>
                </c:pt>
                <c:pt idx="643">
                  <c:v>375.31</c:v>
                </c:pt>
                <c:pt idx="644">
                  <c:v>321.29000000000002</c:v>
                </c:pt>
                <c:pt idx="645">
                  <c:v>320.36</c:v>
                </c:pt>
                <c:pt idx="646">
                  <c:v>305.5</c:v>
                </c:pt>
                <c:pt idx="647">
                  <c:v>308.95</c:v>
                </c:pt>
                <c:pt idx="648">
                  <c:v>327.07</c:v>
                </c:pt>
                <c:pt idx="649">
                  <c:v>326.17</c:v>
                </c:pt>
                <c:pt idx="650">
                  <c:v>307.48</c:v>
                </c:pt>
                <c:pt idx="651">
                  <c:v>285.39</c:v>
                </c:pt>
                <c:pt idx="652">
                  <c:v>286.95999999999998</c:v>
                </c:pt>
                <c:pt idx="653">
                  <c:v>283.13</c:v>
                </c:pt>
                <c:pt idx="654">
                  <c:v>316.23</c:v>
                </c:pt>
                <c:pt idx="655">
                  <c:v>328.72</c:v>
                </c:pt>
                <c:pt idx="656">
                  <c:v>322.5</c:v>
                </c:pt>
                <c:pt idx="657">
                  <c:v>302.76</c:v>
                </c:pt>
                <c:pt idx="658">
                  <c:v>455.82</c:v>
                </c:pt>
                <c:pt idx="659">
                  <c:v>446.43</c:v>
                </c:pt>
                <c:pt idx="660">
                  <c:v>439.88</c:v>
                </c:pt>
                <c:pt idx="661">
                  <c:v>397.82</c:v>
                </c:pt>
                <c:pt idx="662">
                  <c:v>421.25</c:v>
                </c:pt>
                <c:pt idx="663">
                  <c:v>414.33</c:v>
                </c:pt>
                <c:pt idx="664">
                  <c:v>389.36</c:v>
                </c:pt>
                <c:pt idx="665">
                  <c:v>399.45</c:v>
                </c:pt>
                <c:pt idx="666">
                  <c:v>397.09</c:v>
                </c:pt>
                <c:pt idx="667">
                  <c:v>406.1</c:v>
                </c:pt>
                <c:pt idx="668">
                  <c:v>401.04</c:v>
                </c:pt>
                <c:pt idx="669">
                  <c:v>368.67</c:v>
                </c:pt>
                <c:pt idx="670">
                  <c:v>384.11</c:v>
                </c:pt>
                <c:pt idx="671">
                  <c:v>375.73</c:v>
                </c:pt>
                <c:pt idx="672">
                  <c:v>381.05</c:v>
                </c:pt>
                <c:pt idx="673">
                  <c:v>383.66</c:v>
                </c:pt>
                <c:pt idx="674">
                  <c:v>375.36</c:v>
                </c:pt>
                <c:pt idx="675">
                  <c:v>378.39</c:v>
                </c:pt>
                <c:pt idx="676">
                  <c:v>377.56</c:v>
                </c:pt>
                <c:pt idx="677">
                  <c:v>384.14</c:v>
                </c:pt>
                <c:pt idx="678">
                  <c:v>380.06</c:v>
                </c:pt>
                <c:pt idx="679">
                  <c:v>383.36</c:v>
                </c:pt>
                <c:pt idx="680">
                  <c:v>364.15</c:v>
                </c:pt>
                <c:pt idx="681">
                  <c:v>361.39</c:v>
                </c:pt>
                <c:pt idx="682">
                  <c:v>360.02</c:v>
                </c:pt>
                <c:pt idx="683">
                  <c:v>380.02</c:v>
                </c:pt>
                <c:pt idx="684">
                  <c:v>417.33</c:v>
                </c:pt>
                <c:pt idx="685">
                  <c:v>428.6</c:v>
                </c:pt>
                <c:pt idx="686">
                  <c:v>429.31</c:v>
                </c:pt>
                <c:pt idx="687">
                  <c:v>442.32</c:v>
                </c:pt>
                <c:pt idx="688">
                  <c:v>453.97</c:v>
                </c:pt>
                <c:pt idx="689">
                  <c:v>443.52</c:v>
                </c:pt>
                <c:pt idx="690">
                  <c:v>393.74</c:v>
                </c:pt>
                <c:pt idx="691">
                  <c:v>402.69</c:v>
                </c:pt>
                <c:pt idx="692">
                  <c:v>441.64</c:v>
                </c:pt>
                <c:pt idx="693">
                  <c:v>493.44</c:v>
                </c:pt>
                <c:pt idx="694">
                  <c:v>534.91</c:v>
                </c:pt>
                <c:pt idx="695">
                  <c:v>500.06</c:v>
                </c:pt>
                <c:pt idx="696">
                  <c:v>576.55999999999995</c:v>
                </c:pt>
                <c:pt idx="697">
                  <c:v>554</c:v>
                </c:pt>
                <c:pt idx="698">
                  <c:v>559.5</c:v>
                </c:pt>
                <c:pt idx="699">
                  <c:v>559.16</c:v>
                </c:pt>
                <c:pt idx="700">
                  <c:v>542.04</c:v>
                </c:pt>
                <c:pt idx="701">
                  <c:v>555.9</c:v>
                </c:pt>
                <c:pt idx="702">
                  <c:v>521.47</c:v>
                </c:pt>
                <c:pt idx="703">
                  <c:v>535.29</c:v>
                </c:pt>
                <c:pt idx="704">
                  <c:v>509.51</c:v>
                </c:pt>
                <c:pt idx="705">
                  <c:v>524.12</c:v>
                </c:pt>
                <c:pt idx="706">
                  <c:v>593.6</c:v>
                </c:pt>
                <c:pt idx="707">
                  <c:v>607.15</c:v>
                </c:pt>
                <c:pt idx="708">
                  <c:v>665.48</c:v>
                </c:pt>
                <c:pt idx="709">
                  <c:v>570.44000000000005</c:v>
                </c:pt>
                <c:pt idx="710">
                  <c:v>594.25</c:v>
                </c:pt>
                <c:pt idx="711">
                  <c:v>547</c:v>
                </c:pt>
                <c:pt idx="712">
                  <c:v>587.70000000000005</c:v>
                </c:pt>
                <c:pt idx="713">
                  <c:v>588.16999999999996</c:v>
                </c:pt>
                <c:pt idx="714">
                  <c:v>580.82000000000005</c:v>
                </c:pt>
                <c:pt idx="715">
                  <c:v>598.02</c:v>
                </c:pt>
                <c:pt idx="716">
                  <c:v>612.54999999999995</c:v>
                </c:pt>
                <c:pt idx="717">
                  <c:v>693.78</c:v>
                </c:pt>
                <c:pt idx="718">
                  <c:v>728.22</c:v>
                </c:pt>
                <c:pt idx="719">
                  <c:v>713.65</c:v>
                </c:pt>
                <c:pt idx="720">
                  <c:v>716.16</c:v>
                </c:pt>
                <c:pt idx="721">
                  <c:v>798.94</c:v>
                </c:pt>
                <c:pt idx="722">
                  <c:v>818.19</c:v>
                </c:pt>
                <c:pt idx="723">
                  <c:v>803.61</c:v>
                </c:pt>
                <c:pt idx="724">
                  <c:v>844.8</c:v>
                </c:pt>
                <c:pt idx="725">
                  <c:v>857.79</c:v>
                </c:pt>
                <c:pt idx="726">
                  <c:v>908.4</c:v>
                </c:pt>
                <c:pt idx="727">
                  <c:v>883.43</c:v>
                </c:pt>
                <c:pt idx="728">
                  <c:v>856</c:v>
                </c:pt>
                <c:pt idx="729">
                  <c:v>731</c:v>
                </c:pt>
                <c:pt idx="730">
                  <c:v>648</c:v>
                </c:pt>
                <c:pt idx="731">
                  <c:v>648</c:v>
                </c:pt>
                <c:pt idx="732">
                  <c:v>709</c:v>
                </c:pt>
                <c:pt idx="733">
                  <c:v>780</c:v>
                </c:pt>
                <c:pt idx="734">
                  <c:v>766</c:v>
                </c:pt>
                <c:pt idx="735">
                  <c:v>784</c:v>
                </c:pt>
                <c:pt idx="736">
                  <c:v>672</c:v>
                </c:pt>
                <c:pt idx="737">
                  <c:v>744</c:v>
                </c:pt>
                <c:pt idx="738">
                  <c:v>784</c:v>
                </c:pt>
                <c:pt idx="739">
                  <c:v>783</c:v>
                </c:pt>
                <c:pt idx="740">
                  <c:v>672</c:v>
                </c:pt>
                <c:pt idx="741">
                  <c:v>725</c:v>
                </c:pt>
                <c:pt idx="742">
                  <c:v>769</c:v>
                </c:pt>
                <c:pt idx="743">
                  <c:v>767</c:v>
                </c:pt>
                <c:pt idx="744">
                  <c:v>768</c:v>
                </c:pt>
                <c:pt idx="745">
                  <c:v>762</c:v>
                </c:pt>
                <c:pt idx="746">
                  <c:v>728</c:v>
                </c:pt>
                <c:pt idx="747">
                  <c:v>651</c:v>
                </c:pt>
                <c:pt idx="748">
                  <c:v>620</c:v>
                </c:pt>
                <c:pt idx="749">
                  <c:v>556</c:v>
                </c:pt>
                <c:pt idx="750">
                  <c:v>582</c:v>
                </c:pt>
                <c:pt idx="751">
                  <c:v>526</c:v>
                </c:pt>
                <c:pt idx="752">
                  <c:v>524</c:v>
                </c:pt>
                <c:pt idx="753">
                  <c:v>487</c:v>
                </c:pt>
                <c:pt idx="754">
                  <c:v>533</c:v>
                </c:pt>
                <c:pt idx="755">
                  <c:v>509</c:v>
                </c:pt>
                <c:pt idx="756">
                  <c:v>496</c:v>
                </c:pt>
                <c:pt idx="757">
                  <c:v>531</c:v>
                </c:pt>
                <c:pt idx="758">
                  <c:v>544</c:v>
                </c:pt>
                <c:pt idx="759">
                  <c:v>546</c:v>
                </c:pt>
                <c:pt idx="760">
                  <c:v>543</c:v>
                </c:pt>
                <c:pt idx="761">
                  <c:v>599</c:v>
                </c:pt>
                <c:pt idx="762">
                  <c:v>577</c:v>
                </c:pt>
                <c:pt idx="763">
                  <c:v>557</c:v>
                </c:pt>
                <c:pt idx="764">
                  <c:v>512</c:v>
                </c:pt>
                <c:pt idx="765">
                  <c:v>506</c:v>
                </c:pt>
                <c:pt idx="766">
                  <c:v>519</c:v>
                </c:pt>
                <c:pt idx="767">
                  <c:v>519</c:v>
                </c:pt>
                <c:pt idx="768">
                  <c:v>528</c:v>
                </c:pt>
                <c:pt idx="769">
                  <c:v>557</c:v>
                </c:pt>
                <c:pt idx="770">
                  <c:v>530</c:v>
                </c:pt>
                <c:pt idx="771">
                  <c:v>539</c:v>
                </c:pt>
                <c:pt idx="772">
                  <c:v>541</c:v>
                </c:pt>
                <c:pt idx="773">
                  <c:v>528</c:v>
                </c:pt>
                <c:pt idx="774">
                  <c:v>516</c:v>
                </c:pt>
                <c:pt idx="775">
                  <c:v>546</c:v>
                </c:pt>
                <c:pt idx="776">
                  <c:v>520</c:v>
                </c:pt>
                <c:pt idx="777">
                  <c:v>561</c:v>
                </c:pt>
                <c:pt idx="778" formatCode="General">
                  <c:v>532</c:v>
                </c:pt>
                <c:pt idx="779" formatCode="General">
                  <c:v>552</c:v>
                </c:pt>
                <c:pt idx="780" formatCode="General">
                  <c:v>675</c:v>
                </c:pt>
                <c:pt idx="781">
                  <c:v>702</c:v>
                </c:pt>
                <c:pt idx="782">
                  <c:v>664</c:v>
                </c:pt>
                <c:pt idx="783">
                  <c:v>489</c:v>
                </c:pt>
                <c:pt idx="784">
                  <c:v>487</c:v>
                </c:pt>
                <c:pt idx="785">
                  <c:v>471</c:v>
                </c:pt>
                <c:pt idx="786">
                  <c:v>497</c:v>
                </c:pt>
                <c:pt idx="787">
                  <c:v>511</c:v>
                </c:pt>
                <c:pt idx="788">
                  <c:v>488</c:v>
                </c:pt>
                <c:pt idx="789">
                  <c:v>489</c:v>
                </c:pt>
                <c:pt idx="790" formatCode="General">
                  <c:v>432</c:v>
                </c:pt>
                <c:pt idx="791">
                  <c:v>449</c:v>
                </c:pt>
                <c:pt idx="792">
                  <c:v>427</c:v>
                </c:pt>
                <c:pt idx="793">
                  <c:v>389</c:v>
                </c:pt>
                <c:pt idx="794">
                  <c:v>389</c:v>
                </c:pt>
                <c:pt idx="795">
                  <c:v>402</c:v>
                </c:pt>
                <c:pt idx="796">
                  <c:v>415</c:v>
                </c:pt>
                <c:pt idx="797">
                  <c:v>380</c:v>
                </c:pt>
                <c:pt idx="798">
                  <c:v>371</c:v>
                </c:pt>
                <c:pt idx="799">
                  <c:v>372</c:v>
                </c:pt>
                <c:pt idx="800">
                  <c:v>387</c:v>
                </c:pt>
                <c:pt idx="801">
                  <c:v>385</c:v>
                </c:pt>
                <c:pt idx="802">
                  <c:v>392</c:v>
                </c:pt>
                <c:pt idx="803">
                  <c:v>399</c:v>
                </c:pt>
                <c:pt idx="804">
                  <c:v>410</c:v>
                </c:pt>
                <c:pt idx="805">
                  <c:v>421</c:v>
                </c:pt>
                <c:pt idx="806">
                  <c:v>406</c:v>
                </c:pt>
                <c:pt idx="807">
                  <c:v>367</c:v>
                </c:pt>
                <c:pt idx="808">
                  <c:v>371</c:v>
                </c:pt>
                <c:pt idx="809">
                  <c:v>339</c:v>
                </c:pt>
                <c:pt idx="810">
                  <c:v>334</c:v>
                </c:pt>
                <c:pt idx="811" formatCode="General">
                  <c:v>330</c:v>
                </c:pt>
                <c:pt idx="812" formatCode="General">
                  <c:v>323</c:v>
                </c:pt>
                <c:pt idx="813">
                  <c:v>285</c:v>
                </c:pt>
                <c:pt idx="814" formatCode="General">
                  <c:v>275</c:v>
                </c:pt>
                <c:pt idx="815" formatCode="General">
                  <c:v>292</c:v>
                </c:pt>
                <c:pt idx="816" formatCode="General">
                  <c:v>300</c:v>
                </c:pt>
                <c:pt idx="817" formatCode="General">
                  <c:v>300</c:v>
                </c:pt>
                <c:pt idx="818" formatCode="General">
                  <c:v>304</c:v>
                </c:pt>
                <c:pt idx="819" formatCode="General">
                  <c:v>304</c:v>
                </c:pt>
                <c:pt idx="820" formatCode="General">
                  <c:v>313</c:v>
                </c:pt>
                <c:pt idx="821" formatCode="General">
                  <c:v>314</c:v>
                </c:pt>
                <c:pt idx="822" formatCode="General">
                  <c:v>315</c:v>
                </c:pt>
                <c:pt idx="823" formatCode="General">
                  <c:v>317</c:v>
                </c:pt>
                <c:pt idx="824" formatCode="General">
                  <c:v>328</c:v>
                </c:pt>
                <c:pt idx="825" formatCode="General">
                  <c:v>325</c:v>
                </c:pt>
                <c:pt idx="826" formatCode="General">
                  <c:v>312</c:v>
                </c:pt>
                <c:pt idx="827" formatCode="General">
                  <c:v>311</c:v>
                </c:pt>
                <c:pt idx="828" formatCode="General">
                  <c:v>311</c:v>
                </c:pt>
                <c:pt idx="829" formatCode="General">
                  <c:v>316</c:v>
                </c:pt>
                <c:pt idx="830" formatCode="General">
                  <c:v>323</c:v>
                </c:pt>
                <c:pt idx="831" formatCode="General">
                  <c:v>326</c:v>
                </c:pt>
                <c:pt idx="832" formatCode="General">
                  <c:v>333</c:v>
                </c:pt>
                <c:pt idx="833">
                  <c:v>327</c:v>
                </c:pt>
                <c:pt idx="834">
                  <c:v>321</c:v>
                </c:pt>
                <c:pt idx="835">
                  <c:v>326</c:v>
                </c:pt>
                <c:pt idx="836">
                  <c:v>326</c:v>
                </c:pt>
                <c:pt idx="837">
                  <c:v>317</c:v>
                </c:pt>
                <c:pt idx="838">
                  <c:v>310</c:v>
                </c:pt>
                <c:pt idx="839">
                  <c:v>304</c:v>
                </c:pt>
                <c:pt idx="840">
                  <c:v>294</c:v>
                </c:pt>
                <c:pt idx="841">
                  <c:v>301</c:v>
                </c:pt>
                <c:pt idx="842">
                  <c:v>301</c:v>
                </c:pt>
                <c:pt idx="843">
                  <c:v>291</c:v>
                </c:pt>
                <c:pt idx="844">
                  <c:v>291</c:v>
                </c:pt>
                <c:pt idx="845">
                  <c:v>290</c:v>
                </c:pt>
                <c:pt idx="846">
                  <c:v>291</c:v>
                </c:pt>
                <c:pt idx="847">
                  <c:v>291</c:v>
                </c:pt>
                <c:pt idx="848">
                  <c:v>286</c:v>
                </c:pt>
                <c:pt idx="849">
                  <c:v>286.22000000000003</c:v>
                </c:pt>
                <c:pt idx="850">
                  <c:v>282</c:v>
                </c:pt>
                <c:pt idx="851">
                  <c:v>286</c:v>
                </c:pt>
                <c:pt idx="852">
                  <c:v>284</c:v>
                </c:pt>
                <c:pt idx="853">
                  <c:v>288</c:v>
                </c:pt>
                <c:pt idx="854">
                  <c:v>295</c:v>
                </c:pt>
                <c:pt idx="855">
                  <c:v>296</c:v>
                </c:pt>
                <c:pt idx="856">
                  <c:v>307</c:v>
                </c:pt>
                <c:pt idx="857">
                  <c:v>321</c:v>
                </c:pt>
                <c:pt idx="858">
                  <c:v>318</c:v>
                </c:pt>
                <c:pt idx="859">
                  <c:v>313</c:v>
                </c:pt>
                <c:pt idx="860">
                  <c:v>320</c:v>
                </c:pt>
                <c:pt idx="861">
                  <c:v>315</c:v>
                </c:pt>
                <c:pt idx="862">
                  <c:v>306</c:v>
                </c:pt>
                <c:pt idx="863">
                  <c:v>307</c:v>
                </c:pt>
                <c:pt idx="864">
                  <c:v>310</c:v>
                </c:pt>
                <c:pt idx="865">
                  <c:v>312</c:v>
                </c:pt>
                <c:pt idx="866">
                  <c:v>327</c:v>
                </c:pt>
                <c:pt idx="867">
                  <c:v>334</c:v>
                </c:pt>
                <c:pt idx="868">
                  <c:v>311</c:v>
                </c:pt>
                <c:pt idx="869">
                  <c:v>310</c:v>
                </c:pt>
                <c:pt idx="870">
                  <c:v>315</c:v>
                </c:pt>
                <c:pt idx="871">
                  <c:v>318</c:v>
                </c:pt>
                <c:pt idx="872">
                  <c:v>316</c:v>
                </c:pt>
                <c:pt idx="873">
                  <c:v>317</c:v>
                </c:pt>
                <c:pt idx="874">
                  <c:v>301</c:v>
                </c:pt>
                <c:pt idx="875">
                  <c:v>301</c:v>
                </c:pt>
                <c:pt idx="876">
                  <c:v>301</c:v>
                </c:pt>
                <c:pt idx="877">
                  <c:v>301</c:v>
                </c:pt>
                <c:pt idx="878">
                  <c:v>296</c:v>
                </c:pt>
                <c:pt idx="879">
                  <c:v>288</c:v>
                </c:pt>
                <c:pt idx="880">
                  <c:v>293</c:v>
                </c:pt>
                <c:pt idx="881">
                  <c:v>295</c:v>
                </c:pt>
                <c:pt idx="882">
                  <c:v>290</c:v>
                </c:pt>
                <c:pt idx="883">
                  <c:v>294</c:v>
                </c:pt>
                <c:pt idx="884">
                  <c:v>300</c:v>
                </c:pt>
                <c:pt idx="885">
                  <c:v>305</c:v>
                </c:pt>
                <c:pt idx="886">
                  <c:v>307</c:v>
                </c:pt>
                <c:pt idx="887">
                  <c:v>314</c:v>
                </c:pt>
                <c:pt idx="888">
                  <c:v>314</c:v>
                </c:pt>
                <c:pt idx="889">
                  <c:v>312</c:v>
                </c:pt>
                <c:pt idx="890">
                  <c:v>306</c:v>
                </c:pt>
                <c:pt idx="891">
                  <c:v>301</c:v>
                </c:pt>
                <c:pt idx="892">
                  <c:v>307</c:v>
                </c:pt>
                <c:pt idx="893">
                  <c:v>304</c:v>
                </c:pt>
                <c:pt idx="894">
                  <c:v>304</c:v>
                </c:pt>
                <c:pt idx="895" formatCode="General">
                  <c:v>296</c:v>
                </c:pt>
                <c:pt idx="896" formatCode="General">
                  <c:v>290</c:v>
                </c:pt>
                <c:pt idx="897" formatCode="General">
                  <c:v>293</c:v>
                </c:pt>
                <c:pt idx="898" formatCode="General">
                  <c:v>290</c:v>
                </c:pt>
                <c:pt idx="899" formatCode="General">
                  <c:v>285</c:v>
                </c:pt>
                <c:pt idx="900" formatCode="General">
                  <c:v>285</c:v>
                </c:pt>
                <c:pt idx="901" formatCode="General">
                  <c:v>275</c:v>
                </c:pt>
                <c:pt idx="902" formatCode="General">
                  <c:v>275</c:v>
                </c:pt>
                <c:pt idx="903" formatCode="General">
                  <c:v>270</c:v>
                </c:pt>
                <c:pt idx="904" formatCode="General">
                  <c:v>268</c:v>
                </c:pt>
                <c:pt idx="905" formatCode="General">
                  <c:v>268</c:v>
                </c:pt>
                <c:pt idx="906" formatCode="General">
                  <c:v>270</c:v>
                </c:pt>
                <c:pt idx="907" formatCode="General">
                  <c:v>266</c:v>
                </c:pt>
                <c:pt idx="908" formatCode="General">
                  <c:v>262</c:v>
                </c:pt>
                <c:pt idx="909" formatCode="General">
                  <c:v>262</c:v>
                </c:pt>
                <c:pt idx="910" formatCode="General">
                  <c:v>263</c:v>
                </c:pt>
                <c:pt idx="911" formatCode="General">
                  <c:v>265</c:v>
                </c:pt>
                <c:pt idx="912" formatCode="General">
                  <c:v>260</c:v>
                </c:pt>
                <c:pt idx="913" formatCode="General">
                  <c:v>260</c:v>
                </c:pt>
                <c:pt idx="914" formatCode="General">
                  <c:v>262</c:v>
                </c:pt>
                <c:pt idx="915" formatCode="General">
                  <c:v>263</c:v>
                </c:pt>
                <c:pt idx="916" formatCode="General">
                  <c:v>263</c:v>
                </c:pt>
                <c:pt idx="917" formatCode="General">
                  <c:v>259</c:v>
                </c:pt>
                <c:pt idx="918" formatCode="General">
                  <c:v>320</c:v>
                </c:pt>
                <c:pt idx="919" formatCode="General">
                  <c:v>320</c:v>
                </c:pt>
                <c:pt idx="920" formatCode="General">
                  <c:v>259</c:v>
                </c:pt>
                <c:pt idx="921" formatCode="General">
                  <c:v>253</c:v>
                </c:pt>
                <c:pt idx="922" formatCode="General">
                  <c:v>262</c:v>
                </c:pt>
                <c:pt idx="923" formatCode="General">
                  <c:v>262</c:v>
                </c:pt>
                <c:pt idx="924" formatCode="General">
                  <c:v>258</c:v>
                </c:pt>
                <c:pt idx="925" formatCode="General">
                  <c:v>256</c:v>
                </c:pt>
                <c:pt idx="926" formatCode="General">
                  <c:v>260</c:v>
                </c:pt>
                <c:pt idx="927" formatCode="General">
                  <c:v>259</c:v>
                </c:pt>
                <c:pt idx="928" formatCode="General">
                  <c:v>316</c:v>
                </c:pt>
                <c:pt idx="929" formatCode="General">
                  <c:v>255</c:v>
                </c:pt>
                <c:pt idx="930" formatCode="General">
                  <c:v>275</c:v>
                </c:pt>
                <c:pt idx="931" formatCode="General">
                  <c:v>276</c:v>
                </c:pt>
                <c:pt idx="932" formatCode="General">
                  <c:v>265</c:v>
                </c:pt>
                <c:pt idx="933" formatCode="General">
                  <c:v>265</c:v>
                </c:pt>
                <c:pt idx="934" formatCode="General">
                  <c:v>268</c:v>
                </c:pt>
                <c:pt idx="935" formatCode="General">
                  <c:v>271</c:v>
                </c:pt>
                <c:pt idx="936" formatCode="General">
                  <c:v>273</c:v>
                </c:pt>
                <c:pt idx="937" formatCode="General">
                  <c:v>278</c:v>
                </c:pt>
                <c:pt idx="938" formatCode="General">
                  <c:v>274</c:v>
                </c:pt>
                <c:pt idx="939" formatCode="General">
                  <c:v>274</c:v>
                </c:pt>
                <c:pt idx="940" formatCode="General">
                  <c:v>271</c:v>
                </c:pt>
                <c:pt idx="941" formatCode="General">
                  <c:v>272</c:v>
                </c:pt>
                <c:pt idx="942" formatCode="General">
                  <c:v>274</c:v>
                </c:pt>
                <c:pt idx="943" formatCode="General">
                  <c:v>259</c:v>
                </c:pt>
                <c:pt idx="944" formatCode="General">
                  <c:v>259</c:v>
                </c:pt>
                <c:pt idx="945" formatCode="General">
                  <c:v>257</c:v>
                </c:pt>
                <c:pt idx="946" formatCode="General">
                  <c:v>254</c:v>
                </c:pt>
                <c:pt idx="947" formatCode="General">
                  <c:v>256</c:v>
                </c:pt>
                <c:pt idx="948" formatCode="General">
                  <c:v>257</c:v>
                </c:pt>
                <c:pt idx="949" formatCode="General">
                  <c:v>251</c:v>
                </c:pt>
                <c:pt idx="950" formatCode="General">
                  <c:v>251</c:v>
                </c:pt>
                <c:pt idx="951" formatCode="General">
                  <c:v>252</c:v>
                </c:pt>
                <c:pt idx="952" formatCode="General">
                  <c:v>252</c:v>
                </c:pt>
                <c:pt idx="953" formatCode="General">
                  <c:v>259</c:v>
                </c:pt>
                <c:pt idx="954" formatCode="General">
                  <c:v>252</c:v>
                </c:pt>
                <c:pt idx="955" formatCode="General">
                  <c:v>257</c:v>
                </c:pt>
                <c:pt idx="956" formatCode="General">
                  <c:v>254</c:v>
                </c:pt>
                <c:pt idx="957" formatCode="General">
                  <c:v>258</c:v>
                </c:pt>
                <c:pt idx="958" formatCode="General">
                  <c:v>258</c:v>
                </c:pt>
                <c:pt idx="959" formatCode="General">
                  <c:v>258</c:v>
                </c:pt>
                <c:pt idx="960" formatCode="General">
                  <c:v>255</c:v>
                </c:pt>
                <c:pt idx="961" formatCode="General">
                  <c:v>255</c:v>
                </c:pt>
                <c:pt idx="962" formatCode="General">
                  <c:v>255</c:v>
                </c:pt>
                <c:pt idx="963" formatCode="General">
                  <c:v>261</c:v>
                </c:pt>
                <c:pt idx="964" formatCode="General">
                  <c:v>287</c:v>
                </c:pt>
                <c:pt idx="965" formatCode="General">
                  <c:v>287</c:v>
                </c:pt>
                <c:pt idx="966" formatCode="General">
                  <c:v>293</c:v>
                </c:pt>
                <c:pt idx="967" formatCode="General">
                  <c:v>282</c:v>
                </c:pt>
                <c:pt idx="968" formatCode="General">
                  <c:v>278</c:v>
                </c:pt>
                <c:pt idx="969" formatCode="General">
                  <c:v>276</c:v>
                </c:pt>
                <c:pt idx="970" formatCode="General">
                  <c:v>276</c:v>
                </c:pt>
                <c:pt idx="971" formatCode="General">
                  <c:v>276</c:v>
                </c:pt>
                <c:pt idx="972" formatCode="General">
                  <c:v>276</c:v>
                </c:pt>
                <c:pt idx="973" formatCode="General">
                  <c:v>275</c:v>
                </c:pt>
                <c:pt idx="974" formatCode="General">
                  <c:v>268</c:v>
                </c:pt>
                <c:pt idx="975" formatCode="General">
                  <c:v>266</c:v>
                </c:pt>
                <c:pt idx="976" formatCode="General">
                  <c:v>266</c:v>
                </c:pt>
                <c:pt idx="977" formatCode="General">
                  <c:v>265</c:v>
                </c:pt>
                <c:pt idx="978" formatCode="General">
                  <c:v>265</c:v>
                </c:pt>
                <c:pt idx="979" formatCode="General">
                  <c:v>265</c:v>
                </c:pt>
                <c:pt idx="980" formatCode="General">
                  <c:v>265</c:v>
                </c:pt>
                <c:pt idx="981" formatCode="General">
                  <c:v>265</c:v>
                </c:pt>
                <c:pt idx="982" formatCode="General">
                  <c:v>265</c:v>
                </c:pt>
                <c:pt idx="983" formatCode="General">
                  <c:v>265</c:v>
                </c:pt>
                <c:pt idx="984" formatCode="General">
                  <c:v>265</c:v>
                </c:pt>
                <c:pt idx="985" formatCode="General">
                  <c:v>265</c:v>
                </c:pt>
                <c:pt idx="986" formatCode="General">
                  <c:v>265</c:v>
                </c:pt>
                <c:pt idx="987" formatCode="General">
                  <c:v>272</c:v>
                </c:pt>
                <c:pt idx="988" formatCode="General">
                  <c:v>272</c:v>
                </c:pt>
                <c:pt idx="989" formatCode="General">
                  <c:v>280</c:v>
                </c:pt>
                <c:pt idx="990" formatCode="General">
                  <c:v>280</c:v>
                </c:pt>
                <c:pt idx="991" formatCode="General">
                  <c:v>280</c:v>
                </c:pt>
                <c:pt idx="992" formatCode="General">
                  <c:v>272</c:v>
                </c:pt>
                <c:pt idx="993" formatCode="General">
                  <c:v>268</c:v>
                </c:pt>
                <c:pt idx="994" formatCode="General">
                  <c:v>267</c:v>
                </c:pt>
                <c:pt idx="995" formatCode="General">
                  <c:v>268</c:v>
                </c:pt>
                <c:pt idx="996" formatCode="General">
                  <c:v>265</c:v>
                </c:pt>
                <c:pt idx="997" formatCode="General">
                  <c:v>258</c:v>
                </c:pt>
                <c:pt idx="998" formatCode="General">
                  <c:v>252</c:v>
                </c:pt>
                <c:pt idx="999" formatCode="General">
                  <c:v>269</c:v>
                </c:pt>
                <c:pt idx="1000" formatCode="General">
                  <c:v>261</c:v>
                </c:pt>
                <c:pt idx="1001" formatCode="General">
                  <c:v>269</c:v>
                </c:pt>
                <c:pt idx="1002" formatCode="General">
                  <c:v>270</c:v>
                </c:pt>
                <c:pt idx="1003" formatCode="General">
                  <c:v>268</c:v>
                </c:pt>
                <c:pt idx="1004" formatCode="General">
                  <c:v>268</c:v>
                </c:pt>
                <c:pt idx="1005" formatCode="General">
                  <c:v>268</c:v>
                </c:pt>
                <c:pt idx="1006" formatCode="General">
                  <c:v>268</c:v>
                </c:pt>
                <c:pt idx="1007" formatCode="General">
                  <c:v>268</c:v>
                </c:pt>
                <c:pt idx="1008" formatCode="General">
                  <c:v>268</c:v>
                </c:pt>
                <c:pt idx="1009" formatCode="General">
                  <c:v>268</c:v>
                </c:pt>
                <c:pt idx="1010" formatCode="General">
                  <c:v>274</c:v>
                </c:pt>
                <c:pt idx="1011" formatCode="General">
                  <c:v>275</c:v>
                </c:pt>
                <c:pt idx="1012" formatCode="General">
                  <c:v>273</c:v>
                </c:pt>
                <c:pt idx="1013" formatCode="General">
                  <c:v>274</c:v>
                </c:pt>
                <c:pt idx="1014" formatCode="General">
                  <c:v>274</c:v>
                </c:pt>
                <c:pt idx="1015" formatCode="General">
                  <c:v>274</c:v>
                </c:pt>
                <c:pt idx="1016" formatCode="General">
                  <c:v>274</c:v>
                </c:pt>
                <c:pt idx="1017" formatCode="General">
                  <c:v>274</c:v>
                </c:pt>
                <c:pt idx="1018" formatCode="General">
                  <c:v>274</c:v>
                </c:pt>
                <c:pt idx="1019" formatCode="General">
                  <c:v>274</c:v>
                </c:pt>
                <c:pt idx="1020" formatCode="General">
                  <c:v>270</c:v>
                </c:pt>
                <c:pt idx="1021" formatCode="General">
                  <c:v>270</c:v>
                </c:pt>
                <c:pt idx="1022" formatCode="General">
                  <c:v>271</c:v>
                </c:pt>
                <c:pt idx="1023" formatCode="General">
                  <c:v>271</c:v>
                </c:pt>
                <c:pt idx="1024" formatCode="General">
                  <c:v>267</c:v>
                </c:pt>
                <c:pt idx="1025" formatCode="General">
                  <c:v>263</c:v>
                </c:pt>
                <c:pt idx="1026" formatCode="General">
                  <c:v>266</c:v>
                </c:pt>
                <c:pt idx="1027" formatCode="General">
                  <c:v>264</c:v>
                </c:pt>
                <c:pt idx="1028" formatCode="General">
                  <c:v>264</c:v>
                </c:pt>
                <c:pt idx="1029" formatCode="General">
                  <c:v>265</c:v>
                </c:pt>
                <c:pt idx="1030" formatCode="General">
                  <c:v>255</c:v>
                </c:pt>
                <c:pt idx="1031" formatCode="General">
                  <c:v>250</c:v>
                </c:pt>
                <c:pt idx="1032" formatCode="General">
                  <c:v>252</c:v>
                </c:pt>
                <c:pt idx="1033" formatCode="General">
                  <c:v>253</c:v>
                </c:pt>
                <c:pt idx="1034" formatCode="General">
                  <c:v>255</c:v>
                </c:pt>
                <c:pt idx="1035" formatCode="General">
                  <c:v>253</c:v>
                </c:pt>
                <c:pt idx="1036" formatCode="General">
                  <c:v>253</c:v>
                </c:pt>
                <c:pt idx="1037" formatCode="General">
                  <c:v>256</c:v>
                </c:pt>
                <c:pt idx="1038" formatCode="General">
                  <c:v>257</c:v>
                </c:pt>
                <c:pt idx="1039" formatCode="General">
                  <c:v>256</c:v>
                </c:pt>
                <c:pt idx="1040" formatCode="General">
                  <c:v>256</c:v>
                </c:pt>
                <c:pt idx="1041" formatCode="General">
                  <c:v>255</c:v>
                </c:pt>
                <c:pt idx="1042" formatCode="General">
                  <c:v>255</c:v>
                </c:pt>
                <c:pt idx="1043" formatCode="General">
                  <c:v>252</c:v>
                </c:pt>
                <c:pt idx="1044" formatCode="General">
                  <c:v>253</c:v>
                </c:pt>
                <c:pt idx="1045" formatCode="General">
                  <c:v>254</c:v>
                </c:pt>
                <c:pt idx="1046" formatCode="General">
                  <c:v>254</c:v>
                </c:pt>
                <c:pt idx="1047" formatCode="General">
                  <c:v>251</c:v>
                </c:pt>
                <c:pt idx="1048" formatCode="General">
                  <c:v>253</c:v>
                </c:pt>
                <c:pt idx="1049" formatCode="General">
                  <c:v>252</c:v>
                </c:pt>
                <c:pt idx="1050" formatCode="General">
                  <c:v>249</c:v>
                </c:pt>
                <c:pt idx="1051" formatCode="General">
                  <c:v>241</c:v>
                </c:pt>
                <c:pt idx="1052" formatCode="General">
                  <c:v>242</c:v>
                </c:pt>
                <c:pt idx="1053" formatCode="General">
                  <c:v>242</c:v>
                </c:pt>
                <c:pt idx="1054" formatCode="General">
                  <c:v>244</c:v>
                </c:pt>
                <c:pt idx="1055" formatCode="General">
                  <c:v>244</c:v>
                </c:pt>
                <c:pt idx="1056" formatCode="General">
                  <c:v>244</c:v>
                </c:pt>
                <c:pt idx="1057" formatCode="General">
                  <c:v>246</c:v>
                </c:pt>
                <c:pt idx="1058" formatCode="General">
                  <c:v>246</c:v>
                </c:pt>
                <c:pt idx="1059" formatCode="General">
                  <c:v>248</c:v>
                </c:pt>
                <c:pt idx="1060" formatCode="General">
                  <c:v>249</c:v>
                </c:pt>
                <c:pt idx="1061" formatCode="General">
                  <c:v>254</c:v>
                </c:pt>
                <c:pt idx="1062" formatCode="General">
                  <c:v>256</c:v>
                </c:pt>
                <c:pt idx="1063" formatCode="General">
                  <c:v>257</c:v>
                </c:pt>
                <c:pt idx="1064" formatCode="General">
                  <c:v>257</c:v>
                </c:pt>
                <c:pt idx="1065" formatCode="General">
                  <c:v>257</c:v>
                </c:pt>
                <c:pt idx="1066" formatCode="General">
                  <c:v>257</c:v>
                </c:pt>
                <c:pt idx="1067" formatCode="General">
                  <c:v>257</c:v>
                </c:pt>
                <c:pt idx="1068" formatCode="General">
                  <c:v>260</c:v>
                </c:pt>
                <c:pt idx="1069" formatCode="General">
                  <c:v>259</c:v>
                </c:pt>
                <c:pt idx="1070" formatCode="General">
                  <c:v>258</c:v>
                </c:pt>
                <c:pt idx="1071" formatCode="General">
                  <c:v>264</c:v>
                </c:pt>
                <c:pt idx="1072" formatCode="General">
                  <c:v>265</c:v>
                </c:pt>
                <c:pt idx="1073" formatCode="General">
                  <c:v>264</c:v>
                </c:pt>
                <c:pt idx="1074" formatCode="General">
                  <c:v>269</c:v>
                </c:pt>
                <c:pt idx="1075" formatCode="General">
                  <c:v>272</c:v>
                </c:pt>
                <c:pt idx="1076" formatCode="General">
                  <c:v>271</c:v>
                </c:pt>
                <c:pt idx="1077" formatCode="General">
                  <c:v>265</c:v>
                </c:pt>
                <c:pt idx="1078" formatCode="General">
                  <c:v>265</c:v>
                </c:pt>
                <c:pt idx="1079" formatCode="General">
                  <c:v>268</c:v>
                </c:pt>
                <c:pt idx="1080" formatCode="General">
                  <c:v>269</c:v>
                </c:pt>
                <c:pt idx="1081" formatCode="General">
                  <c:v>266</c:v>
                </c:pt>
                <c:pt idx="1082" formatCode="General">
                  <c:v>265</c:v>
                </c:pt>
                <c:pt idx="1083" formatCode="General">
                  <c:v>262</c:v>
                </c:pt>
                <c:pt idx="1084" formatCode="General">
                  <c:v>260</c:v>
                </c:pt>
                <c:pt idx="1085" formatCode="General">
                  <c:v>254</c:v>
                </c:pt>
                <c:pt idx="1086" formatCode="General">
                  <c:v>259</c:v>
                </c:pt>
                <c:pt idx="1087" formatCode="General">
                  <c:v>256</c:v>
                </c:pt>
                <c:pt idx="1088" formatCode="General">
                  <c:v>253</c:v>
                </c:pt>
                <c:pt idx="1089" formatCode="General">
                  <c:v>253</c:v>
                </c:pt>
                <c:pt idx="1090" formatCode="General">
                  <c:v>249</c:v>
                </c:pt>
                <c:pt idx="1091" formatCode="General">
                  <c:v>255</c:v>
                </c:pt>
                <c:pt idx="1092" formatCode="General">
                  <c:v>251</c:v>
                </c:pt>
                <c:pt idx="1093" formatCode="General">
                  <c:v>250</c:v>
                </c:pt>
                <c:pt idx="1094" formatCode="General">
                  <c:v>250</c:v>
                </c:pt>
                <c:pt idx="1095" formatCode="General">
                  <c:v>252</c:v>
                </c:pt>
                <c:pt idx="1096" formatCode="General">
                  <c:v>250</c:v>
                </c:pt>
                <c:pt idx="1097" formatCode="General">
                  <c:v>251</c:v>
                </c:pt>
                <c:pt idx="1098" formatCode="General">
                  <c:v>248</c:v>
                </c:pt>
                <c:pt idx="1099" formatCode="General">
                  <c:v>245</c:v>
                </c:pt>
                <c:pt idx="1100" formatCode="General">
                  <c:v>242</c:v>
                </c:pt>
                <c:pt idx="1101" formatCode="General">
                  <c:v>242</c:v>
                </c:pt>
                <c:pt idx="1102" formatCode="General">
                  <c:v>242</c:v>
                </c:pt>
                <c:pt idx="1103" formatCode="General">
                  <c:v>244</c:v>
                </c:pt>
                <c:pt idx="1104" formatCode="General">
                  <c:v>243</c:v>
                </c:pt>
                <c:pt idx="1105" formatCode="General">
                  <c:v>256</c:v>
                </c:pt>
                <c:pt idx="1106" formatCode="General">
                  <c:v>251</c:v>
                </c:pt>
                <c:pt idx="1107" formatCode="General">
                  <c:v>252</c:v>
                </c:pt>
                <c:pt idx="1108" formatCode="General">
                  <c:v>248</c:v>
                </c:pt>
                <c:pt idx="1109" formatCode="General">
                  <c:v>252</c:v>
                </c:pt>
                <c:pt idx="1110" formatCode="General">
                  <c:v>254</c:v>
                </c:pt>
                <c:pt idx="1111" formatCode="General">
                  <c:v>252</c:v>
                </c:pt>
                <c:pt idx="1112" formatCode="General">
                  <c:v>256</c:v>
                </c:pt>
                <c:pt idx="1113" formatCode="General">
                  <c:v>257</c:v>
                </c:pt>
                <c:pt idx="1114" formatCode="General">
                  <c:v>257</c:v>
                </c:pt>
                <c:pt idx="1115" formatCode="General">
                  <c:v>261</c:v>
                </c:pt>
                <c:pt idx="1116" formatCode="General">
                  <c:v>261</c:v>
                </c:pt>
                <c:pt idx="1117" formatCode="General">
                  <c:v>259</c:v>
                </c:pt>
                <c:pt idx="1118" formatCode="General">
                  <c:v>259</c:v>
                </c:pt>
                <c:pt idx="1119" formatCode="General">
                  <c:v>256</c:v>
                </c:pt>
                <c:pt idx="1120" formatCode="General">
                  <c:v>253</c:v>
                </c:pt>
                <c:pt idx="1121" formatCode="General">
                  <c:v>252</c:v>
                </c:pt>
                <c:pt idx="1122" formatCode="General">
                  <c:v>271</c:v>
                </c:pt>
                <c:pt idx="1123" formatCode="General">
                  <c:v>300</c:v>
                </c:pt>
                <c:pt idx="1124" formatCode="General">
                  <c:v>324</c:v>
                </c:pt>
                <c:pt idx="1125" formatCode="General">
                  <c:v>310</c:v>
                </c:pt>
                <c:pt idx="1126" formatCode="General">
                  <c:v>294</c:v>
                </c:pt>
                <c:pt idx="1127" formatCode="General">
                  <c:v>306</c:v>
                </c:pt>
                <c:pt idx="1128" formatCode="General">
                  <c:v>312</c:v>
                </c:pt>
                <c:pt idx="1129" formatCode="General">
                  <c:v>314</c:v>
                </c:pt>
                <c:pt idx="1130" formatCode="General">
                  <c:v>313</c:v>
                </c:pt>
                <c:pt idx="1131" formatCode="General">
                  <c:v>311</c:v>
                </c:pt>
                <c:pt idx="1132" formatCode="General">
                  <c:v>306</c:v>
                </c:pt>
                <c:pt idx="1133" formatCode="General">
                  <c:v>324</c:v>
                </c:pt>
                <c:pt idx="1134" formatCode="General">
                  <c:v>347</c:v>
                </c:pt>
                <c:pt idx="1135" formatCode="General">
                  <c:v>372</c:v>
                </c:pt>
                <c:pt idx="1136" formatCode="General">
                  <c:v>351</c:v>
                </c:pt>
                <c:pt idx="1137" formatCode="General">
                  <c:v>352</c:v>
                </c:pt>
                <c:pt idx="1138" formatCode="General">
                  <c:v>352</c:v>
                </c:pt>
                <c:pt idx="1139" formatCode="General">
                  <c:v>352</c:v>
                </c:pt>
                <c:pt idx="1140" formatCode="General">
                  <c:v>352</c:v>
                </c:pt>
                <c:pt idx="1141" formatCode="General">
                  <c:v>352</c:v>
                </c:pt>
                <c:pt idx="1142" formatCode="General">
                  <c:v>346</c:v>
                </c:pt>
                <c:pt idx="1143" formatCode="General">
                  <c:v>332</c:v>
                </c:pt>
                <c:pt idx="1144" formatCode="General">
                  <c:v>332</c:v>
                </c:pt>
                <c:pt idx="1145" formatCode="General">
                  <c:v>323</c:v>
                </c:pt>
                <c:pt idx="1146" formatCode="General">
                  <c:v>323</c:v>
                </c:pt>
                <c:pt idx="1147" formatCode="General">
                  <c:v>322</c:v>
                </c:pt>
                <c:pt idx="1148" formatCode="General">
                  <c:v>325</c:v>
                </c:pt>
                <c:pt idx="1149" formatCode="General">
                  <c:v>324</c:v>
                </c:pt>
                <c:pt idx="1150" formatCode="General">
                  <c:v>325</c:v>
                </c:pt>
                <c:pt idx="1151" formatCode="General">
                  <c:v>338</c:v>
                </c:pt>
                <c:pt idx="1152" formatCode="General">
                  <c:v>338</c:v>
                </c:pt>
                <c:pt idx="1153" formatCode="General">
                  <c:v>335</c:v>
                </c:pt>
                <c:pt idx="1154" formatCode="General">
                  <c:v>328</c:v>
                </c:pt>
                <c:pt idx="1155" formatCode="General">
                  <c:v>327</c:v>
                </c:pt>
                <c:pt idx="1156" formatCode="General">
                  <c:v>309</c:v>
                </c:pt>
                <c:pt idx="1157" formatCode="General">
                  <c:v>304</c:v>
                </c:pt>
                <c:pt idx="1158" formatCode="General">
                  <c:v>296</c:v>
                </c:pt>
                <c:pt idx="1159" formatCode="General">
                  <c:v>297</c:v>
                </c:pt>
                <c:pt idx="1160" formatCode="General">
                  <c:v>291</c:v>
                </c:pt>
                <c:pt idx="1161" formatCode="General">
                  <c:v>292</c:v>
                </c:pt>
                <c:pt idx="1162" formatCode="General">
                  <c:v>290</c:v>
                </c:pt>
                <c:pt idx="1163" formatCode="General">
                  <c:v>292</c:v>
                </c:pt>
                <c:pt idx="1164" formatCode="General">
                  <c:v>292</c:v>
                </c:pt>
                <c:pt idx="1165" formatCode="General">
                  <c:v>301</c:v>
                </c:pt>
                <c:pt idx="1166" formatCode="General">
                  <c:v>301</c:v>
                </c:pt>
                <c:pt idx="1167" formatCode="General">
                  <c:v>303</c:v>
                </c:pt>
                <c:pt idx="1168" formatCode="General">
                  <c:v>308</c:v>
                </c:pt>
                <c:pt idx="1169" formatCode="General">
                  <c:v>317</c:v>
                </c:pt>
                <c:pt idx="1170" formatCode="General">
                  <c:v>319</c:v>
                </c:pt>
                <c:pt idx="1171" formatCode="General">
                  <c:v>311</c:v>
                </c:pt>
                <c:pt idx="1172" formatCode="General">
                  <c:v>303</c:v>
                </c:pt>
                <c:pt idx="1173" formatCode="General">
                  <c:v>295</c:v>
                </c:pt>
                <c:pt idx="1174" formatCode="General">
                  <c:v>300</c:v>
                </c:pt>
                <c:pt idx="1175" formatCode="General">
                  <c:v>296</c:v>
                </c:pt>
                <c:pt idx="1176" formatCode="General">
                  <c:v>293</c:v>
                </c:pt>
                <c:pt idx="1177" formatCode="General">
                  <c:v>291</c:v>
                </c:pt>
                <c:pt idx="1178" formatCode="General">
                  <c:v>286</c:v>
                </c:pt>
                <c:pt idx="1179" formatCode="General">
                  <c:v>291</c:v>
                </c:pt>
                <c:pt idx="1180" formatCode="General">
                  <c:v>302</c:v>
                </c:pt>
                <c:pt idx="1181" formatCode="General">
                  <c:v>292</c:v>
                </c:pt>
                <c:pt idx="1182" formatCode="General">
                  <c:v>291</c:v>
                </c:pt>
                <c:pt idx="1183" formatCode="General">
                  <c:v>301</c:v>
                </c:pt>
                <c:pt idx="1184" formatCode="General">
                  <c:v>309</c:v>
                </c:pt>
                <c:pt idx="1185" formatCode="General">
                  <c:v>305</c:v>
                </c:pt>
                <c:pt idx="1186" formatCode="General">
                  <c:v>303</c:v>
                </c:pt>
                <c:pt idx="1187" formatCode="General">
                  <c:v>292</c:v>
                </c:pt>
              </c:numCache>
            </c:numRef>
          </c:val>
          <c:smooth val="0"/>
          <c:extLst>
            <c:ext xmlns:c16="http://schemas.microsoft.com/office/drawing/2014/chart" uri="{C3380CC4-5D6E-409C-BE32-E72D297353CC}">
              <c16:uniqueId val="{00000000-8601-461C-8D53-6389D1B0086C}"/>
            </c:ext>
          </c:extLst>
        </c:ser>
        <c:dLbls>
          <c:showLegendKey val="0"/>
          <c:showVal val="0"/>
          <c:showCatName val="0"/>
          <c:showSerName val="0"/>
          <c:showPercent val="0"/>
          <c:showBubbleSize val="0"/>
        </c:dLbls>
        <c:smooth val="0"/>
        <c:axId val="380052256"/>
        <c:axId val="390607376"/>
      </c:lineChart>
      <c:dateAx>
        <c:axId val="380052256"/>
        <c:scaling>
          <c:orientation val="minMax"/>
        </c:scaling>
        <c:delete val="0"/>
        <c:axPos val="b"/>
        <c:numFmt formatCode="General" sourceLinked="1"/>
        <c:majorTickMark val="out"/>
        <c:minorTickMark val="none"/>
        <c:tickLblPos val="nextTo"/>
        <c:txPr>
          <a:bodyPr/>
          <a:lstStyle/>
          <a:p>
            <a:pPr>
              <a:defRPr sz="900" b="0"/>
            </a:pPr>
            <a:endParaRPr lang="tr-TR"/>
          </a:p>
        </c:txPr>
        <c:crossAx val="390607376"/>
        <c:crosses val="autoZero"/>
        <c:auto val="0"/>
        <c:lblOffset val="100"/>
        <c:baseTimeUnit val="days"/>
        <c:majorUnit val="3"/>
        <c:majorTimeUnit val="months"/>
      </c:dateAx>
      <c:valAx>
        <c:axId val="390607376"/>
        <c:scaling>
          <c:orientation val="minMax"/>
        </c:scaling>
        <c:delete val="0"/>
        <c:axPos val="l"/>
        <c:majorGridlines/>
        <c:numFmt formatCode="0" sourceLinked="1"/>
        <c:majorTickMark val="out"/>
        <c:minorTickMark val="none"/>
        <c:tickLblPos val="nextTo"/>
        <c:crossAx val="380052256"/>
        <c:crosses val="autoZero"/>
        <c:crossBetween val="between"/>
      </c:valAx>
      <c:spPr>
        <a:noFill/>
        <a:ln w="25400">
          <a:noFill/>
        </a:ln>
      </c:spPr>
    </c:plotArea>
    <c:plotVisOnly val="1"/>
    <c:dispBlanksAs val="gap"/>
    <c:showDLblsOverMax val="0"/>
  </c:chart>
  <c:txPr>
    <a:bodyPr/>
    <a:lstStyle/>
    <a:p>
      <a:pPr>
        <a:defRPr sz="1800" b="1"/>
      </a:pPr>
      <a:endParaRPr lang="tr-TR"/>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705050537058814E-2"/>
          <c:y val="4.2092490451796347E-2"/>
          <c:w val="0.90672834845092543"/>
          <c:h val="0.75940643033127042"/>
        </c:manualLayout>
      </c:layout>
      <c:barChart>
        <c:barDir val="col"/>
        <c:grouping val="clustered"/>
        <c:varyColors val="0"/>
        <c:ser>
          <c:idx val="0"/>
          <c:order val="0"/>
          <c:tx>
            <c:strRef>
              <c:f>Sayfa1!$B$1</c:f>
              <c:strCache>
                <c:ptCount val="1"/>
                <c:pt idx="0">
                  <c:v>Seri 1</c:v>
                </c:pt>
              </c:strCache>
            </c:strRef>
          </c:tx>
          <c:spPr>
            <a:solidFill>
              <a:schemeClr val="accent3"/>
            </a:solidFill>
          </c:spPr>
          <c:invertIfNegative val="0"/>
          <c:dLbls>
            <c:dLbl>
              <c:idx val="22"/>
              <c:layout>
                <c:manualLayout>
                  <c:x val="-5.9786200779952097E-3"/>
                  <c:y val="5.18733212649574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621-4B1C-8BFD-E0ECB3EADA45}"/>
                </c:ext>
              </c:extLst>
            </c:dLbl>
            <c:dLbl>
              <c:idx val="23"/>
              <c:layout>
                <c:manualLayout>
                  <c:x val="1.4946550194987751E-3"/>
                  <c:y val="7.780998189743611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21-4B1C-8BFD-E0ECB3EADA45}"/>
                </c:ext>
              </c:extLst>
            </c:dLbl>
            <c:dLbl>
              <c:idx val="24"/>
              <c:layout>
                <c:manualLayout>
                  <c:x val="0"/>
                  <c:y val="7.780793964069351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21-4B1C-8BFD-E0ECB3EADA45}"/>
                </c:ext>
              </c:extLst>
            </c:dLbl>
            <c:dLbl>
              <c:idx val="26"/>
              <c:layout>
                <c:manualLayout>
                  <c:x val="-1.096067685764998E-16"/>
                  <c:y val="2.07493285059829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621-4B1C-8BFD-E0ECB3EADA45}"/>
                </c:ext>
              </c:extLst>
            </c:dLbl>
            <c:spPr>
              <a:noFill/>
              <a:ln>
                <a:noFill/>
              </a:ln>
              <a:effectLst/>
            </c:spPr>
            <c:txPr>
              <a:bodyPr rot="-5400000" vert="horz"/>
              <a:lstStyle/>
              <a:p>
                <a:pPr>
                  <a:defRPr sz="1200" b="1"/>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Sayfa1!$A$2:$A$162</c:f>
              <c:numCache>
                <c:formatCode>d\-mmm\-yy</c:formatCode>
                <c:ptCount val="161"/>
                <c:pt idx="0">
                  <c:v>44631</c:v>
                </c:pt>
                <c:pt idx="1">
                  <c:v>44638</c:v>
                </c:pt>
                <c:pt idx="2">
                  <c:v>44645</c:v>
                </c:pt>
                <c:pt idx="3">
                  <c:v>44652</c:v>
                </c:pt>
                <c:pt idx="4">
                  <c:v>44659</c:v>
                </c:pt>
                <c:pt idx="5">
                  <c:v>44666</c:v>
                </c:pt>
                <c:pt idx="6">
                  <c:v>44673</c:v>
                </c:pt>
                <c:pt idx="7">
                  <c:v>44708</c:v>
                </c:pt>
                <c:pt idx="8">
                  <c:v>44715</c:v>
                </c:pt>
                <c:pt idx="9">
                  <c:v>44722</c:v>
                </c:pt>
                <c:pt idx="10">
                  <c:v>44729</c:v>
                </c:pt>
                <c:pt idx="11">
                  <c:v>44736</c:v>
                </c:pt>
                <c:pt idx="12" formatCode="m/d/yyyy">
                  <c:v>44785</c:v>
                </c:pt>
                <c:pt idx="13" formatCode="m/d/yyyy">
                  <c:v>44792</c:v>
                </c:pt>
                <c:pt idx="14" formatCode="m/d/yyyy">
                  <c:v>44799</c:v>
                </c:pt>
                <c:pt idx="15" formatCode="m/d/yyyy">
                  <c:v>44806</c:v>
                </c:pt>
                <c:pt idx="16" formatCode="m/d/yyyy">
                  <c:v>44813</c:v>
                </c:pt>
                <c:pt idx="17" formatCode="m/d/yyyy">
                  <c:v>44820</c:v>
                </c:pt>
                <c:pt idx="18" formatCode="m/d/yyyy">
                  <c:v>44827</c:v>
                </c:pt>
                <c:pt idx="19" formatCode="m/d/yyyy">
                  <c:v>44834</c:v>
                </c:pt>
                <c:pt idx="20" formatCode="m/d/yyyy">
                  <c:v>44841</c:v>
                </c:pt>
                <c:pt idx="21" formatCode="m/d/yyyy">
                  <c:v>44848</c:v>
                </c:pt>
                <c:pt idx="22" formatCode="m/d/yyyy">
                  <c:v>44855</c:v>
                </c:pt>
                <c:pt idx="23" formatCode="m/d/yyyy">
                  <c:v>44862</c:v>
                </c:pt>
                <c:pt idx="24" formatCode="m/d/yyyy">
                  <c:v>44869</c:v>
                </c:pt>
                <c:pt idx="25" formatCode="m/d/yyyy">
                  <c:v>44876</c:v>
                </c:pt>
                <c:pt idx="26" formatCode="m/d/yyyy">
                  <c:v>44883</c:v>
                </c:pt>
                <c:pt idx="27" formatCode="m/d/yyyy">
                  <c:v>44890</c:v>
                </c:pt>
                <c:pt idx="28" formatCode="m/d/yyyy">
                  <c:v>44897</c:v>
                </c:pt>
                <c:pt idx="29" formatCode="m/d/yyyy">
                  <c:v>44904</c:v>
                </c:pt>
                <c:pt idx="30" formatCode="m/d/yyyy">
                  <c:v>44911</c:v>
                </c:pt>
                <c:pt idx="31" formatCode="m/d/yyyy">
                  <c:v>44918</c:v>
                </c:pt>
                <c:pt idx="32" formatCode="m/d/yyyy">
                  <c:v>44925</c:v>
                </c:pt>
                <c:pt idx="33" formatCode="m/d/yyyy">
                  <c:v>44932</c:v>
                </c:pt>
                <c:pt idx="34" formatCode="m/d/yyyy">
                  <c:v>44939</c:v>
                </c:pt>
                <c:pt idx="35" formatCode="m/d/yyyy">
                  <c:v>44946</c:v>
                </c:pt>
                <c:pt idx="36" formatCode="m/d/yyyy">
                  <c:v>44953</c:v>
                </c:pt>
                <c:pt idx="37" formatCode="m/d/yyyy">
                  <c:v>44960</c:v>
                </c:pt>
                <c:pt idx="38" formatCode="m/d/yyyy">
                  <c:v>44967</c:v>
                </c:pt>
                <c:pt idx="39" formatCode="m/d/yyyy">
                  <c:v>44974</c:v>
                </c:pt>
                <c:pt idx="40" formatCode="m/d/yyyy">
                  <c:v>44981</c:v>
                </c:pt>
                <c:pt idx="41" formatCode="m/d/yyyy">
                  <c:v>44988</c:v>
                </c:pt>
                <c:pt idx="42" formatCode="m/d/yyyy">
                  <c:v>44995</c:v>
                </c:pt>
                <c:pt idx="43" formatCode="m/d/yyyy">
                  <c:v>45002</c:v>
                </c:pt>
                <c:pt idx="44" formatCode="m/d/yyyy">
                  <c:v>45009</c:v>
                </c:pt>
                <c:pt idx="45" formatCode="m/d/yyyy">
                  <c:v>45016</c:v>
                </c:pt>
                <c:pt idx="46" formatCode="m/d/yyyy">
                  <c:v>45023</c:v>
                </c:pt>
                <c:pt idx="47" formatCode="m/d/yyyy">
                  <c:v>45030</c:v>
                </c:pt>
                <c:pt idx="48" formatCode="m/d/yyyy">
                  <c:v>45036</c:v>
                </c:pt>
                <c:pt idx="49" formatCode="m/d/yyyy">
                  <c:v>45044</c:v>
                </c:pt>
                <c:pt idx="50" formatCode="m/d/yyyy">
                  <c:v>45051</c:v>
                </c:pt>
                <c:pt idx="51" formatCode="m/d/yyyy">
                  <c:v>45058</c:v>
                </c:pt>
                <c:pt idx="52" formatCode="m/d/yyyy">
                  <c:v>45064</c:v>
                </c:pt>
                <c:pt idx="53" formatCode="m/d/yyyy">
                  <c:v>45072</c:v>
                </c:pt>
                <c:pt idx="54" formatCode="m/d/yyyy">
                  <c:v>45079</c:v>
                </c:pt>
                <c:pt idx="55" formatCode="m/d/yyyy">
                  <c:v>45086</c:v>
                </c:pt>
                <c:pt idx="56" formatCode="m/d/yyyy">
                  <c:v>45093</c:v>
                </c:pt>
                <c:pt idx="57" formatCode="m/d/yyyy">
                  <c:v>45100</c:v>
                </c:pt>
                <c:pt idx="58" formatCode="m/d/yyyy">
                  <c:v>45104</c:v>
                </c:pt>
                <c:pt idx="59" formatCode="m/d/yyyy">
                  <c:v>45114</c:v>
                </c:pt>
                <c:pt idx="60" formatCode="m/d/yyyy">
                  <c:v>45121</c:v>
                </c:pt>
                <c:pt idx="61" formatCode="m/d/yyyy">
                  <c:v>45128</c:v>
                </c:pt>
                <c:pt idx="62" formatCode="m/d/yyyy">
                  <c:v>45135</c:v>
                </c:pt>
                <c:pt idx="63" formatCode="m/d/yyyy">
                  <c:v>45142</c:v>
                </c:pt>
                <c:pt idx="64" formatCode="m/d/yyyy">
                  <c:v>45149</c:v>
                </c:pt>
                <c:pt idx="65" formatCode="m/d/yyyy">
                  <c:v>45163</c:v>
                </c:pt>
                <c:pt idx="66" formatCode="m/d/yyyy">
                  <c:v>45170</c:v>
                </c:pt>
                <c:pt idx="67" formatCode="m/d/yyyy">
                  <c:v>45177</c:v>
                </c:pt>
                <c:pt idx="68" formatCode="m/d/yyyy">
                  <c:v>45184</c:v>
                </c:pt>
                <c:pt idx="69" formatCode="m/d/yyyy">
                  <c:v>45191</c:v>
                </c:pt>
                <c:pt idx="70" formatCode="m/d/yyyy">
                  <c:v>45198</c:v>
                </c:pt>
                <c:pt idx="71" formatCode="m/d/yyyy">
                  <c:v>45205</c:v>
                </c:pt>
                <c:pt idx="72" formatCode="m/d/yyyy">
                  <c:v>45212</c:v>
                </c:pt>
                <c:pt idx="73" formatCode="m/d/yyyy">
                  <c:v>45219</c:v>
                </c:pt>
                <c:pt idx="74" formatCode="m/d/yyyy">
                  <c:v>45226</c:v>
                </c:pt>
                <c:pt idx="75" formatCode="m/d/yyyy">
                  <c:v>45233</c:v>
                </c:pt>
                <c:pt idx="76" formatCode="m/d/yyyy">
                  <c:v>45240</c:v>
                </c:pt>
                <c:pt idx="77" formatCode="m/d/yyyy">
                  <c:v>45247</c:v>
                </c:pt>
                <c:pt idx="78" formatCode="m/d/yyyy">
                  <c:v>45254</c:v>
                </c:pt>
                <c:pt idx="79" formatCode="m/d/yyyy">
                  <c:v>45261</c:v>
                </c:pt>
                <c:pt idx="80" formatCode="m/d/yyyy">
                  <c:v>45268</c:v>
                </c:pt>
                <c:pt idx="81" formatCode="m/d/yyyy">
                  <c:v>45275</c:v>
                </c:pt>
                <c:pt idx="82" formatCode="m/d/yyyy">
                  <c:v>45282</c:v>
                </c:pt>
                <c:pt idx="83" formatCode="m/d/yyyy">
                  <c:v>45289</c:v>
                </c:pt>
                <c:pt idx="84" formatCode="m/d/yyyy">
                  <c:v>45296</c:v>
                </c:pt>
                <c:pt idx="85" formatCode="m/d/yyyy">
                  <c:v>45303</c:v>
                </c:pt>
                <c:pt idx="86" formatCode="m/d/yyyy">
                  <c:v>45310</c:v>
                </c:pt>
                <c:pt idx="87" formatCode="m/d/yyyy">
                  <c:v>45317</c:v>
                </c:pt>
                <c:pt idx="88" formatCode="m/d/yyyy">
                  <c:v>45324</c:v>
                </c:pt>
                <c:pt idx="89" formatCode="m/d/yyyy">
                  <c:v>45331</c:v>
                </c:pt>
                <c:pt idx="90" formatCode="m/d/yyyy">
                  <c:v>45338</c:v>
                </c:pt>
                <c:pt idx="91" formatCode="m/d/yyyy">
                  <c:v>45345</c:v>
                </c:pt>
                <c:pt idx="92" formatCode="m/d/yyyy">
                  <c:v>45352</c:v>
                </c:pt>
                <c:pt idx="93" formatCode="m/d/yyyy">
                  <c:v>45359</c:v>
                </c:pt>
                <c:pt idx="94" formatCode="m/d/yyyy">
                  <c:v>45366</c:v>
                </c:pt>
                <c:pt idx="95" formatCode="m/d/yyyy">
                  <c:v>45373</c:v>
                </c:pt>
                <c:pt idx="96" formatCode="m/d/yyyy">
                  <c:v>45380</c:v>
                </c:pt>
                <c:pt idx="97" formatCode="m/d/yyyy">
                  <c:v>45387</c:v>
                </c:pt>
                <c:pt idx="98" formatCode="m/d/yyyy">
                  <c:v>45394</c:v>
                </c:pt>
                <c:pt idx="99" formatCode="m/d/yyyy">
                  <c:v>45401</c:v>
                </c:pt>
                <c:pt idx="100" formatCode="m/d/yyyy">
                  <c:v>45408</c:v>
                </c:pt>
                <c:pt idx="101" formatCode="m/d/yyyy">
                  <c:v>45415</c:v>
                </c:pt>
                <c:pt idx="102" formatCode="m/d/yyyy">
                  <c:v>45422</c:v>
                </c:pt>
                <c:pt idx="103" formatCode="m/d/yyyy">
                  <c:v>45429</c:v>
                </c:pt>
                <c:pt idx="104" formatCode="m/d/yyyy">
                  <c:v>45436</c:v>
                </c:pt>
                <c:pt idx="105" formatCode="m/d/yyyy">
                  <c:v>45443</c:v>
                </c:pt>
                <c:pt idx="106" formatCode="m/d/yyyy">
                  <c:v>45450</c:v>
                </c:pt>
                <c:pt idx="107" formatCode="m/d/yyyy">
                  <c:v>45457</c:v>
                </c:pt>
                <c:pt idx="108" formatCode="m/d/yyyy">
                  <c:v>45464</c:v>
                </c:pt>
                <c:pt idx="109" formatCode="m/d/yyyy">
                  <c:v>45471</c:v>
                </c:pt>
                <c:pt idx="110" formatCode="m/d/yyyy">
                  <c:v>45478</c:v>
                </c:pt>
                <c:pt idx="111" formatCode="m/d/yyyy">
                  <c:v>45485</c:v>
                </c:pt>
                <c:pt idx="112" formatCode="m/d/yyyy">
                  <c:v>45492</c:v>
                </c:pt>
                <c:pt idx="113" formatCode="m/d/yyyy">
                  <c:v>45499</c:v>
                </c:pt>
                <c:pt idx="114" formatCode="m/d/yyyy">
                  <c:v>45506</c:v>
                </c:pt>
                <c:pt idx="115" formatCode="m/d/yyyy">
                  <c:v>45513</c:v>
                </c:pt>
                <c:pt idx="116" formatCode="m/d/yyyy">
                  <c:v>45520</c:v>
                </c:pt>
                <c:pt idx="117" formatCode="m/d/yyyy">
                  <c:v>45527</c:v>
                </c:pt>
                <c:pt idx="118" formatCode="m/d/yyyy">
                  <c:v>45533</c:v>
                </c:pt>
                <c:pt idx="119" formatCode="m/d/yyyy">
                  <c:v>45541</c:v>
                </c:pt>
                <c:pt idx="120" formatCode="m/d/yyyy">
                  <c:v>45548</c:v>
                </c:pt>
                <c:pt idx="121" formatCode="m/d/yyyy">
                  <c:v>45555</c:v>
                </c:pt>
                <c:pt idx="122" formatCode="m/d/yyyy">
                  <c:v>45562</c:v>
                </c:pt>
                <c:pt idx="123" formatCode="m/d/yyyy">
                  <c:v>45569</c:v>
                </c:pt>
                <c:pt idx="124" formatCode="m/d/yyyy">
                  <c:v>45576</c:v>
                </c:pt>
                <c:pt idx="125" formatCode="m/d/yyyy">
                  <c:v>45583</c:v>
                </c:pt>
                <c:pt idx="126" formatCode="m/d/yyyy">
                  <c:v>45590</c:v>
                </c:pt>
                <c:pt idx="127" formatCode="m/d/yyyy">
                  <c:v>45597</c:v>
                </c:pt>
                <c:pt idx="128" formatCode="m/d/yyyy">
                  <c:v>45604</c:v>
                </c:pt>
                <c:pt idx="129" formatCode="m/d/yyyy">
                  <c:v>45611</c:v>
                </c:pt>
                <c:pt idx="130" formatCode="m/d/yyyy">
                  <c:v>45618</c:v>
                </c:pt>
                <c:pt idx="131" formatCode="m/d/yyyy">
                  <c:v>45625</c:v>
                </c:pt>
                <c:pt idx="132" formatCode="m/d/yyyy">
                  <c:v>45632</c:v>
                </c:pt>
                <c:pt idx="133" formatCode="m/d/yyyy">
                  <c:v>45639</c:v>
                </c:pt>
                <c:pt idx="134" formatCode="m/d/yyyy">
                  <c:v>45646</c:v>
                </c:pt>
                <c:pt idx="135" formatCode="m/d/yyyy">
                  <c:v>45653</c:v>
                </c:pt>
                <c:pt idx="136" formatCode="m/d/yyyy">
                  <c:v>45660</c:v>
                </c:pt>
                <c:pt idx="137" formatCode="m/d/yyyy">
                  <c:v>45667</c:v>
                </c:pt>
                <c:pt idx="138" formatCode="m/d/yyyy">
                  <c:v>45674</c:v>
                </c:pt>
                <c:pt idx="139" formatCode="m/d/yyyy">
                  <c:v>45681</c:v>
                </c:pt>
                <c:pt idx="140" formatCode="m/d/yyyy">
                  <c:v>45688</c:v>
                </c:pt>
                <c:pt idx="141" formatCode="m/d/yyyy">
                  <c:v>45695</c:v>
                </c:pt>
                <c:pt idx="142" formatCode="m/d/yyyy">
                  <c:v>45702</c:v>
                </c:pt>
                <c:pt idx="143" formatCode="m/d/yyyy">
                  <c:v>45709</c:v>
                </c:pt>
                <c:pt idx="144" formatCode="m/d/yyyy">
                  <c:v>45716</c:v>
                </c:pt>
                <c:pt idx="145" formatCode="m/d/yyyy">
                  <c:v>45723</c:v>
                </c:pt>
                <c:pt idx="146" formatCode="m/d/yyyy">
                  <c:v>45730</c:v>
                </c:pt>
                <c:pt idx="147" formatCode="m/d/yyyy">
                  <c:v>45737</c:v>
                </c:pt>
                <c:pt idx="148" formatCode="m/d/yyyy">
                  <c:v>45744</c:v>
                </c:pt>
                <c:pt idx="149" formatCode="m/d/yyyy">
                  <c:v>45751</c:v>
                </c:pt>
                <c:pt idx="150" formatCode="m/d/yyyy">
                  <c:v>45758</c:v>
                </c:pt>
                <c:pt idx="151" formatCode="m/d/yyyy">
                  <c:v>45765</c:v>
                </c:pt>
                <c:pt idx="152" formatCode="m/d/yyyy">
                  <c:v>45772</c:v>
                </c:pt>
                <c:pt idx="153" formatCode="m/d/yyyy">
                  <c:v>45779</c:v>
                </c:pt>
                <c:pt idx="154" formatCode="m/d/yyyy">
                  <c:v>45786</c:v>
                </c:pt>
                <c:pt idx="155" formatCode="m/d/yyyy">
                  <c:v>45793</c:v>
                </c:pt>
                <c:pt idx="156" formatCode="m/d/yyyy">
                  <c:v>45800</c:v>
                </c:pt>
                <c:pt idx="157" formatCode="m/d/yyyy">
                  <c:v>45807</c:v>
                </c:pt>
                <c:pt idx="158" formatCode="m/d/yyyy">
                  <c:v>45813</c:v>
                </c:pt>
                <c:pt idx="159" formatCode="m/d/yyyy">
                  <c:v>45821</c:v>
                </c:pt>
                <c:pt idx="160" formatCode="m/d/yyyy">
                  <c:v>45828</c:v>
                </c:pt>
              </c:numCache>
            </c:numRef>
          </c:cat>
          <c:val>
            <c:numRef>
              <c:f>Sayfa1!$B$2:$B$162</c:f>
              <c:numCache>
                <c:formatCode>#,##0</c:formatCode>
                <c:ptCount val="161"/>
                <c:pt idx="0">
                  <c:v>562</c:v>
                </c:pt>
                <c:pt idx="1">
                  <c:v>581</c:v>
                </c:pt>
                <c:pt idx="2">
                  <c:v>610</c:v>
                </c:pt>
                <c:pt idx="3">
                  <c:v>696</c:v>
                </c:pt>
                <c:pt idx="4">
                  <c:v>729</c:v>
                </c:pt>
                <c:pt idx="5">
                  <c:v>757</c:v>
                </c:pt>
                <c:pt idx="6">
                  <c:v>782</c:v>
                </c:pt>
                <c:pt idx="7">
                  <c:v>904</c:v>
                </c:pt>
                <c:pt idx="8">
                  <c:v>931</c:v>
                </c:pt>
                <c:pt idx="9">
                  <c:v>963</c:v>
                </c:pt>
                <c:pt idx="10" formatCode="General">
                  <c:v>992</c:v>
                </c:pt>
                <c:pt idx="11">
                  <c:v>1018</c:v>
                </c:pt>
                <c:pt idx="12">
                  <c:v>1206</c:v>
                </c:pt>
                <c:pt idx="13">
                  <c:v>1247</c:v>
                </c:pt>
                <c:pt idx="14">
                  <c:v>1277</c:v>
                </c:pt>
                <c:pt idx="15">
                  <c:v>1307</c:v>
                </c:pt>
                <c:pt idx="16">
                  <c:v>1327</c:v>
                </c:pt>
                <c:pt idx="17">
                  <c:v>1348</c:v>
                </c:pt>
                <c:pt idx="18">
                  <c:v>1370</c:v>
                </c:pt>
                <c:pt idx="19">
                  <c:v>1400</c:v>
                </c:pt>
                <c:pt idx="20">
                  <c:v>1422</c:v>
                </c:pt>
                <c:pt idx="21">
                  <c:v>1443</c:v>
                </c:pt>
                <c:pt idx="22">
                  <c:v>1454</c:v>
                </c:pt>
                <c:pt idx="23">
                  <c:v>1462</c:v>
                </c:pt>
                <c:pt idx="24">
                  <c:v>1473</c:v>
                </c:pt>
                <c:pt idx="25">
                  <c:v>1474</c:v>
                </c:pt>
                <c:pt idx="26">
                  <c:v>1464</c:v>
                </c:pt>
                <c:pt idx="27">
                  <c:v>1471</c:v>
                </c:pt>
                <c:pt idx="28">
                  <c:v>1463</c:v>
                </c:pt>
                <c:pt idx="29">
                  <c:v>1464</c:v>
                </c:pt>
                <c:pt idx="30">
                  <c:v>1465</c:v>
                </c:pt>
                <c:pt idx="31">
                  <c:v>1463</c:v>
                </c:pt>
                <c:pt idx="32">
                  <c:v>1415</c:v>
                </c:pt>
                <c:pt idx="33">
                  <c:v>1370</c:v>
                </c:pt>
                <c:pt idx="34">
                  <c:v>1373</c:v>
                </c:pt>
                <c:pt idx="35">
                  <c:v>1385</c:v>
                </c:pt>
                <c:pt idx="36">
                  <c:v>1406</c:v>
                </c:pt>
                <c:pt idx="37">
                  <c:v>1455</c:v>
                </c:pt>
                <c:pt idx="38">
                  <c:v>1483</c:v>
                </c:pt>
                <c:pt idx="39">
                  <c:v>1499</c:v>
                </c:pt>
                <c:pt idx="40">
                  <c:v>1551</c:v>
                </c:pt>
                <c:pt idx="41">
                  <c:v>1577</c:v>
                </c:pt>
                <c:pt idx="42">
                  <c:v>1603</c:v>
                </c:pt>
                <c:pt idx="43">
                  <c:v>1639</c:v>
                </c:pt>
                <c:pt idx="44">
                  <c:v>1672</c:v>
                </c:pt>
                <c:pt idx="45">
                  <c:v>1701</c:v>
                </c:pt>
                <c:pt idx="46">
                  <c:v>1776</c:v>
                </c:pt>
                <c:pt idx="47">
                  <c:v>1890</c:v>
                </c:pt>
                <c:pt idx="48">
                  <c:v>1979</c:v>
                </c:pt>
                <c:pt idx="49">
                  <c:v>2117</c:v>
                </c:pt>
                <c:pt idx="50">
                  <c:v>2203</c:v>
                </c:pt>
                <c:pt idx="51">
                  <c:v>2346</c:v>
                </c:pt>
                <c:pt idx="52">
                  <c:v>2398</c:v>
                </c:pt>
                <c:pt idx="53">
                  <c:v>2498</c:v>
                </c:pt>
                <c:pt idx="54">
                  <c:v>2533</c:v>
                </c:pt>
                <c:pt idx="55">
                  <c:v>2576</c:v>
                </c:pt>
                <c:pt idx="56">
                  <c:v>2628</c:v>
                </c:pt>
                <c:pt idx="57">
                  <c:v>2719</c:v>
                </c:pt>
                <c:pt idx="58">
                  <c:v>2739</c:v>
                </c:pt>
                <c:pt idx="59">
                  <c:v>2846</c:v>
                </c:pt>
                <c:pt idx="60">
                  <c:v>2962</c:v>
                </c:pt>
                <c:pt idx="61">
                  <c:v>3073</c:v>
                </c:pt>
                <c:pt idx="62">
                  <c:v>3132</c:v>
                </c:pt>
                <c:pt idx="63">
                  <c:v>3282</c:v>
                </c:pt>
                <c:pt idx="64">
                  <c:v>3357</c:v>
                </c:pt>
                <c:pt idx="65">
                  <c:v>3407</c:v>
                </c:pt>
                <c:pt idx="66">
                  <c:v>3348</c:v>
                </c:pt>
                <c:pt idx="67">
                  <c:v>3332</c:v>
                </c:pt>
                <c:pt idx="68">
                  <c:v>3306</c:v>
                </c:pt>
                <c:pt idx="69">
                  <c:v>3304</c:v>
                </c:pt>
                <c:pt idx="70">
                  <c:v>3303</c:v>
                </c:pt>
                <c:pt idx="71">
                  <c:v>3228</c:v>
                </c:pt>
                <c:pt idx="72">
                  <c:v>3155</c:v>
                </c:pt>
                <c:pt idx="73">
                  <c:v>3070</c:v>
                </c:pt>
                <c:pt idx="74">
                  <c:v>3007</c:v>
                </c:pt>
                <c:pt idx="75">
                  <c:v>2921</c:v>
                </c:pt>
                <c:pt idx="76">
                  <c:v>2838</c:v>
                </c:pt>
                <c:pt idx="77">
                  <c:v>2767</c:v>
                </c:pt>
                <c:pt idx="78">
                  <c:v>2738</c:v>
                </c:pt>
                <c:pt idx="79">
                  <c:v>2714</c:v>
                </c:pt>
                <c:pt idx="80">
                  <c:v>2700</c:v>
                </c:pt>
                <c:pt idx="81">
                  <c:v>2682</c:v>
                </c:pt>
                <c:pt idx="82">
                  <c:v>2651</c:v>
                </c:pt>
                <c:pt idx="83">
                  <c:v>2626</c:v>
                </c:pt>
                <c:pt idx="84">
                  <c:v>2576</c:v>
                </c:pt>
                <c:pt idx="85">
                  <c:v>2528</c:v>
                </c:pt>
                <c:pt idx="86">
                  <c:v>2502</c:v>
                </c:pt>
                <c:pt idx="87">
                  <c:v>2458</c:v>
                </c:pt>
                <c:pt idx="88">
                  <c:v>2382</c:v>
                </c:pt>
                <c:pt idx="89">
                  <c:v>2367</c:v>
                </c:pt>
                <c:pt idx="90">
                  <c:v>2343</c:v>
                </c:pt>
                <c:pt idx="91">
                  <c:v>2323</c:v>
                </c:pt>
                <c:pt idx="92">
                  <c:v>2311</c:v>
                </c:pt>
                <c:pt idx="93">
                  <c:v>2303</c:v>
                </c:pt>
                <c:pt idx="94">
                  <c:v>2295</c:v>
                </c:pt>
                <c:pt idx="95">
                  <c:v>2288</c:v>
                </c:pt>
                <c:pt idx="96">
                  <c:v>2276</c:v>
                </c:pt>
                <c:pt idx="97">
                  <c:v>2274</c:v>
                </c:pt>
                <c:pt idx="98">
                  <c:v>2270</c:v>
                </c:pt>
                <c:pt idx="99">
                  <c:v>2266</c:v>
                </c:pt>
                <c:pt idx="100">
                  <c:v>2257</c:v>
                </c:pt>
                <c:pt idx="101">
                  <c:v>2232</c:v>
                </c:pt>
                <c:pt idx="102">
                  <c:v>2196</c:v>
                </c:pt>
                <c:pt idx="103">
                  <c:v>2176</c:v>
                </c:pt>
                <c:pt idx="104">
                  <c:v>2161</c:v>
                </c:pt>
                <c:pt idx="105">
                  <c:v>2124</c:v>
                </c:pt>
                <c:pt idx="106">
                  <c:v>2098</c:v>
                </c:pt>
                <c:pt idx="107">
                  <c:v>2068</c:v>
                </c:pt>
                <c:pt idx="108">
                  <c:v>2032</c:v>
                </c:pt>
                <c:pt idx="109">
                  <c:v>2014</c:v>
                </c:pt>
                <c:pt idx="110">
                  <c:v>1991</c:v>
                </c:pt>
                <c:pt idx="111">
                  <c:v>1942</c:v>
                </c:pt>
                <c:pt idx="112">
                  <c:v>1881</c:v>
                </c:pt>
                <c:pt idx="113">
                  <c:v>1832</c:v>
                </c:pt>
                <c:pt idx="114">
                  <c:v>1767</c:v>
                </c:pt>
                <c:pt idx="115">
                  <c:v>1714</c:v>
                </c:pt>
                <c:pt idx="116">
                  <c:v>1659</c:v>
                </c:pt>
                <c:pt idx="117">
                  <c:v>1619</c:v>
                </c:pt>
                <c:pt idx="118">
                  <c:v>1594</c:v>
                </c:pt>
                <c:pt idx="119">
                  <c:v>1574</c:v>
                </c:pt>
                <c:pt idx="120">
                  <c:v>1564</c:v>
                </c:pt>
                <c:pt idx="121">
                  <c:v>1533</c:v>
                </c:pt>
                <c:pt idx="122">
                  <c:v>1511</c:v>
                </c:pt>
                <c:pt idx="123">
                  <c:v>1490</c:v>
                </c:pt>
                <c:pt idx="124">
                  <c:v>1470</c:v>
                </c:pt>
                <c:pt idx="125">
                  <c:v>1412</c:v>
                </c:pt>
                <c:pt idx="126">
                  <c:v>1374</c:v>
                </c:pt>
                <c:pt idx="127">
                  <c:v>1338</c:v>
                </c:pt>
                <c:pt idx="128">
                  <c:v>1289</c:v>
                </c:pt>
                <c:pt idx="129">
                  <c:v>1250</c:v>
                </c:pt>
                <c:pt idx="130">
                  <c:v>1223</c:v>
                </c:pt>
                <c:pt idx="131">
                  <c:v>1198</c:v>
                </c:pt>
                <c:pt idx="132">
                  <c:v>1184</c:v>
                </c:pt>
                <c:pt idx="133">
                  <c:v>1169</c:v>
                </c:pt>
                <c:pt idx="134">
                  <c:v>1153</c:v>
                </c:pt>
                <c:pt idx="135">
                  <c:v>1129</c:v>
                </c:pt>
                <c:pt idx="136">
                  <c:v>1108</c:v>
                </c:pt>
                <c:pt idx="137">
                  <c:v>1085</c:v>
                </c:pt>
                <c:pt idx="138">
                  <c:v>1047</c:v>
                </c:pt>
                <c:pt idx="139">
                  <c:v>1021</c:v>
                </c:pt>
                <c:pt idx="140">
                  <c:v>996</c:v>
                </c:pt>
                <c:pt idx="141">
                  <c:v>966</c:v>
                </c:pt>
                <c:pt idx="142">
                  <c:v>919</c:v>
                </c:pt>
                <c:pt idx="143">
                  <c:v>879</c:v>
                </c:pt>
                <c:pt idx="144">
                  <c:v>846</c:v>
                </c:pt>
                <c:pt idx="145">
                  <c:v>825</c:v>
                </c:pt>
                <c:pt idx="146">
                  <c:v>798</c:v>
                </c:pt>
                <c:pt idx="147">
                  <c:v>779</c:v>
                </c:pt>
                <c:pt idx="148">
                  <c:v>758</c:v>
                </c:pt>
                <c:pt idx="149">
                  <c:v>744</c:v>
                </c:pt>
                <c:pt idx="150">
                  <c:v>728</c:v>
                </c:pt>
                <c:pt idx="151">
                  <c:v>706</c:v>
                </c:pt>
                <c:pt idx="152">
                  <c:v>685</c:v>
                </c:pt>
                <c:pt idx="153">
                  <c:v>659</c:v>
                </c:pt>
                <c:pt idx="154">
                  <c:v>625</c:v>
                </c:pt>
                <c:pt idx="155">
                  <c:v>596</c:v>
                </c:pt>
                <c:pt idx="156">
                  <c:v>584</c:v>
                </c:pt>
                <c:pt idx="157">
                  <c:v>576</c:v>
                </c:pt>
                <c:pt idx="158">
                  <c:v>571</c:v>
                </c:pt>
                <c:pt idx="159">
                  <c:v>566</c:v>
                </c:pt>
                <c:pt idx="160">
                  <c:v>559</c:v>
                </c:pt>
              </c:numCache>
            </c:numRef>
          </c:val>
          <c:extLst>
            <c:ext xmlns:c16="http://schemas.microsoft.com/office/drawing/2014/chart" uri="{C3380CC4-5D6E-409C-BE32-E72D297353CC}">
              <c16:uniqueId val="{00000004-5621-4B1C-8BFD-E0ECB3EADA45}"/>
            </c:ext>
          </c:extLst>
        </c:ser>
        <c:dLbls>
          <c:showLegendKey val="0"/>
          <c:showVal val="0"/>
          <c:showCatName val="0"/>
          <c:showSerName val="0"/>
          <c:showPercent val="0"/>
          <c:showBubbleSize val="0"/>
        </c:dLbls>
        <c:gapWidth val="150"/>
        <c:axId val="384906344"/>
        <c:axId val="384906736"/>
      </c:barChart>
      <c:catAx>
        <c:axId val="384906344"/>
        <c:scaling>
          <c:orientation val="minMax"/>
        </c:scaling>
        <c:delete val="0"/>
        <c:axPos val="b"/>
        <c:numFmt formatCode="d\-mmm\-yy" sourceLinked="1"/>
        <c:majorTickMark val="out"/>
        <c:minorTickMark val="none"/>
        <c:tickLblPos val="nextTo"/>
        <c:txPr>
          <a:bodyPr/>
          <a:lstStyle/>
          <a:p>
            <a:pPr>
              <a:defRPr sz="1400"/>
            </a:pPr>
            <a:endParaRPr lang="tr-TR"/>
          </a:p>
        </c:txPr>
        <c:crossAx val="384906736"/>
        <c:crosses val="autoZero"/>
        <c:auto val="0"/>
        <c:lblAlgn val="ctr"/>
        <c:lblOffset val="100"/>
        <c:noMultiLvlLbl val="0"/>
      </c:catAx>
      <c:valAx>
        <c:axId val="384906736"/>
        <c:scaling>
          <c:orientation val="minMax"/>
        </c:scaling>
        <c:delete val="0"/>
        <c:axPos val="l"/>
        <c:majorGridlines/>
        <c:numFmt formatCode="#,##0" sourceLinked="1"/>
        <c:majorTickMark val="out"/>
        <c:minorTickMark val="none"/>
        <c:tickLblPos val="nextTo"/>
        <c:txPr>
          <a:bodyPr/>
          <a:lstStyle/>
          <a:p>
            <a:pPr>
              <a:defRPr sz="1400" b="1"/>
            </a:pPr>
            <a:endParaRPr lang="tr-TR"/>
          </a:p>
        </c:txPr>
        <c:crossAx val="384906344"/>
        <c:crosses val="autoZero"/>
        <c:crossBetween val="between"/>
      </c:valAx>
    </c:plotArea>
    <c:plotVisOnly val="1"/>
    <c:dispBlanksAs val="gap"/>
    <c:showDLblsOverMax val="0"/>
  </c:chart>
  <c:txPr>
    <a:bodyPr/>
    <a:lstStyle/>
    <a:p>
      <a:pPr>
        <a:defRPr sz="1800"/>
      </a:pPr>
      <a:endParaRPr lang="tr-TR"/>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017862350539523E-2"/>
          <c:y val="2.3976211912818061E-2"/>
          <c:w val="0.86947737435598327"/>
          <c:h val="0.80497071144972721"/>
        </c:manualLayout>
      </c:layout>
      <c:lineChart>
        <c:grouping val="standard"/>
        <c:varyColors val="0"/>
        <c:ser>
          <c:idx val="0"/>
          <c:order val="0"/>
          <c:tx>
            <c:strRef>
              <c:f>Sayfa1!$B$1</c:f>
              <c:strCache>
                <c:ptCount val="1"/>
                <c:pt idx="0">
                  <c:v>Seri 1</c:v>
                </c:pt>
              </c:strCache>
            </c:strRef>
          </c:tx>
          <c:spPr>
            <a:ln w="28575" cap="rnd">
              <a:solidFill>
                <a:srgbClr val="0070C0"/>
              </a:solidFill>
              <a:round/>
            </a:ln>
            <a:effectLst/>
          </c:spPr>
          <c:marker>
            <c:symbol val="none"/>
          </c:marker>
          <c:dLbls>
            <c:dLbl>
              <c:idx val="468"/>
              <c:layout>
                <c:manualLayout>
                  <c:x val="-3.8580246913580245E-2"/>
                  <c:y val="-4.5006432021584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D28-4B92-BF77-6F00616EB6B0}"/>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tr-T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Sayfa1!$A$2:$A$651</c:f>
              <c:numCache>
                <c:formatCode>m/d/yyyy</c:formatCode>
                <c:ptCount val="650"/>
                <c:pt idx="0">
                  <c:v>41278</c:v>
                </c:pt>
                <c:pt idx="1">
                  <c:v>41285</c:v>
                </c:pt>
                <c:pt idx="2">
                  <c:v>41292</c:v>
                </c:pt>
                <c:pt idx="3">
                  <c:v>41299</c:v>
                </c:pt>
                <c:pt idx="4">
                  <c:v>41306</c:v>
                </c:pt>
                <c:pt idx="5">
                  <c:v>41313</c:v>
                </c:pt>
                <c:pt idx="6">
                  <c:v>41320</c:v>
                </c:pt>
                <c:pt idx="7">
                  <c:v>41327</c:v>
                </c:pt>
                <c:pt idx="8">
                  <c:v>41334</c:v>
                </c:pt>
                <c:pt idx="9">
                  <c:v>41341</c:v>
                </c:pt>
                <c:pt idx="10">
                  <c:v>41348</c:v>
                </c:pt>
                <c:pt idx="11">
                  <c:v>41355</c:v>
                </c:pt>
                <c:pt idx="12">
                  <c:v>41362</c:v>
                </c:pt>
                <c:pt idx="13">
                  <c:v>41369</c:v>
                </c:pt>
                <c:pt idx="14">
                  <c:v>41376</c:v>
                </c:pt>
                <c:pt idx="15">
                  <c:v>41383</c:v>
                </c:pt>
                <c:pt idx="16">
                  <c:v>41390</c:v>
                </c:pt>
                <c:pt idx="17">
                  <c:v>41397</c:v>
                </c:pt>
                <c:pt idx="18">
                  <c:v>41404</c:v>
                </c:pt>
                <c:pt idx="19">
                  <c:v>41411</c:v>
                </c:pt>
                <c:pt idx="20">
                  <c:v>41418</c:v>
                </c:pt>
                <c:pt idx="21">
                  <c:v>41425</c:v>
                </c:pt>
                <c:pt idx="22">
                  <c:v>41432</c:v>
                </c:pt>
                <c:pt idx="23">
                  <c:v>41439</c:v>
                </c:pt>
                <c:pt idx="24">
                  <c:v>41446</c:v>
                </c:pt>
                <c:pt idx="25">
                  <c:v>41453</c:v>
                </c:pt>
                <c:pt idx="26">
                  <c:v>41460</c:v>
                </c:pt>
                <c:pt idx="27">
                  <c:v>41467</c:v>
                </c:pt>
                <c:pt idx="28">
                  <c:v>41474</c:v>
                </c:pt>
                <c:pt idx="29">
                  <c:v>41481</c:v>
                </c:pt>
                <c:pt idx="30">
                  <c:v>41488</c:v>
                </c:pt>
                <c:pt idx="31">
                  <c:v>41495</c:v>
                </c:pt>
                <c:pt idx="32">
                  <c:v>41502</c:v>
                </c:pt>
                <c:pt idx="33">
                  <c:v>41509</c:v>
                </c:pt>
                <c:pt idx="34">
                  <c:v>41516</c:v>
                </c:pt>
                <c:pt idx="35">
                  <c:v>41523</c:v>
                </c:pt>
                <c:pt idx="36">
                  <c:v>41530</c:v>
                </c:pt>
                <c:pt idx="37">
                  <c:v>41537</c:v>
                </c:pt>
                <c:pt idx="38">
                  <c:v>41544</c:v>
                </c:pt>
                <c:pt idx="39">
                  <c:v>41551</c:v>
                </c:pt>
                <c:pt idx="40">
                  <c:v>41558</c:v>
                </c:pt>
                <c:pt idx="41">
                  <c:v>41565</c:v>
                </c:pt>
                <c:pt idx="42">
                  <c:v>41572</c:v>
                </c:pt>
                <c:pt idx="43">
                  <c:v>41579</c:v>
                </c:pt>
                <c:pt idx="44">
                  <c:v>41586</c:v>
                </c:pt>
                <c:pt idx="45">
                  <c:v>41593</c:v>
                </c:pt>
                <c:pt idx="46">
                  <c:v>41600</c:v>
                </c:pt>
                <c:pt idx="47">
                  <c:v>41607</c:v>
                </c:pt>
                <c:pt idx="48">
                  <c:v>41614</c:v>
                </c:pt>
                <c:pt idx="49">
                  <c:v>41621</c:v>
                </c:pt>
                <c:pt idx="50">
                  <c:v>41628</c:v>
                </c:pt>
                <c:pt idx="51">
                  <c:v>41635</c:v>
                </c:pt>
                <c:pt idx="52">
                  <c:v>41642</c:v>
                </c:pt>
                <c:pt idx="53">
                  <c:v>41649</c:v>
                </c:pt>
                <c:pt idx="54">
                  <c:v>41656</c:v>
                </c:pt>
                <c:pt idx="55">
                  <c:v>41663</c:v>
                </c:pt>
                <c:pt idx="56">
                  <c:v>41670</c:v>
                </c:pt>
                <c:pt idx="57">
                  <c:v>41677</c:v>
                </c:pt>
                <c:pt idx="58">
                  <c:v>41684</c:v>
                </c:pt>
                <c:pt idx="59">
                  <c:v>41691</c:v>
                </c:pt>
                <c:pt idx="60">
                  <c:v>41698</c:v>
                </c:pt>
                <c:pt idx="61">
                  <c:v>41705</c:v>
                </c:pt>
                <c:pt idx="62">
                  <c:v>41712</c:v>
                </c:pt>
                <c:pt idx="63">
                  <c:v>41719</c:v>
                </c:pt>
                <c:pt idx="64">
                  <c:v>41726</c:v>
                </c:pt>
                <c:pt idx="65">
                  <c:v>41733</c:v>
                </c:pt>
                <c:pt idx="66">
                  <c:v>41740</c:v>
                </c:pt>
                <c:pt idx="67">
                  <c:v>41747</c:v>
                </c:pt>
                <c:pt idx="68">
                  <c:v>41754</c:v>
                </c:pt>
                <c:pt idx="69">
                  <c:v>41761</c:v>
                </c:pt>
                <c:pt idx="70">
                  <c:v>41768</c:v>
                </c:pt>
                <c:pt idx="71">
                  <c:v>41775</c:v>
                </c:pt>
                <c:pt idx="72">
                  <c:v>41782</c:v>
                </c:pt>
                <c:pt idx="73">
                  <c:v>41789</c:v>
                </c:pt>
                <c:pt idx="74">
                  <c:v>41796</c:v>
                </c:pt>
                <c:pt idx="75">
                  <c:v>41803</c:v>
                </c:pt>
                <c:pt idx="76">
                  <c:v>41810</c:v>
                </c:pt>
                <c:pt idx="77">
                  <c:v>41817</c:v>
                </c:pt>
                <c:pt idx="78">
                  <c:v>41824</c:v>
                </c:pt>
                <c:pt idx="79">
                  <c:v>41831</c:v>
                </c:pt>
                <c:pt idx="80">
                  <c:v>41838</c:v>
                </c:pt>
                <c:pt idx="81">
                  <c:v>41845</c:v>
                </c:pt>
                <c:pt idx="82">
                  <c:v>41852</c:v>
                </c:pt>
                <c:pt idx="83">
                  <c:v>41859</c:v>
                </c:pt>
                <c:pt idx="84">
                  <c:v>41866</c:v>
                </c:pt>
                <c:pt idx="85">
                  <c:v>41873</c:v>
                </c:pt>
                <c:pt idx="86">
                  <c:v>41880</c:v>
                </c:pt>
                <c:pt idx="87">
                  <c:v>41887</c:v>
                </c:pt>
                <c:pt idx="88">
                  <c:v>41894</c:v>
                </c:pt>
                <c:pt idx="89">
                  <c:v>41901</c:v>
                </c:pt>
                <c:pt idx="90">
                  <c:v>41908</c:v>
                </c:pt>
                <c:pt idx="91">
                  <c:v>41915</c:v>
                </c:pt>
                <c:pt idx="92">
                  <c:v>41922</c:v>
                </c:pt>
                <c:pt idx="93">
                  <c:v>41929</c:v>
                </c:pt>
                <c:pt idx="94">
                  <c:v>41936</c:v>
                </c:pt>
                <c:pt idx="95">
                  <c:v>41943</c:v>
                </c:pt>
                <c:pt idx="96">
                  <c:v>41950</c:v>
                </c:pt>
                <c:pt idx="97">
                  <c:v>41957</c:v>
                </c:pt>
                <c:pt idx="98">
                  <c:v>41964</c:v>
                </c:pt>
                <c:pt idx="99">
                  <c:v>41971</c:v>
                </c:pt>
                <c:pt idx="100">
                  <c:v>41978</c:v>
                </c:pt>
                <c:pt idx="101">
                  <c:v>41985</c:v>
                </c:pt>
                <c:pt idx="102">
                  <c:v>41992</c:v>
                </c:pt>
                <c:pt idx="103">
                  <c:v>41999</c:v>
                </c:pt>
                <c:pt idx="104">
                  <c:v>42006</c:v>
                </c:pt>
                <c:pt idx="105">
                  <c:v>42013</c:v>
                </c:pt>
                <c:pt idx="106">
                  <c:v>42020</c:v>
                </c:pt>
                <c:pt idx="107">
                  <c:v>42027</c:v>
                </c:pt>
                <c:pt idx="108">
                  <c:v>42034</c:v>
                </c:pt>
                <c:pt idx="109">
                  <c:v>42041</c:v>
                </c:pt>
                <c:pt idx="110">
                  <c:v>42048</c:v>
                </c:pt>
                <c:pt idx="111">
                  <c:v>42055</c:v>
                </c:pt>
                <c:pt idx="112">
                  <c:v>42062</c:v>
                </c:pt>
                <c:pt idx="113">
                  <c:v>42069</c:v>
                </c:pt>
                <c:pt idx="114">
                  <c:v>42076</c:v>
                </c:pt>
                <c:pt idx="115">
                  <c:v>42083</c:v>
                </c:pt>
                <c:pt idx="116">
                  <c:v>42090</c:v>
                </c:pt>
                <c:pt idx="117">
                  <c:v>42097</c:v>
                </c:pt>
                <c:pt idx="118">
                  <c:v>42104</c:v>
                </c:pt>
                <c:pt idx="119">
                  <c:v>42111</c:v>
                </c:pt>
                <c:pt idx="120">
                  <c:v>42118</c:v>
                </c:pt>
                <c:pt idx="121">
                  <c:v>42125</c:v>
                </c:pt>
                <c:pt idx="122">
                  <c:v>42132</c:v>
                </c:pt>
                <c:pt idx="123">
                  <c:v>42139</c:v>
                </c:pt>
                <c:pt idx="124">
                  <c:v>42146</c:v>
                </c:pt>
                <c:pt idx="125">
                  <c:v>42153</c:v>
                </c:pt>
                <c:pt idx="126">
                  <c:v>42160</c:v>
                </c:pt>
                <c:pt idx="127">
                  <c:v>42167</c:v>
                </c:pt>
                <c:pt idx="128">
                  <c:v>42174</c:v>
                </c:pt>
                <c:pt idx="129">
                  <c:v>42181</c:v>
                </c:pt>
                <c:pt idx="130">
                  <c:v>42188</c:v>
                </c:pt>
                <c:pt idx="131">
                  <c:v>42195</c:v>
                </c:pt>
                <c:pt idx="132">
                  <c:v>42202</c:v>
                </c:pt>
                <c:pt idx="133">
                  <c:v>42209</c:v>
                </c:pt>
                <c:pt idx="134">
                  <c:v>42216</c:v>
                </c:pt>
                <c:pt idx="135">
                  <c:v>42223</c:v>
                </c:pt>
                <c:pt idx="136">
                  <c:v>42230</c:v>
                </c:pt>
                <c:pt idx="137">
                  <c:v>42237</c:v>
                </c:pt>
                <c:pt idx="138">
                  <c:v>42244</c:v>
                </c:pt>
                <c:pt idx="139">
                  <c:v>42251</c:v>
                </c:pt>
                <c:pt idx="140">
                  <c:v>42258</c:v>
                </c:pt>
                <c:pt idx="141">
                  <c:v>42265</c:v>
                </c:pt>
                <c:pt idx="142">
                  <c:v>42272</c:v>
                </c:pt>
                <c:pt idx="143">
                  <c:v>42279</c:v>
                </c:pt>
                <c:pt idx="144">
                  <c:v>42286</c:v>
                </c:pt>
                <c:pt idx="145">
                  <c:v>42293</c:v>
                </c:pt>
                <c:pt idx="146">
                  <c:v>42300</c:v>
                </c:pt>
                <c:pt idx="147">
                  <c:v>42307</c:v>
                </c:pt>
                <c:pt idx="148">
                  <c:v>42314</c:v>
                </c:pt>
                <c:pt idx="149">
                  <c:v>42321</c:v>
                </c:pt>
                <c:pt idx="150">
                  <c:v>42328</c:v>
                </c:pt>
                <c:pt idx="151">
                  <c:v>42335</c:v>
                </c:pt>
                <c:pt idx="152">
                  <c:v>42342</c:v>
                </c:pt>
                <c:pt idx="153">
                  <c:v>42349</c:v>
                </c:pt>
                <c:pt idx="154">
                  <c:v>42356</c:v>
                </c:pt>
                <c:pt idx="155">
                  <c:v>42363</c:v>
                </c:pt>
                <c:pt idx="156">
                  <c:v>42370</c:v>
                </c:pt>
                <c:pt idx="157">
                  <c:v>42377</c:v>
                </c:pt>
                <c:pt idx="158">
                  <c:v>42384</c:v>
                </c:pt>
                <c:pt idx="159">
                  <c:v>42391</c:v>
                </c:pt>
                <c:pt idx="160">
                  <c:v>42398</c:v>
                </c:pt>
                <c:pt idx="161">
                  <c:v>42405</c:v>
                </c:pt>
                <c:pt idx="162">
                  <c:v>42412</c:v>
                </c:pt>
                <c:pt idx="163">
                  <c:v>42419</c:v>
                </c:pt>
                <c:pt idx="164">
                  <c:v>42426</c:v>
                </c:pt>
                <c:pt idx="165">
                  <c:v>42433</c:v>
                </c:pt>
                <c:pt idx="166">
                  <c:v>42440</c:v>
                </c:pt>
                <c:pt idx="167">
                  <c:v>42447</c:v>
                </c:pt>
                <c:pt idx="168">
                  <c:v>42454</c:v>
                </c:pt>
                <c:pt idx="169">
                  <c:v>42461</c:v>
                </c:pt>
                <c:pt idx="170">
                  <c:v>42468</c:v>
                </c:pt>
                <c:pt idx="171">
                  <c:v>42475</c:v>
                </c:pt>
                <c:pt idx="172">
                  <c:v>42482</c:v>
                </c:pt>
                <c:pt idx="173">
                  <c:v>42489</c:v>
                </c:pt>
                <c:pt idx="174">
                  <c:v>42496</c:v>
                </c:pt>
                <c:pt idx="175">
                  <c:v>42503</c:v>
                </c:pt>
                <c:pt idx="176">
                  <c:v>42510</c:v>
                </c:pt>
                <c:pt idx="177">
                  <c:v>42517</c:v>
                </c:pt>
                <c:pt idx="178">
                  <c:v>42524</c:v>
                </c:pt>
                <c:pt idx="179">
                  <c:v>42531</c:v>
                </c:pt>
                <c:pt idx="180">
                  <c:v>42538</c:v>
                </c:pt>
                <c:pt idx="181">
                  <c:v>42545</c:v>
                </c:pt>
                <c:pt idx="182">
                  <c:v>42552</c:v>
                </c:pt>
                <c:pt idx="183">
                  <c:v>42559</c:v>
                </c:pt>
                <c:pt idx="184">
                  <c:v>42566</c:v>
                </c:pt>
                <c:pt idx="185">
                  <c:v>42573</c:v>
                </c:pt>
                <c:pt idx="186">
                  <c:v>42580</c:v>
                </c:pt>
                <c:pt idx="187">
                  <c:v>42587</c:v>
                </c:pt>
                <c:pt idx="188">
                  <c:v>42594</c:v>
                </c:pt>
                <c:pt idx="189">
                  <c:v>42601</c:v>
                </c:pt>
                <c:pt idx="190">
                  <c:v>42608</c:v>
                </c:pt>
                <c:pt idx="191">
                  <c:v>42615</c:v>
                </c:pt>
                <c:pt idx="192">
                  <c:v>42622</c:v>
                </c:pt>
                <c:pt idx="193">
                  <c:v>42629</c:v>
                </c:pt>
                <c:pt idx="194">
                  <c:v>42636</c:v>
                </c:pt>
                <c:pt idx="195">
                  <c:v>42643</c:v>
                </c:pt>
                <c:pt idx="196">
                  <c:v>42650</c:v>
                </c:pt>
                <c:pt idx="197">
                  <c:v>42657</c:v>
                </c:pt>
                <c:pt idx="198">
                  <c:v>42664</c:v>
                </c:pt>
                <c:pt idx="199">
                  <c:v>42671</c:v>
                </c:pt>
                <c:pt idx="200">
                  <c:v>42678</c:v>
                </c:pt>
                <c:pt idx="201">
                  <c:v>42685</c:v>
                </c:pt>
                <c:pt idx="202">
                  <c:v>42692</c:v>
                </c:pt>
                <c:pt idx="203">
                  <c:v>42699</c:v>
                </c:pt>
                <c:pt idx="204">
                  <c:v>42706</c:v>
                </c:pt>
                <c:pt idx="205">
                  <c:v>42713</c:v>
                </c:pt>
                <c:pt idx="206">
                  <c:v>42720</c:v>
                </c:pt>
                <c:pt idx="207">
                  <c:v>42727</c:v>
                </c:pt>
                <c:pt idx="208">
                  <c:v>42734</c:v>
                </c:pt>
                <c:pt idx="209">
                  <c:v>42741</c:v>
                </c:pt>
                <c:pt idx="210">
                  <c:v>42748</c:v>
                </c:pt>
                <c:pt idx="211">
                  <c:v>42755</c:v>
                </c:pt>
                <c:pt idx="212">
                  <c:v>42762</c:v>
                </c:pt>
                <c:pt idx="213">
                  <c:v>42769</c:v>
                </c:pt>
                <c:pt idx="214">
                  <c:v>42776</c:v>
                </c:pt>
                <c:pt idx="215">
                  <c:v>42783</c:v>
                </c:pt>
                <c:pt idx="216">
                  <c:v>42790</c:v>
                </c:pt>
                <c:pt idx="217">
                  <c:v>42797</c:v>
                </c:pt>
                <c:pt idx="218">
                  <c:v>42804</c:v>
                </c:pt>
                <c:pt idx="219">
                  <c:v>42811</c:v>
                </c:pt>
                <c:pt idx="220">
                  <c:v>42818</c:v>
                </c:pt>
                <c:pt idx="221">
                  <c:v>42825</c:v>
                </c:pt>
                <c:pt idx="222">
                  <c:v>42832</c:v>
                </c:pt>
                <c:pt idx="223">
                  <c:v>42839</c:v>
                </c:pt>
                <c:pt idx="224">
                  <c:v>42846</c:v>
                </c:pt>
                <c:pt idx="225">
                  <c:v>42853</c:v>
                </c:pt>
                <c:pt idx="226">
                  <c:v>42860</c:v>
                </c:pt>
                <c:pt idx="227">
                  <c:v>42867</c:v>
                </c:pt>
                <c:pt idx="228">
                  <c:v>42874</c:v>
                </c:pt>
                <c:pt idx="229">
                  <c:v>42881</c:v>
                </c:pt>
                <c:pt idx="230">
                  <c:v>42888</c:v>
                </c:pt>
                <c:pt idx="231">
                  <c:v>42895</c:v>
                </c:pt>
                <c:pt idx="232">
                  <c:v>42902</c:v>
                </c:pt>
                <c:pt idx="233">
                  <c:v>42909</c:v>
                </c:pt>
                <c:pt idx="234">
                  <c:v>42916</c:v>
                </c:pt>
                <c:pt idx="235">
                  <c:v>42923</c:v>
                </c:pt>
                <c:pt idx="236">
                  <c:v>42930</c:v>
                </c:pt>
                <c:pt idx="237">
                  <c:v>42937</c:v>
                </c:pt>
                <c:pt idx="238">
                  <c:v>42944</c:v>
                </c:pt>
                <c:pt idx="239">
                  <c:v>42951</c:v>
                </c:pt>
                <c:pt idx="240">
                  <c:v>42958</c:v>
                </c:pt>
                <c:pt idx="241">
                  <c:v>42965</c:v>
                </c:pt>
                <c:pt idx="242">
                  <c:v>42972</c:v>
                </c:pt>
                <c:pt idx="243">
                  <c:v>42979</c:v>
                </c:pt>
                <c:pt idx="244">
                  <c:v>42986</c:v>
                </c:pt>
                <c:pt idx="245">
                  <c:v>42993</c:v>
                </c:pt>
                <c:pt idx="246">
                  <c:v>43000</c:v>
                </c:pt>
                <c:pt idx="247">
                  <c:v>43007</c:v>
                </c:pt>
                <c:pt idx="248">
                  <c:v>43014</c:v>
                </c:pt>
                <c:pt idx="249">
                  <c:v>43021</c:v>
                </c:pt>
                <c:pt idx="250">
                  <c:v>43028</c:v>
                </c:pt>
                <c:pt idx="251">
                  <c:v>43035</c:v>
                </c:pt>
                <c:pt idx="252">
                  <c:v>43042</c:v>
                </c:pt>
                <c:pt idx="253">
                  <c:v>43049</c:v>
                </c:pt>
                <c:pt idx="254">
                  <c:v>43056</c:v>
                </c:pt>
                <c:pt idx="255">
                  <c:v>43063</c:v>
                </c:pt>
                <c:pt idx="256">
                  <c:v>43070</c:v>
                </c:pt>
                <c:pt idx="257">
                  <c:v>43077</c:v>
                </c:pt>
                <c:pt idx="258">
                  <c:v>43084</c:v>
                </c:pt>
                <c:pt idx="259">
                  <c:v>43091</c:v>
                </c:pt>
                <c:pt idx="260">
                  <c:v>43098</c:v>
                </c:pt>
                <c:pt idx="261">
                  <c:v>43105</c:v>
                </c:pt>
                <c:pt idx="262">
                  <c:v>43112</c:v>
                </c:pt>
                <c:pt idx="263">
                  <c:v>43119</c:v>
                </c:pt>
                <c:pt idx="264">
                  <c:v>43126</c:v>
                </c:pt>
                <c:pt idx="265">
                  <c:v>43133</c:v>
                </c:pt>
                <c:pt idx="266">
                  <c:v>43140</c:v>
                </c:pt>
                <c:pt idx="267">
                  <c:v>43147</c:v>
                </c:pt>
                <c:pt idx="268">
                  <c:v>43154</c:v>
                </c:pt>
                <c:pt idx="269">
                  <c:v>43161</c:v>
                </c:pt>
                <c:pt idx="270">
                  <c:v>43168</c:v>
                </c:pt>
                <c:pt idx="271">
                  <c:v>43175</c:v>
                </c:pt>
                <c:pt idx="272">
                  <c:v>43182</c:v>
                </c:pt>
                <c:pt idx="273">
                  <c:v>43189</c:v>
                </c:pt>
                <c:pt idx="274">
                  <c:v>43196</c:v>
                </c:pt>
                <c:pt idx="275">
                  <c:v>43203</c:v>
                </c:pt>
                <c:pt idx="276">
                  <c:v>43210</c:v>
                </c:pt>
                <c:pt idx="277">
                  <c:v>43217</c:v>
                </c:pt>
                <c:pt idx="278">
                  <c:v>43224</c:v>
                </c:pt>
                <c:pt idx="279">
                  <c:v>43231</c:v>
                </c:pt>
                <c:pt idx="280">
                  <c:v>43238</c:v>
                </c:pt>
                <c:pt idx="281">
                  <c:v>43245</c:v>
                </c:pt>
                <c:pt idx="282">
                  <c:v>43252</c:v>
                </c:pt>
                <c:pt idx="283">
                  <c:v>43259</c:v>
                </c:pt>
                <c:pt idx="284">
                  <c:v>43266</c:v>
                </c:pt>
                <c:pt idx="285">
                  <c:v>43273</c:v>
                </c:pt>
                <c:pt idx="286">
                  <c:v>43280</c:v>
                </c:pt>
                <c:pt idx="287">
                  <c:v>43287</c:v>
                </c:pt>
                <c:pt idx="288">
                  <c:v>43294</c:v>
                </c:pt>
                <c:pt idx="289">
                  <c:v>43301</c:v>
                </c:pt>
                <c:pt idx="290">
                  <c:v>43308</c:v>
                </c:pt>
                <c:pt idx="291">
                  <c:v>43315</c:v>
                </c:pt>
                <c:pt idx="292">
                  <c:v>43322</c:v>
                </c:pt>
                <c:pt idx="293">
                  <c:v>43329</c:v>
                </c:pt>
                <c:pt idx="294">
                  <c:v>43336</c:v>
                </c:pt>
                <c:pt idx="295">
                  <c:v>43343</c:v>
                </c:pt>
                <c:pt idx="296">
                  <c:v>43350</c:v>
                </c:pt>
                <c:pt idx="297">
                  <c:v>43357</c:v>
                </c:pt>
                <c:pt idx="298">
                  <c:v>43364</c:v>
                </c:pt>
                <c:pt idx="299">
                  <c:v>43371</c:v>
                </c:pt>
                <c:pt idx="300">
                  <c:v>43378</c:v>
                </c:pt>
                <c:pt idx="301">
                  <c:v>43385</c:v>
                </c:pt>
                <c:pt idx="302">
                  <c:v>43392</c:v>
                </c:pt>
                <c:pt idx="303">
                  <c:v>43399</c:v>
                </c:pt>
                <c:pt idx="304">
                  <c:v>43406</c:v>
                </c:pt>
                <c:pt idx="305">
                  <c:v>43413</c:v>
                </c:pt>
                <c:pt idx="306">
                  <c:v>43420</c:v>
                </c:pt>
                <c:pt idx="307">
                  <c:v>43427</c:v>
                </c:pt>
                <c:pt idx="308">
                  <c:v>43434</c:v>
                </c:pt>
                <c:pt idx="309">
                  <c:v>43441</c:v>
                </c:pt>
                <c:pt idx="310">
                  <c:v>43448</c:v>
                </c:pt>
                <c:pt idx="311">
                  <c:v>43455</c:v>
                </c:pt>
                <c:pt idx="312">
                  <c:v>43462</c:v>
                </c:pt>
                <c:pt idx="313">
                  <c:v>43469</c:v>
                </c:pt>
                <c:pt idx="314">
                  <c:v>43476</c:v>
                </c:pt>
                <c:pt idx="315">
                  <c:v>43483</c:v>
                </c:pt>
                <c:pt idx="316">
                  <c:v>43490</c:v>
                </c:pt>
                <c:pt idx="317">
                  <c:v>43497</c:v>
                </c:pt>
                <c:pt idx="318">
                  <c:v>43504</c:v>
                </c:pt>
                <c:pt idx="319">
                  <c:v>43511</c:v>
                </c:pt>
                <c:pt idx="320">
                  <c:v>43518</c:v>
                </c:pt>
                <c:pt idx="321">
                  <c:v>43525</c:v>
                </c:pt>
                <c:pt idx="322">
                  <c:v>43532</c:v>
                </c:pt>
                <c:pt idx="323">
                  <c:v>43539</c:v>
                </c:pt>
                <c:pt idx="324">
                  <c:v>43546</c:v>
                </c:pt>
                <c:pt idx="325">
                  <c:v>43553</c:v>
                </c:pt>
                <c:pt idx="326">
                  <c:v>43560</c:v>
                </c:pt>
                <c:pt idx="327">
                  <c:v>43567</c:v>
                </c:pt>
                <c:pt idx="328">
                  <c:v>43574</c:v>
                </c:pt>
                <c:pt idx="329">
                  <c:v>43581</c:v>
                </c:pt>
                <c:pt idx="330">
                  <c:v>43588</c:v>
                </c:pt>
                <c:pt idx="331">
                  <c:v>43595</c:v>
                </c:pt>
                <c:pt idx="332">
                  <c:v>43602</c:v>
                </c:pt>
                <c:pt idx="333">
                  <c:v>43609</c:v>
                </c:pt>
                <c:pt idx="334">
                  <c:v>43616</c:v>
                </c:pt>
                <c:pt idx="335">
                  <c:v>43623</c:v>
                </c:pt>
                <c:pt idx="336">
                  <c:v>43630</c:v>
                </c:pt>
                <c:pt idx="337">
                  <c:v>43637</c:v>
                </c:pt>
                <c:pt idx="338">
                  <c:v>43644</c:v>
                </c:pt>
                <c:pt idx="339">
                  <c:v>43651</c:v>
                </c:pt>
                <c:pt idx="340">
                  <c:v>43658</c:v>
                </c:pt>
                <c:pt idx="341">
                  <c:v>43665</c:v>
                </c:pt>
                <c:pt idx="342">
                  <c:v>43672</c:v>
                </c:pt>
                <c:pt idx="343">
                  <c:v>43679</c:v>
                </c:pt>
                <c:pt idx="344">
                  <c:v>43686</c:v>
                </c:pt>
                <c:pt idx="345">
                  <c:v>43693</c:v>
                </c:pt>
                <c:pt idx="346">
                  <c:v>43700</c:v>
                </c:pt>
                <c:pt idx="347">
                  <c:v>43706</c:v>
                </c:pt>
                <c:pt idx="348">
                  <c:v>43714</c:v>
                </c:pt>
                <c:pt idx="349">
                  <c:v>43721</c:v>
                </c:pt>
                <c:pt idx="350">
                  <c:v>43728</c:v>
                </c:pt>
                <c:pt idx="351">
                  <c:v>43735</c:v>
                </c:pt>
                <c:pt idx="352">
                  <c:v>43742</c:v>
                </c:pt>
                <c:pt idx="353">
                  <c:v>43749</c:v>
                </c:pt>
                <c:pt idx="354">
                  <c:v>43756</c:v>
                </c:pt>
                <c:pt idx="355">
                  <c:v>43763</c:v>
                </c:pt>
                <c:pt idx="356">
                  <c:v>43770</c:v>
                </c:pt>
                <c:pt idx="357">
                  <c:v>43777</c:v>
                </c:pt>
                <c:pt idx="358">
                  <c:v>43784</c:v>
                </c:pt>
                <c:pt idx="359">
                  <c:v>43791</c:v>
                </c:pt>
                <c:pt idx="360">
                  <c:v>43798</c:v>
                </c:pt>
                <c:pt idx="361">
                  <c:v>43805</c:v>
                </c:pt>
                <c:pt idx="362">
                  <c:v>43812</c:v>
                </c:pt>
                <c:pt idx="363">
                  <c:v>43819</c:v>
                </c:pt>
                <c:pt idx="364">
                  <c:v>43826</c:v>
                </c:pt>
                <c:pt idx="365">
                  <c:v>43833</c:v>
                </c:pt>
                <c:pt idx="366">
                  <c:v>43840</c:v>
                </c:pt>
                <c:pt idx="367">
                  <c:v>43847</c:v>
                </c:pt>
                <c:pt idx="368">
                  <c:v>43854</c:v>
                </c:pt>
                <c:pt idx="369">
                  <c:v>43861</c:v>
                </c:pt>
                <c:pt idx="370">
                  <c:v>43868</c:v>
                </c:pt>
                <c:pt idx="371">
                  <c:v>43875</c:v>
                </c:pt>
                <c:pt idx="372">
                  <c:v>43882</c:v>
                </c:pt>
                <c:pt idx="373">
                  <c:v>43889</c:v>
                </c:pt>
                <c:pt idx="374">
                  <c:v>43896</c:v>
                </c:pt>
                <c:pt idx="375">
                  <c:v>43903</c:v>
                </c:pt>
                <c:pt idx="376">
                  <c:v>43910</c:v>
                </c:pt>
                <c:pt idx="377">
                  <c:v>43917</c:v>
                </c:pt>
                <c:pt idx="378">
                  <c:v>43924</c:v>
                </c:pt>
                <c:pt idx="379">
                  <c:v>43931</c:v>
                </c:pt>
                <c:pt idx="380">
                  <c:v>43938</c:v>
                </c:pt>
                <c:pt idx="381">
                  <c:v>43945</c:v>
                </c:pt>
                <c:pt idx="382">
                  <c:v>43952</c:v>
                </c:pt>
                <c:pt idx="383">
                  <c:v>43959</c:v>
                </c:pt>
                <c:pt idx="384">
                  <c:v>43966</c:v>
                </c:pt>
                <c:pt idx="385">
                  <c:v>43973</c:v>
                </c:pt>
                <c:pt idx="386">
                  <c:v>43980</c:v>
                </c:pt>
                <c:pt idx="387">
                  <c:v>43987</c:v>
                </c:pt>
                <c:pt idx="388">
                  <c:v>43994</c:v>
                </c:pt>
                <c:pt idx="389">
                  <c:v>44001</c:v>
                </c:pt>
                <c:pt idx="390">
                  <c:v>44008</c:v>
                </c:pt>
                <c:pt idx="391">
                  <c:v>44015</c:v>
                </c:pt>
                <c:pt idx="392">
                  <c:v>44022</c:v>
                </c:pt>
                <c:pt idx="393">
                  <c:v>44029</c:v>
                </c:pt>
                <c:pt idx="394">
                  <c:v>44036</c:v>
                </c:pt>
                <c:pt idx="395">
                  <c:v>44043</c:v>
                </c:pt>
                <c:pt idx="396">
                  <c:v>44050</c:v>
                </c:pt>
                <c:pt idx="397">
                  <c:v>44057</c:v>
                </c:pt>
                <c:pt idx="398">
                  <c:v>44064</c:v>
                </c:pt>
                <c:pt idx="399">
                  <c:v>44071</c:v>
                </c:pt>
                <c:pt idx="400">
                  <c:v>44078</c:v>
                </c:pt>
                <c:pt idx="401">
                  <c:v>44085</c:v>
                </c:pt>
                <c:pt idx="402">
                  <c:v>44092</c:v>
                </c:pt>
                <c:pt idx="403">
                  <c:v>44099</c:v>
                </c:pt>
                <c:pt idx="404">
                  <c:v>44106</c:v>
                </c:pt>
                <c:pt idx="405">
                  <c:v>44113</c:v>
                </c:pt>
                <c:pt idx="406">
                  <c:v>44120</c:v>
                </c:pt>
                <c:pt idx="407">
                  <c:v>44127</c:v>
                </c:pt>
                <c:pt idx="408">
                  <c:v>44134</c:v>
                </c:pt>
                <c:pt idx="409">
                  <c:v>44141</c:v>
                </c:pt>
                <c:pt idx="410">
                  <c:v>44148</c:v>
                </c:pt>
                <c:pt idx="411">
                  <c:v>44155</c:v>
                </c:pt>
                <c:pt idx="412">
                  <c:v>44162</c:v>
                </c:pt>
                <c:pt idx="413">
                  <c:v>44169</c:v>
                </c:pt>
                <c:pt idx="414">
                  <c:v>44176</c:v>
                </c:pt>
                <c:pt idx="415">
                  <c:v>44183</c:v>
                </c:pt>
                <c:pt idx="416">
                  <c:v>44190</c:v>
                </c:pt>
                <c:pt idx="417">
                  <c:v>44197</c:v>
                </c:pt>
                <c:pt idx="418">
                  <c:v>44204</c:v>
                </c:pt>
                <c:pt idx="419">
                  <c:v>44211</c:v>
                </c:pt>
                <c:pt idx="420">
                  <c:v>44218</c:v>
                </c:pt>
                <c:pt idx="421">
                  <c:v>44225</c:v>
                </c:pt>
                <c:pt idx="422">
                  <c:v>44232</c:v>
                </c:pt>
                <c:pt idx="423">
                  <c:v>44239</c:v>
                </c:pt>
                <c:pt idx="424">
                  <c:v>44246</c:v>
                </c:pt>
                <c:pt idx="425">
                  <c:v>44253</c:v>
                </c:pt>
                <c:pt idx="426">
                  <c:v>44260</c:v>
                </c:pt>
                <c:pt idx="427">
                  <c:v>44267</c:v>
                </c:pt>
                <c:pt idx="428">
                  <c:v>44274</c:v>
                </c:pt>
                <c:pt idx="429">
                  <c:v>44281</c:v>
                </c:pt>
                <c:pt idx="430">
                  <c:v>44288</c:v>
                </c:pt>
                <c:pt idx="431">
                  <c:v>44295</c:v>
                </c:pt>
                <c:pt idx="432">
                  <c:v>44302</c:v>
                </c:pt>
                <c:pt idx="433">
                  <c:v>44309</c:v>
                </c:pt>
                <c:pt idx="434">
                  <c:v>44316</c:v>
                </c:pt>
                <c:pt idx="435">
                  <c:v>44323</c:v>
                </c:pt>
                <c:pt idx="436">
                  <c:v>44328</c:v>
                </c:pt>
                <c:pt idx="437">
                  <c:v>44337</c:v>
                </c:pt>
                <c:pt idx="438">
                  <c:v>44344</c:v>
                </c:pt>
                <c:pt idx="439">
                  <c:v>44351</c:v>
                </c:pt>
                <c:pt idx="440">
                  <c:v>44358</c:v>
                </c:pt>
                <c:pt idx="441">
                  <c:v>44365</c:v>
                </c:pt>
                <c:pt idx="442">
                  <c:v>44372</c:v>
                </c:pt>
                <c:pt idx="443">
                  <c:v>44379</c:v>
                </c:pt>
                <c:pt idx="444">
                  <c:v>44386</c:v>
                </c:pt>
                <c:pt idx="445">
                  <c:v>44393</c:v>
                </c:pt>
                <c:pt idx="446">
                  <c:v>44400</c:v>
                </c:pt>
                <c:pt idx="447">
                  <c:v>44407</c:v>
                </c:pt>
                <c:pt idx="448">
                  <c:v>44414</c:v>
                </c:pt>
                <c:pt idx="449">
                  <c:v>44421</c:v>
                </c:pt>
                <c:pt idx="450">
                  <c:v>44428</c:v>
                </c:pt>
                <c:pt idx="451">
                  <c:v>44435</c:v>
                </c:pt>
                <c:pt idx="452">
                  <c:v>44442</c:v>
                </c:pt>
                <c:pt idx="453">
                  <c:v>44449</c:v>
                </c:pt>
                <c:pt idx="454">
                  <c:v>44456</c:v>
                </c:pt>
                <c:pt idx="455">
                  <c:v>44463</c:v>
                </c:pt>
                <c:pt idx="456">
                  <c:v>44470</c:v>
                </c:pt>
                <c:pt idx="457">
                  <c:v>44477</c:v>
                </c:pt>
                <c:pt idx="458">
                  <c:v>44484</c:v>
                </c:pt>
                <c:pt idx="459">
                  <c:v>44491</c:v>
                </c:pt>
                <c:pt idx="460">
                  <c:v>44498</c:v>
                </c:pt>
                <c:pt idx="461">
                  <c:v>44505</c:v>
                </c:pt>
                <c:pt idx="462">
                  <c:v>44512</c:v>
                </c:pt>
                <c:pt idx="463">
                  <c:v>44519</c:v>
                </c:pt>
                <c:pt idx="464">
                  <c:v>44526</c:v>
                </c:pt>
                <c:pt idx="465">
                  <c:v>44533</c:v>
                </c:pt>
                <c:pt idx="466">
                  <c:v>44540</c:v>
                </c:pt>
                <c:pt idx="467">
                  <c:v>44547</c:v>
                </c:pt>
                <c:pt idx="468">
                  <c:v>44554</c:v>
                </c:pt>
                <c:pt idx="469">
                  <c:v>44561</c:v>
                </c:pt>
                <c:pt idx="470">
                  <c:v>44568</c:v>
                </c:pt>
                <c:pt idx="471">
                  <c:v>44575</c:v>
                </c:pt>
                <c:pt idx="472">
                  <c:v>44582</c:v>
                </c:pt>
                <c:pt idx="473">
                  <c:v>44589</c:v>
                </c:pt>
                <c:pt idx="474" formatCode="d\-mmm\-yy">
                  <c:v>44596</c:v>
                </c:pt>
                <c:pt idx="475" formatCode="d\-mmm\-yy">
                  <c:v>44603</c:v>
                </c:pt>
                <c:pt idx="476" formatCode="d\-mmm\-yy">
                  <c:v>44610</c:v>
                </c:pt>
                <c:pt idx="477" formatCode="d\-mmm\-yy">
                  <c:v>44617</c:v>
                </c:pt>
                <c:pt idx="478" formatCode="d\-mmm\-yy">
                  <c:v>44624</c:v>
                </c:pt>
                <c:pt idx="479" formatCode="d\-mmm\-yy">
                  <c:v>44631</c:v>
                </c:pt>
                <c:pt idx="480">
                  <c:v>44638</c:v>
                </c:pt>
                <c:pt idx="481">
                  <c:v>44645</c:v>
                </c:pt>
                <c:pt idx="482">
                  <c:v>44652</c:v>
                </c:pt>
                <c:pt idx="483">
                  <c:v>44659</c:v>
                </c:pt>
                <c:pt idx="484" formatCode="d\-mmm\-yy">
                  <c:v>44666</c:v>
                </c:pt>
                <c:pt idx="485" formatCode="d\-mmm\-yy">
                  <c:v>44673</c:v>
                </c:pt>
                <c:pt idx="486" formatCode="d\-mmm\-yy">
                  <c:v>44680</c:v>
                </c:pt>
                <c:pt idx="487" formatCode="d\-mmm\-yy">
                  <c:v>44687</c:v>
                </c:pt>
                <c:pt idx="488" formatCode="d\-mmm\-yy">
                  <c:v>44694</c:v>
                </c:pt>
                <c:pt idx="489" formatCode="d\-mmm\-yy">
                  <c:v>44701</c:v>
                </c:pt>
                <c:pt idx="490" formatCode="d\-mmm\-yy">
                  <c:v>44708</c:v>
                </c:pt>
                <c:pt idx="491" formatCode="d\-mmm\-yy">
                  <c:v>44715</c:v>
                </c:pt>
                <c:pt idx="492" formatCode="d\-mmm\-yy">
                  <c:v>44722</c:v>
                </c:pt>
                <c:pt idx="493" formatCode="d\-mmm\-yy">
                  <c:v>44729</c:v>
                </c:pt>
                <c:pt idx="494" formatCode="d\-mmm\-yy">
                  <c:v>44736</c:v>
                </c:pt>
                <c:pt idx="495" formatCode="d\-mmm\-yy">
                  <c:v>44743</c:v>
                </c:pt>
                <c:pt idx="496">
                  <c:v>44750</c:v>
                </c:pt>
                <c:pt idx="497">
                  <c:v>44757</c:v>
                </c:pt>
                <c:pt idx="498">
                  <c:v>44764</c:v>
                </c:pt>
                <c:pt idx="499">
                  <c:v>44771</c:v>
                </c:pt>
                <c:pt idx="500">
                  <c:v>44778</c:v>
                </c:pt>
                <c:pt idx="501">
                  <c:v>44785</c:v>
                </c:pt>
                <c:pt idx="502">
                  <c:v>44792</c:v>
                </c:pt>
                <c:pt idx="503">
                  <c:v>44799</c:v>
                </c:pt>
                <c:pt idx="504">
                  <c:v>44806</c:v>
                </c:pt>
                <c:pt idx="505">
                  <c:v>44813</c:v>
                </c:pt>
                <c:pt idx="506">
                  <c:v>44820</c:v>
                </c:pt>
                <c:pt idx="507">
                  <c:v>44827</c:v>
                </c:pt>
                <c:pt idx="508">
                  <c:v>44834</c:v>
                </c:pt>
                <c:pt idx="509">
                  <c:v>44841</c:v>
                </c:pt>
                <c:pt idx="510">
                  <c:v>44848</c:v>
                </c:pt>
                <c:pt idx="511">
                  <c:v>44855</c:v>
                </c:pt>
                <c:pt idx="512">
                  <c:v>44862</c:v>
                </c:pt>
                <c:pt idx="513">
                  <c:v>44869</c:v>
                </c:pt>
                <c:pt idx="514">
                  <c:v>44876</c:v>
                </c:pt>
                <c:pt idx="515">
                  <c:v>44883</c:v>
                </c:pt>
                <c:pt idx="516">
                  <c:v>44890</c:v>
                </c:pt>
                <c:pt idx="517">
                  <c:v>44897</c:v>
                </c:pt>
                <c:pt idx="518" formatCode="d\-mmm\-yy">
                  <c:v>44904</c:v>
                </c:pt>
                <c:pt idx="519">
                  <c:v>44911</c:v>
                </c:pt>
                <c:pt idx="520">
                  <c:v>44918</c:v>
                </c:pt>
                <c:pt idx="521">
                  <c:v>44925</c:v>
                </c:pt>
                <c:pt idx="522">
                  <c:v>44932</c:v>
                </c:pt>
                <c:pt idx="523" formatCode="d\-mmm\-yy">
                  <c:v>44939</c:v>
                </c:pt>
                <c:pt idx="524" formatCode="d\-mmm\-yy">
                  <c:v>44946</c:v>
                </c:pt>
                <c:pt idx="525" formatCode="d\-mmm\-yy">
                  <c:v>44953</c:v>
                </c:pt>
                <c:pt idx="526" formatCode="d\-mmm\-yy">
                  <c:v>44960</c:v>
                </c:pt>
                <c:pt idx="527" formatCode="d\-mmm\-yy">
                  <c:v>44967</c:v>
                </c:pt>
                <c:pt idx="528" formatCode="d\-mmm\-yy">
                  <c:v>44974</c:v>
                </c:pt>
                <c:pt idx="529" formatCode="d\-mmm\-yy">
                  <c:v>44981</c:v>
                </c:pt>
                <c:pt idx="530">
                  <c:v>44988</c:v>
                </c:pt>
                <c:pt idx="531">
                  <c:v>44995</c:v>
                </c:pt>
                <c:pt idx="532">
                  <c:v>45009</c:v>
                </c:pt>
                <c:pt idx="533">
                  <c:v>45016</c:v>
                </c:pt>
                <c:pt idx="534">
                  <c:v>45023</c:v>
                </c:pt>
                <c:pt idx="535">
                  <c:v>45030</c:v>
                </c:pt>
                <c:pt idx="536">
                  <c:v>45037</c:v>
                </c:pt>
                <c:pt idx="537">
                  <c:v>45044</c:v>
                </c:pt>
                <c:pt idx="538">
                  <c:v>45051</c:v>
                </c:pt>
                <c:pt idx="539">
                  <c:v>45058</c:v>
                </c:pt>
                <c:pt idx="540">
                  <c:v>45065</c:v>
                </c:pt>
                <c:pt idx="541">
                  <c:v>45072</c:v>
                </c:pt>
                <c:pt idx="542">
                  <c:v>45079</c:v>
                </c:pt>
                <c:pt idx="543">
                  <c:v>45086</c:v>
                </c:pt>
                <c:pt idx="544">
                  <c:v>45093</c:v>
                </c:pt>
                <c:pt idx="545">
                  <c:v>45100</c:v>
                </c:pt>
                <c:pt idx="546">
                  <c:v>45107</c:v>
                </c:pt>
                <c:pt idx="547">
                  <c:v>45114</c:v>
                </c:pt>
                <c:pt idx="548">
                  <c:v>45121</c:v>
                </c:pt>
                <c:pt idx="549">
                  <c:v>45128</c:v>
                </c:pt>
                <c:pt idx="550">
                  <c:v>45135</c:v>
                </c:pt>
                <c:pt idx="551">
                  <c:v>45142</c:v>
                </c:pt>
                <c:pt idx="552">
                  <c:v>45149</c:v>
                </c:pt>
                <c:pt idx="553">
                  <c:v>45156</c:v>
                </c:pt>
                <c:pt idx="554">
                  <c:v>45163</c:v>
                </c:pt>
                <c:pt idx="555">
                  <c:v>45170</c:v>
                </c:pt>
                <c:pt idx="556">
                  <c:v>45177</c:v>
                </c:pt>
                <c:pt idx="557">
                  <c:v>45184</c:v>
                </c:pt>
                <c:pt idx="558">
                  <c:v>45191</c:v>
                </c:pt>
                <c:pt idx="559">
                  <c:v>45198</c:v>
                </c:pt>
                <c:pt idx="560">
                  <c:v>45205</c:v>
                </c:pt>
                <c:pt idx="561">
                  <c:v>45212</c:v>
                </c:pt>
                <c:pt idx="562">
                  <c:v>45219</c:v>
                </c:pt>
                <c:pt idx="563">
                  <c:v>45226</c:v>
                </c:pt>
                <c:pt idx="564">
                  <c:v>45233</c:v>
                </c:pt>
                <c:pt idx="565">
                  <c:v>45240</c:v>
                </c:pt>
                <c:pt idx="566">
                  <c:v>45247</c:v>
                </c:pt>
                <c:pt idx="567">
                  <c:v>45254</c:v>
                </c:pt>
                <c:pt idx="568">
                  <c:v>45261</c:v>
                </c:pt>
                <c:pt idx="569">
                  <c:v>45268</c:v>
                </c:pt>
                <c:pt idx="570">
                  <c:v>45275</c:v>
                </c:pt>
                <c:pt idx="571">
                  <c:v>45282</c:v>
                </c:pt>
                <c:pt idx="572">
                  <c:v>45289</c:v>
                </c:pt>
                <c:pt idx="573">
                  <c:v>45296</c:v>
                </c:pt>
                <c:pt idx="574">
                  <c:v>45303</c:v>
                </c:pt>
                <c:pt idx="575">
                  <c:v>45310</c:v>
                </c:pt>
                <c:pt idx="576">
                  <c:v>45317</c:v>
                </c:pt>
                <c:pt idx="577">
                  <c:v>45324</c:v>
                </c:pt>
                <c:pt idx="578">
                  <c:v>45331</c:v>
                </c:pt>
                <c:pt idx="579">
                  <c:v>45338</c:v>
                </c:pt>
                <c:pt idx="580">
                  <c:v>45345</c:v>
                </c:pt>
                <c:pt idx="581">
                  <c:v>45352</c:v>
                </c:pt>
                <c:pt idx="582">
                  <c:v>45359</c:v>
                </c:pt>
                <c:pt idx="583">
                  <c:v>45366</c:v>
                </c:pt>
                <c:pt idx="584">
                  <c:v>45373</c:v>
                </c:pt>
                <c:pt idx="585">
                  <c:v>45380</c:v>
                </c:pt>
                <c:pt idx="586">
                  <c:v>45387</c:v>
                </c:pt>
                <c:pt idx="587">
                  <c:v>45394</c:v>
                </c:pt>
                <c:pt idx="588">
                  <c:v>45401</c:v>
                </c:pt>
                <c:pt idx="589">
                  <c:v>45408</c:v>
                </c:pt>
                <c:pt idx="590">
                  <c:v>45415</c:v>
                </c:pt>
                <c:pt idx="591">
                  <c:v>45422</c:v>
                </c:pt>
                <c:pt idx="592">
                  <c:v>45429</c:v>
                </c:pt>
                <c:pt idx="593">
                  <c:v>45436</c:v>
                </c:pt>
                <c:pt idx="594">
                  <c:v>45443</c:v>
                </c:pt>
                <c:pt idx="595">
                  <c:v>45450</c:v>
                </c:pt>
                <c:pt idx="596">
                  <c:v>45457</c:v>
                </c:pt>
                <c:pt idx="597">
                  <c:v>45464</c:v>
                </c:pt>
                <c:pt idx="598">
                  <c:v>45471</c:v>
                </c:pt>
                <c:pt idx="599">
                  <c:v>45478</c:v>
                </c:pt>
                <c:pt idx="600">
                  <c:v>45485</c:v>
                </c:pt>
                <c:pt idx="601">
                  <c:v>45492</c:v>
                </c:pt>
                <c:pt idx="602">
                  <c:v>45499</c:v>
                </c:pt>
                <c:pt idx="603">
                  <c:v>45506</c:v>
                </c:pt>
                <c:pt idx="604">
                  <c:v>45513</c:v>
                </c:pt>
                <c:pt idx="605">
                  <c:v>45520</c:v>
                </c:pt>
                <c:pt idx="606">
                  <c:v>45527</c:v>
                </c:pt>
                <c:pt idx="607">
                  <c:v>45534</c:v>
                </c:pt>
                <c:pt idx="608">
                  <c:v>45541</c:v>
                </c:pt>
                <c:pt idx="609">
                  <c:v>45548</c:v>
                </c:pt>
                <c:pt idx="610">
                  <c:v>45555</c:v>
                </c:pt>
                <c:pt idx="611">
                  <c:v>45562</c:v>
                </c:pt>
                <c:pt idx="612">
                  <c:v>45569</c:v>
                </c:pt>
                <c:pt idx="613">
                  <c:v>45576</c:v>
                </c:pt>
                <c:pt idx="614">
                  <c:v>45583</c:v>
                </c:pt>
                <c:pt idx="615">
                  <c:v>45590</c:v>
                </c:pt>
                <c:pt idx="616">
                  <c:v>45597</c:v>
                </c:pt>
                <c:pt idx="617">
                  <c:v>45604</c:v>
                </c:pt>
                <c:pt idx="618">
                  <c:v>45611</c:v>
                </c:pt>
                <c:pt idx="619">
                  <c:v>45618</c:v>
                </c:pt>
                <c:pt idx="620">
                  <c:v>45625</c:v>
                </c:pt>
                <c:pt idx="621">
                  <c:v>45632</c:v>
                </c:pt>
                <c:pt idx="622">
                  <c:v>45639</c:v>
                </c:pt>
                <c:pt idx="623">
                  <c:v>45646</c:v>
                </c:pt>
                <c:pt idx="624">
                  <c:v>45653</c:v>
                </c:pt>
                <c:pt idx="625">
                  <c:v>45667</c:v>
                </c:pt>
                <c:pt idx="626">
                  <c:v>45674</c:v>
                </c:pt>
                <c:pt idx="627">
                  <c:v>45681</c:v>
                </c:pt>
                <c:pt idx="628">
                  <c:v>45688</c:v>
                </c:pt>
                <c:pt idx="629">
                  <c:v>45695</c:v>
                </c:pt>
                <c:pt idx="630">
                  <c:v>45702</c:v>
                </c:pt>
                <c:pt idx="631">
                  <c:v>45709</c:v>
                </c:pt>
                <c:pt idx="632">
                  <c:v>45716</c:v>
                </c:pt>
                <c:pt idx="633">
                  <c:v>45723</c:v>
                </c:pt>
                <c:pt idx="634">
                  <c:v>45730</c:v>
                </c:pt>
                <c:pt idx="635">
                  <c:v>45737</c:v>
                </c:pt>
                <c:pt idx="636">
                  <c:v>45744</c:v>
                </c:pt>
                <c:pt idx="637">
                  <c:v>45751</c:v>
                </c:pt>
                <c:pt idx="638">
                  <c:v>45758</c:v>
                </c:pt>
                <c:pt idx="639">
                  <c:v>45765</c:v>
                </c:pt>
                <c:pt idx="640">
                  <c:v>45772</c:v>
                </c:pt>
                <c:pt idx="641">
                  <c:v>45779</c:v>
                </c:pt>
                <c:pt idx="642">
                  <c:v>45786</c:v>
                </c:pt>
                <c:pt idx="643">
                  <c:v>45793</c:v>
                </c:pt>
                <c:pt idx="644">
                  <c:v>45800</c:v>
                </c:pt>
                <c:pt idx="645">
                  <c:v>45807</c:v>
                </c:pt>
                <c:pt idx="646">
                  <c:v>45814</c:v>
                </c:pt>
                <c:pt idx="647">
                  <c:v>45821</c:v>
                </c:pt>
                <c:pt idx="648">
                  <c:v>45828</c:v>
                </c:pt>
                <c:pt idx="649">
                  <c:v>45835</c:v>
                </c:pt>
              </c:numCache>
            </c:numRef>
          </c:cat>
          <c:val>
            <c:numRef>
              <c:f>Sayfa1!$B$2:$B$651</c:f>
              <c:numCache>
                <c:formatCode>#,##0</c:formatCode>
                <c:ptCount val="650"/>
                <c:pt idx="0">
                  <c:v>121708</c:v>
                </c:pt>
                <c:pt idx="1">
                  <c:v>125413</c:v>
                </c:pt>
                <c:pt idx="2">
                  <c:v>126578</c:v>
                </c:pt>
                <c:pt idx="3">
                  <c:v>127008</c:v>
                </c:pt>
                <c:pt idx="4">
                  <c:v>127334</c:v>
                </c:pt>
                <c:pt idx="5">
                  <c:v>126366</c:v>
                </c:pt>
                <c:pt idx="6">
                  <c:v>125114</c:v>
                </c:pt>
                <c:pt idx="7">
                  <c:v>123313</c:v>
                </c:pt>
                <c:pt idx="8">
                  <c:v>122591</c:v>
                </c:pt>
                <c:pt idx="9">
                  <c:v>123024</c:v>
                </c:pt>
                <c:pt idx="10">
                  <c:v>123048</c:v>
                </c:pt>
                <c:pt idx="11">
                  <c:v>122292</c:v>
                </c:pt>
                <c:pt idx="12">
                  <c:v>122595</c:v>
                </c:pt>
                <c:pt idx="13">
                  <c:v>124388</c:v>
                </c:pt>
                <c:pt idx="14">
                  <c:v>126554</c:v>
                </c:pt>
                <c:pt idx="15">
                  <c:v>126623</c:v>
                </c:pt>
                <c:pt idx="16">
                  <c:v>127009</c:v>
                </c:pt>
                <c:pt idx="17">
                  <c:v>126622</c:v>
                </c:pt>
                <c:pt idx="18">
                  <c:v>125272</c:v>
                </c:pt>
                <c:pt idx="19">
                  <c:v>122201</c:v>
                </c:pt>
                <c:pt idx="20">
                  <c:v>122333</c:v>
                </c:pt>
                <c:pt idx="21">
                  <c:v>122686</c:v>
                </c:pt>
                <c:pt idx="22">
                  <c:v>121806</c:v>
                </c:pt>
                <c:pt idx="23">
                  <c:v>121995</c:v>
                </c:pt>
                <c:pt idx="24">
                  <c:v>120658</c:v>
                </c:pt>
                <c:pt idx="25">
                  <c:v>118112</c:v>
                </c:pt>
                <c:pt idx="26">
                  <c:v>116585</c:v>
                </c:pt>
                <c:pt idx="27">
                  <c:v>119015</c:v>
                </c:pt>
                <c:pt idx="28">
                  <c:v>121515</c:v>
                </c:pt>
                <c:pt idx="29">
                  <c:v>123286</c:v>
                </c:pt>
                <c:pt idx="30">
                  <c:v>124487</c:v>
                </c:pt>
                <c:pt idx="31">
                  <c:v>125090</c:v>
                </c:pt>
                <c:pt idx="32">
                  <c:v>127653</c:v>
                </c:pt>
                <c:pt idx="33">
                  <c:v>127835</c:v>
                </c:pt>
                <c:pt idx="34">
                  <c:v>128038</c:v>
                </c:pt>
                <c:pt idx="35">
                  <c:v>128052</c:v>
                </c:pt>
                <c:pt idx="36">
                  <c:v>129139</c:v>
                </c:pt>
                <c:pt idx="37">
                  <c:v>131928</c:v>
                </c:pt>
                <c:pt idx="38">
                  <c:v>130417</c:v>
                </c:pt>
                <c:pt idx="39">
                  <c:v>130680</c:v>
                </c:pt>
                <c:pt idx="40">
                  <c:v>131842</c:v>
                </c:pt>
                <c:pt idx="41">
                  <c:v>132044</c:v>
                </c:pt>
                <c:pt idx="42">
                  <c:v>134060</c:v>
                </c:pt>
                <c:pt idx="43">
                  <c:v>132386</c:v>
                </c:pt>
                <c:pt idx="44">
                  <c:v>131470</c:v>
                </c:pt>
                <c:pt idx="45">
                  <c:v>131884</c:v>
                </c:pt>
                <c:pt idx="46">
                  <c:v>133806</c:v>
                </c:pt>
                <c:pt idx="47">
                  <c:v>135690</c:v>
                </c:pt>
                <c:pt idx="48">
                  <c:v>136438</c:v>
                </c:pt>
                <c:pt idx="49">
                  <c:v>136959</c:v>
                </c:pt>
                <c:pt idx="50">
                  <c:v>138602</c:v>
                </c:pt>
                <c:pt idx="51">
                  <c:v>138055</c:v>
                </c:pt>
                <c:pt idx="52">
                  <c:v>134255</c:v>
                </c:pt>
                <c:pt idx="53">
                  <c:v>135474</c:v>
                </c:pt>
                <c:pt idx="54">
                  <c:v>136563</c:v>
                </c:pt>
                <c:pt idx="55">
                  <c:v>138706</c:v>
                </c:pt>
                <c:pt idx="56">
                  <c:v>138160</c:v>
                </c:pt>
                <c:pt idx="57">
                  <c:v>141428</c:v>
                </c:pt>
                <c:pt idx="58">
                  <c:v>144738</c:v>
                </c:pt>
                <c:pt idx="59">
                  <c:v>145018</c:v>
                </c:pt>
                <c:pt idx="60">
                  <c:v>144653</c:v>
                </c:pt>
                <c:pt idx="61">
                  <c:v>145800</c:v>
                </c:pt>
                <c:pt idx="62">
                  <c:v>145932</c:v>
                </c:pt>
                <c:pt idx="63">
                  <c:v>147092</c:v>
                </c:pt>
                <c:pt idx="64">
                  <c:v>150170</c:v>
                </c:pt>
                <c:pt idx="65">
                  <c:v>149943</c:v>
                </c:pt>
                <c:pt idx="66">
                  <c:v>151429</c:v>
                </c:pt>
                <c:pt idx="67">
                  <c:v>151527</c:v>
                </c:pt>
                <c:pt idx="68">
                  <c:v>151331</c:v>
                </c:pt>
                <c:pt idx="69">
                  <c:v>151280</c:v>
                </c:pt>
                <c:pt idx="70">
                  <c:v>151039</c:v>
                </c:pt>
                <c:pt idx="71">
                  <c:v>151512</c:v>
                </c:pt>
                <c:pt idx="72">
                  <c:v>151650</c:v>
                </c:pt>
                <c:pt idx="73">
                  <c:v>150470</c:v>
                </c:pt>
                <c:pt idx="74">
                  <c:v>150017</c:v>
                </c:pt>
                <c:pt idx="75">
                  <c:v>148764</c:v>
                </c:pt>
                <c:pt idx="76">
                  <c:v>148377</c:v>
                </c:pt>
                <c:pt idx="77">
                  <c:v>146081</c:v>
                </c:pt>
                <c:pt idx="78">
                  <c:v>143024</c:v>
                </c:pt>
                <c:pt idx="79">
                  <c:v>143798</c:v>
                </c:pt>
                <c:pt idx="80">
                  <c:v>144946</c:v>
                </c:pt>
                <c:pt idx="81">
                  <c:v>147736</c:v>
                </c:pt>
                <c:pt idx="82">
                  <c:v>147426</c:v>
                </c:pt>
                <c:pt idx="83">
                  <c:v>146656</c:v>
                </c:pt>
                <c:pt idx="84">
                  <c:v>148866</c:v>
                </c:pt>
                <c:pt idx="85">
                  <c:v>148641</c:v>
                </c:pt>
                <c:pt idx="86">
                  <c:v>149354</c:v>
                </c:pt>
                <c:pt idx="87">
                  <c:v>149420</c:v>
                </c:pt>
                <c:pt idx="88">
                  <c:v>147994</c:v>
                </c:pt>
                <c:pt idx="89">
                  <c:v>147719</c:v>
                </c:pt>
                <c:pt idx="90">
                  <c:v>147346</c:v>
                </c:pt>
                <c:pt idx="91">
                  <c:v>146208</c:v>
                </c:pt>
                <c:pt idx="92">
                  <c:v>147550</c:v>
                </c:pt>
                <c:pt idx="93">
                  <c:v>149892</c:v>
                </c:pt>
                <c:pt idx="94">
                  <c:v>151013</c:v>
                </c:pt>
                <c:pt idx="95">
                  <c:v>152743</c:v>
                </c:pt>
                <c:pt idx="96">
                  <c:v>153414</c:v>
                </c:pt>
                <c:pt idx="97">
                  <c:v>153406</c:v>
                </c:pt>
                <c:pt idx="98">
                  <c:v>152919</c:v>
                </c:pt>
                <c:pt idx="99">
                  <c:v>152352</c:v>
                </c:pt>
                <c:pt idx="100">
                  <c:v>149967</c:v>
                </c:pt>
                <c:pt idx="101">
                  <c:v>146723</c:v>
                </c:pt>
                <c:pt idx="102">
                  <c:v>143273</c:v>
                </c:pt>
                <c:pt idx="103">
                  <c:v>143008</c:v>
                </c:pt>
                <c:pt idx="104">
                  <c:v>140378</c:v>
                </c:pt>
                <c:pt idx="105">
                  <c:v>142756</c:v>
                </c:pt>
                <c:pt idx="106">
                  <c:v>143574</c:v>
                </c:pt>
                <c:pt idx="107">
                  <c:v>141693</c:v>
                </c:pt>
                <c:pt idx="108">
                  <c:v>138660</c:v>
                </c:pt>
                <c:pt idx="109">
                  <c:v>139389</c:v>
                </c:pt>
                <c:pt idx="110">
                  <c:v>140078</c:v>
                </c:pt>
                <c:pt idx="111">
                  <c:v>142136</c:v>
                </c:pt>
                <c:pt idx="112">
                  <c:v>140891</c:v>
                </c:pt>
                <c:pt idx="113">
                  <c:v>139783</c:v>
                </c:pt>
                <c:pt idx="114">
                  <c:v>138831</c:v>
                </c:pt>
                <c:pt idx="115">
                  <c:v>142465</c:v>
                </c:pt>
                <c:pt idx="116">
                  <c:v>142938</c:v>
                </c:pt>
                <c:pt idx="117">
                  <c:v>143202</c:v>
                </c:pt>
                <c:pt idx="118">
                  <c:v>142392</c:v>
                </c:pt>
                <c:pt idx="119">
                  <c:v>141958</c:v>
                </c:pt>
                <c:pt idx="120">
                  <c:v>142655</c:v>
                </c:pt>
                <c:pt idx="121">
                  <c:v>146870</c:v>
                </c:pt>
                <c:pt idx="122">
                  <c:v>148510</c:v>
                </c:pt>
                <c:pt idx="123">
                  <c:v>153551</c:v>
                </c:pt>
                <c:pt idx="124">
                  <c:v>154247</c:v>
                </c:pt>
                <c:pt idx="125">
                  <c:v>154059</c:v>
                </c:pt>
                <c:pt idx="126">
                  <c:v>156228</c:v>
                </c:pt>
                <c:pt idx="127">
                  <c:v>158272</c:v>
                </c:pt>
                <c:pt idx="128">
                  <c:v>159587</c:v>
                </c:pt>
                <c:pt idx="129">
                  <c:v>160052</c:v>
                </c:pt>
                <c:pt idx="130">
                  <c:v>157862</c:v>
                </c:pt>
                <c:pt idx="131">
                  <c:v>158449</c:v>
                </c:pt>
                <c:pt idx="132">
                  <c:v>159570</c:v>
                </c:pt>
                <c:pt idx="133">
                  <c:v>157365</c:v>
                </c:pt>
                <c:pt idx="134">
                  <c:v>155087</c:v>
                </c:pt>
                <c:pt idx="135">
                  <c:v>155331</c:v>
                </c:pt>
                <c:pt idx="136">
                  <c:v>157785</c:v>
                </c:pt>
                <c:pt idx="137">
                  <c:v>157725</c:v>
                </c:pt>
                <c:pt idx="138">
                  <c:v>156980</c:v>
                </c:pt>
                <c:pt idx="139">
                  <c:v>155179</c:v>
                </c:pt>
                <c:pt idx="140">
                  <c:v>155669</c:v>
                </c:pt>
                <c:pt idx="141">
                  <c:v>157507</c:v>
                </c:pt>
                <c:pt idx="142">
                  <c:v>156680</c:v>
                </c:pt>
                <c:pt idx="143">
                  <c:v>156198</c:v>
                </c:pt>
                <c:pt idx="144">
                  <c:v>159280</c:v>
                </c:pt>
                <c:pt idx="145">
                  <c:v>160763</c:v>
                </c:pt>
                <c:pt idx="146">
                  <c:v>160730</c:v>
                </c:pt>
                <c:pt idx="147">
                  <c:v>160644</c:v>
                </c:pt>
                <c:pt idx="148">
                  <c:v>157275</c:v>
                </c:pt>
                <c:pt idx="149">
                  <c:v>158152</c:v>
                </c:pt>
                <c:pt idx="150">
                  <c:v>158300</c:v>
                </c:pt>
                <c:pt idx="151">
                  <c:v>157512</c:v>
                </c:pt>
                <c:pt idx="152">
                  <c:v>157860</c:v>
                </c:pt>
                <c:pt idx="153">
                  <c:v>157709</c:v>
                </c:pt>
                <c:pt idx="154">
                  <c:v>156666</c:v>
                </c:pt>
                <c:pt idx="155">
                  <c:v>155826</c:v>
                </c:pt>
                <c:pt idx="156">
                  <c:v>153119</c:v>
                </c:pt>
                <c:pt idx="157">
                  <c:v>150055</c:v>
                </c:pt>
                <c:pt idx="158">
                  <c:v>147944</c:v>
                </c:pt>
                <c:pt idx="159">
                  <c:v>147787</c:v>
                </c:pt>
                <c:pt idx="160">
                  <c:v>149718</c:v>
                </c:pt>
                <c:pt idx="161">
                  <c:v>153483</c:v>
                </c:pt>
                <c:pt idx="162">
                  <c:v>154491</c:v>
                </c:pt>
                <c:pt idx="163">
                  <c:v>153376</c:v>
                </c:pt>
                <c:pt idx="164">
                  <c:v>154780</c:v>
                </c:pt>
                <c:pt idx="165">
                  <c:v>155565</c:v>
                </c:pt>
                <c:pt idx="166">
                  <c:v>157828</c:v>
                </c:pt>
                <c:pt idx="167">
                  <c:v>161693</c:v>
                </c:pt>
                <c:pt idx="168">
                  <c:v>161809</c:v>
                </c:pt>
                <c:pt idx="169">
                  <c:v>163760</c:v>
                </c:pt>
                <c:pt idx="170">
                  <c:v>162392</c:v>
                </c:pt>
                <c:pt idx="171">
                  <c:v>162391</c:v>
                </c:pt>
                <c:pt idx="172">
                  <c:v>164008</c:v>
                </c:pt>
                <c:pt idx="173">
                  <c:v>164960</c:v>
                </c:pt>
                <c:pt idx="174">
                  <c:v>160621</c:v>
                </c:pt>
                <c:pt idx="175">
                  <c:v>157896</c:v>
                </c:pt>
                <c:pt idx="176">
                  <c:v>156272</c:v>
                </c:pt>
                <c:pt idx="177">
                  <c:v>156694</c:v>
                </c:pt>
                <c:pt idx="178">
                  <c:v>157141</c:v>
                </c:pt>
                <c:pt idx="179">
                  <c:v>159054</c:v>
                </c:pt>
                <c:pt idx="180">
                  <c:v>158381</c:v>
                </c:pt>
                <c:pt idx="181">
                  <c:v>159706</c:v>
                </c:pt>
                <c:pt idx="182">
                  <c:v>157136</c:v>
                </c:pt>
                <c:pt idx="183">
                  <c:v>157314</c:v>
                </c:pt>
                <c:pt idx="184">
                  <c:v>157522</c:v>
                </c:pt>
                <c:pt idx="185">
                  <c:v>148799</c:v>
                </c:pt>
                <c:pt idx="186">
                  <c:v>147485</c:v>
                </c:pt>
                <c:pt idx="187">
                  <c:v>146995</c:v>
                </c:pt>
                <c:pt idx="188">
                  <c:v>148904</c:v>
                </c:pt>
                <c:pt idx="189">
                  <c:v>150716</c:v>
                </c:pt>
                <c:pt idx="190">
                  <c:v>151185</c:v>
                </c:pt>
                <c:pt idx="191">
                  <c:v>150161</c:v>
                </c:pt>
                <c:pt idx="192">
                  <c:v>150370</c:v>
                </c:pt>
                <c:pt idx="193">
                  <c:v>150967</c:v>
                </c:pt>
                <c:pt idx="194">
                  <c:v>149895</c:v>
                </c:pt>
                <c:pt idx="195">
                  <c:v>146381</c:v>
                </c:pt>
                <c:pt idx="196">
                  <c:v>144811</c:v>
                </c:pt>
                <c:pt idx="197">
                  <c:v>144021</c:v>
                </c:pt>
                <c:pt idx="198">
                  <c:v>144532</c:v>
                </c:pt>
                <c:pt idx="199">
                  <c:v>143988</c:v>
                </c:pt>
                <c:pt idx="200">
                  <c:v>144710</c:v>
                </c:pt>
                <c:pt idx="201">
                  <c:v>142400</c:v>
                </c:pt>
                <c:pt idx="202">
                  <c:v>143074</c:v>
                </c:pt>
                <c:pt idx="203">
                  <c:v>144069</c:v>
                </c:pt>
                <c:pt idx="204">
                  <c:v>144796</c:v>
                </c:pt>
                <c:pt idx="205">
                  <c:v>144345</c:v>
                </c:pt>
                <c:pt idx="206">
                  <c:v>144349</c:v>
                </c:pt>
                <c:pt idx="207">
                  <c:v>144621</c:v>
                </c:pt>
                <c:pt idx="208">
                  <c:v>145548</c:v>
                </c:pt>
                <c:pt idx="209">
                  <c:v>141742</c:v>
                </c:pt>
                <c:pt idx="210">
                  <c:v>142047</c:v>
                </c:pt>
                <c:pt idx="211">
                  <c:v>142260</c:v>
                </c:pt>
                <c:pt idx="212">
                  <c:v>143076</c:v>
                </c:pt>
                <c:pt idx="213">
                  <c:v>145599</c:v>
                </c:pt>
                <c:pt idx="214">
                  <c:v>147086</c:v>
                </c:pt>
                <c:pt idx="215">
                  <c:v>148797</c:v>
                </c:pt>
                <c:pt idx="216">
                  <c:v>149204</c:v>
                </c:pt>
                <c:pt idx="217">
                  <c:v>147663</c:v>
                </c:pt>
                <c:pt idx="218">
                  <c:v>147700</c:v>
                </c:pt>
                <c:pt idx="219">
                  <c:v>151411</c:v>
                </c:pt>
                <c:pt idx="220">
                  <c:v>152734</c:v>
                </c:pt>
                <c:pt idx="221">
                  <c:v>148955</c:v>
                </c:pt>
                <c:pt idx="222">
                  <c:v>152233</c:v>
                </c:pt>
                <c:pt idx="223">
                  <c:v>154959</c:v>
                </c:pt>
                <c:pt idx="224">
                  <c:v>156080</c:v>
                </c:pt>
                <c:pt idx="225">
                  <c:v>160642</c:v>
                </c:pt>
                <c:pt idx="226">
                  <c:v>161311</c:v>
                </c:pt>
                <c:pt idx="227">
                  <c:v>161114</c:v>
                </c:pt>
                <c:pt idx="228">
                  <c:v>160947</c:v>
                </c:pt>
                <c:pt idx="229">
                  <c:v>162303</c:v>
                </c:pt>
                <c:pt idx="230">
                  <c:v>164786</c:v>
                </c:pt>
                <c:pt idx="231">
                  <c:v>165172</c:v>
                </c:pt>
                <c:pt idx="232">
                  <c:v>165017</c:v>
                </c:pt>
                <c:pt idx="233">
                  <c:v>165054</c:v>
                </c:pt>
                <c:pt idx="234">
                  <c:v>164168</c:v>
                </c:pt>
                <c:pt idx="235">
                  <c:v>161183</c:v>
                </c:pt>
                <c:pt idx="236">
                  <c:v>161314</c:v>
                </c:pt>
                <c:pt idx="237">
                  <c:v>162338</c:v>
                </c:pt>
                <c:pt idx="238">
                  <c:v>161714</c:v>
                </c:pt>
                <c:pt idx="239">
                  <c:v>161147</c:v>
                </c:pt>
                <c:pt idx="240">
                  <c:v>161531</c:v>
                </c:pt>
                <c:pt idx="241">
                  <c:v>162448</c:v>
                </c:pt>
                <c:pt idx="242">
                  <c:v>165542</c:v>
                </c:pt>
                <c:pt idx="243">
                  <c:v>166695</c:v>
                </c:pt>
                <c:pt idx="244">
                  <c:v>167559</c:v>
                </c:pt>
                <c:pt idx="245">
                  <c:v>167808</c:v>
                </c:pt>
                <c:pt idx="246">
                  <c:v>167542</c:v>
                </c:pt>
                <c:pt idx="247">
                  <c:v>165503</c:v>
                </c:pt>
                <c:pt idx="248">
                  <c:v>163361</c:v>
                </c:pt>
                <c:pt idx="249">
                  <c:v>162554</c:v>
                </c:pt>
                <c:pt idx="250">
                  <c:v>161917</c:v>
                </c:pt>
                <c:pt idx="251">
                  <c:v>159865</c:v>
                </c:pt>
                <c:pt idx="252">
                  <c:v>157798</c:v>
                </c:pt>
                <c:pt idx="253">
                  <c:v>158054</c:v>
                </c:pt>
                <c:pt idx="254">
                  <c:v>159445</c:v>
                </c:pt>
                <c:pt idx="255">
                  <c:v>160902</c:v>
                </c:pt>
                <c:pt idx="256">
                  <c:v>160985</c:v>
                </c:pt>
                <c:pt idx="257">
                  <c:v>163353</c:v>
                </c:pt>
                <c:pt idx="258">
                  <c:v>163035</c:v>
                </c:pt>
                <c:pt idx="259">
                  <c:v>165088</c:v>
                </c:pt>
                <c:pt idx="260">
                  <c:v>165353</c:v>
                </c:pt>
                <c:pt idx="261">
                  <c:v>165910</c:v>
                </c:pt>
                <c:pt idx="262">
                  <c:v>166817</c:v>
                </c:pt>
                <c:pt idx="263">
                  <c:v>167831</c:v>
                </c:pt>
                <c:pt idx="264">
                  <c:v>170306</c:v>
                </c:pt>
                <c:pt idx="265">
                  <c:v>169279</c:v>
                </c:pt>
                <c:pt idx="266">
                  <c:v>167416</c:v>
                </c:pt>
                <c:pt idx="267">
                  <c:v>170412</c:v>
                </c:pt>
                <c:pt idx="268">
                  <c:v>170100</c:v>
                </c:pt>
                <c:pt idx="269">
                  <c:v>168901</c:v>
                </c:pt>
                <c:pt idx="270">
                  <c:v>169082</c:v>
                </c:pt>
                <c:pt idx="271">
                  <c:v>167764</c:v>
                </c:pt>
                <c:pt idx="272">
                  <c:v>166907</c:v>
                </c:pt>
                <c:pt idx="273">
                  <c:v>164730</c:v>
                </c:pt>
                <c:pt idx="274">
                  <c:v>163966</c:v>
                </c:pt>
                <c:pt idx="275">
                  <c:v>165318</c:v>
                </c:pt>
                <c:pt idx="276">
                  <c:v>166671</c:v>
                </c:pt>
                <c:pt idx="277">
                  <c:v>167170</c:v>
                </c:pt>
                <c:pt idx="278">
                  <c:v>163753</c:v>
                </c:pt>
                <c:pt idx="279">
                  <c:v>165079</c:v>
                </c:pt>
                <c:pt idx="280">
                  <c:v>163234</c:v>
                </c:pt>
                <c:pt idx="281">
                  <c:v>165675</c:v>
                </c:pt>
                <c:pt idx="282">
                  <c:v>165066</c:v>
                </c:pt>
                <c:pt idx="283">
                  <c:v>167111</c:v>
                </c:pt>
                <c:pt idx="284">
                  <c:v>166192</c:v>
                </c:pt>
                <c:pt idx="285">
                  <c:v>163936</c:v>
                </c:pt>
                <c:pt idx="286">
                  <c:v>161998</c:v>
                </c:pt>
                <c:pt idx="287">
                  <c:v>162753</c:v>
                </c:pt>
                <c:pt idx="288">
                  <c:v>158889</c:v>
                </c:pt>
                <c:pt idx="289">
                  <c:v>160028</c:v>
                </c:pt>
                <c:pt idx="290">
                  <c:v>160806</c:v>
                </c:pt>
                <c:pt idx="291">
                  <c:v>158628</c:v>
                </c:pt>
                <c:pt idx="292">
                  <c:v>159876</c:v>
                </c:pt>
                <c:pt idx="293">
                  <c:v>152298</c:v>
                </c:pt>
                <c:pt idx="294">
                  <c:v>152834</c:v>
                </c:pt>
                <c:pt idx="295">
                  <c:v>152048</c:v>
                </c:pt>
                <c:pt idx="296">
                  <c:v>150901</c:v>
                </c:pt>
                <c:pt idx="297">
                  <c:v>153037</c:v>
                </c:pt>
                <c:pt idx="298">
                  <c:v>154281</c:v>
                </c:pt>
                <c:pt idx="299">
                  <c:v>154361</c:v>
                </c:pt>
                <c:pt idx="300">
                  <c:v>153433</c:v>
                </c:pt>
                <c:pt idx="301">
                  <c:v>155515</c:v>
                </c:pt>
                <c:pt idx="302">
                  <c:v>156598</c:v>
                </c:pt>
                <c:pt idx="303">
                  <c:v>157944</c:v>
                </c:pt>
                <c:pt idx="304">
                  <c:v>157784</c:v>
                </c:pt>
                <c:pt idx="305">
                  <c:v>158459</c:v>
                </c:pt>
                <c:pt idx="306">
                  <c:v>159359</c:v>
                </c:pt>
                <c:pt idx="307">
                  <c:v>159693</c:v>
                </c:pt>
                <c:pt idx="308">
                  <c:v>157885</c:v>
                </c:pt>
                <c:pt idx="309">
                  <c:v>158547</c:v>
                </c:pt>
                <c:pt idx="310">
                  <c:v>158866</c:v>
                </c:pt>
                <c:pt idx="311">
                  <c:v>161988</c:v>
                </c:pt>
                <c:pt idx="312">
                  <c:v>161023</c:v>
                </c:pt>
                <c:pt idx="313">
                  <c:v>159868</c:v>
                </c:pt>
                <c:pt idx="314">
                  <c:v>161747</c:v>
                </c:pt>
                <c:pt idx="315">
                  <c:v>163764</c:v>
                </c:pt>
                <c:pt idx="316">
                  <c:v>165992</c:v>
                </c:pt>
                <c:pt idx="317">
                  <c:v>168251</c:v>
                </c:pt>
                <c:pt idx="318">
                  <c:v>168944</c:v>
                </c:pt>
                <c:pt idx="319">
                  <c:v>169383</c:v>
                </c:pt>
                <c:pt idx="320">
                  <c:v>169943</c:v>
                </c:pt>
                <c:pt idx="321">
                  <c:v>170971</c:v>
                </c:pt>
                <c:pt idx="322">
                  <c:v>171805</c:v>
                </c:pt>
                <c:pt idx="323">
                  <c:v>175822</c:v>
                </c:pt>
                <c:pt idx="324">
                  <c:v>179280</c:v>
                </c:pt>
                <c:pt idx="325">
                  <c:v>181926</c:v>
                </c:pt>
                <c:pt idx="326">
                  <c:v>181876</c:v>
                </c:pt>
                <c:pt idx="327">
                  <c:v>181333</c:v>
                </c:pt>
                <c:pt idx="328">
                  <c:v>181246</c:v>
                </c:pt>
                <c:pt idx="329">
                  <c:v>180405</c:v>
                </c:pt>
                <c:pt idx="330">
                  <c:v>179174</c:v>
                </c:pt>
                <c:pt idx="331">
                  <c:v>181221</c:v>
                </c:pt>
                <c:pt idx="332">
                  <c:v>182257</c:v>
                </c:pt>
                <c:pt idx="333">
                  <c:v>182573</c:v>
                </c:pt>
                <c:pt idx="334">
                  <c:v>183052</c:v>
                </c:pt>
                <c:pt idx="335">
                  <c:v>185807</c:v>
                </c:pt>
                <c:pt idx="336">
                  <c:v>185174</c:v>
                </c:pt>
                <c:pt idx="337">
                  <c:v>186617</c:v>
                </c:pt>
                <c:pt idx="338">
                  <c:v>185513</c:v>
                </c:pt>
                <c:pt idx="339">
                  <c:v>185297</c:v>
                </c:pt>
                <c:pt idx="340">
                  <c:v>185531</c:v>
                </c:pt>
                <c:pt idx="341">
                  <c:v>186661</c:v>
                </c:pt>
                <c:pt idx="342">
                  <c:v>186653</c:v>
                </c:pt>
                <c:pt idx="343">
                  <c:v>185711</c:v>
                </c:pt>
                <c:pt idx="344">
                  <c:v>186752</c:v>
                </c:pt>
                <c:pt idx="345">
                  <c:v>190512</c:v>
                </c:pt>
                <c:pt idx="346">
                  <c:v>188938</c:v>
                </c:pt>
                <c:pt idx="347">
                  <c:v>188970</c:v>
                </c:pt>
                <c:pt idx="348">
                  <c:v>189906</c:v>
                </c:pt>
                <c:pt idx="349">
                  <c:v>191427</c:v>
                </c:pt>
                <c:pt idx="350">
                  <c:v>192657</c:v>
                </c:pt>
                <c:pt idx="351">
                  <c:v>193693</c:v>
                </c:pt>
                <c:pt idx="352">
                  <c:v>193345</c:v>
                </c:pt>
                <c:pt idx="353">
                  <c:v>192884</c:v>
                </c:pt>
                <c:pt idx="354">
                  <c:v>194260</c:v>
                </c:pt>
                <c:pt idx="355">
                  <c:v>194619</c:v>
                </c:pt>
                <c:pt idx="356">
                  <c:v>194384</c:v>
                </c:pt>
                <c:pt idx="357">
                  <c:v>194214</c:v>
                </c:pt>
                <c:pt idx="358">
                  <c:v>194177</c:v>
                </c:pt>
                <c:pt idx="359">
                  <c:v>195149</c:v>
                </c:pt>
                <c:pt idx="360">
                  <c:v>193762</c:v>
                </c:pt>
                <c:pt idx="361">
                  <c:v>194477</c:v>
                </c:pt>
                <c:pt idx="362">
                  <c:v>193957</c:v>
                </c:pt>
                <c:pt idx="363">
                  <c:v>193413</c:v>
                </c:pt>
                <c:pt idx="364">
                  <c:v>193643</c:v>
                </c:pt>
                <c:pt idx="365">
                  <c:v>194376</c:v>
                </c:pt>
                <c:pt idx="366">
                  <c:v>196055</c:v>
                </c:pt>
                <c:pt idx="367">
                  <c:v>197121</c:v>
                </c:pt>
                <c:pt idx="368">
                  <c:v>196306</c:v>
                </c:pt>
                <c:pt idx="369">
                  <c:v>194542</c:v>
                </c:pt>
                <c:pt idx="370">
                  <c:v>196055</c:v>
                </c:pt>
                <c:pt idx="371">
                  <c:v>195676</c:v>
                </c:pt>
                <c:pt idx="372">
                  <c:v>197690</c:v>
                </c:pt>
                <c:pt idx="373">
                  <c:v>199735</c:v>
                </c:pt>
                <c:pt idx="374">
                  <c:v>201701</c:v>
                </c:pt>
                <c:pt idx="375">
                  <c:v>200761</c:v>
                </c:pt>
                <c:pt idx="376">
                  <c:v>198275</c:v>
                </c:pt>
                <c:pt idx="377">
                  <c:v>197334</c:v>
                </c:pt>
                <c:pt idx="378">
                  <c:v>194148</c:v>
                </c:pt>
                <c:pt idx="379">
                  <c:v>195084</c:v>
                </c:pt>
                <c:pt idx="380">
                  <c:v>195566</c:v>
                </c:pt>
                <c:pt idx="381">
                  <c:v>195190</c:v>
                </c:pt>
                <c:pt idx="382">
                  <c:v>194627</c:v>
                </c:pt>
                <c:pt idx="383">
                  <c:v>194277</c:v>
                </c:pt>
                <c:pt idx="384">
                  <c:v>195727</c:v>
                </c:pt>
                <c:pt idx="385">
                  <c:v>199293</c:v>
                </c:pt>
                <c:pt idx="386">
                  <c:v>200209</c:v>
                </c:pt>
                <c:pt idx="387">
                  <c:v>202004</c:v>
                </c:pt>
                <c:pt idx="388">
                  <c:v>202907</c:v>
                </c:pt>
                <c:pt idx="389">
                  <c:v>201638</c:v>
                </c:pt>
                <c:pt idx="390">
                  <c:v>202213</c:v>
                </c:pt>
                <c:pt idx="391">
                  <c:v>201244</c:v>
                </c:pt>
                <c:pt idx="392">
                  <c:v>202504</c:v>
                </c:pt>
                <c:pt idx="393">
                  <c:v>203968</c:v>
                </c:pt>
                <c:pt idx="394">
                  <c:v>208560</c:v>
                </c:pt>
                <c:pt idx="395">
                  <c:v>212920</c:v>
                </c:pt>
                <c:pt idx="396">
                  <c:v>219506</c:v>
                </c:pt>
                <c:pt idx="397">
                  <c:v>217591</c:v>
                </c:pt>
                <c:pt idx="398">
                  <c:v>217264</c:v>
                </c:pt>
                <c:pt idx="399">
                  <c:v>217868</c:v>
                </c:pt>
                <c:pt idx="400">
                  <c:v>217442</c:v>
                </c:pt>
                <c:pt idx="401">
                  <c:v>218679</c:v>
                </c:pt>
                <c:pt idx="402" formatCode="General">
                  <c:v>218134</c:v>
                </c:pt>
                <c:pt idx="403">
                  <c:v>217743</c:v>
                </c:pt>
                <c:pt idx="404">
                  <c:v>217839</c:v>
                </c:pt>
                <c:pt idx="405">
                  <c:v>218297</c:v>
                </c:pt>
                <c:pt idx="406">
                  <c:v>218123</c:v>
                </c:pt>
                <c:pt idx="407">
                  <c:v>220676</c:v>
                </c:pt>
                <c:pt idx="408">
                  <c:v>221037</c:v>
                </c:pt>
                <c:pt idx="409">
                  <c:v>224229</c:v>
                </c:pt>
                <c:pt idx="410">
                  <c:v>225778</c:v>
                </c:pt>
                <c:pt idx="411">
                  <c:v>228164</c:v>
                </c:pt>
                <c:pt idx="412">
                  <c:v>227975</c:v>
                </c:pt>
                <c:pt idx="413">
                  <c:v>231212</c:v>
                </c:pt>
                <c:pt idx="414">
                  <c:v>231532</c:v>
                </c:pt>
                <c:pt idx="415">
                  <c:v>234102</c:v>
                </c:pt>
                <c:pt idx="416">
                  <c:v>234804</c:v>
                </c:pt>
                <c:pt idx="417">
                  <c:v>235658</c:v>
                </c:pt>
                <c:pt idx="418">
                  <c:v>235857</c:v>
                </c:pt>
                <c:pt idx="419">
                  <c:v>234343</c:v>
                </c:pt>
                <c:pt idx="420">
                  <c:v>236136</c:v>
                </c:pt>
                <c:pt idx="421">
                  <c:v>235056</c:v>
                </c:pt>
                <c:pt idx="422">
                  <c:v>232927</c:v>
                </c:pt>
                <c:pt idx="423">
                  <c:v>235626</c:v>
                </c:pt>
                <c:pt idx="424">
                  <c:v>234733</c:v>
                </c:pt>
                <c:pt idx="425">
                  <c:v>232675</c:v>
                </c:pt>
                <c:pt idx="426">
                  <c:v>230424</c:v>
                </c:pt>
                <c:pt idx="427">
                  <c:v>230330</c:v>
                </c:pt>
                <c:pt idx="428">
                  <c:v>232497</c:v>
                </c:pt>
                <c:pt idx="429">
                  <c:v>223667</c:v>
                </c:pt>
                <c:pt idx="430">
                  <c:v>221199</c:v>
                </c:pt>
                <c:pt idx="431">
                  <c:v>223001</c:v>
                </c:pt>
                <c:pt idx="432">
                  <c:v>225235</c:v>
                </c:pt>
                <c:pt idx="433">
                  <c:v>225061</c:v>
                </c:pt>
                <c:pt idx="434">
                  <c:v>224827</c:v>
                </c:pt>
                <c:pt idx="435">
                  <c:v>226630</c:v>
                </c:pt>
                <c:pt idx="436">
                  <c:v>227469</c:v>
                </c:pt>
                <c:pt idx="437">
                  <c:v>227683</c:v>
                </c:pt>
                <c:pt idx="438">
                  <c:v>228034</c:v>
                </c:pt>
                <c:pt idx="439">
                  <c:v>227463</c:v>
                </c:pt>
                <c:pt idx="440">
                  <c:v>228490</c:v>
                </c:pt>
                <c:pt idx="441">
                  <c:v>225914</c:v>
                </c:pt>
                <c:pt idx="442">
                  <c:v>226534</c:v>
                </c:pt>
                <c:pt idx="443">
                  <c:v>226024</c:v>
                </c:pt>
                <c:pt idx="444">
                  <c:v>228229</c:v>
                </c:pt>
                <c:pt idx="445">
                  <c:v>229999</c:v>
                </c:pt>
                <c:pt idx="446">
                  <c:v>230315</c:v>
                </c:pt>
                <c:pt idx="447">
                  <c:v>231646</c:v>
                </c:pt>
                <c:pt idx="448">
                  <c:v>232234</c:v>
                </c:pt>
                <c:pt idx="449">
                  <c:v>232247</c:v>
                </c:pt>
                <c:pt idx="450">
                  <c:v>232232</c:v>
                </c:pt>
                <c:pt idx="451">
                  <c:v>236196</c:v>
                </c:pt>
                <c:pt idx="452">
                  <c:v>238119</c:v>
                </c:pt>
                <c:pt idx="453">
                  <c:v>238122</c:v>
                </c:pt>
                <c:pt idx="454">
                  <c:v>237297</c:v>
                </c:pt>
                <c:pt idx="455">
                  <c:v>235161</c:v>
                </c:pt>
                <c:pt idx="456">
                  <c:v>232684</c:v>
                </c:pt>
                <c:pt idx="457">
                  <c:v>234276</c:v>
                </c:pt>
                <c:pt idx="458">
                  <c:v>234517</c:v>
                </c:pt>
                <c:pt idx="459">
                  <c:v>234464</c:v>
                </c:pt>
                <c:pt idx="460">
                  <c:v>232874</c:v>
                </c:pt>
                <c:pt idx="461">
                  <c:v>233302</c:v>
                </c:pt>
                <c:pt idx="462">
                  <c:v>235167</c:v>
                </c:pt>
                <c:pt idx="463">
                  <c:v>235040</c:v>
                </c:pt>
                <c:pt idx="464">
                  <c:v>232076</c:v>
                </c:pt>
                <c:pt idx="465">
                  <c:v>230972</c:v>
                </c:pt>
                <c:pt idx="466">
                  <c:v>231646</c:v>
                </c:pt>
                <c:pt idx="467">
                  <c:v>237791</c:v>
                </c:pt>
                <c:pt idx="468">
                  <c:v>238974</c:v>
                </c:pt>
                <c:pt idx="469">
                  <c:v>237070</c:v>
                </c:pt>
                <c:pt idx="470">
                  <c:v>234292</c:v>
                </c:pt>
                <c:pt idx="471">
                  <c:v>234212</c:v>
                </c:pt>
                <c:pt idx="472">
                  <c:v>232277</c:v>
                </c:pt>
                <c:pt idx="473">
                  <c:v>228162</c:v>
                </c:pt>
                <c:pt idx="474">
                  <c:v>225092</c:v>
                </c:pt>
                <c:pt idx="475">
                  <c:v>223048</c:v>
                </c:pt>
                <c:pt idx="476">
                  <c:v>215988</c:v>
                </c:pt>
                <c:pt idx="477">
                  <c:v>215832</c:v>
                </c:pt>
                <c:pt idx="478">
                  <c:v>214138</c:v>
                </c:pt>
                <c:pt idx="479">
                  <c:v>216105</c:v>
                </c:pt>
                <c:pt idx="480">
                  <c:v>216249</c:v>
                </c:pt>
                <c:pt idx="481">
                  <c:v>217609</c:v>
                </c:pt>
                <c:pt idx="482">
                  <c:v>215983</c:v>
                </c:pt>
                <c:pt idx="483">
                  <c:v>215615</c:v>
                </c:pt>
                <c:pt idx="484">
                  <c:v>216734</c:v>
                </c:pt>
                <c:pt idx="485">
                  <c:v>216021</c:v>
                </c:pt>
                <c:pt idx="486">
                  <c:v>213809</c:v>
                </c:pt>
                <c:pt idx="487">
                  <c:v>215224</c:v>
                </c:pt>
                <c:pt idx="488">
                  <c:v>214274</c:v>
                </c:pt>
                <c:pt idx="489">
                  <c:v>214493</c:v>
                </c:pt>
                <c:pt idx="490">
                  <c:v>214698</c:v>
                </c:pt>
                <c:pt idx="491">
                  <c:v>214912</c:v>
                </c:pt>
                <c:pt idx="492">
                  <c:v>213312</c:v>
                </c:pt>
                <c:pt idx="493">
                  <c:v>212685</c:v>
                </c:pt>
                <c:pt idx="494">
                  <c:v>213515</c:v>
                </c:pt>
                <c:pt idx="495">
                  <c:v>209873</c:v>
                </c:pt>
                <c:pt idx="496">
                  <c:v>208814</c:v>
                </c:pt>
                <c:pt idx="497">
                  <c:v>209623</c:v>
                </c:pt>
                <c:pt idx="498">
                  <c:v>210359</c:v>
                </c:pt>
                <c:pt idx="499">
                  <c:v>212695</c:v>
                </c:pt>
                <c:pt idx="500">
                  <c:v>216859</c:v>
                </c:pt>
                <c:pt idx="501">
                  <c:v>217145</c:v>
                </c:pt>
                <c:pt idx="502">
                  <c:v>213884</c:v>
                </c:pt>
                <c:pt idx="503">
                  <c:v>212685</c:v>
                </c:pt>
                <c:pt idx="504">
                  <c:v>211656</c:v>
                </c:pt>
                <c:pt idx="505">
                  <c:v>212815</c:v>
                </c:pt>
                <c:pt idx="506">
                  <c:v>213169</c:v>
                </c:pt>
                <c:pt idx="507">
                  <c:v>210417</c:v>
                </c:pt>
                <c:pt idx="508">
                  <c:v>210332</c:v>
                </c:pt>
                <c:pt idx="509">
                  <c:v>213313</c:v>
                </c:pt>
                <c:pt idx="510">
                  <c:v>213415</c:v>
                </c:pt>
                <c:pt idx="511">
                  <c:v>213983</c:v>
                </c:pt>
                <c:pt idx="512">
                  <c:v>212790</c:v>
                </c:pt>
                <c:pt idx="513">
                  <c:v>212268</c:v>
                </c:pt>
                <c:pt idx="514">
                  <c:v>212911</c:v>
                </c:pt>
                <c:pt idx="515">
                  <c:v>210375</c:v>
                </c:pt>
                <c:pt idx="516">
                  <c:v>204897</c:v>
                </c:pt>
                <c:pt idx="517">
                  <c:v>203865</c:v>
                </c:pt>
                <c:pt idx="518">
                  <c:v>201424</c:v>
                </c:pt>
                <c:pt idx="519">
                  <c:v>199338</c:v>
                </c:pt>
                <c:pt idx="520">
                  <c:v>194440</c:v>
                </c:pt>
                <c:pt idx="521">
                  <c:v>191943</c:v>
                </c:pt>
                <c:pt idx="522">
                  <c:v>194662</c:v>
                </c:pt>
                <c:pt idx="523">
                  <c:v>198073</c:v>
                </c:pt>
                <c:pt idx="524">
                  <c:v>197878</c:v>
                </c:pt>
                <c:pt idx="525">
                  <c:v>196049</c:v>
                </c:pt>
                <c:pt idx="526">
                  <c:v>195477</c:v>
                </c:pt>
                <c:pt idx="527">
                  <c:v>193528</c:v>
                </c:pt>
                <c:pt idx="528">
                  <c:v>190520</c:v>
                </c:pt>
                <c:pt idx="529">
                  <c:v>185838</c:v>
                </c:pt>
                <c:pt idx="530">
                  <c:v>186427</c:v>
                </c:pt>
                <c:pt idx="531">
                  <c:v>187558</c:v>
                </c:pt>
                <c:pt idx="532">
                  <c:v>186490</c:v>
                </c:pt>
                <c:pt idx="533">
                  <c:v>183683</c:v>
                </c:pt>
                <c:pt idx="534">
                  <c:v>187647</c:v>
                </c:pt>
                <c:pt idx="535">
                  <c:v>187905</c:v>
                </c:pt>
                <c:pt idx="536">
                  <c:v>188812</c:v>
                </c:pt>
                <c:pt idx="537">
                  <c:v>186769</c:v>
                </c:pt>
                <c:pt idx="538">
                  <c:v>189033</c:v>
                </c:pt>
                <c:pt idx="539">
                  <c:v>185642</c:v>
                </c:pt>
                <c:pt idx="540">
                  <c:v>183005</c:v>
                </c:pt>
                <c:pt idx="541">
                  <c:v>176003</c:v>
                </c:pt>
                <c:pt idx="542">
                  <c:v>175462</c:v>
                </c:pt>
                <c:pt idx="543">
                  <c:v>173674</c:v>
                </c:pt>
                <c:pt idx="544">
                  <c:v>176336</c:v>
                </c:pt>
                <c:pt idx="545">
                  <c:v>167952</c:v>
                </c:pt>
                <c:pt idx="546">
                  <c:v>168308</c:v>
                </c:pt>
                <c:pt idx="547">
                  <c:v>168630</c:v>
                </c:pt>
                <c:pt idx="548">
                  <c:v>171127</c:v>
                </c:pt>
                <c:pt idx="549">
                  <c:v>170816</c:v>
                </c:pt>
                <c:pt idx="550">
                  <c:v>171573</c:v>
                </c:pt>
                <c:pt idx="551">
                  <c:v>170408</c:v>
                </c:pt>
                <c:pt idx="552">
                  <c:v>172227</c:v>
                </c:pt>
                <c:pt idx="553">
                  <c:v>173865</c:v>
                </c:pt>
                <c:pt idx="554">
                  <c:v>178560</c:v>
                </c:pt>
                <c:pt idx="555">
                  <c:v>178404</c:v>
                </c:pt>
                <c:pt idx="556">
                  <c:v>177826</c:v>
                </c:pt>
                <c:pt idx="557">
                  <c:v>176750</c:v>
                </c:pt>
                <c:pt idx="558">
                  <c:v>175656</c:v>
                </c:pt>
                <c:pt idx="559">
                  <c:v>170038</c:v>
                </c:pt>
                <c:pt idx="560">
                  <c:v>171632</c:v>
                </c:pt>
                <c:pt idx="561">
                  <c:v>173162</c:v>
                </c:pt>
                <c:pt idx="562">
                  <c:v>175427</c:v>
                </c:pt>
                <c:pt idx="563">
                  <c:v>175528</c:v>
                </c:pt>
                <c:pt idx="564">
                  <c:v>176010</c:v>
                </c:pt>
                <c:pt idx="565">
                  <c:v>175814</c:v>
                </c:pt>
                <c:pt idx="566">
                  <c:v>176694</c:v>
                </c:pt>
                <c:pt idx="567">
                  <c:v>176016</c:v>
                </c:pt>
                <c:pt idx="568">
                  <c:v>175637</c:v>
                </c:pt>
                <c:pt idx="569">
                  <c:v>175348</c:v>
                </c:pt>
                <c:pt idx="570">
                  <c:v>176127</c:v>
                </c:pt>
                <c:pt idx="571">
                  <c:v>177204</c:v>
                </c:pt>
                <c:pt idx="572">
                  <c:v>176156</c:v>
                </c:pt>
                <c:pt idx="573">
                  <c:v>175887</c:v>
                </c:pt>
                <c:pt idx="574">
                  <c:v>176997</c:v>
                </c:pt>
                <c:pt idx="575">
                  <c:v>177343</c:v>
                </c:pt>
                <c:pt idx="576">
                  <c:v>178376</c:v>
                </c:pt>
                <c:pt idx="577">
                  <c:v>176290</c:v>
                </c:pt>
                <c:pt idx="578">
                  <c:v>175747</c:v>
                </c:pt>
                <c:pt idx="579">
                  <c:v>174630</c:v>
                </c:pt>
                <c:pt idx="580">
                  <c:v>176351</c:v>
                </c:pt>
                <c:pt idx="581">
                  <c:v>175455</c:v>
                </c:pt>
                <c:pt idx="582">
                  <c:v>181151</c:v>
                </c:pt>
                <c:pt idx="583">
                  <c:v>182815</c:v>
                </c:pt>
                <c:pt idx="584">
                  <c:v>185832</c:v>
                </c:pt>
                <c:pt idx="585">
                  <c:v>183647</c:v>
                </c:pt>
                <c:pt idx="586">
                  <c:v>180476</c:v>
                </c:pt>
                <c:pt idx="587">
                  <c:v>181435</c:v>
                </c:pt>
                <c:pt idx="588">
                  <c:v>181782</c:v>
                </c:pt>
                <c:pt idx="589">
                  <c:v>179235</c:v>
                </c:pt>
                <c:pt idx="590">
                  <c:v>175814</c:v>
                </c:pt>
                <c:pt idx="591">
                  <c:v>172629</c:v>
                </c:pt>
                <c:pt idx="592">
                  <c:v>172041</c:v>
                </c:pt>
                <c:pt idx="593">
                  <c:v>170601</c:v>
                </c:pt>
                <c:pt idx="594">
                  <c:v>167387</c:v>
                </c:pt>
                <c:pt idx="595">
                  <c:v>165540</c:v>
                </c:pt>
                <c:pt idx="596">
                  <c:v>162540</c:v>
                </c:pt>
                <c:pt idx="597">
                  <c:v>165162</c:v>
                </c:pt>
                <c:pt idx="598">
                  <c:v>163090</c:v>
                </c:pt>
                <c:pt idx="599">
                  <c:v>162501</c:v>
                </c:pt>
                <c:pt idx="600">
                  <c:v>163689</c:v>
                </c:pt>
                <c:pt idx="601">
                  <c:v>165163</c:v>
                </c:pt>
                <c:pt idx="602">
                  <c:v>165186</c:v>
                </c:pt>
                <c:pt idx="603">
                  <c:v>165478</c:v>
                </c:pt>
                <c:pt idx="604">
                  <c:v>167928</c:v>
                </c:pt>
                <c:pt idx="605">
                  <c:v>169010</c:v>
                </c:pt>
                <c:pt idx="606">
                  <c:v>172428</c:v>
                </c:pt>
                <c:pt idx="607">
                  <c:v>171168</c:v>
                </c:pt>
                <c:pt idx="608">
                  <c:v>172072</c:v>
                </c:pt>
                <c:pt idx="609">
                  <c:v>170236</c:v>
                </c:pt>
                <c:pt idx="610">
                  <c:v>172282</c:v>
                </c:pt>
                <c:pt idx="611">
                  <c:v>171166</c:v>
                </c:pt>
                <c:pt idx="612">
                  <c:v>170261</c:v>
                </c:pt>
                <c:pt idx="613">
                  <c:v>166507</c:v>
                </c:pt>
                <c:pt idx="614">
                  <c:v>169636</c:v>
                </c:pt>
                <c:pt idx="615">
                  <c:v>168083</c:v>
                </c:pt>
                <c:pt idx="616">
                  <c:v>167703</c:v>
                </c:pt>
                <c:pt idx="617">
                  <c:v>166640</c:v>
                </c:pt>
                <c:pt idx="618">
                  <c:v>166664</c:v>
                </c:pt>
                <c:pt idx="619">
                  <c:v>166252</c:v>
                </c:pt>
                <c:pt idx="620">
                  <c:v>165736</c:v>
                </c:pt>
                <c:pt idx="621">
                  <c:v>162713</c:v>
                </c:pt>
                <c:pt idx="622">
                  <c:v>164159</c:v>
                </c:pt>
                <c:pt idx="623">
                  <c:v>162521</c:v>
                </c:pt>
                <c:pt idx="624">
                  <c:v>163279</c:v>
                </c:pt>
                <c:pt idx="625">
                  <c:v>162306</c:v>
                </c:pt>
                <c:pt idx="626">
                  <c:v>163316</c:v>
                </c:pt>
                <c:pt idx="627">
                  <c:v>165827</c:v>
                </c:pt>
                <c:pt idx="628">
                  <c:v>164472</c:v>
                </c:pt>
                <c:pt idx="629">
                  <c:v>168755</c:v>
                </c:pt>
                <c:pt idx="630">
                  <c:v>170353</c:v>
                </c:pt>
                <c:pt idx="631" formatCode="General">
                  <c:v>174668</c:v>
                </c:pt>
                <c:pt idx="632">
                  <c:v>171477</c:v>
                </c:pt>
                <c:pt idx="633">
                  <c:v>177130</c:v>
                </c:pt>
                <c:pt idx="634">
                  <c:v>178735</c:v>
                </c:pt>
                <c:pt idx="635">
                  <c:v>185045</c:v>
                </c:pt>
                <c:pt idx="636">
                  <c:v>185259</c:v>
                </c:pt>
                <c:pt idx="637">
                  <c:v>189799</c:v>
                </c:pt>
                <c:pt idx="638">
                  <c:v>191230</c:v>
                </c:pt>
                <c:pt idx="639">
                  <c:v>195568</c:v>
                </c:pt>
                <c:pt idx="640">
                  <c:v>194846</c:v>
                </c:pt>
                <c:pt idx="641">
                  <c:v>193508</c:v>
                </c:pt>
                <c:pt idx="642">
                  <c:v>193126</c:v>
                </c:pt>
                <c:pt idx="643">
                  <c:v>191607</c:v>
                </c:pt>
                <c:pt idx="644">
                  <c:v>193086</c:v>
                </c:pt>
                <c:pt idx="645">
                  <c:v>191836</c:v>
                </c:pt>
                <c:pt idx="646">
                  <c:v>190551</c:v>
                </c:pt>
                <c:pt idx="647">
                  <c:v>195140</c:v>
                </c:pt>
                <c:pt idx="648">
                  <c:v>193654</c:v>
                </c:pt>
                <c:pt idx="649">
                  <c:v>194133</c:v>
                </c:pt>
              </c:numCache>
            </c:numRef>
          </c:val>
          <c:smooth val="0"/>
          <c:extLst>
            <c:ext xmlns:c16="http://schemas.microsoft.com/office/drawing/2014/chart" uri="{C3380CC4-5D6E-409C-BE32-E72D297353CC}">
              <c16:uniqueId val="{00000000-1D28-4B92-BF77-6F00616EB6B0}"/>
            </c:ext>
          </c:extLst>
        </c:ser>
        <c:ser>
          <c:idx val="1"/>
          <c:order val="1"/>
          <c:tx>
            <c:strRef>
              <c:f>Sayfa1!$C$1</c:f>
              <c:strCache>
                <c:ptCount val="1"/>
                <c:pt idx="0">
                  <c:v>Seri 2</c:v>
                </c:pt>
              </c:strCache>
            </c:strRef>
          </c:tx>
          <c:spPr>
            <a:ln w="28575" cap="rnd">
              <a:solidFill>
                <a:schemeClr val="accent2"/>
              </a:solidFill>
              <a:round/>
            </a:ln>
            <a:effectLst/>
          </c:spPr>
          <c:marker>
            <c:symbol val="none"/>
          </c:marker>
          <c:cat>
            <c:numRef>
              <c:f>Sayfa1!$A$2:$A$651</c:f>
              <c:numCache>
                <c:formatCode>m/d/yyyy</c:formatCode>
                <c:ptCount val="650"/>
                <c:pt idx="0">
                  <c:v>41278</c:v>
                </c:pt>
                <c:pt idx="1">
                  <c:v>41285</c:v>
                </c:pt>
                <c:pt idx="2">
                  <c:v>41292</c:v>
                </c:pt>
                <c:pt idx="3">
                  <c:v>41299</c:v>
                </c:pt>
                <c:pt idx="4">
                  <c:v>41306</c:v>
                </c:pt>
                <c:pt idx="5">
                  <c:v>41313</c:v>
                </c:pt>
                <c:pt idx="6">
                  <c:v>41320</c:v>
                </c:pt>
                <c:pt idx="7">
                  <c:v>41327</c:v>
                </c:pt>
                <c:pt idx="8">
                  <c:v>41334</c:v>
                </c:pt>
                <c:pt idx="9">
                  <c:v>41341</c:v>
                </c:pt>
                <c:pt idx="10">
                  <c:v>41348</c:v>
                </c:pt>
                <c:pt idx="11">
                  <c:v>41355</c:v>
                </c:pt>
                <c:pt idx="12">
                  <c:v>41362</c:v>
                </c:pt>
                <c:pt idx="13">
                  <c:v>41369</c:v>
                </c:pt>
                <c:pt idx="14">
                  <c:v>41376</c:v>
                </c:pt>
                <c:pt idx="15">
                  <c:v>41383</c:v>
                </c:pt>
                <c:pt idx="16">
                  <c:v>41390</c:v>
                </c:pt>
                <c:pt idx="17">
                  <c:v>41397</c:v>
                </c:pt>
                <c:pt idx="18">
                  <c:v>41404</c:v>
                </c:pt>
                <c:pt idx="19">
                  <c:v>41411</c:v>
                </c:pt>
                <c:pt idx="20">
                  <c:v>41418</c:v>
                </c:pt>
                <c:pt idx="21">
                  <c:v>41425</c:v>
                </c:pt>
                <c:pt idx="22">
                  <c:v>41432</c:v>
                </c:pt>
                <c:pt idx="23">
                  <c:v>41439</c:v>
                </c:pt>
                <c:pt idx="24">
                  <c:v>41446</c:v>
                </c:pt>
                <c:pt idx="25">
                  <c:v>41453</c:v>
                </c:pt>
                <c:pt idx="26">
                  <c:v>41460</c:v>
                </c:pt>
                <c:pt idx="27">
                  <c:v>41467</c:v>
                </c:pt>
                <c:pt idx="28">
                  <c:v>41474</c:v>
                </c:pt>
                <c:pt idx="29">
                  <c:v>41481</c:v>
                </c:pt>
                <c:pt idx="30">
                  <c:v>41488</c:v>
                </c:pt>
                <c:pt idx="31">
                  <c:v>41495</c:v>
                </c:pt>
                <c:pt idx="32">
                  <c:v>41502</c:v>
                </c:pt>
                <c:pt idx="33">
                  <c:v>41509</c:v>
                </c:pt>
                <c:pt idx="34">
                  <c:v>41516</c:v>
                </c:pt>
                <c:pt idx="35">
                  <c:v>41523</c:v>
                </c:pt>
                <c:pt idx="36">
                  <c:v>41530</c:v>
                </c:pt>
                <c:pt idx="37">
                  <c:v>41537</c:v>
                </c:pt>
                <c:pt idx="38">
                  <c:v>41544</c:v>
                </c:pt>
                <c:pt idx="39">
                  <c:v>41551</c:v>
                </c:pt>
                <c:pt idx="40">
                  <c:v>41558</c:v>
                </c:pt>
                <c:pt idx="41">
                  <c:v>41565</c:v>
                </c:pt>
                <c:pt idx="42">
                  <c:v>41572</c:v>
                </c:pt>
                <c:pt idx="43">
                  <c:v>41579</c:v>
                </c:pt>
                <c:pt idx="44">
                  <c:v>41586</c:v>
                </c:pt>
                <c:pt idx="45">
                  <c:v>41593</c:v>
                </c:pt>
                <c:pt idx="46">
                  <c:v>41600</c:v>
                </c:pt>
                <c:pt idx="47">
                  <c:v>41607</c:v>
                </c:pt>
                <c:pt idx="48">
                  <c:v>41614</c:v>
                </c:pt>
                <c:pt idx="49">
                  <c:v>41621</c:v>
                </c:pt>
                <c:pt idx="50">
                  <c:v>41628</c:v>
                </c:pt>
                <c:pt idx="51">
                  <c:v>41635</c:v>
                </c:pt>
                <c:pt idx="52">
                  <c:v>41642</c:v>
                </c:pt>
                <c:pt idx="53">
                  <c:v>41649</c:v>
                </c:pt>
                <c:pt idx="54">
                  <c:v>41656</c:v>
                </c:pt>
                <c:pt idx="55">
                  <c:v>41663</c:v>
                </c:pt>
                <c:pt idx="56">
                  <c:v>41670</c:v>
                </c:pt>
                <c:pt idx="57">
                  <c:v>41677</c:v>
                </c:pt>
                <c:pt idx="58">
                  <c:v>41684</c:v>
                </c:pt>
                <c:pt idx="59">
                  <c:v>41691</c:v>
                </c:pt>
                <c:pt idx="60">
                  <c:v>41698</c:v>
                </c:pt>
                <c:pt idx="61">
                  <c:v>41705</c:v>
                </c:pt>
                <c:pt idx="62">
                  <c:v>41712</c:v>
                </c:pt>
                <c:pt idx="63">
                  <c:v>41719</c:v>
                </c:pt>
                <c:pt idx="64">
                  <c:v>41726</c:v>
                </c:pt>
                <c:pt idx="65">
                  <c:v>41733</c:v>
                </c:pt>
                <c:pt idx="66">
                  <c:v>41740</c:v>
                </c:pt>
                <c:pt idx="67">
                  <c:v>41747</c:v>
                </c:pt>
                <c:pt idx="68">
                  <c:v>41754</c:v>
                </c:pt>
                <c:pt idx="69">
                  <c:v>41761</c:v>
                </c:pt>
                <c:pt idx="70">
                  <c:v>41768</c:v>
                </c:pt>
                <c:pt idx="71">
                  <c:v>41775</c:v>
                </c:pt>
                <c:pt idx="72">
                  <c:v>41782</c:v>
                </c:pt>
                <c:pt idx="73">
                  <c:v>41789</c:v>
                </c:pt>
                <c:pt idx="74">
                  <c:v>41796</c:v>
                </c:pt>
                <c:pt idx="75">
                  <c:v>41803</c:v>
                </c:pt>
                <c:pt idx="76">
                  <c:v>41810</c:v>
                </c:pt>
                <c:pt idx="77">
                  <c:v>41817</c:v>
                </c:pt>
                <c:pt idx="78">
                  <c:v>41824</c:v>
                </c:pt>
                <c:pt idx="79">
                  <c:v>41831</c:v>
                </c:pt>
                <c:pt idx="80">
                  <c:v>41838</c:v>
                </c:pt>
                <c:pt idx="81">
                  <c:v>41845</c:v>
                </c:pt>
                <c:pt idx="82">
                  <c:v>41852</c:v>
                </c:pt>
                <c:pt idx="83">
                  <c:v>41859</c:v>
                </c:pt>
                <c:pt idx="84">
                  <c:v>41866</c:v>
                </c:pt>
                <c:pt idx="85">
                  <c:v>41873</c:v>
                </c:pt>
                <c:pt idx="86">
                  <c:v>41880</c:v>
                </c:pt>
                <c:pt idx="87">
                  <c:v>41887</c:v>
                </c:pt>
                <c:pt idx="88">
                  <c:v>41894</c:v>
                </c:pt>
                <c:pt idx="89">
                  <c:v>41901</c:v>
                </c:pt>
                <c:pt idx="90">
                  <c:v>41908</c:v>
                </c:pt>
                <c:pt idx="91">
                  <c:v>41915</c:v>
                </c:pt>
                <c:pt idx="92">
                  <c:v>41922</c:v>
                </c:pt>
                <c:pt idx="93">
                  <c:v>41929</c:v>
                </c:pt>
                <c:pt idx="94">
                  <c:v>41936</c:v>
                </c:pt>
                <c:pt idx="95">
                  <c:v>41943</c:v>
                </c:pt>
                <c:pt idx="96">
                  <c:v>41950</c:v>
                </c:pt>
                <c:pt idx="97">
                  <c:v>41957</c:v>
                </c:pt>
                <c:pt idx="98">
                  <c:v>41964</c:v>
                </c:pt>
                <c:pt idx="99">
                  <c:v>41971</c:v>
                </c:pt>
                <c:pt idx="100">
                  <c:v>41978</c:v>
                </c:pt>
                <c:pt idx="101">
                  <c:v>41985</c:v>
                </c:pt>
                <c:pt idx="102">
                  <c:v>41992</c:v>
                </c:pt>
                <c:pt idx="103">
                  <c:v>41999</c:v>
                </c:pt>
                <c:pt idx="104">
                  <c:v>42006</c:v>
                </c:pt>
                <c:pt idx="105">
                  <c:v>42013</c:v>
                </c:pt>
                <c:pt idx="106">
                  <c:v>42020</c:v>
                </c:pt>
                <c:pt idx="107">
                  <c:v>42027</c:v>
                </c:pt>
                <c:pt idx="108">
                  <c:v>42034</c:v>
                </c:pt>
                <c:pt idx="109">
                  <c:v>42041</c:v>
                </c:pt>
                <c:pt idx="110">
                  <c:v>42048</c:v>
                </c:pt>
                <c:pt idx="111">
                  <c:v>42055</c:v>
                </c:pt>
                <c:pt idx="112">
                  <c:v>42062</c:v>
                </c:pt>
                <c:pt idx="113">
                  <c:v>42069</c:v>
                </c:pt>
                <c:pt idx="114">
                  <c:v>42076</c:v>
                </c:pt>
                <c:pt idx="115">
                  <c:v>42083</c:v>
                </c:pt>
                <c:pt idx="116">
                  <c:v>42090</c:v>
                </c:pt>
                <c:pt idx="117">
                  <c:v>42097</c:v>
                </c:pt>
                <c:pt idx="118">
                  <c:v>42104</c:v>
                </c:pt>
                <c:pt idx="119">
                  <c:v>42111</c:v>
                </c:pt>
                <c:pt idx="120">
                  <c:v>42118</c:v>
                </c:pt>
                <c:pt idx="121">
                  <c:v>42125</c:v>
                </c:pt>
                <c:pt idx="122">
                  <c:v>42132</c:v>
                </c:pt>
                <c:pt idx="123">
                  <c:v>42139</c:v>
                </c:pt>
                <c:pt idx="124">
                  <c:v>42146</c:v>
                </c:pt>
                <c:pt idx="125">
                  <c:v>42153</c:v>
                </c:pt>
                <c:pt idx="126">
                  <c:v>42160</c:v>
                </c:pt>
                <c:pt idx="127">
                  <c:v>42167</c:v>
                </c:pt>
                <c:pt idx="128">
                  <c:v>42174</c:v>
                </c:pt>
                <c:pt idx="129">
                  <c:v>42181</c:v>
                </c:pt>
                <c:pt idx="130">
                  <c:v>42188</c:v>
                </c:pt>
                <c:pt idx="131">
                  <c:v>42195</c:v>
                </c:pt>
                <c:pt idx="132">
                  <c:v>42202</c:v>
                </c:pt>
                <c:pt idx="133">
                  <c:v>42209</c:v>
                </c:pt>
                <c:pt idx="134">
                  <c:v>42216</c:v>
                </c:pt>
                <c:pt idx="135">
                  <c:v>42223</c:v>
                </c:pt>
                <c:pt idx="136">
                  <c:v>42230</c:v>
                </c:pt>
                <c:pt idx="137">
                  <c:v>42237</c:v>
                </c:pt>
                <c:pt idx="138">
                  <c:v>42244</c:v>
                </c:pt>
                <c:pt idx="139">
                  <c:v>42251</c:v>
                </c:pt>
                <c:pt idx="140">
                  <c:v>42258</c:v>
                </c:pt>
                <c:pt idx="141">
                  <c:v>42265</c:v>
                </c:pt>
                <c:pt idx="142">
                  <c:v>42272</c:v>
                </c:pt>
                <c:pt idx="143">
                  <c:v>42279</c:v>
                </c:pt>
                <c:pt idx="144">
                  <c:v>42286</c:v>
                </c:pt>
                <c:pt idx="145">
                  <c:v>42293</c:v>
                </c:pt>
                <c:pt idx="146">
                  <c:v>42300</c:v>
                </c:pt>
                <c:pt idx="147">
                  <c:v>42307</c:v>
                </c:pt>
                <c:pt idx="148">
                  <c:v>42314</c:v>
                </c:pt>
                <c:pt idx="149">
                  <c:v>42321</c:v>
                </c:pt>
                <c:pt idx="150">
                  <c:v>42328</c:v>
                </c:pt>
                <c:pt idx="151">
                  <c:v>42335</c:v>
                </c:pt>
                <c:pt idx="152">
                  <c:v>42342</c:v>
                </c:pt>
                <c:pt idx="153">
                  <c:v>42349</c:v>
                </c:pt>
                <c:pt idx="154">
                  <c:v>42356</c:v>
                </c:pt>
                <c:pt idx="155">
                  <c:v>42363</c:v>
                </c:pt>
                <c:pt idx="156">
                  <c:v>42370</c:v>
                </c:pt>
                <c:pt idx="157">
                  <c:v>42377</c:v>
                </c:pt>
                <c:pt idx="158">
                  <c:v>42384</c:v>
                </c:pt>
                <c:pt idx="159">
                  <c:v>42391</c:v>
                </c:pt>
                <c:pt idx="160">
                  <c:v>42398</c:v>
                </c:pt>
                <c:pt idx="161">
                  <c:v>42405</c:v>
                </c:pt>
                <c:pt idx="162">
                  <c:v>42412</c:v>
                </c:pt>
                <c:pt idx="163">
                  <c:v>42419</c:v>
                </c:pt>
                <c:pt idx="164">
                  <c:v>42426</c:v>
                </c:pt>
                <c:pt idx="165">
                  <c:v>42433</c:v>
                </c:pt>
                <c:pt idx="166">
                  <c:v>42440</c:v>
                </c:pt>
                <c:pt idx="167">
                  <c:v>42447</c:v>
                </c:pt>
                <c:pt idx="168">
                  <c:v>42454</c:v>
                </c:pt>
                <c:pt idx="169">
                  <c:v>42461</c:v>
                </c:pt>
                <c:pt idx="170">
                  <c:v>42468</c:v>
                </c:pt>
                <c:pt idx="171">
                  <c:v>42475</c:v>
                </c:pt>
                <c:pt idx="172">
                  <c:v>42482</c:v>
                </c:pt>
                <c:pt idx="173">
                  <c:v>42489</c:v>
                </c:pt>
                <c:pt idx="174">
                  <c:v>42496</c:v>
                </c:pt>
                <c:pt idx="175">
                  <c:v>42503</c:v>
                </c:pt>
                <c:pt idx="176">
                  <c:v>42510</c:v>
                </c:pt>
                <c:pt idx="177">
                  <c:v>42517</c:v>
                </c:pt>
                <c:pt idx="178">
                  <c:v>42524</c:v>
                </c:pt>
                <c:pt idx="179">
                  <c:v>42531</c:v>
                </c:pt>
                <c:pt idx="180">
                  <c:v>42538</c:v>
                </c:pt>
                <c:pt idx="181">
                  <c:v>42545</c:v>
                </c:pt>
                <c:pt idx="182">
                  <c:v>42552</c:v>
                </c:pt>
                <c:pt idx="183">
                  <c:v>42559</c:v>
                </c:pt>
                <c:pt idx="184">
                  <c:v>42566</c:v>
                </c:pt>
                <c:pt idx="185">
                  <c:v>42573</c:v>
                </c:pt>
                <c:pt idx="186">
                  <c:v>42580</c:v>
                </c:pt>
                <c:pt idx="187">
                  <c:v>42587</c:v>
                </c:pt>
                <c:pt idx="188">
                  <c:v>42594</c:v>
                </c:pt>
                <c:pt idx="189">
                  <c:v>42601</c:v>
                </c:pt>
                <c:pt idx="190">
                  <c:v>42608</c:v>
                </c:pt>
                <c:pt idx="191">
                  <c:v>42615</c:v>
                </c:pt>
                <c:pt idx="192">
                  <c:v>42622</c:v>
                </c:pt>
                <c:pt idx="193">
                  <c:v>42629</c:v>
                </c:pt>
                <c:pt idx="194">
                  <c:v>42636</c:v>
                </c:pt>
                <c:pt idx="195">
                  <c:v>42643</c:v>
                </c:pt>
                <c:pt idx="196">
                  <c:v>42650</c:v>
                </c:pt>
                <c:pt idx="197">
                  <c:v>42657</c:v>
                </c:pt>
                <c:pt idx="198">
                  <c:v>42664</c:v>
                </c:pt>
                <c:pt idx="199">
                  <c:v>42671</c:v>
                </c:pt>
                <c:pt idx="200">
                  <c:v>42678</c:v>
                </c:pt>
                <c:pt idx="201">
                  <c:v>42685</c:v>
                </c:pt>
                <c:pt idx="202">
                  <c:v>42692</c:v>
                </c:pt>
                <c:pt idx="203">
                  <c:v>42699</c:v>
                </c:pt>
                <c:pt idx="204">
                  <c:v>42706</c:v>
                </c:pt>
                <c:pt idx="205">
                  <c:v>42713</c:v>
                </c:pt>
                <c:pt idx="206">
                  <c:v>42720</c:v>
                </c:pt>
                <c:pt idx="207">
                  <c:v>42727</c:v>
                </c:pt>
                <c:pt idx="208">
                  <c:v>42734</c:v>
                </c:pt>
                <c:pt idx="209">
                  <c:v>42741</c:v>
                </c:pt>
                <c:pt idx="210">
                  <c:v>42748</c:v>
                </c:pt>
                <c:pt idx="211">
                  <c:v>42755</c:v>
                </c:pt>
                <c:pt idx="212">
                  <c:v>42762</c:v>
                </c:pt>
                <c:pt idx="213">
                  <c:v>42769</c:v>
                </c:pt>
                <c:pt idx="214">
                  <c:v>42776</c:v>
                </c:pt>
                <c:pt idx="215">
                  <c:v>42783</c:v>
                </c:pt>
                <c:pt idx="216">
                  <c:v>42790</c:v>
                </c:pt>
                <c:pt idx="217">
                  <c:v>42797</c:v>
                </c:pt>
                <c:pt idx="218">
                  <c:v>42804</c:v>
                </c:pt>
                <c:pt idx="219">
                  <c:v>42811</c:v>
                </c:pt>
                <c:pt idx="220">
                  <c:v>42818</c:v>
                </c:pt>
                <c:pt idx="221">
                  <c:v>42825</c:v>
                </c:pt>
                <c:pt idx="222">
                  <c:v>42832</c:v>
                </c:pt>
                <c:pt idx="223">
                  <c:v>42839</c:v>
                </c:pt>
                <c:pt idx="224">
                  <c:v>42846</c:v>
                </c:pt>
                <c:pt idx="225">
                  <c:v>42853</c:v>
                </c:pt>
                <c:pt idx="226">
                  <c:v>42860</c:v>
                </c:pt>
                <c:pt idx="227">
                  <c:v>42867</c:v>
                </c:pt>
                <c:pt idx="228">
                  <c:v>42874</c:v>
                </c:pt>
                <c:pt idx="229">
                  <c:v>42881</c:v>
                </c:pt>
                <c:pt idx="230">
                  <c:v>42888</c:v>
                </c:pt>
                <c:pt idx="231">
                  <c:v>42895</c:v>
                </c:pt>
                <c:pt idx="232">
                  <c:v>42902</c:v>
                </c:pt>
                <c:pt idx="233">
                  <c:v>42909</c:v>
                </c:pt>
                <c:pt idx="234">
                  <c:v>42916</c:v>
                </c:pt>
                <c:pt idx="235">
                  <c:v>42923</c:v>
                </c:pt>
                <c:pt idx="236">
                  <c:v>42930</c:v>
                </c:pt>
                <c:pt idx="237">
                  <c:v>42937</c:v>
                </c:pt>
                <c:pt idx="238">
                  <c:v>42944</c:v>
                </c:pt>
                <c:pt idx="239">
                  <c:v>42951</c:v>
                </c:pt>
                <c:pt idx="240">
                  <c:v>42958</c:v>
                </c:pt>
                <c:pt idx="241">
                  <c:v>42965</c:v>
                </c:pt>
                <c:pt idx="242">
                  <c:v>42972</c:v>
                </c:pt>
                <c:pt idx="243">
                  <c:v>42979</c:v>
                </c:pt>
                <c:pt idx="244">
                  <c:v>42986</c:v>
                </c:pt>
                <c:pt idx="245">
                  <c:v>42993</c:v>
                </c:pt>
                <c:pt idx="246">
                  <c:v>43000</c:v>
                </c:pt>
                <c:pt idx="247">
                  <c:v>43007</c:v>
                </c:pt>
                <c:pt idx="248">
                  <c:v>43014</c:v>
                </c:pt>
                <c:pt idx="249">
                  <c:v>43021</c:v>
                </c:pt>
                <c:pt idx="250">
                  <c:v>43028</c:v>
                </c:pt>
                <c:pt idx="251">
                  <c:v>43035</c:v>
                </c:pt>
                <c:pt idx="252">
                  <c:v>43042</c:v>
                </c:pt>
                <c:pt idx="253">
                  <c:v>43049</c:v>
                </c:pt>
                <c:pt idx="254">
                  <c:v>43056</c:v>
                </c:pt>
                <c:pt idx="255">
                  <c:v>43063</c:v>
                </c:pt>
                <c:pt idx="256">
                  <c:v>43070</c:v>
                </c:pt>
                <c:pt idx="257">
                  <c:v>43077</c:v>
                </c:pt>
                <c:pt idx="258">
                  <c:v>43084</c:v>
                </c:pt>
                <c:pt idx="259">
                  <c:v>43091</c:v>
                </c:pt>
                <c:pt idx="260">
                  <c:v>43098</c:v>
                </c:pt>
                <c:pt idx="261">
                  <c:v>43105</c:v>
                </c:pt>
                <c:pt idx="262">
                  <c:v>43112</c:v>
                </c:pt>
                <c:pt idx="263">
                  <c:v>43119</c:v>
                </c:pt>
                <c:pt idx="264">
                  <c:v>43126</c:v>
                </c:pt>
                <c:pt idx="265">
                  <c:v>43133</c:v>
                </c:pt>
                <c:pt idx="266">
                  <c:v>43140</c:v>
                </c:pt>
                <c:pt idx="267">
                  <c:v>43147</c:v>
                </c:pt>
                <c:pt idx="268">
                  <c:v>43154</c:v>
                </c:pt>
                <c:pt idx="269">
                  <c:v>43161</c:v>
                </c:pt>
                <c:pt idx="270">
                  <c:v>43168</c:v>
                </c:pt>
                <c:pt idx="271">
                  <c:v>43175</c:v>
                </c:pt>
                <c:pt idx="272">
                  <c:v>43182</c:v>
                </c:pt>
                <c:pt idx="273">
                  <c:v>43189</c:v>
                </c:pt>
                <c:pt idx="274">
                  <c:v>43196</c:v>
                </c:pt>
                <c:pt idx="275">
                  <c:v>43203</c:v>
                </c:pt>
                <c:pt idx="276">
                  <c:v>43210</c:v>
                </c:pt>
                <c:pt idx="277">
                  <c:v>43217</c:v>
                </c:pt>
                <c:pt idx="278">
                  <c:v>43224</c:v>
                </c:pt>
                <c:pt idx="279">
                  <c:v>43231</c:v>
                </c:pt>
                <c:pt idx="280">
                  <c:v>43238</c:v>
                </c:pt>
                <c:pt idx="281">
                  <c:v>43245</c:v>
                </c:pt>
                <c:pt idx="282">
                  <c:v>43252</c:v>
                </c:pt>
                <c:pt idx="283">
                  <c:v>43259</c:v>
                </c:pt>
                <c:pt idx="284">
                  <c:v>43266</c:v>
                </c:pt>
                <c:pt idx="285">
                  <c:v>43273</c:v>
                </c:pt>
                <c:pt idx="286">
                  <c:v>43280</c:v>
                </c:pt>
                <c:pt idx="287">
                  <c:v>43287</c:v>
                </c:pt>
                <c:pt idx="288">
                  <c:v>43294</c:v>
                </c:pt>
                <c:pt idx="289">
                  <c:v>43301</c:v>
                </c:pt>
                <c:pt idx="290">
                  <c:v>43308</c:v>
                </c:pt>
                <c:pt idx="291">
                  <c:v>43315</c:v>
                </c:pt>
                <c:pt idx="292">
                  <c:v>43322</c:v>
                </c:pt>
                <c:pt idx="293">
                  <c:v>43329</c:v>
                </c:pt>
                <c:pt idx="294">
                  <c:v>43336</c:v>
                </c:pt>
                <c:pt idx="295">
                  <c:v>43343</c:v>
                </c:pt>
                <c:pt idx="296">
                  <c:v>43350</c:v>
                </c:pt>
                <c:pt idx="297">
                  <c:v>43357</c:v>
                </c:pt>
                <c:pt idx="298">
                  <c:v>43364</c:v>
                </c:pt>
                <c:pt idx="299">
                  <c:v>43371</c:v>
                </c:pt>
                <c:pt idx="300">
                  <c:v>43378</c:v>
                </c:pt>
                <c:pt idx="301">
                  <c:v>43385</c:v>
                </c:pt>
                <c:pt idx="302">
                  <c:v>43392</c:v>
                </c:pt>
                <c:pt idx="303">
                  <c:v>43399</c:v>
                </c:pt>
                <c:pt idx="304">
                  <c:v>43406</c:v>
                </c:pt>
                <c:pt idx="305">
                  <c:v>43413</c:v>
                </c:pt>
                <c:pt idx="306">
                  <c:v>43420</c:v>
                </c:pt>
                <c:pt idx="307">
                  <c:v>43427</c:v>
                </c:pt>
                <c:pt idx="308">
                  <c:v>43434</c:v>
                </c:pt>
                <c:pt idx="309">
                  <c:v>43441</c:v>
                </c:pt>
                <c:pt idx="310">
                  <c:v>43448</c:v>
                </c:pt>
                <c:pt idx="311">
                  <c:v>43455</c:v>
                </c:pt>
                <c:pt idx="312">
                  <c:v>43462</c:v>
                </c:pt>
                <c:pt idx="313">
                  <c:v>43469</c:v>
                </c:pt>
                <c:pt idx="314">
                  <c:v>43476</c:v>
                </c:pt>
                <c:pt idx="315">
                  <c:v>43483</c:v>
                </c:pt>
                <c:pt idx="316">
                  <c:v>43490</c:v>
                </c:pt>
                <c:pt idx="317">
                  <c:v>43497</c:v>
                </c:pt>
                <c:pt idx="318">
                  <c:v>43504</c:v>
                </c:pt>
                <c:pt idx="319">
                  <c:v>43511</c:v>
                </c:pt>
                <c:pt idx="320">
                  <c:v>43518</c:v>
                </c:pt>
                <c:pt idx="321">
                  <c:v>43525</c:v>
                </c:pt>
                <c:pt idx="322">
                  <c:v>43532</c:v>
                </c:pt>
                <c:pt idx="323">
                  <c:v>43539</c:v>
                </c:pt>
                <c:pt idx="324">
                  <c:v>43546</c:v>
                </c:pt>
                <c:pt idx="325">
                  <c:v>43553</c:v>
                </c:pt>
                <c:pt idx="326">
                  <c:v>43560</c:v>
                </c:pt>
                <c:pt idx="327">
                  <c:v>43567</c:v>
                </c:pt>
                <c:pt idx="328">
                  <c:v>43574</c:v>
                </c:pt>
                <c:pt idx="329">
                  <c:v>43581</c:v>
                </c:pt>
                <c:pt idx="330">
                  <c:v>43588</c:v>
                </c:pt>
                <c:pt idx="331">
                  <c:v>43595</c:v>
                </c:pt>
                <c:pt idx="332">
                  <c:v>43602</c:v>
                </c:pt>
                <c:pt idx="333">
                  <c:v>43609</c:v>
                </c:pt>
                <c:pt idx="334">
                  <c:v>43616</c:v>
                </c:pt>
                <c:pt idx="335">
                  <c:v>43623</c:v>
                </c:pt>
                <c:pt idx="336">
                  <c:v>43630</c:v>
                </c:pt>
                <c:pt idx="337">
                  <c:v>43637</c:v>
                </c:pt>
                <c:pt idx="338">
                  <c:v>43644</c:v>
                </c:pt>
                <c:pt idx="339">
                  <c:v>43651</c:v>
                </c:pt>
                <c:pt idx="340">
                  <c:v>43658</c:v>
                </c:pt>
                <c:pt idx="341">
                  <c:v>43665</c:v>
                </c:pt>
                <c:pt idx="342">
                  <c:v>43672</c:v>
                </c:pt>
                <c:pt idx="343">
                  <c:v>43679</c:v>
                </c:pt>
                <c:pt idx="344">
                  <c:v>43686</c:v>
                </c:pt>
                <c:pt idx="345">
                  <c:v>43693</c:v>
                </c:pt>
                <c:pt idx="346">
                  <c:v>43700</c:v>
                </c:pt>
                <c:pt idx="347">
                  <c:v>43706</c:v>
                </c:pt>
                <c:pt idx="348">
                  <c:v>43714</c:v>
                </c:pt>
                <c:pt idx="349">
                  <c:v>43721</c:v>
                </c:pt>
                <c:pt idx="350">
                  <c:v>43728</c:v>
                </c:pt>
                <c:pt idx="351">
                  <c:v>43735</c:v>
                </c:pt>
                <c:pt idx="352">
                  <c:v>43742</c:v>
                </c:pt>
                <c:pt idx="353">
                  <c:v>43749</c:v>
                </c:pt>
                <c:pt idx="354">
                  <c:v>43756</c:v>
                </c:pt>
                <c:pt idx="355">
                  <c:v>43763</c:v>
                </c:pt>
                <c:pt idx="356">
                  <c:v>43770</c:v>
                </c:pt>
                <c:pt idx="357">
                  <c:v>43777</c:v>
                </c:pt>
                <c:pt idx="358">
                  <c:v>43784</c:v>
                </c:pt>
                <c:pt idx="359">
                  <c:v>43791</c:v>
                </c:pt>
                <c:pt idx="360">
                  <c:v>43798</c:v>
                </c:pt>
                <c:pt idx="361">
                  <c:v>43805</c:v>
                </c:pt>
                <c:pt idx="362">
                  <c:v>43812</c:v>
                </c:pt>
                <c:pt idx="363">
                  <c:v>43819</c:v>
                </c:pt>
                <c:pt idx="364">
                  <c:v>43826</c:v>
                </c:pt>
                <c:pt idx="365">
                  <c:v>43833</c:v>
                </c:pt>
                <c:pt idx="366">
                  <c:v>43840</c:v>
                </c:pt>
                <c:pt idx="367">
                  <c:v>43847</c:v>
                </c:pt>
                <c:pt idx="368">
                  <c:v>43854</c:v>
                </c:pt>
                <c:pt idx="369">
                  <c:v>43861</c:v>
                </c:pt>
                <c:pt idx="370">
                  <c:v>43868</c:v>
                </c:pt>
                <c:pt idx="371">
                  <c:v>43875</c:v>
                </c:pt>
                <c:pt idx="372">
                  <c:v>43882</c:v>
                </c:pt>
                <c:pt idx="373">
                  <c:v>43889</c:v>
                </c:pt>
                <c:pt idx="374">
                  <c:v>43896</c:v>
                </c:pt>
                <c:pt idx="375">
                  <c:v>43903</c:v>
                </c:pt>
                <c:pt idx="376">
                  <c:v>43910</c:v>
                </c:pt>
                <c:pt idx="377">
                  <c:v>43917</c:v>
                </c:pt>
                <c:pt idx="378">
                  <c:v>43924</c:v>
                </c:pt>
                <c:pt idx="379">
                  <c:v>43931</c:v>
                </c:pt>
                <c:pt idx="380">
                  <c:v>43938</c:v>
                </c:pt>
                <c:pt idx="381">
                  <c:v>43945</c:v>
                </c:pt>
                <c:pt idx="382">
                  <c:v>43952</c:v>
                </c:pt>
                <c:pt idx="383">
                  <c:v>43959</c:v>
                </c:pt>
                <c:pt idx="384">
                  <c:v>43966</c:v>
                </c:pt>
                <c:pt idx="385">
                  <c:v>43973</c:v>
                </c:pt>
                <c:pt idx="386">
                  <c:v>43980</c:v>
                </c:pt>
                <c:pt idx="387">
                  <c:v>43987</c:v>
                </c:pt>
                <c:pt idx="388">
                  <c:v>43994</c:v>
                </c:pt>
                <c:pt idx="389">
                  <c:v>44001</c:v>
                </c:pt>
                <c:pt idx="390">
                  <c:v>44008</c:v>
                </c:pt>
                <c:pt idx="391">
                  <c:v>44015</c:v>
                </c:pt>
                <c:pt idx="392">
                  <c:v>44022</c:v>
                </c:pt>
                <c:pt idx="393">
                  <c:v>44029</c:v>
                </c:pt>
                <c:pt idx="394">
                  <c:v>44036</c:v>
                </c:pt>
                <c:pt idx="395">
                  <c:v>44043</c:v>
                </c:pt>
                <c:pt idx="396">
                  <c:v>44050</c:v>
                </c:pt>
                <c:pt idx="397">
                  <c:v>44057</c:v>
                </c:pt>
                <c:pt idx="398">
                  <c:v>44064</c:v>
                </c:pt>
                <c:pt idx="399">
                  <c:v>44071</c:v>
                </c:pt>
                <c:pt idx="400">
                  <c:v>44078</c:v>
                </c:pt>
                <c:pt idx="401">
                  <c:v>44085</c:v>
                </c:pt>
                <c:pt idx="402">
                  <c:v>44092</c:v>
                </c:pt>
                <c:pt idx="403">
                  <c:v>44099</c:v>
                </c:pt>
                <c:pt idx="404">
                  <c:v>44106</c:v>
                </c:pt>
                <c:pt idx="405">
                  <c:v>44113</c:v>
                </c:pt>
                <c:pt idx="406">
                  <c:v>44120</c:v>
                </c:pt>
                <c:pt idx="407">
                  <c:v>44127</c:v>
                </c:pt>
                <c:pt idx="408">
                  <c:v>44134</c:v>
                </c:pt>
                <c:pt idx="409">
                  <c:v>44141</c:v>
                </c:pt>
                <c:pt idx="410">
                  <c:v>44148</c:v>
                </c:pt>
                <c:pt idx="411">
                  <c:v>44155</c:v>
                </c:pt>
                <c:pt idx="412">
                  <c:v>44162</c:v>
                </c:pt>
                <c:pt idx="413">
                  <c:v>44169</c:v>
                </c:pt>
                <c:pt idx="414">
                  <c:v>44176</c:v>
                </c:pt>
                <c:pt idx="415">
                  <c:v>44183</c:v>
                </c:pt>
                <c:pt idx="416">
                  <c:v>44190</c:v>
                </c:pt>
                <c:pt idx="417">
                  <c:v>44197</c:v>
                </c:pt>
                <c:pt idx="418">
                  <c:v>44204</c:v>
                </c:pt>
                <c:pt idx="419">
                  <c:v>44211</c:v>
                </c:pt>
                <c:pt idx="420">
                  <c:v>44218</c:v>
                </c:pt>
                <c:pt idx="421">
                  <c:v>44225</c:v>
                </c:pt>
                <c:pt idx="422">
                  <c:v>44232</c:v>
                </c:pt>
                <c:pt idx="423">
                  <c:v>44239</c:v>
                </c:pt>
                <c:pt idx="424">
                  <c:v>44246</c:v>
                </c:pt>
                <c:pt idx="425">
                  <c:v>44253</c:v>
                </c:pt>
                <c:pt idx="426">
                  <c:v>44260</c:v>
                </c:pt>
                <c:pt idx="427">
                  <c:v>44267</c:v>
                </c:pt>
                <c:pt idx="428">
                  <c:v>44274</c:v>
                </c:pt>
                <c:pt idx="429">
                  <c:v>44281</c:v>
                </c:pt>
                <c:pt idx="430">
                  <c:v>44288</c:v>
                </c:pt>
                <c:pt idx="431">
                  <c:v>44295</c:v>
                </c:pt>
                <c:pt idx="432">
                  <c:v>44302</c:v>
                </c:pt>
                <c:pt idx="433">
                  <c:v>44309</c:v>
                </c:pt>
                <c:pt idx="434">
                  <c:v>44316</c:v>
                </c:pt>
                <c:pt idx="435">
                  <c:v>44323</c:v>
                </c:pt>
                <c:pt idx="436">
                  <c:v>44328</c:v>
                </c:pt>
                <c:pt idx="437">
                  <c:v>44337</c:v>
                </c:pt>
                <c:pt idx="438">
                  <c:v>44344</c:v>
                </c:pt>
                <c:pt idx="439">
                  <c:v>44351</c:v>
                </c:pt>
                <c:pt idx="440">
                  <c:v>44358</c:v>
                </c:pt>
                <c:pt idx="441">
                  <c:v>44365</c:v>
                </c:pt>
                <c:pt idx="442">
                  <c:v>44372</c:v>
                </c:pt>
                <c:pt idx="443">
                  <c:v>44379</c:v>
                </c:pt>
                <c:pt idx="444">
                  <c:v>44386</c:v>
                </c:pt>
                <c:pt idx="445">
                  <c:v>44393</c:v>
                </c:pt>
                <c:pt idx="446">
                  <c:v>44400</c:v>
                </c:pt>
                <c:pt idx="447">
                  <c:v>44407</c:v>
                </c:pt>
                <c:pt idx="448">
                  <c:v>44414</c:v>
                </c:pt>
                <c:pt idx="449">
                  <c:v>44421</c:v>
                </c:pt>
                <c:pt idx="450">
                  <c:v>44428</c:v>
                </c:pt>
                <c:pt idx="451">
                  <c:v>44435</c:v>
                </c:pt>
                <c:pt idx="452">
                  <c:v>44442</c:v>
                </c:pt>
                <c:pt idx="453">
                  <c:v>44449</c:v>
                </c:pt>
                <c:pt idx="454">
                  <c:v>44456</c:v>
                </c:pt>
                <c:pt idx="455">
                  <c:v>44463</c:v>
                </c:pt>
                <c:pt idx="456">
                  <c:v>44470</c:v>
                </c:pt>
                <c:pt idx="457">
                  <c:v>44477</c:v>
                </c:pt>
                <c:pt idx="458">
                  <c:v>44484</c:v>
                </c:pt>
                <c:pt idx="459">
                  <c:v>44491</c:v>
                </c:pt>
                <c:pt idx="460">
                  <c:v>44498</c:v>
                </c:pt>
                <c:pt idx="461">
                  <c:v>44505</c:v>
                </c:pt>
                <c:pt idx="462">
                  <c:v>44512</c:v>
                </c:pt>
                <c:pt idx="463">
                  <c:v>44519</c:v>
                </c:pt>
                <c:pt idx="464">
                  <c:v>44526</c:v>
                </c:pt>
                <c:pt idx="465">
                  <c:v>44533</c:v>
                </c:pt>
                <c:pt idx="466">
                  <c:v>44540</c:v>
                </c:pt>
                <c:pt idx="467">
                  <c:v>44547</c:v>
                </c:pt>
                <c:pt idx="468">
                  <c:v>44554</c:v>
                </c:pt>
                <c:pt idx="469">
                  <c:v>44561</c:v>
                </c:pt>
                <c:pt idx="470">
                  <c:v>44568</c:v>
                </c:pt>
                <c:pt idx="471">
                  <c:v>44575</c:v>
                </c:pt>
                <c:pt idx="472">
                  <c:v>44582</c:v>
                </c:pt>
                <c:pt idx="473">
                  <c:v>44589</c:v>
                </c:pt>
                <c:pt idx="474" formatCode="d\-mmm\-yy">
                  <c:v>44596</c:v>
                </c:pt>
                <c:pt idx="475" formatCode="d\-mmm\-yy">
                  <c:v>44603</c:v>
                </c:pt>
                <c:pt idx="476" formatCode="d\-mmm\-yy">
                  <c:v>44610</c:v>
                </c:pt>
                <c:pt idx="477" formatCode="d\-mmm\-yy">
                  <c:v>44617</c:v>
                </c:pt>
                <c:pt idx="478" formatCode="d\-mmm\-yy">
                  <c:v>44624</c:v>
                </c:pt>
                <c:pt idx="479" formatCode="d\-mmm\-yy">
                  <c:v>44631</c:v>
                </c:pt>
                <c:pt idx="480">
                  <c:v>44638</c:v>
                </c:pt>
                <c:pt idx="481">
                  <c:v>44645</c:v>
                </c:pt>
                <c:pt idx="482">
                  <c:v>44652</c:v>
                </c:pt>
                <c:pt idx="483">
                  <c:v>44659</c:v>
                </c:pt>
                <c:pt idx="484" formatCode="d\-mmm\-yy">
                  <c:v>44666</c:v>
                </c:pt>
                <c:pt idx="485" formatCode="d\-mmm\-yy">
                  <c:v>44673</c:v>
                </c:pt>
                <c:pt idx="486" formatCode="d\-mmm\-yy">
                  <c:v>44680</c:v>
                </c:pt>
                <c:pt idx="487" formatCode="d\-mmm\-yy">
                  <c:v>44687</c:v>
                </c:pt>
                <c:pt idx="488" formatCode="d\-mmm\-yy">
                  <c:v>44694</c:v>
                </c:pt>
                <c:pt idx="489" formatCode="d\-mmm\-yy">
                  <c:v>44701</c:v>
                </c:pt>
                <c:pt idx="490" formatCode="d\-mmm\-yy">
                  <c:v>44708</c:v>
                </c:pt>
                <c:pt idx="491" formatCode="d\-mmm\-yy">
                  <c:v>44715</c:v>
                </c:pt>
                <c:pt idx="492" formatCode="d\-mmm\-yy">
                  <c:v>44722</c:v>
                </c:pt>
                <c:pt idx="493" formatCode="d\-mmm\-yy">
                  <c:v>44729</c:v>
                </c:pt>
                <c:pt idx="494" formatCode="d\-mmm\-yy">
                  <c:v>44736</c:v>
                </c:pt>
                <c:pt idx="495" formatCode="d\-mmm\-yy">
                  <c:v>44743</c:v>
                </c:pt>
                <c:pt idx="496">
                  <c:v>44750</c:v>
                </c:pt>
                <c:pt idx="497">
                  <c:v>44757</c:v>
                </c:pt>
                <c:pt idx="498">
                  <c:v>44764</c:v>
                </c:pt>
                <c:pt idx="499">
                  <c:v>44771</c:v>
                </c:pt>
                <c:pt idx="500">
                  <c:v>44778</c:v>
                </c:pt>
                <c:pt idx="501">
                  <c:v>44785</c:v>
                </c:pt>
                <c:pt idx="502">
                  <c:v>44792</c:v>
                </c:pt>
                <c:pt idx="503">
                  <c:v>44799</c:v>
                </c:pt>
                <c:pt idx="504">
                  <c:v>44806</c:v>
                </c:pt>
                <c:pt idx="505">
                  <c:v>44813</c:v>
                </c:pt>
                <c:pt idx="506">
                  <c:v>44820</c:v>
                </c:pt>
                <c:pt idx="507">
                  <c:v>44827</c:v>
                </c:pt>
                <c:pt idx="508">
                  <c:v>44834</c:v>
                </c:pt>
                <c:pt idx="509">
                  <c:v>44841</c:v>
                </c:pt>
                <c:pt idx="510">
                  <c:v>44848</c:v>
                </c:pt>
                <c:pt idx="511">
                  <c:v>44855</c:v>
                </c:pt>
                <c:pt idx="512">
                  <c:v>44862</c:v>
                </c:pt>
                <c:pt idx="513">
                  <c:v>44869</c:v>
                </c:pt>
                <c:pt idx="514">
                  <c:v>44876</c:v>
                </c:pt>
                <c:pt idx="515">
                  <c:v>44883</c:v>
                </c:pt>
                <c:pt idx="516">
                  <c:v>44890</c:v>
                </c:pt>
                <c:pt idx="517">
                  <c:v>44897</c:v>
                </c:pt>
                <c:pt idx="518" formatCode="d\-mmm\-yy">
                  <c:v>44904</c:v>
                </c:pt>
                <c:pt idx="519">
                  <c:v>44911</c:v>
                </c:pt>
                <c:pt idx="520">
                  <c:v>44918</c:v>
                </c:pt>
                <c:pt idx="521">
                  <c:v>44925</c:v>
                </c:pt>
                <c:pt idx="522">
                  <c:v>44932</c:v>
                </c:pt>
                <c:pt idx="523" formatCode="d\-mmm\-yy">
                  <c:v>44939</c:v>
                </c:pt>
                <c:pt idx="524" formatCode="d\-mmm\-yy">
                  <c:v>44946</c:v>
                </c:pt>
                <c:pt idx="525" formatCode="d\-mmm\-yy">
                  <c:v>44953</c:v>
                </c:pt>
                <c:pt idx="526" formatCode="d\-mmm\-yy">
                  <c:v>44960</c:v>
                </c:pt>
                <c:pt idx="527" formatCode="d\-mmm\-yy">
                  <c:v>44967</c:v>
                </c:pt>
                <c:pt idx="528" formatCode="d\-mmm\-yy">
                  <c:v>44974</c:v>
                </c:pt>
                <c:pt idx="529" formatCode="d\-mmm\-yy">
                  <c:v>44981</c:v>
                </c:pt>
                <c:pt idx="530">
                  <c:v>44988</c:v>
                </c:pt>
                <c:pt idx="531">
                  <c:v>44995</c:v>
                </c:pt>
                <c:pt idx="532">
                  <c:v>45009</c:v>
                </c:pt>
                <c:pt idx="533">
                  <c:v>45016</c:v>
                </c:pt>
                <c:pt idx="534">
                  <c:v>45023</c:v>
                </c:pt>
                <c:pt idx="535">
                  <c:v>45030</c:v>
                </c:pt>
                <c:pt idx="536">
                  <c:v>45037</c:v>
                </c:pt>
                <c:pt idx="537">
                  <c:v>45044</c:v>
                </c:pt>
                <c:pt idx="538">
                  <c:v>45051</c:v>
                </c:pt>
                <c:pt idx="539">
                  <c:v>45058</c:v>
                </c:pt>
                <c:pt idx="540">
                  <c:v>45065</c:v>
                </c:pt>
                <c:pt idx="541">
                  <c:v>45072</c:v>
                </c:pt>
                <c:pt idx="542">
                  <c:v>45079</c:v>
                </c:pt>
                <c:pt idx="543">
                  <c:v>45086</c:v>
                </c:pt>
                <c:pt idx="544">
                  <c:v>45093</c:v>
                </c:pt>
                <c:pt idx="545">
                  <c:v>45100</c:v>
                </c:pt>
                <c:pt idx="546">
                  <c:v>45107</c:v>
                </c:pt>
                <c:pt idx="547">
                  <c:v>45114</c:v>
                </c:pt>
                <c:pt idx="548">
                  <c:v>45121</c:v>
                </c:pt>
                <c:pt idx="549">
                  <c:v>45128</c:v>
                </c:pt>
                <c:pt idx="550">
                  <c:v>45135</c:v>
                </c:pt>
                <c:pt idx="551">
                  <c:v>45142</c:v>
                </c:pt>
                <c:pt idx="552">
                  <c:v>45149</c:v>
                </c:pt>
                <c:pt idx="553">
                  <c:v>45156</c:v>
                </c:pt>
                <c:pt idx="554">
                  <c:v>45163</c:v>
                </c:pt>
                <c:pt idx="555">
                  <c:v>45170</c:v>
                </c:pt>
                <c:pt idx="556">
                  <c:v>45177</c:v>
                </c:pt>
                <c:pt idx="557">
                  <c:v>45184</c:v>
                </c:pt>
                <c:pt idx="558">
                  <c:v>45191</c:v>
                </c:pt>
                <c:pt idx="559">
                  <c:v>45198</c:v>
                </c:pt>
                <c:pt idx="560">
                  <c:v>45205</c:v>
                </c:pt>
                <c:pt idx="561">
                  <c:v>45212</c:v>
                </c:pt>
                <c:pt idx="562">
                  <c:v>45219</c:v>
                </c:pt>
                <c:pt idx="563">
                  <c:v>45226</c:v>
                </c:pt>
                <c:pt idx="564">
                  <c:v>45233</c:v>
                </c:pt>
                <c:pt idx="565">
                  <c:v>45240</c:v>
                </c:pt>
                <c:pt idx="566">
                  <c:v>45247</c:v>
                </c:pt>
                <c:pt idx="567">
                  <c:v>45254</c:v>
                </c:pt>
                <c:pt idx="568">
                  <c:v>45261</c:v>
                </c:pt>
                <c:pt idx="569">
                  <c:v>45268</c:v>
                </c:pt>
                <c:pt idx="570">
                  <c:v>45275</c:v>
                </c:pt>
                <c:pt idx="571">
                  <c:v>45282</c:v>
                </c:pt>
                <c:pt idx="572">
                  <c:v>45289</c:v>
                </c:pt>
                <c:pt idx="573">
                  <c:v>45296</c:v>
                </c:pt>
                <c:pt idx="574">
                  <c:v>45303</c:v>
                </c:pt>
                <c:pt idx="575">
                  <c:v>45310</c:v>
                </c:pt>
                <c:pt idx="576">
                  <c:v>45317</c:v>
                </c:pt>
                <c:pt idx="577">
                  <c:v>45324</c:v>
                </c:pt>
                <c:pt idx="578">
                  <c:v>45331</c:v>
                </c:pt>
                <c:pt idx="579">
                  <c:v>45338</c:v>
                </c:pt>
                <c:pt idx="580">
                  <c:v>45345</c:v>
                </c:pt>
                <c:pt idx="581">
                  <c:v>45352</c:v>
                </c:pt>
                <c:pt idx="582">
                  <c:v>45359</c:v>
                </c:pt>
                <c:pt idx="583">
                  <c:v>45366</c:v>
                </c:pt>
                <c:pt idx="584">
                  <c:v>45373</c:v>
                </c:pt>
                <c:pt idx="585">
                  <c:v>45380</c:v>
                </c:pt>
                <c:pt idx="586">
                  <c:v>45387</c:v>
                </c:pt>
                <c:pt idx="587">
                  <c:v>45394</c:v>
                </c:pt>
                <c:pt idx="588">
                  <c:v>45401</c:v>
                </c:pt>
                <c:pt idx="589">
                  <c:v>45408</c:v>
                </c:pt>
                <c:pt idx="590">
                  <c:v>45415</c:v>
                </c:pt>
                <c:pt idx="591">
                  <c:v>45422</c:v>
                </c:pt>
                <c:pt idx="592">
                  <c:v>45429</c:v>
                </c:pt>
                <c:pt idx="593">
                  <c:v>45436</c:v>
                </c:pt>
                <c:pt idx="594">
                  <c:v>45443</c:v>
                </c:pt>
                <c:pt idx="595">
                  <c:v>45450</c:v>
                </c:pt>
                <c:pt idx="596">
                  <c:v>45457</c:v>
                </c:pt>
                <c:pt idx="597">
                  <c:v>45464</c:v>
                </c:pt>
                <c:pt idx="598">
                  <c:v>45471</c:v>
                </c:pt>
                <c:pt idx="599">
                  <c:v>45478</c:v>
                </c:pt>
                <c:pt idx="600">
                  <c:v>45485</c:v>
                </c:pt>
                <c:pt idx="601">
                  <c:v>45492</c:v>
                </c:pt>
                <c:pt idx="602">
                  <c:v>45499</c:v>
                </c:pt>
                <c:pt idx="603">
                  <c:v>45506</c:v>
                </c:pt>
                <c:pt idx="604">
                  <c:v>45513</c:v>
                </c:pt>
                <c:pt idx="605">
                  <c:v>45520</c:v>
                </c:pt>
                <c:pt idx="606">
                  <c:v>45527</c:v>
                </c:pt>
                <c:pt idx="607">
                  <c:v>45534</c:v>
                </c:pt>
                <c:pt idx="608">
                  <c:v>45541</c:v>
                </c:pt>
                <c:pt idx="609">
                  <c:v>45548</c:v>
                </c:pt>
                <c:pt idx="610">
                  <c:v>45555</c:v>
                </c:pt>
                <c:pt idx="611">
                  <c:v>45562</c:v>
                </c:pt>
                <c:pt idx="612">
                  <c:v>45569</c:v>
                </c:pt>
                <c:pt idx="613">
                  <c:v>45576</c:v>
                </c:pt>
                <c:pt idx="614">
                  <c:v>45583</c:v>
                </c:pt>
                <c:pt idx="615">
                  <c:v>45590</c:v>
                </c:pt>
                <c:pt idx="616">
                  <c:v>45597</c:v>
                </c:pt>
                <c:pt idx="617">
                  <c:v>45604</c:v>
                </c:pt>
                <c:pt idx="618">
                  <c:v>45611</c:v>
                </c:pt>
                <c:pt idx="619">
                  <c:v>45618</c:v>
                </c:pt>
                <c:pt idx="620">
                  <c:v>45625</c:v>
                </c:pt>
                <c:pt idx="621">
                  <c:v>45632</c:v>
                </c:pt>
                <c:pt idx="622">
                  <c:v>45639</c:v>
                </c:pt>
                <c:pt idx="623">
                  <c:v>45646</c:v>
                </c:pt>
                <c:pt idx="624">
                  <c:v>45653</c:v>
                </c:pt>
                <c:pt idx="625">
                  <c:v>45667</c:v>
                </c:pt>
                <c:pt idx="626">
                  <c:v>45674</c:v>
                </c:pt>
                <c:pt idx="627">
                  <c:v>45681</c:v>
                </c:pt>
                <c:pt idx="628">
                  <c:v>45688</c:v>
                </c:pt>
                <c:pt idx="629">
                  <c:v>45695</c:v>
                </c:pt>
                <c:pt idx="630">
                  <c:v>45702</c:v>
                </c:pt>
                <c:pt idx="631">
                  <c:v>45709</c:v>
                </c:pt>
                <c:pt idx="632">
                  <c:v>45716</c:v>
                </c:pt>
                <c:pt idx="633">
                  <c:v>45723</c:v>
                </c:pt>
                <c:pt idx="634">
                  <c:v>45730</c:v>
                </c:pt>
                <c:pt idx="635">
                  <c:v>45737</c:v>
                </c:pt>
                <c:pt idx="636">
                  <c:v>45744</c:v>
                </c:pt>
                <c:pt idx="637">
                  <c:v>45751</c:v>
                </c:pt>
                <c:pt idx="638">
                  <c:v>45758</c:v>
                </c:pt>
                <c:pt idx="639">
                  <c:v>45765</c:v>
                </c:pt>
                <c:pt idx="640">
                  <c:v>45772</c:v>
                </c:pt>
                <c:pt idx="641">
                  <c:v>45779</c:v>
                </c:pt>
                <c:pt idx="642">
                  <c:v>45786</c:v>
                </c:pt>
                <c:pt idx="643">
                  <c:v>45793</c:v>
                </c:pt>
                <c:pt idx="644">
                  <c:v>45800</c:v>
                </c:pt>
                <c:pt idx="645">
                  <c:v>45807</c:v>
                </c:pt>
                <c:pt idx="646">
                  <c:v>45814</c:v>
                </c:pt>
                <c:pt idx="647">
                  <c:v>45821</c:v>
                </c:pt>
                <c:pt idx="648">
                  <c:v>45828</c:v>
                </c:pt>
                <c:pt idx="649">
                  <c:v>45835</c:v>
                </c:pt>
              </c:numCache>
            </c:numRef>
          </c:cat>
          <c:val>
            <c:numRef>
              <c:f>Sayfa1!$C$2:$C$651</c:f>
              <c:numCache>
                <c:formatCode>General</c:formatCode>
                <c:ptCount val="650"/>
                <c:pt idx="0">
                  <c:v>2.4</c:v>
                </c:pt>
                <c:pt idx="1">
                  <c:v>4.4000000000000004</c:v>
                </c:pt>
                <c:pt idx="2">
                  <c:v>1.8</c:v>
                </c:pt>
                <c:pt idx="3">
                  <c:v>2.8</c:v>
                </c:pt>
              </c:numCache>
            </c:numRef>
          </c:val>
          <c:smooth val="0"/>
          <c:extLst>
            <c:ext xmlns:c16="http://schemas.microsoft.com/office/drawing/2014/chart" uri="{C3380CC4-5D6E-409C-BE32-E72D297353CC}">
              <c16:uniqueId val="{00000000-1B85-4B0A-8755-9AF634EA0364}"/>
            </c:ext>
          </c:extLst>
        </c:ser>
        <c:ser>
          <c:idx val="2"/>
          <c:order val="2"/>
          <c:tx>
            <c:strRef>
              <c:f>Sayfa1!$D$1</c:f>
              <c:strCache>
                <c:ptCount val="1"/>
                <c:pt idx="0">
                  <c:v>Seri 3</c:v>
                </c:pt>
              </c:strCache>
            </c:strRef>
          </c:tx>
          <c:spPr>
            <a:ln w="28575" cap="rnd">
              <a:solidFill>
                <a:schemeClr val="accent3"/>
              </a:solidFill>
              <a:round/>
            </a:ln>
            <a:effectLst/>
          </c:spPr>
          <c:marker>
            <c:symbol val="none"/>
          </c:marker>
          <c:cat>
            <c:numRef>
              <c:f>Sayfa1!$A$2:$A$651</c:f>
              <c:numCache>
                <c:formatCode>m/d/yyyy</c:formatCode>
                <c:ptCount val="650"/>
                <c:pt idx="0">
                  <c:v>41278</c:v>
                </c:pt>
                <c:pt idx="1">
                  <c:v>41285</c:v>
                </c:pt>
                <c:pt idx="2">
                  <c:v>41292</c:v>
                </c:pt>
                <c:pt idx="3">
                  <c:v>41299</c:v>
                </c:pt>
                <c:pt idx="4">
                  <c:v>41306</c:v>
                </c:pt>
                <c:pt idx="5">
                  <c:v>41313</c:v>
                </c:pt>
                <c:pt idx="6">
                  <c:v>41320</c:v>
                </c:pt>
                <c:pt idx="7">
                  <c:v>41327</c:v>
                </c:pt>
                <c:pt idx="8">
                  <c:v>41334</c:v>
                </c:pt>
                <c:pt idx="9">
                  <c:v>41341</c:v>
                </c:pt>
                <c:pt idx="10">
                  <c:v>41348</c:v>
                </c:pt>
                <c:pt idx="11">
                  <c:v>41355</c:v>
                </c:pt>
                <c:pt idx="12">
                  <c:v>41362</c:v>
                </c:pt>
                <c:pt idx="13">
                  <c:v>41369</c:v>
                </c:pt>
                <c:pt idx="14">
                  <c:v>41376</c:v>
                </c:pt>
                <c:pt idx="15">
                  <c:v>41383</c:v>
                </c:pt>
                <c:pt idx="16">
                  <c:v>41390</c:v>
                </c:pt>
                <c:pt idx="17">
                  <c:v>41397</c:v>
                </c:pt>
                <c:pt idx="18">
                  <c:v>41404</c:v>
                </c:pt>
                <c:pt idx="19">
                  <c:v>41411</c:v>
                </c:pt>
                <c:pt idx="20">
                  <c:v>41418</c:v>
                </c:pt>
                <c:pt idx="21">
                  <c:v>41425</c:v>
                </c:pt>
                <c:pt idx="22">
                  <c:v>41432</c:v>
                </c:pt>
                <c:pt idx="23">
                  <c:v>41439</c:v>
                </c:pt>
                <c:pt idx="24">
                  <c:v>41446</c:v>
                </c:pt>
                <c:pt idx="25">
                  <c:v>41453</c:v>
                </c:pt>
                <c:pt idx="26">
                  <c:v>41460</c:v>
                </c:pt>
                <c:pt idx="27">
                  <c:v>41467</c:v>
                </c:pt>
                <c:pt idx="28">
                  <c:v>41474</c:v>
                </c:pt>
                <c:pt idx="29">
                  <c:v>41481</c:v>
                </c:pt>
                <c:pt idx="30">
                  <c:v>41488</c:v>
                </c:pt>
                <c:pt idx="31">
                  <c:v>41495</c:v>
                </c:pt>
                <c:pt idx="32">
                  <c:v>41502</c:v>
                </c:pt>
                <c:pt idx="33">
                  <c:v>41509</c:v>
                </c:pt>
                <c:pt idx="34">
                  <c:v>41516</c:v>
                </c:pt>
                <c:pt idx="35">
                  <c:v>41523</c:v>
                </c:pt>
                <c:pt idx="36">
                  <c:v>41530</c:v>
                </c:pt>
                <c:pt idx="37">
                  <c:v>41537</c:v>
                </c:pt>
                <c:pt idx="38">
                  <c:v>41544</c:v>
                </c:pt>
                <c:pt idx="39">
                  <c:v>41551</c:v>
                </c:pt>
                <c:pt idx="40">
                  <c:v>41558</c:v>
                </c:pt>
                <c:pt idx="41">
                  <c:v>41565</c:v>
                </c:pt>
                <c:pt idx="42">
                  <c:v>41572</c:v>
                </c:pt>
                <c:pt idx="43">
                  <c:v>41579</c:v>
                </c:pt>
                <c:pt idx="44">
                  <c:v>41586</c:v>
                </c:pt>
                <c:pt idx="45">
                  <c:v>41593</c:v>
                </c:pt>
                <c:pt idx="46">
                  <c:v>41600</c:v>
                </c:pt>
                <c:pt idx="47">
                  <c:v>41607</c:v>
                </c:pt>
                <c:pt idx="48">
                  <c:v>41614</c:v>
                </c:pt>
                <c:pt idx="49">
                  <c:v>41621</c:v>
                </c:pt>
                <c:pt idx="50">
                  <c:v>41628</c:v>
                </c:pt>
                <c:pt idx="51">
                  <c:v>41635</c:v>
                </c:pt>
                <c:pt idx="52">
                  <c:v>41642</c:v>
                </c:pt>
                <c:pt idx="53">
                  <c:v>41649</c:v>
                </c:pt>
                <c:pt idx="54">
                  <c:v>41656</c:v>
                </c:pt>
                <c:pt idx="55">
                  <c:v>41663</c:v>
                </c:pt>
                <c:pt idx="56">
                  <c:v>41670</c:v>
                </c:pt>
                <c:pt idx="57">
                  <c:v>41677</c:v>
                </c:pt>
                <c:pt idx="58">
                  <c:v>41684</c:v>
                </c:pt>
                <c:pt idx="59">
                  <c:v>41691</c:v>
                </c:pt>
                <c:pt idx="60">
                  <c:v>41698</c:v>
                </c:pt>
                <c:pt idx="61">
                  <c:v>41705</c:v>
                </c:pt>
                <c:pt idx="62">
                  <c:v>41712</c:v>
                </c:pt>
                <c:pt idx="63">
                  <c:v>41719</c:v>
                </c:pt>
                <c:pt idx="64">
                  <c:v>41726</c:v>
                </c:pt>
                <c:pt idx="65">
                  <c:v>41733</c:v>
                </c:pt>
                <c:pt idx="66">
                  <c:v>41740</c:v>
                </c:pt>
                <c:pt idx="67">
                  <c:v>41747</c:v>
                </c:pt>
                <c:pt idx="68">
                  <c:v>41754</c:v>
                </c:pt>
                <c:pt idx="69">
                  <c:v>41761</c:v>
                </c:pt>
                <c:pt idx="70">
                  <c:v>41768</c:v>
                </c:pt>
                <c:pt idx="71">
                  <c:v>41775</c:v>
                </c:pt>
                <c:pt idx="72">
                  <c:v>41782</c:v>
                </c:pt>
                <c:pt idx="73">
                  <c:v>41789</c:v>
                </c:pt>
                <c:pt idx="74">
                  <c:v>41796</c:v>
                </c:pt>
                <c:pt idx="75">
                  <c:v>41803</c:v>
                </c:pt>
                <c:pt idx="76">
                  <c:v>41810</c:v>
                </c:pt>
                <c:pt idx="77">
                  <c:v>41817</c:v>
                </c:pt>
                <c:pt idx="78">
                  <c:v>41824</c:v>
                </c:pt>
                <c:pt idx="79">
                  <c:v>41831</c:v>
                </c:pt>
                <c:pt idx="80">
                  <c:v>41838</c:v>
                </c:pt>
                <c:pt idx="81">
                  <c:v>41845</c:v>
                </c:pt>
                <c:pt idx="82">
                  <c:v>41852</c:v>
                </c:pt>
                <c:pt idx="83">
                  <c:v>41859</c:v>
                </c:pt>
                <c:pt idx="84">
                  <c:v>41866</c:v>
                </c:pt>
                <c:pt idx="85">
                  <c:v>41873</c:v>
                </c:pt>
                <c:pt idx="86">
                  <c:v>41880</c:v>
                </c:pt>
                <c:pt idx="87">
                  <c:v>41887</c:v>
                </c:pt>
                <c:pt idx="88">
                  <c:v>41894</c:v>
                </c:pt>
                <c:pt idx="89">
                  <c:v>41901</c:v>
                </c:pt>
                <c:pt idx="90">
                  <c:v>41908</c:v>
                </c:pt>
                <c:pt idx="91">
                  <c:v>41915</c:v>
                </c:pt>
                <c:pt idx="92">
                  <c:v>41922</c:v>
                </c:pt>
                <c:pt idx="93">
                  <c:v>41929</c:v>
                </c:pt>
                <c:pt idx="94">
                  <c:v>41936</c:v>
                </c:pt>
                <c:pt idx="95">
                  <c:v>41943</c:v>
                </c:pt>
                <c:pt idx="96">
                  <c:v>41950</c:v>
                </c:pt>
                <c:pt idx="97">
                  <c:v>41957</c:v>
                </c:pt>
                <c:pt idx="98">
                  <c:v>41964</c:v>
                </c:pt>
                <c:pt idx="99">
                  <c:v>41971</c:v>
                </c:pt>
                <c:pt idx="100">
                  <c:v>41978</c:v>
                </c:pt>
                <c:pt idx="101">
                  <c:v>41985</c:v>
                </c:pt>
                <c:pt idx="102">
                  <c:v>41992</c:v>
                </c:pt>
                <c:pt idx="103">
                  <c:v>41999</c:v>
                </c:pt>
                <c:pt idx="104">
                  <c:v>42006</c:v>
                </c:pt>
                <c:pt idx="105">
                  <c:v>42013</c:v>
                </c:pt>
                <c:pt idx="106">
                  <c:v>42020</c:v>
                </c:pt>
                <c:pt idx="107">
                  <c:v>42027</c:v>
                </c:pt>
                <c:pt idx="108">
                  <c:v>42034</c:v>
                </c:pt>
                <c:pt idx="109">
                  <c:v>42041</c:v>
                </c:pt>
                <c:pt idx="110">
                  <c:v>42048</c:v>
                </c:pt>
                <c:pt idx="111">
                  <c:v>42055</c:v>
                </c:pt>
                <c:pt idx="112">
                  <c:v>42062</c:v>
                </c:pt>
                <c:pt idx="113">
                  <c:v>42069</c:v>
                </c:pt>
                <c:pt idx="114">
                  <c:v>42076</c:v>
                </c:pt>
                <c:pt idx="115">
                  <c:v>42083</c:v>
                </c:pt>
                <c:pt idx="116">
                  <c:v>42090</c:v>
                </c:pt>
                <c:pt idx="117">
                  <c:v>42097</c:v>
                </c:pt>
                <c:pt idx="118">
                  <c:v>42104</c:v>
                </c:pt>
                <c:pt idx="119">
                  <c:v>42111</c:v>
                </c:pt>
                <c:pt idx="120">
                  <c:v>42118</c:v>
                </c:pt>
                <c:pt idx="121">
                  <c:v>42125</c:v>
                </c:pt>
                <c:pt idx="122">
                  <c:v>42132</c:v>
                </c:pt>
                <c:pt idx="123">
                  <c:v>42139</c:v>
                </c:pt>
                <c:pt idx="124">
                  <c:v>42146</c:v>
                </c:pt>
                <c:pt idx="125">
                  <c:v>42153</c:v>
                </c:pt>
                <c:pt idx="126">
                  <c:v>42160</c:v>
                </c:pt>
                <c:pt idx="127">
                  <c:v>42167</c:v>
                </c:pt>
                <c:pt idx="128">
                  <c:v>42174</c:v>
                </c:pt>
                <c:pt idx="129">
                  <c:v>42181</c:v>
                </c:pt>
                <c:pt idx="130">
                  <c:v>42188</c:v>
                </c:pt>
                <c:pt idx="131">
                  <c:v>42195</c:v>
                </c:pt>
                <c:pt idx="132">
                  <c:v>42202</c:v>
                </c:pt>
                <c:pt idx="133">
                  <c:v>42209</c:v>
                </c:pt>
                <c:pt idx="134">
                  <c:v>42216</c:v>
                </c:pt>
                <c:pt idx="135">
                  <c:v>42223</c:v>
                </c:pt>
                <c:pt idx="136">
                  <c:v>42230</c:v>
                </c:pt>
                <c:pt idx="137">
                  <c:v>42237</c:v>
                </c:pt>
                <c:pt idx="138">
                  <c:v>42244</c:v>
                </c:pt>
                <c:pt idx="139">
                  <c:v>42251</c:v>
                </c:pt>
                <c:pt idx="140">
                  <c:v>42258</c:v>
                </c:pt>
                <c:pt idx="141">
                  <c:v>42265</c:v>
                </c:pt>
                <c:pt idx="142">
                  <c:v>42272</c:v>
                </c:pt>
                <c:pt idx="143">
                  <c:v>42279</c:v>
                </c:pt>
                <c:pt idx="144">
                  <c:v>42286</c:v>
                </c:pt>
                <c:pt idx="145">
                  <c:v>42293</c:v>
                </c:pt>
                <c:pt idx="146">
                  <c:v>42300</c:v>
                </c:pt>
                <c:pt idx="147">
                  <c:v>42307</c:v>
                </c:pt>
                <c:pt idx="148">
                  <c:v>42314</c:v>
                </c:pt>
                <c:pt idx="149">
                  <c:v>42321</c:v>
                </c:pt>
                <c:pt idx="150">
                  <c:v>42328</c:v>
                </c:pt>
                <c:pt idx="151">
                  <c:v>42335</c:v>
                </c:pt>
                <c:pt idx="152">
                  <c:v>42342</c:v>
                </c:pt>
                <c:pt idx="153">
                  <c:v>42349</c:v>
                </c:pt>
                <c:pt idx="154">
                  <c:v>42356</c:v>
                </c:pt>
                <c:pt idx="155">
                  <c:v>42363</c:v>
                </c:pt>
                <c:pt idx="156">
                  <c:v>42370</c:v>
                </c:pt>
                <c:pt idx="157">
                  <c:v>42377</c:v>
                </c:pt>
                <c:pt idx="158">
                  <c:v>42384</c:v>
                </c:pt>
                <c:pt idx="159">
                  <c:v>42391</c:v>
                </c:pt>
                <c:pt idx="160">
                  <c:v>42398</c:v>
                </c:pt>
                <c:pt idx="161">
                  <c:v>42405</c:v>
                </c:pt>
                <c:pt idx="162">
                  <c:v>42412</c:v>
                </c:pt>
                <c:pt idx="163">
                  <c:v>42419</c:v>
                </c:pt>
                <c:pt idx="164">
                  <c:v>42426</c:v>
                </c:pt>
                <c:pt idx="165">
                  <c:v>42433</c:v>
                </c:pt>
                <c:pt idx="166">
                  <c:v>42440</c:v>
                </c:pt>
                <c:pt idx="167">
                  <c:v>42447</c:v>
                </c:pt>
                <c:pt idx="168">
                  <c:v>42454</c:v>
                </c:pt>
                <c:pt idx="169">
                  <c:v>42461</c:v>
                </c:pt>
                <c:pt idx="170">
                  <c:v>42468</c:v>
                </c:pt>
                <c:pt idx="171">
                  <c:v>42475</c:v>
                </c:pt>
                <c:pt idx="172">
                  <c:v>42482</c:v>
                </c:pt>
                <c:pt idx="173">
                  <c:v>42489</c:v>
                </c:pt>
                <c:pt idx="174">
                  <c:v>42496</c:v>
                </c:pt>
                <c:pt idx="175">
                  <c:v>42503</c:v>
                </c:pt>
                <c:pt idx="176">
                  <c:v>42510</c:v>
                </c:pt>
                <c:pt idx="177">
                  <c:v>42517</c:v>
                </c:pt>
                <c:pt idx="178">
                  <c:v>42524</c:v>
                </c:pt>
                <c:pt idx="179">
                  <c:v>42531</c:v>
                </c:pt>
                <c:pt idx="180">
                  <c:v>42538</c:v>
                </c:pt>
                <c:pt idx="181">
                  <c:v>42545</c:v>
                </c:pt>
                <c:pt idx="182">
                  <c:v>42552</c:v>
                </c:pt>
                <c:pt idx="183">
                  <c:v>42559</c:v>
                </c:pt>
                <c:pt idx="184">
                  <c:v>42566</c:v>
                </c:pt>
                <c:pt idx="185">
                  <c:v>42573</c:v>
                </c:pt>
                <c:pt idx="186">
                  <c:v>42580</c:v>
                </c:pt>
                <c:pt idx="187">
                  <c:v>42587</c:v>
                </c:pt>
                <c:pt idx="188">
                  <c:v>42594</c:v>
                </c:pt>
                <c:pt idx="189">
                  <c:v>42601</c:v>
                </c:pt>
                <c:pt idx="190">
                  <c:v>42608</c:v>
                </c:pt>
                <c:pt idx="191">
                  <c:v>42615</c:v>
                </c:pt>
                <c:pt idx="192">
                  <c:v>42622</c:v>
                </c:pt>
                <c:pt idx="193">
                  <c:v>42629</c:v>
                </c:pt>
                <c:pt idx="194">
                  <c:v>42636</c:v>
                </c:pt>
                <c:pt idx="195">
                  <c:v>42643</c:v>
                </c:pt>
                <c:pt idx="196">
                  <c:v>42650</c:v>
                </c:pt>
                <c:pt idx="197">
                  <c:v>42657</c:v>
                </c:pt>
                <c:pt idx="198">
                  <c:v>42664</c:v>
                </c:pt>
                <c:pt idx="199">
                  <c:v>42671</c:v>
                </c:pt>
                <c:pt idx="200">
                  <c:v>42678</c:v>
                </c:pt>
                <c:pt idx="201">
                  <c:v>42685</c:v>
                </c:pt>
                <c:pt idx="202">
                  <c:v>42692</c:v>
                </c:pt>
                <c:pt idx="203">
                  <c:v>42699</c:v>
                </c:pt>
                <c:pt idx="204">
                  <c:v>42706</c:v>
                </c:pt>
                <c:pt idx="205">
                  <c:v>42713</c:v>
                </c:pt>
                <c:pt idx="206">
                  <c:v>42720</c:v>
                </c:pt>
                <c:pt idx="207">
                  <c:v>42727</c:v>
                </c:pt>
                <c:pt idx="208">
                  <c:v>42734</c:v>
                </c:pt>
                <c:pt idx="209">
                  <c:v>42741</c:v>
                </c:pt>
                <c:pt idx="210">
                  <c:v>42748</c:v>
                </c:pt>
                <c:pt idx="211">
                  <c:v>42755</c:v>
                </c:pt>
                <c:pt idx="212">
                  <c:v>42762</c:v>
                </c:pt>
                <c:pt idx="213">
                  <c:v>42769</c:v>
                </c:pt>
                <c:pt idx="214">
                  <c:v>42776</c:v>
                </c:pt>
                <c:pt idx="215">
                  <c:v>42783</c:v>
                </c:pt>
                <c:pt idx="216">
                  <c:v>42790</c:v>
                </c:pt>
                <c:pt idx="217">
                  <c:v>42797</c:v>
                </c:pt>
                <c:pt idx="218">
                  <c:v>42804</c:v>
                </c:pt>
                <c:pt idx="219">
                  <c:v>42811</c:v>
                </c:pt>
                <c:pt idx="220">
                  <c:v>42818</c:v>
                </c:pt>
                <c:pt idx="221">
                  <c:v>42825</c:v>
                </c:pt>
                <c:pt idx="222">
                  <c:v>42832</c:v>
                </c:pt>
                <c:pt idx="223">
                  <c:v>42839</c:v>
                </c:pt>
                <c:pt idx="224">
                  <c:v>42846</c:v>
                </c:pt>
                <c:pt idx="225">
                  <c:v>42853</c:v>
                </c:pt>
                <c:pt idx="226">
                  <c:v>42860</c:v>
                </c:pt>
                <c:pt idx="227">
                  <c:v>42867</c:v>
                </c:pt>
                <c:pt idx="228">
                  <c:v>42874</c:v>
                </c:pt>
                <c:pt idx="229">
                  <c:v>42881</c:v>
                </c:pt>
                <c:pt idx="230">
                  <c:v>42888</c:v>
                </c:pt>
                <c:pt idx="231">
                  <c:v>42895</c:v>
                </c:pt>
                <c:pt idx="232">
                  <c:v>42902</c:v>
                </c:pt>
                <c:pt idx="233">
                  <c:v>42909</c:v>
                </c:pt>
                <c:pt idx="234">
                  <c:v>42916</c:v>
                </c:pt>
                <c:pt idx="235">
                  <c:v>42923</c:v>
                </c:pt>
                <c:pt idx="236">
                  <c:v>42930</c:v>
                </c:pt>
                <c:pt idx="237">
                  <c:v>42937</c:v>
                </c:pt>
                <c:pt idx="238">
                  <c:v>42944</c:v>
                </c:pt>
                <c:pt idx="239">
                  <c:v>42951</c:v>
                </c:pt>
                <c:pt idx="240">
                  <c:v>42958</c:v>
                </c:pt>
                <c:pt idx="241">
                  <c:v>42965</c:v>
                </c:pt>
                <c:pt idx="242">
                  <c:v>42972</c:v>
                </c:pt>
                <c:pt idx="243">
                  <c:v>42979</c:v>
                </c:pt>
                <c:pt idx="244">
                  <c:v>42986</c:v>
                </c:pt>
                <c:pt idx="245">
                  <c:v>42993</c:v>
                </c:pt>
                <c:pt idx="246">
                  <c:v>43000</c:v>
                </c:pt>
                <c:pt idx="247">
                  <c:v>43007</c:v>
                </c:pt>
                <c:pt idx="248">
                  <c:v>43014</c:v>
                </c:pt>
                <c:pt idx="249">
                  <c:v>43021</c:v>
                </c:pt>
                <c:pt idx="250">
                  <c:v>43028</c:v>
                </c:pt>
                <c:pt idx="251">
                  <c:v>43035</c:v>
                </c:pt>
                <c:pt idx="252">
                  <c:v>43042</c:v>
                </c:pt>
                <c:pt idx="253">
                  <c:v>43049</c:v>
                </c:pt>
                <c:pt idx="254">
                  <c:v>43056</c:v>
                </c:pt>
                <c:pt idx="255">
                  <c:v>43063</c:v>
                </c:pt>
                <c:pt idx="256">
                  <c:v>43070</c:v>
                </c:pt>
                <c:pt idx="257">
                  <c:v>43077</c:v>
                </c:pt>
                <c:pt idx="258">
                  <c:v>43084</c:v>
                </c:pt>
                <c:pt idx="259">
                  <c:v>43091</c:v>
                </c:pt>
                <c:pt idx="260">
                  <c:v>43098</c:v>
                </c:pt>
                <c:pt idx="261">
                  <c:v>43105</c:v>
                </c:pt>
                <c:pt idx="262">
                  <c:v>43112</c:v>
                </c:pt>
                <c:pt idx="263">
                  <c:v>43119</c:v>
                </c:pt>
                <c:pt idx="264">
                  <c:v>43126</c:v>
                </c:pt>
                <c:pt idx="265">
                  <c:v>43133</c:v>
                </c:pt>
                <c:pt idx="266">
                  <c:v>43140</c:v>
                </c:pt>
                <c:pt idx="267">
                  <c:v>43147</c:v>
                </c:pt>
                <c:pt idx="268">
                  <c:v>43154</c:v>
                </c:pt>
                <c:pt idx="269">
                  <c:v>43161</c:v>
                </c:pt>
                <c:pt idx="270">
                  <c:v>43168</c:v>
                </c:pt>
                <c:pt idx="271">
                  <c:v>43175</c:v>
                </c:pt>
                <c:pt idx="272">
                  <c:v>43182</c:v>
                </c:pt>
                <c:pt idx="273">
                  <c:v>43189</c:v>
                </c:pt>
                <c:pt idx="274">
                  <c:v>43196</c:v>
                </c:pt>
                <c:pt idx="275">
                  <c:v>43203</c:v>
                </c:pt>
                <c:pt idx="276">
                  <c:v>43210</c:v>
                </c:pt>
                <c:pt idx="277">
                  <c:v>43217</c:v>
                </c:pt>
                <c:pt idx="278">
                  <c:v>43224</c:v>
                </c:pt>
                <c:pt idx="279">
                  <c:v>43231</c:v>
                </c:pt>
                <c:pt idx="280">
                  <c:v>43238</c:v>
                </c:pt>
                <c:pt idx="281">
                  <c:v>43245</c:v>
                </c:pt>
                <c:pt idx="282">
                  <c:v>43252</c:v>
                </c:pt>
                <c:pt idx="283">
                  <c:v>43259</c:v>
                </c:pt>
                <c:pt idx="284">
                  <c:v>43266</c:v>
                </c:pt>
                <c:pt idx="285">
                  <c:v>43273</c:v>
                </c:pt>
                <c:pt idx="286">
                  <c:v>43280</c:v>
                </c:pt>
                <c:pt idx="287">
                  <c:v>43287</c:v>
                </c:pt>
                <c:pt idx="288">
                  <c:v>43294</c:v>
                </c:pt>
                <c:pt idx="289">
                  <c:v>43301</c:v>
                </c:pt>
                <c:pt idx="290">
                  <c:v>43308</c:v>
                </c:pt>
                <c:pt idx="291">
                  <c:v>43315</c:v>
                </c:pt>
                <c:pt idx="292">
                  <c:v>43322</c:v>
                </c:pt>
                <c:pt idx="293">
                  <c:v>43329</c:v>
                </c:pt>
                <c:pt idx="294">
                  <c:v>43336</c:v>
                </c:pt>
                <c:pt idx="295">
                  <c:v>43343</c:v>
                </c:pt>
                <c:pt idx="296">
                  <c:v>43350</c:v>
                </c:pt>
                <c:pt idx="297">
                  <c:v>43357</c:v>
                </c:pt>
                <c:pt idx="298">
                  <c:v>43364</c:v>
                </c:pt>
                <c:pt idx="299">
                  <c:v>43371</c:v>
                </c:pt>
                <c:pt idx="300">
                  <c:v>43378</c:v>
                </c:pt>
                <c:pt idx="301">
                  <c:v>43385</c:v>
                </c:pt>
                <c:pt idx="302">
                  <c:v>43392</c:v>
                </c:pt>
                <c:pt idx="303">
                  <c:v>43399</c:v>
                </c:pt>
                <c:pt idx="304">
                  <c:v>43406</c:v>
                </c:pt>
                <c:pt idx="305">
                  <c:v>43413</c:v>
                </c:pt>
                <c:pt idx="306">
                  <c:v>43420</c:v>
                </c:pt>
                <c:pt idx="307">
                  <c:v>43427</c:v>
                </c:pt>
                <c:pt idx="308">
                  <c:v>43434</c:v>
                </c:pt>
                <c:pt idx="309">
                  <c:v>43441</c:v>
                </c:pt>
                <c:pt idx="310">
                  <c:v>43448</c:v>
                </c:pt>
                <c:pt idx="311">
                  <c:v>43455</c:v>
                </c:pt>
                <c:pt idx="312">
                  <c:v>43462</c:v>
                </c:pt>
                <c:pt idx="313">
                  <c:v>43469</c:v>
                </c:pt>
                <c:pt idx="314">
                  <c:v>43476</c:v>
                </c:pt>
                <c:pt idx="315">
                  <c:v>43483</c:v>
                </c:pt>
                <c:pt idx="316">
                  <c:v>43490</c:v>
                </c:pt>
                <c:pt idx="317">
                  <c:v>43497</c:v>
                </c:pt>
                <c:pt idx="318">
                  <c:v>43504</c:v>
                </c:pt>
                <c:pt idx="319">
                  <c:v>43511</c:v>
                </c:pt>
                <c:pt idx="320">
                  <c:v>43518</c:v>
                </c:pt>
                <c:pt idx="321">
                  <c:v>43525</c:v>
                </c:pt>
                <c:pt idx="322">
                  <c:v>43532</c:v>
                </c:pt>
                <c:pt idx="323">
                  <c:v>43539</c:v>
                </c:pt>
                <c:pt idx="324">
                  <c:v>43546</c:v>
                </c:pt>
                <c:pt idx="325">
                  <c:v>43553</c:v>
                </c:pt>
                <c:pt idx="326">
                  <c:v>43560</c:v>
                </c:pt>
                <c:pt idx="327">
                  <c:v>43567</c:v>
                </c:pt>
                <c:pt idx="328">
                  <c:v>43574</c:v>
                </c:pt>
                <c:pt idx="329">
                  <c:v>43581</c:v>
                </c:pt>
                <c:pt idx="330">
                  <c:v>43588</c:v>
                </c:pt>
                <c:pt idx="331">
                  <c:v>43595</c:v>
                </c:pt>
                <c:pt idx="332">
                  <c:v>43602</c:v>
                </c:pt>
                <c:pt idx="333">
                  <c:v>43609</c:v>
                </c:pt>
                <c:pt idx="334">
                  <c:v>43616</c:v>
                </c:pt>
                <c:pt idx="335">
                  <c:v>43623</c:v>
                </c:pt>
                <c:pt idx="336">
                  <c:v>43630</c:v>
                </c:pt>
                <c:pt idx="337">
                  <c:v>43637</c:v>
                </c:pt>
                <c:pt idx="338">
                  <c:v>43644</c:v>
                </c:pt>
                <c:pt idx="339">
                  <c:v>43651</c:v>
                </c:pt>
                <c:pt idx="340">
                  <c:v>43658</c:v>
                </c:pt>
                <c:pt idx="341">
                  <c:v>43665</c:v>
                </c:pt>
                <c:pt idx="342">
                  <c:v>43672</c:v>
                </c:pt>
                <c:pt idx="343">
                  <c:v>43679</c:v>
                </c:pt>
                <c:pt idx="344">
                  <c:v>43686</c:v>
                </c:pt>
                <c:pt idx="345">
                  <c:v>43693</c:v>
                </c:pt>
                <c:pt idx="346">
                  <c:v>43700</c:v>
                </c:pt>
                <c:pt idx="347">
                  <c:v>43706</c:v>
                </c:pt>
                <c:pt idx="348">
                  <c:v>43714</c:v>
                </c:pt>
                <c:pt idx="349">
                  <c:v>43721</c:v>
                </c:pt>
                <c:pt idx="350">
                  <c:v>43728</c:v>
                </c:pt>
                <c:pt idx="351">
                  <c:v>43735</c:v>
                </c:pt>
                <c:pt idx="352">
                  <c:v>43742</c:v>
                </c:pt>
                <c:pt idx="353">
                  <c:v>43749</c:v>
                </c:pt>
                <c:pt idx="354">
                  <c:v>43756</c:v>
                </c:pt>
                <c:pt idx="355">
                  <c:v>43763</c:v>
                </c:pt>
                <c:pt idx="356">
                  <c:v>43770</c:v>
                </c:pt>
                <c:pt idx="357">
                  <c:v>43777</c:v>
                </c:pt>
                <c:pt idx="358">
                  <c:v>43784</c:v>
                </c:pt>
                <c:pt idx="359">
                  <c:v>43791</c:v>
                </c:pt>
                <c:pt idx="360">
                  <c:v>43798</c:v>
                </c:pt>
                <c:pt idx="361">
                  <c:v>43805</c:v>
                </c:pt>
                <c:pt idx="362">
                  <c:v>43812</c:v>
                </c:pt>
                <c:pt idx="363">
                  <c:v>43819</c:v>
                </c:pt>
                <c:pt idx="364">
                  <c:v>43826</c:v>
                </c:pt>
                <c:pt idx="365">
                  <c:v>43833</c:v>
                </c:pt>
                <c:pt idx="366">
                  <c:v>43840</c:v>
                </c:pt>
                <c:pt idx="367">
                  <c:v>43847</c:v>
                </c:pt>
                <c:pt idx="368">
                  <c:v>43854</c:v>
                </c:pt>
                <c:pt idx="369">
                  <c:v>43861</c:v>
                </c:pt>
                <c:pt idx="370">
                  <c:v>43868</c:v>
                </c:pt>
                <c:pt idx="371">
                  <c:v>43875</c:v>
                </c:pt>
                <c:pt idx="372">
                  <c:v>43882</c:v>
                </c:pt>
                <c:pt idx="373">
                  <c:v>43889</c:v>
                </c:pt>
                <c:pt idx="374">
                  <c:v>43896</c:v>
                </c:pt>
                <c:pt idx="375">
                  <c:v>43903</c:v>
                </c:pt>
                <c:pt idx="376">
                  <c:v>43910</c:v>
                </c:pt>
                <c:pt idx="377">
                  <c:v>43917</c:v>
                </c:pt>
                <c:pt idx="378">
                  <c:v>43924</c:v>
                </c:pt>
                <c:pt idx="379">
                  <c:v>43931</c:v>
                </c:pt>
                <c:pt idx="380">
                  <c:v>43938</c:v>
                </c:pt>
                <c:pt idx="381">
                  <c:v>43945</c:v>
                </c:pt>
                <c:pt idx="382">
                  <c:v>43952</c:v>
                </c:pt>
                <c:pt idx="383">
                  <c:v>43959</c:v>
                </c:pt>
                <c:pt idx="384">
                  <c:v>43966</c:v>
                </c:pt>
                <c:pt idx="385">
                  <c:v>43973</c:v>
                </c:pt>
                <c:pt idx="386">
                  <c:v>43980</c:v>
                </c:pt>
                <c:pt idx="387">
                  <c:v>43987</c:v>
                </c:pt>
                <c:pt idx="388">
                  <c:v>43994</c:v>
                </c:pt>
                <c:pt idx="389">
                  <c:v>44001</c:v>
                </c:pt>
                <c:pt idx="390">
                  <c:v>44008</c:v>
                </c:pt>
                <c:pt idx="391">
                  <c:v>44015</c:v>
                </c:pt>
                <c:pt idx="392">
                  <c:v>44022</c:v>
                </c:pt>
                <c:pt idx="393">
                  <c:v>44029</c:v>
                </c:pt>
                <c:pt idx="394">
                  <c:v>44036</c:v>
                </c:pt>
                <c:pt idx="395">
                  <c:v>44043</c:v>
                </c:pt>
                <c:pt idx="396">
                  <c:v>44050</c:v>
                </c:pt>
                <c:pt idx="397">
                  <c:v>44057</c:v>
                </c:pt>
                <c:pt idx="398">
                  <c:v>44064</c:v>
                </c:pt>
                <c:pt idx="399">
                  <c:v>44071</c:v>
                </c:pt>
                <c:pt idx="400">
                  <c:v>44078</c:v>
                </c:pt>
                <c:pt idx="401">
                  <c:v>44085</c:v>
                </c:pt>
                <c:pt idx="402">
                  <c:v>44092</c:v>
                </c:pt>
                <c:pt idx="403">
                  <c:v>44099</c:v>
                </c:pt>
                <c:pt idx="404">
                  <c:v>44106</c:v>
                </c:pt>
                <c:pt idx="405">
                  <c:v>44113</c:v>
                </c:pt>
                <c:pt idx="406">
                  <c:v>44120</c:v>
                </c:pt>
                <c:pt idx="407">
                  <c:v>44127</c:v>
                </c:pt>
                <c:pt idx="408">
                  <c:v>44134</c:v>
                </c:pt>
                <c:pt idx="409">
                  <c:v>44141</c:v>
                </c:pt>
                <c:pt idx="410">
                  <c:v>44148</c:v>
                </c:pt>
                <c:pt idx="411">
                  <c:v>44155</c:v>
                </c:pt>
                <c:pt idx="412">
                  <c:v>44162</c:v>
                </c:pt>
                <c:pt idx="413">
                  <c:v>44169</c:v>
                </c:pt>
                <c:pt idx="414">
                  <c:v>44176</c:v>
                </c:pt>
                <c:pt idx="415">
                  <c:v>44183</c:v>
                </c:pt>
                <c:pt idx="416">
                  <c:v>44190</c:v>
                </c:pt>
                <c:pt idx="417">
                  <c:v>44197</c:v>
                </c:pt>
                <c:pt idx="418">
                  <c:v>44204</c:v>
                </c:pt>
                <c:pt idx="419">
                  <c:v>44211</c:v>
                </c:pt>
                <c:pt idx="420">
                  <c:v>44218</c:v>
                </c:pt>
                <c:pt idx="421">
                  <c:v>44225</c:v>
                </c:pt>
                <c:pt idx="422">
                  <c:v>44232</c:v>
                </c:pt>
                <c:pt idx="423">
                  <c:v>44239</c:v>
                </c:pt>
                <c:pt idx="424">
                  <c:v>44246</c:v>
                </c:pt>
                <c:pt idx="425">
                  <c:v>44253</c:v>
                </c:pt>
                <c:pt idx="426">
                  <c:v>44260</c:v>
                </c:pt>
                <c:pt idx="427">
                  <c:v>44267</c:v>
                </c:pt>
                <c:pt idx="428">
                  <c:v>44274</c:v>
                </c:pt>
                <c:pt idx="429">
                  <c:v>44281</c:v>
                </c:pt>
                <c:pt idx="430">
                  <c:v>44288</c:v>
                </c:pt>
                <c:pt idx="431">
                  <c:v>44295</c:v>
                </c:pt>
                <c:pt idx="432">
                  <c:v>44302</c:v>
                </c:pt>
                <c:pt idx="433">
                  <c:v>44309</c:v>
                </c:pt>
                <c:pt idx="434">
                  <c:v>44316</c:v>
                </c:pt>
                <c:pt idx="435">
                  <c:v>44323</c:v>
                </c:pt>
                <c:pt idx="436">
                  <c:v>44328</c:v>
                </c:pt>
                <c:pt idx="437">
                  <c:v>44337</c:v>
                </c:pt>
                <c:pt idx="438">
                  <c:v>44344</c:v>
                </c:pt>
                <c:pt idx="439">
                  <c:v>44351</c:v>
                </c:pt>
                <c:pt idx="440">
                  <c:v>44358</c:v>
                </c:pt>
                <c:pt idx="441">
                  <c:v>44365</c:v>
                </c:pt>
                <c:pt idx="442">
                  <c:v>44372</c:v>
                </c:pt>
                <c:pt idx="443">
                  <c:v>44379</c:v>
                </c:pt>
                <c:pt idx="444">
                  <c:v>44386</c:v>
                </c:pt>
                <c:pt idx="445">
                  <c:v>44393</c:v>
                </c:pt>
                <c:pt idx="446">
                  <c:v>44400</c:v>
                </c:pt>
                <c:pt idx="447">
                  <c:v>44407</c:v>
                </c:pt>
                <c:pt idx="448">
                  <c:v>44414</c:v>
                </c:pt>
                <c:pt idx="449">
                  <c:v>44421</c:v>
                </c:pt>
                <c:pt idx="450">
                  <c:v>44428</c:v>
                </c:pt>
                <c:pt idx="451">
                  <c:v>44435</c:v>
                </c:pt>
                <c:pt idx="452">
                  <c:v>44442</c:v>
                </c:pt>
                <c:pt idx="453">
                  <c:v>44449</c:v>
                </c:pt>
                <c:pt idx="454">
                  <c:v>44456</c:v>
                </c:pt>
                <c:pt idx="455">
                  <c:v>44463</c:v>
                </c:pt>
                <c:pt idx="456">
                  <c:v>44470</c:v>
                </c:pt>
                <c:pt idx="457">
                  <c:v>44477</c:v>
                </c:pt>
                <c:pt idx="458">
                  <c:v>44484</c:v>
                </c:pt>
                <c:pt idx="459">
                  <c:v>44491</c:v>
                </c:pt>
                <c:pt idx="460">
                  <c:v>44498</c:v>
                </c:pt>
                <c:pt idx="461">
                  <c:v>44505</c:v>
                </c:pt>
                <c:pt idx="462">
                  <c:v>44512</c:v>
                </c:pt>
                <c:pt idx="463">
                  <c:v>44519</c:v>
                </c:pt>
                <c:pt idx="464">
                  <c:v>44526</c:v>
                </c:pt>
                <c:pt idx="465">
                  <c:v>44533</c:v>
                </c:pt>
                <c:pt idx="466">
                  <c:v>44540</c:v>
                </c:pt>
                <c:pt idx="467">
                  <c:v>44547</c:v>
                </c:pt>
                <c:pt idx="468">
                  <c:v>44554</c:v>
                </c:pt>
                <c:pt idx="469">
                  <c:v>44561</c:v>
                </c:pt>
                <c:pt idx="470">
                  <c:v>44568</c:v>
                </c:pt>
                <c:pt idx="471">
                  <c:v>44575</c:v>
                </c:pt>
                <c:pt idx="472">
                  <c:v>44582</c:v>
                </c:pt>
                <c:pt idx="473">
                  <c:v>44589</c:v>
                </c:pt>
                <c:pt idx="474" formatCode="d\-mmm\-yy">
                  <c:v>44596</c:v>
                </c:pt>
                <c:pt idx="475" formatCode="d\-mmm\-yy">
                  <c:v>44603</c:v>
                </c:pt>
                <c:pt idx="476" formatCode="d\-mmm\-yy">
                  <c:v>44610</c:v>
                </c:pt>
                <c:pt idx="477" formatCode="d\-mmm\-yy">
                  <c:v>44617</c:v>
                </c:pt>
                <c:pt idx="478" formatCode="d\-mmm\-yy">
                  <c:v>44624</c:v>
                </c:pt>
                <c:pt idx="479" formatCode="d\-mmm\-yy">
                  <c:v>44631</c:v>
                </c:pt>
                <c:pt idx="480">
                  <c:v>44638</c:v>
                </c:pt>
                <c:pt idx="481">
                  <c:v>44645</c:v>
                </c:pt>
                <c:pt idx="482">
                  <c:v>44652</c:v>
                </c:pt>
                <c:pt idx="483">
                  <c:v>44659</c:v>
                </c:pt>
                <c:pt idx="484" formatCode="d\-mmm\-yy">
                  <c:v>44666</c:v>
                </c:pt>
                <c:pt idx="485" formatCode="d\-mmm\-yy">
                  <c:v>44673</c:v>
                </c:pt>
                <c:pt idx="486" formatCode="d\-mmm\-yy">
                  <c:v>44680</c:v>
                </c:pt>
                <c:pt idx="487" formatCode="d\-mmm\-yy">
                  <c:v>44687</c:v>
                </c:pt>
                <c:pt idx="488" formatCode="d\-mmm\-yy">
                  <c:v>44694</c:v>
                </c:pt>
                <c:pt idx="489" formatCode="d\-mmm\-yy">
                  <c:v>44701</c:v>
                </c:pt>
                <c:pt idx="490" formatCode="d\-mmm\-yy">
                  <c:v>44708</c:v>
                </c:pt>
                <c:pt idx="491" formatCode="d\-mmm\-yy">
                  <c:v>44715</c:v>
                </c:pt>
                <c:pt idx="492" formatCode="d\-mmm\-yy">
                  <c:v>44722</c:v>
                </c:pt>
                <c:pt idx="493" formatCode="d\-mmm\-yy">
                  <c:v>44729</c:v>
                </c:pt>
                <c:pt idx="494" formatCode="d\-mmm\-yy">
                  <c:v>44736</c:v>
                </c:pt>
                <c:pt idx="495" formatCode="d\-mmm\-yy">
                  <c:v>44743</c:v>
                </c:pt>
                <c:pt idx="496">
                  <c:v>44750</c:v>
                </c:pt>
                <c:pt idx="497">
                  <c:v>44757</c:v>
                </c:pt>
                <c:pt idx="498">
                  <c:v>44764</c:v>
                </c:pt>
                <c:pt idx="499">
                  <c:v>44771</c:v>
                </c:pt>
                <c:pt idx="500">
                  <c:v>44778</c:v>
                </c:pt>
                <c:pt idx="501">
                  <c:v>44785</c:v>
                </c:pt>
                <c:pt idx="502">
                  <c:v>44792</c:v>
                </c:pt>
                <c:pt idx="503">
                  <c:v>44799</c:v>
                </c:pt>
                <c:pt idx="504">
                  <c:v>44806</c:v>
                </c:pt>
                <c:pt idx="505">
                  <c:v>44813</c:v>
                </c:pt>
                <c:pt idx="506">
                  <c:v>44820</c:v>
                </c:pt>
                <c:pt idx="507">
                  <c:v>44827</c:v>
                </c:pt>
                <c:pt idx="508">
                  <c:v>44834</c:v>
                </c:pt>
                <c:pt idx="509">
                  <c:v>44841</c:v>
                </c:pt>
                <c:pt idx="510">
                  <c:v>44848</c:v>
                </c:pt>
                <c:pt idx="511">
                  <c:v>44855</c:v>
                </c:pt>
                <c:pt idx="512">
                  <c:v>44862</c:v>
                </c:pt>
                <c:pt idx="513">
                  <c:v>44869</c:v>
                </c:pt>
                <c:pt idx="514">
                  <c:v>44876</c:v>
                </c:pt>
                <c:pt idx="515">
                  <c:v>44883</c:v>
                </c:pt>
                <c:pt idx="516">
                  <c:v>44890</c:v>
                </c:pt>
                <c:pt idx="517">
                  <c:v>44897</c:v>
                </c:pt>
                <c:pt idx="518" formatCode="d\-mmm\-yy">
                  <c:v>44904</c:v>
                </c:pt>
                <c:pt idx="519">
                  <c:v>44911</c:v>
                </c:pt>
                <c:pt idx="520">
                  <c:v>44918</c:v>
                </c:pt>
                <c:pt idx="521">
                  <c:v>44925</c:v>
                </c:pt>
                <c:pt idx="522">
                  <c:v>44932</c:v>
                </c:pt>
                <c:pt idx="523" formatCode="d\-mmm\-yy">
                  <c:v>44939</c:v>
                </c:pt>
                <c:pt idx="524" formatCode="d\-mmm\-yy">
                  <c:v>44946</c:v>
                </c:pt>
                <c:pt idx="525" formatCode="d\-mmm\-yy">
                  <c:v>44953</c:v>
                </c:pt>
                <c:pt idx="526" formatCode="d\-mmm\-yy">
                  <c:v>44960</c:v>
                </c:pt>
                <c:pt idx="527" formatCode="d\-mmm\-yy">
                  <c:v>44967</c:v>
                </c:pt>
                <c:pt idx="528" formatCode="d\-mmm\-yy">
                  <c:v>44974</c:v>
                </c:pt>
                <c:pt idx="529" formatCode="d\-mmm\-yy">
                  <c:v>44981</c:v>
                </c:pt>
                <c:pt idx="530">
                  <c:v>44988</c:v>
                </c:pt>
                <c:pt idx="531">
                  <c:v>44995</c:v>
                </c:pt>
                <c:pt idx="532">
                  <c:v>45009</c:v>
                </c:pt>
                <c:pt idx="533">
                  <c:v>45016</c:v>
                </c:pt>
                <c:pt idx="534">
                  <c:v>45023</c:v>
                </c:pt>
                <c:pt idx="535">
                  <c:v>45030</c:v>
                </c:pt>
                <c:pt idx="536">
                  <c:v>45037</c:v>
                </c:pt>
                <c:pt idx="537">
                  <c:v>45044</c:v>
                </c:pt>
                <c:pt idx="538">
                  <c:v>45051</c:v>
                </c:pt>
                <c:pt idx="539">
                  <c:v>45058</c:v>
                </c:pt>
                <c:pt idx="540">
                  <c:v>45065</c:v>
                </c:pt>
                <c:pt idx="541">
                  <c:v>45072</c:v>
                </c:pt>
                <c:pt idx="542">
                  <c:v>45079</c:v>
                </c:pt>
                <c:pt idx="543">
                  <c:v>45086</c:v>
                </c:pt>
                <c:pt idx="544">
                  <c:v>45093</c:v>
                </c:pt>
                <c:pt idx="545">
                  <c:v>45100</c:v>
                </c:pt>
                <c:pt idx="546">
                  <c:v>45107</c:v>
                </c:pt>
                <c:pt idx="547">
                  <c:v>45114</c:v>
                </c:pt>
                <c:pt idx="548">
                  <c:v>45121</c:v>
                </c:pt>
                <c:pt idx="549">
                  <c:v>45128</c:v>
                </c:pt>
                <c:pt idx="550">
                  <c:v>45135</c:v>
                </c:pt>
                <c:pt idx="551">
                  <c:v>45142</c:v>
                </c:pt>
                <c:pt idx="552">
                  <c:v>45149</c:v>
                </c:pt>
                <c:pt idx="553">
                  <c:v>45156</c:v>
                </c:pt>
                <c:pt idx="554">
                  <c:v>45163</c:v>
                </c:pt>
                <c:pt idx="555">
                  <c:v>45170</c:v>
                </c:pt>
                <c:pt idx="556">
                  <c:v>45177</c:v>
                </c:pt>
                <c:pt idx="557">
                  <c:v>45184</c:v>
                </c:pt>
                <c:pt idx="558">
                  <c:v>45191</c:v>
                </c:pt>
                <c:pt idx="559">
                  <c:v>45198</c:v>
                </c:pt>
                <c:pt idx="560">
                  <c:v>45205</c:v>
                </c:pt>
                <c:pt idx="561">
                  <c:v>45212</c:v>
                </c:pt>
                <c:pt idx="562">
                  <c:v>45219</c:v>
                </c:pt>
                <c:pt idx="563">
                  <c:v>45226</c:v>
                </c:pt>
                <c:pt idx="564">
                  <c:v>45233</c:v>
                </c:pt>
                <c:pt idx="565">
                  <c:v>45240</c:v>
                </c:pt>
                <c:pt idx="566">
                  <c:v>45247</c:v>
                </c:pt>
                <c:pt idx="567">
                  <c:v>45254</c:v>
                </c:pt>
                <c:pt idx="568">
                  <c:v>45261</c:v>
                </c:pt>
                <c:pt idx="569">
                  <c:v>45268</c:v>
                </c:pt>
                <c:pt idx="570">
                  <c:v>45275</c:v>
                </c:pt>
                <c:pt idx="571">
                  <c:v>45282</c:v>
                </c:pt>
                <c:pt idx="572">
                  <c:v>45289</c:v>
                </c:pt>
                <c:pt idx="573">
                  <c:v>45296</c:v>
                </c:pt>
                <c:pt idx="574">
                  <c:v>45303</c:v>
                </c:pt>
                <c:pt idx="575">
                  <c:v>45310</c:v>
                </c:pt>
                <c:pt idx="576">
                  <c:v>45317</c:v>
                </c:pt>
                <c:pt idx="577">
                  <c:v>45324</c:v>
                </c:pt>
                <c:pt idx="578">
                  <c:v>45331</c:v>
                </c:pt>
                <c:pt idx="579">
                  <c:v>45338</c:v>
                </c:pt>
                <c:pt idx="580">
                  <c:v>45345</c:v>
                </c:pt>
                <c:pt idx="581">
                  <c:v>45352</c:v>
                </c:pt>
                <c:pt idx="582">
                  <c:v>45359</c:v>
                </c:pt>
                <c:pt idx="583">
                  <c:v>45366</c:v>
                </c:pt>
                <c:pt idx="584">
                  <c:v>45373</c:v>
                </c:pt>
                <c:pt idx="585">
                  <c:v>45380</c:v>
                </c:pt>
                <c:pt idx="586">
                  <c:v>45387</c:v>
                </c:pt>
                <c:pt idx="587">
                  <c:v>45394</c:v>
                </c:pt>
                <c:pt idx="588">
                  <c:v>45401</c:v>
                </c:pt>
                <c:pt idx="589">
                  <c:v>45408</c:v>
                </c:pt>
                <c:pt idx="590">
                  <c:v>45415</c:v>
                </c:pt>
                <c:pt idx="591">
                  <c:v>45422</c:v>
                </c:pt>
                <c:pt idx="592">
                  <c:v>45429</c:v>
                </c:pt>
                <c:pt idx="593">
                  <c:v>45436</c:v>
                </c:pt>
                <c:pt idx="594">
                  <c:v>45443</c:v>
                </c:pt>
                <c:pt idx="595">
                  <c:v>45450</c:v>
                </c:pt>
                <c:pt idx="596">
                  <c:v>45457</c:v>
                </c:pt>
                <c:pt idx="597">
                  <c:v>45464</c:v>
                </c:pt>
                <c:pt idx="598">
                  <c:v>45471</c:v>
                </c:pt>
                <c:pt idx="599">
                  <c:v>45478</c:v>
                </c:pt>
                <c:pt idx="600">
                  <c:v>45485</c:v>
                </c:pt>
                <c:pt idx="601">
                  <c:v>45492</c:v>
                </c:pt>
                <c:pt idx="602">
                  <c:v>45499</c:v>
                </c:pt>
                <c:pt idx="603">
                  <c:v>45506</c:v>
                </c:pt>
                <c:pt idx="604">
                  <c:v>45513</c:v>
                </c:pt>
                <c:pt idx="605">
                  <c:v>45520</c:v>
                </c:pt>
                <c:pt idx="606">
                  <c:v>45527</c:v>
                </c:pt>
                <c:pt idx="607">
                  <c:v>45534</c:v>
                </c:pt>
                <c:pt idx="608">
                  <c:v>45541</c:v>
                </c:pt>
                <c:pt idx="609">
                  <c:v>45548</c:v>
                </c:pt>
                <c:pt idx="610">
                  <c:v>45555</c:v>
                </c:pt>
                <c:pt idx="611">
                  <c:v>45562</c:v>
                </c:pt>
                <c:pt idx="612">
                  <c:v>45569</c:v>
                </c:pt>
                <c:pt idx="613">
                  <c:v>45576</c:v>
                </c:pt>
                <c:pt idx="614">
                  <c:v>45583</c:v>
                </c:pt>
                <c:pt idx="615">
                  <c:v>45590</c:v>
                </c:pt>
                <c:pt idx="616">
                  <c:v>45597</c:v>
                </c:pt>
                <c:pt idx="617">
                  <c:v>45604</c:v>
                </c:pt>
                <c:pt idx="618">
                  <c:v>45611</c:v>
                </c:pt>
                <c:pt idx="619">
                  <c:v>45618</c:v>
                </c:pt>
                <c:pt idx="620">
                  <c:v>45625</c:v>
                </c:pt>
                <c:pt idx="621">
                  <c:v>45632</c:v>
                </c:pt>
                <c:pt idx="622">
                  <c:v>45639</c:v>
                </c:pt>
                <c:pt idx="623">
                  <c:v>45646</c:v>
                </c:pt>
                <c:pt idx="624">
                  <c:v>45653</c:v>
                </c:pt>
                <c:pt idx="625">
                  <c:v>45667</c:v>
                </c:pt>
                <c:pt idx="626">
                  <c:v>45674</c:v>
                </c:pt>
                <c:pt idx="627">
                  <c:v>45681</c:v>
                </c:pt>
                <c:pt idx="628">
                  <c:v>45688</c:v>
                </c:pt>
                <c:pt idx="629">
                  <c:v>45695</c:v>
                </c:pt>
                <c:pt idx="630">
                  <c:v>45702</c:v>
                </c:pt>
                <c:pt idx="631">
                  <c:v>45709</c:v>
                </c:pt>
                <c:pt idx="632">
                  <c:v>45716</c:v>
                </c:pt>
                <c:pt idx="633">
                  <c:v>45723</c:v>
                </c:pt>
                <c:pt idx="634">
                  <c:v>45730</c:v>
                </c:pt>
                <c:pt idx="635">
                  <c:v>45737</c:v>
                </c:pt>
                <c:pt idx="636">
                  <c:v>45744</c:v>
                </c:pt>
                <c:pt idx="637">
                  <c:v>45751</c:v>
                </c:pt>
                <c:pt idx="638">
                  <c:v>45758</c:v>
                </c:pt>
                <c:pt idx="639">
                  <c:v>45765</c:v>
                </c:pt>
                <c:pt idx="640">
                  <c:v>45772</c:v>
                </c:pt>
                <c:pt idx="641">
                  <c:v>45779</c:v>
                </c:pt>
                <c:pt idx="642">
                  <c:v>45786</c:v>
                </c:pt>
                <c:pt idx="643">
                  <c:v>45793</c:v>
                </c:pt>
                <c:pt idx="644">
                  <c:v>45800</c:v>
                </c:pt>
                <c:pt idx="645">
                  <c:v>45807</c:v>
                </c:pt>
                <c:pt idx="646">
                  <c:v>45814</c:v>
                </c:pt>
                <c:pt idx="647">
                  <c:v>45821</c:v>
                </c:pt>
                <c:pt idx="648">
                  <c:v>45828</c:v>
                </c:pt>
                <c:pt idx="649">
                  <c:v>45835</c:v>
                </c:pt>
              </c:numCache>
            </c:numRef>
          </c:cat>
          <c:val>
            <c:numRef>
              <c:f>Sayfa1!$D$2:$D$651</c:f>
              <c:numCache>
                <c:formatCode>General</c:formatCode>
                <c:ptCount val="650"/>
                <c:pt idx="0">
                  <c:v>2</c:v>
                </c:pt>
                <c:pt idx="1">
                  <c:v>2</c:v>
                </c:pt>
                <c:pt idx="2">
                  <c:v>3</c:v>
                </c:pt>
                <c:pt idx="3">
                  <c:v>5</c:v>
                </c:pt>
              </c:numCache>
            </c:numRef>
          </c:val>
          <c:smooth val="0"/>
          <c:extLst>
            <c:ext xmlns:c16="http://schemas.microsoft.com/office/drawing/2014/chart" uri="{C3380CC4-5D6E-409C-BE32-E72D297353CC}">
              <c16:uniqueId val="{00000001-1B85-4B0A-8755-9AF634EA0364}"/>
            </c:ext>
          </c:extLst>
        </c:ser>
        <c:dLbls>
          <c:showLegendKey val="0"/>
          <c:showVal val="0"/>
          <c:showCatName val="0"/>
          <c:showSerName val="0"/>
          <c:showPercent val="0"/>
          <c:showBubbleSize val="0"/>
        </c:dLbls>
        <c:smooth val="0"/>
        <c:axId val="713703056"/>
        <c:axId val="713704368"/>
      </c:lineChart>
      <c:dateAx>
        <c:axId val="71370305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713704368"/>
        <c:crosses val="autoZero"/>
        <c:auto val="1"/>
        <c:lblOffset val="100"/>
        <c:baseTimeUnit val="days"/>
      </c:dateAx>
      <c:valAx>
        <c:axId val="713704368"/>
        <c:scaling>
          <c:orientation val="minMax"/>
        </c:scaling>
        <c:delete val="0"/>
        <c:axPos val="l"/>
        <c:majorGridlines>
          <c:spPr>
            <a:ln w="15875" cap="flat" cmpd="sng" algn="ctr">
              <a:solidFill>
                <a:schemeClr val="bg1">
                  <a:lumMod val="75000"/>
                  <a:alpha val="98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300" b="1" i="0" u="none" strike="noStrike" kern="1200" baseline="0">
                <a:solidFill>
                  <a:schemeClr val="tx1">
                    <a:lumMod val="65000"/>
                    <a:lumOff val="35000"/>
                  </a:schemeClr>
                </a:solidFill>
                <a:latin typeface="+mn-lt"/>
                <a:ea typeface="+mn-ea"/>
                <a:cs typeface="+mn-cs"/>
              </a:defRPr>
            </a:pPr>
            <a:endParaRPr lang="tr-TR"/>
          </a:p>
        </c:txPr>
        <c:crossAx val="713703056"/>
        <c:crosses val="autoZero"/>
        <c:crossBetween val="between"/>
      </c:valAx>
      <c:spPr>
        <a:noFill/>
        <a:ln>
          <a:noFill/>
        </a:ln>
        <a:effectLst/>
      </c:spPr>
    </c:plotArea>
    <c:plotVisOnly val="1"/>
    <c:dispBlanksAs val="gap"/>
    <c:showDLblsOverMax val="0"/>
  </c:chart>
  <c:spPr>
    <a:noFill/>
    <a:ln>
      <a:solidFill>
        <a:schemeClr val="bg1">
          <a:lumMod val="75000"/>
        </a:schemeClr>
      </a:solidFill>
    </a:ln>
    <a:effectLst/>
  </c:spPr>
  <c:txPr>
    <a:bodyPr/>
    <a:lstStyle/>
    <a:p>
      <a:pPr>
        <a:defRPr/>
      </a:pPr>
      <a:endParaRPr lang="tr-TR"/>
    </a:p>
  </c:txPr>
  <c:externalData r:id="rId3">
    <c:autoUpdate val="0"/>
  </c:externalData>
  <c:userShapes r:id="rId4"/>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618266596320318E-2"/>
          <c:y val="1.7677488158577483E-2"/>
          <c:w val="0.91300002517745871"/>
          <c:h val="0.87517805178155694"/>
        </c:manualLayout>
      </c:layout>
      <c:lineChart>
        <c:grouping val="standard"/>
        <c:varyColors val="0"/>
        <c:ser>
          <c:idx val="0"/>
          <c:order val="0"/>
          <c:tx>
            <c:strRef>
              <c:f>Sayfa1!$B$1</c:f>
              <c:strCache>
                <c:ptCount val="1"/>
                <c:pt idx="0">
                  <c:v>NET REZERV (MİLYON $)</c:v>
                </c:pt>
              </c:strCache>
            </c:strRef>
          </c:tx>
          <c:spPr>
            <a:ln w="28575" cap="rnd">
              <a:solidFill>
                <a:srgbClr val="0070C0"/>
              </a:solidFill>
              <a:round/>
            </a:ln>
            <a:effectLst/>
          </c:spPr>
          <c:marker>
            <c:symbol val="none"/>
          </c:marker>
          <c:dLbls>
            <c:dLbl>
              <c:idx val="70"/>
              <c:layout>
                <c:manualLayout>
                  <c:x val="-1.5432098765432382E-3"/>
                  <c:y val="-3.5380601204743067E-2"/>
                </c:manualLayout>
              </c:layout>
              <c:tx>
                <c:rich>
                  <a:bodyPr/>
                  <a:lstStyle/>
                  <a:p>
                    <a:fld id="{FC0A4C3E-F4E8-4452-8030-A8D3AE4A7D3C}" type="CATEGORYNAME">
                      <a:rPr lang="en-US" b="1" smtClean="0"/>
                      <a:pPr/>
                      <a:t>[KATEGORİ ADI]</a:t>
                    </a:fld>
                    <a:endParaRPr lang="en-US" b="1" baseline="0" dirty="0"/>
                  </a:p>
                  <a:p>
                    <a:fld id="{0CC3AD7D-C059-4CD5-BDA0-6EBDDA58333A}" type="VALUE">
                      <a:rPr lang="en-US" b="1" baseline="0" smtClean="0"/>
                      <a:pPr/>
                      <a:t>[DEĞER]</a:t>
                    </a:fld>
                    <a:endParaRPr lang="tr-T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452-47EA-BDB2-10A9044CC0AE}"/>
                </c:ext>
              </c:extLst>
            </c:dLbl>
            <c:dLbl>
              <c:idx val="617"/>
              <c:layout>
                <c:manualLayout>
                  <c:x val="-6.01851851851853E-2"/>
                  <c:y val="-5.2030295889328039E-2"/>
                </c:manualLayout>
              </c:layout>
              <c:tx>
                <c:rich>
                  <a:bodyPr/>
                  <a:lstStyle/>
                  <a:p>
                    <a:fld id="{7CF1E46E-35E8-4FF1-B26F-767600BE0783}" type="CATEGORYNAME">
                      <a:rPr lang="en-US" b="1" smtClean="0"/>
                      <a:pPr/>
                      <a:t>[KATEGORİ ADI]</a:t>
                    </a:fld>
                    <a:endParaRPr lang="en-US" b="1" baseline="0" dirty="0"/>
                  </a:p>
                  <a:p>
                    <a:fld id="{C42254A7-8CA1-4C24-9C79-2C7E2512D33A}" type="VALUE">
                      <a:rPr lang="en-US" b="1" baseline="0" smtClean="0"/>
                      <a:pPr/>
                      <a:t>[DEĞER]</a:t>
                    </a:fld>
                    <a:endParaRPr lang="tr-T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452-47EA-BDB2-10A9044CC0AE}"/>
                </c:ext>
              </c:extLst>
            </c:dLbl>
            <c:dLbl>
              <c:idx val="719"/>
              <c:delete val="1"/>
              <c:extLst>
                <c:ext xmlns:c15="http://schemas.microsoft.com/office/drawing/2012/chart" uri="{CE6537A1-D6FC-4f65-9D91-7224C49458BB}">
                  <c15:layout>
                    <c:manualLayout>
                      <c:w val="0.10001520863071389"/>
                      <c:h val="0.14490665115254764"/>
                    </c:manualLayout>
                  </c15:layout>
                </c:ext>
                <c:ext xmlns:c16="http://schemas.microsoft.com/office/drawing/2014/chart" uri="{C3380CC4-5D6E-409C-BE32-E72D297353CC}">
                  <c16:uniqueId val="{00000003-C452-47EA-BDB2-10A9044CC0AE}"/>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tr-TR"/>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Sayfa1!$A$2:$A$801</c:f>
              <c:strCache>
                <c:ptCount val="800"/>
                <c:pt idx="0">
                  <c:v>1.01.2010</c:v>
                </c:pt>
                <c:pt idx="1">
                  <c:v>8.01.2010</c:v>
                </c:pt>
                <c:pt idx="2">
                  <c:v>15.01.2010</c:v>
                </c:pt>
                <c:pt idx="3">
                  <c:v>22.01.2010</c:v>
                </c:pt>
                <c:pt idx="4">
                  <c:v>29.01.2010</c:v>
                </c:pt>
                <c:pt idx="5">
                  <c:v>5.02.2010</c:v>
                </c:pt>
                <c:pt idx="6">
                  <c:v>12.02.2010</c:v>
                </c:pt>
                <c:pt idx="7">
                  <c:v>19.02.2010</c:v>
                </c:pt>
                <c:pt idx="8">
                  <c:v>26.02.2010</c:v>
                </c:pt>
                <c:pt idx="9">
                  <c:v>5.03.2010</c:v>
                </c:pt>
                <c:pt idx="10">
                  <c:v>12.03.2010</c:v>
                </c:pt>
                <c:pt idx="11">
                  <c:v>19.03.2010</c:v>
                </c:pt>
                <c:pt idx="12">
                  <c:v>26.03.2010</c:v>
                </c:pt>
                <c:pt idx="13">
                  <c:v>2.04.2010</c:v>
                </c:pt>
                <c:pt idx="14">
                  <c:v>9.04.2010</c:v>
                </c:pt>
                <c:pt idx="15">
                  <c:v>16.04.2010</c:v>
                </c:pt>
                <c:pt idx="16">
                  <c:v>23.04.2010</c:v>
                </c:pt>
                <c:pt idx="17">
                  <c:v>30.04.2010</c:v>
                </c:pt>
                <c:pt idx="18">
                  <c:v>7.05.2010</c:v>
                </c:pt>
                <c:pt idx="19">
                  <c:v>14.05.2010</c:v>
                </c:pt>
                <c:pt idx="20">
                  <c:v>21.05.2010</c:v>
                </c:pt>
                <c:pt idx="21">
                  <c:v>28.05.2010</c:v>
                </c:pt>
                <c:pt idx="22">
                  <c:v>4.06.2010</c:v>
                </c:pt>
                <c:pt idx="23">
                  <c:v>11.06.2010</c:v>
                </c:pt>
                <c:pt idx="24">
                  <c:v>18.06.2010</c:v>
                </c:pt>
                <c:pt idx="25">
                  <c:v>25.06.2010</c:v>
                </c:pt>
                <c:pt idx="26">
                  <c:v>2.07.2010</c:v>
                </c:pt>
                <c:pt idx="27">
                  <c:v>9.07.2010</c:v>
                </c:pt>
                <c:pt idx="28">
                  <c:v>16.07.2010</c:v>
                </c:pt>
                <c:pt idx="29">
                  <c:v>23.07.2010</c:v>
                </c:pt>
                <c:pt idx="30">
                  <c:v>30.07.2010</c:v>
                </c:pt>
                <c:pt idx="31">
                  <c:v>6.08.2010</c:v>
                </c:pt>
                <c:pt idx="32">
                  <c:v>13.08.2010</c:v>
                </c:pt>
                <c:pt idx="33">
                  <c:v>20.08.2010</c:v>
                </c:pt>
                <c:pt idx="34">
                  <c:v>27.08.2010</c:v>
                </c:pt>
                <c:pt idx="35">
                  <c:v>3.09.2010</c:v>
                </c:pt>
                <c:pt idx="36">
                  <c:v>10.09.2010</c:v>
                </c:pt>
                <c:pt idx="37">
                  <c:v>17.09.2010</c:v>
                </c:pt>
                <c:pt idx="38">
                  <c:v>24.09.2010</c:v>
                </c:pt>
                <c:pt idx="39">
                  <c:v>1.10.2010</c:v>
                </c:pt>
                <c:pt idx="40">
                  <c:v>8.10.2010</c:v>
                </c:pt>
                <c:pt idx="41">
                  <c:v>15.10.2010</c:v>
                </c:pt>
                <c:pt idx="42">
                  <c:v>22.10.2010</c:v>
                </c:pt>
                <c:pt idx="43">
                  <c:v>29.10.2010</c:v>
                </c:pt>
                <c:pt idx="44">
                  <c:v>5.11.2010</c:v>
                </c:pt>
                <c:pt idx="45">
                  <c:v>12.11.2010</c:v>
                </c:pt>
                <c:pt idx="46">
                  <c:v>19.11.2010</c:v>
                </c:pt>
                <c:pt idx="47">
                  <c:v>26.11.2010</c:v>
                </c:pt>
                <c:pt idx="48">
                  <c:v>3.12.2010</c:v>
                </c:pt>
                <c:pt idx="49">
                  <c:v>10.12.2010</c:v>
                </c:pt>
                <c:pt idx="50">
                  <c:v>17.12.2010</c:v>
                </c:pt>
                <c:pt idx="51">
                  <c:v>24.12.2010</c:v>
                </c:pt>
                <c:pt idx="52">
                  <c:v>31.12.2010</c:v>
                </c:pt>
                <c:pt idx="53">
                  <c:v>7.01.2011</c:v>
                </c:pt>
                <c:pt idx="54">
                  <c:v>14.01.2011</c:v>
                </c:pt>
                <c:pt idx="55">
                  <c:v>21.01.2011</c:v>
                </c:pt>
                <c:pt idx="56">
                  <c:v>28.01.2011</c:v>
                </c:pt>
                <c:pt idx="57">
                  <c:v>4.02.2011</c:v>
                </c:pt>
                <c:pt idx="58">
                  <c:v>11.02.2011</c:v>
                </c:pt>
                <c:pt idx="59">
                  <c:v>18.02.2011</c:v>
                </c:pt>
                <c:pt idx="60">
                  <c:v>25.02.2011</c:v>
                </c:pt>
                <c:pt idx="61">
                  <c:v>4.03.2011</c:v>
                </c:pt>
                <c:pt idx="62">
                  <c:v>11.03.2011</c:v>
                </c:pt>
                <c:pt idx="63">
                  <c:v>18.03.2011</c:v>
                </c:pt>
                <c:pt idx="64">
                  <c:v>25.03.2011</c:v>
                </c:pt>
                <c:pt idx="65">
                  <c:v>1.04.2011</c:v>
                </c:pt>
                <c:pt idx="66">
                  <c:v>8.04.2011</c:v>
                </c:pt>
                <c:pt idx="67">
                  <c:v>15.04.2011</c:v>
                </c:pt>
                <c:pt idx="68">
                  <c:v>22.04.2011</c:v>
                </c:pt>
                <c:pt idx="69">
                  <c:v>29.04.2011</c:v>
                </c:pt>
                <c:pt idx="70">
                  <c:v>6.05.2011</c:v>
                </c:pt>
                <c:pt idx="71">
                  <c:v>13.05.2011</c:v>
                </c:pt>
                <c:pt idx="72">
                  <c:v>20.05.2011</c:v>
                </c:pt>
                <c:pt idx="73">
                  <c:v>27.05.2011</c:v>
                </c:pt>
                <c:pt idx="74">
                  <c:v>3.06.2011</c:v>
                </c:pt>
                <c:pt idx="75">
                  <c:v>10.06.2011</c:v>
                </c:pt>
                <c:pt idx="76">
                  <c:v>17.06.2011</c:v>
                </c:pt>
                <c:pt idx="77">
                  <c:v>24.06.2011</c:v>
                </c:pt>
                <c:pt idx="78">
                  <c:v>1.07.2011</c:v>
                </c:pt>
                <c:pt idx="79">
                  <c:v>8.07.2011</c:v>
                </c:pt>
                <c:pt idx="80">
                  <c:v>15.07.2011</c:v>
                </c:pt>
                <c:pt idx="81">
                  <c:v>22.07.2011</c:v>
                </c:pt>
                <c:pt idx="82">
                  <c:v>29.07.2011</c:v>
                </c:pt>
                <c:pt idx="83">
                  <c:v>5.08.2011</c:v>
                </c:pt>
                <c:pt idx="84">
                  <c:v>12.08.2011</c:v>
                </c:pt>
                <c:pt idx="85">
                  <c:v>19.08.2011</c:v>
                </c:pt>
                <c:pt idx="86">
                  <c:v>26.08.2011</c:v>
                </c:pt>
                <c:pt idx="87">
                  <c:v>2.09.2011</c:v>
                </c:pt>
                <c:pt idx="88">
                  <c:v>9.09.2011</c:v>
                </c:pt>
                <c:pt idx="89">
                  <c:v>16.09.2011</c:v>
                </c:pt>
                <c:pt idx="90">
                  <c:v>23.09.2011</c:v>
                </c:pt>
                <c:pt idx="91">
                  <c:v>30.09.2011</c:v>
                </c:pt>
                <c:pt idx="92">
                  <c:v>7.10.2011</c:v>
                </c:pt>
                <c:pt idx="93">
                  <c:v>14.10.2011</c:v>
                </c:pt>
                <c:pt idx="94">
                  <c:v>21.10.2011</c:v>
                </c:pt>
                <c:pt idx="95">
                  <c:v>28.10.2011</c:v>
                </c:pt>
                <c:pt idx="96">
                  <c:v>4.11.2011</c:v>
                </c:pt>
                <c:pt idx="97">
                  <c:v>11.11.2011</c:v>
                </c:pt>
                <c:pt idx="98">
                  <c:v>18.11.2011</c:v>
                </c:pt>
                <c:pt idx="99">
                  <c:v>25.11.2011</c:v>
                </c:pt>
                <c:pt idx="100">
                  <c:v>2.12.2011</c:v>
                </c:pt>
                <c:pt idx="101">
                  <c:v>9.12.2011</c:v>
                </c:pt>
                <c:pt idx="102">
                  <c:v>16.12.2011</c:v>
                </c:pt>
                <c:pt idx="103">
                  <c:v>23.12.2011</c:v>
                </c:pt>
                <c:pt idx="104">
                  <c:v>30.12.2011</c:v>
                </c:pt>
                <c:pt idx="105">
                  <c:v>6.01.2012</c:v>
                </c:pt>
                <c:pt idx="106">
                  <c:v>13.01.2012</c:v>
                </c:pt>
                <c:pt idx="107">
                  <c:v>20.01.2012</c:v>
                </c:pt>
                <c:pt idx="108">
                  <c:v>27.01.2012</c:v>
                </c:pt>
                <c:pt idx="109">
                  <c:v>3.02.2012</c:v>
                </c:pt>
                <c:pt idx="110">
                  <c:v>10.02.2012</c:v>
                </c:pt>
                <c:pt idx="111">
                  <c:v>17.02.2012</c:v>
                </c:pt>
                <c:pt idx="112">
                  <c:v>24.02.2012</c:v>
                </c:pt>
                <c:pt idx="113">
                  <c:v>2.03.2012</c:v>
                </c:pt>
                <c:pt idx="114">
                  <c:v>9.03.2012</c:v>
                </c:pt>
                <c:pt idx="115">
                  <c:v>16.03.2012</c:v>
                </c:pt>
                <c:pt idx="116">
                  <c:v>23.03.2012</c:v>
                </c:pt>
                <c:pt idx="117">
                  <c:v>30.03.2012</c:v>
                </c:pt>
                <c:pt idx="118">
                  <c:v>6.04.2012</c:v>
                </c:pt>
                <c:pt idx="119">
                  <c:v>13.04.2012</c:v>
                </c:pt>
                <c:pt idx="120">
                  <c:v>20.04.2012</c:v>
                </c:pt>
                <c:pt idx="121">
                  <c:v>27.04.2012</c:v>
                </c:pt>
                <c:pt idx="122">
                  <c:v>4.05.2012</c:v>
                </c:pt>
                <c:pt idx="123">
                  <c:v>11.05.2012</c:v>
                </c:pt>
                <c:pt idx="124">
                  <c:v>18.05.2012</c:v>
                </c:pt>
                <c:pt idx="125">
                  <c:v>25.05.2012</c:v>
                </c:pt>
                <c:pt idx="126">
                  <c:v>1.06.2012</c:v>
                </c:pt>
                <c:pt idx="127">
                  <c:v>8.06.2012</c:v>
                </c:pt>
                <c:pt idx="128">
                  <c:v>15.06.2012</c:v>
                </c:pt>
                <c:pt idx="129">
                  <c:v>22.06.2012</c:v>
                </c:pt>
                <c:pt idx="130">
                  <c:v>29.06.2012</c:v>
                </c:pt>
                <c:pt idx="131">
                  <c:v>6.07.2012</c:v>
                </c:pt>
                <c:pt idx="132">
                  <c:v>13.07.2012</c:v>
                </c:pt>
                <c:pt idx="133">
                  <c:v>20.07.2012</c:v>
                </c:pt>
                <c:pt idx="134">
                  <c:v>27.07.2012</c:v>
                </c:pt>
                <c:pt idx="135">
                  <c:v>3.08.2012</c:v>
                </c:pt>
                <c:pt idx="136">
                  <c:v>10.08.2012</c:v>
                </c:pt>
                <c:pt idx="137">
                  <c:v>17.08.2012</c:v>
                </c:pt>
                <c:pt idx="138">
                  <c:v>24.08.2012</c:v>
                </c:pt>
                <c:pt idx="139">
                  <c:v>31.08.2012</c:v>
                </c:pt>
                <c:pt idx="140">
                  <c:v>7.09.2012</c:v>
                </c:pt>
                <c:pt idx="141">
                  <c:v>14.09.2012</c:v>
                </c:pt>
                <c:pt idx="142">
                  <c:v>21.09.2012</c:v>
                </c:pt>
                <c:pt idx="143">
                  <c:v>28.09.2012</c:v>
                </c:pt>
                <c:pt idx="144">
                  <c:v>5.10.2012</c:v>
                </c:pt>
                <c:pt idx="145">
                  <c:v>12.10.2012</c:v>
                </c:pt>
                <c:pt idx="146">
                  <c:v>19.10.2012</c:v>
                </c:pt>
                <c:pt idx="147">
                  <c:v>26.10.2012</c:v>
                </c:pt>
                <c:pt idx="148">
                  <c:v>2.11.2012</c:v>
                </c:pt>
                <c:pt idx="149">
                  <c:v>9.11.2012</c:v>
                </c:pt>
                <c:pt idx="150">
                  <c:v>16.11.2012</c:v>
                </c:pt>
                <c:pt idx="151">
                  <c:v>23.11.2012</c:v>
                </c:pt>
                <c:pt idx="152">
                  <c:v>30.11.2012</c:v>
                </c:pt>
                <c:pt idx="153">
                  <c:v>7.12.2012</c:v>
                </c:pt>
                <c:pt idx="154">
                  <c:v>14.12.2012</c:v>
                </c:pt>
                <c:pt idx="155">
                  <c:v>21.12.2012</c:v>
                </c:pt>
                <c:pt idx="156">
                  <c:v>28.12.2012</c:v>
                </c:pt>
                <c:pt idx="157">
                  <c:v>4.01.2013</c:v>
                </c:pt>
                <c:pt idx="158">
                  <c:v>11.01.2013</c:v>
                </c:pt>
                <c:pt idx="159">
                  <c:v>18.01.2013</c:v>
                </c:pt>
                <c:pt idx="160">
                  <c:v>25.01.2013</c:v>
                </c:pt>
                <c:pt idx="161">
                  <c:v>1.02.2013</c:v>
                </c:pt>
                <c:pt idx="162">
                  <c:v>8.02.2013</c:v>
                </c:pt>
                <c:pt idx="163">
                  <c:v>15.02.2013</c:v>
                </c:pt>
                <c:pt idx="164">
                  <c:v>22.02.2013</c:v>
                </c:pt>
                <c:pt idx="165">
                  <c:v>1.03.2013</c:v>
                </c:pt>
                <c:pt idx="166">
                  <c:v>8.03.2013</c:v>
                </c:pt>
                <c:pt idx="167">
                  <c:v>15.03.2013</c:v>
                </c:pt>
                <c:pt idx="168">
                  <c:v>22.03.2013</c:v>
                </c:pt>
                <c:pt idx="169">
                  <c:v>29.03.2013</c:v>
                </c:pt>
                <c:pt idx="170">
                  <c:v>5.04.2013</c:v>
                </c:pt>
                <c:pt idx="171">
                  <c:v>12.04.2013</c:v>
                </c:pt>
                <c:pt idx="172">
                  <c:v>19.04.2013</c:v>
                </c:pt>
                <c:pt idx="173">
                  <c:v>26.04.2013</c:v>
                </c:pt>
                <c:pt idx="174">
                  <c:v>3.05.2013</c:v>
                </c:pt>
                <c:pt idx="175">
                  <c:v>10.05.2013</c:v>
                </c:pt>
                <c:pt idx="176">
                  <c:v>17.05.2013</c:v>
                </c:pt>
                <c:pt idx="177">
                  <c:v>24.05.2013</c:v>
                </c:pt>
                <c:pt idx="178">
                  <c:v>31.05.2013</c:v>
                </c:pt>
                <c:pt idx="179">
                  <c:v>7.06.2013</c:v>
                </c:pt>
                <c:pt idx="180">
                  <c:v>14.06.2013</c:v>
                </c:pt>
                <c:pt idx="181">
                  <c:v>21.06.2013</c:v>
                </c:pt>
                <c:pt idx="182">
                  <c:v>28.06.2013</c:v>
                </c:pt>
                <c:pt idx="183">
                  <c:v>5.07.2013</c:v>
                </c:pt>
                <c:pt idx="184">
                  <c:v>12.07.2013</c:v>
                </c:pt>
                <c:pt idx="185">
                  <c:v>19.07.2013</c:v>
                </c:pt>
                <c:pt idx="186">
                  <c:v>26.07.2013</c:v>
                </c:pt>
                <c:pt idx="187">
                  <c:v>2.08.2013</c:v>
                </c:pt>
                <c:pt idx="188">
                  <c:v>9.08.2013</c:v>
                </c:pt>
                <c:pt idx="189">
                  <c:v>16.08.2013</c:v>
                </c:pt>
                <c:pt idx="190">
                  <c:v>23.08.2013</c:v>
                </c:pt>
                <c:pt idx="191">
                  <c:v>30.08.2013</c:v>
                </c:pt>
                <c:pt idx="192">
                  <c:v>6.09.2013</c:v>
                </c:pt>
                <c:pt idx="193">
                  <c:v>13.09.2013</c:v>
                </c:pt>
                <c:pt idx="194">
                  <c:v>20.09.2013</c:v>
                </c:pt>
                <c:pt idx="195">
                  <c:v>27.09.2013</c:v>
                </c:pt>
                <c:pt idx="196">
                  <c:v>4.10.2013</c:v>
                </c:pt>
                <c:pt idx="197">
                  <c:v>11.10.2013</c:v>
                </c:pt>
                <c:pt idx="198">
                  <c:v>18.10.2013</c:v>
                </c:pt>
                <c:pt idx="199">
                  <c:v>25.10.2013</c:v>
                </c:pt>
                <c:pt idx="200">
                  <c:v>1.11.2013</c:v>
                </c:pt>
                <c:pt idx="201">
                  <c:v>8.11.2013</c:v>
                </c:pt>
                <c:pt idx="202">
                  <c:v>15.11.2013</c:v>
                </c:pt>
                <c:pt idx="203">
                  <c:v>22.11.2013</c:v>
                </c:pt>
                <c:pt idx="204">
                  <c:v>29.11.2013</c:v>
                </c:pt>
                <c:pt idx="205">
                  <c:v>6.12.2013</c:v>
                </c:pt>
                <c:pt idx="206">
                  <c:v>13.12.2013</c:v>
                </c:pt>
                <c:pt idx="207">
                  <c:v>20.12.2013</c:v>
                </c:pt>
                <c:pt idx="208">
                  <c:v>27.12.2013</c:v>
                </c:pt>
                <c:pt idx="209">
                  <c:v>3.01.2014</c:v>
                </c:pt>
                <c:pt idx="210">
                  <c:v>10.01.2014</c:v>
                </c:pt>
                <c:pt idx="211">
                  <c:v>17.01.2014</c:v>
                </c:pt>
                <c:pt idx="212">
                  <c:v>24.01.2014</c:v>
                </c:pt>
                <c:pt idx="213">
                  <c:v>31.01.2014</c:v>
                </c:pt>
                <c:pt idx="214">
                  <c:v>7.02.2014</c:v>
                </c:pt>
                <c:pt idx="215">
                  <c:v>14.02.2014</c:v>
                </c:pt>
                <c:pt idx="216">
                  <c:v>21.02.2014</c:v>
                </c:pt>
                <c:pt idx="217">
                  <c:v>28.02.2014</c:v>
                </c:pt>
                <c:pt idx="218">
                  <c:v>7.03.2014</c:v>
                </c:pt>
                <c:pt idx="219">
                  <c:v>14.03.2014</c:v>
                </c:pt>
                <c:pt idx="220">
                  <c:v>21.03.2014</c:v>
                </c:pt>
                <c:pt idx="221">
                  <c:v>28.03.2014</c:v>
                </c:pt>
                <c:pt idx="222">
                  <c:v>4.04.2014</c:v>
                </c:pt>
                <c:pt idx="223">
                  <c:v>11.04.2014</c:v>
                </c:pt>
                <c:pt idx="224">
                  <c:v>18.04.2014</c:v>
                </c:pt>
                <c:pt idx="225">
                  <c:v>25.04.2014</c:v>
                </c:pt>
                <c:pt idx="226">
                  <c:v>2.05.2014</c:v>
                </c:pt>
                <c:pt idx="227">
                  <c:v>9.05.2014</c:v>
                </c:pt>
                <c:pt idx="228">
                  <c:v>16.05.2014</c:v>
                </c:pt>
                <c:pt idx="229">
                  <c:v>23.05.2014</c:v>
                </c:pt>
                <c:pt idx="230">
                  <c:v>30.05.2014</c:v>
                </c:pt>
                <c:pt idx="231">
                  <c:v>6.06.2014</c:v>
                </c:pt>
                <c:pt idx="232">
                  <c:v>13.06.2014</c:v>
                </c:pt>
                <c:pt idx="233">
                  <c:v>20.06.2014</c:v>
                </c:pt>
                <c:pt idx="234">
                  <c:v>27.06.2014</c:v>
                </c:pt>
                <c:pt idx="235">
                  <c:v>4.07.2014</c:v>
                </c:pt>
                <c:pt idx="236">
                  <c:v>11.07.2014</c:v>
                </c:pt>
                <c:pt idx="237">
                  <c:v>18.07.2014</c:v>
                </c:pt>
                <c:pt idx="238">
                  <c:v>25.07.2014</c:v>
                </c:pt>
                <c:pt idx="239">
                  <c:v>1.08.2014</c:v>
                </c:pt>
                <c:pt idx="240">
                  <c:v>8.08.2014</c:v>
                </c:pt>
                <c:pt idx="241">
                  <c:v>15.08.2014</c:v>
                </c:pt>
                <c:pt idx="242">
                  <c:v>22.08.2014</c:v>
                </c:pt>
                <c:pt idx="243">
                  <c:v>29.08.2014</c:v>
                </c:pt>
                <c:pt idx="244">
                  <c:v>5.09.2014</c:v>
                </c:pt>
                <c:pt idx="245">
                  <c:v>12.09.2014</c:v>
                </c:pt>
                <c:pt idx="246">
                  <c:v>19.09.2014</c:v>
                </c:pt>
                <c:pt idx="247">
                  <c:v>26.09.2014</c:v>
                </c:pt>
                <c:pt idx="248">
                  <c:v>3.10.2014</c:v>
                </c:pt>
                <c:pt idx="249">
                  <c:v>10.10.2014</c:v>
                </c:pt>
                <c:pt idx="250">
                  <c:v>17.10.2014</c:v>
                </c:pt>
                <c:pt idx="251">
                  <c:v>24.10.2014</c:v>
                </c:pt>
                <c:pt idx="252">
                  <c:v>31.10.2014</c:v>
                </c:pt>
                <c:pt idx="253">
                  <c:v>7.11.2014</c:v>
                </c:pt>
                <c:pt idx="254">
                  <c:v>14.11.2014</c:v>
                </c:pt>
                <c:pt idx="255">
                  <c:v>21.11.2014</c:v>
                </c:pt>
                <c:pt idx="256">
                  <c:v>28.11.2014</c:v>
                </c:pt>
                <c:pt idx="257">
                  <c:v>5.12.2014</c:v>
                </c:pt>
                <c:pt idx="258">
                  <c:v>12.12.2014</c:v>
                </c:pt>
                <c:pt idx="259">
                  <c:v>19.12.2014</c:v>
                </c:pt>
                <c:pt idx="260">
                  <c:v>26.12.2014</c:v>
                </c:pt>
                <c:pt idx="261">
                  <c:v>2.01.2015</c:v>
                </c:pt>
                <c:pt idx="262">
                  <c:v>9.01.2015</c:v>
                </c:pt>
                <c:pt idx="263">
                  <c:v>16.01.2015</c:v>
                </c:pt>
                <c:pt idx="264">
                  <c:v>23.01.2015</c:v>
                </c:pt>
                <c:pt idx="265">
                  <c:v>30.01.2015</c:v>
                </c:pt>
                <c:pt idx="266">
                  <c:v>6.02.2015</c:v>
                </c:pt>
                <c:pt idx="267">
                  <c:v>13.02.2015</c:v>
                </c:pt>
                <c:pt idx="268">
                  <c:v>20.02.2015</c:v>
                </c:pt>
                <c:pt idx="269">
                  <c:v>27.02.2015</c:v>
                </c:pt>
                <c:pt idx="270">
                  <c:v>6.03.2015</c:v>
                </c:pt>
                <c:pt idx="271">
                  <c:v>13.03.2015</c:v>
                </c:pt>
                <c:pt idx="272">
                  <c:v>20.03.2015</c:v>
                </c:pt>
                <c:pt idx="273">
                  <c:v>27.03.2015</c:v>
                </c:pt>
                <c:pt idx="274">
                  <c:v>3.04.2015</c:v>
                </c:pt>
                <c:pt idx="275">
                  <c:v>10.04.2015</c:v>
                </c:pt>
                <c:pt idx="276">
                  <c:v>17.04.2015</c:v>
                </c:pt>
                <c:pt idx="277">
                  <c:v>24.04.2015</c:v>
                </c:pt>
                <c:pt idx="278">
                  <c:v>1.05.2015</c:v>
                </c:pt>
                <c:pt idx="279">
                  <c:v>8.05.2015</c:v>
                </c:pt>
                <c:pt idx="280">
                  <c:v>15.05.2015</c:v>
                </c:pt>
                <c:pt idx="281">
                  <c:v>22.05.2015</c:v>
                </c:pt>
                <c:pt idx="282">
                  <c:v>29.05.2015</c:v>
                </c:pt>
                <c:pt idx="283">
                  <c:v>5.06.2015</c:v>
                </c:pt>
                <c:pt idx="284">
                  <c:v>12.06.2015</c:v>
                </c:pt>
                <c:pt idx="285">
                  <c:v>19.06.2015</c:v>
                </c:pt>
                <c:pt idx="286">
                  <c:v>26.06.2015</c:v>
                </c:pt>
                <c:pt idx="287">
                  <c:v>3.07.2015</c:v>
                </c:pt>
                <c:pt idx="288">
                  <c:v>10.07.2015</c:v>
                </c:pt>
                <c:pt idx="289">
                  <c:v>17.07.2015</c:v>
                </c:pt>
                <c:pt idx="290">
                  <c:v>24.07.2015</c:v>
                </c:pt>
                <c:pt idx="291">
                  <c:v>31.07.2015</c:v>
                </c:pt>
                <c:pt idx="292">
                  <c:v>7.08.2015</c:v>
                </c:pt>
                <c:pt idx="293">
                  <c:v>14.08.2015</c:v>
                </c:pt>
                <c:pt idx="294">
                  <c:v>21.08.2015</c:v>
                </c:pt>
                <c:pt idx="295">
                  <c:v>28.08.2015</c:v>
                </c:pt>
                <c:pt idx="296">
                  <c:v>4.09.2015</c:v>
                </c:pt>
                <c:pt idx="297">
                  <c:v>11.09.2015</c:v>
                </c:pt>
                <c:pt idx="298">
                  <c:v>18.09.2015</c:v>
                </c:pt>
                <c:pt idx="299">
                  <c:v>25.09.2015</c:v>
                </c:pt>
                <c:pt idx="300">
                  <c:v>2.10.2015</c:v>
                </c:pt>
                <c:pt idx="301">
                  <c:v>9.10.2015</c:v>
                </c:pt>
                <c:pt idx="302">
                  <c:v>16.10.2015</c:v>
                </c:pt>
                <c:pt idx="303">
                  <c:v>23.10.2015</c:v>
                </c:pt>
                <c:pt idx="304">
                  <c:v>30.10.2015</c:v>
                </c:pt>
                <c:pt idx="305">
                  <c:v>6.11.2015</c:v>
                </c:pt>
                <c:pt idx="306">
                  <c:v>13.11.2015</c:v>
                </c:pt>
                <c:pt idx="307">
                  <c:v>20.11.2015</c:v>
                </c:pt>
                <c:pt idx="308">
                  <c:v>27.11.2015</c:v>
                </c:pt>
                <c:pt idx="309">
                  <c:v>4.12.2015</c:v>
                </c:pt>
                <c:pt idx="310">
                  <c:v>11.12.2015</c:v>
                </c:pt>
                <c:pt idx="311">
                  <c:v>18.12.2015</c:v>
                </c:pt>
                <c:pt idx="312">
                  <c:v>25.12.2015</c:v>
                </c:pt>
                <c:pt idx="313">
                  <c:v>1.01.2016</c:v>
                </c:pt>
                <c:pt idx="314">
                  <c:v>8.01.2016</c:v>
                </c:pt>
                <c:pt idx="315">
                  <c:v>15.01.2016</c:v>
                </c:pt>
                <c:pt idx="316">
                  <c:v>22.01.2016</c:v>
                </c:pt>
                <c:pt idx="317">
                  <c:v>29.01.2016</c:v>
                </c:pt>
                <c:pt idx="318">
                  <c:v>5.02.2016</c:v>
                </c:pt>
                <c:pt idx="319">
                  <c:v>12.02.2016</c:v>
                </c:pt>
                <c:pt idx="320">
                  <c:v>19.02.2016</c:v>
                </c:pt>
                <c:pt idx="321">
                  <c:v>26.02.2016</c:v>
                </c:pt>
                <c:pt idx="322">
                  <c:v>4.03.2016</c:v>
                </c:pt>
                <c:pt idx="323">
                  <c:v>11.03.2016</c:v>
                </c:pt>
                <c:pt idx="324">
                  <c:v>18.03.2016</c:v>
                </c:pt>
                <c:pt idx="325">
                  <c:v>25.03.2016</c:v>
                </c:pt>
                <c:pt idx="326">
                  <c:v>1.04.2016</c:v>
                </c:pt>
                <c:pt idx="327">
                  <c:v>8.04.2016</c:v>
                </c:pt>
                <c:pt idx="328">
                  <c:v>15.04.2016</c:v>
                </c:pt>
                <c:pt idx="329">
                  <c:v>22.04.2016</c:v>
                </c:pt>
                <c:pt idx="330">
                  <c:v>29.04.2016</c:v>
                </c:pt>
                <c:pt idx="331">
                  <c:v>6.05.2016</c:v>
                </c:pt>
                <c:pt idx="332">
                  <c:v>13.05.2016</c:v>
                </c:pt>
                <c:pt idx="333">
                  <c:v>20.05.2016</c:v>
                </c:pt>
                <c:pt idx="334">
                  <c:v>27.05.2016</c:v>
                </c:pt>
                <c:pt idx="335">
                  <c:v>3.06.2016</c:v>
                </c:pt>
                <c:pt idx="336">
                  <c:v>10.06.2016</c:v>
                </c:pt>
                <c:pt idx="337">
                  <c:v>17.06.2016</c:v>
                </c:pt>
                <c:pt idx="338">
                  <c:v>24.06.2016</c:v>
                </c:pt>
                <c:pt idx="339">
                  <c:v>1.07.2016</c:v>
                </c:pt>
                <c:pt idx="340">
                  <c:v>8.07.2016</c:v>
                </c:pt>
                <c:pt idx="341">
                  <c:v>15.07.2016</c:v>
                </c:pt>
                <c:pt idx="342">
                  <c:v>22.07.2016</c:v>
                </c:pt>
                <c:pt idx="343">
                  <c:v>29.07.2016</c:v>
                </c:pt>
                <c:pt idx="344">
                  <c:v>5.08.2016</c:v>
                </c:pt>
                <c:pt idx="345">
                  <c:v>12.08.2016</c:v>
                </c:pt>
                <c:pt idx="346">
                  <c:v>19.08.2016</c:v>
                </c:pt>
                <c:pt idx="347">
                  <c:v>26.08.2016</c:v>
                </c:pt>
                <c:pt idx="348">
                  <c:v>2.09.2016</c:v>
                </c:pt>
                <c:pt idx="349">
                  <c:v>9.09.2016</c:v>
                </c:pt>
                <c:pt idx="350">
                  <c:v>16.09.2016</c:v>
                </c:pt>
                <c:pt idx="351">
                  <c:v>23.09.2016</c:v>
                </c:pt>
                <c:pt idx="352">
                  <c:v>30.09.2016</c:v>
                </c:pt>
                <c:pt idx="353">
                  <c:v>7.10.2016</c:v>
                </c:pt>
                <c:pt idx="354">
                  <c:v>14.10.2016</c:v>
                </c:pt>
                <c:pt idx="355">
                  <c:v>21.10.2016</c:v>
                </c:pt>
                <c:pt idx="356">
                  <c:v>28.10.2016</c:v>
                </c:pt>
                <c:pt idx="357">
                  <c:v>4.11.2016</c:v>
                </c:pt>
                <c:pt idx="358">
                  <c:v>11.11.2016</c:v>
                </c:pt>
                <c:pt idx="359">
                  <c:v>18.11.2016</c:v>
                </c:pt>
                <c:pt idx="360">
                  <c:v>25.11.2016</c:v>
                </c:pt>
                <c:pt idx="361">
                  <c:v>2.12.2016</c:v>
                </c:pt>
                <c:pt idx="362">
                  <c:v>9.12.2016</c:v>
                </c:pt>
                <c:pt idx="363">
                  <c:v>16.12.2016</c:v>
                </c:pt>
                <c:pt idx="364">
                  <c:v>23.12.2016</c:v>
                </c:pt>
                <c:pt idx="365">
                  <c:v>30.12.2016</c:v>
                </c:pt>
                <c:pt idx="366">
                  <c:v>6.01.2017</c:v>
                </c:pt>
                <c:pt idx="367">
                  <c:v>13.01.2017</c:v>
                </c:pt>
                <c:pt idx="368">
                  <c:v>20.01.2017</c:v>
                </c:pt>
                <c:pt idx="369">
                  <c:v>27.01.2017</c:v>
                </c:pt>
                <c:pt idx="370">
                  <c:v>3.02.2017</c:v>
                </c:pt>
                <c:pt idx="371">
                  <c:v>10.02.2017</c:v>
                </c:pt>
                <c:pt idx="372">
                  <c:v>17.02.2017</c:v>
                </c:pt>
                <c:pt idx="373">
                  <c:v>24.02.2017</c:v>
                </c:pt>
                <c:pt idx="374">
                  <c:v>3.03.2017</c:v>
                </c:pt>
                <c:pt idx="375">
                  <c:v>10.03.2017</c:v>
                </c:pt>
                <c:pt idx="376">
                  <c:v>17.03.2017</c:v>
                </c:pt>
                <c:pt idx="377">
                  <c:v>24.03.2017</c:v>
                </c:pt>
                <c:pt idx="378">
                  <c:v>31.03.2017</c:v>
                </c:pt>
                <c:pt idx="379">
                  <c:v>7.04.2017</c:v>
                </c:pt>
                <c:pt idx="380">
                  <c:v>14.04.2017</c:v>
                </c:pt>
                <c:pt idx="381">
                  <c:v>21.04.2017</c:v>
                </c:pt>
                <c:pt idx="382">
                  <c:v>28.04.2017</c:v>
                </c:pt>
                <c:pt idx="383">
                  <c:v>5.05.2017</c:v>
                </c:pt>
                <c:pt idx="384">
                  <c:v>12.05.2017</c:v>
                </c:pt>
                <c:pt idx="385">
                  <c:v>19.05.2017</c:v>
                </c:pt>
                <c:pt idx="386">
                  <c:v>26.05.2017</c:v>
                </c:pt>
                <c:pt idx="387">
                  <c:v>2.06.2017</c:v>
                </c:pt>
                <c:pt idx="388">
                  <c:v>9.06.2017</c:v>
                </c:pt>
                <c:pt idx="389">
                  <c:v>16.06.2017</c:v>
                </c:pt>
                <c:pt idx="390">
                  <c:v>23.06.2017</c:v>
                </c:pt>
                <c:pt idx="391">
                  <c:v>30.06.2017</c:v>
                </c:pt>
                <c:pt idx="392">
                  <c:v>7.07.2017</c:v>
                </c:pt>
                <c:pt idx="393">
                  <c:v>14.07.2017</c:v>
                </c:pt>
                <c:pt idx="394">
                  <c:v>21.07.2017</c:v>
                </c:pt>
                <c:pt idx="395">
                  <c:v>28.07.2017</c:v>
                </c:pt>
                <c:pt idx="396">
                  <c:v>4.08.2017</c:v>
                </c:pt>
                <c:pt idx="397">
                  <c:v>11.08.2017</c:v>
                </c:pt>
                <c:pt idx="398">
                  <c:v>18.08.2017</c:v>
                </c:pt>
                <c:pt idx="399">
                  <c:v>25.08.2017</c:v>
                </c:pt>
                <c:pt idx="400">
                  <c:v>1.09.2017</c:v>
                </c:pt>
                <c:pt idx="401">
                  <c:v>8.09.2017</c:v>
                </c:pt>
                <c:pt idx="402">
                  <c:v>15.09.2017</c:v>
                </c:pt>
                <c:pt idx="403">
                  <c:v>22.09.2017</c:v>
                </c:pt>
                <c:pt idx="404">
                  <c:v>29.09.2017</c:v>
                </c:pt>
                <c:pt idx="405">
                  <c:v>6.10.2017</c:v>
                </c:pt>
                <c:pt idx="406">
                  <c:v>13.10.2017</c:v>
                </c:pt>
                <c:pt idx="407">
                  <c:v>20.10.2017</c:v>
                </c:pt>
                <c:pt idx="408">
                  <c:v>27.10.2017</c:v>
                </c:pt>
                <c:pt idx="409">
                  <c:v>3.11.2017</c:v>
                </c:pt>
                <c:pt idx="410">
                  <c:v>10.11.2017</c:v>
                </c:pt>
                <c:pt idx="411">
                  <c:v>17.11.2017</c:v>
                </c:pt>
                <c:pt idx="412">
                  <c:v>24.11.2017</c:v>
                </c:pt>
                <c:pt idx="413">
                  <c:v>1.12.2017</c:v>
                </c:pt>
                <c:pt idx="414">
                  <c:v>8.12.2017</c:v>
                </c:pt>
                <c:pt idx="415">
                  <c:v>15.12.2017</c:v>
                </c:pt>
                <c:pt idx="416">
                  <c:v>22.12.2017</c:v>
                </c:pt>
                <c:pt idx="417">
                  <c:v>29.12.2017</c:v>
                </c:pt>
                <c:pt idx="418">
                  <c:v>5.01.2018</c:v>
                </c:pt>
                <c:pt idx="419">
                  <c:v>12.01.2018</c:v>
                </c:pt>
                <c:pt idx="420">
                  <c:v>19.01.2018</c:v>
                </c:pt>
                <c:pt idx="421">
                  <c:v>26.01.2018</c:v>
                </c:pt>
                <c:pt idx="422">
                  <c:v>2.02.2018</c:v>
                </c:pt>
                <c:pt idx="423">
                  <c:v>9.02.2018</c:v>
                </c:pt>
                <c:pt idx="424">
                  <c:v>16.02.2018</c:v>
                </c:pt>
                <c:pt idx="425">
                  <c:v>23.02.2018</c:v>
                </c:pt>
                <c:pt idx="426">
                  <c:v>2.03.2018</c:v>
                </c:pt>
                <c:pt idx="427">
                  <c:v>9.03.2018</c:v>
                </c:pt>
                <c:pt idx="428">
                  <c:v>16.03.2018</c:v>
                </c:pt>
                <c:pt idx="429">
                  <c:v>23.03.2018</c:v>
                </c:pt>
                <c:pt idx="430">
                  <c:v>30.03.2018</c:v>
                </c:pt>
                <c:pt idx="431">
                  <c:v>6.04.2018</c:v>
                </c:pt>
                <c:pt idx="432">
                  <c:v>13.04.2018</c:v>
                </c:pt>
                <c:pt idx="433">
                  <c:v>20.04.2018</c:v>
                </c:pt>
                <c:pt idx="434">
                  <c:v>27.04.2018</c:v>
                </c:pt>
                <c:pt idx="435">
                  <c:v>4.05.2018</c:v>
                </c:pt>
                <c:pt idx="436">
                  <c:v>11.05.2018</c:v>
                </c:pt>
                <c:pt idx="437">
                  <c:v>18.05.2018</c:v>
                </c:pt>
                <c:pt idx="438">
                  <c:v>25.05.2018</c:v>
                </c:pt>
                <c:pt idx="439">
                  <c:v>1.06.2018</c:v>
                </c:pt>
                <c:pt idx="440">
                  <c:v>8.06.2018</c:v>
                </c:pt>
                <c:pt idx="441">
                  <c:v>15.06.2018</c:v>
                </c:pt>
                <c:pt idx="442">
                  <c:v>22.06.2018</c:v>
                </c:pt>
                <c:pt idx="443">
                  <c:v>29.06.2018</c:v>
                </c:pt>
                <c:pt idx="444">
                  <c:v>6.07.2018</c:v>
                </c:pt>
                <c:pt idx="445">
                  <c:v>13.07.2018</c:v>
                </c:pt>
                <c:pt idx="446">
                  <c:v>20.07.2018</c:v>
                </c:pt>
                <c:pt idx="447">
                  <c:v>27.07.2018</c:v>
                </c:pt>
                <c:pt idx="448">
                  <c:v>3.08.2018</c:v>
                </c:pt>
                <c:pt idx="449">
                  <c:v>10.08.2018</c:v>
                </c:pt>
                <c:pt idx="450">
                  <c:v>17.08.2018</c:v>
                </c:pt>
                <c:pt idx="451">
                  <c:v>24.08.2018</c:v>
                </c:pt>
                <c:pt idx="452">
                  <c:v>31.08.2018</c:v>
                </c:pt>
                <c:pt idx="453">
                  <c:v>7.09.2018</c:v>
                </c:pt>
                <c:pt idx="454">
                  <c:v>14.09.2018</c:v>
                </c:pt>
                <c:pt idx="455">
                  <c:v>21.09.2018</c:v>
                </c:pt>
                <c:pt idx="456">
                  <c:v>28.09.2018</c:v>
                </c:pt>
                <c:pt idx="457">
                  <c:v>5.10.2018</c:v>
                </c:pt>
                <c:pt idx="458">
                  <c:v>12.10.2018</c:v>
                </c:pt>
                <c:pt idx="459">
                  <c:v>19.10.2018</c:v>
                </c:pt>
                <c:pt idx="460">
                  <c:v>26.10.2018</c:v>
                </c:pt>
                <c:pt idx="461">
                  <c:v>2.11.2018</c:v>
                </c:pt>
                <c:pt idx="462">
                  <c:v>9.11.2018</c:v>
                </c:pt>
                <c:pt idx="463">
                  <c:v>16.11.2018</c:v>
                </c:pt>
                <c:pt idx="464">
                  <c:v>23.11.2018</c:v>
                </c:pt>
                <c:pt idx="465">
                  <c:v>30.11.2018</c:v>
                </c:pt>
                <c:pt idx="466">
                  <c:v>7.12.2018</c:v>
                </c:pt>
                <c:pt idx="467">
                  <c:v>14.12.2018</c:v>
                </c:pt>
                <c:pt idx="468">
                  <c:v>21.12.2018</c:v>
                </c:pt>
                <c:pt idx="469">
                  <c:v>28.12.2018</c:v>
                </c:pt>
                <c:pt idx="470">
                  <c:v>4.01.2019</c:v>
                </c:pt>
                <c:pt idx="471">
                  <c:v>11.01.2019</c:v>
                </c:pt>
                <c:pt idx="472">
                  <c:v>18.01.2019</c:v>
                </c:pt>
                <c:pt idx="473">
                  <c:v>25.01.2019</c:v>
                </c:pt>
                <c:pt idx="474">
                  <c:v>1.02.2019</c:v>
                </c:pt>
                <c:pt idx="475">
                  <c:v>8.02.2019</c:v>
                </c:pt>
                <c:pt idx="476">
                  <c:v>15.02.2019</c:v>
                </c:pt>
                <c:pt idx="477">
                  <c:v>22.02.2019</c:v>
                </c:pt>
                <c:pt idx="478">
                  <c:v>1.03.2019</c:v>
                </c:pt>
                <c:pt idx="479">
                  <c:v>8.03.2019</c:v>
                </c:pt>
                <c:pt idx="480">
                  <c:v>15.03.2019</c:v>
                </c:pt>
                <c:pt idx="481">
                  <c:v>22.03.2019</c:v>
                </c:pt>
                <c:pt idx="482">
                  <c:v>29.03.2019</c:v>
                </c:pt>
                <c:pt idx="483">
                  <c:v>5.04.2019</c:v>
                </c:pt>
                <c:pt idx="484">
                  <c:v>12.04.2019</c:v>
                </c:pt>
                <c:pt idx="485">
                  <c:v>19.04.2019</c:v>
                </c:pt>
                <c:pt idx="486">
                  <c:v>26.04.2019</c:v>
                </c:pt>
                <c:pt idx="487">
                  <c:v>3.05.2019</c:v>
                </c:pt>
                <c:pt idx="488">
                  <c:v>10.05.2019</c:v>
                </c:pt>
                <c:pt idx="489">
                  <c:v>17.05.2019</c:v>
                </c:pt>
                <c:pt idx="490">
                  <c:v>24.05.2019</c:v>
                </c:pt>
                <c:pt idx="491">
                  <c:v>31.05.2019</c:v>
                </c:pt>
                <c:pt idx="492">
                  <c:v>7.06.2019</c:v>
                </c:pt>
                <c:pt idx="493">
                  <c:v>14.06.2019</c:v>
                </c:pt>
                <c:pt idx="494">
                  <c:v>21.06.2019</c:v>
                </c:pt>
                <c:pt idx="495">
                  <c:v>28.06.2019</c:v>
                </c:pt>
                <c:pt idx="496">
                  <c:v>5.07.2019</c:v>
                </c:pt>
                <c:pt idx="497">
                  <c:v>12.07.2019</c:v>
                </c:pt>
                <c:pt idx="498">
                  <c:v>19.07.2019</c:v>
                </c:pt>
                <c:pt idx="499">
                  <c:v>26.07.2019</c:v>
                </c:pt>
                <c:pt idx="500">
                  <c:v>2.08.2019</c:v>
                </c:pt>
                <c:pt idx="501">
                  <c:v>9.08.2019</c:v>
                </c:pt>
                <c:pt idx="502">
                  <c:v>16.08.2019</c:v>
                </c:pt>
                <c:pt idx="503">
                  <c:v>23.08.2019</c:v>
                </c:pt>
                <c:pt idx="504">
                  <c:v>29.08.2019</c:v>
                </c:pt>
                <c:pt idx="505">
                  <c:v>6.09.2019</c:v>
                </c:pt>
                <c:pt idx="506">
                  <c:v>13.09.2019</c:v>
                </c:pt>
                <c:pt idx="507">
                  <c:v>20.09.2019</c:v>
                </c:pt>
                <c:pt idx="508">
                  <c:v>27.09.2019</c:v>
                </c:pt>
                <c:pt idx="509">
                  <c:v>4.10.2019</c:v>
                </c:pt>
                <c:pt idx="510">
                  <c:v>11.10.2019</c:v>
                </c:pt>
                <c:pt idx="511">
                  <c:v>18.10.2019</c:v>
                </c:pt>
                <c:pt idx="512">
                  <c:v>25.10.2019</c:v>
                </c:pt>
                <c:pt idx="513">
                  <c:v>1.11.2019</c:v>
                </c:pt>
                <c:pt idx="514">
                  <c:v>8.11.2019</c:v>
                </c:pt>
                <c:pt idx="515">
                  <c:v>15.11.2019</c:v>
                </c:pt>
                <c:pt idx="516">
                  <c:v>22.11.2019</c:v>
                </c:pt>
                <c:pt idx="517">
                  <c:v>29.11.2019</c:v>
                </c:pt>
                <c:pt idx="518">
                  <c:v>6.12.2019</c:v>
                </c:pt>
                <c:pt idx="519">
                  <c:v>13.12.2019</c:v>
                </c:pt>
                <c:pt idx="520">
                  <c:v>20.12.2019</c:v>
                </c:pt>
                <c:pt idx="521">
                  <c:v>27.12.2019</c:v>
                </c:pt>
                <c:pt idx="522">
                  <c:v>3.01.2020</c:v>
                </c:pt>
                <c:pt idx="523">
                  <c:v>10.01.2020</c:v>
                </c:pt>
                <c:pt idx="524">
                  <c:v>17.01.2020</c:v>
                </c:pt>
                <c:pt idx="525">
                  <c:v>24.01.2020</c:v>
                </c:pt>
                <c:pt idx="526">
                  <c:v>31.01.2020</c:v>
                </c:pt>
                <c:pt idx="527">
                  <c:v>7.02.2020</c:v>
                </c:pt>
                <c:pt idx="528">
                  <c:v>14.02.2020</c:v>
                </c:pt>
                <c:pt idx="529">
                  <c:v>21.02.2020</c:v>
                </c:pt>
                <c:pt idx="530">
                  <c:v>28.02.2020</c:v>
                </c:pt>
                <c:pt idx="531">
                  <c:v>6.03.2020</c:v>
                </c:pt>
                <c:pt idx="532">
                  <c:v>13.03.2020</c:v>
                </c:pt>
                <c:pt idx="533">
                  <c:v>20.03.2020</c:v>
                </c:pt>
                <c:pt idx="534">
                  <c:v>27.03.2020</c:v>
                </c:pt>
                <c:pt idx="535">
                  <c:v>3.04.2020</c:v>
                </c:pt>
                <c:pt idx="536">
                  <c:v>10.04.2020</c:v>
                </c:pt>
                <c:pt idx="537">
                  <c:v>17.04.2020</c:v>
                </c:pt>
                <c:pt idx="538">
                  <c:v>24.04.2020</c:v>
                </c:pt>
                <c:pt idx="539">
                  <c:v>1.05.2020</c:v>
                </c:pt>
                <c:pt idx="540">
                  <c:v>8.05.2020</c:v>
                </c:pt>
                <c:pt idx="541">
                  <c:v>15.05.2020</c:v>
                </c:pt>
                <c:pt idx="542">
                  <c:v>22.05.2020</c:v>
                </c:pt>
                <c:pt idx="543">
                  <c:v>29.05.2020</c:v>
                </c:pt>
                <c:pt idx="544">
                  <c:v>5.06.2020</c:v>
                </c:pt>
                <c:pt idx="545">
                  <c:v>12.06.2020</c:v>
                </c:pt>
                <c:pt idx="546">
                  <c:v>19.06.2020</c:v>
                </c:pt>
                <c:pt idx="547">
                  <c:v>26.06.2020</c:v>
                </c:pt>
                <c:pt idx="548">
                  <c:v>3.07.2020</c:v>
                </c:pt>
                <c:pt idx="549">
                  <c:v>10.07.2020</c:v>
                </c:pt>
                <c:pt idx="550">
                  <c:v>17.07.2020</c:v>
                </c:pt>
                <c:pt idx="551">
                  <c:v>24.07.2020</c:v>
                </c:pt>
                <c:pt idx="552">
                  <c:v>31.07.2020</c:v>
                </c:pt>
                <c:pt idx="553">
                  <c:v>7.08.2020</c:v>
                </c:pt>
                <c:pt idx="554">
                  <c:v>14.08.2020</c:v>
                </c:pt>
                <c:pt idx="555">
                  <c:v>21.08.2020</c:v>
                </c:pt>
                <c:pt idx="556">
                  <c:v>28.08.2020</c:v>
                </c:pt>
                <c:pt idx="557">
                  <c:v>4.09.2020</c:v>
                </c:pt>
                <c:pt idx="558">
                  <c:v>11.09.2020</c:v>
                </c:pt>
                <c:pt idx="559">
                  <c:v>18.09.2020</c:v>
                </c:pt>
                <c:pt idx="560">
                  <c:v>25.09.2020</c:v>
                </c:pt>
                <c:pt idx="561">
                  <c:v>2.10.2020</c:v>
                </c:pt>
                <c:pt idx="562">
                  <c:v>9.10.2020</c:v>
                </c:pt>
                <c:pt idx="563">
                  <c:v>16.10.2020</c:v>
                </c:pt>
                <c:pt idx="564">
                  <c:v>23.10.2020</c:v>
                </c:pt>
                <c:pt idx="565">
                  <c:v>30.10.2020</c:v>
                </c:pt>
                <c:pt idx="566">
                  <c:v>6.11.2020</c:v>
                </c:pt>
                <c:pt idx="567">
                  <c:v>13.11.2020</c:v>
                </c:pt>
                <c:pt idx="568">
                  <c:v>20.11.2020</c:v>
                </c:pt>
                <c:pt idx="569">
                  <c:v>27.11.2020</c:v>
                </c:pt>
                <c:pt idx="570">
                  <c:v>4.12.2020</c:v>
                </c:pt>
                <c:pt idx="571">
                  <c:v>11.12.2020</c:v>
                </c:pt>
                <c:pt idx="572">
                  <c:v>18.12.2020</c:v>
                </c:pt>
                <c:pt idx="573">
                  <c:v>25.12.2020</c:v>
                </c:pt>
                <c:pt idx="574">
                  <c:v>1.01.2021</c:v>
                </c:pt>
                <c:pt idx="575">
                  <c:v>8.01.2021</c:v>
                </c:pt>
                <c:pt idx="576">
                  <c:v>15.01.2021</c:v>
                </c:pt>
                <c:pt idx="577">
                  <c:v>22.01.2021</c:v>
                </c:pt>
                <c:pt idx="578">
                  <c:v>29.01.2021</c:v>
                </c:pt>
                <c:pt idx="579">
                  <c:v>5.02.2021</c:v>
                </c:pt>
                <c:pt idx="580">
                  <c:v>12.02.2021</c:v>
                </c:pt>
                <c:pt idx="581">
                  <c:v>19.02.2021</c:v>
                </c:pt>
                <c:pt idx="582">
                  <c:v>26.02.2021</c:v>
                </c:pt>
                <c:pt idx="583">
                  <c:v>5.03.2021</c:v>
                </c:pt>
                <c:pt idx="584">
                  <c:v>12.03.2021</c:v>
                </c:pt>
                <c:pt idx="585">
                  <c:v>19.03.2021</c:v>
                </c:pt>
                <c:pt idx="586">
                  <c:v>26.03.2021</c:v>
                </c:pt>
                <c:pt idx="587">
                  <c:v>2.04.2021</c:v>
                </c:pt>
                <c:pt idx="588">
                  <c:v>9.04.2021</c:v>
                </c:pt>
                <c:pt idx="589">
                  <c:v>16.04.2021</c:v>
                </c:pt>
                <c:pt idx="590">
                  <c:v>23.04.2021</c:v>
                </c:pt>
                <c:pt idx="591">
                  <c:v>30.04.2021</c:v>
                </c:pt>
                <c:pt idx="592">
                  <c:v>7.05.2021</c:v>
                </c:pt>
                <c:pt idx="593">
                  <c:v>12.05.2021</c:v>
                </c:pt>
                <c:pt idx="594">
                  <c:v>21.05.2021</c:v>
                </c:pt>
                <c:pt idx="595">
                  <c:v>28.05.2021</c:v>
                </c:pt>
                <c:pt idx="596">
                  <c:v>4.06.2021</c:v>
                </c:pt>
                <c:pt idx="597">
                  <c:v>11.06.2021</c:v>
                </c:pt>
                <c:pt idx="598">
                  <c:v>18.06.2021</c:v>
                </c:pt>
                <c:pt idx="599">
                  <c:v>25.06.2021</c:v>
                </c:pt>
                <c:pt idx="600">
                  <c:v>2.07.2021</c:v>
                </c:pt>
                <c:pt idx="601">
                  <c:v>9.07.2021</c:v>
                </c:pt>
                <c:pt idx="602">
                  <c:v>16.07.2021</c:v>
                </c:pt>
                <c:pt idx="603">
                  <c:v>23.07.2021</c:v>
                </c:pt>
                <c:pt idx="604">
                  <c:v>30.07.2021</c:v>
                </c:pt>
                <c:pt idx="605">
                  <c:v>6.08.2021</c:v>
                </c:pt>
                <c:pt idx="606">
                  <c:v>13.08.2021</c:v>
                </c:pt>
                <c:pt idx="607">
                  <c:v>20.08.2021</c:v>
                </c:pt>
                <c:pt idx="608">
                  <c:v>27.08.2021</c:v>
                </c:pt>
                <c:pt idx="609">
                  <c:v>3.09.2021</c:v>
                </c:pt>
                <c:pt idx="610">
                  <c:v>10.09.2021</c:v>
                </c:pt>
                <c:pt idx="611">
                  <c:v>17.09.2021</c:v>
                </c:pt>
                <c:pt idx="612">
                  <c:v>24.09.2021</c:v>
                </c:pt>
                <c:pt idx="613">
                  <c:v>1.10.2021</c:v>
                </c:pt>
                <c:pt idx="614">
                  <c:v>8.10.2021</c:v>
                </c:pt>
                <c:pt idx="615">
                  <c:v>15.10.2021</c:v>
                </c:pt>
                <c:pt idx="616">
                  <c:v>22.10.2021</c:v>
                </c:pt>
                <c:pt idx="617">
                  <c:v>29.10.2021</c:v>
                </c:pt>
                <c:pt idx="618">
                  <c:v>5.11.2021</c:v>
                </c:pt>
                <c:pt idx="619">
                  <c:v>12.11.2021</c:v>
                </c:pt>
                <c:pt idx="620">
                  <c:v>19.11.2021</c:v>
                </c:pt>
                <c:pt idx="621">
                  <c:v>26.11.2021</c:v>
                </c:pt>
                <c:pt idx="622">
                  <c:v>3.12.2021</c:v>
                </c:pt>
                <c:pt idx="623">
                  <c:v>10.12.2021</c:v>
                </c:pt>
                <c:pt idx="624">
                  <c:v>17.12.2021</c:v>
                </c:pt>
                <c:pt idx="625">
                  <c:v>24.12.2021</c:v>
                </c:pt>
                <c:pt idx="626">
                  <c:v>31.12.2021</c:v>
                </c:pt>
                <c:pt idx="627">
                  <c:v>7.01.2022</c:v>
                </c:pt>
                <c:pt idx="628">
                  <c:v>14.01.2022</c:v>
                </c:pt>
                <c:pt idx="629">
                  <c:v>21.01.2022</c:v>
                </c:pt>
                <c:pt idx="630">
                  <c:v>28.01.2022</c:v>
                </c:pt>
                <c:pt idx="631">
                  <c:v>4.02.2022</c:v>
                </c:pt>
                <c:pt idx="632">
                  <c:v>11.02.2022</c:v>
                </c:pt>
                <c:pt idx="633">
                  <c:v>18.02.2022</c:v>
                </c:pt>
                <c:pt idx="634">
                  <c:v>25.02.2022</c:v>
                </c:pt>
                <c:pt idx="635">
                  <c:v>4.03.2022</c:v>
                </c:pt>
                <c:pt idx="636">
                  <c:v>11.03.2022</c:v>
                </c:pt>
                <c:pt idx="637">
                  <c:v>18.03.2022</c:v>
                </c:pt>
                <c:pt idx="638">
                  <c:v>25.03.2022</c:v>
                </c:pt>
                <c:pt idx="639">
                  <c:v>1.04.2022</c:v>
                </c:pt>
                <c:pt idx="640">
                  <c:v>8.04.2022</c:v>
                </c:pt>
                <c:pt idx="641">
                  <c:v>15.04.2022</c:v>
                </c:pt>
                <c:pt idx="642">
                  <c:v>22.04.2022</c:v>
                </c:pt>
                <c:pt idx="643">
                  <c:v>29.04.2022</c:v>
                </c:pt>
                <c:pt idx="644">
                  <c:v>6.05.2022</c:v>
                </c:pt>
                <c:pt idx="645">
                  <c:v>13.05.2022</c:v>
                </c:pt>
                <c:pt idx="646">
                  <c:v>20.05.2022</c:v>
                </c:pt>
                <c:pt idx="647">
                  <c:v>27.05.2022</c:v>
                </c:pt>
                <c:pt idx="648">
                  <c:v>3.06.2022</c:v>
                </c:pt>
                <c:pt idx="649">
                  <c:v>10.06.2022</c:v>
                </c:pt>
                <c:pt idx="650">
                  <c:v>17.06.2022</c:v>
                </c:pt>
                <c:pt idx="651">
                  <c:v>24.06.2022</c:v>
                </c:pt>
                <c:pt idx="652">
                  <c:v>1.07.2022</c:v>
                </c:pt>
                <c:pt idx="653">
                  <c:v>8.07.2022</c:v>
                </c:pt>
                <c:pt idx="654">
                  <c:v>15.07.2022</c:v>
                </c:pt>
                <c:pt idx="655">
                  <c:v>22.07.2022</c:v>
                </c:pt>
                <c:pt idx="656">
                  <c:v>29.07.2022</c:v>
                </c:pt>
                <c:pt idx="657">
                  <c:v>5.08.2022</c:v>
                </c:pt>
                <c:pt idx="658">
                  <c:v>12.08.2022</c:v>
                </c:pt>
                <c:pt idx="659">
                  <c:v>21.10.2022</c:v>
                </c:pt>
                <c:pt idx="660">
                  <c:v>28.10.2022</c:v>
                </c:pt>
                <c:pt idx="661">
                  <c:v>4.11.2022</c:v>
                </c:pt>
                <c:pt idx="662">
                  <c:v>11.11.2022</c:v>
                </c:pt>
                <c:pt idx="663">
                  <c:v>18.11.2022</c:v>
                </c:pt>
                <c:pt idx="664">
                  <c:v>25.11.2022</c:v>
                </c:pt>
                <c:pt idx="665">
                  <c:v>2.12.2022</c:v>
                </c:pt>
                <c:pt idx="666">
                  <c:v>9.12.2022</c:v>
                </c:pt>
                <c:pt idx="667">
                  <c:v>16.12.2022</c:v>
                </c:pt>
                <c:pt idx="668">
                  <c:v>23.12.2022</c:v>
                </c:pt>
                <c:pt idx="669">
                  <c:v>30.12.2022</c:v>
                </c:pt>
                <c:pt idx="670">
                  <c:v>6.01.2023</c:v>
                </c:pt>
                <c:pt idx="671">
                  <c:v>13.01.2023</c:v>
                </c:pt>
                <c:pt idx="672">
                  <c:v>20.01.2023</c:v>
                </c:pt>
                <c:pt idx="673">
                  <c:v> 27.01.2023</c:v>
                </c:pt>
                <c:pt idx="674">
                  <c:v> 03.02.2023</c:v>
                </c:pt>
                <c:pt idx="675">
                  <c:v> 10.02.2023</c:v>
                </c:pt>
                <c:pt idx="676">
                  <c:v> 17.02.2023</c:v>
                </c:pt>
                <c:pt idx="677">
                  <c:v> 24.02.2023</c:v>
                </c:pt>
                <c:pt idx="678">
                  <c:v> 03.03.2023</c:v>
                </c:pt>
                <c:pt idx="679">
                  <c:v>10.03.2023 </c:v>
                </c:pt>
                <c:pt idx="680">
                  <c:v>17.03.2023</c:v>
                </c:pt>
                <c:pt idx="681">
                  <c:v>24.03.2023</c:v>
                </c:pt>
                <c:pt idx="682">
                  <c:v>31.03.2023</c:v>
                </c:pt>
                <c:pt idx="683">
                  <c:v>7.04.2023</c:v>
                </c:pt>
                <c:pt idx="684">
                  <c:v>14.04.2023</c:v>
                </c:pt>
                <c:pt idx="685">
                  <c:v>20.04.2023</c:v>
                </c:pt>
                <c:pt idx="686">
                  <c:v>28.04.2023</c:v>
                </c:pt>
                <c:pt idx="687">
                  <c:v>5.05.2023</c:v>
                </c:pt>
                <c:pt idx="688">
                  <c:v>12.05.2023</c:v>
                </c:pt>
                <c:pt idx="689">
                  <c:v>19.05.2023</c:v>
                </c:pt>
                <c:pt idx="690">
                  <c:v>26.05.2023</c:v>
                </c:pt>
                <c:pt idx="691">
                  <c:v>2.06.2023</c:v>
                </c:pt>
                <c:pt idx="692">
                  <c:v>9.06.2023</c:v>
                </c:pt>
                <c:pt idx="693">
                  <c:v>16.06.2023</c:v>
                </c:pt>
                <c:pt idx="694">
                  <c:v>23.06.2023</c:v>
                </c:pt>
                <c:pt idx="695">
                  <c:v>27.06.2023</c:v>
                </c:pt>
                <c:pt idx="696">
                  <c:v>7.07.2023</c:v>
                </c:pt>
                <c:pt idx="697">
                  <c:v>14.07.2023</c:v>
                </c:pt>
                <c:pt idx="698">
                  <c:v>21.07.2023</c:v>
                </c:pt>
                <c:pt idx="699">
                  <c:v>28.07.2023</c:v>
                </c:pt>
                <c:pt idx="700">
                  <c:v>4.08.2023</c:v>
                </c:pt>
                <c:pt idx="701">
                  <c:v>11.08.2023</c:v>
                </c:pt>
                <c:pt idx="702">
                  <c:v>18.08.2023</c:v>
                </c:pt>
                <c:pt idx="703">
                  <c:v>25.08.2023</c:v>
                </c:pt>
                <c:pt idx="704">
                  <c:v>1.09.2023</c:v>
                </c:pt>
                <c:pt idx="705">
                  <c:v>8.09.2023</c:v>
                </c:pt>
                <c:pt idx="706">
                  <c:v>15.09.2023</c:v>
                </c:pt>
                <c:pt idx="707">
                  <c:v>22.09.2023</c:v>
                </c:pt>
                <c:pt idx="708">
                  <c:v>29.09.2023</c:v>
                </c:pt>
                <c:pt idx="709">
                  <c:v>6.10.2023</c:v>
                </c:pt>
                <c:pt idx="710">
                  <c:v>13.10.2023</c:v>
                </c:pt>
                <c:pt idx="711">
                  <c:v>20.10.2023</c:v>
                </c:pt>
                <c:pt idx="712">
                  <c:v>27.10.2023</c:v>
                </c:pt>
                <c:pt idx="713">
                  <c:v>3.11.2023</c:v>
                </c:pt>
                <c:pt idx="714">
                  <c:v>10.11.2023</c:v>
                </c:pt>
                <c:pt idx="715">
                  <c:v>17.11.2023</c:v>
                </c:pt>
                <c:pt idx="716">
                  <c:v>24.11.2023</c:v>
                </c:pt>
                <c:pt idx="717">
                  <c:v>1.12.2023</c:v>
                </c:pt>
                <c:pt idx="718">
                  <c:v>8.12.2023</c:v>
                </c:pt>
                <c:pt idx="719">
                  <c:v>15.12.2023</c:v>
                </c:pt>
                <c:pt idx="720">
                  <c:v>22.12.2023</c:v>
                </c:pt>
                <c:pt idx="721">
                  <c:v>29.12.2023</c:v>
                </c:pt>
                <c:pt idx="722">
                  <c:v>5.01.2024</c:v>
                </c:pt>
                <c:pt idx="723">
                  <c:v>12.01.2024</c:v>
                </c:pt>
                <c:pt idx="724">
                  <c:v>19.01.2024</c:v>
                </c:pt>
                <c:pt idx="725">
                  <c:v>26.01.2024</c:v>
                </c:pt>
                <c:pt idx="726">
                  <c:v>2.02.2024</c:v>
                </c:pt>
                <c:pt idx="727">
                  <c:v>9.02.2024</c:v>
                </c:pt>
                <c:pt idx="728">
                  <c:v>16.02.2024</c:v>
                </c:pt>
                <c:pt idx="729">
                  <c:v>23.02.2024</c:v>
                </c:pt>
                <c:pt idx="730">
                  <c:v>1.03.2024</c:v>
                </c:pt>
                <c:pt idx="731">
                  <c:v>8.03.2024</c:v>
                </c:pt>
                <c:pt idx="732">
                  <c:v>15.03.2024</c:v>
                </c:pt>
                <c:pt idx="733">
                  <c:v>22.03.2024</c:v>
                </c:pt>
                <c:pt idx="734">
                  <c:v>29.03.2024</c:v>
                </c:pt>
                <c:pt idx="735">
                  <c:v>5.04.2024</c:v>
                </c:pt>
                <c:pt idx="736">
                  <c:v>12.04.2024</c:v>
                </c:pt>
                <c:pt idx="737">
                  <c:v>19.04.2024</c:v>
                </c:pt>
                <c:pt idx="738">
                  <c:v>26.04.2024</c:v>
                </c:pt>
                <c:pt idx="739">
                  <c:v>3.05.2024</c:v>
                </c:pt>
                <c:pt idx="740">
                  <c:v>10.05.2024</c:v>
                </c:pt>
                <c:pt idx="741">
                  <c:v>17.05.2024</c:v>
                </c:pt>
                <c:pt idx="742">
                  <c:v>24.05.2024</c:v>
                </c:pt>
                <c:pt idx="743">
                  <c:v>31.05.2024</c:v>
                </c:pt>
                <c:pt idx="744">
                  <c:v>7.06.2024</c:v>
                </c:pt>
                <c:pt idx="745">
                  <c:v>14.06.2024</c:v>
                </c:pt>
                <c:pt idx="746">
                  <c:v>21.06.2024</c:v>
                </c:pt>
                <c:pt idx="747">
                  <c:v>28.06.2024</c:v>
                </c:pt>
                <c:pt idx="748">
                  <c:v>5.07.2024</c:v>
                </c:pt>
                <c:pt idx="749">
                  <c:v>12.07.2024</c:v>
                </c:pt>
                <c:pt idx="750">
                  <c:v>19.07.2024</c:v>
                </c:pt>
                <c:pt idx="751">
                  <c:v>26.07.2024</c:v>
                </c:pt>
                <c:pt idx="752">
                  <c:v>2.08.2024</c:v>
                </c:pt>
                <c:pt idx="753">
                  <c:v>9.08.2024</c:v>
                </c:pt>
                <c:pt idx="754">
                  <c:v>16.08.2024</c:v>
                </c:pt>
                <c:pt idx="755">
                  <c:v>23.08.2024</c:v>
                </c:pt>
                <c:pt idx="756">
                  <c:v>30.08.2024</c:v>
                </c:pt>
                <c:pt idx="757">
                  <c:v>6.09.2024</c:v>
                </c:pt>
                <c:pt idx="758">
                  <c:v>13.09.2024</c:v>
                </c:pt>
                <c:pt idx="759">
                  <c:v>20.09.2024</c:v>
                </c:pt>
                <c:pt idx="760">
                  <c:v>27.09.2024</c:v>
                </c:pt>
                <c:pt idx="761">
                  <c:v>4.10.2024</c:v>
                </c:pt>
                <c:pt idx="762">
                  <c:v>11.10.2024</c:v>
                </c:pt>
                <c:pt idx="763">
                  <c:v>18.10.2024</c:v>
                </c:pt>
                <c:pt idx="764">
                  <c:v>25.10.2024</c:v>
                </c:pt>
                <c:pt idx="765">
                  <c:v>1.11.2024</c:v>
                </c:pt>
                <c:pt idx="766">
                  <c:v>8.11.2024</c:v>
                </c:pt>
                <c:pt idx="767">
                  <c:v>15.11.2024</c:v>
                </c:pt>
                <c:pt idx="768">
                  <c:v>22.11.2024</c:v>
                </c:pt>
                <c:pt idx="769">
                  <c:v>29.11.2024</c:v>
                </c:pt>
                <c:pt idx="770">
                  <c:v>6.12.2024</c:v>
                </c:pt>
                <c:pt idx="771">
                  <c:v>13.12.2024</c:v>
                </c:pt>
                <c:pt idx="772">
                  <c:v>20.12.2024</c:v>
                </c:pt>
                <c:pt idx="773">
                  <c:v>27.12.2024</c:v>
                </c:pt>
                <c:pt idx="774">
                  <c:v>3.01.2025</c:v>
                </c:pt>
                <c:pt idx="775">
                  <c:v>10.01.2025</c:v>
                </c:pt>
                <c:pt idx="776">
                  <c:v>17.01.2025</c:v>
                </c:pt>
                <c:pt idx="777">
                  <c:v>24.01.2025</c:v>
                </c:pt>
                <c:pt idx="778">
                  <c:v>31.01.2025</c:v>
                </c:pt>
                <c:pt idx="779">
                  <c:v>7.02.2025</c:v>
                </c:pt>
                <c:pt idx="780">
                  <c:v>14.02.2025</c:v>
                </c:pt>
                <c:pt idx="781">
                  <c:v>21.02.2025</c:v>
                </c:pt>
                <c:pt idx="782">
                  <c:v>28.02.2025</c:v>
                </c:pt>
                <c:pt idx="783">
                  <c:v>7.03.2025</c:v>
                </c:pt>
                <c:pt idx="784">
                  <c:v>14.03.2025</c:v>
                </c:pt>
                <c:pt idx="785">
                  <c:v>21.03.2025</c:v>
                </c:pt>
                <c:pt idx="786">
                  <c:v>28.03.2025</c:v>
                </c:pt>
                <c:pt idx="787">
                  <c:v>5.04.2025</c:v>
                </c:pt>
                <c:pt idx="788">
                  <c:v>11.04.2025</c:v>
                </c:pt>
                <c:pt idx="789">
                  <c:v>18.04.2025</c:v>
                </c:pt>
                <c:pt idx="790">
                  <c:v>25.04.2025</c:v>
                </c:pt>
                <c:pt idx="791">
                  <c:v>2.05.2025</c:v>
                </c:pt>
                <c:pt idx="792">
                  <c:v>9.05.2025</c:v>
                </c:pt>
                <c:pt idx="793">
                  <c:v>16.05.2025</c:v>
                </c:pt>
                <c:pt idx="794">
                  <c:v>23.05.2025</c:v>
                </c:pt>
                <c:pt idx="795">
                  <c:v>30.05.2025</c:v>
                </c:pt>
                <c:pt idx="796">
                  <c:v>6.06.2025</c:v>
                </c:pt>
                <c:pt idx="797">
                  <c:v>13.06.2025</c:v>
                </c:pt>
                <c:pt idx="798">
                  <c:v>20.06.2025</c:v>
                </c:pt>
                <c:pt idx="799">
                  <c:v>27.06.2025</c:v>
                </c:pt>
              </c:strCache>
            </c:strRef>
          </c:cat>
          <c:val>
            <c:numRef>
              <c:f>Sayfa1!$B$2:$B$801</c:f>
              <c:numCache>
                <c:formatCode>#,##0</c:formatCode>
                <c:ptCount val="800"/>
                <c:pt idx="0">
                  <c:v>57002</c:v>
                </c:pt>
                <c:pt idx="1">
                  <c:v>57238</c:v>
                </c:pt>
                <c:pt idx="2">
                  <c:v>59358</c:v>
                </c:pt>
                <c:pt idx="3">
                  <c:v>57840</c:v>
                </c:pt>
                <c:pt idx="4">
                  <c:v>57543</c:v>
                </c:pt>
                <c:pt idx="5">
                  <c:v>57587</c:v>
                </c:pt>
                <c:pt idx="6">
                  <c:v>54857</c:v>
                </c:pt>
                <c:pt idx="7">
                  <c:v>54864</c:v>
                </c:pt>
                <c:pt idx="8">
                  <c:v>55342</c:v>
                </c:pt>
                <c:pt idx="9">
                  <c:v>55365</c:v>
                </c:pt>
                <c:pt idx="10">
                  <c:v>55372</c:v>
                </c:pt>
                <c:pt idx="11">
                  <c:v>56238</c:v>
                </c:pt>
                <c:pt idx="12">
                  <c:v>56048</c:v>
                </c:pt>
                <c:pt idx="13">
                  <c:v>56190</c:v>
                </c:pt>
                <c:pt idx="14">
                  <c:v>55919</c:v>
                </c:pt>
                <c:pt idx="15">
                  <c:v>57646</c:v>
                </c:pt>
                <c:pt idx="16">
                  <c:v>59674</c:v>
                </c:pt>
                <c:pt idx="17">
                  <c:v>59395</c:v>
                </c:pt>
                <c:pt idx="18">
                  <c:v>59705</c:v>
                </c:pt>
                <c:pt idx="19">
                  <c:v>58118</c:v>
                </c:pt>
                <c:pt idx="20">
                  <c:v>59466</c:v>
                </c:pt>
                <c:pt idx="21">
                  <c:v>57814</c:v>
                </c:pt>
                <c:pt idx="22">
                  <c:v>58035</c:v>
                </c:pt>
                <c:pt idx="23">
                  <c:v>57574</c:v>
                </c:pt>
                <c:pt idx="24">
                  <c:v>56819</c:v>
                </c:pt>
                <c:pt idx="25">
                  <c:v>57783</c:v>
                </c:pt>
                <c:pt idx="26">
                  <c:v>58298</c:v>
                </c:pt>
                <c:pt idx="27">
                  <c:v>58686</c:v>
                </c:pt>
                <c:pt idx="28">
                  <c:v>59030</c:v>
                </c:pt>
                <c:pt idx="29">
                  <c:v>59510</c:v>
                </c:pt>
                <c:pt idx="30">
                  <c:v>60279</c:v>
                </c:pt>
                <c:pt idx="31">
                  <c:v>61839</c:v>
                </c:pt>
                <c:pt idx="32">
                  <c:v>62106</c:v>
                </c:pt>
                <c:pt idx="33">
                  <c:v>61181</c:v>
                </c:pt>
                <c:pt idx="34">
                  <c:v>62040</c:v>
                </c:pt>
                <c:pt idx="35">
                  <c:v>62158</c:v>
                </c:pt>
                <c:pt idx="36">
                  <c:v>62905</c:v>
                </c:pt>
                <c:pt idx="37">
                  <c:v>59807</c:v>
                </c:pt>
                <c:pt idx="38">
                  <c:v>60628</c:v>
                </c:pt>
                <c:pt idx="39">
                  <c:v>61059</c:v>
                </c:pt>
                <c:pt idx="40">
                  <c:v>62036</c:v>
                </c:pt>
                <c:pt idx="41">
                  <c:v>61008</c:v>
                </c:pt>
                <c:pt idx="42">
                  <c:v>62092</c:v>
                </c:pt>
                <c:pt idx="43">
                  <c:v>61695</c:v>
                </c:pt>
                <c:pt idx="44">
                  <c:v>61215</c:v>
                </c:pt>
                <c:pt idx="45">
                  <c:v>62794</c:v>
                </c:pt>
                <c:pt idx="46">
                  <c:v>62125</c:v>
                </c:pt>
                <c:pt idx="47">
                  <c:v>62307</c:v>
                </c:pt>
                <c:pt idx="48">
                  <c:v>61345</c:v>
                </c:pt>
                <c:pt idx="49">
                  <c:v>62783</c:v>
                </c:pt>
                <c:pt idx="50">
                  <c:v>62454</c:v>
                </c:pt>
                <c:pt idx="51">
                  <c:v>62608</c:v>
                </c:pt>
                <c:pt idx="52">
                  <c:v>63132</c:v>
                </c:pt>
                <c:pt idx="53">
                  <c:v>63290</c:v>
                </c:pt>
                <c:pt idx="54">
                  <c:v>64289</c:v>
                </c:pt>
                <c:pt idx="55">
                  <c:v>64841</c:v>
                </c:pt>
                <c:pt idx="56">
                  <c:v>65029</c:v>
                </c:pt>
                <c:pt idx="57">
                  <c:v>65064</c:v>
                </c:pt>
                <c:pt idx="58">
                  <c:v>65414</c:v>
                </c:pt>
                <c:pt idx="59">
                  <c:v>64344</c:v>
                </c:pt>
                <c:pt idx="60">
                  <c:v>66140</c:v>
                </c:pt>
                <c:pt idx="61">
                  <c:v>66135</c:v>
                </c:pt>
                <c:pt idx="62">
                  <c:v>65691</c:v>
                </c:pt>
                <c:pt idx="63">
                  <c:v>68294</c:v>
                </c:pt>
                <c:pt idx="64">
                  <c:v>67871</c:v>
                </c:pt>
                <c:pt idx="65">
                  <c:v>68413</c:v>
                </c:pt>
                <c:pt idx="66">
                  <c:v>68347</c:v>
                </c:pt>
                <c:pt idx="67">
                  <c:v>69703</c:v>
                </c:pt>
                <c:pt idx="68">
                  <c:v>69502</c:v>
                </c:pt>
                <c:pt idx="69">
                  <c:v>70207</c:v>
                </c:pt>
                <c:pt idx="70">
                  <c:v>71133</c:v>
                </c:pt>
                <c:pt idx="71">
                  <c:v>70553</c:v>
                </c:pt>
                <c:pt idx="72">
                  <c:v>69049</c:v>
                </c:pt>
                <c:pt idx="73">
                  <c:v>68801</c:v>
                </c:pt>
                <c:pt idx="74">
                  <c:v>69176</c:v>
                </c:pt>
                <c:pt idx="75">
                  <c:v>69794</c:v>
                </c:pt>
                <c:pt idx="76">
                  <c:v>70072</c:v>
                </c:pt>
                <c:pt idx="77">
                  <c:v>69788</c:v>
                </c:pt>
                <c:pt idx="78">
                  <c:v>69821</c:v>
                </c:pt>
                <c:pt idx="79">
                  <c:v>70405</c:v>
                </c:pt>
                <c:pt idx="80">
                  <c:v>69686</c:v>
                </c:pt>
                <c:pt idx="81">
                  <c:v>70169</c:v>
                </c:pt>
                <c:pt idx="82">
                  <c:v>69105</c:v>
                </c:pt>
                <c:pt idx="83">
                  <c:v>70112</c:v>
                </c:pt>
                <c:pt idx="84">
                  <c:v>69020</c:v>
                </c:pt>
                <c:pt idx="85">
                  <c:v>67901</c:v>
                </c:pt>
                <c:pt idx="86">
                  <c:v>67036</c:v>
                </c:pt>
                <c:pt idx="87">
                  <c:v>67618</c:v>
                </c:pt>
                <c:pt idx="88">
                  <c:v>66883</c:v>
                </c:pt>
                <c:pt idx="89">
                  <c:v>65522</c:v>
                </c:pt>
                <c:pt idx="90">
                  <c:v>65053</c:v>
                </c:pt>
                <c:pt idx="91">
                  <c:v>64347</c:v>
                </c:pt>
                <c:pt idx="92">
                  <c:v>61030</c:v>
                </c:pt>
                <c:pt idx="93">
                  <c:v>62184</c:v>
                </c:pt>
                <c:pt idx="94">
                  <c:v>59278</c:v>
                </c:pt>
                <c:pt idx="95">
                  <c:v>58458</c:v>
                </c:pt>
                <c:pt idx="96">
                  <c:v>59297</c:v>
                </c:pt>
                <c:pt idx="97">
                  <c:v>59403</c:v>
                </c:pt>
                <c:pt idx="98">
                  <c:v>58572</c:v>
                </c:pt>
                <c:pt idx="99">
                  <c:v>57737</c:v>
                </c:pt>
                <c:pt idx="100">
                  <c:v>56141</c:v>
                </c:pt>
                <c:pt idx="101">
                  <c:v>57681</c:v>
                </c:pt>
                <c:pt idx="102">
                  <c:v>56915</c:v>
                </c:pt>
                <c:pt idx="103">
                  <c:v>55677</c:v>
                </c:pt>
                <c:pt idx="104">
                  <c:v>52159</c:v>
                </c:pt>
                <c:pt idx="105">
                  <c:v>50348</c:v>
                </c:pt>
                <c:pt idx="106">
                  <c:v>49774</c:v>
                </c:pt>
                <c:pt idx="107">
                  <c:v>47654</c:v>
                </c:pt>
                <c:pt idx="108">
                  <c:v>47975</c:v>
                </c:pt>
                <c:pt idx="109">
                  <c:v>48983</c:v>
                </c:pt>
                <c:pt idx="110">
                  <c:v>49540</c:v>
                </c:pt>
                <c:pt idx="111">
                  <c:v>49700</c:v>
                </c:pt>
                <c:pt idx="112">
                  <c:v>49685</c:v>
                </c:pt>
                <c:pt idx="113">
                  <c:v>49638</c:v>
                </c:pt>
                <c:pt idx="114">
                  <c:v>49530</c:v>
                </c:pt>
                <c:pt idx="115">
                  <c:v>50391</c:v>
                </c:pt>
                <c:pt idx="116">
                  <c:v>50308</c:v>
                </c:pt>
                <c:pt idx="117">
                  <c:v>49986</c:v>
                </c:pt>
                <c:pt idx="118">
                  <c:v>50145</c:v>
                </c:pt>
                <c:pt idx="119">
                  <c:v>49955</c:v>
                </c:pt>
                <c:pt idx="120">
                  <c:v>49575</c:v>
                </c:pt>
                <c:pt idx="121">
                  <c:v>49698</c:v>
                </c:pt>
                <c:pt idx="122">
                  <c:v>49755</c:v>
                </c:pt>
                <c:pt idx="123">
                  <c:v>49854</c:v>
                </c:pt>
                <c:pt idx="124">
                  <c:v>48905</c:v>
                </c:pt>
                <c:pt idx="125">
                  <c:v>48539</c:v>
                </c:pt>
                <c:pt idx="126">
                  <c:v>47959</c:v>
                </c:pt>
                <c:pt idx="127">
                  <c:v>47359</c:v>
                </c:pt>
                <c:pt idx="128">
                  <c:v>47831</c:v>
                </c:pt>
                <c:pt idx="129">
                  <c:v>48674</c:v>
                </c:pt>
                <c:pt idx="130">
                  <c:v>49944</c:v>
                </c:pt>
                <c:pt idx="131">
                  <c:v>48837</c:v>
                </c:pt>
                <c:pt idx="132">
                  <c:v>48853</c:v>
                </c:pt>
                <c:pt idx="133">
                  <c:v>48298</c:v>
                </c:pt>
                <c:pt idx="134">
                  <c:v>48719</c:v>
                </c:pt>
                <c:pt idx="135">
                  <c:v>48953</c:v>
                </c:pt>
                <c:pt idx="136">
                  <c:v>49076</c:v>
                </c:pt>
                <c:pt idx="137">
                  <c:v>48750</c:v>
                </c:pt>
                <c:pt idx="138">
                  <c:v>49051</c:v>
                </c:pt>
                <c:pt idx="139">
                  <c:v>49588</c:v>
                </c:pt>
                <c:pt idx="140">
                  <c:v>49426</c:v>
                </c:pt>
                <c:pt idx="141">
                  <c:v>49767</c:v>
                </c:pt>
                <c:pt idx="142">
                  <c:v>49567</c:v>
                </c:pt>
                <c:pt idx="143">
                  <c:v>51321</c:v>
                </c:pt>
                <c:pt idx="144">
                  <c:v>51738</c:v>
                </c:pt>
                <c:pt idx="145">
                  <c:v>51514</c:v>
                </c:pt>
                <c:pt idx="146">
                  <c:v>51428</c:v>
                </c:pt>
                <c:pt idx="147">
                  <c:v>51316</c:v>
                </c:pt>
                <c:pt idx="148">
                  <c:v>51791</c:v>
                </c:pt>
                <c:pt idx="149">
                  <c:v>51784</c:v>
                </c:pt>
                <c:pt idx="150">
                  <c:v>51408</c:v>
                </c:pt>
                <c:pt idx="151">
                  <c:v>51552</c:v>
                </c:pt>
                <c:pt idx="152">
                  <c:v>51662</c:v>
                </c:pt>
                <c:pt idx="153">
                  <c:v>51932</c:v>
                </c:pt>
                <c:pt idx="154">
                  <c:v>53126</c:v>
                </c:pt>
                <c:pt idx="155">
                  <c:v>53630</c:v>
                </c:pt>
                <c:pt idx="156">
                  <c:v>53460</c:v>
                </c:pt>
                <c:pt idx="157">
                  <c:v>53324</c:v>
                </c:pt>
                <c:pt idx="158">
                  <c:v>52850</c:v>
                </c:pt>
                <c:pt idx="159">
                  <c:v>52601</c:v>
                </c:pt>
                <c:pt idx="160">
                  <c:v>53090</c:v>
                </c:pt>
                <c:pt idx="161">
                  <c:v>53399</c:v>
                </c:pt>
                <c:pt idx="162">
                  <c:v>53971</c:v>
                </c:pt>
                <c:pt idx="163">
                  <c:v>53258</c:v>
                </c:pt>
                <c:pt idx="164">
                  <c:v>53715</c:v>
                </c:pt>
                <c:pt idx="165">
                  <c:v>52897</c:v>
                </c:pt>
                <c:pt idx="166">
                  <c:v>53118</c:v>
                </c:pt>
                <c:pt idx="167">
                  <c:v>53198</c:v>
                </c:pt>
                <c:pt idx="168">
                  <c:v>52955</c:v>
                </c:pt>
                <c:pt idx="169">
                  <c:v>53063</c:v>
                </c:pt>
                <c:pt idx="170">
                  <c:v>53010</c:v>
                </c:pt>
                <c:pt idx="171">
                  <c:v>53222</c:v>
                </c:pt>
                <c:pt idx="172">
                  <c:v>54786</c:v>
                </c:pt>
                <c:pt idx="173">
                  <c:v>54757</c:v>
                </c:pt>
                <c:pt idx="174">
                  <c:v>54421</c:v>
                </c:pt>
                <c:pt idx="175">
                  <c:v>54379</c:v>
                </c:pt>
                <c:pt idx="176">
                  <c:v>54216</c:v>
                </c:pt>
                <c:pt idx="177">
                  <c:v>54104</c:v>
                </c:pt>
                <c:pt idx="178">
                  <c:v>54073</c:v>
                </c:pt>
                <c:pt idx="179">
                  <c:v>54143</c:v>
                </c:pt>
                <c:pt idx="180">
                  <c:v>53676</c:v>
                </c:pt>
                <c:pt idx="181">
                  <c:v>54698</c:v>
                </c:pt>
                <c:pt idx="182">
                  <c:v>52492</c:v>
                </c:pt>
                <c:pt idx="183">
                  <c:v>52687</c:v>
                </c:pt>
                <c:pt idx="184">
                  <c:v>48827</c:v>
                </c:pt>
                <c:pt idx="185">
                  <c:v>47950</c:v>
                </c:pt>
                <c:pt idx="186">
                  <c:v>50385</c:v>
                </c:pt>
                <c:pt idx="187">
                  <c:v>50926</c:v>
                </c:pt>
                <c:pt idx="188">
                  <c:v>50497</c:v>
                </c:pt>
                <c:pt idx="189">
                  <c:v>50685</c:v>
                </c:pt>
                <c:pt idx="190">
                  <c:v>50705</c:v>
                </c:pt>
                <c:pt idx="191">
                  <c:v>50666</c:v>
                </c:pt>
                <c:pt idx="192">
                  <c:v>49899</c:v>
                </c:pt>
                <c:pt idx="193">
                  <c:v>48604</c:v>
                </c:pt>
                <c:pt idx="194">
                  <c:v>47460</c:v>
                </c:pt>
                <c:pt idx="195">
                  <c:v>49868</c:v>
                </c:pt>
                <c:pt idx="196">
                  <c:v>48336</c:v>
                </c:pt>
                <c:pt idx="197">
                  <c:v>49763</c:v>
                </c:pt>
                <c:pt idx="198">
                  <c:v>50077</c:v>
                </c:pt>
                <c:pt idx="199">
                  <c:v>50085</c:v>
                </c:pt>
                <c:pt idx="200">
                  <c:v>49967</c:v>
                </c:pt>
                <c:pt idx="201">
                  <c:v>49965</c:v>
                </c:pt>
                <c:pt idx="202">
                  <c:v>51044</c:v>
                </c:pt>
                <c:pt idx="203">
                  <c:v>50849</c:v>
                </c:pt>
                <c:pt idx="204">
                  <c:v>51192</c:v>
                </c:pt>
                <c:pt idx="205">
                  <c:v>51032</c:v>
                </c:pt>
                <c:pt idx="206">
                  <c:v>50943</c:v>
                </c:pt>
                <c:pt idx="207">
                  <c:v>50697</c:v>
                </c:pt>
                <c:pt idx="208">
                  <c:v>48524</c:v>
                </c:pt>
                <c:pt idx="209">
                  <c:v>47154</c:v>
                </c:pt>
                <c:pt idx="210">
                  <c:v>46430</c:v>
                </c:pt>
                <c:pt idx="211">
                  <c:v>44239</c:v>
                </c:pt>
                <c:pt idx="212">
                  <c:v>40234</c:v>
                </c:pt>
                <c:pt idx="213">
                  <c:v>41942</c:v>
                </c:pt>
                <c:pt idx="214">
                  <c:v>39695</c:v>
                </c:pt>
                <c:pt idx="215">
                  <c:v>39795</c:v>
                </c:pt>
                <c:pt idx="216">
                  <c:v>41491</c:v>
                </c:pt>
                <c:pt idx="217">
                  <c:v>41457</c:v>
                </c:pt>
                <c:pt idx="218">
                  <c:v>41312</c:v>
                </c:pt>
                <c:pt idx="219">
                  <c:v>41553</c:v>
                </c:pt>
                <c:pt idx="220">
                  <c:v>40898</c:v>
                </c:pt>
                <c:pt idx="221">
                  <c:v>39791</c:v>
                </c:pt>
                <c:pt idx="222">
                  <c:v>39401</c:v>
                </c:pt>
                <c:pt idx="223">
                  <c:v>40750</c:v>
                </c:pt>
                <c:pt idx="224">
                  <c:v>40480</c:v>
                </c:pt>
                <c:pt idx="225">
                  <c:v>39745</c:v>
                </c:pt>
                <c:pt idx="226">
                  <c:v>39339</c:v>
                </c:pt>
                <c:pt idx="227">
                  <c:v>39577</c:v>
                </c:pt>
                <c:pt idx="228">
                  <c:v>39858</c:v>
                </c:pt>
                <c:pt idx="229">
                  <c:v>39980</c:v>
                </c:pt>
                <c:pt idx="230">
                  <c:v>40555</c:v>
                </c:pt>
                <c:pt idx="231">
                  <c:v>40934</c:v>
                </c:pt>
                <c:pt idx="232">
                  <c:v>41056</c:v>
                </c:pt>
                <c:pt idx="233">
                  <c:v>40932</c:v>
                </c:pt>
                <c:pt idx="234">
                  <c:v>42483</c:v>
                </c:pt>
                <c:pt idx="235">
                  <c:v>43105</c:v>
                </c:pt>
                <c:pt idx="236">
                  <c:v>43145</c:v>
                </c:pt>
                <c:pt idx="237">
                  <c:v>43077</c:v>
                </c:pt>
                <c:pt idx="238">
                  <c:v>42736</c:v>
                </c:pt>
                <c:pt idx="239">
                  <c:v>43318</c:v>
                </c:pt>
                <c:pt idx="240">
                  <c:v>43150</c:v>
                </c:pt>
                <c:pt idx="241">
                  <c:v>42897</c:v>
                </c:pt>
                <c:pt idx="242">
                  <c:v>43034</c:v>
                </c:pt>
                <c:pt idx="243">
                  <c:v>42925</c:v>
                </c:pt>
                <c:pt idx="244">
                  <c:v>43032</c:v>
                </c:pt>
                <c:pt idx="245">
                  <c:v>43470</c:v>
                </c:pt>
                <c:pt idx="246">
                  <c:v>43131</c:v>
                </c:pt>
                <c:pt idx="247">
                  <c:v>43651</c:v>
                </c:pt>
                <c:pt idx="248">
                  <c:v>43570</c:v>
                </c:pt>
                <c:pt idx="249">
                  <c:v>43413</c:v>
                </c:pt>
                <c:pt idx="250">
                  <c:v>43416</c:v>
                </c:pt>
                <c:pt idx="251">
                  <c:v>43251</c:v>
                </c:pt>
                <c:pt idx="252">
                  <c:v>43484</c:v>
                </c:pt>
                <c:pt idx="253">
                  <c:v>43743</c:v>
                </c:pt>
                <c:pt idx="254">
                  <c:v>43076</c:v>
                </c:pt>
                <c:pt idx="255">
                  <c:v>43257</c:v>
                </c:pt>
                <c:pt idx="256">
                  <c:v>43977</c:v>
                </c:pt>
                <c:pt idx="257">
                  <c:v>44082</c:v>
                </c:pt>
                <c:pt idx="258">
                  <c:v>43865</c:v>
                </c:pt>
                <c:pt idx="259">
                  <c:v>42463</c:v>
                </c:pt>
                <c:pt idx="260">
                  <c:v>42266</c:v>
                </c:pt>
                <c:pt idx="261">
                  <c:v>43342</c:v>
                </c:pt>
                <c:pt idx="262">
                  <c:v>42446</c:v>
                </c:pt>
                <c:pt idx="263">
                  <c:v>43862</c:v>
                </c:pt>
                <c:pt idx="264">
                  <c:v>43695</c:v>
                </c:pt>
                <c:pt idx="265">
                  <c:v>44438</c:v>
                </c:pt>
                <c:pt idx="266">
                  <c:v>43872</c:v>
                </c:pt>
                <c:pt idx="267">
                  <c:v>43578</c:v>
                </c:pt>
                <c:pt idx="268">
                  <c:v>42166</c:v>
                </c:pt>
                <c:pt idx="269">
                  <c:v>42188</c:v>
                </c:pt>
                <c:pt idx="270">
                  <c:v>42594</c:v>
                </c:pt>
                <c:pt idx="271">
                  <c:v>41120</c:v>
                </c:pt>
                <c:pt idx="272">
                  <c:v>37120</c:v>
                </c:pt>
                <c:pt idx="273">
                  <c:v>37307</c:v>
                </c:pt>
                <c:pt idx="274">
                  <c:v>36319</c:v>
                </c:pt>
                <c:pt idx="275">
                  <c:v>36849</c:v>
                </c:pt>
                <c:pt idx="276">
                  <c:v>37776</c:v>
                </c:pt>
                <c:pt idx="277">
                  <c:v>36541</c:v>
                </c:pt>
                <c:pt idx="278">
                  <c:v>36252</c:v>
                </c:pt>
                <c:pt idx="279">
                  <c:v>36562</c:v>
                </c:pt>
                <c:pt idx="280">
                  <c:v>35836</c:v>
                </c:pt>
                <c:pt idx="281">
                  <c:v>35574</c:v>
                </c:pt>
                <c:pt idx="282">
                  <c:v>36158</c:v>
                </c:pt>
                <c:pt idx="283">
                  <c:v>35798</c:v>
                </c:pt>
                <c:pt idx="284">
                  <c:v>35654</c:v>
                </c:pt>
                <c:pt idx="285">
                  <c:v>34895</c:v>
                </c:pt>
                <c:pt idx="286">
                  <c:v>34502</c:v>
                </c:pt>
                <c:pt idx="287">
                  <c:v>35666</c:v>
                </c:pt>
                <c:pt idx="288">
                  <c:v>35306</c:v>
                </c:pt>
                <c:pt idx="289">
                  <c:v>34945</c:v>
                </c:pt>
                <c:pt idx="290">
                  <c:v>34861</c:v>
                </c:pt>
                <c:pt idx="291">
                  <c:v>34348</c:v>
                </c:pt>
                <c:pt idx="292">
                  <c:v>33976</c:v>
                </c:pt>
                <c:pt idx="293">
                  <c:v>33895</c:v>
                </c:pt>
                <c:pt idx="294">
                  <c:v>34286</c:v>
                </c:pt>
                <c:pt idx="295">
                  <c:v>32734</c:v>
                </c:pt>
                <c:pt idx="296">
                  <c:v>33344</c:v>
                </c:pt>
                <c:pt idx="297">
                  <c:v>33289</c:v>
                </c:pt>
                <c:pt idx="298">
                  <c:v>32074</c:v>
                </c:pt>
                <c:pt idx="299">
                  <c:v>32041</c:v>
                </c:pt>
                <c:pt idx="300">
                  <c:v>31525</c:v>
                </c:pt>
                <c:pt idx="301">
                  <c:v>31186</c:v>
                </c:pt>
                <c:pt idx="302">
                  <c:v>31131</c:v>
                </c:pt>
                <c:pt idx="303">
                  <c:v>30750</c:v>
                </c:pt>
                <c:pt idx="304">
                  <c:v>32063</c:v>
                </c:pt>
                <c:pt idx="305">
                  <c:v>32090</c:v>
                </c:pt>
                <c:pt idx="306">
                  <c:v>31396</c:v>
                </c:pt>
                <c:pt idx="307">
                  <c:v>30770</c:v>
                </c:pt>
                <c:pt idx="308">
                  <c:v>31632</c:v>
                </c:pt>
                <c:pt idx="309">
                  <c:v>30433</c:v>
                </c:pt>
                <c:pt idx="310">
                  <c:v>30524</c:v>
                </c:pt>
                <c:pt idx="311">
                  <c:v>29390</c:v>
                </c:pt>
                <c:pt idx="312">
                  <c:v>29320</c:v>
                </c:pt>
                <c:pt idx="313">
                  <c:v>28688</c:v>
                </c:pt>
                <c:pt idx="314">
                  <c:v>29056</c:v>
                </c:pt>
                <c:pt idx="315">
                  <c:v>28256</c:v>
                </c:pt>
                <c:pt idx="316">
                  <c:v>27984</c:v>
                </c:pt>
                <c:pt idx="317">
                  <c:v>27974</c:v>
                </c:pt>
                <c:pt idx="318">
                  <c:v>27737</c:v>
                </c:pt>
                <c:pt idx="319">
                  <c:v>28057</c:v>
                </c:pt>
                <c:pt idx="320">
                  <c:v>27367</c:v>
                </c:pt>
                <c:pt idx="321">
                  <c:v>26876</c:v>
                </c:pt>
                <c:pt idx="322">
                  <c:v>26581</c:v>
                </c:pt>
                <c:pt idx="323">
                  <c:v>27915</c:v>
                </c:pt>
                <c:pt idx="324">
                  <c:v>26930</c:v>
                </c:pt>
                <c:pt idx="325">
                  <c:v>26913</c:v>
                </c:pt>
                <c:pt idx="326">
                  <c:v>27008</c:v>
                </c:pt>
                <c:pt idx="327">
                  <c:v>27382</c:v>
                </c:pt>
                <c:pt idx="328">
                  <c:v>27337</c:v>
                </c:pt>
                <c:pt idx="329">
                  <c:v>26748</c:v>
                </c:pt>
                <c:pt idx="330">
                  <c:v>27373</c:v>
                </c:pt>
                <c:pt idx="331">
                  <c:v>30580</c:v>
                </c:pt>
                <c:pt idx="332">
                  <c:v>30369</c:v>
                </c:pt>
                <c:pt idx="333">
                  <c:v>30039</c:v>
                </c:pt>
                <c:pt idx="334">
                  <c:v>29905</c:v>
                </c:pt>
                <c:pt idx="335">
                  <c:v>30642</c:v>
                </c:pt>
                <c:pt idx="336">
                  <c:v>31859</c:v>
                </c:pt>
                <c:pt idx="337">
                  <c:v>31730</c:v>
                </c:pt>
                <c:pt idx="338">
                  <c:v>31432</c:v>
                </c:pt>
                <c:pt idx="339">
                  <c:v>33335</c:v>
                </c:pt>
                <c:pt idx="340">
                  <c:v>33592</c:v>
                </c:pt>
                <c:pt idx="341">
                  <c:v>33693</c:v>
                </c:pt>
                <c:pt idx="342">
                  <c:v>34664</c:v>
                </c:pt>
                <c:pt idx="343">
                  <c:v>33670</c:v>
                </c:pt>
                <c:pt idx="344">
                  <c:v>34147</c:v>
                </c:pt>
                <c:pt idx="345">
                  <c:v>33952</c:v>
                </c:pt>
                <c:pt idx="346">
                  <c:v>33994</c:v>
                </c:pt>
                <c:pt idx="347">
                  <c:v>34191</c:v>
                </c:pt>
                <c:pt idx="348">
                  <c:v>34415</c:v>
                </c:pt>
                <c:pt idx="349">
                  <c:v>34816</c:v>
                </c:pt>
                <c:pt idx="350">
                  <c:v>34686</c:v>
                </c:pt>
                <c:pt idx="351">
                  <c:v>34407</c:v>
                </c:pt>
                <c:pt idx="352">
                  <c:v>32969</c:v>
                </c:pt>
                <c:pt idx="353">
                  <c:v>33038</c:v>
                </c:pt>
                <c:pt idx="354">
                  <c:v>32989</c:v>
                </c:pt>
                <c:pt idx="355">
                  <c:v>33824</c:v>
                </c:pt>
                <c:pt idx="356">
                  <c:v>35322</c:v>
                </c:pt>
                <c:pt idx="357">
                  <c:v>35273</c:v>
                </c:pt>
                <c:pt idx="358">
                  <c:v>35876</c:v>
                </c:pt>
                <c:pt idx="359">
                  <c:v>35540</c:v>
                </c:pt>
                <c:pt idx="360">
                  <c:v>35836</c:v>
                </c:pt>
                <c:pt idx="361">
                  <c:v>35694</c:v>
                </c:pt>
                <c:pt idx="362">
                  <c:v>34575</c:v>
                </c:pt>
                <c:pt idx="363">
                  <c:v>36328</c:v>
                </c:pt>
                <c:pt idx="364">
                  <c:v>35513</c:v>
                </c:pt>
                <c:pt idx="365">
                  <c:v>35475</c:v>
                </c:pt>
                <c:pt idx="366">
                  <c:v>37018</c:v>
                </c:pt>
                <c:pt idx="367">
                  <c:v>37702</c:v>
                </c:pt>
                <c:pt idx="368">
                  <c:v>35764</c:v>
                </c:pt>
                <c:pt idx="369">
                  <c:v>37031</c:v>
                </c:pt>
                <c:pt idx="370">
                  <c:v>35482</c:v>
                </c:pt>
                <c:pt idx="371">
                  <c:v>35973</c:v>
                </c:pt>
                <c:pt idx="372">
                  <c:v>32927</c:v>
                </c:pt>
                <c:pt idx="373">
                  <c:v>33657</c:v>
                </c:pt>
                <c:pt idx="374">
                  <c:v>33247</c:v>
                </c:pt>
                <c:pt idx="375">
                  <c:v>34250</c:v>
                </c:pt>
                <c:pt idx="376">
                  <c:v>32487</c:v>
                </c:pt>
                <c:pt idx="377">
                  <c:v>31270</c:v>
                </c:pt>
                <c:pt idx="378">
                  <c:v>30468</c:v>
                </c:pt>
                <c:pt idx="379">
                  <c:v>30535</c:v>
                </c:pt>
                <c:pt idx="380">
                  <c:v>29443</c:v>
                </c:pt>
                <c:pt idx="381">
                  <c:v>27534</c:v>
                </c:pt>
                <c:pt idx="382">
                  <c:v>27640</c:v>
                </c:pt>
                <c:pt idx="383">
                  <c:v>29121</c:v>
                </c:pt>
                <c:pt idx="384">
                  <c:v>29388</c:v>
                </c:pt>
                <c:pt idx="385">
                  <c:v>28768</c:v>
                </c:pt>
                <c:pt idx="386">
                  <c:v>28449</c:v>
                </c:pt>
                <c:pt idx="387">
                  <c:v>28921</c:v>
                </c:pt>
                <c:pt idx="388">
                  <c:v>29052</c:v>
                </c:pt>
                <c:pt idx="389">
                  <c:v>30836</c:v>
                </c:pt>
                <c:pt idx="390">
                  <c:v>29851</c:v>
                </c:pt>
                <c:pt idx="391">
                  <c:v>29909</c:v>
                </c:pt>
                <c:pt idx="392">
                  <c:v>30663</c:v>
                </c:pt>
                <c:pt idx="393">
                  <c:v>27545</c:v>
                </c:pt>
                <c:pt idx="394">
                  <c:v>27883</c:v>
                </c:pt>
                <c:pt idx="395">
                  <c:v>28519</c:v>
                </c:pt>
                <c:pt idx="396">
                  <c:v>29036</c:v>
                </c:pt>
                <c:pt idx="397">
                  <c:v>28843</c:v>
                </c:pt>
                <c:pt idx="398">
                  <c:v>28513</c:v>
                </c:pt>
                <c:pt idx="399">
                  <c:v>30682</c:v>
                </c:pt>
                <c:pt idx="400">
                  <c:v>31275</c:v>
                </c:pt>
                <c:pt idx="401">
                  <c:v>31337</c:v>
                </c:pt>
                <c:pt idx="402">
                  <c:v>31913</c:v>
                </c:pt>
                <c:pt idx="403">
                  <c:v>31633</c:v>
                </c:pt>
                <c:pt idx="404">
                  <c:v>33144</c:v>
                </c:pt>
                <c:pt idx="405">
                  <c:v>33851</c:v>
                </c:pt>
                <c:pt idx="406">
                  <c:v>33985</c:v>
                </c:pt>
                <c:pt idx="407">
                  <c:v>31855</c:v>
                </c:pt>
                <c:pt idx="408">
                  <c:v>34514</c:v>
                </c:pt>
                <c:pt idx="409">
                  <c:v>35248</c:v>
                </c:pt>
                <c:pt idx="410">
                  <c:v>36142</c:v>
                </c:pt>
                <c:pt idx="411">
                  <c:v>34176</c:v>
                </c:pt>
                <c:pt idx="412">
                  <c:v>35765</c:v>
                </c:pt>
                <c:pt idx="413">
                  <c:v>31852</c:v>
                </c:pt>
                <c:pt idx="414">
                  <c:v>33887</c:v>
                </c:pt>
                <c:pt idx="415">
                  <c:v>35270</c:v>
                </c:pt>
                <c:pt idx="416">
                  <c:v>32573</c:v>
                </c:pt>
                <c:pt idx="417">
                  <c:v>30841</c:v>
                </c:pt>
                <c:pt idx="418">
                  <c:v>33645</c:v>
                </c:pt>
                <c:pt idx="419">
                  <c:v>32413</c:v>
                </c:pt>
                <c:pt idx="420">
                  <c:v>33769</c:v>
                </c:pt>
                <c:pt idx="421">
                  <c:v>33975</c:v>
                </c:pt>
                <c:pt idx="422">
                  <c:v>33764</c:v>
                </c:pt>
                <c:pt idx="423">
                  <c:v>33283</c:v>
                </c:pt>
                <c:pt idx="424">
                  <c:v>32222</c:v>
                </c:pt>
                <c:pt idx="425">
                  <c:v>31754</c:v>
                </c:pt>
                <c:pt idx="426">
                  <c:v>32211</c:v>
                </c:pt>
                <c:pt idx="427">
                  <c:v>32189</c:v>
                </c:pt>
                <c:pt idx="428">
                  <c:v>31354</c:v>
                </c:pt>
                <c:pt idx="429">
                  <c:v>30806</c:v>
                </c:pt>
                <c:pt idx="430">
                  <c:v>29353</c:v>
                </c:pt>
                <c:pt idx="431">
                  <c:v>26960</c:v>
                </c:pt>
                <c:pt idx="432">
                  <c:v>30557</c:v>
                </c:pt>
                <c:pt idx="433">
                  <c:v>29371</c:v>
                </c:pt>
                <c:pt idx="434">
                  <c:v>31803</c:v>
                </c:pt>
                <c:pt idx="435">
                  <c:v>30275</c:v>
                </c:pt>
                <c:pt idx="436">
                  <c:v>32355</c:v>
                </c:pt>
                <c:pt idx="437">
                  <c:v>31041</c:v>
                </c:pt>
                <c:pt idx="438">
                  <c:v>30213</c:v>
                </c:pt>
                <c:pt idx="439">
                  <c:v>28543</c:v>
                </c:pt>
                <c:pt idx="440">
                  <c:v>29485</c:v>
                </c:pt>
                <c:pt idx="441">
                  <c:v>27614</c:v>
                </c:pt>
                <c:pt idx="442">
                  <c:v>30327</c:v>
                </c:pt>
                <c:pt idx="443">
                  <c:v>27080</c:v>
                </c:pt>
                <c:pt idx="444">
                  <c:v>27848</c:v>
                </c:pt>
                <c:pt idx="445">
                  <c:v>28630</c:v>
                </c:pt>
                <c:pt idx="446">
                  <c:v>28197</c:v>
                </c:pt>
                <c:pt idx="447">
                  <c:v>28110</c:v>
                </c:pt>
                <c:pt idx="448">
                  <c:v>30500</c:v>
                </c:pt>
                <c:pt idx="449">
                  <c:v>31179</c:v>
                </c:pt>
                <c:pt idx="450">
                  <c:v>26590</c:v>
                </c:pt>
                <c:pt idx="451">
                  <c:v>28506</c:v>
                </c:pt>
                <c:pt idx="452">
                  <c:v>27550</c:v>
                </c:pt>
                <c:pt idx="453">
                  <c:v>28061</c:v>
                </c:pt>
                <c:pt idx="454">
                  <c:v>27957</c:v>
                </c:pt>
                <c:pt idx="455">
                  <c:v>26914</c:v>
                </c:pt>
                <c:pt idx="456">
                  <c:v>26006</c:v>
                </c:pt>
                <c:pt idx="457">
                  <c:v>27170</c:v>
                </c:pt>
                <c:pt idx="458">
                  <c:v>25016</c:v>
                </c:pt>
                <c:pt idx="459">
                  <c:v>23763</c:v>
                </c:pt>
                <c:pt idx="460">
                  <c:v>26817</c:v>
                </c:pt>
                <c:pt idx="461">
                  <c:v>27383</c:v>
                </c:pt>
                <c:pt idx="462">
                  <c:v>27370</c:v>
                </c:pt>
                <c:pt idx="463">
                  <c:v>27872</c:v>
                </c:pt>
                <c:pt idx="464">
                  <c:v>27705</c:v>
                </c:pt>
                <c:pt idx="465">
                  <c:v>28431</c:v>
                </c:pt>
                <c:pt idx="466">
                  <c:v>29624</c:v>
                </c:pt>
                <c:pt idx="467">
                  <c:v>29642</c:v>
                </c:pt>
                <c:pt idx="468">
                  <c:v>28658</c:v>
                </c:pt>
                <c:pt idx="469">
                  <c:v>30077</c:v>
                </c:pt>
                <c:pt idx="470">
                  <c:v>29905</c:v>
                </c:pt>
                <c:pt idx="471">
                  <c:v>27858</c:v>
                </c:pt>
                <c:pt idx="472">
                  <c:v>28654</c:v>
                </c:pt>
                <c:pt idx="473">
                  <c:v>28651</c:v>
                </c:pt>
                <c:pt idx="474">
                  <c:v>31297</c:v>
                </c:pt>
                <c:pt idx="475">
                  <c:v>32385</c:v>
                </c:pt>
                <c:pt idx="476">
                  <c:v>32468</c:v>
                </c:pt>
                <c:pt idx="477">
                  <c:v>34167</c:v>
                </c:pt>
                <c:pt idx="478">
                  <c:v>35229</c:v>
                </c:pt>
                <c:pt idx="479">
                  <c:v>32484</c:v>
                </c:pt>
                <c:pt idx="480">
                  <c:v>28469</c:v>
                </c:pt>
                <c:pt idx="481">
                  <c:v>26004</c:v>
                </c:pt>
                <c:pt idx="482">
                  <c:v>29845</c:v>
                </c:pt>
                <c:pt idx="483">
                  <c:v>28017</c:v>
                </c:pt>
                <c:pt idx="484">
                  <c:v>28644</c:v>
                </c:pt>
                <c:pt idx="485">
                  <c:v>26977</c:v>
                </c:pt>
                <c:pt idx="486">
                  <c:v>26033</c:v>
                </c:pt>
                <c:pt idx="487">
                  <c:v>25865</c:v>
                </c:pt>
                <c:pt idx="488">
                  <c:v>27096</c:v>
                </c:pt>
                <c:pt idx="489">
                  <c:v>24595</c:v>
                </c:pt>
                <c:pt idx="490">
                  <c:v>26727</c:v>
                </c:pt>
                <c:pt idx="491">
                  <c:v>27431</c:v>
                </c:pt>
                <c:pt idx="492">
                  <c:v>28298</c:v>
                </c:pt>
                <c:pt idx="493">
                  <c:v>28891</c:v>
                </c:pt>
                <c:pt idx="494">
                  <c:v>27987</c:v>
                </c:pt>
                <c:pt idx="495">
                  <c:v>29003</c:v>
                </c:pt>
                <c:pt idx="496">
                  <c:v>30076</c:v>
                </c:pt>
                <c:pt idx="497">
                  <c:v>32035</c:v>
                </c:pt>
                <c:pt idx="498">
                  <c:v>31933</c:v>
                </c:pt>
                <c:pt idx="499">
                  <c:v>32477</c:v>
                </c:pt>
                <c:pt idx="500">
                  <c:v>32094</c:v>
                </c:pt>
                <c:pt idx="501">
                  <c:v>35223</c:v>
                </c:pt>
                <c:pt idx="502">
                  <c:v>34691</c:v>
                </c:pt>
                <c:pt idx="503">
                  <c:v>35136</c:v>
                </c:pt>
                <c:pt idx="504">
                  <c:v>34880</c:v>
                </c:pt>
                <c:pt idx="505">
                  <c:v>35476</c:v>
                </c:pt>
                <c:pt idx="506">
                  <c:v>35046</c:v>
                </c:pt>
                <c:pt idx="507">
                  <c:v>36248</c:v>
                </c:pt>
                <c:pt idx="508">
                  <c:v>35712</c:v>
                </c:pt>
                <c:pt idx="509">
                  <c:v>37050</c:v>
                </c:pt>
                <c:pt idx="510">
                  <c:v>36889</c:v>
                </c:pt>
                <c:pt idx="511">
                  <c:v>35506</c:v>
                </c:pt>
                <c:pt idx="512">
                  <c:v>35098</c:v>
                </c:pt>
                <c:pt idx="513">
                  <c:v>36163</c:v>
                </c:pt>
                <c:pt idx="514">
                  <c:v>34622</c:v>
                </c:pt>
                <c:pt idx="515">
                  <c:v>36703</c:v>
                </c:pt>
                <c:pt idx="516">
                  <c:v>37466</c:v>
                </c:pt>
                <c:pt idx="517">
                  <c:v>37867</c:v>
                </c:pt>
                <c:pt idx="518">
                  <c:v>38191</c:v>
                </c:pt>
                <c:pt idx="519">
                  <c:v>38294</c:v>
                </c:pt>
                <c:pt idx="520">
                  <c:v>39733</c:v>
                </c:pt>
                <c:pt idx="521">
                  <c:v>41014</c:v>
                </c:pt>
                <c:pt idx="522">
                  <c:v>40811</c:v>
                </c:pt>
                <c:pt idx="523">
                  <c:v>37589</c:v>
                </c:pt>
                <c:pt idx="524">
                  <c:v>37872</c:v>
                </c:pt>
                <c:pt idx="525">
                  <c:v>37622</c:v>
                </c:pt>
                <c:pt idx="526">
                  <c:v>36775</c:v>
                </c:pt>
                <c:pt idx="527">
                  <c:v>35855</c:v>
                </c:pt>
                <c:pt idx="528">
                  <c:v>37547</c:v>
                </c:pt>
                <c:pt idx="529">
                  <c:v>34374</c:v>
                </c:pt>
                <c:pt idx="530">
                  <c:v>37526</c:v>
                </c:pt>
                <c:pt idx="531">
                  <c:v>37083</c:v>
                </c:pt>
                <c:pt idx="532">
                  <c:v>34018</c:v>
                </c:pt>
                <c:pt idx="533">
                  <c:v>30834</c:v>
                </c:pt>
                <c:pt idx="534">
                  <c:v>32601</c:v>
                </c:pt>
                <c:pt idx="535">
                  <c:v>26999</c:v>
                </c:pt>
                <c:pt idx="536">
                  <c:v>26453</c:v>
                </c:pt>
                <c:pt idx="537">
                  <c:v>25680</c:v>
                </c:pt>
                <c:pt idx="538">
                  <c:v>25229</c:v>
                </c:pt>
                <c:pt idx="539">
                  <c:v>27939</c:v>
                </c:pt>
                <c:pt idx="540">
                  <c:v>26435</c:v>
                </c:pt>
                <c:pt idx="541">
                  <c:v>26027</c:v>
                </c:pt>
                <c:pt idx="542">
                  <c:v>31900</c:v>
                </c:pt>
                <c:pt idx="543">
                  <c:v>32910</c:v>
                </c:pt>
                <c:pt idx="544">
                  <c:v>31446</c:v>
                </c:pt>
                <c:pt idx="545">
                  <c:v>31438</c:v>
                </c:pt>
                <c:pt idx="546">
                  <c:v>31410</c:v>
                </c:pt>
                <c:pt idx="547">
                  <c:v>29038</c:v>
                </c:pt>
                <c:pt idx="548">
                  <c:v>30120</c:v>
                </c:pt>
                <c:pt idx="549">
                  <c:v>32118</c:v>
                </c:pt>
                <c:pt idx="550">
                  <c:v>30989</c:v>
                </c:pt>
                <c:pt idx="551">
                  <c:v>28690</c:v>
                </c:pt>
                <c:pt idx="552">
                  <c:v>26437</c:v>
                </c:pt>
                <c:pt idx="553">
                  <c:v>27205</c:v>
                </c:pt>
                <c:pt idx="554">
                  <c:v>28563</c:v>
                </c:pt>
                <c:pt idx="555">
                  <c:v>28480</c:v>
                </c:pt>
                <c:pt idx="556">
                  <c:v>23209</c:v>
                </c:pt>
                <c:pt idx="557">
                  <c:v>18505</c:v>
                </c:pt>
                <c:pt idx="558">
                  <c:v>20035</c:v>
                </c:pt>
                <c:pt idx="559">
                  <c:v>18743</c:v>
                </c:pt>
                <c:pt idx="560">
                  <c:v>17163</c:v>
                </c:pt>
                <c:pt idx="561">
                  <c:v>16699</c:v>
                </c:pt>
                <c:pt idx="562">
                  <c:v>17029</c:v>
                </c:pt>
                <c:pt idx="563">
                  <c:v>18386</c:v>
                </c:pt>
                <c:pt idx="564">
                  <c:v>20817</c:v>
                </c:pt>
                <c:pt idx="565">
                  <c:v>18472</c:v>
                </c:pt>
                <c:pt idx="566">
                  <c:v>19488</c:v>
                </c:pt>
                <c:pt idx="567">
                  <c:v>16742</c:v>
                </c:pt>
                <c:pt idx="568">
                  <c:v>18637</c:v>
                </c:pt>
                <c:pt idx="569">
                  <c:v>13878</c:v>
                </c:pt>
                <c:pt idx="570">
                  <c:v>15693</c:v>
                </c:pt>
                <c:pt idx="571">
                  <c:v>15407</c:v>
                </c:pt>
                <c:pt idx="572">
                  <c:v>17211</c:v>
                </c:pt>
                <c:pt idx="573">
                  <c:v>15640</c:v>
                </c:pt>
                <c:pt idx="574">
                  <c:v>13520</c:v>
                </c:pt>
                <c:pt idx="575">
                  <c:v>13460</c:v>
                </c:pt>
                <c:pt idx="576">
                  <c:v>11397</c:v>
                </c:pt>
                <c:pt idx="577">
                  <c:v>11084</c:v>
                </c:pt>
                <c:pt idx="578">
                  <c:v>13838</c:v>
                </c:pt>
                <c:pt idx="579">
                  <c:v>14103</c:v>
                </c:pt>
                <c:pt idx="580">
                  <c:v>13402</c:v>
                </c:pt>
                <c:pt idx="581">
                  <c:v>12112</c:v>
                </c:pt>
                <c:pt idx="582">
                  <c:v>13565</c:v>
                </c:pt>
                <c:pt idx="583">
                  <c:v>11465</c:v>
                </c:pt>
                <c:pt idx="584">
                  <c:v>10754</c:v>
                </c:pt>
                <c:pt idx="585">
                  <c:v>14008</c:v>
                </c:pt>
                <c:pt idx="586">
                  <c:v>12688</c:v>
                </c:pt>
                <c:pt idx="587">
                  <c:v>10838</c:v>
                </c:pt>
                <c:pt idx="588">
                  <c:v>9927</c:v>
                </c:pt>
                <c:pt idx="589">
                  <c:v>10567</c:v>
                </c:pt>
                <c:pt idx="590">
                  <c:v>11204</c:v>
                </c:pt>
                <c:pt idx="591">
                  <c:v>11861</c:v>
                </c:pt>
                <c:pt idx="592">
                  <c:v>12110</c:v>
                </c:pt>
                <c:pt idx="593">
                  <c:v>12696</c:v>
                </c:pt>
                <c:pt idx="594">
                  <c:v>13564</c:v>
                </c:pt>
                <c:pt idx="595">
                  <c:v>12245</c:v>
                </c:pt>
                <c:pt idx="596">
                  <c:v>14566</c:v>
                </c:pt>
                <c:pt idx="597">
                  <c:v>15212</c:v>
                </c:pt>
                <c:pt idx="598">
                  <c:v>18338</c:v>
                </c:pt>
                <c:pt idx="599">
                  <c:v>20835</c:v>
                </c:pt>
                <c:pt idx="600">
                  <c:v>20368</c:v>
                </c:pt>
                <c:pt idx="601">
                  <c:v>23251</c:v>
                </c:pt>
                <c:pt idx="602">
                  <c:v>24386</c:v>
                </c:pt>
                <c:pt idx="603">
                  <c:v>23755</c:v>
                </c:pt>
                <c:pt idx="604">
                  <c:v>24819</c:v>
                </c:pt>
                <c:pt idx="605">
                  <c:v>25035</c:v>
                </c:pt>
                <c:pt idx="606">
                  <c:v>24175</c:v>
                </c:pt>
                <c:pt idx="607">
                  <c:v>25691</c:v>
                </c:pt>
                <c:pt idx="608">
                  <c:v>26348</c:v>
                </c:pt>
                <c:pt idx="609">
                  <c:v>27703</c:v>
                </c:pt>
                <c:pt idx="610">
                  <c:v>29023</c:v>
                </c:pt>
                <c:pt idx="611">
                  <c:v>27915</c:v>
                </c:pt>
                <c:pt idx="612">
                  <c:v>29807</c:v>
                </c:pt>
                <c:pt idx="613">
                  <c:v>29338</c:v>
                </c:pt>
                <c:pt idx="614">
                  <c:v>29430</c:v>
                </c:pt>
                <c:pt idx="615">
                  <c:v>31863</c:v>
                </c:pt>
                <c:pt idx="616">
                  <c:v>31349</c:v>
                </c:pt>
                <c:pt idx="617">
                  <c:v>32586</c:v>
                </c:pt>
                <c:pt idx="618">
                  <c:v>31761</c:v>
                </c:pt>
                <c:pt idx="619">
                  <c:v>28576</c:v>
                </c:pt>
                <c:pt idx="620">
                  <c:v>24383</c:v>
                </c:pt>
                <c:pt idx="621">
                  <c:v>24462</c:v>
                </c:pt>
                <c:pt idx="622">
                  <c:v>21981</c:v>
                </c:pt>
                <c:pt idx="623">
                  <c:v>20996</c:v>
                </c:pt>
                <c:pt idx="624">
                  <c:v>11305</c:v>
                </c:pt>
                <c:pt idx="625">
                  <c:v>8409</c:v>
                </c:pt>
                <c:pt idx="626">
                  <c:v>8104</c:v>
                </c:pt>
                <c:pt idx="627">
                  <c:v>7865</c:v>
                </c:pt>
                <c:pt idx="628">
                  <c:v>7554</c:v>
                </c:pt>
                <c:pt idx="629">
                  <c:v>9281</c:v>
                </c:pt>
                <c:pt idx="630">
                  <c:v>10503</c:v>
                </c:pt>
                <c:pt idx="631">
                  <c:v>16330</c:v>
                </c:pt>
                <c:pt idx="632">
                  <c:v>15820</c:v>
                </c:pt>
                <c:pt idx="633">
                  <c:v>19800</c:v>
                </c:pt>
                <c:pt idx="634">
                  <c:v>18190</c:v>
                </c:pt>
                <c:pt idx="635">
                  <c:v>18148</c:v>
                </c:pt>
                <c:pt idx="636">
                  <c:v>15861</c:v>
                </c:pt>
                <c:pt idx="637">
                  <c:v>17200</c:v>
                </c:pt>
                <c:pt idx="638">
                  <c:v>15960</c:v>
                </c:pt>
                <c:pt idx="639">
                  <c:v>16400</c:v>
                </c:pt>
                <c:pt idx="640">
                  <c:v>18304</c:v>
                </c:pt>
                <c:pt idx="641">
                  <c:v>19130</c:v>
                </c:pt>
                <c:pt idx="642">
                  <c:v>17160</c:v>
                </c:pt>
                <c:pt idx="643">
                  <c:v>17010</c:v>
                </c:pt>
                <c:pt idx="644">
                  <c:v>14990</c:v>
                </c:pt>
                <c:pt idx="645">
                  <c:v>11530</c:v>
                </c:pt>
                <c:pt idx="646">
                  <c:v>9560</c:v>
                </c:pt>
                <c:pt idx="647">
                  <c:v>12189</c:v>
                </c:pt>
                <c:pt idx="648">
                  <c:v>10517</c:v>
                </c:pt>
                <c:pt idx="649">
                  <c:v>8152</c:v>
                </c:pt>
                <c:pt idx="650">
                  <c:v>7381</c:v>
                </c:pt>
                <c:pt idx="651">
                  <c:v>7530</c:v>
                </c:pt>
                <c:pt idx="652">
                  <c:v>7513</c:v>
                </c:pt>
                <c:pt idx="653">
                  <c:v>6100</c:v>
                </c:pt>
                <c:pt idx="654">
                  <c:v>6400</c:v>
                </c:pt>
                <c:pt idx="655">
                  <c:v>6700</c:v>
                </c:pt>
                <c:pt idx="656">
                  <c:v>9100</c:v>
                </c:pt>
                <c:pt idx="657">
                  <c:v>11811</c:v>
                </c:pt>
                <c:pt idx="658">
                  <c:v>15700</c:v>
                </c:pt>
                <c:pt idx="659">
                  <c:v>11600</c:v>
                </c:pt>
                <c:pt idx="660">
                  <c:v>13400</c:v>
                </c:pt>
                <c:pt idx="661">
                  <c:v>14500</c:v>
                </c:pt>
                <c:pt idx="662">
                  <c:v>18200</c:v>
                </c:pt>
                <c:pt idx="663">
                  <c:v>18700</c:v>
                </c:pt>
                <c:pt idx="664">
                  <c:v>19500</c:v>
                </c:pt>
                <c:pt idx="665">
                  <c:v>23100</c:v>
                </c:pt>
                <c:pt idx="666">
                  <c:v>26800</c:v>
                </c:pt>
                <c:pt idx="667">
                  <c:v>28100</c:v>
                </c:pt>
                <c:pt idx="668">
                  <c:v>26700</c:v>
                </c:pt>
                <c:pt idx="669">
                  <c:v>27500</c:v>
                </c:pt>
                <c:pt idx="670">
                  <c:v>24300</c:v>
                </c:pt>
                <c:pt idx="671">
                  <c:v>24900</c:v>
                </c:pt>
                <c:pt idx="672">
                  <c:v>26700</c:v>
                </c:pt>
                <c:pt idx="673">
                  <c:v>25810</c:v>
                </c:pt>
                <c:pt idx="674">
                  <c:v>27092</c:v>
                </c:pt>
                <c:pt idx="675">
                  <c:v>24438</c:v>
                </c:pt>
                <c:pt idx="676">
                  <c:v>21398</c:v>
                </c:pt>
                <c:pt idx="677">
                  <c:v>20196</c:v>
                </c:pt>
                <c:pt idx="678">
                  <c:v>20685</c:v>
                </c:pt>
                <c:pt idx="679">
                  <c:v>18651</c:v>
                </c:pt>
                <c:pt idx="680">
                  <c:v>19987</c:v>
                </c:pt>
                <c:pt idx="681">
                  <c:v>18926</c:v>
                </c:pt>
                <c:pt idx="682">
                  <c:v>18470</c:v>
                </c:pt>
                <c:pt idx="683">
                  <c:v>13770</c:v>
                </c:pt>
                <c:pt idx="684">
                  <c:v>12047</c:v>
                </c:pt>
                <c:pt idx="685">
                  <c:v>8294</c:v>
                </c:pt>
                <c:pt idx="686">
                  <c:v>6361</c:v>
                </c:pt>
                <c:pt idx="687">
                  <c:v>6781</c:v>
                </c:pt>
                <c:pt idx="688">
                  <c:v>2326</c:v>
                </c:pt>
                <c:pt idx="689" formatCode="General">
                  <c:v>-151</c:v>
                </c:pt>
                <c:pt idx="690">
                  <c:v>-4404</c:v>
                </c:pt>
                <c:pt idx="691">
                  <c:v>-5697</c:v>
                </c:pt>
                <c:pt idx="692">
                  <c:v>-3171</c:v>
                </c:pt>
                <c:pt idx="693" formatCode="General">
                  <c:v>473</c:v>
                </c:pt>
                <c:pt idx="694">
                  <c:v>9190</c:v>
                </c:pt>
                <c:pt idx="695">
                  <c:v>9825</c:v>
                </c:pt>
                <c:pt idx="696">
                  <c:v>13166</c:v>
                </c:pt>
                <c:pt idx="697">
                  <c:v>13247</c:v>
                </c:pt>
                <c:pt idx="698">
                  <c:v>13682</c:v>
                </c:pt>
                <c:pt idx="699">
                  <c:v>10894</c:v>
                </c:pt>
                <c:pt idx="700">
                  <c:v>15719</c:v>
                </c:pt>
                <c:pt idx="701">
                  <c:v>16278</c:v>
                </c:pt>
                <c:pt idx="702">
                  <c:v>15723</c:v>
                </c:pt>
                <c:pt idx="703">
                  <c:v>14337</c:v>
                </c:pt>
                <c:pt idx="704">
                  <c:v>16154</c:v>
                </c:pt>
                <c:pt idx="705">
                  <c:v>16278</c:v>
                </c:pt>
                <c:pt idx="706">
                  <c:v>17588</c:v>
                </c:pt>
                <c:pt idx="707">
                  <c:v>20034</c:v>
                </c:pt>
                <c:pt idx="708">
                  <c:v>20636</c:v>
                </c:pt>
                <c:pt idx="709">
                  <c:v>20737</c:v>
                </c:pt>
                <c:pt idx="710">
                  <c:v>22056</c:v>
                </c:pt>
                <c:pt idx="711">
                  <c:v>22553</c:v>
                </c:pt>
                <c:pt idx="712">
                  <c:v>25145</c:v>
                </c:pt>
                <c:pt idx="713">
                  <c:v>24741</c:v>
                </c:pt>
                <c:pt idx="714">
                  <c:v>25448</c:v>
                </c:pt>
                <c:pt idx="715">
                  <c:v>28986</c:v>
                </c:pt>
                <c:pt idx="716">
                  <c:v>35806</c:v>
                </c:pt>
                <c:pt idx="717">
                  <c:v>34800</c:v>
                </c:pt>
                <c:pt idx="718">
                  <c:v>38200</c:v>
                </c:pt>
                <c:pt idx="719">
                  <c:v>39200</c:v>
                </c:pt>
                <c:pt idx="720">
                  <c:v>36400</c:v>
                </c:pt>
                <c:pt idx="721">
                  <c:v>34948</c:v>
                </c:pt>
                <c:pt idx="722">
                  <c:v>32300</c:v>
                </c:pt>
                <c:pt idx="723">
                  <c:v>29500</c:v>
                </c:pt>
                <c:pt idx="724">
                  <c:v>23700</c:v>
                </c:pt>
                <c:pt idx="725">
                  <c:v>30700</c:v>
                </c:pt>
                <c:pt idx="726">
                  <c:v>28000</c:v>
                </c:pt>
                <c:pt idx="727">
                  <c:v>28800</c:v>
                </c:pt>
                <c:pt idx="728">
                  <c:v>28500</c:v>
                </c:pt>
                <c:pt idx="729">
                  <c:v>22500</c:v>
                </c:pt>
                <c:pt idx="730">
                  <c:v>20500</c:v>
                </c:pt>
                <c:pt idx="731">
                  <c:v>20800</c:v>
                </c:pt>
                <c:pt idx="732">
                  <c:v>19600</c:v>
                </c:pt>
                <c:pt idx="733">
                  <c:v>15200</c:v>
                </c:pt>
                <c:pt idx="734">
                  <c:v>15500</c:v>
                </c:pt>
                <c:pt idx="735">
                  <c:v>19750</c:v>
                </c:pt>
                <c:pt idx="736">
                  <c:v>20925</c:v>
                </c:pt>
                <c:pt idx="737">
                  <c:v>15100</c:v>
                </c:pt>
                <c:pt idx="738">
                  <c:v>14010</c:v>
                </c:pt>
                <c:pt idx="739">
                  <c:v>21079</c:v>
                </c:pt>
                <c:pt idx="740">
                  <c:v>30.87</c:v>
                </c:pt>
                <c:pt idx="741">
                  <c:v>33844</c:v>
                </c:pt>
                <c:pt idx="742">
                  <c:v>40300</c:v>
                </c:pt>
                <c:pt idx="743">
                  <c:v>45460</c:v>
                </c:pt>
                <c:pt idx="744">
                  <c:v>47520</c:v>
                </c:pt>
                <c:pt idx="745">
                  <c:v>47000</c:v>
                </c:pt>
                <c:pt idx="746">
                  <c:v>44850</c:v>
                </c:pt>
                <c:pt idx="747">
                  <c:v>39400</c:v>
                </c:pt>
                <c:pt idx="748">
                  <c:v>43600</c:v>
                </c:pt>
                <c:pt idx="749">
                  <c:v>47700</c:v>
                </c:pt>
                <c:pt idx="750">
                  <c:v>48189</c:v>
                </c:pt>
                <c:pt idx="751">
                  <c:v>47600</c:v>
                </c:pt>
                <c:pt idx="752">
                  <c:v>51400</c:v>
                </c:pt>
                <c:pt idx="753">
                  <c:v>49900</c:v>
                </c:pt>
                <c:pt idx="754">
                  <c:v>47800</c:v>
                </c:pt>
                <c:pt idx="755">
                  <c:v>43688</c:v>
                </c:pt>
                <c:pt idx="756">
                  <c:v>40887</c:v>
                </c:pt>
                <c:pt idx="757">
                  <c:v>39700</c:v>
                </c:pt>
                <c:pt idx="758">
                  <c:v>48700</c:v>
                </c:pt>
                <c:pt idx="759">
                  <c:v>51800</c:v>
                </c:pt>
                <c:pt idx="760">
                  <c:v>54117</c:v>
                </c:pt>
                <c:pt idx="761">
                  <c:v>56100</c:v>
                </c:pt>
                <c:pt idx="762">
                  <c:v>58300</c:v>
                </c:pt>
                <c:pt idx="763">
                  <c:v>60700</c:v>
                </c:pt>
                <c:pt idx="764">
                  <c:v>60900</c:v>
                </c:pt>
                <c:pt idx="765">
                  <c:v>61200</c:v>
                </c:pt>
                <c:pt idx="766">
                  <c:v>60700</c:v>
                </c:pt>
                <c:pt idx="767">
                  <c:v>59300</c:v>
                </c:pt>
                <c:pt idx="768">
                  <c:v>60800</c:v>
                </c:pt>
                <c:pt idx="769">
                  <c:v>64180</c:v>
                </c:pt>
                <c:pt idx="770">
                  <c:v>65070</c:v>
                </c:pt>
                <c:pt idx="771">
                  <c:v>65480</c:v>
                </c:pt>
                <c:pt idx="772">
                  <c:v>61810</c:v>
                </c:pt>
                <c:pt idx="773" formatCode="0.00">
                  <c:v>63620</c:v>
                </c:pt>
                <c:pt idx="774">
                  <c:v>67670</c:v>
                </c:pt>
                <c:pt idx="775">
                  <c:v>70010</c:v>
                </c:pt>
                <c:pt idx="776">
                  <c:v>71470</c:v>
                </c:pt>
                <c:pt idx="777">
                  <c:v>73700</c:v>
                </c:pt>
                <c:pt idx="778">
                  <c:v>71730</c:v>
                </c:pt>
                <c:pt idx="779">
                  <c:v>72330</c:v>
                </c:pt>
                <c:pt idx="780">
                  <c:v>78160</c:v>
                </c:pt>
                <c:pt idx="781">
                  <c:v>71980</c:v>
                </c:pt>
                <c:pt idx="782">
                  <c:v>68390</c:v>
                </c:pt>
                <c:pt idx="783">
                  <c:v>74260</c:v>
                </c:pt>
                <c:pt idx="784">
                  <c:v>73900</c:v>
                </c:pt>
                <c:pt idx="785">
                  <c:v>62100</c:v>
                </c:pt>
                <c:pt idx="786">
                  <c:v>56080</c:v>
                </c:pt>
                <c:pt idx="787">
                  <c:v>48700</c:v>
                </c:pt>
                <c:pt idx="788">
                  <c:v>38870</c:v>
                </c:pt>
                <c:pt idx="789">
                  <c:v>38630</c:v>
                </c:pt>
                <c:pt idx="790">
                  <c:v>35010</c:v>
                </c:pt>
                <c:pt idx="791">
                  <c:v>32790</c:v>
                </c:pt>
                <c:pt idx="792">
                  <c:v>37590</c:v>
                </c:pt>
                <c:pt idx="793">
                  <c:v>39990</c:v>
                </c:pt>
                <c:pt idx="794">
                  <c:v>47970</c:v>
                </c:pt>
                <c:pt idx="795">
                  <c:v>49370</c:v>
                </c:pt>
                <c:pt idx="796">
                  <c:v>52180</c:v>
                </c:pt>
                <c:pt idx="797">
                  <c:v>54800</c:v>
                </c:pt>
                <c:pt idx="798">
                  <c:v>48130</c:v>
                </c:pt>
                <c:pt idx="799">
                  <c:v>46370</c:v>
                </c:pt>
              </c:numCache>
            </c:numRef>
          </c:val>
          <c:smooth val="0"/>
          <c:extLst>
            <c:ext xmlns:c16="http://schemas.microsoft.com/office/drawing/2014/chart" uri="{C3380CC4-5D6E-409C-BE32-E72D297353CC}">
              <c16:uniqueId val="{00000000-932F-4A89-AB1B-49B53E93C144}"/>
            </c:ext>
          </c:extLst>
        </c:ser>
        <c:dLbls>
          <c:showLegendKey val="0"/>
          <c:showVal val="0"/>
          <c:showCatName val="0"/>
          <c:showSerName val="0"/>
          <c:showPercent val="0"/>
          <c:showBubbleSize val="0"/>
        </c:dLbls>
        <c:smooth val="0"/>
        <c:axId val="545645152"/>
        <c:axId val="545645480"/>
      </c:lineChart>
      <c:catAx>
        <c:axId val="545645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545645480"/>
        <c:crosses val="autoZero"/>
        <c:auto val="1"/>
        <c:lblAlgn val="ctr"/>
        <c:lblOffset val="100"/>
        <c:noMultiLvlLbl val="0"/>
      </c:catAx>
      <c:valAx>
        <c:axId val="545645480"/>
        <c:scaling>
          <c:orientation val="minMax"/>
          <c:min val="-10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545645152"/>
        <c:crosses val="autoZero"/>
        <c:crossBetween val="between"/>
      </c:valAx>
      <c:spPr>
        <a:noFill/>
        <a:ln w="25400" cap="flat" cmpd="sng" algn="ctr">
          <a:noFill/>
          <a:prstDash val="solid"/>
        </a:ln>
        <a:effectLst/>
      </c:spPr>
    </c:plotArea>
    <c:plotVisOnly val="1"/>
    <c:dispBlanksAs val="gap"/>
    <c:showDLblsOverMax val="0"/>
  </c:chart>
  <c:spPr>
    <a:noFill/>
    <a:ln>
      <a:noFill/>
    </a:ln>
    <a:effectLst/>
  </c:spPr>
  <c:txPr>
    <a:bodyPr/>
    <a:lstStyle/>
    <a:p>
      <a:pPr>
        <a:defRPr/>
      </a:pPr>
      <a:endParaRPr lang="tr-TR"/>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Sayfa1!$B$1</c:f>
              <c:strCache>
                <c:ptCount val="1"/>
                <c:pt idx="0">
                  <c:v>Seri 1</c:v>
                </c:pt>
              </c:strCache>
            </c:strRef>
          </c:tx>
          <c:spPr>
            <a:ln w="28575" cap="rnd">
              <a:solidFill>
                <a:srgbClr val="009BD2"/>
              </a:solidFill>
              <a:round/>
            </a:ln>
            <a:effectLst/>
          </c:spPr>
          <c:marker>
            <c:symbol val="none"/>
          </c:marker>
          <c:dLbls>
            <c:dLbl>
              <c:idx val="245"/>
              <c:layout>
                <c:manualLayout>
                  <c:x val="-6.0185185185185182E-2"/>
                  <c:y val="-4.892677953342732E-2"/>
                </c:manualLayout>
              </c:layout>
              <c:tx>
                <c:rich>
                  <a:bodyPr/>
                  <a:lstStyle/>
                  <a:p>
                    <a:fld id="{6A622977-0C08-4578-9B78-8E269A9F82F7}" type="CATEGORYNAME">
                      <a:rPr lang="en-US" sz="1400" b="1" smtClean="0">
                        <a:solidFill>
                          <a:schemeClr val="tx1"/>
                        </a:solidFill>
                      </a:rPr>
                      <a:pPr/>
                      <a:t>[KATEGORİ ADI]</a:t>
                    </a:fld>
                    <a:endParaRPr lang="en-US" sz="1400" b="1" baseline="0" dirty="0">
                      <a:solidFill>
                        <a:schemeClr val="tx1"/>
                      </a:solidFill>
                    </a:endParaRPr>
                  </a:p>
                  <a:p>
                    <a:fld id="{0F733275-CE94-4D4E-922C-069D0DC9A28B}" type="VALUE">
                      <a:rPr lang="en-US" sz="1300" b="1" baseline="0" smtClean="0">
                        <a:solidFill>
                          <a:schemeClr val="tx1"/>
                        </a:solidFill>
                      </a:rPr>
                      <a:pPr/>
                      <a:t>[DEĞER]</a:t>
                    </a:fld>
                    <a:endParaRPr lang="tr-T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25D3-4918-89EB-1FAE3DDE4266}"/>
                </c:ext>
              </c:extLst>
            </c:dLbl>
            <c:dLbl>
              <c:idx val="605"/>
              <c:layout>
                <c:manualLayout>
                  <c:x val="-5.2469135802469251E-2"/>
                  <c:y val="5.8712135440112757E-2"/>
                </c:manualLayout>
              </c:layout>
              <c:tx>
                <c:rich>
                  <a:bodyPr/>
                  <a:lstStyle/>
                  <a:p>
                    <a:fld id="{C192C939-27D2-427E-99EF-E3225D6D043D}" type="CATEGORYNAME">
                      <a:rPr lang="en-US" sz="1300" b="1" smtClean="0">
                        <a:solidFill>
                          <a:schemeClr val="tx1"/>
                        </a:solidFill>
                      </a:rPr>
                      <a:pPr/>
                      <a:t>[KATEGORİ ADI]</a:t>
                    </a:fld>
                    <a:endParaRPr lang="en-US" sz="1300" b="1" baseline="0" dirty="0">
                      <a:solidFill>
                        <a:schemeClr val="tx1"/>
                      </a:solidFill>
                    </a:endParaRPr>
                  </a:p>
                  <a:p>
                    <a:fld id="{1E81DA7F-FCD6-4582-B345-9F75A01E75C9}" type="VALUE">
                      <a:rPr lang="en-US" sz="1400" b="1" baseline="0" smtClean="0">
                        <a:solidFill>
                          <a:schemeClr val="tx1"/>
                        </a:solidFill>
                      </a:rPr>
                      <a:pPr/>
                      <a:t>[DEĞER]</a:t>
                    </a:fld>
                    <a:endParaRPr lang="tr-T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5D3-4918-89EB-1FAE3DDE4266}"/>
                </c:ext>
              </c:extLst>
            </c:dLbl>
            <c:dLbl>
              <c:idx val="727"/>
              <c:layout>
                <c:manualLayout>
                  <c:x val="-8.9506172839506168E-2"/>
                  <c:y val="-5.137311851009866E-2"/>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fld id="{A6149D98-B373-4DEF-A993-FCA51EFA079C}" type="CATEGORYNAME">
                      <a:rPr lang="en-US" sz="1400" b="1" smtClean="0">
                        <a:solidFill>
                          <a:schemeClr val="tx1"/>
                        </a:solidFill>
                      </a:rPr>
                      <a:pPr>
                        <a:defRPr/>
                      </a:pPr>
                      <a:t>[KATEGORİ ADI]</a:t>
                    </a:fld>
                    <a:endParaRPr lang="en-US" sz="1400" b="1" dirty="0">
                      <a:solidFill>
                        <a:schemeClr val="tx1"/>
                      </a:solidFill>
                    </a:endParaRPr>
                  </a:p>
                  <a:p>
                    <a:pPr>
                      <a:defRPr/>
                    </a:pPr>
                    <a:fld id="{944727F5-8E07-4E89-BA80-64FC3D4BC995}" type="VALUE">
                      <a:rPr lang="en-US" sz="1400" b="1" baseline="0" smtClean="0">
                        <a:solidFill>
                          <a:schemeClr val="tx1"/>
                        </a:solidFill>
                      </a:rPr>
                      <a:pPr>
                        <a:defRPr/>
                      </a:pPr>
                      <a:t>[DEĞER]</a:t>
                    </a:fld>
                    <a:endParaRPr lang="tr-TR"/>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1602410809759892"/>
                      <c:h val="9.1822466676336451E-2"/>
                    </c:manualLayout>
                  </c15:layout>
                  <c15:dlblFieldTable/>
                  <c15:showDataLabelsRange val="0"/>
                </c:ext>
                <c:ext xmlns:c16="http://schemas.microsoft.com/office/drawing/2014/chart" uri="{C3380CC4-5D6E-409C-BE32-E72D297353CC}">
                  <c16:uniqueId val="{00000003-25D3-4918-89EB-1FAE3DDE4266}"/>
                </c:ext>
              </c:extLst>
            </c:dLbl>
            <c:dLbl>
              <c:idx val="811"/>
              <c:layout>
                <c:manualLayout>
                  <c:x val="-2.8938222999914107E-4"/>
                  <c:y val="-5.5042626975105709E-2"/>
                </c:manualLayout>
              </c:layout>
              <c:tx>
                <c:rich>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r>
                      <a:rPr lang="en-US" sz="1200" b="1" dirty="0">
                        <a:solidFill>
                          <a:schemeClr val="tx1"/>
                        </a:solidFill>
                      </a:rPr>
                      <a:t>21.03.2024</a:t>
                    </a:r>
                    <a:endParaRPr lang="en-US" sz="1200" b="1" baseline="0" dirty="0">
                      <a:solidFill>
                        <a:schemeClr val="tx1"/>
                      </a:solidFill>
                    </a:endParaRPr>
                  </a:p>
                  <a:p>
                    <a:pPr>
                      <a:defRPr/>
                    </a:pPr>
                    <a:r>
                      <a:rPr lang="en-US" b="1" dirty="0"/>
                      <a:t>58.503</a:t>
                    </a:r>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9.8742223194322923E-2"/>
                      <c:h val="8.635576587649918E-2"/>
                    </c:manualLayout>
                  </c15:layout>
                  <c15:showDataLabelsRange val="0"/>
                </c:ext>
                <c:ext xmlns:c16="http://schemas.microsoft.com/office/drawing/2014/chart" uri="{C3380CC4-5D6E-409C-BE32-E72D297353CC}">
                  <c16:uniqueId val="{00000006-25D3-4918-89EB-1FAE3DDE4266}"/>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tr-TR"/>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Sayfa1!$A$3:$A$1110</c:f>
              <c:strCache>
                <c:ptCount val="1108"/>
                <c:pt idx="0">
                  <c:v>5.01.2021</c:v>
                </c:pt>
                <c:pt idx="1">
                  <c:v>6.01.2021</c:v>
                </c:pt>
                <c:pt idx="2">
                  <c:v>7.01.2021</c:v>
                </c:pt>
                <c:pt idx="3">
                  <c:v>8.01.2021</c:v>
                </c:pt>
                <c:pt idx="4">
                  <c:v>11.01.2021</c:v>
                </c:pt>
                <c:pt idx="5">
                  <c:v>12.01.2021</c:v>
                </c:pt>
                <c:pt idx="6">
                  <c:v>13.01.2021</c:v>
                </c:pt>
                <c:pt idx="7">
                  <c:v>14.01.2021</c:v>
                </c:pt>
                <c:pt idx="8">
                  <c:v>15.01.2021</c:v>
                </c:pt>
                <c:pt idx="9">
                  <c:v>18.01.2021</c:v>
                </c:pt>
                <c:pt idx="10">
                  <c:v>19.01.2021</c:v>
                </c:pt>
                <c:pt idx="11">
                  <c:v>20.01.2021</c:v>
                </c:pt>
                <c:pt idx="12">
                  <c:v>21.01.2021</c:v>
                </c:pt>
                <c:pt idx="13">
                  <c:v>22.01.2021</c:v>
                </c:pt>
                <c:pt idx="14">
                  <c:v>25.01.2021</c:v>
                </c:pt>
                <c:pt idx="15">
                  <c:v>26.01.2021</c:v>
                </c:pt>
                <c:pt idx="16">
                  <c:v>27.01.2021</c:v>
                </c:pt>
                <c:pt idx="17">
                  <c:v>28.01.2021</c:v>
                </c:pt>
                <c:pt idx="18">
                  <c:v>29.01.2021</c:v>
                </c:pt>
                <c:pt idx="19">
                  <c:v>1.02.2021</c:v>
                </c:pt>
                <c:pt idx="20">
                  <c:v>2.02.2021</c:v>
                </c:pt>
                <c:pt idx="21">
                  <c:v>3.02.2021</c:v>
                </c:pt>
                <c:pt idx="22">
                  <c:v>4.02.2021</c:v>
                </c:pt>
                <c:pt idx="23">
                  <c:v>5.02.2021</c:v>
                </c:pt>
                <c:pt idx="24">
                  <c:v>8.02.2021</c:v>
                </c:pt>
                <c:pt idx="25">
                  <c:v>9.02.2021</c:v>
                </c:pt>
                <c:pt idx="26">
                  <c:v>10.02.2021</c:v>
                </c:pt>
                <c:pt idx="27">
                  <c:v>11.02.2021</c:v>
                </c:pt>
                <c:pt idx="28">
                  <c:v>12.02.2021</c:v>
                </c:pt>
                <c:pt idx="29">
                  <c:v>15.02.2021</c:v>
                </c:pt>
                <c:pt idx="30">
                  <c:v>16.02.2021</c:v>
                </c:pt>
                <c:pt idx="31">
                  <c:v>17.02.2021</c:v>
                </c:pt>
                <c:pt idx="32">
                  <c:v>18.02.2021</c:v>
                </c:pt>
                <c:pt idx="33">
                  <c:v>19.02.2021</c:v>
                </c:pt>
                <c:pt idx="34">
                  <c:v>22.02.2021</c:v>
                </c:pt>
                <c:pt idx="35">
                  <c:v>23.02.2021</c:v>
                </c:pt>
                <c:pt idx="36">
                  <c:v>24.02.2021</c:v>
                </c:pt>
                <c:pt idx="37">
                  <c:v>25.02.2021</c:v>
                </c:pt>
                <c:pt idx="38">
                  <c:v>26.02.2021</c:v>
                </c:pt>
                <c:pt idx="39">
                  <c:v>1.03.2021</c:v>
                </c:pt>
                <c:pt idx="40">
                  <c:v>2.03.2021</c:v>
                </c:pt>
                <c:pt idx="41">
                  <c:v>3.03.2021</c:v>
                </c:pt>
                <c:pt idx="42">
                  <c:v>4.03.2021</c:v>
                </c:pt>
                <c:pt idx="43">
                  <c:v>5.03.2021</c:v>
                </c:pt>
                <c:pt idx="44">
                  <c:v>8.03.2021</c:v>
                </c:pt>
                <c:pt idx="45">
                  <c:v>9.03.2021</c:v>
                </c:pt>
                <c:pt idx="46">
                  <c:v>10.03.2021</c:v>
                </c:pt>
                <c:pt idx="47">
                  <c:v>11.03.2021</c:v>
                </c:pt>
                <c:pt idx="48">
                  <c:v>12.03.2021</c:v>
                </c:pt>
                <c:pt idx="49">
                  <c:v>15.03.2021</c:v>
                </c:pt>
                <c:pt idx="50">
                  <c:v>16.03.2021</c:v>
                </c:pt>
                <c:pt idx="51">
                  <c:v>17.03.2021</c:v>
                </c:pt>
                <c:pt idx="52">
                  <c:v>18.03.2021</c:v>
                </c:pt>
                <c:pt idx="53">
                  <c:v>19.03.2021</c:v>
                </c:pt>
                <c:pt idx="54">
                  <c:v>22.03.2021</c:v>
                </c:pt>
                <c:pt idx="55">
                  <c:v>23.03.2021</c:v>
                </c:pt>
                <c:pt idx="56">
                  <c:v>24.03.2021</c:v>
                </c:pt>
                <c:pt idx="57">
                  <c:v>25.03.2021</c:v>
                </c:pt>
                <c:pt idx="58">
                  <c:v>26.03.2021</c:v>
                </c:pt>
                <c:pt idx="59">
                  <c:v>29.03.2021</c:v>
                </c:pt>
                <c:pt idx="60">
                  <c:v>30.03.2021</c:v>
                </c:pt>
                <c:pt idx="61">
                  <c:v>31.03.2021</c:v>
                </c:pt>
                <c:pt idx="62">
                  <c:v>1.04.2021</c:v>
                </c:pt>
                <c:pt idx="63">
                  <c:v>2.04.2021</c:v>
                </c:pt>
                <c:pt idx="64">
                  <c:v>5.04.2021</c:v>
                </c:pt>
                <c:pt idx="65">
                  <c:v>6.04.2021</c:v>
                </c:pt>
                <c:pt idx="66">
                  <c:v>7.04.2021</c:v>
                </c:pt>
                <c:pt idx="67">
                  <c:v>8.04.2021</c:v>
                </c:pt>
                <c:pt idx="68">
                  <c:v>9.04.2021</c:v>
                </c:pt>
                <c:pt idx="69">
                  <c:v>12.04.2021</c:v>
                </c:pt>
                <c:pt idx="70">
                  <c:v>13.04.2021</c:v>
                </c:pt>
                <c:pt idx="71">
                  <c:v>14.04.2021</c:v>
                </c:pt>
                <c:pt idx="72">
                  <c:v>15.04.2021</c:v>
                </c:pt>
                <c:pt idx="73">
                  <c:v>16.04.2021</c:v>
                </c:pt>
                <c:pt idx="74">
                  <c:v>19.04.2021</c:v>
                </c:pt>
                <c:pt idx="75">
                  <c:v>20.04.2021</c:v>
                </c:pt>
                <c:pt idx="76">
                  <c:v>21.04.2021</c:v>
                </c:pt>
                <c:pt idx="77">
                  <c:v>22.04.2021</c:v>
                </c:pt>
                <c:pt idx="78">
                  <c:v>26.04.2021</c:v>
                </c:pt>
                <c:pt idx="79">
                  <c:v>27.04.2021</c:v>
                </c:pt>
                <c:pt idx="80">
                  <c:v>28.04.2021</c:v>
                </c:pt>
                <c:pt idx="81">
                  <c:v>29.04.2021</c:v>
                </c:pt>
                <c:pt idx="82">
                  <c:v>30.04.2021</c:v>
                </c:pt>
                <c:pt idx="83">
                  <c:v>3.05.2021</c:v>
                </c:pt>
                <c:pt idx="84">
                  <c:v>4.05.2021</c:v>
                </c:pt>
                <c:pt idx="85">
                  <c:v>5.05.2021</c:v>
                </c:pt>
                <c:pt idx="86">
                  <c:v>6.05.2021</c:v>
                </c:pt>
                <c:pt idx="87">
                  <c:v>7.05.2021</c:v>
                </c:pt>
                <c:pt idx="88">
                  <c:v>10.05.2021</c:v>
                </c:pt>
                <c:pt idx="89">
                  <c:v>11.05.2021</c:v>
                </c:pt>
                <c:pt idx="90">
                  <c:v>12.05.2021</c:v>
                </c:pt>
                <c:pt idx="91">
                  <c:v>17.05.2021</c:v>
                </c:pt>
                <c:pt idx="92">
                  <c:v>18.05.2021</c:v>
                </c:pt>
                <c:pt idx="93">
                  <c:v>20.05.2021</c:v>
                </c:pt>
                <c:pt idx="94">
                  <c:v>21.05.2021</c:v>
                </c:pt>
                <c:pt idx="95">
                  <c:v>24.05.2021</c:v>
                </c:pt>
                <c:pt idx="96">
                  <c:v>25.05.2021</c:v>
                </c:pt>
                <c:pt idx="97">
                  <c:v>26.05.2021</c:v>
                </c:pt>
                <c:pt idx="98">
                  <c:v>27.05.2021</c:v>
                </c:pt>
                <c:pt idx="99">
                  <c:v>28.05.2021</c:v>
                </c:pt>
                <c:pt idx="100">
                  <c:v>31.05.2021</c:v>
                </c:pt>
                <c:pt idx="101">
                  <c:v>1.06.2021</c:v>
                </c:pt>
                <c:pt idx="102">
                  <c:v>2.06.2021</c:v>
                </c:pt>
                <c:pt idx="103">
                  <c:v>3.06.2021</c:v>
                </c:pt>
                <c:pt idx="104">
                  <c:v>4.06.2021</c:v>
                </c:pt>
                <c:pt idx="105">
                  <c:v>7.06.2021</c:v>
                </c:pt>
                <c:pt idx="106">
                  <c:v>8.06.2021</c:v>
                </c:pt>
                <c:pt idx="107">
                  <c:v>9.06.2021</c:v>
                </c:pt>
                <c:pt idx="108">
                  <c:v>10.06.2021</c:v>
                </c:pt>
                <c:pt idx="109">
                  <c:v>11.06.2021</c:v>
                </c:pt>
                <c:pt idx="110">
                  <c:v>14.06.2021</c:v>
                </c:pt>
                <c:pt idx="111">
                  <c:v>15.06.2021</c:v>
                </c:pt>
                <c:pt idx="112">
                  <c:v>16.06.2021</c:v>
                </c:pt>
                <c:pt idx="113">
                  <c:v>17.06.2021</c:v>
                </c:pt>
                <c:pt idx="114">
                  <c:v>18.06.2021</c:v>
                </c:pt>
                <c:pt idx="115">
                  <c:v>21.06.2021</c:v>
                </c:pt>
                <c:pt idx="116">
                  <c:v>22.06.2021</c:v>
                </c:pt>
                <c:pt idx="117">
                  <c:v>23.06.2021</c:v>
                </c:pt>
                <c:pt idx="118">
                  <c:v>24.06.2021</c:v>
                </c:pt>
                <c:pt idx="119">
                  <c:v>25.06.2021</c:v>
                </c:pt>
                <c:pt idx="120">
                  <c:v>28.06.2021</c:v>
                </c:pt>
                <c:pt idx="121">
                  <c:v>29.06.2021</c:v>
                </c:pt>
                <c:pt idx="122">
                  <c:v>30.06.2021</c:v>
                </c:pt>
                <c:pt idx="123">
                  <c:v>1.07.2021</c:v>
                </c:pt>
                <c:pt idx="124">
                  <c:v>2.07.2021</c:v>
                </c:pt>
                <c:pt idx="125">
                  <c:v>5.07.2021</c:v>
                </c:pt>
                <c:pt idx="126">
                  <c:v>6.07.2021</c:v>
                </c:pt>
                <c:pt idx="127">
                  <c:v>7.07.2021</c:v>
                </c:pt>
                <c:pt idx="128">
                  <c:v>8.07.2021</c:v>
                </c:pt>
                <c:pt idx="129">
                  <c:v>9.07.2021</c:v>
                </c:pt>
                <c:pt idx="130">
                  <c:v>12.07.2021</c:v>
                </c:pt>
                <c:pt idx="131">
                  <c:v>13.07.2021</c:v>
                </c:pt>
                <c:pt idx="132">
                  <c:v>14.07.2021</c:v>
                </c:pt>
                <c:pt idx="133">
                  <c:v>16.07.2021</c:v>
                </c:pt>
                <c:pt idx="134">
                  <c:v>19.07.2021</c:v>
                </c:pt>
                <c:pt idx="135">
                  <c:v>26.07.2021</c:v>
                </c:pt>
                <c:pt idx="136">
                  <c:v>27.07.2021</c:v>
                </c:pt>
                <c:pt idx="137">
                  <c:v>28.07.2021</c:v>
                </c:pt>
                <c:pt idx="138">
                  <c:v>29.07.2021</c:v>
                </c:pt>
                <c:pt idx="139">
                  <c:v>30.07.2021</c:v>
                </c:pt>
                <c:pt idx="140">
                  <c:v>2.08.2021</c:v>
                </c:pt>
                <c:pt idx="141">
                  <c:v>3.08.2021</c:v>
                </c:pt>
                <c:pt idx="142">
                  <c:v>4.08.2021</c:v>
                </c:pt>
                <c:pt idx="143">
                  <c:v>5.08.2021</c:v>
                </c:pt>
                <c:pt idx="144">
                  <c:v>6.08.2021</c:v>
                </c:pt>
                <c:pt idx="145">
                  <c:v>9.08.2021</c:v>
                </c:pt>
                <c:pt idx="146">
                  <c:v>10.08.2021</c:v>
                </c:pt>
                <c:pt idx="147">
                  <c:v>11.08.2021</c:v>
                </c:pt>
                <c:pt idx="148">
                  <c:v>12.08.2021</c:v>
                </c:pt>
                <c:pt idx="149">
                  <c:v>13.08.2021</c:v>
                </c:pt>
                <c:pt idx="150">
                  <c:v>16.08.2021</c:v>
                </c:pt>
                <c:pt idx="151">
                  <c:v>17.08.2021</c:v>
                </c:pt>
                <c:pt idx="152">
                  <c:v>18.08.2021</c:v>
                </c:pt>
                <c:pt idx="153">
                  <c:v>19.08.2021</c:v>
                </c:pt>
                <c:pt idx="154">
                  <c:v>20.08.2021</c:v>
                </c:pt>
                <c:pt idx="155">
                  <c:v>23.08.2021</c:v>
                </c:pt>
                <c:pt idx="156">
                  <c:v>24.08.2021</c:v>
                </c:pt>
                <c:pt idx="157">
                  <c:v>25.08.2021</c:v>
                </c:pt>
                <c:pt idx="158">
                  <c:v>26.08.2021</c:v>
                </c:pt>
                <c:pt idx="159">
                  <c:v>27.08.2021</c:v>
                </c:pt>
                <c:pt idx="160">
                  <c:v>31.08.2021</c:v>
                </c:pt>
                <c:pt idx="161">
                  <c:v>1.09.2021</c:v>
                </c:pt>
                <c:pt idx="162">
                  <c:v>2.09.2021</c:v>
                </c:pt>
                <c:pt idx="163">
                  <c:v>3.09.2021</c:v>
                </c:pt>
                <c:pt idx="164">
                  <c:v>6.09.2021</c:v>
                </c:pt>
                <c:pt idx="165">
                  <c:v>7.09.2021</c:v>
                </c:pt>
                <c:pt idx="166">
                  <c:v>8.09.2021</c:v>
                </c:pt>
                <c:pt idx="167">
                  <c:v>9.09.2021</c:v>
                </c:pt>
                <c:pt idx="168">
                  <c:v>10.09.2021</c:v>
                </c:pt>
                <c:pt idx="169">
                  <c:v>13.09.2021</c:v>
                </c:pt>
                <c:pt idx="170">
                  <c:v>14.09.2021</c:v>
                </c:pt>
                <c:pt idx="171">
                  <c:v>15.09.2021</c:v>
                </c:pt>
                <c:pt idx="172">
                  <c:v>16.09.2021</c:v>
                </c:pt>
                <c:pt idx="173">
                  <c:v>17.09.2021</c:v>
                </c:pt>
                <c:pt idx="174">
                  <c:v>20.09.2021</c:v>
                </c:pt>
                <c:pt idx="175">
                  <c:v>21.09.2021</c:v>
                </c:pt>
                <c:pt idx="176">
                  <c:v>22.09.2021</c:v>
                </c:pt>
                <c:pt idx="177">
                  <c:v>23.09.2021</c:v>
                </c:pt>
                <c:pt idx="178">
                  <c:v>24.09.2021</c:v>
                </c:pt>
                <c:pt idx="179">
                  <c:v>27.09.2021</c:v>
                </c:pt>
                <c:pt idx="180">
                  <c:v>28.09.2021</c:v>
                </c:pt>
                <c:pt idx="181">
                  <c:v>29.09.2021</c:v>
                </c:pt>
                <c:pt idx="182">
                  <c:v>30.09.2021</c:v>
                </c:pt>
                <c:pt idx="183">
                  <c:v>1.10.2021</c:v>
                </c:pt>
                <c:pt idx="184">
                  <c:v>4.10.2021</c:v>
                </c:pt>
                <c:pt idx="185">
                  <c:v>5.10.2021</c:v>
                </c:pt>
                <c:pt idx="186">
                  <c:v>6.10.2021</c:v>
                </c:pt>
                <c:pt idx="187">
                  <c:v>7.10.2021</c:v>
                </c:pt>
                <c:pt idx="188">
                  <c:v>8.10.2021</c:v>
                </c:pt>
                <c:pt idx="189">
                  <c:v>11.10.2021</c:v>
                </c:pt>
                <c:pt idx="190">
                  <c:v>12.10.2021</c:v>
                </c:pt>
                <c:pt idx="191">
                  <c:v>13.10.2021</c:v>
                </c:pt>
                <c:pt idx="192">
                  <c:v>14.10.2021</c:v>
                </c:pt>
                <c:pt idx="193">
                  <c:v>15.10.2021</c:v>
                </c:pt>
                <c:pt idx="194">
                  <c:v>18.10.2021</c:v>
                </c:pt>
                <c:pt idx="195">
                  <c:v>19.10.2021</c:v>
                </c:pt>
                <c:pt idx="196">
                  <c:v>20.10.2021</c:v>
                </c:pt>
                <c:pt idx="197">
                  <c:v>21.10.2021</c:v>
                </c:pt>
                <c:pt idx="198">
                  <c:v>22.10.2021</c:v>
                </c:pt>
                <c:pt idx="199">
                  <c:v>25.10.2021</c:v>
                </c:pt>
                <c:pt idx="200">
                  <c:v>26.10.2021</c:v>
                </c:pt>
                <c:pt idx="201">
                  <c:v>27.10.2021</c:v>
                </c:pt>
                <c:pt idx="202">
                  <c:v>28.10.2021</c:v>
                </c:pt>
                <c:pt idx="203">
                  <c:v>1.11.2021</c:v>
                </c:pt>
                <c:pt idx="204">
                  <c:v>2.11.2021</c:v>
                </c:pt>
                <c:pt idx="205">
                  <c:v>3.11.2021</c:v>
                </c:pt>
                <c:pt idx="206">
                  <c:v>4.11.2021</c:v>
                </c:pt>
                <c:pt idx="207">
                  <c:v>5.11.2021</c:v>
                </c:pt>
                <c:pt idx="208">
                  <c:v>8.11.2021</c:v>
                </c:pt>
                <c:pt idx="209">
                  <c:v>9.11.2021</c:v>
                </c:pt>
                <c:pt idx="210">
                  <c:v>10.11.2021</c:v>
                </c:pt>
                <c:pt idx="211">
                  <c:v>11.11.2021</c:v>
                </c:pt>
                <c:pt idx="212">
                  <c:v>12.11.2021</c:v>
                </c:pt>
                <c:pt idx="213">
                  <c:v>15.11.2021</c:v>
                </c:pt>
                <c:pt idx="214">
                  <c:v>16.11.2021</c:v>
                </c:pt>
                <c:pt idx="215">
                  <c:v>17.11.2021</c:v>
                </c:pt>
                <c:pt idx="216">
                  <c:v>18.11.2021</c:v>
                </c:pt>
                <c:pt idx="217">
                  <c:v>19.11.2021</c:v>
                </c:pt>
                <c:pt idx="218">
                  <c:v>22.11.2021</c:v>
                </c:pt>
                <c:pt idx="219">
                  <c:v>23.11.2021</c:v>
                </c:pt>
                <c:pt idx="220">
                  <c:v>24.11.2021</c:v>
                </c:pt>
                <c:pt idx="221">
                  <c:v>25.11.2021</c:v>
                </c:pt>
                <c:pt idx="222">
                  <c:v>26.11.2021</c:v>
                </c:pt>
                <c:pt idx="223">
                  <c:v>29.11.2021</c:v>
                </c:pt>
                <c:pt idx="224">
                  <c:v>30.11.2021</c:v>
                </c:pt>
                <c:pt idx="225">
                  <c:v>1.12.2021</c:v>
                </c:pt>
                <c:pt idx="226">
                  <c:v>2.12.2021</c:v>
                </c:pt>
                <c:pt idx="227">
                  <c:v>3.12.2021</c:v>
                </c:pt>
                <c:pt idx="228">
                  <c:v>6.12.2021</c:v>
                </c:pt>
                <c:pt idx="229">
                  <c:v>7.12.2021</c:v>
                </c:pt>
                <c:pt idx="230">
                  <c:v>8.12.2021</c:v>
                </c:pt>
                <c:pt idx="231">
                  <c:v>9.12.2021</c:v>
                </c:pt>
                <c:pt idx="232">
                  <c:v>10.12.2021</c:v>
                </c:pt>
                <c:pt idx="233">
                  <c:v>13.12.2021</c:v>
                </c:pt>
                <c:pt idx="234">
                  <c:v>14.12.2021</c:v>
                </c:pt>
                <c:pt idx="235">
                  <c:v>15.12.2021</c:v>
                </c:pt>
                <c:pt idx="236">
                  <c:v>16.12.2021</c:v>
                </c:pt>
                <c:pt idx="237">
                  <c:v>17.12.2021</c:v>
                </c:pt>
                <c:pt idx="238">
                  <c:v>20.12.2021</c:v>
                </c:pt>
                <c:pt idx="239">
                  <c:v>21.12.2021</c:v>
                </c:pt>
                <c:pt idx="240">
                  <c:v>22.12.2021</c:v>
                </c:pt>
                <c:pt idx="241">
                  <c:v>23.12.2021</c:v>
                </c:pt>
                <c:pt idx="242">
                  <c:v>24.12.2021</c:v>
                </c:pt>
                <c:pt idx="243">
                  <c:v>27.12.2021</c:v>
                </c:pt>
                <c:pt idx="244">
                  <c:v>28.12.2021</c:v>
                </c:pt>
                <c:pt idx="245">
                  <c:v>29.12.2021</c:v>
                </c:pt>
                <c:pt idx="246">
                  <c:v>30.12.2021</c:v>
                </c:pt>
                <c:pt idx="247">
                  <c:v>31.12.2021</c:v>
                </c:pt>
                <c:pt idx="248">
                  <c:v>3.01.2022</c:v>
                </c:pt>
                <c:pt idx="249">
                  <c:v>4.01.2022</c:v>
                </c:pt>
                <c:pt idx="250">
                  <c:v>5.01.2022</c:v>
                </c:pt>
                <c:pt idx="251">
                  <c:v>6.01.2022</c:v>
                </c:pt>
                <c:pt idx="252">
                  <c:v>7.01.2022</c:v>
                </c:pt>
                <c:pt idx="253">
                  <c:v>10.01.2022</c:v>
                </c:pt>
                <c:pt idx="254">
                  <c:v>11.01.2022</c:v>
                </c:pt>
                <c:pt idx="255">
                  <c:v>12.01.2022</c:v>
                </c:pt>
                <c:pt idx="256">
                  <c:v>13.01.2022</c:v>
                </c:pt>
                <c:pt idx="257">
                  <c:v>14.01.2022</c:v>
                </c:pt>
                <c:pt idx="258">
                  <c:v>17.01.2022</c:v>
                </c:pt>
                <c:pt idx="259">
                  <c:v>18.01.2022</c:v>
                </c:pt>
                <c:pt idx="260">
                  <c:v>19.01.2022</c:v>
                </c:pt>
                <c:pt idx="261">
                  <c:v>20.01.2022</c:v>
                </c:pt>
                <c:pt idx="262">
                  <c:v>21.01.2022</c:v>
                </c:pt>
                <c:pt idx="263">
                  <c:v>24.01.2022</c:v>
                </c:pt>
                <c:pt idx="264">
                  <c:v>25.01.2022</c:v>
                </c:pt>
                <c:pt idx="265">
                  <c:v>26.01.2022</c:v>
                </c:pt>
                <c:pt idx="266">
                  <c:v>27.01.2022</c:v>
                </c:pt>
                <c:pt idx="267">
                  <c:v>28.01.2022</c:v>
                </c:pt>
                <c:pt idx="268">
                  <c:v>31.01.2022</c:v>
                </c:pt>
                <c:pt idx="269">
                  <c:v>1.02.2022</c:v>
                </c:pt>
                <c:pt idx="270">
                  <c:v>2.02.2022</c:v>
                </c:pt>
                <c:pt idx="271">
                  <c:v>3.02.2022</c:v>
                </c:pt>
                <c:pt idx="272">
                  <c:v>4.02.2022</c:v>
                </c:pt>
                <c:pt idx="273">
                  <c:v>7.02.2022</c:v>
                </c:pt>
                <c:pt idx="274">
                  <c:v>8.02.2022</c:v>
                </c:pt>
                <c:pt idx="275">
                  <c:v>9.02.2022</c:v>
                </c:pt>
                <c:pt idx="276">
                  <c:v>10.02.2022</c:v>
                </c:pt>
                <c:pt idx="277">
                  <c:v>11.02.2022</c:v>
                </c:pt>
                <c:pt idx="278">
                  <c:v>14.02.2022</c:v>
                </c:pt>
                <c:pt idx="279">
                  <c:v>15.02.2022</c:v>
                </c:pt>
                <c:pt idx="280">
                  <c:v>16.02.2022</c:v>
                </c:pt>
                <c:pt idx="281">
                  <c:v>17.02.2022</c:v>
                </c:pt>
                <c:pt idx="282">
                  <c:v>18.02.2022</c:v>
                </c:pt>
                <c:pt idx="283">
                  <c:v>21.02.2022</c:v>
                </c:pt>
                <c:pt idx="284">
                  <c:v>22.02.2022</c:v>
                </c:pt>
                <c:pt idx="285">
                  <c:v>23.02.2022</c:v>
                </c:pt>
                <c:pt idx="286">
                  <c:v>24.02.2022</c:v>
                </c:pt>
                <c:pt idx="287">
                  <c:v>25.02.2022</c:v>
                </c:pt>
                <c:pt idx="288">
                  <c:v>28.02.2022</c:v>
                </c:pt>
                <c:pt idx="289">
                  <c:v>1.03.2022</c:v>
                </c:pt>
                <c:pt idx="290">
                  <c:v>2.03.2022</c:v>
                </c:pt>
                <c:pt idx="291">
                  <c:v>3.03.2022</c:v>
                </c:pt>
                <c:pt idx="292">
                  <c:v>4.03.2022</c:v>
                </c:pt>
                <c:pt idx="293">
                  <c:v>7.03.2022</c:v>
                </c:pt>
                <c:pt idx="294">
                  <c:v>8.03.2022</c:v>
                </c:pt>
                <c:pt idx="295">
                  <c:v>9.03.2022</c:v>
                </c:pt>
                <c:pt idx="296">
                  <c:v>10.03.2022</c:v>
                </c:pt>
                <c:pt idx="297">
                  <c:v>11.03.2022</c:v>
                </c:pt>
                <c:pt idx="298">
                  <c:v>14.03.2022</c:v>
                </c:pt>
                <c:pt idx="299">
                  <c:v>15.03.2022</c:v>
                </c:pt>
                <c:pt idx="300">
                  <c:v>16.03.2022</c:v>
                </c:pt>
                <c:pt idx="301">
                  <c:v>17.03.2022</c:v>
                </c:pt>
                <c:pt idx="302">
                  <c:v>18.03.2022</c:v>
                </c:pt>
                <c:pt idx="303">
                  <c:v>21.03.2022</c:v>
                </c:pt>
                <c:pt idx="304">
                  <c:v>22.03.2022</c:v>
                </c:pt>
                <c:pt idx="305">
                  <c:v>23.03.2022</c:v>
                </c:pt>
                <c:pt idx="306">
                  <c:v>24.03.2022</c:v>
                </c:pt>
                <c:pt idx="307">
                  <c:v>25.03.2022</c:v>
                </c:pt>
                <c:pt idx="308">
                  <c:v>28.03.2022</c:v>
                </c:pt>
                <c:pt idx="309">
                  <c:v>29.03.2022</c:v>
                </c:pt>
                <c:pt idx="310">
                  <c:v>30.03.2022</c:v>
                </c:pt>
                <c:pt idx="311">
                  <c:v>31.03.2022</c:v>
                </c:pt>
                <c:pt idx="312">
                  <c:v>1.04.2022</c:v>
                </c:pt>
                <c:pt idx="313">
                  <c:v>4.04.2022</c:v>
                </c:pt>
                <c:pt idx="314">
                  <c:v>5.04.2022</c:v>
                </c:pt>
                <c:pt idx="315">
                  <c:v>6.04.2022</c:v>
                </c:pt>
                <c:pt idx="316">
                  <c:v>7.04.2022</c:v>
                </c:pt>
                <c:pt idx="317">
                  <c:v>8.04.2022</c:v>
                </c:pt>
                <c:pt idx="318">
                  <c:v>11.04.2022</c:v>
                </c:pt>
                <c:pt idx="319">
                  <c:v>12.04.2022</c:v>
                </c:pt>
                <c:pt idx="320">
                  <c:v>13.04.2022</c:v>
                </c:pt>
                <c:pt idx="321">
                  <c:v>14.04.2022</c:v>
                </c:pt>
                <c:pt idx="322">
                  <c:v>15.04.2022</c:v>
                </c:pt>
                <c:pt idx="323">
                  <c:v>18.04.2022</c:v>
                </c:pt>
                <c:pt idx="324">
                  <c:v>19.04.2022</c:v>
                </c:pt>
                <c:pt idx="325">
                  <c:v>20.04.2022</c:v>
                </c:pt>
                <c:pt idx="326">
                  <c:v>21.04.2022</c:v>
                </c:pt>
                <c:pt idx="327">
                  <c:v>22.04.2022</c:v>
                </c:pt>
                <c:pt idx="328">
                  <c:v>25.04.2022</c:v>
                </c:pt>
                <c:pt idx="329">
                  <c:v>26.04.2022</c:v>
                </c:pt>
                <c:pt idx="330">
                  <c:v>27.04.2022</c:v>
                </c:pt>
                <c:pt idx="331">
                  <c:v>28.04.2022</c:v>
                </c:pt>
                <c:pt idx="332">
                  <c:v>29.04.2022</c:v>
                </c:pt>
                <c:pt idx="333">
                  <c:v>5.05.2022</c:v>
                </c:pt>
                <c:pt idx="334">
                  <c:v>6.05.2022</c:v>
                </c:pt>
                <c:pt idx="335">
                  <c:v>9.05.2022</c:v>
                </c:pt>
                <c:pt idx="336">
                  <c:v>10.05.2022</c:v>
                </c:pt>
                <c:pt idx="337">
                  <c:v>11.05.2022</c:v>
                </c:pt>
                <c:pt idx="338">
                  <c:v>12.05.2022</c:v>
                </c:pt>
                <c:pt idx="339">
                  <c:v>13.05.2022</c:v>
                </c:pt>
                <c:pt idx="340">
                  <c:v>16.05.2022</c:v>
                </c:pt>
                <c:pt idx="341">
                  <c:v>17.05.2022</c:v>
                </c:pt>
                <c:pt idx="342">
                  <c:v>18.05.2022</c:v>
                </c:pt>
                <c:pt idx="343">
                  <c:v>20.05.2022</c:v>
                </c:pt>
                <c:pt idx="344">
                  <c:v>23.05.2022</c:v>
                </c:pt>
                <c:pt idx="345">
                  <c:v>24.05.2022</c:v>
                </c:pt>
                <c:pt idx="346">
                  <c:v>25.05.2022</c:v>
                </c:pt>
                <c:pt idx="347">
                  <c:v>26.05.2022</c:v>
                </c:pt>
                <c:pt idx="348">
                  <c:v>27.05.2022</c:v>
                </c:pt>
                <c:pt idx="349">
                  <c:v>30.05.2022</c:v>
                </c:pt>
                <c:pt idx="350">
                  <c:v>31.05.2022</c:v>
                </c:pt>
                <c:pt idx="351">
                  <c:v>1.06.2022</c:v>
                </c:pt>
                <c:pt idx="352">
                  <c:v>2.06.2022</c:v>
                </c:pt>
                <c:pt idx="353">
                  <c:v>3.06.2022</c:v>
                </c:pt>
                <c:pt idx="354">
                  <c:v>6.06.2022</c:v>
                </c:pt>
                <c:pt idx="355">
                  <c:v>7.06.2022</c:v>
                </c:pt>
                <c:pt idx="356">
                  <c:v>8.06.2022</c:v>
                </c:pt>
                <c:pt idx="357">
                  <c:v>9.06.2022</c:v>
                </c:pt>
                <c:pt idx="358">
                  <c:v>10.06.2022</c:v>
                </c:pt>
                <c:pt idx="359">
                  <c:v>13.06.2022</c:v>
                </c:pt>
                <c:pt idx="360">
                  <c:v>14.06.2022</c:v>
                </c:pt>
                <c:pt idx="361">
                  <c:v>15.06.2022</c:v>
                </c:pt>
                <c:pt idx="362">
                  <c:v>16.06.2022</c:v>
                </c:pt>
                <c:pt idx="363">
                  <c:v>17.06.2022</c:v>
                </c:pt>
                <c:pt idx="364">
                  <c:v>20.06.2022</c:v>
                </c:pt>
                <c:pt idx="365">
                  <c:v>21.06.2022</c:v>
                </c:pt>
                <c:pt idx="366">
                  <c:v>22.06.2022</c:v>
                </c:pt>
                <c:pt idx="367">
                  <c:v>23.06.2022</c:v>
                </c:pt>
                <c:pt idx="368">
                  <c:v>24.06.2022</c:v>
                </c:pt>
                <c:pt idx="369">
                  <c:v>27.06.2022</c:v>
                </c:pt>
                <c:pt idx="370">
                  <c:v>28.06.2022</c:v>
                </c:pt>
                <c:pt idx="371">
                  <c:v>29.06.2022</c:v>
                </c:pt>
                <c:pt idx="372">
                  <c:v>30.06.2022</c:v>
                </c:pt>
                <c:pt idx="373">
                  <c:v>1.07.2022</c:v>
                </c:pt>
                <c:pt idx="374">
                  <c:v>4.07.2022</c:v>
                </c:pt>
                <c:pt idx="375">
                  <c:v>5.07.2022</c:v>
                </c:pt>
                <c:pt idx="376">
                  <c:v>6.07.2022</c:v>
                </c:pt>
                <c:pt idx="377">
                  <c:v>7.07.2022</c:v>
                </c:pt>
                <c:pt idx="378">
                  <c:v>8.07.2022</c:v>
                </c:pt>
                <c:pt idx="379">
                  <c:v>13.07.2022</c:v>
                </c:pt>
                <c:pt idx="380">
                  <c:v>14.07.2022</c:v>
                </c:pt>
                <c:pt idx="381">
                  <c:v>18.07.2022</c:v>
                </c:pt>
                <c:pt idx="382">
                  <c:v>19.07.2022</c:v>
                </c:pt>
                <c:pt idx="383">
                  <c:v>20.07.2022</c:v>
                </c:pt>
                <c:pt idx="384">
                  <c:v>21.07.2022</c:v>
                </c:pt>
                <c:pt idx="385">
                  <c:v>22.07.2022</c:v>
                </c:pt>
                <c:pt idx="386">
                  <c:v>25.07.2022</c:v>
                </c:pt>
                <c:pt idx="387">
                  <c:v>26.07.2022</c:v>
                </c:pt>
                <c:pt idx="388">
                  <c:v>27.07.2022</c:v>
                </c:pt>
                <c:pt idx="389">
                  <c:v>28.07.2022</c:v>
                </c:pt>
                <c:pt idx="390">
                  <c:v>29.07.2022</c:v>
                </c:pt>
                <c:pt idx="391">
                  <c:v>1.08.2022</c:v>
                </c:pt>
                <c:pt idx="392">
                  <c:v>2.08.2022</c:v>
                </c:pt>
                <c:pt idx="393">
                  <c:v>3.08.2022</c:v>
                </c:pt>
                <c:pt idx="394">
                  <c:v>4.08.2022</c:v>
                </c:pt>
                <c:pt idx="395">
                  <c:v>5.08.2022</c:v>
                </c:pt>
                <c:pt idx="396">
                  <c:v>8.08.2022</c:v>
                </c:pt>
                <c:pt idx="397">
                  <c:v>9.08.2022</c:v>
                </c:pt>
                <c:pt idx="398">
                  <c:v>10.08.2022</c:v>
                </c:pt>
                <c:pt idx="399">
                  <c:v>11.08.2022</c:v>
                </c:pt>
                <c:pt idx="400">
                  <c:v>12.08.2022</c:v>
                </c:pt>
                <c:pt idx="401">
                  <c:v>15.08.2022</c:v>
                </c:pt>
                <c:pt idx="402">
                  <c:v>16.08.2022</c:v>
                </c:pt>
                <c:pt idx="403">
                  <c:v>17.08.2022</c:v>
                </c:pt>
                <c:pt idx="404">
                  <c:v>18.08.2022</c:v>
                </c:pt>
                <c:pt idx="405">
                  <c:v>19.08.2022</c:v>
                </c:pt>
                <c:pt idx="406">
                  <c:v>22.08.2022</c:v>
                </c:pt>
                <c:pt idx="407">
                  <c:v>23.08.2022</c:v>
                </c:pt>
                <c:pt idx="408">
                  <c:v>24.08.2022</c:v>
                </c:pt>
                <c:pt idx="409">
                  <c:v>25.08.2022</c:v>
                </c:pt>
                <c:pt idx="410">
                  <c:v>26.08.2022</c:v>
                </c:pt>
                <c:pt idx="411">
                  <c:v>29.08.2022</c:v>
                </c:pt>
                <c:pt idx="412">
                  <c:v>31.08.2022</c:v>
                </c:pt>
                <c:pt idx="413">
                  <c:v>1.09.2022</c:v>
                </c:pt>
                <c:pt idx="414">
                  <c:v>2.09.2022</c:v>
                </c:pt>
                <c:pt idx="415">
                  <c:v>5.09.2022</c:v>
                </c:pt>
                <c:pt idx="416">
                  <c:v>6.09.2022</c:v>
                </c:pt>
                <c:pt idx="417">
                  <c:v>7.09.2022</c:v>
                </c:pt>
                <c:pt idx="418">
                  <c:v>8.09.2022</c:v>
                </c:pt>
                <c:pt idx="419">
                  <c:v>9.09.2022</c:v>
                </c:pt>
                <c:pt idx="420">
                  <c:v>12.09.2022</c:v>
                </c:pt>
                <c:pt idx="421">
                  <c:v>13.09.2022</c:v>
                </c:pt>
                <c:pt idx="422">
                  <c:v>14.09.2022</c:v>
                </c:pt>
                <c:pt idx="423">
                  <c:v>15.09.2022</c:v>
                </c:pt>
                <c:pt idx="424">
                  <c:v>16.09.2022</c:v>
                </c:pt>
                <c:pt idx="425">
                  <c:v>19.09.2022</c:v>
                </c:pt>
                <c:pt idx="426">
                  <c:v>20.09.2022</c:v>
                </c:pt>
                <c:pt idx="427">
                  <c:v>21.09.2022</c:v>
                </c:pt>
                <c:pt idx="428">
                  <c:v>22.09.2022</c:v>
                </c:pt>
                <c:pt idx="429">
                  <c:v>23.09.2022</c:v>
                </c:pt>
                <c:pt idx="430">
                  <c:v>26.09.2022</c:v>
                </c:pt>
                <c:pt idx="431">
                  <c:v>27.09.2022</c:v>
                </c:pt>
                <c:pt idx="432">
                  <c:v>28.09.2022</c:v>
                </c:pt>
                <c:pt idx="433">
                  <c:v>29.09.2022</c:v>
                </c:pt>
                <c:pt idx="434">
                  <c:v>30.09.2022</c:v>
                </c:pt>
                <c:pt idx="435">
                  <c:v>3.10.2022</c:v>
                </c:pt>
                <c:pt idx="436">
                  <c:v>4.10.2022</c:v>
                </c:pt>
                <c:pt idx="437">
                  <c:v>5.10.2022</c:v>
                </c:pt>
                <c:pt idx="438">
                  <c:v>6.10.2022</c:v>
                </c:pt>
                <c:pt idx="439">
                  <c:v>7.10.2022</c:v>
                </c:pt>
                <c:pt idx="440">
                  <c:v>10.10.2022</c:v>
                </c:pt>
                <c:pt idx="441">
                  <c:v>11.10.2022</c:v>
                </c:pt>
                <c:pt idx="442">
                  <c:v>12.10.2022</c:v>
                </c:pt>
                <c:pt idx="443">
                  <c:v>13.10.2022</c:v>
                </c:pt>
                <c:pt idx="444">
                  <c:v>14.10.2022</c:v>
                </c:pt>
                <c:pt idx="445">
                  <c:v>17.10.2022</c:v>
                </c:pt>
                <c:pt idx="446">
                  <c:v>18.10.2022</c:v>
                </c:pt>
                <c:pt idx="447">
                  <c:v>19.10.2022</c:v>
                </c:pt>
                <c:pt idx="448">
                  <c:v>20.10.2022</c:v>
                </c:pt>
                <c:pt idx="449">
                  <c:v>21.10.2022</c:v>
                </c:pt>
                <c:pt idx="450">
                  <c:v>24.10.2022</c:v>
                </c:pt>
                <c:pt idx="451">
                  <c:v>25.10.2022</c:v>
                </c:pt>
                <c:pt idx="452">
                  <c:v>26.10.2022</c:v>
                </c:pt>
                <c:pt idx="453">
                  <c:v>27.10.2022</c:v>
                </c:pt>
                <c:pt idx="454">
                  <c:v>28.10.2022</c:v>
                </c:pt>
                <c:pt idx="455">
                  <c:v>31.10.2022</c:v>
                </c:pt>
                <c:pt idx="456">
                  <c:v>1.11.2022</c:v>
                </c:pt>
                <c:pt idx="457">
                  <c:v>2.11.2022</c:v>
                </c:pt>
                <c:pt idx="458">
                  <c:v>3.11.2022</c:v>
                </c:pt>
                <c:pt idx="459">
                  <c:v>4.11.2022</c:v>
                </c:pt>
                <c:pt idx="460">
                  <c:v>7.11.2022</c:v>
                </c:pt>
                <c:pt idx="461">
                  <c:v>8.11.2022</c:v>
                </c:pt>
                <c:pt idx="462">
                  <c:v>9.11.2022</c:v>
                </c:pt>
                <c:pt idx="463">
                  <c:v>10.11.2022</c:v>
                </c:pt>
                <c:pt idx="464">
                  <c:v>11.11.2022</c:v>
                </c:pt>
                <c:pt idx="465">
                  <c:v>14.11.2022</c:v>
                </c:pt>
                <c:pt idx="466">
                  <c:v>15.11.2022</c:v>
                </c:pt>
                <c:pt idx="467">
                  <c:v>16.11.2022</c:v>
                </c:pt>
                <c:pt idx="468">
                  <c:v>17.11.2022</c:v>
                </c:pt>
                <c:pt idx="469">
                  <c:v>18.11.2022</c:v>
                </c:pt>
                <c:pt idx="470">
                  <c:v>21.11.2022</c:v>
                </c:pt>
                <c:pt idx="471">
                  <c:v>22.11.2022</c:v>
                </c:pt>
                <c:pt idx="472">
                  <c:v>23.11.2022</c:v>
                </c:pt>
                <c:pt idx="473">
                  <c:v>24.11.2022</c:v>
                </c:pt>
                <c:pt idx="474">
                  <c:v>25.11.2022</c:v>
                </c:pt>
                <c:pt idx="475">
                  <c:v>28.11.2022</c:v>
                </c:pt>
                <c:pt idx="476">
                  <c:v>29.11.2022</c:v>
                </c:pt>
                <c:pt idx="477">
                  <c:v>30.11.2022</c:v>
                </c:pt>
                <c:pt idx="478">
                  <c:v>1.12.2022</c:v>
                </c:pt>
                <c:pt idx="479">
                  <c:v>2.12.2022</c:v>
                </c:pt>
                <c:pt idx="480">
                  <c:v>5.12.2022</c:v>
                </c:pt>
                <c:pt idx="481">
                  <c:v>6.12.2022</c:v>
                </c:pt>
                <c:pt idx="482">
                  <c:v>7.12.2022</c:v>
                </c:pt>
                <c:pt idx="483">
                  <c:v>8.12.2022</c:v>
                </c:pt>
                <c:pt idx="484">
                  <c:v>9.12.2022</c:v>
                </c:pt>
                <c:pt idx="485">
                  <c:v>12.12.2022</c:v>
                </c:pt>
                <c:pt idx="486">
                  <c:v>13.12.2022</c:v>
                </c:pt>
                <c:pt idx="487">
                  <c:v>14.12.2022</c:v>
                </c:pt>
                <c:pt idx="488">
                  <c:v>15.12.2022</c:v>
                </c:pt>
                <c:pt idx="489">
                  <c:v>16.12.2022</c:v>
                </c:pt>
                <c:pt idx="490">
                  <c:v>19.12.2022</c:v>
                </c:pt>
                <c:pt idx="491">
                  <c:v>20.12.2022</c:v>
                </c:pt>
                <c:pt idx="492">
                  <c:v>21.12.2022</c:v>
                </c:pt>
                <c:pt idx="493">
                  <c:v>22.12.2022</c:v>
                </c:pt>
                <c:pt idx="494">
                  <c:v>23.12.2022</c:v>
                </c:pt>
                <c:pt idx="495">
                  <c:v>26.12.2022</c:v>
                </c:pt>
                <c:pt idx="496">
                  <c:v>27.12.2022</c:v>
                </c:pt>
                <c:pt idx="497">
                  <c:v>28.12.2022</c:v>
                </c:pt>
                <c:pt idx="498">
                  <c:v>29.12.2022</c:v>
                </c:pt>
                <c:pt idx="499">
                  <c:v>30.12.2022</c:v>
                </c:pt>
                <c:pt idx="500">
                  <c:v>2.01.2023</c:v>
                </c:pt>
                <c:pt idx="501">
                  <c:v>3.01.2023</c:v>
                </c:pt>
                <c:pt idx="502">
                  <c:v>4.01.2023</c:v>
                </c:pt>
                <c:pt idx="503">
                  <c:v>5.01.2023</c:v>
                </c:pt>
                <c:pt idx="504">
                  <c:v>6.01.2023</c:v>
                </c:pt>
                <c:pt idx="505">
                  <c:v>9.01.2023</c:v>
                </c:pt>
                <c:pt idx="506">
                  <c:v>10.01.2023</c:v>
                </c:pt>
                <c:pt idx="507">
                  <c:v>11.01.2023</c:v>
                </c:pt>
                <c:pt idx="508">
                  <c:v>12.01.2023</c:v>
                </c:pt>
                <c:pt idx="509">
                  <c:v>13.01.2023</c:v>
                </c:pt>
                <c:pt idx="510">
                  <c:v>16.01.2023</c:v>
                </c:pt>
                <c:pt idx="511">
                  <c:v>17.01.2023</c:v>
                </c:pt>
                <c:pt idx="512">
                  <c:v>18.01.2023</c:v>
                </c:pt>
                <c:pt idx="513">
                  <c:v>19.01.2023</c:v>
                </c:pt>
                <c:pt idx="514">
                  <c:v>20.01.2023</c:v>
                </c:pt>
                <c:pt idx="515">
                  <c:v>23.01.2023</c:v>
                </c:pt>
                <c:pt idx="516">
                  <c:v>24.01.2023</c:v>
                </c:pt>
                <c:pt idx="517">
                  <c:v>25.01.2023</c:v>
                </c:pt>
                <c:pt idx="518">
                  <c:v>26.01.2023</c:v>
                </c:pt>
                <c:pt idx="519">
                  <c:v>27.01.2023</c:v>
                </c:pt>
                <c:pt idx="520">
                  <c:v>30.01.2023</c:v>
                </c:pt>
                <c:pt idx="521">
                  <c:v>31.01.2023</c:v>
                </c:pt>
                <c:pt idx="522">
                  <c:v>1.02.2023</c:v>
                </c:pt>
                <c:pt idx="523">
                  <c:v>2.02.2023</c:v>
                </c:pt>
                <c:pt idx="524">
                  <c:v>3.02.2023</c:v>
                </c:pt>
                <c:pt idx="525">
                  <c:v>6.02.2023</c:v>
                </c:pt>
                <c:pt idx="526">
                  <c:v>7.02.2023</c:v>
                </c:pt>
                <c:pt idx="527">
                  <c:v>8.02.2023</c:v>
                </c:pt>
                <c:pt idx="528">
                  <c:v>9.02.2023</c:v>
                </c:pt>
                <c:pt idx="529">
                  <c:v>10.02.2023</c:v>
                </c:pt>
                <c:pt idx="530">
                  <c:v>13.02.2023</c:v>
                </c:pt>
                <c:pt idx="531">
                  <c:v>14.02.2023</c:v>
                </c:pt>
                <c:pt idx="532">
                  <c:v>15.02.2023</c:v>
                </c:pt>
                <c:pt idx="533">
                  <c:v>16.02.2023</c:v>
                </c:pt>
                <c:pt idx="534">
                  <c:v>17.02.2023</c:v>
                </c:pt>
                <c:pt idx="535">
                  <c:v>20.02.2023</c:v>
                </c:pt>
                <c:pt idx="536">
                  <c:v>21.02.2023</c:v>
                </c:pt>
                <c:pt idx="537">
                  <c:v>22.02.2023</c:v>
                </c:pt>
                <c:pt idx="538">
                  <c:v>23.02.2023</c:v>
                </c:pt>
                <c:pt idx="539">
                  <c:v>24.02.2023</c:v>
                </c:pt>
                <c:pt idx="540">
                  <c:v>27.02.2023</c:v>
                </c:pt>
                <c:pt idx="541">
                  <c:v>28.02.2023</c:v>
                </c:pt>
                <c:pt idx="542">
                  <c:v>1.03.2023</c:v>
                </c:pt>
                <c:pt idx="543">
                  <c:v>2.03.2023</c:v>
                </c:pt>
                <c:pt idx="544">
                  <c:v>3.03.2023</c:v>
                </c:pt>
                <c:pt idx="545">
                  <c:v>6.03.2023</c:v>
                </c:pt>
                <c:pt idx="546">
                  <c:v>7.03.2023</c:v>
                </c:pt>
                <c:pt idx="547">
                  <c:v>8.03.2023</c:v>
                </c:pt>
                <c:pt idx="548">
                  <c:v>9.03.2023</c:v>
                </c:pt>
                <c:pt idx="549">
                  <c:v>10.03.2023</c:v>
                </c:pt>
                <c:pt idx="550">
                  <c:v>13.03.2023</c:v>
                </c:pt>
                <c:pt idx="551">
                  <c:v>14.03.2023</c:v>
                </c:pt>
                <c:pt idx="552">
                  <c:v>15.03.2023</c:v>
                </c:pt>
                <c:pt idx="553">
                  <c:v>16.03.2023</c:v>
                </c:pt>
                <c:pt idx="554">
                  <c:v>17.03.2023</c:v>
                </c:pt>
                <c:pt idx="555">
                  <c:v>20.03.2023</c:v>
                </c:pt>
                <c:pt idx="556">
                  <c:v>21.03.2023</c:v>
                </c:pt>
                <c:pt idx="557">
                  <c:v>22.03.2023</c:v>
                </c:pt>
                <c:pt idx="558">
                  <c:v>23.03.2023</c:v>
                </c:pt>
                <c:pt idx="559">
                  <c:v>24.03.2023</c:v>
                </c:pt>
                <c:pt idx="560">
                  <c:v>27.03.2023</c:v>
                </c:pt>
                <c:pt idx="561">
                  <c:v>28.03.2023</c:v>
                </c:pt>
                <c:pt idx="562">
                  <c:v>29.03.2023</c:v>
                </c:pt>
                <c:pt idx="563">
                  <c:v>30.03.2023</c:v>
                </c:pt>
                <c:pt idx="564">
                  <c:v>31.03.2023</c:v>
                </c:pt>
                <c:pt idx="565">
                  <c:v>3.04.2023</c:v>
                </c:pt>
                <c:pt idx="566">
                  <c:v>4.04.2023</c:v>
                </c:pt>
                <c:pt idx="567">
                  <c:v>5.04.2023</c:v>
                </c:pt>
                <c:pt idx="568">
                  <c:v>6.04.2023</c:v>
                </c:pt>
                <c:pt idx="569">
                  <c:v>7.04.2023</c:v>
                </c:pt>
                <c:pt idx="570">
                  <c:v>10.04.2023</c:v>
                </c:pt>
                <c:pt idx="571">
                  <c:v>11.04.2023</c:v>
                </c:pt>
                <c:pt idx="572">
                  <c:v>12.04.2023</c:v>
                </c:pt>
                <c:pt idx="573">
                  <c:v>13.04.2023</c:v>
                </c:pt>
                <c:pt idx="574">
                  <c:v>14.04.2023</c:v>
                </c:pt>
                <c:pt idx="575">
                  <c:v>17.04.2023</c:v>
                </c:pt>
                <c:pt idx="576">
                  <c:v>18.04.2023</c:v>
                </c:pt>
                <c:pt idx="577">
                  <c:v>19.04.2023</c:v>
                </c:pt>
                <c:pt idx="578">
                  <c:v>20.04.2023</c:v>
                </c:pt>
                <c:pt idx="579">
                  <c:v>24.04.2023</c:v>
                </c:pt>
                <c:pt idx="580">
                  <c:v>25.04.2023</c:v>
                </c:pt>
                <c:pt idx="581">
                  <c:v>26.04.2023</c:v>
                </c:pt>
                <c:pt idx="582">
                  <c:v>27.04.2023</c:v>
                </c:pt>
                <c:pt idx="583">
                  <c:v>28.04.2023</c:v>
                </c:pt>
                <c:pt idx="584">
                  <c:v>2.05.2023</c:v>
                </c:pt>
                <c:pt idx="585">
                  <c:v>3.05.2023</c:v>
                </c:pt>
                <c:pt idx="586">
                  <c:v>4.05.2023</c:v>
                </c:pt>
                <c:pt idx="587">
                  <c:v>5.05.2023</c:v>
                </c:pt>
                <c:pt idx="588">
                  <c:v>8.05.2023</c:v>
                </c:pt>
                <c:pt idx="589">
                  <c:v>9.05.2023</c:v>
                </c:pt>
                <c:pt idx="590">
                  <c:v>10.05.2023</c:v>
                </c:pt>
                <c:pt idx="591">
                  <c:v>11.05.2023</c:v>
                </c:pt>
                <c:pt idx="592">
                  <c:v>12.05.2023</c:v>
                </c:pt>
                <c:pt idx="593">
                  <c:v>15.05.2023</c:v>
                </c:pt>
                <c:pt idx="594">
                  <c:v>16.05.2023</c:v>
                </c:pt>
                <c:pt idx="595">
                  <c:v>17.05.2023</c:v>
                </c:pt>
                <c:pt idx="596">
                  <c:v>18.05.2023</c:v>
                </c:pt>
                <c:pt idx="597">
                  <c:v>22.05.2023</c:v>
                </c:pt>
                <c:pt idx="598">
                  <c:v>23.05.2023</c:v>
                </c:pt>
                <c:pt idx="599">
                  <c:v>24.05.2023</c:v>
                </c:pt>
                <c:pt idx="600">
                  <c:v>25.05.2023</c:v>
                </c:pt>
                <c:pt idx="601">
                  <c:v>26.05.2023</c:v>
                </c:pt>
                <c:pt idx="602">
                  <c:v>29.05.2023</c:v>
                </c:pt>
                <c:pt idx="603">
                  <c:v>30.05.2023</c:v>
                </c:pt>
                <c:pt idx="604">
                  <c:v>31.05.2023</c:v>
                </c:pt>
                <c:pt idx="605">
                  <c:v>1.06.2023</c:v>
                </c:pt>
                <c:pt idx="606">
                  <c:v>2.06.2023</c:v>
                </c:pt>
                <c:pt idx="607">
                  <c:v>5.06.2023</c:v>
                </c:pt>
                <c:pt idx="608">
                  <c:v>6.06.2023</c:v>
                </c:pt>
                <c:pt idx="609">
                  <c:v>7.06.2023</c:v>
                </c:pt>
                <c:pt idx="610">
                  <c:v>8.06.2023</c:v>
                </c:pt>
                <c:pt idx="611">
                  <c:v>9.06.2023</c:v>
                </c:pt>
                <c:pt idx="612">
                  <c:v>12.06.2023</c:v>
                </c:pt>
                <c:pt idx="613">
                  <c:v>13.06.2023</c:v>
                </c:pt>
                <c:pt idx="614">
                  <c:v>14.06.2023</c:v>
                </c:pt>
                <c:pt idx="615">
                  <c:v>15.06.2023</c:v>
                </c:pt>
                <c:pt idx="616">
                  <c:v>16.06.2023</c:v>
                </c:pt>
                <c:pt idx="617">
                  <c:v>19.06.2023</c:v>
                </c:pt>
                <c:pt idx="618">
                  <c:v>20.06.2023</c:v>
                </c:pt>
                <c:pt idx="619">
                  <c:v>21.06.2023</c:v>
                </c:pt>
                <c:pt idx="620">
                  <c:v>22.06.2023</c:v>
                </c:pt>
                <c:pt idx="621">
                  <c:v>23.06.2023</c:v>
                </c:pt>
                <c:pt idx="622">
                  <c:v>26.06.2023</c:v>
                </c:pt>
                <c:pt idx="623">
                  <c:v>27.06.2023</c:v>
                </c:pt>
                <c:pt idx="624">
                  <c:v>3.07.2023</c:v>
                </c:pt>
                <c:pt idx="625">
                  <c:v>4.07.2023</c:v>
                </c:pt>
                <c:pt idx="626">
                  <c:v>5.07.2023</c:v>
                </c:pt>
                <c:pt idx="627">
                  <c:v>6.07.2023</c:v>
                </c:pt>
                <c:pt idx="628">
                  <c:v>7.07.2023</c:v>
                </c:pt>
                <c:pt idx="629">
                  <c:v>10.07.2023</c:v>
                </c:pt>
                <c:pt idx="630">
                  <c:v>11.07.2023</c:v>
                </c:pt>
                <c:pt idx="631">
                  <c:v>12.07.2023</c:v>
                </c:pt>
                <c:pt idx="632">
                  <c:v>13.07.2023</c:v>
                </c:pt>
                <c:pt idx="633">
                  <c:v>14.07.2023</c:v>
                </c:pt>
                <c:pt idx="634">
                  <c:v>17.07.2023</c:v>
                </c:pt>
                <c:pt idx="635">
                  <c:v>18.07.2023</c:v>
                </c:pt>
                <c:pt idx="636">
                  <c:v>19.07.2023</c:v>
                </c:pt>
                <c:pt idx="637">
                  <c:v>20.07.2023</c:v>
                </c:pt>
                <c:pt idx="638">
                  <c:v>21.07.2023</c:v>
                </c:pt>
                <c:pt idx="639">
                  <c:v>24.07.2023</c:v>
                </c:pt>
                <c:pt idx="640">
                  <c:v>25.07.2023</c:v>
                </c:pt>
                <c:pt idx="641">
                  <c:v>26.07.2023</c:v>
                </c:pt>
                <c:pt idx="642">
                  <c:v>27.07.2023</c:v>
                </c:pt>
                <c:pt idx="643">
                  <c:v>28.07.2023</c:v>
                </c:pt>
                <c:pt idx="644">
                  <c:v>31.07.2023</c:v>
                </c:pt>
                <c:pt idx="645">
                  <c:v>1.08.2023</c:v>
                </c:pt>
                <c:pt idx="646">
                  <c:v>2.08.2023</c:v>
                </c:pt>
                <c:pt idx="647">
                  <c:v>3.08.2023</c:v>
                </c:pt>
                <c:pt idx="648">
                  <c:v>4.08.2023</c:v>
                </c:pt>
                <c:pt idx="649">
                  <c:v>7.08.2023</c:v>
                </c:pt>
                <c:pt idx="650">
                  <c:v>8.08.2023</c:v>
                </c:pt>
                <c:pt idx="651">
                  <c:v>9.08.2023</c:v>
                </c:pt>
                <c:pt idx="652">
                  <c:v>10.08.2023</c:v>
                </c:pt>
                <c:pt idx="653">
                  <c:v>11.08.2023</c:v>
                </c:pt>
                <c:pt idx="654">
                  <c:v>14.08.2023</c:v>
                </c:pt>
                <c:pt idx="655">
                  <c:v>15.08.2023</c:v>
                </c:pt>
                <c:pt idx="656">
                  <c:v>16.08.2023</c:v>
                </c:pt>
                <c:pt idx="657">
                  <c:v>17.08.2023</c:v>
                </c:pt>
                <c:pt idx="658">
                  <c:v>18.08.2023</c:v>
                </c:pt>
                <c:pt idx="659">
                  <c:v>21.08.2023</c:v>
                </c:pt>
                <c:pt idx="660">
                  <c:v>22.08.2023</c:v>
                </c:pt>
                <c:pt idx="661">
                  <c:v>23.08.2023</c:v>
                </c:pt>
                <c:pt idx="662">
                  <c:v>24.08.2023</c:v>
                </c:pt>
                <c:pt idx="663">
                  <c:v>25.08.2023</c:v>
                </c:pt>
                <c:pt idx="664">
                  <c:v>28.08.2023</c:v>
                </c:pt>
                <c:pt idx="665">
                  <c:v>29.08.2023</c:v>
                </c:pt>
                <c:pt idx="666">
                  <c:v>31.08.2023</c:v>
                </c:pt>
                <c:pt idx="667">
                  <c:v>1.09.2023</c:v>
                </c:pt>
                <c:pt idx="668">
                  <c:v>4.09.2023</c:v>
                </c:pt>
                <c:pt idx="669">
                  <c:v>5.09.2023</c:v>
                </c:pt>
                <c:pt idx="670">
                  <c:v>6.09.2023</c:v>
                </c:pt>
                <c:pt idx="671">
                  <c:v>7.09.2023</c:v>
                </c:pt>
                <c:pt idx="672">
                  <c:v>8.09.2023</c:v>
                </c:pt>
                <c:pt idx="673">
                  <c:v>11.09.2023</c:v>
                </c:pt>
                <c:pt idx="674">
                  <c:v>12.09.2023</c:v>
                </c:pt>
                <c:pt idx="675">
                  <c:v>13.09.2023</c:v>
                </c:pt>
                <c:pt idx="676">
                  <c:v>14.09.2023</c:v>
                </c:pt>
                <c:pt idx="677">
                  <c:v>15.09.2023</c:v>
                </c:pt>
                <c:pt idx="678">
                  <c:v>18.09.2023</c:v>
                </c:pt>
                <c:pt idx="679">
                  <c:v>19.09.2023</c:v>
                </c:pt>
                <c:pt idx="680">
                  <c:v>20.09.2023</c:v>
                </c:pt>
                <c:pt idx="681">
                  <c:v>21.09.2023</c:v>
                </c:pt>
                <c:pt idx="682">
                  <c:v>22.09.2023</c:v>
                </c:pt>
                <c:pt idx="683">
                  <c:v>25.09.2023</c:v>
                </c:pt>
                <c:pt idx="684">
                  <c:v>26.09.2023</c:v>
                </c:pt>
                <c:pt idx="685">
                  <c:v>27.09.2023</c:v>
                </c:pt>
                <c:pt idx="686">
                  <c:v>28.09.2023</c:v>
                </c:pt>
                <c:pt idx="687">
                  <c:v>29.09.2023</c:v>
                </c:pt>
                <c:pt idx="688">
                  <c:v>2.10.2023</c:v>
                </c:pt>
                <c:pt idx="689">
                  <c:v>3.10.2023</c:v>
                </c:pt>
                <c:pt idx="690">
                  <c:v>4.10.2023</c:v>
                </c:pt>
                <c:pt idx="691">
                  <c:v>5.10.2023</c:v>
                </c:pt>
                <c:pt idx="692">
                  <c:v>6.10.2023</c:v>
                </c:pt>
                <c:pt idx="693">
                  <c:v>9.10.2023</c:v>
                </c:pt>
                <c:pt idx="694">
                  <c:v>10.10.2023</c:v>
                </c:pt>
                <c:pt idx="695">
                  <c:v>11.10.2023</c:v>
                </c:pt>
                <c:pt idx="696">
                  <c:v>12.10.2023</c:v>
                </c:pt>
                <c:pt idx="697">
                  <c:v>13.10.2023</c:v>
                </c:pt>
                <c:pt idx="698">
                  <c:v>16.10.2023</c:v>
                </c:pt>
                <c:pt idx="699">
                  <c:v>17.10.2023</c:v>
                </c:pt>
                <c:pt idx="700">
                  <c:v>18.10.2023</c:v>
                </c:pt>
                <c:pt idx="701">
                  <c:v>19.10.2023</c:v>
                </c:pt>
                <c:pt idx="702">
                  <c:v>20.10.2023</c:v>
                </c:pt>
                <c:pt idx="703">
                  <c:v>23.10.2023</c:v>
                </c:pt>
                <c:pt idx="704">
                  <c:v>24.10.2023</c:v>
                </c:pt>
                <c:pt idx="705">
                  <c:v>25.10.2023</c:v>
                </c:pt>
                <c:pt idx="706">
                  <c:v>26.10.2023</c:v>
                </c:pt>
                <c:pt idx="707">
                  <c:v>27.10.2023</c:v>
                </c:pt>
                <c:pt idx="708">
                  <c:v>30.10.2023</c:v>
                </c:pt>
                <c:pt idx="709">
                  <c:v>31.10.2023</c:v>
                </c:pt>
                <c:pt idx="710">
                  <c:v>1.11.2023</c:v>
                </c:pt>
                <c:pt idx="711">
                  <c:v>2.11.2023</c:v>
                </c:pt>
                <c:pt idx="712">
                  <c:v>3.11.2023</c:v>
                </c:pt>
                <c:pt idx="713">
                  <c:v>6.11.2023</c:v>
                </c:pt>
                <c:pt idx="714">
                  <c:v>7.11.2023</c:v>
                </c:pt>
                <c:pt idx="715">
                  <c:v>8.11.2023</c:v>
                </c:pt>
                <c:pt idx="716">
                  <c:v>9.11.2023</c:v>
                </c:pt>
                <c:pt idx="717">
                  <c:v>10.11.2023</c:v>
                </c:pt>
                <c:pt idx="718">
                  <c:v>13.11.2023</c:v>
                </c:pt>
                <c:pt idx="719">
                  <c:v>14.11.2023</c:v>
                </c:pt>
                <c:pt idx="720">
                  <c:v>15.11.2023</c:v>
                </c:pt>
                <c:pt idx="721">
                  <c:v>16.11.2023</c:v>
                </c:pt>
                <c:pt idx="722">
                  <c:v>17.11.2023</c:v>
                </c:pt>
                <c:pt idx="723">
                  <c:v>20.11.2023</c:v>
                </c:pt>
                <c:pt idx="724">
                  <c:v>21.11.2023</c:v>
                </c:pt>
                <c:pt idx="725">
                  <c:v>22.11.2023</c:v>
                </c:pt>
                <c:pt idx="726">
                  <c:v>23.11.2023</c:v>
                </c:pt>
                <c:pt idx="727">
                  <c:v>24.11.2023</c:v>
                </c:pt>
                <c:pt idx="728">
                  <c:v>27.11.2023</c:v>
                </c:pt>
                <c:pt idx="729">
                  <c:v>28.11.2023</c:v>
                </c:pt>
                <c:pt idx="730">
                  <c:v>29.11.2023</c:v>
                </c:pt>
                <c:pt idx="731">
                  <c:v>30.11.2023</c:v>
                </c:pt>
                <c:pt idx="732">
                  <c:v>1.12.2023</c:v>
                </c:pt>
                <c:pt idx="733">
                  <c:v>4.12.2023</c:v>
                </c:pt>
                <c:pt idx="734">
                  <c:v>5.12.2023</c:v>
                </c:pt>
                <c:pt idx="735">
                  <c:v>6.12.2023</c:v>
                </c:pt>
                <c:pt idx="736">
                  <c:v>7.12.2023</c:v>
                </c:pt>
                <c:pt idx="737">
                  <c:v>8.12.2023</c:v>
                </c:pt>
                <c:pt idx="738">
                  <c:v>11.12.2023</c:v>
                </c:pt>
                <c:pt idx="739">
                  <c:v>12.12.2023</c:v>
                </c:pt>
                <c:pt idx="740">
                  <c:v>13.12.2023</c:v>
                </c:pt>
                <c:pt idx="741">
                  <c:v>14.12.2023</c:v>
                </c:pt>
                <c:pt idx="742">
                  <c:v>15.12.2023</c:v>
                </c:pt>
                <c:pt idx="743">
                  <c:v>18.12.2023</c:v>
                </c:pt>
                <c:pt idx="744">
                  <c:v>19.12.2023</c:v>
                </c:pt>
                <c:pt idx="745">
                  <c:v>20.12.2023</c:v>
                </c:pt>
                <c:pt idx="746">
                  <c:v>21.12.2023</c:v>
                </c:pt>
                <c:pt idx="747">
                  <c:v>22.12.2023</c:v>
                </c:pt>
                <c:pt idx="748">
                  <c:v>25.12.2023</c:v>
                </c:pt>
                <c:pt idx="749">
                  <c:v>26.12.2023</c:v>
                </c:pt>
                <c:pt idx="750">
                  <c:v>27.12.2023</c:v>
                </c:pt>
                <c:pt idx="751">
                  <c:v>28.12.2023</c:v>
                </c:pt>
                <c:pt idx="752">
                  <c:v>29.12.2023</c:v>
                </c:pt>
                <c:pt idx="753">
                  <c:v>2.01.2024</c:v>
                </c:pt>
                <c:pt idx="754">
                  <c:v>3.01.2024</c:v>
                </c:pt>
                <c:pt idx="755">
                  <c:v>4.01.2024</c:v>
                </c:pt>
                <c:pt idx="756">
                  <c:v>5.01.2024</c:v>
                </c:pt>
                <c:pt idx="757">
                  <c:v>8.01.2024</c:v>
                </c:pt>
                <c:pt idx="758">
                  <c:v>9.01.2024</c:v>
                </c:pt>
                <c:pt idx="759">
                  <c:v>10.01.2024</c:v>
                </c:pt>
                <c:pt idx="760">
                  <c:v>11.01.2024</c:v>
                </c:pt>
                <c:pt idx="761">
                  <c:v>12.01.2024</c:v>
                </c:pt>
                <c:pt idx="762">
                  <c:v>15.01.2024</c:v>
                </c:pt>
                <c:pt idx="763">
                  <c:v>16.01.2024</c:v>
                </c:pt>
                <c:pt idx="764">
                  <c:v>17.01.2024</c:v>
                </c:pt>
                <c:pt idx="765">
                  <c:v>18.01.2024</c:v>
                </c:pt>
                <c:pt idx="766">
                  <c:v>19.01.2024</c:v>
                </c:pt>
                <c:pt idx="767">
                  <c:v>22.01.2024</c:v>
                </c:pt>
                <c:pt idx="768">
                  <c:v>23.01.2024</c:v>
                </c:pt>
                <c:pt idx="769">
                  <c:v>24.01.2024</c:v>
                </c:pt>
                <c:pt idx="770">
                  <c:v>25.01.2024</c:v>
                </c:pt>
                <c:pt idx="771">
                  <c:v>26.01.2024</c:v>
                </c:pt>
                <c:pt idx="772">
                  <c:v>29.01.2024</c:v>
                </c:pt>
                <c:pt idx="773">
                  <c:v>30.01.2024</c:v>
                </c:pt>
                <c:pt idx="774">
                  <c:v>31.01.2024</c:v>
                </c:pt>
                <c:pt idx="775">
                  <c:v>1.02.2024</c:v>
                </c:pt>
                <c:pt idx="776">
                  <c:v>2.02.2024</c:v>
                </c:pt>
                <c:pt idx="777">
                  <c:v>5.02.2024</c:v>
                </c:pt>
                <c:pt idx="778">
                  <c:v>6.02.2024</c:v>
                </c:pt>
                <c:pt idx="779">
                  <c:v>7.02.2024</c:v>
                </c:pt>
                <c:pt idx="780">
                  <c:v>8.02.2024</c:v>
                </c:pt>
                <c:pt idx="781">
                  <c:v>9.02.2024</c:v>
                </c:pt>
                <c:pt idx="782">
                  <c:v>12.02.2024</c:v>
                </c:pt>
                <c:pt idx="783">
                  <c:v>13.02.2024</c:v>
                </c:pt>
                <c:pt idx="784">
                  <c:v>14.02.2024</c:v>
                </c:pt>
                <c:pt idx="785">
                  <c:v>15.02.2024</c:v>
                </c:pt>
                <c:pt idx="786">
                  <c:v>16.02.2024</c:v>
                </c:pt>
                <c:pt idx="787">
                  <c:v>19.02.2024</c:v>
                </c:pt>
                <c:pt idx="788">
                  <c:v>20.02.2024</c:v>
                </c:pt>
                <c:pt idx="789">
                  <c:v>21.02.2024</c:v>
                </c:pt>
                <c:pt idx="790">
                  <c:v>22.02.2024</c:v>
                </c:pt>
                <c:pt idx="791">
                  <c:v>23.02.2024</c:v>
                </c:pt>
                <c:pt idx="792">
                  <c:v>26.02.2024</c:v>
                </c:pt>
                <c:pt idx="793">
                  <c:v>27.02.2024</c:v>
                </c:pt>
                <c:pt idx="794">
                  <c:v>28.02.2024</c:v>
                </c:pt>
                <c:pt idx="795">
                  <c:v>29.02.2024</c:v>
                </c:pt>
                <c:pt idx="796">
                  <c:v>1.03.2024</c:v>
                </c:pt>
                <c:pt idx="797">
                  <c:v>4.03.2024</c:v>
                </c:pt>
                <c:pt idx="798">
                  <c:v>5.03.2024</c:v>
                </c:pt>
                <c:pt idx="799">
                  <c:v>6.03.2024</c:v>
                </c:pt>
                <c:pt idx="800">
                  <c:v>7.03.2024</c:v>
                </c:pt>
                <c:pt idx="801">
                  <c:v>8.03.2024</c:v>
                </c:pt>
                <c:pt idx="802">
                  <c:v>11.03.2024</c:v>
                </c:pt>
                <c:pt idx="803">
                  <c:v>12.03.2024</c:v>
                </c:pt>
                <c:pt idx="804">
                  <c:v>13.03.2024</c:v>
                </c:pt>
                <c:pt idx="805">
                  <c:v>14.03.2024</c:v>
                </c:pt>
                <c:pt idx="806">
                  <c:v>15.03.2024</c:v>
                </c:pt>
                <c:pt idx="807">
                  <c:v>18.03.2024</c:v>
                </c:pt>
                <c:pt idx="808">
                  <c:v>19.03.2024</c:v>
                </c:pt>
                <c:pt idx="809">
                  <c:v>20.03.2024</c:v>
                </c:pt>
                <c:pt idx="810">
                  <c:v>21.03.2024</c:v>
                </c:pt>
                <c:pt idx="811">
                  <c:v>22.03.2024</c:v>
                </c:pt>
                <c:pt idx="812">
                  <c:v>25.03.2024</c:v>
                </c:pt>
                <c:pt idx="813">
                  <c:v>26.03.2024</c:v>
                </c:pt>
                <c:pt idx="814">
                  <c:v>27.03.2024</c:v>
                </c:pt>
                <c:pt idx="815">
                  <c:v>28.03.2024</c:v>
                </c:pt>
                <c:pt idx="816">
                  <c:v>29.03.2024</c:v>
                </c:pt>
                <c:pt idx="817">
                  <c:v>1.04.2024</c:v>
                </c:pt>
                <c:pt idx="818">
                  <c:v>  02.04.2024</c:v>
                </c:pt>
                <c:pt idx="819">
                  <c:v>  03.04.2024</c:v>
                </c:pt>
                <c:pt idx="820">
                  <c:v>   04.04.2024</c:v>
                </c:pt>
                <c:pt idx="821">
                  <c:v>   05.04.2024</c:v>
                </c:pt>
                <c:pt idx="822">
                  <c:v>   08.04.2024</c:v>
                </c:pt>
                <c:pt idx="823">
                  <c:v>   09.04.2024</c:v>
                </c:pt>
                <c:pt idx="824">
                  <c:v>   15.04.2024</c:v>
                </c:pt>
                <c:pt idx="825">
                  <c:v>   16.04.2024</c:v>
                </c:pt>
                <c:pt idx="826">
                  <c:v>   17.04.2024</c:v>
                </c:pt>
                <c:pt idx="827">
                  <c:v>   18.04.2024</c:v>
                </c:pt>
                <c:pt idx="828">
                  <c:v>   19.04.2024</c:v>
                </c:pt>
                <c:pt idx="829">
                  <c:v>     22.04.2024</c:v>
                </c:pt>
                <c:pt idx="830">
                  <c:v>     23.04.2024</c:v>
                </c:pt>
                <c:pt idx="831">
                  <c:v>     24.04.2024</c:v>
                </c:pt>
                <c:pt idx="832">
                  <c:v>   26.04.2024</c:v>
                </c:pt>
                <c:pt idx="833">
                  <c:v>   29.04.2024</c:v>
                </c:pt>
                <c:pt idx="834">
                  <c:v>   30.04.2024</c:v>
                </c:pt>
                <c:pt idx="835">
                  <c:v>   02.05.2024</c:v>
                </c:pt>
                <c:pt idx="836">
                  <c:v>   03.05.2024</c:v>
                </c:pt>
                <c:pt idx="837">
                  <c:v>   06.05.2024</c:v>
                </c:pt>
                <c:pt idx="838">
                  <c:v>   07.05.2024</c:v>
                </c:pt>
                <c:pt idx="839">
                  <c:v>8.05.2024</c:v>
                </c:pt>
                <c:pt idx="840">
                  <c:v>9.05.2024</c:v>
                </c:pt>
                <c:pt idx="841">
                  <c:v>9.05.2024</c:v>
                </c:pt>
                <c:pt idx="842">
                  <c:v>10.05.2024</c:v>
                </c:pt>
                <c:pt idx="843">
                  <c:v>13.05.2024</c:v>
                </c:pt>
                <c:pt idx="844">
                  <c:v>14.05.2024</c:v>
                </c:pt>
                <c:pt idx="845">
                  <c:v>15.05.2024</c:v>
                </c:pt>
                <c:pt idx="846">
                  <c:v>16.05.2024</c:v>
                </c:pt>
                <c:pt idx="847">
                  <c:v>17.05.2024</c:v>
                </c:pt>
                <c:pt idx="848">
                  <c:v>20.05.2024</c:v>
                </c:pt>
                <c:pt idx="849">
                  <c:v>21.05.2024</c:v>
                </c:pt>
                <c:pt idx="850">
                  <c:v>22.05.2024</c:v>
                </c:pt>
                <c:pt idx="851">
                  <c:v>23.05.2024</c:v>
                </c:pt>
                <c:pt idx="852">
                  <c:v>24.05.2024</c:v>
                </c:pt>
                <c:pt idx="853">
                  <c:v>27.05.2024</c:v>
                </c:pt>
                <c:pt idx="854">
                  <c:v>28.05.2024</c:v>
                </c:pt>
                <c:pt idx="855">
                  <c:v>29.05.2024</c:v>
                </c:pt>
                <c:pt idx="856">
                  <c:v>30.05.2024</c:v>
                </c:pt>
                <c:pt idx="857">
                  <c:v>31.05.2024</c:v>
                </c:pt>
                <c:pt idx="858">
                  <c:v>3.06.2024</c:v>
                </c:pt>
                <c:pt idx="859">
                  <c:v>4.06.2024</c:v>
                </c:pt>
                <c:pt idx="860">
                  <c:v>4.06.2024</c:v>
                </c:pt>
                <c:pt idx="861">
                  <c:v>6.06.2024</c:v>
                </c:pt>
                <c:pt idx="862">
                  <c:v>7.06.2024</c:v>
                </c:pt>
                <c:pt idx="863">
                  <c:v>10.06.2024</c:v>
                </c:pt>
                <c:pt idx="864">
                  <c:v>11.06.2024</c:v>
                </c:pt>
                <c:pt idx="865">
                  <c:v>12.06.2024</c:v>
                </c:pt>
                <c:pt idx="866">
                  <c:v>13.06.2024</c:v>
                </c:pt>
                <c:pt idx="867">
                  <c:v>14.06.2024</c:v>
                </c:pt>
                <c:pt idx="868">
                  <c:v>20.06.2024</c:v>
                </c:pt>
                <c:pt idx="869">
                  <c:v>21.06.2024</c:v>
                </c:pt>
                <c:pt idx="870">
                  <c:v>24.06.2024</c:v>
                </c:pt>
                <c:pt idx="871">
                  <c:v>25.06.2024</c:v>
                </c:pt>
                <c:pt idx="872">
                  <c:v>26.06.2024</c:v>
                </c:pt>
                <c:pt idx="873">
                  <c:v>27.06.2024</c:v>
                </c:pt>
                <c:pt idx="874">
                  <c:v>28.06.2024</c:v>
                </c:pt>
                <c:pt idx="875">
                  <c:v>1.07.2024</c:v>
                </c:pt>
                <c:pt idx="876">
                  <c:v>2.07.2024</c:v>
                </c:pt>
                <c:pt idx="877">
                  <c:v>3.07.2024</c:v>
                </c:pt>
                <c:pt idx="878">
                  <c:v>4.07.2024</c:v>
                </c:pt>
                <c:pt idx="879">
                  <c:v>5.07.2024</c:v>
                </c:pt>
                <c:pt idx="880">
                  <c:v>8.07.2024</c:v>
                </c:pt>
                <c:pt idx="881">
                  <c:v>9.07.2024</c:v>
                </c:pt>
                <c:pt idx="882">
                  <c:v>10.07.2024</c:v>
                </c:pt>
                <c:pt idx="883">
                  <c:v>11.07.2024</c:v>
                </c:pt>
                <c:pt idx="884">
                  <c:v>12.07.2024</c:v>
                </c:pt>
                <c:pt idx="885">
                  <c:v>16.07.2024</c:v>
                </c:pt>
                <c:pt idx="886">
                  <c:v>17.07.2024</c:v>
                </c:pt>
                <c:pt idx="887">
                  <c:v>18.07.2024</c:v>
                </c:pt>
                <c:pt idx="888">
                  <c:v>19.07.2024</c:v>
                </c:pt>
                <c:pt idx="889">
                  <c:v>22.07.2024</c:v>
                </c:pt>
                <c:pt idx="890">
                  <c:v>23.07.2024</c:v>
                </c:pt>
                <c:pt idx="891">
                  <c:v>24.07.2024</c:v>
                </c:pt>
                <c:pt idx="892">
                  <c:v>25.07.2024</c:v>
                </c:pt>
                <c:pt idx="893">
                  <c:v>26.07.2024</c:v>
                </c:pt>
                <c:pt idx="894">
                  <c:v>29.07.2024</c:v>
                </c:pt>
                <c:pt idx="895">
                  <c:v>30.07.2024</c:v>
                </c:pt>
                <c:pt idx="896">
                  <c:v>31.07.2024</c:v>
                </c:pt>
                <c:pt idx="897">
                  <c:v>1.08.2024</c:v>
                </c:pt>
                <c:pt idx="898">
                  <c:v>2.08.2024</c:v>
                </c:pt>
                <c:pt idx="899">
                  <c:v>5.08.2024</c:v>
                </c:pt>
                <c:pt idx="900">
                  <c:v>6.08.2024</c:v>
                </c:pt>
                <c:pt idx="901">
                  <c:v>7.08.2024</c:v>
                </c:pt>
                <c:pt idx="902">
                  <c:v>12.08.2024</c:v>
                </c:pt>
                <c:pt idx="903">
                  <c:v>13.08.2024</c:v>
                </c:pt>
                <c:pt idx="904">
                  <c:v>14.08.2024</c:v>
                </c:pt>
                <c:pt idx="905">
                  <c:v>15.08.2024</c:v>
                </c:pt>
                <c:pt idx="906">
                  <c:v>16.08.2024</c:v>
                </c:pt>
                <c:pt idx="907">
                  <c:v>19.08.2024</c:v>
                </c:pt>
                <c:pt idx="908">
                  <c:v>20.08.2024</c:v>
                </c:pt>
                <c:pt idx="909">
                  <c:v>23.08.2024</c:v>
                </c:pt>
                <c:pt idx="910">
                  <c:v>26.08.2024</c:v>
                </c:pt>
                <c:pt idx="911">
                  <c:v>27.08.2024</c:v>
                </c:pt>
                <c:pt idx="912">
                  <c:v>28.08.2024</c:v>
                </c:pt>
                <c:pt idx="913">
                  <c:v>29.08.2024</c:v>
                </c:pt>
                <c:pt idx="914">
                  <c:v>2.09.2024</c:v>
                </c:pt>
                <c:pt idx="915">
                  <c:v>3.09.2024</c:v>
                </c:pt>
                <c:pt idx="916">
                  <c:v>4.09.2024</c:v>
                </c:pt>
                <c:pt idx="917">
                  <c:v>5.09.2024</c:v>
                </c:pt>
                <c:pt idx="918">
                  <c:v>6.09.2024</c:v>
                </c:pt>
                <c:pt idx="919">
                  <c:v>9.09.2024</c:v>
                </c:pt>
                <c:pt idx="920">
                  <c:v>10.09.2024</c:v>
                </c:pt>
                <c:pt idx="921">
                  <c:v>11.09.2024</c:v>
                </c:pt>
                <c:pt idx="922">
                  <c:v>12.09.2024</c:v>
                </c:pt>
                <c:pt idx="923">
                  <c:v>13.09.2024</c:v>
                </c:pt>
                <c:pt idx="924">
                  <c:v>16.09.2024</c:v>
                </c:pt>
                <c:pt idx="925">
                  <c:v>17.09.2024</c:v>
                </c:pt>
                <c:pt idx="926">
                  <c:v>18.09.2024</c:v>
                </c:pt>
                <c:pt idx="927">
                  <c:v>19.09.2024</c:v>
                </c:pt>
                <c:pt idx="928">
                  <c:v>20.09.2024</c:v>
                </c:pt>
                <c:pt idx="929">
                  <c:v>23.09.2024</c:v>
                </c:pt>
                <c:pt idx="930">
                  <c:v>24.09.2024</c:v>
                </c:pt>
                <c:pt idx="931">
                  <c:v>25.09.2024</c:v>
                </c:pt>
                <c:pt idx="932">
                  <c:v>26.09.2024</c:v>
                </c:pt>
                <c:pt idx="933">
                  <c:v>27.09.2024</c:v>
                </c:pt>
                <c:pt idx="934">
                  <c:v>30.09.2024</c:v>
                </c:pt>
                <c:pt idx="935">
                  <c:v>1.10.2024</c:v>
                </c:pt>
                <c:pt idx="936">
                  <c:v>2.10.2024</c:v>
                </c:pt>
                <c:pt idx="937">
                  <c:v>3.10.2024</c:v>
                </c:pt>
                <c:pt idx="938">
                  <c:v>4.10.2024</c:v>
                </c:pt>
                <c:pt idx="939">
                  <c:v>7.10.2024</c:v>
                </c:pt>
                <c:pt idx="940">
                  <c:v>8.10.2024</c:v>
                </c:pt>
                <c:pt idx="941">
                  <c:v>9.10.2024</c:v>
                </c:pt>
                <c:pt idx="942">
                  <c:v>10.10.2024</c:v>
                </c:pt>
                <c:pt idx="943">
                  <c:v>22.10.2024</c:v>
                </c:pt>
                <c:pt idx="944">
                  <c:v>23.10.2024</c:v>
                </c:pt>
                <c:pt idx="945">
                  <c:v>24.10.2024</c:v>
                </c:pt>
                <c:pt idx="946">
                  <c:v>25.10.2024</c:v>
                </c:pt>
                <c:pt idx="947">
                  <c:v>28.10.2024</c:v>
                </c:pt>
                <c:pt idx="948">
                  <c:v>30.10.2024</c:v>
                </c:pt>
                <c:pt idx="949">
                  <c:v>31.10.2024</c:v>
                </c:pt>
                <c:pt idx="950">
                  <c:v>1.11.2024</c:v>
                </c:pt>
                <c:pt idx="951">
                  <c:v>4.11.2024</c:v>
                </c:pt>
                <c:pt idx="952">
                  <c:v>5.11.2024</c:v>
                </c:pt>
                <c:pt idx="953">
                  <c:v>6.11.2024</c:v>
                </c:pt>
                <c:pt idx="954">
                  <c:v>7.11.2024</c:v>
                </c:pt>
                <c:pt idx="955">
                  <c:v>8.11.2024</c:v>
                </c:pt>
                <c:pt idx="956">
                  <c:v>11.11.2024</c:v>
                </c:pt>
                <c:pt idx="957">
                  <c:v>12.11.2024</c:v>
                </c:pt>
                <c:pt idx="958">
                  <c:v>13.11.2024</c:v>
                </c:pt>
                <c:pt idx="959">
                  <c:v>14.11.2024</c:v>
                </c:pt>
                <c:pt idx="960">
                  <c:v>15.11.2024</c:v>
                </c:pt>
                <c:pt idx="961">
                  <c:v>18.11.2024</c:v>
                </c:pt>
                <c:pt idx="962">
                  <c:v>19.11.2024</c:v>
                </c:pt>
                <c:pt idx="963">
                  <c:v>20.11.2024</c:v>
                </c:pt>
                <c:pt idx="964">
                  <c:v>26.11.2024</c:v>
                </c:pt>
                <c:pt idx="965">
                  <c:v>27.11.2024</c:v>
                </c:pt>
                <c:pt idx="966">
                  <c:v>28.11.2024</c:v>
                </c:pt>
                <c:pt idx="967">
                  <c:v>29.11.2024</c:v>
                </c:pt>
                <c:pt idx="968">
                  <c:v>2.12.2024</c:v>
                </c:pt>
                <c:pt idx="969">
                  <c:v>3.12.2024</c:v>
                </c:pt>
                <c:pt idx="970">
                  <c:v>4.12.2024</c:v>
                </c:pt>
                <c:pt idx="971">
                  <c:v>5.12.2024</c:v>
                </c:pt>
                <c:pt idx="972">
                  <c:v>6.12.2024</c:v>
                </c:pt>
                <c:pt idx="973">
                  <c:v>9.12.2024</c:v>
                </c:pt>
                <c:pt idx="974">
                  <c:v>10.12.2024</c:v>
                </c:pt>
                <c:pt idx="975">
                  <c:v>11.12.2024</c:v>
                </c:pt>
                <c:pt idx="976">
                  <c:v>12.12.2024</c:v>
                </c:pt>
                <c:pt idx="977">
                  <c:v>13.12.2024</c:v>
                </c:pt>
                <c:pt idx="978">
                  <c:v>16.12.2024</c:v>
                </c:pt>
                <c:pt idx="979">
                  <c:v>17.12.2024</c:v>
                </c:pt>
                <c:pt idx="980">
                  <c:v>18.12.2024</c:v>
                </c:pt>
                <c:pt idx="981">
                  <c:v>19.12.2024</c:v>
                </c:pt>
                <c:pt idx="982">
                  <c:v>20.12.2024</c:v>
                </c:pt>
                <c:pt idx="983">
                  <c:v>23.12.2024</c:v>
                </c:pt>
                <c:pt idx="984">
                  <c:v>24.12.2024</c:v>
                </c:pt>
                <c:pt idx="985">
                  <c:v>25.12.2024</c:v>
                </c:pt>
                <c:pt idx="986">
                  <c:v>26.12.2024</c:v>
                </c:pt>
                <c:pt idx="987">
                  <c:v>27.12.2024</c:v>
                </c:pt>
                <c:pt idx="988">
                  <c:v>30.12.2024</c:v>
                </c:pt>
                <c:pt idx="989">
                  <c:v>31.12.2024</c:v>
                </c:pt>
                <c:pt idx="990">
                  <c:v>2.01.2025</c:v>
                </c:pt>
                <c:pt idx="991">
                  <c:v>3.01.2025</c:v>
                </c:pt>
                <c:pt idx="992">
                  <c:v>6.01.2025</c:v>
                </c:pt>
                <c:pt idx="993">
                  <c:v>7.01.2025</c:v>
                </c:pt>
                <c:pt idx="994">
                  <c:v>8.01.2025</c:v>
                </c:pt>
                <c:pt idx="995">
                  <c:v>9.01.2025</c:v>
                </c:pt>
                <c:pt idx="996">
                  <c:v>10.01.2025</c:v>
                </c:pt>
                <c:pt idx="997">
                  <c:v>13.01.2025</c:v>
                </c:pt>
                <c:pt idx="998">
                  <c:v>14.01.2025</c:v>
                </c:pt>
                <c:pt idx="999">
                  <c:v>15.01.2025</c:v>
                </c:pt>
                <c:pt idx="1000">
                  <c:v>16.01.2025</c:v>
                </c:pt>
                <c:pt idx="1001">
                  <c:v>17.01.2025</c:v>
                </c:pt>
                <c:pt idx="1002">
                  <c:v>20.01.2025</c:v>
                </c:pt>
                <c:pt idx="1003">
                  <c:v>21.01.2025</c:v>
                </c:pt>
                <c:pt idx="1004">
                  <c:v>22.01.2025</c:v>
                </c:pt>
                <c:pt idx="1005">
                  <c:v>23.01.2025</c:v>
                </c:pt>
                <c:pt idx="1006">
                  <c:v>24.01.2025</c:v>
                </c:pt>
                <c:pt idx="1007">
                  <c:v>27.01.2025</c:v>
                </c:pt>
                <c:pt idx="1008">
                  <c:v>28.01.2025</c:v>
                </c:pt>
                <c:pt idx="1009">
                  <c:v>29.01.2025</c:v>
                </c:pt>
                <c:pt idx="1010">
                  <c:v>3.02.2025</c:v>
                </c:pt>
                <c:pt idx="1011">
                  <c:v>4.02.2025</c:v>
                </c:pt>
                <c:pt idx="1012">
                  <c:v>5.02.2025</c:v>
                </c:pt>
                <c:pt idx="1013">
                  <c:v>6.02.2025</c:v>
                </c:pt>
                <c:pt idx="1014">
                  <c:v>7.02.2025</c:v>
                </c:pt>
                <c:pt idx="1015">
                  <c:v>10.02.2025</c:v>
                </c:pt>
                <c:pt idx="1016">
                  <c:v>11.02.2025</c:v>
                </c:pt>
                <c:pt idx="1017">
                  <c:v>12.02.2025</c:v>
                </c:pt>
                <c:pt idx="1018">
                  <c:v>13.02.2025</c:v>
                </c:pt>
                <c:pt idx="1019">
                  <c:v>14.02.2025</c:v>
                </c:pt>
                <c:pt idx="1020">
                  <c:v>17.02.2025</c:v>
                </c:pt>
                <c:pt idx="1021">
                  <c:v>18.02.2025</c:v>
                </c:pt>
                <c:pt idx="1022">
                  <c:v>19.02.2025</c:v>
                </c:pt>
                <c:pt idx="1023">
                  <c:v>20.02.2025</c:v>
                </c:pt>
                <c:pt idx="1024">
                  <c:v>21.02.2025</c:v>
                </c:pt>
                <c:pt idx="1025">
                  <c:v>24.02.2025</c:v>
                </c:pt>
                <c:pt idx="1026">
                  <c:v>25.02.2025</c:v>
                </c:pt>
                <c:pt idx="1027">
                  <c:v>26.02.2025</c:v>
                </c:pt>
                <c:pt idx="1028">
                  <c:v>27.02.2025</c:v>
                </c:pt>
                <c:pt idx="1029">
                  <c:v>28.02.2025</c:v>
                </c:pt>
                <c:pt idx="1030">
                  <c:v>3.03.2025</c:v>
                </c:pt>
                <c:pt idx="1031">
                  <c:v>4.03.2025</c:v>
                </c:pt>
                <c:pt idx="1032">
                  <c:v>5.03.2025</c:v>
                </c:pt>
                <c:pt idx="1033">
                  <c:v>6.03.2025</c:v>
                </c:pt>
                <c:pt idx="1034">
                  <c:v>7.03.2025</c:v>
                </c:pt>
                <c:pt idx="1035">
                  <c:v>10.03.2025</c:v>
                </c:pt>
                <c:pt idx="1036">
                  <c:v>11.03.2025</c:v>
                </c:pt>
                <c:pt idx="1037">
                  <c:v>12.03.2025</c:v>
                </c:pt>
                <c:pt idx="1038">
                  <c:v>13.03.2025</c:v>
                </c:pt>
                <c:pt idx="1039">
                  <c:v>14.03.2025</c:v>
                </c:pt>
                <c:pt idx="1040">
                  <c:v>17.03.2025</c:v>
                </c:pt>
                <c:pt idx="1041">
                  <c:v>18.03.2025</c:v>
                </c:pt>
                <c:pt idx="1042">
                  <c:v>19.03.2025</c:v>
                </c:pt>
                <c:pt idx="1043">
                  <c:v>20.03.2025</c:v>
                </c:pt>
                <c:pt idx="1044">
                  <c:v>21.03.2025</c:v>
                </c:pt>
                <c:pt idx="1045">
                  <c:v>25.03.2025</c:v>
                </c:pt>
                <c:pt idx="1046">
                  <c:v>26.03.2025</c:v>
                </c:pt>
                <c:pt idx="1047">
                  <c:v>27.03.2025</c:v>
                </c:pt>
                <c:pt idx="1048">
                  <c:v>28.03.2025</c:v>
                </c:pt>
                <c:pt idx="1049">
                  <c:v>2.04.2025</c:v>
                </c:pt>
                <c:pt idx="1050">
                  <c:v>3.04.2025</c:v>
                </c:pt>
                <c:pt idx="1051">
                  <c:v>4.04.2025</c:v>
                </c:pt>
                <c:pt idx="1052">
                  <c:v>7.04.2025</c:v>
                </c:pt>
                <c:pt idx="1053">
                  <c:v>8.04.2025</c:v>
                </c:pt>
                <c:pt idx="1054">
                  <c:v>9.04.2025</c:v>
                </c:pt>
                <c:pt idx="1055">
                  <c:v>10.04.2025</c:v>
                </c:pt>
                <c:pt idx="1056">
                  <c:v>11.04.2025</c:v>
                </c:pt>
                <c:pt idx="1057">
                  <c:v>14.04.2025</c:v>
                </c:pt>
                <c:pt idx="1058">
                  <c:v>15.04.2025</c:v>
                </c:pt>
                <c:pt idx="1059">
                  <c:v>16.04.2025</c:v>
                </c:pt>
                <c:pt idx="1060">
                  <c:v>17.04.2025</c:v>
                </c:pt>
                <c:pt idx="1061">
                  <c:v>18.04.2025</c:v>
                </c:pt>
                <c:pt idx="1062">
                  <c:v>21.04.2025</c:v>
                </c:pt>
                <c:pt idx="1063">
                  <c:v>22.04.2025</c:v>
                </c:pt>
                <c:pt idx="1064">
                  <c:v>24.04.2025</c:v>
                </c:pt>
                <c:pt idx="1065">
                  <c:v>25.04.2025</c:v>
                </c:pt>
                <c:pt idx="1066">
                  <c:v>28.04.2025</c:v>
                </c:pt>
                <c:pt idx="1067">
                  <c:v>29.04.2025</c:v>
                </c:pt>
                <c:pt idx="1068">
                  <c:v>30.04.2025</c:v>
                </c:pt>
                <c:pt idx="1069">
                  <c:v>2.05.2025</c:v>
                </c:pt>
                <c:pt idx="1070">
                  <c:v>5.05.2025</c:v>
                </c:pt>
                <c:pt idx="1071">
                  <c:v>6.05.2025</c:v>
                </c:pt>
                <c:pt idx="1072">
                  <c:v>7.05.2025</c:v>
                </c:pt>
                <c:pt idx="1073">
                  <c:v>8.05.2025</c:v>
                </c:pt>
                <c:pt idx="1074">
                  <c:v>9.05.2025</c:v>
                </c:pt>
                <c:pt idx="1075">
                  <c:v>12.05.2025</c:v>
                </c:pt>
                <c:pt idx="1076">
                  <c:v>13.05.2025</c:v>
                </c:pt>
                <c:pt idx="1077">
                  <c:v>14.05.2025</c:v>
                </c:pt>
                <c:pt idx="1078">
                  <c:v>15.05.2025</c:v>
                </c:pt>
                <c:pt idx="1079">
                  <c:v>16.05.2025</c:v>
                </c:pt>
                <c:pt idx="1080">
                  <c:v>20.05.2025</c:v>
                </c:pt>
                <c:pt idx="1081">
                  <c:v>21.05.2025</c:v>
                </c:pt>
                <c:pt idx="1082">
                  <c:v>22.05.2025</c:v>
                </c:pt>
                <c:pt idx="1083">
                  <c:v>23.05.2025</c:v>
                </c:pt>
                <c:pt idx="1084">
                  <c:v>26.05.2025</c:v>
                </c:pt>
                <c:pt idx="1085">
                  <c:v>27.05.2025</c:v>
                </c:pt>
                <c:pt idx="1086">
                  <c:v>28.05.2025</c:v>
                </c:pt>
                <c:pt idx="1087">
                  <c:v>29.05.2025</c:v>
                </c:pt>
                <c:pt idx="1088">
                  <c:v>30.05.2025</c:v>
                </c:pt>
                <c:pt idx="1089">
                  <c:v>2.06.2025</c:v>
                </c:pt>
                <c:pt idx="1090">
                  <c:v>3.06.2025</c:v>
                </c:pt>
                <c:pt idx="1091">
                  <c:v>4.06.2025</c:v>
                </c:pt>
                <c:pt idx="1092">
                  <c:v>10.06.2025</c:v>
                </c:pt>
                <c:pt idx="1093">
                  <c:v>11.06.2025</c:v>
                </c:pt>
                <c:pt idx="1094">
                  <c:v>12.06.2025</c:v>
                </c:pt>
                <c:pt idx="1095">
                  <c:v>13.06.2025</c:v>
                </c:pt>
                <c:pt idx="1096">
                  <c:v>16.06.2025</c:v>
                </c:pt>
                <c:pt idx="1097">
                  <c:v>17.06.2025</c:v>
                </c:pt>
                <c:pt idx="1098">
                  <c:v>18.06.2025</c:v>
                </c:pt>
                <c:pt idx="1099">
                  <c:v>19.06.2025</c:v>
                </c:pt>
                <c:pt idx="1100">
                  <c:v>20.06.2025</c:v>
                </c:pt>
                <c:pt idx="1101">
                  <c:v>23.06.2025</c:v>
                </c:pt>
                <c:pt idx="1102">
                  <c:v>24.06.2025</c:v>
                </c:pt>
                <c:pt idx="1103">
                  <c:v>25.06.2025</c:v>
                </c:pt>
                <c:pt idx="1104">
                  <c:v>26.06.2025</c:v>
                </c:pt>
                <c:pt idx="1105">
                  <c:v>27.06.2025</c:v>
                </c:pt>
                <c:pt idx="1106">
                  <c:v>30.06.2025</c:v>
                </c:pt>
                <c:pt idx="1107">
                  <c:v>1.07.2025</c:v>
                </c:pt>
              </c:strCache>
            </c:strRef>
          </c:cat>
          <c:val>
            <c:numRef>
              <c:f>Sayfa1!$B$3:$B$1110</c:f>
              <c:numCache>
                <c:formatCode>#,##0</c:formatCode>
                <c:ptCount val="1108"/>
                <c:pt idx="0">
                  <c:v>43782</c:v>
                </c:pt>
                <c:pt idx="1">
                  <c:v>43683</c:v>
                </c:pt>
                <c:pt idx="2">
                  <c:v>43500</c:v>
                </c:pt>
                <c:pt idx="3">
                  <c:v>43601</c:v>
                </c:pt>
                <c:pt idx="4">
                  <c:v>43566</c:v>
                </c:pt>
                <c:pt idx="5">
                  <c:v>43361</c:v>
                </c:pt>
                <c:pt idx="6">
                  <c:v>43049</c:v>
                </c:pt>
                <c:pt idx="7">
                  <c:v>43441</c:v>
                </c:pt>
                <c:pt idx="8">
                  <c:v>43447</c:v>
                </c:pt>
                <c:pt idx="9">
                  <c:v>43453</c:v>
                </c:pt>
                <c:pt idx="10">
                  <c:v>42750</c:v>
                </c:pt>
                <c:pt idx="11">
                  <c:v>42932</c:v>
                </c:pt>
                <c:pt idx="12">
                  <c:v>42894</c:v>
                </c:pt>
                <c:pt idx="13">
                  <c:v>42363</c:v>
                </c:pt>
                <c:pt idx="14">
                  <c:v>42750</c:v>
                </c:pt>
                <c:pt idx="15">
                  <c:v>42039</c:v>
                </c:pt>
                <c:pt idx="16">
                  <c:v>41767</c:v>
                </c:pt>
                <c:pt idx="17">
                  <c:v>41726</c:v>
                </c:pt>
                <c:pt idx="18">
                  <c:v>41590</c:v>
                </c:pt>
                <c:pt idx="19">
                  <c:v>41836</c:v>
                </c:pt>
                <c:pt idx="20">
                  <c:v>41953</c:v>
                </c:pt>
                <c:pt idx="21">
                  <c:v>41726</c:v>
                </c:pt>
                <c:pt idx="22">
                  <c:v>41568</c:v>
                </c:pt>
                <c:pt idx="23">
                  <c:v>41176</c:v>
                </c:pt>
                <c:pt idx="24">
                  <c:v>41212</c:v>
                </c:pt>
                <c:pt idx="25">
                  <c:v>40735</c:v>
                </c:pt>
                <c:pt idx="26">
                  <c:v>40614</c:v>
                </c:pt>
                <c:pt idx="27">
                  <c:v>40575</c:v>
                </c:pt>
                <c:pt idx="28">
                  <c:v>40160</c:v>
                </c:pt>
                <c:pt idx="29">
                  <c:v>39880</c:v>
                </c:pt>
                <c:pt idx="30">
                  <c:v>39678</c:v>
                </c:pt>
                <c:pt idx="31">
                  <c:v>39906</c:v>
                </c:pt>
                <c:pt idx="32">
                  <c:v>39987</c:v>
                </c:pt>
                <c:pt idx="33">
                  <c:v>39899</c:v>
                </c:pt>
                <c:pt idx="34">
                  <c:v>39843</c:v>
                </c:pt>
                <c:pt idx="35">
                  <c:v>39913</c:v>
                </c:pt>
                <c:pt idx="36">
                  <c:v>39928</c:v>
                </c:pt>
                <c:pt idx="37">
                  <c:v>40384</c:v>
                </c:pt>
                <c:pt idx="38">
                  <c:v>40389</c:v>
                </c:pt>
                <c:pt idx="39">
                  <c:v>40212</c:v>
                </c:pt>
                <c:pt idx="40">
                  <c:v>39987</c:v>
                </c:pt>
                <c:pt idx="41">
                  <c:v>39897</c:v>
                </c:pt>
                <c:pt idx="42">
                  <c:v>39636</c:v>
                </c:pt>
                <c:pt idx="43">
                  <c:v>40305</c:v>
                </c:pt>
                <c:pt idx="44">
                  <c:v>40666</c:v>
                </c:pt>
                <c:pt idx="45">
                  <c:v>40672</c:v>
                </c:pt>
                <c:pt idx="46">
                  <c:v>40447</c:v>
                </c:pt>
                <c:pt idx="47">
                  <c:v>40365</c:v>
                </c:pt>
                <c:pt idx="48">
                  <c:v>40170</c:v>
                </c:pt>
                <c:pt idx="49">
                  <c:v>40363</c:v>
                </c:pt>
                <c:pt idx="50">
                  <c:v>40916</c:v>
                </c:pt>
                <c:pt idx="51">
                  <c:v>42224</c:v>
                </c:pt>
                <c:pt idx="52">
                  <c:v>45958</c:v>
                </c:pt>
                <c:pt idx="53">
                  <c:v>44786</c:v>
                </c:pt>
                <c:pt idx="54">
                  <c:v>45099</c:v>
                </c:pt>
                <c:pt idx="55">
                  <c:v>44440</c:v>
                </c:pt>
                <c:pt idx="56">
                  <c:v>44129</c:v>
                </c:pt>
                <c:pt idx="57">
                  <c:v>43031</c:v>
                </c:pt>
                <c:pt idx="58">
                  <c:v>42779</c:v>
                </c:pt>
                <c:pt idx="59">
                  <c:v>43018</c:v>
                </c:pt>
                <c:pt idx="60">
                  <c:v>42849</c:v>
                </c:pt>
                <c:pt idx="61">
                  <c:v>42646</c:v>
                </c:pt>
                <c:pt idx="62">
                  <c:v>42860</c:v>
                </c:pt>
                <c:pt idx="63">
                  <c:v>42721</c:v>
                </c:pt>
                <c:pt idx="64">
                  <c:v>42397</c:v>
                </c:pt>
                <c:pt idx="65">
                  <c:v>41515</c:v>
                </c:pt>
                <c:pt idx="66">
                  <c:v>41116</c:v>
                </c:pt>
                <c:pt idx="67">
                  <c:v>41405</c:v>
                </c:pt>
                <c:pt idx="68">
                  <c:v>41961</c:v>
                </c:pt>
                <c:pt idx="69">
                  <c:v>42242</c:v>
                </c:pt>
                <c:pt idx="70">
                  <c:v>42500</c:v>
                </c:pt>
                <c:pt idx="71">
                  <c:v>42474</c:v>
                </c:pt>
                <c:pt idx="72">
                  <c:v>41871</c:v>
                </c:pt>
                <c:pt idx="73">
                  <c:v>42328</c:v>
                </c:pt>
                <c:pt idx="74">
                  <c:v>42308</c:v>
                </c:pt>
                <c:pt idx="75">
                  <c:v>42498</c:v>
                </c:pt>
                <c:pt idx="76">
                  <c:v>42366</c:v>
                </c:pt>
                <c:pt idx="77">
                  <c:v>42432</c:v>
                </c:pt>
                <c:pt idx="78">
                  <c:v>42568</c:v>
                </c:pt>
                <c:pt idx="79">
                  <c:v>42793</c:v>
                </c:pt>
                <c:pt idx="80">
                  <c:v>42971</c:v>
                </c:pt>
                <c:pt idx="81">
                  <c:v>43241</c:v>
                </c:pt>
                <c:pt idx="82">
                  <c:v>43217</c:v>
                </c:pt>
                <c:pt idx="83">
                  <c:v>43151</c:v>
                </c:pt>
                <c:pt idx="84">
                  <c:v>42605</c:v>
                </c:pt>
                <c:pt idx="85">
                  <c:v>42294</c:v>
                </c:pt>
                <c:pt idx="86">
                  <c:v>41971</c:v>
                </c:pt>
                <c:pt idx="87">
                  <c:v>42279</c:v>
                </c:pt>
                <c:pt idx="88">
                  <c:v>42470</c:v>
                </c:pt>
                <c:pt idx="89">
                  <c:v>42298</c:v>
                </c:pt>
                <c:pt idx="90">
                  <c:v>42298</c:v>
                </c:pt>
                <c:pt idx="91">
                  <c:v>42901</c:v>
                </c:pt>
                <c:pt idx="92">
                  <c:v>43330</c:v>
                </c:pt>
                <c:pt idx="93">
                  <c:v>42970</c:v>
                </c:pt>
                <c:pt idx="94">
                  <c:v>42514</c:v>
                </c:pt>
                <c:pt idx="95">
                  <c:v>42939</c:v>
                </c:pt>
                <c:pt idx="96">
                  <c:v>42554</c:v>
                </c:pt>
                <c:pt idx="97">
                  <c:v>42385</c:v>
                </c:pt>
                <c:pt idx="98">
                  <c:v>42125</c:v>
                </c:pt>
                <c:pt idx="99">
                  <c:v>42317</c:v>
                </c:pt>
                <c:pt idx="100">
                  <c:v>42603</c:v>
                </c:pt>
                <c:pt idx="101">
                  <c:v>42634</c:v>
                </c:pt>
                <c:pt idx="102">
                  <c:v>43440</c:v>
                </c:pt>
                <c:pt idx="103">
                  <c:v>43880</c:v>
                </c:pt>
                <c:pt idx="104">
                  <c:v>44400</c:v>
                </c:pt>
                <c:pt idx="105">
                  <c:v>44148</c:v>
                </c:pt>
                <c:pt idx="106">
                  <c:v>44263</c:v>
                </c:pt>
                <c:pt idx="107">
                  <c:v>44463</c:v>
                </c:pt>
                <c:pt idx="108">
                  <c:v>44881</c:v>
                </c:pt>
                <c:pt idx="109">
                  <c:v>45204</c:v>
                </c:pt>
                <c:pt idx="110">
                  <c:v>44197</c:v>
                </c:pt>
                <c:pt idx="111">
                  <c:v>44462</c:v>
                </c:pt>
                <c:pt idx="112">
                  <c:v>44971</c:v>
                </c:pt>
                <c:pt idx="113">
                  <c:v>45361</c:v>
                </c:pt>
                <c:pt idx="114">
                  <c:v>45735</c:v>
                </c:pt>
                <c:pt idx="115">
                  <c:v>45535</c:v>
                </c:pt>
                <c:pt idx="116">
                  <c:v>45134</c:v>
                </c:pt>
                <c:pt idx="117">
                  <c:v>45215</c:v>
                </c:pt>
                <c:pt idx="118">
                  <c:v>45309</c:v>
                </c:pt>
                <c:pt idx="119">
                  <c:v>45503</c:v>
                </c:pt>
                <c:pt idx="120">
                  <c:v>45152</c:v>
                </c:pt>
                <c:pt idx="121">
                  <c:v>44811</c:v>
                </c:pt>
                <c:pt idx="122">
                  <c:v>44689</c:v>
                </c:pt>
                <c:pt idx="123">
                  <c:v>44531</c:v>
                </c:pt>
                <c:pt idx="124">
                  <c:v>44766</c:v>
                </c:pt>
                <c:pt idx="125">
                  <c:v>44764</c:v>
                </c:pt>
                <c:pt idx="126">
                  <c:v>44773</c:v>
                </c:pt>
                <c:pt idx="127">
                  <c:v>45125</c:v>
                </c:pt>
                <c:pt idx="128">
                  <c:v>44871</c:v>
                </c:pt>
                <c:pt idx="129">
                  <c:v>44508</c:v>
                </c:pt>
                <c:pt idx="130">
                  <c:v>44199</c:v>
                </c:pt>
                <c:pt idx="131">
                  <c:v>44485</c:v>
                </c:pt>
                <c:pt idx="132">
                  <c:v>44325</c:v>
                </c:pt>
                <c:pt idx="133">
                  <c:v>44771</c:v>
                </c:pt>
                <c:pt idx="134">
                  <c:v>44771</c:v>
                </c:pt>
                <c:pt idx="135">
                  <c:v>44849</c:v>
                </c:pt>
                <c:pt idx="136">
                  <c:v>45156</c:v>
                </c:pt>
                <c:pt idx="137">
                  <c:v>45395</c:v>
                </c:pt>
                <c:pt idx="138">
                  <c:v>45719</c:v>
                </c:pt>
                <c:pt idx="139">
                  <c:v>45164</c:v>
                </c:pt>
                <c:pt idx="140">
                  <c:v>45435</c:v>
                </c:pt>
                <c:pt idx="141">
                  <c:v>45980</c:v>
                </c:pt>
                <c:pt idx="142">
                  <c:v>45673</c:v>
                </c:pt>
                <c:pt idx="143">
                  <c:v>45824</c:v>
                </c:pt>
                <c:pt idx="144">
                  <c:v>45606</c:v>
                </c:pt>
                <c:pt idx="145">
                  <c:v>45329</c:v>
                </c:pt>
                <c:pt idx="146">
                  <c:v>45252</c:v>
                </c:pt>
                <c:pt idx="147">
                  <c:v>44802</c:v>
                </c:pt>
                <c:pt idx="148">
                  <c:v>44849</c:v>
                </c:pt>
                <c:pt idx="149">
                  <c:v>44845</c:v>
                </c:pt>
                <c:pt idx="150">
                  <c:v>44586</c:v>
                </c:pt>
                <c:pt idx="151">
                  <c:v>44750</c:v>
                </c:pt>
                <c:pt idx="152">
                  <c:v>45701</c:v>
                </c:pt>
                <c:pt idx="153">
                  <c:v>45865</c:v>
                </c:pt>
                <c:pt idx="154">
                  <c:v>45849</c:v>
                </c:pt>
                <c:pt idx="155">
                  <c:v>45712</c:v>
                </c:pt>
                <c:pt idx="156">
                  <c:v>45591</c:v>
                </c:pt>
                <c:pt idx="157">
                  <c:v>45553</c:v>
                </c:pt>
                <c:pt idx="158">
                  <c:v>45825</c:v>
                </c:pt>
                <c:pt idx="159">
                  <c:v>46031</c:v>
                </c:pt>
                <c:pt idx="160">
                  <c:v>46467</c:v>
                </c:pt>
                <c:pt idx="161">
                  <c:v>46110</c:v>
                </c:pt>
                <c:pt idx="162">
                  <c:v>46301</c:v>
                </c:pt>
                <c:pt idx="163">
                  <c:v>46570</c:v>
                </c:pt>
                <c:pt idx="164">
                  <c:v>46572</c:v>
                </c:pt>
                <c:pt idx="165">
                  <c:v>46414</c:v>
                </c:pt>
                <c:pt idx="166">
                  <c:v>46632</c:v>
                </c:pt>
                <c:pt idx="167">
                  <c:v>46903</c:v>
                </c:pt>
                <c:pt idx="168">
                  <c:v>47249</c:v>
                </c:pt>
                <c:pt idx="169">
                  <c:v>47227</c:v>
                </c:pt>
                <c:pt idx="170">
                  <c:v>47068</c:v>
                </c:pt>
                <c:pt idx="171">
                  <c:v>47308</c:v>
                </c:pt>
                <c:pt idx="172">
                  <c:v>47408</c:v>
                </c:pt>
                <c:pt idx="173">
                  <c:v>47673</c:v>
                </c:pt>
                <c:pt idx="174">
                  <c:v>47732</c:v>
                </c:pt>
                <c:pt idx="175">
                  <c:v>47299</c:v>
                </c:pt>
                <c:pt idx="176">
                  <c:v>46515</c:v>
                </c:pt>
                <c:pt idx="177">
                  <c:v>45467</c:v>
                </c:pt>
                <c:pt idx="178">
                  <c:v>46964</c:v>
                </c:pt>
                <c:pt idx="179">
                  <c:v>47139</c:v>
                </c:pt>
                <c:pt idx="180">
                  <c:v>46932</c:v>
                </c:pt>
                <c:pt idx="181">
                  <c:v>46985</c:v>
                </c:pt>
                <c:pt idx="182">
                  <c:v>47967</c:v>
                </c:pt>
                <c:pt idx="183">
                  <c:v>45884</c:v>
                </c:pt>
                <c:pt idx="184">
                  <c:v>45559</c:v>
                </c:pt>
                <c:pt idx="185">
                  <c:v>45437</c:v>
                </c:pt>
                <c:pt idx="186">
                  <c:v>45869</c:v>
                </c:pt>
                <c:pt idx="187">
                  <c:v>45620</c:v>
                </c:pt>
                <c:pt idx="188">
                  <c:v>46150</c:v>
                </c:pt>
                <c:pt idx="189">
                  <c:v>46143</c:v>
                </c:pt>
                <c:pt idx="190">
                  <c:v>46271</c:v>
                </c:pt>
                <c:pt idx="191">
                  <c:v>46758</c:v>
                </c:pt>
                <c:pt idx="192">
                  <c:v>46931</c:v>
                </c:pt>
                <c:pt idx="193">
                  <c:v>47076</c:v>
                </c:pt>
                <c:pt idx="194">
                  <c:v>47172</c:v>
                </c:pt>
                <c:pt idx="195">
                  <c:v>46732</c:v>
                </c:pt>
                <c:pt idx="196">
                  <c:v>46033</c:v>
                </c:pt>
                <c:pt idx="197">
                  <c:v>44679</c:v>
                </c:pt>
                <c:pt idx="198">
                  <c:v>47365</c:v>
                </c:pt>
                <c:pt idx="199">
                  <c:v>47749</c:v>
                </c:pt>
                <c:pt idx="200">
                  <c:v>46927</c:v>
                </c:pt>
                <c:pt idx="201">
                  <c:v>47381</c:v>
                </c:pt>
                <c:pt idx="202">
                  <c:v>47381</c:v>
                </c:pt>
                <c:pt idx="203">
                  <c:v>47420</c:v>
                </c:pt>
                <c:pt idx="204">
                  <c:v>47107</c:v>
                </c:pt>
                <c:pt idx="205">
                  <c:v>45893</c:v>
                </c:pt>
                <c:pt idx="206">
                  <c:v>47112</c:v>
                </c:pt>
                <c:pt idx="207">
                  <c:v>46196</c:v>
                </c:pt>
                <c:pt idx="208">
                  <c:v>45837</c:v>
                </c:pt>
                <c:pt idx="209">
                  <c:v>45449</c:v>
                </c:pt>
                <c:pt idx="210">
                  <c:v>45375</c:v>
                </c:pt>
                <c:pt idx="211">
                  <c:v>45375</c:v>
                </c:pt>
                <c:pt idx="212">
                  <c:v>46340</c:v>
                </c:pt>
                <c:pt idx="213">
                  <c:v>44346</c:v>
                </c:pt>
                <c:pt idx="214">
                  <c:v>44909</c:v>
                </c:pt>
                <c:pt idx="215">
                  <c:v>43443</c:v>
                </c:pt>
                <c:pt idx="216">
                  <c:v>42529</c:v>
                </c:pt>
                <c:pt idx="217">
                  <c:v>44651</c:v>
                </c:pt>
                <c:pt idx="218">
                  <c:v>47182</c:v>
                </c:pt>
                <c:pt idx="219">
                  <c:v>45981</c:v>
                </c:pt>
                <c:pt idx="220">
                  <c:v>47557</c:v>
                </c:pt>
                <c:pt idx="221">
                  <c:v>47216</c:v>
                </c:pt>
                <c:pt idx="222">
                  <c:v>46503</c:v>
                </c:pt>
                <c:pt idx="223">
                  <c:v>44208</c:v>
                </c:pt>
                <c:pt idx="224">
                  <c:v>45853</c:v>
                </c:pt>
                <c:pt idx="225">
                  <c:v>44145</c:v>
                </c:pt>
                <c:pt idx="226">
                  <c:v>46625</c:v>
                </c:pt>
                <c:pt idx="227">
                  <c:v>46305</c:v>
                </c:pt>
                <c:pt idx="228">
                  <c:v>45711</c:v>
                </c:pt>
                <c:pt idx="229">
                  <c:v>45143</c:v>
                </c:pt>
                <c:pt idx="230">
                  <c:v>45571</c:v>
                </c:pt>
                <c:pt idx="231">
                  <c:v>45799</c:v>
                </c:pt>
                <c:pt idx="232">
                  <c:v>45599</c:v>
                </c:pt>
                <c:pt idx="233">
                  <c:v>45138</c:v>
                </c:pt>
                <c:pt idx="234">
                  <c:v>45800</c:v>
                </c:pt>
                <c:pt idx="235">
                  <c:v>45878</c:v>
                </c:pt>
                <c:pt idx="236">
                  <c:v>43994</c:v>
                </c:pt>
                <c:pt idx="237">
                  <c:v>46353</c:v>
                </c:pt>
                <c:pt idx="238">
                  <c:v>47788</c:v>
                </c:pt>
                <c:pt idx="239">
                  <c:v>47948</c:v>
                </c:pt>
                <c:pt idx="240">
                  <c:v>49337</c:v>
                </c:pt>
                <c:pt idx="241">
                  <c:v>50929</c:v>
                </c:pt>
                <c:pt idx="242">
                  <c:v>50725</c:v>
                </c:pt>
                <c:pt idx="243">
                  <c:v>50779</c:v>
                </c:pt>
                <c:pt idx="244">
                  <c:v>50792</c:v>
                </c:pt>
                <c:pt idx="245">
                  <c:v>49770</c:v>
                </c:pt>
                <c:pt idx="246">
                  <c:v>49820</c:v>
                </c:pt>
                <c:pt idx="247">
                  <c:v>49373</c:v>
                </c:pt>
                <c:pt idx="248">
                  <c:v>49708</c:v>
                </c:pt>
                <c:pt idx="249">
                  <c:v>49105</c:v>
                </c:pt>
                <c:pt idx="250">
                  <c:v>48977</c:v>
                </c:pt>
                <c:pt idx="251">
                  <c:v>48884</c:v>
                </c:pt>
                <c:pt idx="252">
                  <c:v>48621</c:v>
                </c:pt>
                <c:pt idx="253">
                  <c:v>48301</c:v>
                </c:pt>
                <c:pt idx="254">
                  <c:v>48079</c:v>
                </c:pt>
                <c:pt idx="255">
                  <c:v>48734</c:v>
                </c:pt>
                <c:pt idx="256">
                  <c:v>48415</c:v>
                </c:pt>
                <c:pt idx="257">
                  <c:v>47417</c:v>
                </c:pt>
                <c:pt idx="258">
                  <c:v>47417</c:v>
                </c:pt>
                <c:pt idx="259">
                  <c:v>46844</c:v>
                </c:pt>
                <c:pt idx="260">
                  <c:v>47206</c:v>
                </c:pt>
                <c:pt idx="261">
                  <c:v>47541</c:v>
                </c:pt>
                <c:pt idx="262">
                  <c:v>47464</c:v>
                </c:pt>
                <c:pt idx="263">
                  <c:v>46965</c:v>
                </c:pt>
                <c:pt idx="264">
                  <c:v>46793</c:v>
                </c:pt>
                <c:pt idx="265">
                  <c:v>47196</c:v>
                </c:pt>
                <c:pt idx="266">
                  <c:v>47353</c:v>
                </c:pt>
                <c:pt idx="267">
                  <c:v>47456</c:v>
                </c:pt>
                <c:pt idx="268">
                  <c:v>47881</c:v>
                </c:pt>
                <c:pt idx="269">
                  <c:v>47142</c:v>
                </c:pt>
                <c:pt idx="270">
                  <c:v>46907</c:v>
                </c:pt>
                <c:pt idx="271">
                  <c:v>46338</c:v>
                </c:pt>
                <c:pt idx="272">
                  <c:v>46541</c:v>
                </c:pt>
                <c:pt idx="273">
                  <c:v>46353</c:v>
                </c:pt>
                <c:pt idx="274">
                  <c:v>46080</c:v>
                </c:pt>
                <c:pt idx="275">
                  <c:v>44974</c:v>
                </c:pt>
                <c:pt idx="276">
                  <c:v>44071</c:v>
                </c:pt>
                <c:pt idx="277">
                  <c:v>43763</c:v>
                </c:pt>
                <c:pt idx="278">
                  <c:v>43943</c:v>
                </c:pt>
                <c:pt idx="279">
                  <c:v>44471</c:v>
                </c:pt>
                <c:pt idx="280">
                  <c:v>43918</c:v>
                </c:pt>
                <c:pt idx="281">
                  <c:v>42727</c:v>
                </c:pt>
                <c:pt idx="282">
                  <c:v>41844</c:v>
                </c:pt>
                <c:pt idx="283">
                  <c:v>41358</c:v>
                </c:pt>
                <c:pt idx="284">
                  <c:v>40185</c:v>
                </c:pt>
                <c:pt idx="285">
                  <c:v>39381</c:v>
                </c:pt>
                <c:pt idx="286">
                  <c:v>38941</c:v>
                </c:pt>
                <c:pt idx="287">
                  <c:v>38760</c:v>
                </c:pt>
                <c:pt idx="288">
                  <c:v>38637</c:v>
                </c:pt>
                <c:pt idx="289">
                  <c:v>37985</c:v>
                </c:pt>
                <c:pt idx="290">
                  <c:v>38112</c:v>
                </c:pt>
                <c:pt idx="291">
                  <c:v>37649</c:v>
                </c:pt>
                <c:pt idx="292">
                  <c:v>38495</c:v>
                </c:pt>
                <c:pt idx="293">
                  <c:v>38726</c:v>
                </c:pt>
                <c:pt idx="294">
                  <c:v>38490</c:v>
                </c:pt>
                <c:pt idx="295">
                  <c:v>38022</c:v>
                </c:pt>
                <c:pt idx="296">
                  <c:v>37690</c:v>
                </c:pt>
                <c:pt idx="297">
                  <c:v>37427</c:v>
                </c:pt>
                <c:pt idx="298">
                  <c:v>37644</c:v>
                </c:pt>
                <c:pt idx="299">
                  <c:v>38746</c:v>
                </c:pt>
                <c:pt idx="300">
                  <c:v>39087</c:v>
                </c:pt>
                <c:pt idx="301">
                  <c:v>39911</c:v>
                </c:pt>
                <c:pt idx="302">
                  <c:v>39823</c:v>
                </c:pt>
                <c:pt idx="303">
                  <c:v>40272</c:v>
                </c:pt>
                <c:pt idx="304">
                  <c:v>39611</c:v>
                </c:pt>
                <c:pt idx="305">
                  <c:v>39491</c:v>
                </c:pt>
                <c:pt idx="306">
                  <c:v>39289</c:v>
                </c:pt>
                <c:pt idx="307">
                  <c:v>39748</c:v>
                </c:pt>
                <c:pt idx="308">
                  <c:v>39971</c:v>
                </c:pt>
                <c:pt idx="309">
                  <c:v>40145</c:v>
                </c:pt>
                <c:pt idx="310">
                  <c:v>39853</c:v>
                </c:pt>
                <c:pt idx="311">
                  <c:v>39300</c:v>
                </c:pt>
                <c:pt idx="312">
                  <c:v>39031</c:v>
                </c:pt>
                <c:pt idx="313">
                  <c:v>39533</c:v>
                </c:pt>
                <c:pt idx="314">
                  <c:v>39686</c:v>
                </c:pt>
                <c:pt idx="315">
                  <c:v>39914</c:v>
                </c:pt>
                <c:pt idx="316">
                  <c:v>40157</c:v>
                </c:pt>
                <c:pt idx="317">
                  <c:v>40076</c:v>
                </c:pt>
                <c:pt idx="318">
                  <c:v>40167</c:v>
                </c:pt>
                <c:pt idx="319">
                  <c:v>40223</c:v>
                </c:pt>
                <c:pt idx="320">
                  <c:v>40024</c:v>
                </c:pt>
                <c:pt idx="321">
                  <c:v>40679</c:v>
                </c:pt>
                <c:pt idx="322">
                  <c:v>40581</c:v>
                </c:pt>
                <c:pt idx="323">
                  <c:v>40728</c:v>
                </c:pt>
                <c:pt idx="324">
                  <c:v>40782</c:v>
                </c:pt>
                <c:pt idx="325">
                  <c:v>40846</c:v>
                </c:pt>
                <c:pt idx="326">
                  <c:v>40832</c:v>
                </c:pt>
                <c:pt idx="327">
                  <c:v>41112</c:v>
                </c:pt>
                <c:pt idx="328">
                  <c:v>41385</c:v>
                </c:pt>
                <c:pt idx="329">
                  <c:v>41987</c:v>
                </c:pt>
                <c:pt idx="330">
                  <c:v>41838</c:v>
                </c:pt>
                <c:pt idx="331">
                  <c:v>42090</c:v>
                </c:pt>
                <c:pt idx="332">
                  <c:v>41904</c:v>
                </c:pt>
                <c:pt idx="333">
                  <c:v>41067</c:v>
                </c:pt>
                <c:pt idx="334">
                  <c:v>40653</c:v>
                </c:pt>
                <c:pt idx="335">
                  <c:v>40651</c:v>
                </c:pt>
                <c:pt idx="336">
                  <c:v>40599</c:v>
                </c:pt>
                <c:pt idx="337">
                  <c:v>40500</c:v>
                </c:pt>
                <c:pt idx="338">
                  <c:v>40821</c:v>
                </c:pt>
                <c:pt idx="339">
                  <c:v>41237</c:v>
                </c:pt>
                <c:pt idx="340">
                  <c:v>41790</c:v>
                </c:pt>
                <c:pt idx="341">
                  <c:v>41756</c:v>
                </c:pt>
                <c:pt idx="342">
                  <c:v>41723</c:v>
                </c:pt>
                <c:pt idx="343">
                  <c:v>42186</c:v>
                </c:pt>
                <c:pt idx="344">
                  <c:v>42606</c:v>
                </c:pt>
                <c:pt idx="345">
                  <c:v>42635</c:v>
                </c:pt>
                <c:pt idx="346">
                  <c:v>42883</c:v>
                </c:pt>
                <c:pt idx="347">
                  <c:v>42725</c:v>
                </c:pt>
                <c:pt idx="348">
                  <c:v>42060</c:v>
                </c:pt>
                <c:pt idx="349">
                  <c:v>42060</c:v>
                </c:pt>
                <c:pt idx="350">
                  <c:v>41879</c:v>
                </c:pt>
                <c:pt idx="351">
                  <c:v>41175</c:v>
                </c:pt>
                <c:pt idx="352">
                  <c:v>40742</c:v>
                </c:pt>
                <c:pt idx="353">
                  <c:v>40678</c:v>
                </c:pt>
                <c:pt idx="354">
                  <c:v>40904</c:v>
                </c:pt>
                <c:pt idx="355">
                  <c:v>40786</c:v>
                </c:pt>
                <c:pt idx="356">
                  <c:v>40170</c:v>
                </c:pt>
                <c:pt idx="357">
                  <c:v>39767</c:v>
                </c:pt>
                <c:pt idx="358">
                  <c:v>39556</c:v>
                </c:pt>
                <c:pt idx="359">
                  <c:v>39280</c:v>
                </c:pt>
                <c:pt idx="360">
                  <c:v>38753</c:v>
                </c:pt>
                <c:pt idx="361">
                  <c:v>38645</c:v>
                </c:pt>
                <c:pt idx="362">
                  <c:v>38533</c:v>
                </c:pt>
                <c:pt idx="363">
                  <c:v>38652</c:v>
                </c:pt>
                <c:pt idx="364">
                  <c:v>38652</c:v>
                </c:pt>
                <c:pt idx="365">
                  <c:v>38933</c:v>
                </c:pt>
                <c:pt idx="366">
                  <c:v>39407</c:v>
                </c:pt>
                <c:pt idx="367">
                  <c:v>39697</c:v>
                </c:pt>
                <c:pt idx="368">
                  <c:v>39543</c:v>
                </c:pt>
                <c:pt idx="369">
                  <c:v>40115</c:v>
                </c:pt>
                <c:pt idx="370">
                  <c:v>40635</c:v>
                </c:pt>
                <c:pt idx="371">
                  <c:v>40543</c:v>
                </c:pt>
                <c:pt idx="372">
                  <c:v>40531</c:v>
                </c:pt>
                <c:pt idx="373">
                  <c:v>39349</c:v>
                </c:pt>
                <c:pt idx="374">
                  <c:v>39349</c:v>
                </c:pt>
                <c:pt idx="375">
                  <c:v>38797</c:v>
                </c:pt>
                <c:pt idx="376">
                  <c:v>37920</c:v>
                </c:pt>
                <c:pt idx="377">
                  <c:v>38192</c:v>
                </c:pt>
                <c:pt idx="378">
                  <c:v>38452</c:v>
                </c:pt>
                <c:pt idx="379">
                  <c:v>37793</c:v>
                </c:pt>
                <c:pt idx="380">
                  <c:v>38789</c:v>
                </c:pt>
                <c:pt idx="381">
                  <c:v>39148</c:v>
                </c:pt>
                <c:pt idx="382">
                  <c:v>39710</c:v>
                </c:pt>
                <c:pt idx="383">
                  <c:v>39736</c:v>
                </c:pt>
                <c:pt idx="384">
                  <c:v>39601</c:v>
                </c:pt>
                <c:pt idx="385">
                  <c:v>39762</c:v>
                </c:pt>
                <c:pt idx="386">
                  <c:v>39800</c:v>
                </c:pt>
                <c:pt idx="387">
                  <c:v>39804</c:v>
                </c:pt>
                <c:pt idx="388">
                  <c:v>39691</c:v>
                </c:pt>
                <c:pt idx="389">
                  <c:v>41701</c:v>
                </c:pt>
                <c:pt idx="390">
                  <c:v>41235</c:v>
                </c:pt>
                <c:pt idx="391">
                  <c:v>40971</c:v>
                </c:pt>
                <c:pt idx="392">
                  <c:v>41073</c:v>
                </c:pt>
                <c:pt idx="393">
                  <c:v>41932</c:v>
                </c:pt>
                <c:pt idx="394">
                  <c:v>41885</c:v>
                </c:pt>
                <c:pt idx="395">
                  <c:v>43215</c:v>
                </c:pt>
                <c:pt idx="396">
                  <c:v>43810</c:v>
                </c:pt>
                <c:pt idx="397">
                  <c:v>44308</c:v>
                </c:pt>
                <c:pt idx="398">
                  <c:v>44466</c:v>
                </c:pt>
                <c:pt idx="399">
                  <c:v>44800</c:v>
                </c:pt>
                <c:pt idx="400">
                  <c:v>45722</c:v>
                </c:pt>
                <c:pt idx="401">
                  <c:v>45305</c:v>
                </c:pt>
                <c:pt idx="402">
                  <c:v>45062</c:v>
                </c:pt>
                <c:pt idx="403">
                  <c:v>44363</c:v>
                </c:pt>
                <c:pt idx="404">
                  <c:v>43890</c:v>
                </c:pt>
                <c:pt idx="405">
                  <c:v>42984</c:v>
                </c:pt>
                <c:pt idx="406">
                  <c:v>42380</c:v>
                </c:pt>
                <c:pt idx="407">
                  <c:v>41956</c:v>
                </c:pt>
                <c:pt idx="408">
                  <c:v>41639</c:v>
                </c:pt>
                <c:pt idx="409">
                  <c:v>41602</c:v>
                </c:pt>
                <c:pt idx="410">
                  <c:v>41982</c:v>
                </c:pt>
                <c:pt idx="411">
                  <c:v>42484</c:v>
                </c:pt>
                <c:pt idx="412">
                  <c:v>42329</c:v>
                </c:pt>
                <c:pt idx="413">
                  <c:v>43047</c:v>
                </c:pt>
                <c:pt idx="414">
                  <c:v>44014</c:v>
                </c:pt>
                <c:pt idx="415">
                  <c:v>44014</c:v>
                </c:pt>
                <c:pt idx="416">
                  <c:v>44283</c:v>
                </c:pt>
                <c:pt idx="417">
                  <c:v>44520</c:v>
                </c:pt>
                <c:pt idx="418">
                  <c:v>44234</c:v>
                </c:pt>
                <c:pt idx="419">
                  <c:v>44220</c:v>
                </c:pt>
                <c:pt idx="420">
                  <c:v>44140</c:v>
                </c:pt>
                <c:pt idx="421">
                  <c:v>43739</c:v>
                </c:pt>
                <c:pt idx="422">
                  <c:v>43538</c:v>
                </c:pt>
                <c:pt idx="423">
                  <c:v>42403</c:v>
                </c:pt>
                <c:pt idx="424">
                  <c:v>42634</c:v>
                </c:pt>
                <c:pt idx="425">
                  <c:v>42608</c:v>
                </c:pt>
                <c:pt idx="426">
                  <c:v>42264</c:v>
                </c:pt>
                <c:pt idx="427">
                  <c:v>42036</c:v>
                </c:pt>
                <c:pt idx="428">
                  <c:v>41673</c:v>
                </c:pt>
                <c:pt idx="429">
                  <c:v>42703</c:v>
                </c:pt>
                <c:pt idx="430">
                  <c:v>44256</c:v>
                </c:pt>
                <c:pt idx="431">
                  <c:v>44365</c:v>
                </c:pt>
                <c:pt idx="432">
                  <c:v>44579</c:v>
                </c:pt>
                <c:pt idx="433">
                  <c:v>44921</c:v>
                </c:pt>
                <c:pt idx="434">
                  <c:v>45785</c:v>
                </c:pt>
                <c:pt idx="435">
                  <c:v>45985</c:v>
                </c:pt>
                <c:pt idx="436">
                  <c:v>46140</c:v>
                </c:pt>
                <c:pt idx="437">
                  <c:v>46457</c:v>
                </c:pt>
                <c:pt idx="438">
                  <c:v>46468</c:v>
                </c:pt>
                <c:pt idx="439">
                  <c:v>46651</c:v>
                </c:pt>
                <c:pt idx="440">
                  <c:v>46651</c:v>
                </c:pt>
                <c:pt idx="441">
                  <c:v>46705</c:v>
                </c:pt>
                <c:pt idx="442">
                  <c:v>46483</c:v>
                </c:pt>
                <c:pt idx="443">
                  <c:v>46672</c:v>
                </c:pt>
                <c:pt idx="444">
                  <c:v>47428</c:v>
                </c:pt>
                <c:pt idx="445">
                  <c:v>47368</c:v>
                </c:pt>
                <c:pt idx="446">
                  <c:v>46702</c:v>
                </c:pt>
                <c:pt idx="447">
                  <c:v>45632</c:v>
                </c:pt>
                <c:pt idx="448">
                  <c:v>44386</c:v>
                </c:pt>
                <c:pt idx="449">
                  <c:v>47075</c:v>
                </c:pt>
                <c:pt idx="450">
                  <c:v>46488</c:v>
                </c:pt>
                <c:pt idx="451">
                  <c:v>46402</c:v>
                </c:pt>
                <c:pt idx="452">
                  <c:v>46591</c:v>
                </c:pt>
                <c:pt idx="453">
                  <c:v>48126</c:v>
                </c:pt>
                <c:pt idx="454">
                  <c:v>48777</c:v>
                </c:pt>
                <c:pt idx="455">
                  <c:v>48900</c:v>
                </c:pt>
                <c:pt idx="456">
                  <c:v>48759</c:v>
                </c:pt>
                <c:pt idx="457">
                  <c:v>48919</c:v>
                </c:pt>
                <c:pt idx="458">
                  <c:v>48353</c:v>
                </c:pt>
                <c:pt idx="459">
                  <c:v>49184</c:v>
                </c:pt>
                <c:pt idx="460">
                  <c:v>48880</c:v>
                </c:pt>
                <c:pt idx="461">
                  <c:v>49038</c:v>
                </c:pt>
                <c:pt idx="462">
                  <c:v>48777</c:v>
                </c:pt>
                <c:pt idx="463">
                  <c:v>49172</c:v>
                </c:pt>
                <c:pt idx="464">
                  <c:v>49091</c:v>
                </c:pt>
                <c:pt idx="465">
                  <c:v>48549</c:v>
                </c:pt>
                <c:pt idx="466">
                  <c:v>48392</c:v>
                </c:pt>
                <c:pt idx="467">
                  <c:v>47957</c:v>
                </c:pt>
                <c:pt idx="468">
                  <c:v>47250</c:v>
                </c:pt>
                <c:pt idx="469">
                  <c:v>45709</c:v>
                </c:pt>
                <c:pt idx="470">
                  <c:v>44776</c:v>
                </c:pt>
                <c:pt idx="471">
                  <c:v>44120</c:v>
                </c:pt>
                <c:pt idx="472">
                  <c:v>42919</c:v>
                </c:pt>
                <c:pt idx="473">
                  <c:v>42599</c:v>
                </c:pt>
                <c:pt idx="474">
                  <c:v>45368</c:v>
                </c:pt>
                <c:pt idx="475">
                  <c:v>45279</c:v>
                </c:pt>
                <c:pt idx="476">
                  <c:v>45765</c:v>
                </c:pt>
                <c:pt idx="477">
                  <c:v>45147</c:v>
                </c:pt>
                <c:pt idx="478">
                  <c:v>45255</c:v>
                </c:pt>
                <c:pt idx="479">
                  <c:v>46194</c:v>
                </c:pt>
                <c:pt idx="480">
                  <c:v>45562</c:v>
                </c:pt>
                <c:pt idx="481">
                  <c:v>46280</c:v>
                </c:pt>
                <c:pt idx="482">
                  <c:v>46666</c:v>
                </c:pt>
                <c:pt idx="483">
                  <c:v>46727</c:v>
                </c:pt>
                <c:pt idx="484">
                  <c:v>47556</c:v>
                </c:pt>
                <c:pt idx="485">
                  <c:v>47353</c:v>
                </c:pt>
                <c:pt idx="486">
                  <c:v>47329</c:v>
                </c:pt>
                <c:pt idx="487">
                  <c:v>47359</c:v>
                </c:pt>
                <c:pt idx="488">
                  <c:v>47743</c:v>
                </c:pt>
                <c:pt idx="489">
                  <c:v>48130</c:v>
                </c:pt>
                <c:pt idx="490">
                  <c:v>47035</c:v>
                </c:pt>
                <c:pt idx="491">
                  <c:v>46555</c:v>
                </c:pt>
                <c:pt idx="492">
                  <c:v>46570</c:v>
                </c:pt>
                <c:pt idx="493">
                  <c:v>46903</c:v>
                </c:pt>
                <c:pt idx="494">
                  <c:v>47065</c:v>
                </c:pt>
                <c:pt idx="495">
                  <c:v>47064</c:v>
                </c:pt>
                <c:pt idx="496">
                  <c:v>47245</c:v>
                </c:pt>
                <c:pt idx="497">
                  <c:v>46220</c:v>
                </c:pt>
                <c:pt idx="498">
                  <c:v>46164</c:v>
                </c:pt>
                <c:pt idx="499">
                  <c:v>47413</c:v>
                </c:pt>
                <c:pt idx="500">
                  <c:v>47028</c:v>
                </c:pt>
                <c:pt idx="501">
                  <c:v>46731</c:v>
                </c:pt>
                <c:pt idx="502">
                  <c:v>45677</c:v>
                </c:pt>
                <c:pt idx="503">
                  <c:v>45301</c:v>
                </c:pt>
                <c:pt idx="504">
                  <c:v>47181</c:v>
                </c:pt>
                <c:pt idx="505">
                  <c:v>47161</c:v>
                </c:pt>
                <c:pt idx="506">
                  <c:v>47791</c:v>
                </c:pt>
                <c:pt idx="507">
                  <c:v>47999</c:v>
                </c:pt>
                <c:pt idx="508">
                  <c:v>48003</c:v>
                </c:pt>
                <c:pt idx="509">
                  <c:v>47331</c:v>
                </c:pt>
                <c:pt idx="510">
                  <c:v>47335</c:v>
                </c:pt>
                <c:pt idx="511">
                  <c:v>47492</c:v>
                </c:pt>
                <c:pt idx="512">
                  <c:v>47704</c:v>
                </c:pt>
                <c:pt idx="513">
                  <c:v>47876</c:v>
                </c:pt>
                <c:pt idx="514">
                  <c:v>47934</c:v>
                </c:pt>
                <c:pt idx="515">
                  <c:v>47736</c:v>
                </c:pt>
                <c:pt idx="516">
                  <c:v>47536</c:v>
                </c:pt>
                <c:pt idx="517">
                  <c:v>46985</c:v>
                </c:pt>
                <c:pt idx="518">
                  <c:v>47030</c:v>
                </c:pt>
                <c:pt idx="519">
                  <c:v>47748</c:v>
                </c:pt>
                <c:pt idx="520">
                  <c:v>47188</c:v>
                </c:pt>
                <c:pt idx="521">
                  <c:v>46826</c:v>
                </c:pt>
                <c:pt idx="522">
                  <c:v>47170</c:v>
                </c:pt>
                <c:pt idx="523">
                  <c:v>46642</c:v>
                </c:pt>
                <c:pt idx="524">
                  <c:v>47484</c:v>
                </c:pt>
                <c:pt idx="525">
                  <c:v>46625</c:v>
                </c:pt>
                <c:pt idx="526">
                  <c:v>46196</c:v>
                </c:pt>
                <c:pt idx="527">
                  <c:v>45583</c:v>
                </c:pt>
                <c:pt idx="528">
                  <c:v>44738</c:v>
                </c:pt>
                <c:pt idx="529">
                  <c:v>45531</c:v>
                </c:pt>
                <c:pt idx="530">
                  <c:v>45295</c:v>
                </c:pt>
                <c:pt idx="531">
                  <c:v>44668</c:v>
                </c:pt>
                <c:pt idx="532">
                  <c:v>43550</c:v>
                </c:pt>
                <c:pt idx="533">
                  <c:v>43181</c:v>
                </c:pt>
                <c:pt idx="534">
                  <c:v>42695</c:v>
                </c:pt>
                <c:pt idx="535">
                  <c:v>42687</c:v>
                </c:pt>
                <c:pt idx="536">
                  <c:v>42436</c:v>
                </c:pt>
                <c:pt idx="537">
                  <c:v>41295</c:v>
                </c:pt>
                <c:pt idx="538">
                  <c:v>40016</c:v>
                </c:pt>
                <c:pt idx="539">
                  <c:v>40690</c:v>
                </c:pt>
                <c:pt idx="540">
                  <c:v>39961</c:v>
                </c:pt>
                <c:pt idx="541">
                  <c:v>38883</c:v>
                </c:pt>
                <c:pt idx="542">
                  <c:v>38907</c:v>
                </c:pt>
                <c:pt idx="543">
                  <c:v>39248</c:v>
                </c:pt>
                <c:pt idx="544">
                  <c:v>40845</c:v>
                </c:pt>
                <c:pt idx="545">
                  <c:v>40676</c:v>
                </c:pt>
                <c:pt idx="546">
                  <c:v>40059</c:v>
                </c:pt>
                <c:pt idx="547">
                  <c:v>39663</c:v>
                </c:pt>
                <c:pt idx="548">
                  <c:v>39539</c:v>
                </c:pt>
                <c:pt idx="549">
                  <c:v>39441</c:v>
                </c:pt>
                <c:pt idx="550">
                  <c:v>38695</c:v>
                </c:pt>
                <c:pt idx="551">
                  <c:v>38533</c:v>
                </c:pt>
                <c:pt idx="552">
                  <c:v>37267</c:v>
                </c:pt>
                <c:pt idx="553">
                  <c:v>37192</c:v>
                </c:pt>
                <c:pt idx="554">
                  <c:v>36447</c:v>
                </c:pt>
                <c:pt idx="555">
                  <c:v>35205</c:v>
                </c:pt>
                <c:pt idx="556">
                  <c:v>35228</c:v>
                </c:pt>
                <c:pt idx="557">
                  <c:v>34873</c:v>
                </c:pt>
                <c:pt idx="558">
                  <c:v>35239</c:v>
                </c:pt>
                <c:pt idx="559">
                  <c:v>36711</c:v>
                </c:pt>
                <c:pt idx="560">
                  <c:v>37342</c:v>
                </c:pt>
                <c:pt idx="561">
                  <c:v>37080</c:v>
                </c:pt>
                <c:pt idx="562">
                  <c:v>37381</c:v>
                </c:pt>
                <c:pt idx="563">
                  <c:v>37731</c:v>
                </c:pt>
                <c:pt idx="564">
                  <c:v>37668</c:v>
                </c:pt>
                <c:pt idx="565">
                  <c:v>36853</c:v>
                </c:pt>
                <c:pt idx="566">
                  <c:v>37163</c:v>
                </c:pt>
                <c:pt idx="567">
                  <c:v>36826</c:v>
                </c:pt>
                <c:pt idx="568">
                  <c:v>37652</c:v>
                </c:pt>
                <c:pt idx="569">
                  <c:v>37173</c:v>
                </c:pt>
                <c:pt idx="570">
                  <c:v>36256</c:v>
                </c:pt>
                <c:pt idx="571">
                  <c:v>34725</c:v>
                </c:pt>
                <c:pt idx="572">
                  <c:v>34261</c:v>
                </c:pt>
                <c:pt idx="573">
                  <c:v>35031</c:v>
                </c:pt>
                <c:pt idx="574">
                  <c:v>34562</c:v>
                </c:pt>
                <c:pt idx="575">
                  <c:v>34136</c:v>
                </c:pt>
                <c:pt idx="576">
                  <c:v>34012</c:v>
                </c:pt>
                <c:pt idx="577">
                  <c:v>33521</c:v>
                </c:pt>
                <c:pt idx="578">
                  <c:v>34054</c:v>
                </c:pt>
                <c:pt idx="579">
                  <c:v>33694</c:v>
                </c:pt>
                <c:pt idx="580">
                  <c:v>35049</c:v>
                </c:pt>
                <c:pt idx="581">
                  <c:v>34966</c:v>
                </c:pt>
                <c:pt idx="582">
                  <c:v>35712</c:v>
                </c:pt>
                <c:pt idx="583">
                  <c:v>35304</c:v>
                </c:pt>
                <c:pt idx="584">
                  <c:v>34631</c:v>
                </c:pt>
                <c:pt idx="585">
                  <c:v>35020</c:v>
                </c:pt>
                <c:pt idx="586">
                  <c:v>34077</c:v>
                </c:pt>
                <c:pt idx="587">
                  <c:v>36367</c:v>
                </c:pt>
                <c:pt idx="588">
                  <c:v>36516</c:v>
                </c:pt>
                <c:pt idx="589">
                  <c:v>37041</c:v>
                </c:pt>
                <c:pt idx="590">
                  <c:v>37355</c:v>
                </c:pt>
                <c:pt idx="591">
                  <c:v>37625</c:v>
                </c:pt>
                <c:pt idx="592">
                  <c:v>36410</c:v>
                </c:pt>
                <c:pt idx="593">
                  <c:v>36907</c:v>
                </c:pt>
                <c:pt idx="594">
                  <c:v>36717</c:v>
                </c:pt>
                <c:pt idx="595">
                  <c:v>36861</c:v>
                </c:pt>
                <c:pt idx="596">
                  <c:v>36593</c:v>
                </c:pt>
                <c:pt idx="597">
                  <c:v>34937</c:v>
                </c:pt>
                <c:pt idx="598">
                  <c:v>34174</c:v>
                </c:pt>
                <c:pt idx="599">
                  <c:v>33495</c:v>
                </c:pt>
                <c:pt idx="600">
                  <c:v>31521</c:v>
                </c:pt>
                <c:pt idx="601">
                  <c:v>32611</c:v>
                </c:pt>
                <c:pt idx="602">
                  <c:v>32674</c:v>
                </c:pt>
                <c:pt idx="603">
                  <c:v>31955</c:v>
                </c:pt>
                <c:pt idx="604">
                  <c:v>31451</c:v>
                </c:pt>
                <c:pt idx="605">
                  <c:v>31684</c:v>
                </c:pt>
                <c:pt idx="606">
                  <c:v>31939</c:v>
                </c:pt>
                <c:pt idx="607">
                  <c:v>32925</c:v>
                </c:pt>
                <c:pt idx="608">
                  <c:v>33584</c:v>
                </c:pt>
                <c:pt idx="609">
                  <c:v>34878</c:v>
                </c:pt>
                <c:pt idx="610">
                  <c:v>35152</c:v>
                </c:pt>
                <c:pt idx="611">
                  <c:v>35663</c:v>
                </c:pt>
                <c:pt idx="612">
                  <c:v>36181</c:v>
                </c:pt>
                <c:pt idx="613">
                  <c:v>36537</c:v>
                </c:pt>
                <c:pt idx="614">
                  <c:v>36950</c:v>
                </c:pt>
                <c:pt idx="615">
                  <c:v>37558</c:v>
                </c:pt>
                <c:pt idx="616">
                  <c:v>37657</c:v>
                </c:pt>
                <c:pt idx="617">
                  <c:v>37603</c:v>
                </c:pt>
                <c:pt idx="618">
                  <c:v>37833</c:v>
                </c:pt>
                <c:pt idx="619">
                  <c:v>37861</c:v>
                </c:pt>
                <c:pt idx="620">
                  <c:v>38704</c:v>
                </c:pt>
                <c:pt idx="621">
                  <c:v>37668</c:v>
                </c:pt>
                <c:pt idx="622">
                  <c:v>36469</c:v>
                </c:pt>
                <c:pt idx="623">
                  <c:v>36869</c:v>
                </c:pt>
                <c:pt idx="624">
                  <c:v>36285</c:v>
                </c:pt>
                <c:pt idx="625">
                  <c:v>36260</c:v>
                </c:pt>
                <c:pt idx="626">
                  <c:v>36154</c:v>
                </c:pt>
                <c:pt idx="627">
                  <c:v>36452</c:v>
                </c:pt>
                <c:pt idx="628">
                  <c:v>38070</c:v>
                </c:pt>
                <c:pt idx="629">
                  <c:v>37654</c:v>
                </c:pt>
                <c:pt idx="630">
                  <c:v>37790</c:v>
                </c:pt>
                <c:pt idx="631">
                  <c:v>37900</c:v>
                </c:pt>
                <c:pt idx="632">
                  <c:v>38260</c:v>
                </c:pt>
                <c:pt idx="633">
                  <c:v>38161</c:v>
                </c:pt>
                <c:pt idx="634">
                  <c:v>38602</c:v>
                </c:pt>
                <c:pt idx="635">
                  <c:v>38666</c:v>
                </c:pt>
                <c:pt idx="636">
                  <c:v>40101</c:v>
                </c:pt>
                <c:pt idx="637">
                  <c:v>40689</c:v>
                </c:pt>
                <c:pt idx="638">
                  <c:v>40468</c:v>
                </c:pt>
                <c:pt idx="639">
                  <c:v>39294</c:v>
                </c:pt>
                <c:pt idx="640">
                  <c:v>39215</c:v>
                </c:pt>
                <c:pt idx="641">
                  <c:v>38938</c:v>
                </c:pt>
                <c:pt idx="642">
                  <c:v>38858</c:v>
                </c:pt>
                <c:pt idx="643">
                  <c:v>38164</c:v>
                </c:pt>
                <c:pt idx="644">
                  <c:v>37139</c:v>
                </c:pt>
                <c:pt idx="645">
                  <c:v>37129</c:v>
                </c:pt>
                <c:pt idx="646">
                  <c:v>37169</c:v>
                </c:pt>
                <c:pt idx="647">
                  <c:v>37291</c:v>
                </c:pt>
                <c:pt idx="648">
                  <c:v>41591</c:v>
                </c:pt>
                <c:pt idx="649">
                  <c:v>41451</c:v>
                </c:pt>
                <c:pt idx="650">
                  <c:v>42144</c:v>
                </c:pt>
                <c:pt idx="651">
                  <c:v>41894</c:v>
                </c:pt>
                <c:pt idx="652">
                  <c:v>42821</c:v>
                </c:pt>
                <c:pt idx="653">
                  <c:v>43135</c:v>
                </c:pt>
                <c:pt idx="654">
                  <c:v>42244</c:v>
                </c:pt>
                <c:pt idx="655">
                  <c:v>42979</c:v>
                </c:pt>
                <c:pt idx="656">
                  <c:v>43328</c:v>
                </c:pt>
                <c:pt idx="657">
                  <c:v>43847</c:v>
                </c:pt>
                <c:pt idx="658">
                  <c:v>45384</c:v>
                </c:pt>
                <c:pt idx="659">
                  <c:v>45530</c:v>
                </c:pt>
                <c:pt idx="660">
                  <c:v>46882</c:v>
                </c:pt>
                <c:pt idx="661">
                  <c:v>48375</c:v>
                </c:pt>
                <c:pt idx="662">
                  <c:v>49212</c:v>
                </c:pt>
                <c:pt idx="663">
                  <c:v>49183</c:v>
                </c:pt>
                <c:pt idx="664">
                  <c:v>48708</c:v>
                </c:pt>
                <c:pt idx="665">
                  <c:v>48667</c:v>
                </c:pt>
                <c:pt idx="666">
                  <c:v>49181</c:v>
                </c:pt>
                <c:pt idx="667">
                  <c:v>51442</c:v>
                </c:pt>
                <c:pt idx="668">
                  <c:v>51549</c:v>
                </c:pt>
                <c:pt idx="669">
                  <c:v>51472</c:v>
                </c:pt>
                <c:pt idx="670">
                  <c:v>51377</c:v>
                </c:pt>
                <c:pt idx="671">
                  <c:v>51355</c:v>
                </c:pt>
                <c:pt idx="672">
                  <c:v>51127</c:v>
                </c:pt>
                <c:pt idx="673">
                  <c:v>51110</c:v>
                </c:pt>
                <c:pt idx="674">
                  <c:v>51076</c:v>
                </c:pt>
                <c:pt idx="675">
                  <c:v>52294</c:v>
                </c:pt>
                <c:pt idx="676">
                  <c:v>52683</c:v>
                </c:pt>
                <c:pt idx="677">
                  <c:v>52655</c:v>
                </c:pt>
                <c:pt idx="678">
                  <c:v>53055</c:v>
                </c:pt>
                <c:pt idx="679">
                  <c:v>54853</c:v>
                </c:pt>
                <c:pt idx="680">
                  <c:v>55918</c:v>
                </c:pt>
                <c:pt idx="681">
                  <c:v>57804</c:v>
                </c:pt>
                <c:pt idx="682">
                  <c:v>56096</c:v>
                </c:pt>
                <c:pt idx="683">
                  <c:v>55103</c:v>
                </c:pt>
                <c:pt idx="684">
                  <c:v>53707</c:v>
                </c:pt>
                <c:pt idx="685">
                  <c:v>52642</c:v>
                </c:pt>
                <c:pt idx="686">
                  <c:v>52716</c:v>
                </c:pt>
                <c:pt idx="687">
                  <c:v>53920</c:v>
                </c:pt>
                <c:pt idx="688">
                  <c:v>54028</c:v>
                </c:pt>
                <c:pt idx="689">
                  <c:v>54290</c:v>
                </c:pt>
                <c:pt idx="690">
                  <c:v>54498</c:v>
                </c:pt>
                <c:pt idx="691">
                  <c:v>53888</c:v>
                </c:pt>
                <c:pt idx="692">
                  <c:v>53452</c:v>
                </c:pt>
                <c:pt idx="693">
                  <c:v>53449</c:v>
                </c:pt>
                <c:pt idx="694">
                  <c:v>53334</c:v>
                </c:pt>
                <c:pt idx="695">
                  <c:v>53533</c:v>
                </c:pt>
                <c:pt idx="696">
                  <c:v>53891</c:v>
                </c:pt>
                <c:pt idx="697">
                  <c:v>54393</c:v>
                </c:pt>
                <c:pt idx="698">
                  <c:v>54695</c:v>
                </c:pt>
                <c:pt idx="699">
                  <c:v>54322</c:v>
                </c:pt>
                <c:pt idx="700">
                  <c:v>53891</c:v>
                </c:pt>
                <c:pt idx="701">
                  <c:v>54186</c:v>
                </c:pt>
                <c:pt idx="702">
                  <c:v>55103</c:v>
                </c:pt>
                <c:pt idx="703">
                  <c:v>55683</c:v>
                </c:pt>
                <c:pt idx="704">
                  <c:v>55956</c:v>
                </c:pt>
                <c:pt idx="705">
                  <c:v>56488</c:v>
                </c:pt>
                <c:pt idx="706">
                  <c:v>58433</c:v>
                </c:pt>
                <c:pt idx="707">
                  <c:v>58409</c:v>
                </c:pt>
                <c:pt idx="708">
                  <c:v>58371</c:v>
                </c:pt>
                <c:pt idx="709">
                  <c:v>58190</c:v>
                </c:pt>
                <c:pt idx="710">
                  <c:v>57944</c:v>
                </c:pt>
                <c:pt idx="711">
                  <c:v>57305</c:v>
                </c:pt>
                <c:pt idx="712">
                  <c:v>56904</c:v>
                </c:pt>
                <c:pt idx="713">
                  <c:v>56619</c:v>
                </c:pt>
                <c:pt idx="714">
                  <c:v>56305</c:v>
                </c:pt>
                <c:pt idx="715">
                  <c:v>57466</c:v>
                </c:pt>
                <c:pt idx="716">
                  <c:v>57827</c:v>
                </c:pt>
                <c:pt idx="717">
                  <c:v>58936</c:v>
                </c:pt>
                <c:pt idx="718">
                  <c:v>59223</c:v>
                </c:pt>
                <c:pt idx="719">
                  <c:v>59475</c:v>
                </c:pt>
                <c:pt idx="720">
                  <c:v>59335</c:v>
                </c:pt>
                <c:pt idx="721">
                  <c:v>59313</c:v>
                </c:pt>
                <c:pt idx="722">
                  <c:v>58565</c:v>
                </c:pt>
                <c:pt idx="723">
                  <c:v>58019</c:v>
                </c:pt>
                <c:pt idx="724">
                  <c:v>59160</c:v>
                </c:pt>
                <c:pt idx="725">
                  <c:v>63363</c:v>
                </c:pt>
                <c:pt idx="726">
                  <c:v>64468</c:v>
                </c:pt>
                <c:pt idx="727">
                  <c:v>63410</c:v>
                </c:pt>
                <c:pt idx="728">
                  <c:v>62659</c:v>
                </c:pt>
                <c:pt idx="729">
                  <c:v>60940</c:v>
                </c:pt>
                <c:pt idx="730">
                  <c:v>59864</c:v>
                </c:pt>
                <c:pt idx="731">
                  <c:v>58505</c:v>
                </c:pt>
                <c:pt idx="732">
                  <c:v>57970</c:v>
                </c:pt>
                <c:pt idx="733">
                  <c:v>56780</c:v>
                </c:pt>
                <c:pt idx="734">
                  <c:v>57322</c:v>
                </c:pt>
                <c:pt idx="735">
                  <c:v>57063</c:v>
                </c:pt>
                <c:pt idx="736">
                  <c:v>56947</c:v>
                </c:pt>
                <c:pt idx="737">
                  <c:v>56962</c:v>
                </c:pt>
                <c:pt idx="738">
                  <c:v>56177</c:v>
                </c:pt>
                <c:pt idx="739">
                  <c:v>55469</c:v>
                </c:pt>
                <c:pt idx="740">
                  <c:v>54361</c:v>
                </c:pt>
                <c:pt idx="741">
                  <c:v>53836</c:v>
                </c:pt>
                <c:pt idx="742">
                  <c:v>52808</c:v>
                </c:pt>
                <c:pt idx="743">
                  <c:v>54960</c:v>
                </c:pt>
                <c:pt idx="744">
                  <c:v>54277</c:v>
                </c:pt>
                <c:pt idx="745">
                  <c:v>52255</c:v>
                </c:pt>
                <c:pt idx="746">
                  <c:v>54220</c:v>
                </c:pt>
                <c:pt idx="747">
                  <c:v>52927</c:v>
                </c:pt>
                <c:pt idx="748">
                  <c:v>52927</c:v>
                </c:pt>
                <c:pt idx="749">
                  <c:v>52956</c:v>
                </c:pt>
                <c:pt idx="750">
                  <c:v>51276</c:v>
                </c:pt>
                <c:pt idx="751">
                  <c:v>49471</c:v>
                </c:pt>
                <c:pt idx="752">
                  <c:v>48746</c:v>
                </c:pt>
                <c:pt idx="753">
                  <c:v>47723</c:v>
                </c:pt>
                <c:pt idx="754">
                  <c:v>47630</c:v>
                </c:pt>
                <c:pt idx="755">
                  <c:v>47583</c:v>
                </c:pt>
                <c:pt idx="756">
                  <c:v>48366</c:v>
                </c:pt>
                <c:pt idx="757">
                  <c:v>47717</c:v>
                </c:pt>
                <c:pt idx="758">
                  <c:v>47648</c:v>
                </c:pt>
                <c:pt idx="759">
                  <c:v>47150</c:v>
                </c:pt>
                <c:pt idx="760">
                  <c:v>46976</c:v>
                </c:pt>
                <c:pt idx="761">
                  <c:v>45386</c:v>
                </c:pt>
                <c:pt idx="762">
                  <c:v>45159</c:v>
                </c:pt>
                <c:pt idx="763">
                  <c:v>42638</c:v>
                </c:pt>
                <c:pt idx="764">
                  <c:v>42914</c:v>
                </c:pt>
                <c:pt idx="765">
                  <c:v>42971</c:v>
                </c:pt>
                <c:pt idx="766">
                  <c:v>42147</c:v>
                </c:pt>
                <c:pt idx="767">
                  <c:v>43972</c:v>
                </c:pt>
                <c:pt idx="768">
                  <c:v>46021</c:v>
                </c:pt>
                <c:pt idx="769">
                  <c:v>50344</c:v>
                </c:pt>
                <c:pt idx="770">
                  <c:v>53065</c:v>
                </c:pt>
                <c:pt idx="771">
                  <c:v>51099</c:v>
                </c:pt>
                <c:pt idx="772">
                  <c:v>50608</c:v>
                </c:pt>
                <c:pt idx="773">
                  <c:v>50319</c:v>
                </c:pt>
                <c:pt idx="774">
                  <c:v>50094</c:v>
                </c:pt>
                <c:pt idx="775">
                  <c:v>49667</c:v>
                </c:pt>
                <c:pt idx="776">
                  <c:v>49587</c:v>
                </c:pt>
                <c:pt idx="777">
                  <c:v>49494</c:v>
                </c:pt>
                <c:pt idx="778">
                  <c:v>49390</c:v>
                </c:pt>
                <c:pt idx="779">
                  <c:v>49448</c:v>
                </c:pt>
                <c:pt idx="780">
                  <c:v>49419</c:v>
                </c:pt>
                <c:pt idx="781">
                  <c:v>49259</c:v>
                </c:pt>
                <c:pt idx="782">
                  <c:v>48218</c:v>
                </c:pt>
                <c:pt idx="783">
                  <c:v>47951</c:v>
                </c:pt>
                <c:pt idx="784">
                  <c:v>47883</c:v>
                </c:pt>
                <c:pt idx="785">
                  <c:v>47547</c:v>
                </c:pt>
                <c:pt idx="786">
                  <c:v>47220</c:v>
                </c:pt>
                <c:pt idx="787">
                  <c:v>47220</c:v>
                </c:pt>
                <c:pt idx="788">
                  <c:v>46631</c:v>
                </c:pt>
                <c:pt idx="789">
                  <c:v>45653</c:v>
                </c:pt>
                <c:pt idx="790">
                  <c:v>44911</c:v>
                </c:pt>
                <c:pt idx="791">
                  <c:v>45418</c:v>
                </c:pt>
                <c:pt idx="792">
                  <c:v>44620</c:v>
                </c:pt>
                <c:pt idx="793">
                  <c:v>45505</c:v>
                </c:pt>
                <c:pt idx="794">
                  <c:v>44518</c:v>
                </c:pt>
                <c:pt idx="795">
                  <c:v>43976</c:v>
                </c:pt>
                <c:pt idx="796">
                  <c:v>45055</c:v>
                </c:pt>
                <c:pt idx="797">
                  <c:v>45038</c:v>
                </c:pt>
                <c:pt idx="798">
                  <c:v>45703</c:v>
                </c:pt>
                <c:pt idx="799">
                  <c:v>48038</c:v>
                </c:pt>
                <c:pt idx="800">
                  <c:v>49542</c:v>
                </c:pt>
                <c:pt idx="801">
                  <c:v>51356</c:v>
                </c:pt>
                <c:pt idx="802">
                  <c:v>52284</c:v>
                </c:pt>
                <c:pt idx="803">
                  <c:v>52235</c:v>
                </c:pt>
                <c:pt idx="804">
                  <c:v>53100</c:v>
                </c:pt>
                <c:pt idx="805">
                  <c:v>54440</c:v>
                </c:pt>
                <c:pt idx="806">
                  <c:v>55969</c:v>
                </c:pt>
                <c:pt idx="807">
                  <c:v>55289</c:v>
                </c:pt>
                <c:pt idx="808">
                  <c:v>56451</c:v>
                </c:pt>
                <c:pt idx="809">
                  <c:v>57368</c:v>
                </c:pt>
                <c:pt idx="810">
                  <c:v>58503</c:v>
                </c:pt>
                <c:pt idx="811">
                  <c:v>57080</c:v>
                </c:pt>
                <c:pt idx="812">
                  <c:v>56508</c:v>
                </c:pt>
                <c:pt idx="813">
                  <c:v>56171</c:v>
                </c:pt>
                <c:pt idx="814">
                  <c:v>57286</c:v>
                </c:pt>
                <c:pt idx="815">
                  <c:v>57923</c:v>
                </c:pt>
                <c:pt idx="816">
                  <c:v>57898</c:v>
                </c:pt>
                <c:pt idx="817">
                  <c:v>57457</c:v>
                </c:pt>
                <c:pt idx="818">
                  <c:v>58224</c:v>
                </c:pt>
                <c:pt idx="819">
                  <c:v>56543</c:v>
                </c:pt>
                <c:pt idx="820">
                  <c:v>55162</c:v>
                </c:pt>
                <c:pt idx="821">
                  <c:v>53569</c:v>
                </c:pt>
                <c:pt idx="822">
                  <c:v>53065</c:v>
                </c:pt>
                <c:pt idx="823">
                  <c:v>52336</c:v>
                </c:pt>
                <c:pt idx="824">
                  <c:v>50453</c:v>
                </c:pt>
                <c:pt idx="825">
                  <c:v>48143</c:v>
                </c:pt>
                <c:pt idx="826">
                  <c:v>46452</c:v>
                </c:pt>
                <c:pt idx="827">
                  <c:v>44693</c:v>
                </c:pt>
                <c:pt idx="828">
                  <c:v>44495</c:v>
                </c:pt>
                <c:pt idx="829">
                  <c:v>44481</c:v>
                </c:pt>
                <c:pt idx="830">
                  <c:v>43275</c:v>
                </c:pt>
                <c:pt idx="831">
                  <c:v>41266</c:v>
                </c:pt>
                <c:pt idx="832">
                  <c:v>39586</c:v>
                </c:pt>
                <c:pt idx="833">
                  <c:v>40183</c:v>
                </c:pt>
                <c:pt idx="834">
                  <c:v>40404</c:v>
                </c:pt>
                <c:pt idx="835">
                  <c:v>39245</c:v>
                </c:pt>
                <c:pt idx="836">
                  <c:v>36813</c:v>
                </c:pt>
                <c:pt idx="837">
                  <c:v>37204</c:v>
                </c:pt>
                <c:pt idx="838">
                  <c:v>36366</c:v>
                </c:pt>
                <c:pt idx="839">
                  <c:v>34866</c:v>
                </c:pt>
                <c:pt idx="840">
                  <c:v>32988</c:v>
                </c:pt>
                <c:pt idx="841">
                  <c:v>32988</c:v>
                </c:pt>
                <c:pt idx="842">
                  <c:v>31398</c:v>
                </c:pt>
                <c:pt idx="843">
                  <c:v>29383</c:v>
                </c:pt>
                <c:pt idx="844">
                  <c:v>28123</c:v>
                </c:pt>
                <c:pt idx="845">
                  <c:v>26623</c:v>
                </c:pt>
                <c:pt idx="846">
                  <c:v>25870</c:v>
                </c:pt>
                <c:pt idx="847">
                  <c:v>25355</c:v>
                </c:pt>
                <c:pt idx="848">
                  <c:v>24471</c:v>
                </c:pt>
                <c:pt idx="849">
                  <c:v>23156</c:v>
                </c:pt>
                <c:pt idx="850">
                  <c:v>22294</c:v>
                </c:pt>
                <c:pt idx="851">
                  <c:v>22172</c:v>
                </c:pt>
                <c:pt idx="852">
                  <c:v>22264</c:v>
                </c:pt>
                <c:pt idx="853">
                  <c:v>22264</c:v>
                </c:pt>
                <c:pt idx="854">
                  <c:v>21961</c:v>
                </c:pt>
                <c:pt idx="855">
                  <c:v>21561</c:v>
                </c:pt>
                <c:pt idx="856">
                  <c:v>21061</c:v>
                </c:pt>
                <c:pt idx="857">
                  <c:v>20811</c:v>
                </c:pt>
                <c:pt idx="858">
                  <c:v>20611</c:v>
                </c:pt>
                <c:pt idx="859">
                  <c:v>19910</c:v>
                </c:pt>
                <c:pt idx="860">
                  <c:v>19514</c:v>
                </c:pt>
                <c:pt idx="861">
                  <c:v>19303</c:v>
                </c:pt>
                <c:pt idx="862">
                  <c:v>18300</c:v>
                </c:pt>
                <c:pt idx="863">
                  <c:v>17118</c:v>
                </c:pt>
                <c:pt idx="864">
                  <c:v>16552</c:v>
                </c:pt>
                <c:pt idx="865">
                  <c:v>15374</c:v>
                </c:pt>
                <c:pt idx="866">
                  <c:v>13984</c:v>
                </c:pt>
                <c:pt idx="867">
                  <c:v>12496</c:v>
                </c:pt>
                <c:pt idx="868">
                  <c:v>10757</c:v>
                </c:pt>
                <c:pt idx="869">
                  <c:v>9093</c:v>
                </c:pt>
                <c:pt idx="870">
                  <c:v>7122</c:v>
                </c:pt>
                <c:pt idx="871">
                  <c:v>4698</c:v>
                </c:pt>
                <c:pt idx="872">
                  <c:v>4979</c:v>
                </c:pt>
                <c:pt idx="873">
                  <c:v>5199</c:v>
                </c:pt>
                <c:pt idx="874">
                  <c:v>4719</c:v>
                </c:pt>
                <c:pt idx="875">
                  <c:v>4719</c:v>
                </c:pt>
                <c:pt idx="876">
                  <c:v>4353</c:v>
                </c:pt>
                <c:pt idx="877">
                  <c:v>2994</c:v>
                </c:pt>
                <c:pt idx="878">
                  <c:v>2994</c:v>
                </c:pt>
                <c:pt idx="879">
                  <c:v>2322</c:v>
                </c:pt>
                <c:pt idx="880">
                  <c:v>2322</c:v>
                </c:pt>
                <c:pt idx="881">
                  <c:v>2330</c:v>
                </c:pt>
                <c:pt idx="882">
                  <c:v>2330</c:v>
                </c:pt>
                <c:pt idx="883">
                  <c:v>2353</c:v>
                </c:pt>
                <c:pt idx="884">
                  <c:v>2351</c:v>
                </c:pt>
                <c:pt idx="885">
                  <c:v>2342</c:v>
                </c:pt>
                <c:pt idx="886">
                  <c:v>2042</c:v>
                </c:pt>
                <c:pt idx="887">
                  <c:v>2042</c:v>
                </c:pt>
                <c:pt idx="888">
                  <c:v>2051</c:v>
                </c:pt>
                <c:pt idx="889" formatCode="General">
                  <c:v>144</c:v>
                </c:pt>
                <c:pt idx="890" formatCode="General">
                  <c:v>144</c:v>
                </c:pt>
                <c:pt idx="891" formatCode="General">
                  <c:v>144</c:v>
                </c:pt>
                <c:pt idx="892" formatCode="General">
                  <c:v>121</c:v>
                </c:pt>
                <c:pt idx="893" formatCode="General">
                  <c:v>55</c:v>
                </c:pt>
                <c:pt idx="894" formatCode="General">
                  <c:v>55</c:v>
                </c:pt>
                <c:pt idx="895" formatCode="General">
                  <c:v>52</c:v>
                </c:pt>
                <c:pt idx="896" formatCode="General">
                  <c:v>0</c:v>
                </c:pt>
                <c:pt idx="897" formatCode="General">
                  <c:v>0</c:v>
                </c:pt>
                <c:pt idx="898" formatCode="General">
                  <c:v>0</c:v>
                </c:pt>
                <c:pt idx="899" formatCode="General">
                  <c:v>0</c:v>
                </c:pt>
                <c:pt idx="900" formatCode="General">
                  <c:v>0</c:v>
                </c:pt>
                <c:pt idx="901" formatCode="General">
                  <c:v>0</c:v>
                </c:pt>
                <c:pt idx="902" formatCode="General">
                  <c:v>0</c:v>
                </c:pt>
                <c:pt idx="903" formatCode="General">
                  <c:v>0</c:v>
                </c:pt>
                <c:pt idx="904" formatCode="General">
                  <c:v>0</c:v>
                </c:pt>
                <c:pt idx="905" formatCode="General">
                  <c:v>0</c:v>
                </c:pt>
                <c:pt idx="906" formatCode="General">
                  <c:v>0</c:v>
                </c:pt>
                <c:pt idx="907" formatCode="General">
                  <c:v>0</c:v>
                </c:pt>
                <c:pt idx="908" formatCode="General">
                  <c:v>0</c:v>
                </c:pt>
                <c:pt idx="909" formatCode="General">
                  <c:v>0</c:v>
                </c:pt>
                <c:pt idx="910" formatCode="General">
                  <c:v>0</c:v>
                </c:pt>
                <c:pt idx="911" formatCode="General">
                  <c:v>0</c:v>
                </c:pt>
                <c:pt idx="912" formatCode="General">
                  <c:v>0</c:v>
                </c:pt>
                <c:pt idx="913" formatCode="General">
                  <c:v>0</c:v>
                </c:pt>
                <c:pt idx="914" formatCode="General">
                  <c:v>0</c:v>
                </c:pt>
                <c:pt idx="915" formatCode="General">
                  <c:v>0</c:v>
                </c:pt>
                <c:pt idx="916" formatCode="General">
                  <c:v>0</c:v>
                </c:pt>
                <c:pt idx="917" formatCode="General">
                  <c:v>0</c:v>
                </c:pt>
                <c:pt idx="918" formatCode="General">
                  <c:v>0</c:v>
                </c:pt>
                <c:pt idx="919" formatCode="General">
                  <c:v>0</c:v>
                </c:pt>
                <c:pt idx="920" formatCode="General">
                  <c:v>0</c:v>
                </c:pt>
                <c:pt idx="921" formatCode="General">
                  <c:v>0</c:v>
                </c:pt>
                <c:pt idx="922" formatCode="General">
                  <c:v>0</c:v>
                </c:pt>
                <c:pt idx="923" formatCode="General">
                  <c:v>0</c:v>
                </c:pt>
                <c:pt idx="924" formatCode="General">
                  <c:v>0</c:v>
                </c:pt>
                <c:pt idx="925" formatCode="General">
                  <c:v>0</c:v>
                </c:pt>
                <c:pt idx="926" formatCode="General">
                  <c:v>0</c:v>
                </c:pt>
                <c:pt idx="927" formatCode="General">
                  <c:v>0</c:v>
                </c:pt>
                <c:pt idx="928" formatCode="General">
                  <c:v>0</c:v>
                </c:pt>
                <c:pt idx="929" formatCode="General">
                  <c:v>0</c:v>
                </c:pt>
                <c:pt idx="930" formatCode="General">
                  <c:v>0</c:v>
                </c:pt>
                <c:pt idx="931" formatCode="General">
                  <c:v>0</c:v>
                </c:pt>
                <c:pt idx="932" formatCode="General">
                  <c:v>0</c:v>
                </c:pt>
                <c:pt idx="933" formatCode="General">
                  <c:v>0</c:v>
                </c:pt>
                <c:pt idx="934" formatCode="General">
                  <c:v>0</c:v>
                </c:pt>
                <c:pt idx="935" formatCode="General">
                  <c:v>0</c:v>
                </c:pt>
                <c:pt idx="936" formatCode="General">
                  <c:v>0</c:v>
                </c:pt>
                <c:pt idx="937" formatCode="General">
                  <c:v>0</c:v>
                </c:pt>
                <c:pt idx="938" formatCode="General">
                  <c:v>0</c:v>
                </c:pt>
                <c:pt idx="939" formatCode="General">
                  <c:v>0</c:v>
                </c:pt>
                <c:pt idx="940" formatCode="General">
                  <c:v>0</c:v>
                </c:pt>
                <c:pt idx="941" formatCode="General">
                  <c:v>0</c:v>
                </c:pt>
                <c:pt idx="942" formatCode="General">
                  <c:v>0</c:v>
                </c:pt>
                <c:pt idx="943" formatCode="General">
                  <c:v>0</c:v>
                </c:pt>
                <c:pt idx="944" formatCode="General">
                  <c:v>0</c:v>
                </c:pt>
                <c:pt idx="945" formatCode="General">
                  <c:v>0</c:v>
                </c:pt>
                <c:pt idx="946" formatCode="General">
                  <c:v>0</c:v>
                </c:pt>
                <c:pt idx="947" formatCode="General">
                  <c:v>0</c:v>
                </c:pt>
                <c:pt idx="948" formatCode="General">
                  <c:v>0</c:v>
                </c:pt>
                <c:pt idx="949" formatCode="General">
                  <c:v>0</c:v>
                </c:pt>
                <c:pt idx="950" formatCode="General">
                  <c:v>0</c:v>
                </c:pt>
                <c:pt idx="951" formatCode="General">
                  <c:v>0</c:v>
                </c:pt>
                <c:pt idx="952" formatCode="General">
                  <c:v>0</c:v>
                </c:pt>
                <c:pt idx="953" formatCode="General">
                  <c:v>0</c:v>
                </c:pt>
                <c:pt idx="954" formatCode="General">
                  <c:v>0</c:v>
                </c:pt>
                <c:pt idx="955" formatCode="General">
                  <c:v>0</c:v>
                </c:pt>
                <c:pt idx="956" formatCode="General">
                  <c:v>0</c:v>
                </c:pt>
                <c:pt idx="957" formatCode="General">
                  <c:v>0</c:v>
                </c:pt>
                <c:pt idx="958" formatCode="General">
                  <c:v>0</c:v>
                </c:pt>
                <c:pt idx="959" formatCode="General">
                  <c:v>0</c:v>
                </c:pt>
                <c:pt idx="960" formatCode="General">
                  <c:v>0</c:v>
                </c:pt>
                <c:pt idx="961" formatCode="General">
                  <c:v>0</c:v>
                </c:pt>
                <c:pt idx="962" formatCode="General">
                  <c:v>0</c:v>
                </c:pt>
                <c:pt idx="963" formatCode="General">
                  <c:v>0</c:v>
                </c:pt>
                <c:pt idx="964" formatCode="General">
                  <c:v>0</c:v>
                </c:pt>
                <c:pt idx="965" formatCode="General">
                  <c:v>0</c:v>
                </c:pt>
                <c:pt idx="966" formatCode="General">
                  <c:v>0</c:v>
                </c:pt>
                <c:pt idx="967" formatCode="General">
                  <c:v>0</c:v>
                </c:pt>
                <c:pt idx="968" formatCode="General">
                  <c:v>0</c:v>
                </c:pt>
                <c:pt idx="969" formatCode="General">
                  <c:v>0</c:v>
                </c:pt>
                <c:pt idx="970" formatCode="General">
                  <c:v>0</c:v>
                </c:pt>
                <c:pt idx="971" formatCode="General">
                  <c:v>0</c:v>
                </c:pt>
                <c:pt idx="972" formatCode="General">
                  <c:v>0</c:v>
                </c:pt>
                <c:pt idx="973" formatCode="General">
                  <c:v>0</c:v>
                </c:pt>
                <c:pt idx="974" formatCode="General">
                  <c:v>0</c:v>
                </c:pt>
                <c:pt idx="975" formatCode="General">
                  <c:v>0</c:v>
                </c:pt>
                <c:pt idx="976" formatCode="General">
                  <c:v>0</c:v>
                </c:pt>
                <c:pt idx="977" formatCode="General">
                  <c:v>0</c:v>
                </c:pt>
                <c:pt idx="978" formatCode="General">
                  <c:v>0</c:v>
                </c:pt>
                <c:pt idx="979" formatCode="General">
                  <c:v>0</c:v>
                </c:pt>
                <c:pt idx="980" formatCode="General">
                  <c:v>0</c:v>
                </c:pt>
                <c:pt idx="981" formatCode="General">
                  <c:v>0</c:v>
                </c:pt>
                <c:pt idx="982" formatCode="General">
                  <c:v>0</c:v>
                </c:pt>
                <c:pt idx="983" formatCode="General">
                  <c:v>0</c:v>
                </c:pt>
                <c:pt idx="984" formatCode="General">
                  <c:v>0</c:v>
                </c:pt>
                <c:pt idx="985" formatCode="General">
                  <c:v>0</c:v>
                </c:pt>
                <c:pt idx="986" formatCode="General">
                  <c:v>0</c:v>
                </c:pt>
                <c:pt idx="987" formatCode="General">
                  <c:v>0</c:v>
                </c:pt>
                <c:pt idx="988" formatCode="General">
                  <c:v>0</c:v>
                </c:pt>
                <c:pt idx="989" formatCode="General">
                  <c:v>0</c:v>
                </c:pt>
                <c:pt idx="990" formatCode="General">
                  <c:v>0</c:v>
                </c:pt>
                <c:pt idx="991" formatCode="General">
                  <c:v>0</c:v>
                </c:pt>
                <c:pt idx="992" formatCode="General">
                  <c:v>0</c:v>
                </c:pt>
                <c:pt idx="993" formatCode="General">
                  <c:v>0</c:v>
                </c:pt>
                <c:pt idx="994" formatCode="General">
                  <c:v>0</c:v>
                </c:pt>
                <c:pt idx="995" formatCode="General">
                  <c:v>0</c:v>
                </c:pt>
                <c:pt idx="996" formatCode="General">
                  <c:v>0</c:v>
                </c:pt>
                <c:pt idx="997" formatCode="General">
                  <c:v>0</c:v>
                </c:pt>
                <c:pt idx="998" formatCode="General">
                  <c:v>0</c:v>
                </c:pt>
                <c:pt idx="999" formatCode="General">
                  <c:v>0</c:v>
                </c:pt>
                <c:pt idx="1000" formatCode="General">
                  <c:v>0</c:v>
                </c:pt>
                <c:pt idx="1001" formatCode="General">
                  <c:v>0</c:v>
                </c:pt>
                <c:pt idx="1002" formatCode="General">
                  <c:v>0</c:v>
                </c:pt>
                <c:pt idx="1003" formatCode="General">
                  <c:v>0</c:v>
                </c:pt>
                <c:pt idx="1004" formatCode="General">
                  <c:v>0</c:v>
                </c:pt>
                <c:pt idx="1005" formatCode="General">
                  <c:v>0</c:v>
                </c:pt>
                <c:pt idx="1006" formatCode="General">
                  <c:v>0</c:v>
                </c:pt>
                <c:pt idx="1007" formatCode="General">
                  <c:v>0</c:v>
                </c:pt>
                <c:pt idx="1008" formatCode="General">
                  <c:v>0</c:v>
                </c:pt>
                <c:pt idx="1009" formatCode="General">
                  <c:v>0</c:v>
                </c:pt>
                <c:pt idx="1010" formatCode="General">
                  <c:v>0</c:v>
                </c:pt>
                <c:pt idx="1011" formatCode="General">
                  <c:v>0</c:v>
                </c:pt>
                <c:pt idx="1012" formatCode="General">
                  <c:v>0</c:v>
                </c:pt>
                <c:pt idx="1013" formatCode="General">
                  <c:v>0</c:v>
                </c:pt>
                <c:pt idx="1014" formatCode="General">
                  <c:v>0</c:v>
                </c:pt>
                <c:pt idx="1015" formatCode="General">
                  <c:v>0</c:v>
                </c:pt>
                <c:pt idx="1016" formatCode="General">
                  <c:v>0</c:v>
                </c:pt>
                <c:pt idx="1017" formatCode="General">
                  <c:v>0</c:v>
                </c:pt>
                <c:pt idx="1018" formatCode="General">
                  <c:v>0</c:v>
                </c:pt>
                <c:pt idx="1019" formatCode="General">
                  <c:v>0</c:v>
                </c:pt>
                <c:pt idx="1020" formatCode="General">
                  <c:v>0</c:v>
                </c:pt>
                <c:pt idx="1021" formatCode="General">
                  <c:v>0</c:v>
                </c:pt>
                <c:pt idx="1022" formatCode="General">
                  <c:v>0</c:v>
                </c:pt>
                <c:pt idx="1023" formatCode="General">
                  <c:v>0</c:v>
                </c:pt>
                <c:pt idx="1024" formatCode="General">
                  <c:v>0</c:v>
                </c:pt>
                <c:pt idx="1025" formatCode="General">
                  <c:v>0</c:v>
                </c:pt>
                <c:pt idx="1026" formatCode="General">
                  <c:v>0</c:v>
                </c:pt>
                <c:pt idx="1027" formatCode="General">
                  <c:v>0</c:v>
                </c:pt>
                <c:pt idx="1028" formatCode="General">
                  <c:v>0</c:v>
                </c:pt>
                <c:pt idx="1029" formatCode="General">
                  <c:v>0</c:v>
                </c:pt>
                <c:pt idx="1030" formatCode="General">
                  <c:v>0</c:v>
                </c:pt>
                <c:pt idx="1031" formatCode="General">
                  <c:v>0</c:v>
                </c:pt>
                <c:pt idx="1032" formatCode="General">
                  <c:v>0</c:v>
                </c:pt>
                <c:pt idx="1033" formatCode="General">
                  <c:v>0</c:v>
                </c:pt>
                <c:pt idx="1034" formatCode="General">
                  <c:v>0</c:v>
                </c:pt>
                <c:pt idx="1035" formatCode="General">
                  <c:v>0</c:v>
                </c:pt>
                <c:pt idx="1036" formatCode="General">
                  <c:v>0</c:v>
                </c:pt>
                <c:pt idx="1037" formatCode="General">
                  <c:v>0</c:v>
                </c:pt>
                <c:pt idx="1038" formatCode="General">
                  <c:v>0</c:v>
                </c:pt>
                <c:pt idx="1039" formatCode="General">
                  <c:v>0</c:v>
                </c:pt>
                <c:pt idx="1040" formatCode="General">
                  <c:v>0</c:v>
                </c:pt>
                <c:pt idx="1041" formatCode="General">
                  <c:v>0</c:v>
                </c:pt>
                <c:pt idx="1042" formatCode="General">
                  <c:v>0</c:v>
                </c:pt>
                <c:pt idx="1043" formatCode="General">
                  <c:v>0</c:v>
                </c:pt>
                <c:pt idx="1044" formatCode="General">
                  <c:v>0</c:v>
                </c:pt>
                <c:pt idx="1045" formatCode="General">
                  <c:v>0</c:v>
                </c:pt>
                <c:pt idx="1046" formatCode="General">
                  <c:v>0</c:v>
                </c:pt>
                <c:pt idx="1047" formatCode="General">
                  <c:v>0</c:v>
                </c:pt>
                <c:pt idx="1048" formatCode="General">
                  <c:v>0</c:v>
                </c:pt>
                <c:pt idx="1049" formatCode="General">
                  <c:v>0</c:v>
                </c:pt>
                <c:pt idx="1050" formatCode="General">
                  <c:v>0</c:v>
                </c:pt>
                <c:pt idx="1051" formatCode="General">
                  <c:v>0</c:v>
                </c:pt>
                <c:pt idx="1052" formatCode="General">
                  <c:v>0</c:v>
                </c:pt>
                <c:pt idx="1053" formatCode="General">
                  <c:v>0</c:v>
                </c:pt>
                <c:pt idx="1054" formatCode="General">
                  <c:v>0</c:v>
                </c:pt>
                <c:pt idx="1055" formatCode="General">
                  <c:v>0</c:v>
                </c:pt>
                <c:pt idx="1056" formatCode="General">
                  <c:v>0</c:v>
                </c:pt>
                <c:pt idx="1057" formatCode="General">
                  <c:v>0</c:v>
                </c:pt>
                <c:pt idx="1058" formatCode="General">
                  <c:v>0</c:v>
                </c:pt>
                <c:pt idx="1059" formatCode="General">
                  <c:v>0</c:v>
                </c:pt>
                <c:pt idx="1060" formatCode="General">
                  <c:v>0</c:v>
                </c:pt>
                <c:pt idx="1061" formatCode="General">
                  <c:v>0</c:v>
                </c:pt>
                <c:pt idx="1062" formatCode="General">
                  <c:v>0</c:v>
                </c:pt>
                <c:pt idx="1063" formatCode="General">
                  <c:v>0</c:v>
                </c:pt>
                <c:pt idx="1064" formatCode="General">
                  <c:v>0</c:v>
                </c:pt>
                <c:pt idx="1065" formatCode="General">
                  <c:v>0</c:v>
                </c:pt>
                <c:pt idx="1066" formatCode="General">
                  <c:v>0</c:v>
                </c:pt>
                <c:pt idx="1067" formatCode="General">
                  <c:v>0</c:v>
                </c:pt>
                <c:pt idx="1068" formatCode="General">
                  <c:v>0</c:v>
                </c:pt>
                <c:pt idx="1069" formatCode="General">
                  <c:v>0</c:v>
                </c:pt>
                <c:pt idx="1070" formatCode="General">
                  <c:v>0</c:v>
                </c:pt>
                <c:pt idx="1071" formatCode="General">
                  <c:v>0</c:v>
                </c:pt>
                <c:pt idx="1072" formatCode="General">
                  <c:v>0</c:v>
                </c:pt>
                <c:pt idx="1073" formatCode="General">
                  <c:v>0</c:v>
                </c:pt>
                <c:pt idx="1074" formatCode="General">
                  <c:v>0</c:v>
                </c:pt>
                <c:pt idx="1075" formatCode="General">
                  <c:v>0</c:v>
                </c:pt>
                <c:pt idx="1076" formatCode="General">
                  <c:v>0</c:v>
                </c:pt>
                <c:pt idx="1077" formatCode="General">
                  <c:v>0</c:v>
                </c:pt>
                <c:pt idx="1078" formatCode="General">
                  <c:v>0</c:v>
                </c:pt>
                <c:pt idx="1079" formatCode="General">
                  <c:v>0</c:v>
                </c:pt>
                <c:pt idx="1080" formatCode="General">
                  <c:v>0</c:v>
                </c:pt>
                <c:pt idx="1081" formatCode="General">
                  <c:v>0</c:v>
                </c:pt>
                <c:pt idx="1082" formatCode="General">
                  <c:v>0</c:v>
                </c:pt>
                <c:pt idx="1083" formatCode="General">
                  <c:v>0</c:v>
                </c:pt>
                <c:pt idx="1084" formatCode="General">
                  <c:v>0</c:v>
                </c:pt>
                <c:pt idx="1085" formatCode="General">
                  <c:v>0</c:v>
                </c:pt>
                <c:pt idx="1086" formatCode="General">
                  <c:v>0</c:v>
                </c:pt>
                <c:pt idx="1087" formatCode="General">
                  <c:v>0</c:v>
                </c:pt>
                <c:pt idx="1088" formatCode="General">
                  <c:v>0</c:v>
                </c:pt>
                <c:pt idx="1089" formatCode="General">
                  <c:v>0</c:v>
                </c:pt>
                <c:pt idx="1090" formatCode="General">
                  <c:v>0</c:v>
                </c:pt>
                <c:pt idx="1091" formatCode="General">
                  <c:v>0</c:v>
                </c:pt>
                <c:pt idx="1092" formatCode="General">
                  <c:v>0</c:v>
                </c:pt>
                <c:pt idx="1093" formatCode="General">
                  <c:v>0</c:v>
                </c:pt>
                <c:pt idx="1094" formatCode="General">
                  <c:v>0</c:v>
                </c:pt>
                <c:pt idx="1095" formatCode="General">
                  <c:v>0</c:v>
                </c:pt>
                <c:pt idx="1096" formatCode="General">
                  <c:v>0</c:v>
                </c:pt>
                <c:pt idx="1097" formatCode="General">
                  <c:v>0</c:v>
                </c:pt>
                <c:pt idx="1098" formatCode="General">
                  <c:v>0</c:v>
                </c:pt>
                <c:pt idx="1099" formatCode="General">
                  <c:v>0</c:v>
                </c:pt>
                <c:pt idx="1100" formatCode="General">
                  <c:v>0</c:v>
                </c:pt>
                <c:pt idx="1101" formatCode="General">
                  <c:v>0</c:v>
                </c:pt>
                <c:pt idx="1102" formatCode="General">
                  <c:v>0</c:v>
                </c:pt>
                <c:pt idx="1103" formatCode="General">
                  <c:v>0</c:v>
                </c:pt>
                <c:pt idx="1104" formatCode="General">
                  <c:v>0</c:v>
                </c:pt>
                <c:pt idx="1105" formatCode="General">
                  <c:v>0</c:v>
                </c:pt>
                <c:pt idx="1106" formatCode="General">
                  <c:v>0</c:v>
                </c:pt>
                <c:pt idx="1107" formatCode="General">
                  <c:v>0</c:v>
                </c:pt>
              </c:numCache>
            </c:numRef>
          </c:val>
          <c:smooth val="0"/>
          <c:extLst>
            <c:ext xmlns:c16="http://schemas.microsoft.com/office/drawing/2014/chart" uri="{C3380CC4-5D6E-409C-BE32-E72D297353CC}">
              <c16:uniqueId val="{00000000-25D3-4918-89EB-1FAE3DDE4266}"/>
            </c:ext>
          </c:extLst>
        </c:ser>
        <c:dLbls>
          <c:showLegendKey val="0"/>
          <c:showVal val="0"/>
          <c:showCatName val="0"/>
          <c:showSerName val="0"/>
          <c:showPercent val="0"/>
          <c:showBubbleSize val="0"/>
        </c:dLbls>
        <c:smooth val="0"/>
        <c:axId val="413558136"/>
        <c:axId val="413560760"/>
      </c:lineChart>
      <c:catAx>
        <c:axId val="413558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413560760"/>
        <c:crosses val="autoZero"/>
        <c:auto val="1"/>
        <c:lblAlgn val="ctr"/>
        <c:lblOffset val="100"/>
        <c:noMultiLvlLbl val="1"/>
      </c:catAx>
      <c:valAx>
        <c:axId val="4135607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4135581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1772343034600594E-2"/>
          <c:y val="2.4866717293635598E-2"/>
          <c:w val="0.92983904125474159"/>
          <c:h val="0.81935387653327429"/>
        </c:manualLayout>
      </c:layout>
      <c:barChart>
        <c:barDir val="col"/>
        <c:grouping val="clustered"/>
        <c:varyColors val="0"/>
        <c:ser>
          <c:idx val="0"/>
          <c:order val="0"/>
          <c:spPr>
            <a:solidFill>
              <a:schemeClr val="accent1"/>
            </a:solidFill>
            <a:ln>
              <a:solidFill>
                <a:srgbClr val="244061"/>
              </a:solidFill>
              <a:prstDash val="solid"/>
            </a:ln>
            <a:effectLst/>
          </c:spPr>
          <c:invertIfNegative val="0"/>
          <c:dLbls>
            <c:dLbl>
              <c:idx val="57"/>
              <c:tx>
                <c:rich>
                  <a:bodyPr/>
                  <a:lstStyle/>
                  <a:p>
                    <a:r>
                      <a:rPr lang="en-US"/>
                      <a:t>-102</a:t>
                    </a:r>
                  </a:p>
                  <a:p>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6867-4F3E-833B-F32690FE3543}"/>
                </c:ext>
              </c:extLst>
            </c:dLbl>
            <c:dLbl>
              <c:idx val="59"/>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extLst>
                <c:ext xmlns:c15="http://schemas.microsoft.com/office/drawing/2012/chart" uri="{CE6537A1-D6FC-4f65-9D91-7224C49458BB}">
                  <c15:layout>
                    <c:manualLayout>
                      <c:w val="6.3376436399859681E-2"/>
                      <c:h val="6.3990999702077056E-2"/>
                    </c:manualLayout>
                  </c15:layout>
                </c:ext>
                <c:ext xmlns:c16="http://schemas.microsoft.com/office/drawing/2014/chart" uri="{C3380CC4-5D6E-409C-BE32-E72D297353CC}">
                  <c16:uniqueId val="{00000000-6448-4B84-97AF-E4E97A73C837}"/>
                </c:ext>
              </c:extLst>
            </c:dLbl>
            <c:dLbl>
              <c:idx val="60"/>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extLst>
                <c:ext xmlns:c15="http://schemas.microsoft.com/office/drawing/2012/chart" uri="{CE6537A1-D6FC-4f65-9D91-7224C49458BB}">
                  <c15:layout>
                    <c:manualLayout>
                      <c:w val="5.8782456208296162E-2"/>
                      <c:h val="8.4092884425242626E-2"/>
                    </c:manualLayout>
                  </c15:layout>
                </c:ext>
                <c:ext xmlns:c16="http://schemas.microsoft.com/office/drawing/2014/chart" uri="{C3380CC4-5D6E-409C-BE32-E72D297353CC}">
                  <c16:uniqueId val="{00000000-A874-43B3-862E-ED549467DC83}"/>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Sayfa1!$A$4:$A$90</c:f>
              <c:strCache>
                <c:ptCount val="87"/>
                <c:pt idx="0">
                  <c:v>20-27 Ekim 2023</c:v>
                </c:pt>
                <c:pt idx="1">
                  <c:v>27 Ekim-3 Kasım 2023</c:v>
                </c:pt>
                <c:pt idx="2">
                  <c:v>3-10 Kasım 2023</c:v>
                </c:pt>
                <c:pt idx="3">
                  <c:v>10-17 Kasım 2023</c:v>
                </c:pt>
                <c:pt idx="4">
                  <c:v>17-24 Kasım 2023</c:v>
                </c:pt>
                <c:pt idx="5">
                  <c:v>24 Kasım-1 Aralık 2023</c:v>
                </c:pt>
                <c:pt idx="6">
                  <c:v>1-8 Aralık 2023</c:v>
                </c:pt>
                <c:pt idx="7">
                  <c:v>8-15 Aralık 2023</c:v>
                </c:pt>
                <c:pt idx="8">
                  <c:v>15-22 Aralık 2023</c:v>
                </c:pt>
                <c:pt idx="9">
                  <c:v>22-29 Aralık 2023</c:v>
                </c:pt>
                <c:pt idx="10">
                  <c:v>29 Aralık 2023-5 Ocak 2024</c:v>
                </c:pt>
                <c:pt idx="11">
                  <c:v>5 Ocak- 12 Ocak 2024</c:v>
                </c:pt>
                <c:pt idx="12">
                  <c:v>19 Ocak – 26 Ocak 2024</c:v>
                </c:pt>
                <c:pt idx="13">
                  <c:v>26 Ocak – 2 Şubat 2024</c:v>
                </c:pt>
                <c:pt idx="14">
                  <c:v>2 Şubat – 9 Şubat  2024</c:v>
                </c:pt>
                <c:pt idx="15">
                  <c:v>9 Şubat - 16 Şubat  2024</c:v>
                </c:pt>
                <c:pt idx="16">
                  <c:v>16 Şubat - 23 Şubat 2024</c:v>
                </c:pt>
                <c:pt idx="17">
                  <c:v>23 Şubat – 1 Mart 2024</c:v>
                </c:pt>
                <c:pt idx="18">
                  <c:v>1 Mart – 8 Mart 2024</c:v>
                </c:pt>
                <c:pt idx="19">
                  <c:v>8 Mart – 15 Mart 2024 </c:v>
                </c:pt>
                <c:pt idx="20">
                  <c:v>15 – 22 Mart 2024</c:v>
                </c:pt>
                <c:pt idx="21">
                  <c:v>22 – 29 Mart 2024</c:v>
                </c:pt>
                <c:pt idx="22">
                  <c:v>29 Mart – 5 Nisan 2024</c:v>
                </c:pt>
                <c:pt idx="23">
                  <c:v>5 - 12 Nisan 2024</c:v>
                </c:pt>
                <c:pt idx="24">
                  <c:v>12- 19 Nisan 2024</c:v>
                </c:pt>
                <c:pt idx="25">
                  <c:v>19 – 26 Nisan 2024</c:v>
                </c:pt>
                <c:pt idx="26">
                  <c:v>26 Nisan – 03 Mayıs 2024</c:v>
                </c:pt>
                <c:pt idx="27">
                  <c:v>3 – 10 Mayıs 2024</c:v>
                </c:pt>
                <c:pt idx="28">
                  <c:v>10-17 Mayıs 2024</c:v>
                </c:pt>
                <c:pt idx="29">
                  <c:v>17-24 Mayıs</c:v>
                </c:pt>
                <c:pt idx="30">
                  <c:v>24-30 Mayıs 2024</c:v>
                </c:pt>
                <c:pt idx="31">
                  <c:v>31 Mayıs-7 Haziran 2024</c:v>
                </c:pt>
                <c:pt idx="32">
                  <c:v>7 Haziran-14 haziran 2024</c:v>
                </c:pt>
                <c:pt idx="33">
                  <c:v>14 Haziran-21 Haziran 2024</c:v>
                </c:pt>
                <c:pt idx="34">
                  <c:v>21 Haziran-28 Haziran 2024</c:v>
                </c:pt>
                <c:pt idx="35">
                  <c:v>28 Haziran-5 Temmuz 2024</c:v>
                </c:pt>
                <c:pt idx="36">
                  <c:v>5 Temmuz-12 Temmuz 2024</c:v>
                </c:pt>
                <c:pt idx="37">
                  <c:v>12 Temmuz-19 Temmuz 2024</c:v>
                </c:pt>
                <c:pt idx="38">
                  <c:v>19 Temmuz-26 Temmuz 2024</c:v>
                </c:pt>
                <c:pt idx="39">
                  <c:v>26 Temmuz-2 Ağustos</c:v>
                </c:pt>
                <c:pt idx="40">
                  <c:v>2 Ağustos- 9 Ağustos 2024</c:v>
                </c:pt>
                <c:pt idx="41">
                  <c:v>9 Ağustos-16 Ağustos 2024</c:v>
                </c:pt>
                <c:pt idx="42">
                  <c:v>16 Ağustos - 23 Ağustos</c:v>
                </c:pt>
                <c:pt idx="43">
                  <c:v>23 Ağustos - 30 Ağustos 2024</c:v>
                </c:pt>
                <c:pt idx="44">
                  <c:v>30 Ağustos - 6 Eylül 2024</c:v>
                </c:pt>
                <c:pt idx="45">
                  <c:v>6 Eylül - 13 Eylül 2024</c:v>
                </c:pt>
                <c:pt idx="46">
                  <c:v>13 Eylül - 20 Eylül 2024</c:v>
                </c:pt>
                <c:pt idx="47">
                  <c:v>20 Eylül – 27 Eylül 2024</c:v>
                </c:pt>
                <c:pt idx="48">
                  <c:v>27 Eylül - 4 Ekim 2024</c:v>
                </c:pt>
                <c:pt idx="49">
                  <c:v>4 Ekim - 11 Ekim 2024</c:v>
                </c:pt>
                <c:pt idx="50">
                  <c:v>11 Ekim - 18 Ekim 2024</c:v>
                </c:pt>
                <c:pt idx="51">
                  <c:v>18 Ekim - 25 Ekim 2024</c:v>
                </c:pt>
                <c:pt idx="52">
                  <c:v>25 Ekim - 1 Kasım 2024</c:v>
                </c:pt>
                <c:pt idx="53">
                  <c:v>1 Kasım-8 Kasım 2024</c:v>
                </c:pt>
                <c:pt idx="54">
                  <c:v>8 Kasım - 15 Kasım 2024</c:v>
                </c:pt>
                <c:pt idx="55">
                  <c:v>15 Kasım – 22 Kasım 2024</c:v>
                </c:pt>
                <c:pt idx="56">
                  <c:v>22 Kasım – 29 Kasım 2024</c:v>
                </c:pt>
                <c:pt idx="57">
                  <c:v>29 Kasım – 6 Aralık 2024</c:v>
                </c:pt>
                <c:pt idx="58">
                  <c:v>7 Aralık – 13 Aralık 2024</c:v>
                </c:pt>
                <c:pt idx="59">
                  <c:v>14 Aralık – 20 Aralık 2024</c:v>
                </c:pt>
                <c:pt idx="60">
                  <c:v>21 Aralık 2024 – 27 Aralık 2024</c:v>
                </c:pt>
                <c:pt idx="61">
                  <c:v>27 Aralık 2024 – 3 Ocak 2025</c:v>
                </c:pt>
                <c:pt idx="62">
                  <c:v>4 Ocak 2025 - 10 Ocak 2025</c:v>
                </c:pt>
                <c:pt idx="63">
                  <c:v>11 Ocak 2025 – 17 Ocak 2025</c:v>
                </c:pt>
                <c:pt idx="64">
                  <c:v>18 Ocak 2025 – 24 Ocak 2025</c:v>
                </c:pt>
                <c:pt idx="65">
                  <c:v>26 Ocak 2025 – 31 Ocak 2025</c:v>
                </c:pt>
                <c:pt idx="66">
                  <c:v>1 Şubat 2025 – 7 Şubat 2025</c:v>
                </c:pt>
                <c:pt idx="67">
                  <c:v>8 Şubat 2025 – 14 Şubat 2025</c:v>
                </c:pt>
                <c:pt idx="68">
                  <c:v>15 Şubat 2025 – 21 Şubat 2025</c:v>
                </c:pt>
                <c:pt idx="69">
                  <c:v>22 Şubat – 28 Şubat 2025</c:v>
                </c:pt>
                <c:pt idx="70">
                  <c:v>1 Mart – 7 Mart 2025</c:v>
                </c:pt>
                <c:pt idx="71">
                  <c:v>8 Mart – 14 Mart 2025</c:v>
                </c:pt>
                <c:pt idx="72">
                  <c:v>15 Mart – 21 Mart 2025</c:v>
                </c:pt>
                <c:pt idx="73">
                  <c:v>22 Mart- 28 Mart 2025</c:v>
                </c:pt>
                <c:pt idx="74">
                  <c:v>29 Mart – 4 Nisan 2025</c:v>
                </c:pt>
                <c:pt idx="75">
                  <c:v>5 Nisan – 11 Nisan 2025</c:v>
                </c:pt>
                <c:pt idx="76">
                  <c:v>12 Nisan – 18 Nisan  2025</c:v>
                </c:pt>
                <c:pt idx="77">
                  <c:v>19 Nisan – 25 Nisan 2025</c:v>
                </c:pt>
                <c:pt idx="78">
                  <c:v>26 Nisan – 2 Mayıs 2025</c:v>
                </c:pt>
                <c:pt idx="79">
                  <c:v>3 Mayıs – 9 Mayıs 2025</c:v>
                </c:pt>
                <c:pt idx="80">
                  <c:v>10 Mayıs – 16 Mayıs 2025</c:v>
                </c:pt>
                <c:pt idx="81">
                  <c:v>17 Mayıs – 23 Mayıs 2025</c:v>
                </c:pt>
                <c:pt idx="82">
                  <c:v>24 Mayıs – 30 Mayıs 2025</c:v>
                </c:pt>
                <c:pt idx="83">
                  <c:v>31 Mayıs – 6 Haziran 2025</c:v>
                </c:pt>
                <c:pt idx="84">
                  <c:v>7 Haziran – 13 Haziran 2025</c:v>
                </c:pt>
                <c:pt idx="85">
                  <c:v>14 Haziran – 20 Haziran 2025</c:v>
                </c:pt>
                <c:pt idx="86">
                  <c:v>21 Haziran – 27 Haziran 2025</c:v>
                </c:pt>
              </c:strCache>
            </c:strRef>
          </c:cat>
          <c:val>
            <c:numRef>
              <c:f>Sayfa1!$B$4:$B$90</c:f>
              <c:numCache>
                <c:formatCode>General</c:formatCode>
                <c:ptCount val="87"/>
                <c:pt idx="9">
                  <c:v>-45.9</c:v>
                </c:pt>
                <c:pt idx="11">
                  <c:v>-40.299999999999997</c:v>
                </c:pt>
                <c:pt idx="12">
                  <c:v>-51.2</c:v>
                </c:pt>
                <c:pt idx="13">
                  <c:v>-14.5</c:v>
                </c:pt>
                <c:pt idx="17">
                  <c:v>-54.4</c:v>
                </c:pt>
                <c:pt idx="18">
                  <c:v>-259.5</c:v>
                </c:pt>
                <c:pt idx="19">
                  <c:v>-70.099999999999994</c:v>
                </c:pt>
                <c:pt idx="20">
                  <c:v>-103.8</c:v>
                </c:pt>
                <c:pt idx="24">
                  <c:v>0</c:v>
                </c:pt>
                <c:pt idx="34">
                  <c:v>-679.5</c:v>
                </c:pt>
                <c:pt idx="37">
                  <c:v>-700</c:v>
                </c:pt>
                <c:pt idx="39">
                  <c:v>-162.1</c:v>
                </c:pt>
                <c:pt idx="42">
                  <c:v>-1026.3</c:v>
                </c:pt>
                <c:pt idx="44">
                  <c:v>-863.67</c:v>
                </c:pt>
                <c:pt idx="47">
                  <c:v>-443.92</c:v>
                </c:pt>
                <c:pt idx="48">
                  <c:v>-124.36</c:v>
                </c:pt>
                <c:pt idx="55">
                  <c:v>-814.2</c:v>
                </c:pt>
                <c:pt idx="57">
                  <c:v>-102.3</c:v>
                </c:pt>
                <c:pt idx="58">
                  <c:v>-243</c:v>
                </c:pt>
                <c:pt idx="60">
                  <c:v>-241.1</c:v>
                </c:pt>
                <c:pt idx="65">
                  <c:v>-682.8</c:v>
                </c:pt>
                <c:pt idx="66" formatCode="#,##0.00">
                  <c:v>-1490.9</c:v>
                </c:pt>
                <c:pt idx="70">
                  <c:v>-159.4</c:v>
                </c:pt>
                <c:pt idx="72">
                  <c:v>-439.5</c:v>
                </c:pt>
                <c:pt idx="73" formatCode="#,##0.00">
                  <c:v>-2388.1</c:v>
                </c:pt>
                <c:pt idx="74" formatCode="#,##0.00">
                  <c:v>-2019.5</c:v>
                </c:pt>
                <c:pt idx="75" formatCode="#,##0.00">
                  <c:v>-2804.5</c:v>
                </c:pt>
                <c:pt idx="76">
                  <c:v>-970</c:v>
                </c:pt>
                <c:pt idx="78" formatCode="#,##0.00">
                  <c:v>-1161.9000000000001</c:v>
                </c:pt>
                <c:pt idx="82">
                  <c:v>-333.5</c:v>
                </c:pt>
                <c:pt idx="83" formatCode="#,##0.00">
                  <c:v>-1637.1</c:v>
                </c:pt>
              </c:numCache>
            </c:numRef>
          </c:val>
          <c:extLst>
            <c:ext xmlns:c16="http://schemas.microsoft.com/office/drawing/2014/chart" uri="{C3380CC4-5D6E-409C-BE32-E72D297353CC}">
              <c16:uniqueId val="{00000001-F6C0-4BB5-949D-7A28AAFB01EF}"/>
            </c:ext>
          </c:extLst>
        </c:ser>
        <c:ser>
          <c:idx val="1"/>
          <c:order val="1"/>
          <c:spPr>
            <a:solidFill>
              <a:schemeClr val="accent2"/>
            </a:solidFill>
            <a:ln>
              <a:noFill/>
            </a:ln>
            <a:effectLst/>
          </c:spPr>
          <c:invertIfNegative val="0"/>
          <c:dLbls>
            <c:dLbl>
              <c:idx val="62"/>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extLst>
                <c:ext xmlns:c15="http://schemas.microsoft.com/office/drawing/2012/chart" uri="{CE6537A1-D6FC-4f65-9D91-7224C49458BB}">
                  <c15:layout>
                    <c:manualLayout>
                      <c:w val="6.3254958526395705E-2"/>
                      <c:h val="4.835620047294828E-2"/>
                    </c:manualLayout>
                  </c15:layout>
                </c:ext>
                <c:ext xmlns:c16="http://schemas.microsoft.com/office/drawing/2014/chart" uri="{C3380CC4-5D6E-409C-BE32-E72D297353CC}">
                  <c16:uniqueId val="{00000001-26A3-41A7-8E3F-94F3272B538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Sayfa1!$A$4:$A$90</c:f>
              <c:strCache>
                <c:ptCount val="87"/>
                <c:pt idx="0">
                  <c:v>20-27 Ekim 2023</c:v>
                </c:pt>
                <c:pt idx="1">
                  <c:v>27 Ekim-3 Kasım 2023</c:v>
                </c:pt>
                <c:pt idx="2">
                  <c:v>3-10 Kasım 2023</c:v>
                </c:pt>
                <c:pt idx="3">
                  <c:v>10-17 Kasım 2023</c:v>
                </c:pt>
                <c:pt idx="4">
                  <c:v>17-24 Kasım 2023</c:v>
                </c:pt>
                <c:pt idx="5">
                  <c:v>24 Kasım-1 Aralık 2023</c:v>
                </c:pt>
                <c:pt idx="6">
                  <c:v>1-8 Aralık 2023</c:v>
                </c:pt>
                <c:pt idx="7">
                  <c:v>8-15 Aralık 2023</c:v>
                </c:pt>
                <c:pt idx="8">
                  <c:v>15-22 Aralık 2023</c:v>
                </c:pt>
                <c:pt idx="9">
                  <c:v>22-29 Aralık 2023</c:v>
                </c:pt>
                <c:pt idx="10">
                  <c:v>29 Aralık 2023-5 Ocak 2024</c:v>
                </c:pt>
                <c:pt idx="11">
                  <c:v>5 Ocak- 12 Ocak 2024</c:v>
                </c:pt>
                <c:pt idx="12">
                  <c:v>19 Ocak – 26 Ocak 2024</c:v>
                </c:pt>
                <c:pt idx="13">
                  <c:v>26 Ocak – 2 Şubat 2024</c:v>
                </c:pt>
                <c:pt idx="14">
                  <c:v>2 Şubat – 9 Şubat  2024</c:v>
                </c:pt>
                <c:pt idx="15">
                  <c:v>9 Şubat - 16 Şubat  2024</c:v>
                </c:pt>
                <c:pt idx="16">
                  <c:v>16 Şubat - 23 Şubat 2024</c:v>
                </c:pt>
                <c:pt idx="17">
                  <c:v>23 Şubat – 1 Mart 2024</c:v>
                </c:pt>
                <c:pt idx="18">
                  <c:v>1 Mart – 8 Mart 2024</c:v>
                </c:pt>
                <c:pt idx="19">
                  <c:v>8 Mart – 15 Mart 2024 </c:v>
                </c:pt>
                <c:pt idx="20">
                  <c:v>15 – 22 Mart 2024</c:v>
                </c:pt>
                <c:pt idx="21">
                  <c:v>22 – 29 Mart 2024</c:v>
                </c:pt>
                <c:pt idx="22">
                  <c:v>29 Mart – 5 Nisan 2024</c:v>
                </c:pt>
                <c:pt idx="23">
                  <c:v>5 - 12 Nisan 2024</c:v>
                </c:pt>
                <c:pt idx="24">
                  <c:v>12- 19 Nisan 2024</c:v>
                </c:pt>
                <c:pt idx="25">
                  <c:v>19 – 26 Nisan 2024</c:v>
                </c:pt>
                <c:pt idx="26">
                  <c:v>26 Nisan – 03 Mayıs 2024</c:v>
                </c:pt>
                <c:pt idx="27">
                  <c:v>3 – 10 Mayıs 2024</c:v>
                </c:pt>
                <c:pt idx="28">
                  <c:v>10-17 Mayıs 2024</c:v>
                </c:pt>
                <c:pt idx="29">
                  <c:v>17-24 Mayıs</c:v>
                </c:pt>
                <c:pt idx="30">
                  <c:v>24-30 Mayıs 2024</c:v>
                </c:pt>
                <c:pt idx="31">
                  <c:v>31 Mayıs-7 Haziran 2024</c:v>
                </c:pt>
                <c:pt idx="32">
                  <c:v>7 Haziran-14 haziran 2024</c:v>
                </c:pt>
                <c:pt idx="33">
                  <c:v>14 Haziran-21 Haziran 2024</c:v>
                </c:pt>
                <c:pt idx="34">
                  <c:v>21 Haziran-28 Haziran 2024</c:v>
                </c:pt>
                <c:pt idx="35">
                  <c:v>28 Haziran-5 Temmuz 2024</c:v>
                </c:pt>
                <c:pt idx="36">
                  <c:v>5 Temmuz-12 Temmuz 2024</c:v>
                </c:pt>
                <c:pt idx="37">
                  <c:v>12 Temmuz-19 Temmuz 2024</c:v>
                </c:pt>
                <c:pt idx="38">
                  <c:v>19 Temmuz-26 Temmuz 2024</c:v>
                </c:pt>
                <c:pt idx="39">
                  <c:v>26 Temmuz-2 Ağustos</c:v>
                </c:pt>
                <c:pt idx="40">
                  <c:v>2 Ağustos- 9 Ağustos 2024</c:v>
                </c:pt>
                <c:pt idx="41">
                  <c:v>9 Ağustos-16 Ağustos 2024</c:v>
                </c:pt>
                <c:pt idx="42">
                  <c:v>16 Ağustos - 23 Ağustos</c:v>
                </c:pt>
                <c:pt idx="43">
                  <c:v>23 Ağustos - 30 Ağustos 2024</c:v>
                </c:pt>
                <c:pt idx="44">
                  <c:v>30 Ağustos - 6 Eylül 2024</c:v>
                </c:pt>
                <c:pt idx="45">
                  <c:v>6 Eylül - 13 Eylül 2024</c:v>
                </c:pt>
                <c:pt idx="46">
                  <c:v>13 Eylül - 20 Eylül 2024</c:v>
                </c:pt>
                <c:pt idx="47">
                  <c:v>20 Eylül – 27 Eylül 2024</c:v>
                </c:pt>
                <c:pt idx="48">
                  <c:v>27 Eylül - 4 Ekim 2024</c:v>
                </c:pt>
                <c:pt idx="49">
                  <c:v>4 Ekim - 11 Ekim 2024</c:v>
                </c:pt>
                <c:pt idx="50">
                  <c:v>11 Ekim - 18 Ekim 2024</c:v>
                </c:pt>
                <c:pt idx="51">
                  <c:v>18 Ekim - 25 Ekim 2024</c:v>
                </c:pt>
                <c:pt idx="52">
                  <c:v>25 Ekim - 1 Kasım 2024</c:v>
                </c:pt>
                <c:pt idx="53">
                  <c:v>1 Kasım-8 Kasım 2024</c:v>
                </c:pt>
                <c:pt idx="54">
                  <c:v>8 Kasım - 15 Kasım 2024</c:v>
                </c:pt>
                <c:pt idx="55">
                  <c:v>15 Kasım – 22 Kasım 2024</c:v>
                </c:pt>
                <c:pt idx="56">
                  <c:v>22 Kasım – 29 Kasım 2024</c:v>
                </c:pt>
                <c:pt idx="57">
                  <c:v>29 Kasım – 6 Aralık 2024</c:v>
                </c:pt>
                <c:pt idx="58">
                  <c:v>7 Aralık – 13 Aralık 2024</c:v>
                </c:pt>
                <c:pt idx="59">
                  <c:v>14 Aralık – 20 Aralık 2024</c:v>
                </c:pt>
                <c:pt idx="60">
                  <c:v>21 Aralık 2024 – 27 Aralık 2024</c:v>
                </c:pt>
                <c:pt idx="61">
                  <c:v>27 Aralık 2024 – 3 Ocak 2025</c:v>
                </c:pt>
                <c:pt idx="62">
                  <c:v>4 Ocak 2025 - 10 Ocak 2025</c:v>
                </c:pt>
                <c:pt idx="63">
                  <c:v>11 Ocak 2025 – 17 Ocak 2025</c:v>
                </c:pt>
                <c:pt idx="64">
                  <c:v>18 Ocak 2025 – 24 Ocak 2025</c:v>
                </c:pt>
                <c:pt idx="65">
                  <c:v>26 Ocak 2025 – 31 Ocak 2025</c:v>
                </c:pt>
                <c:pt idx="66">
                  <c:v>1 Şubat 2025 – 7 Şubat 2025</c:v>
                </c:pt>
                <c:pt idx="67">
                  <c:v>8 Şubat 2025 – 14 Şubat 2025</c:v>
                </c:pt>
                <c:pt idx="68">
                  <c:v>15 Şubat 2025 – 21 Şubat 2025</c:v>
                </c:pt>
                <c:pt idx="69">
                  <c:v>22 Şubat – 28 Şubat 2025</c:v>
                </c:pt>
                <c:pt idx="70">
                  <c:v>1 Mart – 7 Mart 2025</c:v>
                </c:pt>
                <c:pt idx="71">
                  <c:v>8 Mart – 14 Mart 2025</c:v>
                </c:pt>
                <c:pt idx="72">
                  <c:v>15 Mart – 21 Mart 2025</c:v>
                </c:pt>
                <c:pt idx="73">
                  <c:v>22 Mart- 28 Mart 2025</c:v>
                </c:pt>
                <c:pt idx="74">
                  <c:v>29 Mart – 4 Nisan 2025</c:v>
                </c:pt>
                <c:pt idx="75">
                  <c:v>5 Nisan – 11 Nisan 2025</c:v>
                </c:pt>
                <c:pt idx="76">
                  <c:v>12 Nisan – 18 Nisan  2025</c:v>
                </c:pt>
                <c:pt idx="77">
                  <c:v>19 Nisan – 25 Nisan 2025</c:v>
                </c:pt>
                <c:pt idx="78">
                  <c:v>26 Nisan – 2 Mayıs 2025</c:v>
                </c:pt>
                <c:pt idx="79">
                  <c:v>3 Mayıs – 9 Mayıs 2025</c:v>
                </c:pt>
                <c:pt idx="80">
                  <c:v>10 Mayıs – 16 Mayıs 2025</c:v>
                </c:pt>
                <c:pt idx="81">
                  <c:v>17 Mayıs – 23 Mayıs 2025</c:v>
                </c:pt>
                <c:pt idx="82">
                  <c:v>24 Mayıs – 30 Mayıs 2025</c:v>
                </c:pt>
                <c:pt idx="83">
                  <c:v>31 Mayıs – 6 Haziran 2025</c:v>
                </c:pt>
                <c:pt idx="84">
                  <c:v>7 Haziran – 13 Haziran 2025</c:v>
                </c:pt>
                <c:pt idx="85">
                  <c:v>14 Haziran – 20 Haziran 2025</c:v>
                </c:pt>
                <c:pt idx="86">
                  <c:v>21 Haziran – 27 Haziran 2025</c:v>
                </c:pt>
              </c:strCache>
            </c:strRef>
          </c:cat>
          <c:val>
            <c:numRef>
              <c:f>Sayfa1!$C$4:$C$90</c:f>
              <c:numCache>
                <c:formatCode>General</c:formatCode>
                <c:ptCount val="87"/>
                <c:pt idx="0">
                  <c:v>27.2</c:v>
                </c:pt>
                <c:pt idx="1">
                  <c:v>131</c:v>
                </c:pt>
                <c:pt idx="2">
                  <c:v>4.9000000000000004</c:v>
                </c:pt>
                <c:pt idx="3">
                  <c:v>96.8</c:v>
                </c:pt>
                <c:pt idx="4">
                  <c:v>152.19999999999999</c:v>
                </c:pt>
                <c:pt idx="5">
                  <c:v>891.4</c:v>
                </c:pt>
                <c:pt idx="6">
                  <c:v>188.5</c:v>
                </c:pt>
                <c:pt idx="7">
                  <c:v>33.9</c:v>
                </c:pt>
                <c:pt idx="8">
                  <c:v>5.0999999999999996</c:v>
                </c:pt>
                <c:pt idx="10">
                  <c:v>424.9</c:v>
                </c:pt>
                <c:pt idx="14">
                  <c:v>13.5</c:v>
                </c:pt>
                <c:pt idx="15">
                  <c:v>60.4</c:v>
                </c:pt>
                <c:pt idx="16">
                  <c:v>28.6</c:v>
                </c:pt>
                <c:pt idx="21">
                  <c:v>111.5</c:v>
                </c:pt>
                <c:pt idx="22">
                  <c:v>86.4</c:v>
                </c:pt>
                <c:pt idx="23">
                  <c:v>38.200000000000003</c:v>
                </c:pt>
                <c:pt idx="24">
                  <c:v>115.1</c:v>
                </c:pt>
                <c:pt idx="25">
                  <c:v>603.5</c:v>
                </c:pt>
                <c:pt idx="26">
                  <c:v>761.1</c:v>
                </c:pt>
                <c:pt idx="27" formatCode="#,##0.00">
                  <c:v>2832.6</c:v>
                </c:pt>
                <c:pt idx="28" formatCode="#,##0.00">
                  <c:v>1339</c:v>
                </c:pt>
                <c:pt idx="29" formatCode="#,##0">
                  <c:v>1570</c:v>
                </c:pt>
                <c:pt idx="30">
                  <c:v>94</c:v>
                </c:pt>
                <c:pt idx="31">
                  <c:v>540.79999999999995</c:v>
                </c:pt>
                <c:pt idx="32">
                  <c:v>791.6</c:v>
                </c:pt>
                <c:pt idx="33">
                  <c:v>34.4</c:v>
                </c:pt>
                <c:pt idx="35">
                  <c:v>1480.2</c:v>
                </c:pt>
                <c:pt idx="36">
                  <c:v>895.4</c:v>
                </c:pt>
                <c:pt idx="38">
                  <c:v>1360.5</c:v>
                </c:pt>
                <c:pt idx="40">
                  <c:v>17.600000000000001</c:v>
                </c:pt>
                <c:pt idx="41">
                  <c:v>1404.4</c:v>
                </c:pt>
                <c:pt idx="43">
                  <c:v>682.9</c:v>
                </c:pt>
                <c:pt idx="45" formatCode="#,##0.00">
                  <c:v>1646.56</c:v>
                </c:pt>
                <c:pt idx="46" formatCode="#,##0.00">
                  <c:v>1582.89</c:v>
                </c:pt>
                <c:pt idx="49">
                  <c:v>200.5</c:v>
                </c:pt>
                <c:pt idx="50">
                  <c:v>115.6</c:v>
                </c:pt>
                <c:pt idx="51">
                  <c:v>41.8</c:v>
                </c:pt>
                <c:pt idx="52">
                  <c:v>621.71</c:v>
                </c:pt>
                <c:pt idx="53">
                  <c:v>149.6</c:v>
                </c:pt>
                <c:pt idx="54" formatCode="#,##0.00">
                  <c:v>1627.3</c:v>
                </c:pt>
                <c:pt idx="56">
                  <c:v>610.20000000000005</c:v>
                </c:pt>
                <c:pt idx="59">
                  <c:v>336.8</c:v>
                </c:pt>
                <c:pt idx="61">
                  <c:v>187.5</c:v>
                </c:pt>
                <c:pt idx="62">
                  <c:v>460.5</c:v>
                </c:pt>
                <c:pt idx="63" formatCode="#,##0.00">
                  <c:v>1239.3</c:v>
                </c:pt>
                <c:pt idx="64">
                  <c:v>382.9</c:v>
                </c:pt>
                <c:pt idx="67" formatCode="#,##0.00">
                  <c:v>1851.1</c:v>
                </c:pt>
                <c:pt idx="68">
                  <c:v>179.75</c:v>
                </c:pt>
                <c:pt idx="69">
                  <c:v>53.5</c:v>
                </c:pt>
                <c:pt idx="71" formatCode="#,##0.00">
                  <c:v>1465.3</c:v>
                </c:pt>
                <c:pt idx="77">
                  <c:v>476.7</c:v>
                </c:pt>
                <c:pt idx="79">
                  <c:v>933.7</c:v>
                </c:pt>
                <c:pt idx="80" formatCode="#,##0.00">
                  <c:v>1875.6</c:v>
                </c:pt>
                <c:pt idx="81">
                  <c:v>148.4</c:v>
                </c:pt>
                <c:pt idx="84">
                  <c:v>579.6</c:v>
                </c:pt>
                <c:pt idx="85">
                  <c:v>685.6</c:v>
                </c:pt>
                <c:pt idx="86">
                  <c:v>305.10000000000002</c:v>
                </c:pt>
              </c:numCache>
            </c:numRef>
          </c:val>
          <c:extLst>
            <c:ext xmlns:c16="http://schemas.microsoft.com/office/drawing/2014/chart" uri="{C3380CC4-5D6E-409C-BE32-E72D297353CC}">
              <c16:uniqueId val="{00000000-55DC-406C-BC0E-2277F993513D}"/>
            </c:ext>
          </c:extLst>
        </c:ser>
        <c:dLbls>
          <c:dLblPos val="outEnd"/>
          <c:showLegendKey val="0"/>
          <c:showVal val="1"/>
          <c:showCatName val="0"/>
          <c:showSerName val="0"/>
          <c:showPercent val="0"/>
          <c:showBubbleSize val="0"/>
        </c:dLbls>
        <c:gapWidth val="21"/>
        <c:overlap val="30"/>
        <c:axId val="504356128"/>
        <c:axId val="504358528"/>
      </c:barChart>
      <c:catAx>
        <c:axId val="50435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tr-TR"/>
          </a:p>
        </c:txPr>
        <c:crossAx val="504358528"/>
        <c:crosses val="autoZero"/>
        <c:auto val="1"/>
        <c:lblAlgn val="ctr"/>
        <c:lblOffset val="100"/>
        <c:noMultiLvlLbl val="0"/>
      </c:catAx>
      <c:valAx>
        <c:axId val="504358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tr-TR"/>
          </a:p>
        </c:txPr>
        <c:crossAx val="504356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Sayfa1!$B$2</c:f>
              <c:strCache>
                <c:ptCount val="1"/>
                <c:pt idx="0">
                  <c:v>SATIŞ</c:v>
                </c:pt>
              </c:strCache>
            </c:strRef>
          </c:tx>
          <c:spPr>
            <a:solidFill>
              <a:srgbClr val="FFFF00">
                <a:alpha val="99000"/>
              </a:srgbClr>
            </a:solidFill>
            <a:ln w="9525">
              <a:solidFill>
                <a:srgbClr val="244061"/>
              </a:solidFill>
              <a:prstDash val="solid"/>
            </a:ln>
            <a:effectLst/>
          </c:spPr>
          <c:invertIfNegative val="0"/>
          <c:dLbls>
            <c:dLbl>
              <c:idx val="30"/>
              <c:layout>
                <c:manualLayout>
                  <c:x val="-1.7380508717454276E-2"/>
                  <c:y val="-4.728133267834415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E84-4B64-8056-40D13FDA4DB9}"/>
                </c:ext>
              </c:extLst>
            </c:dLbl>
            <c:dLbl>
              <c:idx val="59"/>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extLst>
                <c:ext xmlns:c15="http://schemas.microsoft.com/office/drawing/2012/chart" uri="{CE6537A1-D6FC-4f65-9D91-7224C49458BB}">
                  <c15:layout>
                    <c:manualLayout>
                      <c:w val="6.0158228775621853E-2"/>
                      <c:h val="7.4822708963479645E-2"/>
                    </c:manualLayout>
                  </c15:layout>
                </c:ext>
                <c:ext xmlns:c16="http://schemas.microsoft.com/office/drawing/2014/chart" uri="{C3380CC4-5D6E-409C-BE32-E72D297353CC}">
                  <c16:uniqueId val="{00000002-92D6-4ADC-A9FD-A01C1366C2D4}"/>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Sayfa1!$A$3:$A$89</c:f>
              <c:strCache>
                <c:ptCount val="87"/>
                <c:pt idx="0">
                  <c:v>20-27 Ekim 2023</c:v>
                </c:pt>
                <c:pt idx="1">
                  <c:v>27 Ekim-3 Kasım 2023</c:v>
                </c:pt>
                <c:pt idx="2">
                  <c:v>3-10 Kasım 2023</c:v>
                </c:pt>
                <c:pt idx="3">
                  <c:v>10-17 Kasım 2023</c:v>
                </c:pt>
                <c:pt idx="4">
                  <c:v>17-24 Kasım 2023</c:v>
                </c:pt>
                <c:pt idx="5">
                  <c:v>24 Kasım-1 Aralık 2023</c:v>
                </c:pt>
                <c:pt idx="6">
                  <c:v>1-8 Aralık 2023</c:v>
                </c:pt>
                <c:pt idx="7">
                  <c:v>8-15 Aralık 2023</c:v>
                </c:pt>
                <c:pt idx="8">
                  <c:v>15-22 Aralık 2023</c:v>
                </c:pt>
                <c:pt idx="9">
                  <c:v>22-29 Aralık 2023</c:v>
                </c:pt>
                <c:pt idx="10">
                  <c:v>29 Aralık 2023-5 Ocak 2024</c:v>
                </c:pt>
                <c:pt idx="11">
                  <c:v>5 Ocak- 12 Ocak 2024</c:v>
                </c:pt>
                <c:pt idx="12">
                  <c:v>19 Ocak – 26 Ocak 2024</c:v>
                </c:pt>
                <c:pt idx="13">
                  <c:v>26 Ocak – 2 Şubat 2024</c:v>
                </c:pt>
                <c:pt idx="14">
                  <c:v>2 Şubat – 9 Şubat  2024</c:v>
                </c:pt>
                <c:pt idx="15">
                  <c:v>9 Şubat - 16 Şubat  2024</c:v>
                </c:pt>
                <c:pt idx="16">
                  <c:v>16 Şubat - 23 Şubat 2024</c:v>
                </c:pt>
                <c:pt idx="17">
                  <c:v>23 Şubat – 1 Mart 2024</c:v>
                </c:pt>
                <c:pt idx="18">
                  <c:v>1 Mart – 8 Mart 2024</c:v>
                </c:pt>
                <c:pt idx="19">
                  <c:v>8 Mart – 15 Mart 2024 </c:v>
                </c:pt>
                <c:pt idx="20">
                  <c:v>15 – 22 Mart 2024</c:v>
                </c:pt>
                <c:pt idx="21">
                  <c:v>22 – 29 Mart 2024</c:v>
                </c:pt>
                <c:pt idx="22">
                  <c:v>29 Mart – 5 Nisan 2024</c:v>
                </c:pt>
                <c:pt idx="23">
                  <c:v>5 - 12 Nisan 2024</c:v>
                </c:pt>
                <c:pt idx="24">
                  <c:v>12- 19 Nisan 2024</c:v>
                </c:pt>
                <c:pt idx="25">
                  <c:v>19 – 26 Nisan 2024</c:v>
                </c:pt>
                <c:pt idx="26">
                  <c:v>26 Nisan – 03 Mayıs 2024</c:v>
                </c:pt>
                <c:pt idx="27">
                  <c:v>3 – 10 Mayıs 2024</c:v>
                </c:pt>
                <c:pt idx="28">
                  <c:v>10-17 Mayıs 2024</c:v>
                </c:pt>
                <c:pt idx="29">
                  <c:v>17-24 Mayıs 2024</c:v>
                </c:pt>
                <c:pt idx="30">
                  <c:v>24-31 Mayıs 2024</c:v>
                </c:pt>
                <c:pt idx="31">
                  <c:v>31-07 Haziran 2024</c:v>
                </c:pt>
                <c:pt idx="32">
                  <c:v>07-14 Haziran 2024</c:v>
                </c:pt>
                <c:pt idx="33">
                  <c:v>14-21 Haziran 2024</c:v>
                </c:pt>
                <c:pt idx="34">
                  <c:v>21-28 Haziran 2024</c:v>
                </c:pt>
                <c:pt idx="35">
                  <c:v>28 Haziran- 5 Temmuz 2024</c:v>
                </c:pt>
                <c:pt idx="36">
                  <c:v>5 Temmuz- 12 Temmuz 2024</c:v>
                </c:pt>
                <c:pt idx="37">
                  <c:v>12 Temmuz - 19 Temmuz 2024</c:v>
                </c:pt>
                <c:pt idx="38">
                  <c:v>19 Temmuz-26 Temmuz 2024</c:v>
                </c:pt>
                <c:pt idx="39">
                  <c:v>26 Temmuz-2 Ağustos 2024</c:v>
                </c:pt>
                <c:pt idx="40">
                  <c:v>2 Ağustos-9 Ağustos 2024</c:v>
                </c:pt>
                <c:pt idx="41">
                  <c:v>9 Ağustos- 16 Ağustos 2024</c:v>
                </c:pt>
                <c:pt idx="42">
                  <c:v>16 Ağustos - 23 Ağustos 2024</c:v>
                </c:pt>
                <c:pt idx="43">
                  <c:v>23 Ağustos - 30 Ağustos 2024</c:v>
                </c:pt>
                <c:pt idx="44">
                  <c:v>30 Ağustos - 6 Eylül 2024</c:v>
                </c:pt>
                <c:pt idx="45">
                  <c:v>6 Eylül - 13 Eylül 2024</c:v>
                </c:pt>
                <c:pt idx="46">
                  <c:v>13 Eylül - 20 Eylül 2024</c:v>
                </c:pt>
                <c:pt idx="47">
                  <c:v>20 Eylül - 27 Eylül 2024</c:v>
                </c:pt>
                <c:pt idx="48">
                  <c:v>27 Eylül - 4 Ekim 2024</c:v>
                </c:pt>
                <c:pt idx="49">
                  <c:v>4 Ekim - 11 Ekim 2024</c:v>
                </c:pt>
                <c:pt idx="50">
                  <c:v>11 Ekim - 18 Ekim 2024</c:v>
                </c:pt>
                <c:pt idx="51">
                  <c:v>18 Ekim - 25 Ekim 2024</c:v>
                </c:pt>
                <c:pt idx="52">
                  <c:v>25 Ekim - 1 Kasım 2024</c:v>
                </c:pt>
                <c:pt idx="53">
                  <c:v>1 Kasım-8 Kasım 2024</c:v>
                </c:pt>
                <c:pt idx="54">
                  <c:v>8 Kasım - 15 Kasım 2024</c:v>
                </c:pt>
                <c:pt idx="55">
                  <c:v>15 Kasım – 22 Kasım 2024</c:v>
                </c:pt>
                <c:pt idx="56">
                  <c:v>22 Kasım – 29 Kasım 2024</c:v>
                </c:pt>
                <c:pt idx="57">
                  <c:v>29 Kasım – 6 Aralık 2024</c:v>
                </c:pt>
                <c:pt idx="58">
                  <c:v>7 Aralık – 13 Aralık 2024</c:v>
                </c:pt>
                <c:pt idx="59">
                  <c:v>14 Aralık – 20 Aralık 2024</c:v>
                </c:pt>
                <c:pt idx="60">
                  <c:v>21 Aralık 2024 – 27 Aralık 2024</c:v>
                </c:pt>
                <c:pt idx="61">
                  <c:v>27 Aralık 2024 – 3 Ocak 2025</c:v>
                </c:pt>
                <c:pt idx="62">
                  <c:v>3 Ocak 2025 - 10 Ocak 2025</c:v>
                </c:pt>
                <c:pt idx="63">
                  <c:v>11 Ocak 2025 – 17 Ocak 2025</c:v>
                </c:pt>
                <c:pt idx="64">
                  <c:v>18 Ocak 2025 – 24 Ocak 2025</c:v>
                </c:pt>
                <c:pt idx="65">
                  <c:v>26 Ocak 2025 – 31 Ocak 2025</c:v>
                </c:pt>
                <c:pt idx="66">
                  <c:v>1 Şubat 2025 – 7 Şubat 2025</c:v>
                </c:pt>
                <c:pt idx="67">
                  <c:v>8 Şubat 2025 – 14 Şubat 2025</c:v>
                </c:pt>
                <c:pt idx="68">
                  <c:v>15 Şubat 2025 – 21 Şubat 2025</c:v>
                </c:pt>
                <c:pt idx="69">
                  <c:v>22 Şubat – 28 Şubat 2025</c:v>
                </c:pt>
                <c:pt idx="70">
                  <c:v>1 Mart – 7 Mart 2025</c:v>
                </c:pt>
                <c:pt idx="71">
                  <c:v>8 Mart – 14 Mart 2025</c:v>
                </c:pt>
                <c:pt idx="72">
                  <c:v>15 Mart – 21 Mart 2025</c:v>
                </c:pt>
                <c:pt idx="73">
                  <c:v>22 Mart- 28 Mart 2025</c:v>
                </c:pt>
                <c:pt idx="74">
                  <c:v>29 Mart – 4 Nisan 2025</c:v>
                </c:pt>
                <c:pt idx="75">
                  <c:v>5 Nisan – 11 Nisan 2025</c:v>
                </c:pt>
                <c:pt idx="76">
                  <c:v>12 Nisan – 18 Nisan  2025</c:v>
                </c:pt>
                <c:pt idx="77">
                  <c:v>19 Nisan – 25 Nisan 2025</c:v>
                </c:pt>
                <c:pt idx="78">
                  <c:v>26 Nisan – 2 Mayıs 2025</c:v>
                </c:pt>
                <c:pt idx="79">
                  <c:v>3 Mayıs – 9 Mayıs 2025</c:v>
                </c:pt>
                <c:pt idx="80">
                  <c:v>10 Mayıs – 16 Mayıs 2025</c:v>
                </c:pt>
                <c:pt idx="81">
                  <c:v>17 Mayıs – 23 Mayıs 2025</c:v>
                </c:pt>
                <c:pt idx="82">
                  <c:v>24 Mayıs – 30 Mayıs 2025</c:v>
                </c:pt>
                <c:pt idx="83">
                  <c:v>31 Mayıs – 6 Haziran 2025</c:v>
                </c:pt>
                <c:pt idx="84">
                  <c:v>7 Haziran – 13 Haziran 2025</c:v>
                </c:pt>
                <c:pt idx="85">
                  <c:v>14 Haziran – 20 Haziran 2025</c:v>
                </c:pt>
                <c:pt idx="86">
                  <c:v>21 Haziran – 27 Haziran 2025</c:v>
                </c:pt>
              </c:strCache>
            </c:strRef>
          </c:cat>
          <c:val>
            <c:numRef>
              <c:f>Sayfa1!$B$3:$B$89</c:f>
              <c:numCache>
                <c:formatCode>General</c:formatCode>
                <c:ptCount val="87"/>
                <c:pt idx="9">
                  <c:v>-299.7</c:v>
                </c:pt>
                <c:pt idx="15">
                  <c:v>-22.1</c:v>
                </c:pt>
                <c:pt idx="16">
                  <c:v>-98</c:v>
                </c:pt>
                <c:pt idx="17">
                  <c:v>-75.400000000000006</c:v>
                </c:pt>
                <c:pt idx="18">
                  <c:v>-292.89999999999998</c:v>
                </c:pt>
                <c:pt idx="19">
                  <c:v>-155.9</c:v>
                </c:pt>
                <c:pt idx="24">
                  <c:v>-143.4</c:v>
                </c:pt>
                <c:pt idx="25">
                  <c:v>-154.6</c:v>
                </c:pt>
                <c:pt idx="28">
                  <c:v>-233</c:v>
                </c:pt>
                <c:pt idx="29">
                  <c:v>-28</c:v>
                </c:pt>
                <c:pt idx="30">
                  <c:v>-529</c:v>
                </c:pt>
                <c:pt idx="31">
                  <c:v>-542.70000000000005</c:v>
                </c:pt>
                <c:pt idx="32">
                  <c:v>-439.2</c:v>
                </c:pt>
                <c:pt idx="33">
                  <c:v>-158.30000000000001</c:v>
                </c:pt>
                <c:pt idx="34">
                  <c:v>-227.8</c:v>
                </c:pt>
                <c:pt idx="36">
                  <c:v>-57.7</c:v>
                </c:pt>
                <c:pt idx="38">
                  <c:v>-128.4</c:v>
                </c:pt>
                <c:pt idx="39">
                  <c:v>-169.2</c:v>
                </c:pt>
                <c:pt idx="40">
                  <c:v>-323.39999999999998</c:v>
                </c:pt>
                <c:pt idx="41">
                  <c:v>-297.5</c:v>
                </c:pt>
                <c:pt idx="43">
                  <c:v>-19.5</c:v>
                </c:pt>
                <c:pt idx="44">
                  <c:v>-50.6</c:v>
                </c:pt>
                <c:pt idx="45">
                  <c:v>-320.60000000000002</c:v>
                </c:pt>
                <c:pt idx="48">
                  <c:v>-291.08</c:v>
                </c:pt>
                <c:pt idx="49">
                  <c:v>-125.7</c:v>
                </c:pt>
                <c:pt idx="50">
                  <c:v>-73.61</c:v>
                </c:pt>
                <c:pt idx="51">
                  <c:v>-217.78</c:v>
                </c:pt>
                <c:pt idx="53">
                  <c:v>-163.80000000000001</c:v>
                </c:pt>
                <c:pt idx="55">
                  <c:v>-272.3</c:v>
                </c:pt>
                <c:pt idx="57">
                  <c:v>-157.6</c:v>
                </c:pt>
                <c:pt idx="59">
                  <c:v>-169.2</c:v>
                </c:pt>
                <c:pt idx="60">
                  <c:v>-101</c:v>
                </c:pt>
                <c:pt idx="62">
                  <c:v>-211.8</c:v>
                </c:pt>
                <c:pt idx="63">
                  <c:v>-67.2</c:v>
                </c:pt>
                <c:pt idx="66" formatCode="#,##0.00">
                  <c:v>-49.6</c:v>
                </c:pt>
                <c:pt idx="69">
                  <c:v>-107.7</c:v>
                </c:pt>
                <c:pt idx="72">
                  <c:v>-443.8</c:v>
                </c:pt>
                <c:pt idx="73">
                  <c:v>-651.9</c:v>
                </c:pt>
                <c:pt idx="74">
                  <c:v>-445.2</c:v>
                </c:pt>
                <c:pt idx="75">
                  <c:v>-293.2</c:v>
                </c:pt>
                <c:pt idx="85">
                  <c:v>-109.2</c:v>
                </c:pt>
              </c:numCache>
            </c:numRef>
          </c:val>
          <c:extLst>
            <c:ext xmlns:c16="http://schemas.microsoft.com/office/drawing/2014/chart" uri="{C3380CC4-5D6E-409C-BE32-E72D297353CC}">
              <c16:uniqueId val="{00000000-2E84-4B64-8056-40D13FDA4DB9}"/>
            </c:ext>
          </c:extLst>
        </c:ser>
        <c:ser>
          <c:idx val="1"/>
          <c:order val="1"/>
          <c:tx>
            <c:strRef>
              <c:f>Sayfa1!$C$2</c:f>
              <c:strCache>
                <c:ptCount val="1"/>
                <c:pt idx="0">
                  <c:v>ALIŞ</c:v>
                </c:pt>
              </c:strCache>
            </c:strRef>
          </c:tx>
          <c:spPr>
            <a:solidFill>
              <a:srgbClr val="009BD2"/>
            </a:solidFill>
            <a:ln cmpd="sng">
              <a:solidFill>
                <a:srgbClr val="244061"/>
              </a:solidFill>
              <a:prstDash val="solid"/>
            </a:ln>
            <a:effectLst>
              <a:softEdge rad="0"/>
            </a:effectLst>
          </c:spPr>
          <c:invertIfNegative val="0"/>
          <c:dPt>
            <c:idx val="6"/>
            <c:invertIfNegative val="0"/>
            <c:bubble3D val="0"/>
            <c:spPr>
              <a:solidFill>
                <a:srgbClr val="009BD2"/>
              </a:solidFill>
              <a:ln cmpd="sng">
                <a:solidFill>
                  <a:srgbClr val="244061"/>
                </a:solidFill>
                <a:prstDash val="solid"/>
              </a:ln>
              <a:effectLst>
                <a:glow>
                  <a:srgbClr val="244061">
                    <a:alpha val="40000"/>
                  </a:srgbClr>
                </a:glow>
                <a:outerShdw blurRad="50800" dist="50800" dir="5400000" sx="58000" sy="58000" algn="ctr" rotWithShape="0">
                  <a:srgbClr val="000000">
                    <a:alpha val="43137"/>
                  </a:srgbClr>
                </a:outerShdw>
                <a:softEdge rad="0"/>
              </a:effectLst>
            </c:spPr>
            <c:extLst>
              <c:ext xmlns:c16="http://schemas.microsoft.com/office/drawing/2014/chart" uri="{C3380CC4-5D6E-409C-BE32-E72D297353CC}">
                <c16:uniqueId val="{00000002-2E84-4B64-8056-40D13FDA4DB9}"/>
              </c:ext>
            </c:extLst>
          </c:dPt>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Sayfa1!$A$3:$A$89</c:f>
              <c:strCache>
                <c:ptCount val="87"/>
                <c:pt idx="0">
                  <c:v>20-27 Ekim 2023</c:v>
                </c:pt>
                <c:pt idx="1">
                  <c:v>27 Ekim-3 Kasım 2023</c:v>
                </c:pt>
                <c:pt idx="2">
                  <c:v>3-10 Kasım 2023</c:v>
                </c:pt>
                <c:pt idx="3">
                  <c:v>10-17 Kasım 2023</c:v>
                </c:pt>
                <c:pt idx="4">
                  <c:v>17-24 Kasım 2023</c:v>
                </c:pt>
                <c:pt idx="5">
                  <c:v>24 Kasım-1 Aralık 2023</c:v>
                </c:pt>
                <c:pt idx="6">
                  <c:v>1-8 Aralık 2023</c:v>
                </c:pt>
                <c:pt idx="7">
                  <c:v>8-15 Aralık 2023</c:v>
                </c:pt>
                <c:pt idx="8">
                  <c:v>15-22 Aralık 2023</c:v>
                </c:pt>
                <c:pt idx="9">
                  <c:v>22-29 Aralık 2023</c:v>
                </c:pt>
                <c:pt idx="10">
                  <c:v>29 Aralık 2023-5 Ocak 2024</c:v>
                </c:pt>
                <c:pt idx="11">
                  <c:v>5 Ocak- 12 Ocak 2024</c:v>
                </c:pt>
                <c:pt idx="12">
                  <c:v>19 Ocak – 26 Ocak 2024</c:v>
                </c:pt>
                <c:pt idx="13">
                  <c:v>26 Ocak – 2 Şubat 2024</c:v>
                </c:pt>
                <c:pt idx="14">
                  <c:v>2 Şubat – 9 Şubat  2024</c:v>
                </c:pt>
                <c:pt idx="15">
                  <c:v>9 Şubat - 16 Şubat  2024</c:v>
                </c:pt>
                <c:pt idx="16">
                  <c:v>16 Şubat - 23 Şubat 2024</c:v>
                </c:pt>
                <c:pt idx="17">
                  <c:v>23 Şubat – 1 Mart 2024</c:v>
                </c:pt>
                <c:pt idx="18">
                  <c:v>1 Mart – 8 Mart 2024</c:v>
                </c:pt>
                <c:pt idx="19">
                  <c:v>8 Mart – 15 Mart 2024 </c:v>
                </c:pt>
                <c:pt idx="20">
                  <c:v>15 – 22 Mart 2024</c:v>
                </c:pt>
                <c:pt idx="21">
                  <c:v>22 – 29 Mart 2024</c:v>
                </c:pt>
                <c:pt idx="22">
                  <c:v>29 Mart – 5 Nisan 2024</c:v>
                </c:pt>
                <c:pt idx="23">
                  <c:v>5 - 12 Nisan 2024</c:v>
                </c:pt>
                <c:pt idx="24">
                  <c:v>12- 19 Nisan 2024</c:v>
                </c:pt>
                <c:pt idx="25">
                  <c:v>19 – 26 Nisan 2024</c:v>
                </c:pt>
                <c:pt idx="26">
                  <c:v>26 Nisan – 03 Mayıs 2024</c:v>
                </c:pt>
                <c:pt idx="27">
                  <c:v>3 – 10 Mayıs 2024</c:v>
                </c:pt>
                <c:pt idx="28">
                  <c:v>10-17 Mayıs 2024</c:v>
                </c:pt>
                <c:pt idx="29">
                  <c:v>17-24 Mayıs 2024</c:v>
                </c:pt>
                <c:pt idx="30">
                  <c:v>24-31 Mayıs 2024</c:v>
                </c:pt>
                <c:pt idx="31">
                  <c:v>31-07 Haziran 2024</c:v>
                </c:pt>
                <c:pt idx="32">
                  <c:v>07-14 Haziran 2024</c:v>
                </c:pt>
                <c:pt idx="33">
                  <c:v>14-21 Haziran 2024</c:v>
                </c:pt>
                <c:pt idx="34">
                  <c:v>21-28 Haziran 2024</c:v>
                </c:pt>
                <c:pt idx="35">
                  <c:v>28 Haziran- 5 Temmuz 2024</c:v>
                </c:pt>
                <c:pt idx="36">
                  <c:v>5 Temmuz- 12 Temmuz 2024</c:v>
                </c:pt>
                <c:pt idx="37">
                  <c:v>12 Temmuz - 19 Temmuz 2024</c:v>
                </c:pt>
                <c:pt idx="38">
                  <c:v>19 Temmuz-26 Temmuz 2024</c:v>
                </c:pt>
                <c:pt idx="39">
                  <c:v>26 Temmuz-2 Ağustos 2024</c:v>
                </c:pt>
                <c:pt idx="40">
                  <c:v>2 Ağustos-9 Ağustos 2024</c:v>
                </c:pt>
                <c:pt idx="41">
                  <c:v>9 Ağustos- 16 Ağustos 2024</c:v>
                </c:pt>
                <c:pt idx="42">
                  <c:v>16 Ağustos - 23 Ağustos 2024</c:v>
                </c:pt>
                <c:pt idx="43">
                  <c:v>23 Ağustos - 30 Ağustos 2024</c:v>
                </c:pt>
                <c:pt idx="44">
                  <c:v>30 Ağustos - 6 Eylül 2024</c:v>
                </c:pt>
                <c:pt idx="45">
                  <c:v>6 Eylül - 13 Eylül 2024</c:v>
                </c:pt>
                <c:pt idx="46">
                  <c:v>13 Eylül - 20 Eylül 2024</c:v>
                </c:pt>
                <c:pt idx="47">
                  <c:v>20 Eylül - 27 Eylül 2024</c:v>
                </c:pt>
                <c:pt idx="48">
                  <c:v>27 Eylül - 4 Ekim 2024</c:v>
                </c:pt>
                <c:pt idx="49">
                  <c:v>4 Ekim - 11 Ekim 2024</c:v>
                </c:pt>
                <c:pt idx="50">
                  <c:v>11 Ekim - 18 Ekim 2024</c:v>
                </c:pt>
                <c:pt idx="51">
                  <c:v>18 Ekim - 25 Ekim 2024</c:v>
                </c:pt>
                <c:pt idx="52">
                  <c:v>25 Ekim - 1 Kasım 2024</c:v>
                </c:pt>
                <c:pt idx="53">
                  <c:v>1 Kasım-8 Kasım 2024</c:v>
                </c:pt>
                <c:pt idx="54">
                  <c:v>8 Kasım - 15 Kasım 2024</c:v>
                </c:pt>
                <c:pt idx="55">
                  <c:v>15 Kasım – 22 Kasım 2024</c:v>
                </c:pt>
                <c:pt idx="56">
                  <c:v>22 Kasım – 29 Kasım 2024</c:v>
                </c:pt>
                <c:pt idx="57">
                  <c:v>29 Kasım – 6 Aralık 2024</c:v>
                </c:pt>
                <c:pt idx="58">
                  <c:v>7 Aralık – 13 Aralık 2024</c:v>
                </c:pt>
                <c:pt idx="59">
                  <c:v>14 Aralık – 20 Aralık 2024</c:v>
                </c:pt>
                <c:pt idx="60">
                  <c:v>21 Aralık 2024 – 27 Aralık 2024</c:v>
                </c:pt>
                <c:pt idx="61">
                  <c:v>27 Aralık 2024 – 3 Ocak 2025</c:v>
                </c:pt>
                <c:pt idx="62">
                  <c:v>3 Ocak 2025 - 10 Ocak 2025</c:v>
                </c:pt>
                <c:pt idx="63">
                  <c:v>11 Ocak 2025 – 17 Ocak 2025</c:v>
                </c:pt>
                <c:pt idx="64">
                  <c:v>18 Ocak 2025 – 24 Ocak 2025</c:v>
                </c:pt>
                <c:pt idx="65">
                  <c:v>26 Ocak 2025 – 31 Ocak 2025</c:v>
                </c:pt>
                <c:pt idx="66">
                  <c:v>1 Şubat 2025 – 7 Şubat 2025</c:v>
                </c:pt>
                <c:pt idx="67">
                  <c:v>8 Şubat 2025 – 14 Şubat 2025</c:v>
                </c:pt>
                <c:pt idx="68">
                  <c:v>15 Şubat 2025 – 21 Şubat 2025</c:v>
                </c:pt>
                <c:pt idx="69">
                  <c:v>22 Şubat – 28 Şubat 2025</c:v>
                </c:pt>
                <c:pt idx="70">
                  <c:v>1 Mart – 7 Mart 2025</c:v>
                </c:pt>
                <c:pt idx="71">
                  <c:v>8 Mart – 14 Mart 2025</c:v>
                </c:pt>
                <c:pt idx="72">
                  <c:v>15 Mart – 21 Mart 2025</c:v>
                </c:pt>
                <c:pt idx="73">
                  <c:v>22 Mart- 28 Mart 2025</c:v>
                </c:pt>
                <c:pt idx="74">
                  <c:v>29 Mart – 4 Nisan 2025</c:v>
                </c:pt>
                <c:pt idx="75">
                  <c:v>5 Nisan – 11 Nisan 2025</c:v>
                </c:pt>
                <c:pt idx="76">
                  <c:v>12 Nisan – 18 Nisan  2025</c:v>
                </c:pt>
                <c:pt idx="77">
                  <c:v>19 Nisan – 25 Nisan 2025</c:v>
                </c:pt>
                <c:pt idx="78">
                  <c:v>26 Nisan – 2 Mayıs 2025</c:v>
                </c:pt>
                <c:pt idx="79">
                  <c:v>3 Mayıs – 9 Mayıs 2025</c:v>
                </c:pt>
                <c:pt idx="80">
                  <c:v>10 Mayıs – 16 Mayıs 2025</c:v>
                </c:pt>
                <c:pt idx="81">
                  <c:v>17 Mayıs – 23 Mayıs 2025</c:v>
                </c:pt>
                <c:pt idx="82">
                  <c:v>24 Mayıs – 30 Mayıs 2025</c:v>
                </c:pt>
                <c:pt idx="83">
                  <c:v>31 Mayıs – 6 Haziran 2025</c:v>
                </c:pt>
                <c:pt idx="84">
                  <c:v>7 Haziran – 13 Haziran 2025</c:v>
                </c:pt>
                <c:pt idx="85">
                  <c:v>14 Haziran – 20 Haziran 2025</c:v>
                </c:pt>
                <c:pt idx="86">
                  <c:v>21 Haziran – 27 Haziran 2025</c:v>
                </c:pt>
              </c:strCache>
            </c:strRef>
          </c:cat>
          <c:val>
            <c:numRef>
              <c:f>Sayfa1!$C$3:$C$89</c:f>
              <c:numCache>
                <c:formatCode>General</c:formatCode>
                <c:ptCount val="87"/>
                <c:pt idx="0">
                  <c:v>85.7</c:v>
                </c:pt>
                <c:pt idx="1">
                  <c:v>7.3</c:v>
                </c:pt>
                <c:pt idx="2">
                  <c:v>119.5</c:v>
                </c:pt>
                <c:pt idx="3">
                  <c:v>214.8</c:v>
                </c:pt>
                <c:pt idx="4">
                  <c:v>376.4</c:v>
                </c:pt>
                <c:pt idx="5">
                  <c:v>562.4</c:v>
                </c:pt>
                <c:pt idx="6">
                  <c:v>396</c:v>
                </c:pt>
                <c:pt idx="7">
                  <c:v>139.9</c:v>
                </c:pt>
                <c:pt idx="8">
                  <c:v>39.9</c:v>
                </c:pt>
                <c:pt idx="10">
                  <c:v>157.4</c:v>
                </c:pt>
                <c:pt idx="11">
                  <c:v>145.6</c:v>
                </c:pt>
                <c:pt idx="12">
                  <c:v>62.6</c:v>
                </c:pt>
                <c:pt idx="13">
                  <c:v>132.80000000000001</c:v>
                </c:pt>
                <c:pt idx="14">
                  <c:v>36.799999999999997</c:v>
                </c:pt>
                <c:pt idx="20">
                  <c:v>428.8</c:v>
                </c:pt>
                <c:pt idx="21">
                  <c:v>266.7</c:v>
                </c:pt>
                <c:pt idx="22">
                  <c:v>362.9</c:v>
                </c:pt>
                <c:pt idx="23">
                  <c:v>160</c:v>
                </c:pt>
                <c:pt idx="26">
                  <c:v>310.60000000000002</c:v>
                </c:pt>
                <c:pt idx="27">
                  <c:v>84.7</c:v>
                </c:pt>
                <c:pt idx="35">
                  <c:v>156.30000000000001</c:v>
                </c:pt>
                <c:pt idx="37">
                  <c:v>124.2</c:v>
                </c:pt>
                <c:pt idx="42">
                  <c:v>66</c:v>
                </c:pt>
                <c:pt idx="46">
                  <c:v>96.08</c:v>
                </c:pt>
                <c:pt idx="47">
                  <c:v>206.22</c:v>
                </c:pt>
                <c:pt idx="52">
                  <c:v>110.76</c:v>
                </c:pt>
                <c:pt idx="54">
                  <c:v>138.6</c:v>
                </c:pt>
                <c:pt idx="56">
                  <c:v>280</c:v>
                </c:pt>
                <c:pt idx="58">
                  <c:v>318.7</c:v>
                </c:pt>
                <c:pt idx="61">
                  <c:v>42.1</c:v>
                </c:pt>
                <c:pt idx="64">
                  <c:v>345.4</c:v>
                </c:pt>
                <c:pt idx="65">
                  <c:v>89.1</c:v>
                </c:pt>
                <c:pt idx="67">
                  <c:v>108.4</c:v>
                </c:pt>
                <c:pt idx="68">
                  <c:v>73.900000000000006</c:v>
                </c:pt>
                <c:pt idx="70">
                  <c:v>216.3</c:v>
                </c:pt>
                <c:pt idx="71">
                  <c:v>480.1</c:v>
                </c:pt>
                <c:pt idx="76">
                  <c:v>269.10000000000002</c:v>
                </c:pt>
                <c:pt idx="77">
                  <c:v>476.7</c:v>
                </c:pt>
                <c:pt idx="78">
                  <c:v>173.6</c:v>
                </c:pt>
                <c:pt idx="79">
                  <c:v>102</c:v>
                </c:pt>
                <c:pt idx="80">
                  <c:v>245.2</c:v>
                </c:pt>
                <c:pt idx="81">
                  <c:v>13.2</c:v>
                </c:pt>
                <c:pt idx="82">
                  <c:v>93.2</c:v>
                </c:pt>
                <c:pt idx="83">
                  <c:v>51.3</c:v>
                </c:pt>
                <c:pt idx="84">
                  <c:v>474.9</c:v>
                </c:pt>
                <c:pt idx="86">
                  <c:v>247.7</c:v>
                </c:pt>
              </c:numCache>
            </c:numRef>
          </c:val>
          <c:extLst>
            <c:ext xmlns:c16="http://schemas.microsoft.com/office/drawing/2014/chart" uri="{C3380CC4-5D6E-409C-BE32-E72D297353CC}">
              <c16:uniqueId val="{00000001-2E84-4B64-8056-40D13FDA4DB9}"/>
            </c:ext>
          </c:extLst>
        </c:ser>
        <c:dLbls>
          <c:showLegendKey val="0"/>
          <c:showVal val="0"/>
          <c:showCatName val="0"/>
          <c:showSerName val="0"/>
          <c:showPercent val="0"/>
          <c:showBubbleSize val="0"/>
        </c:dLbls>
        <c:gapWidth val="0"/>
        <c:overlap val="50"/>
        <c:axId val="1144721759"/>
        <c:axId val="1144727039"/>
      </c:barChart>
      <c:catAx>
        <c:axId val="1144721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tr-TR"/>
          </a:p>
        </c:txPr>
        <c:crossAx val="1144727039"/>
        <c:crosses val="autoZero"/>
        <c:auto val="1"/>
        <c:lblAlgn val="ctr"/>
        <c:lblOffset val="100"/>
        <c:noMultiLvlLbl val="0"/>
      </c:catAx>
      <c:valAx>
        <c:axId val="11447270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tr-TR"/>
          </a:p>
        </c:txPr>
        <c:crossAx val="11447217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tr-TR"/>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212379702537197E-2"/>
          <c:y val="3.733437502692797E-2"/>
          <c:w val="0.90389873140857391"/>
          <c:h val="0.93094331526793306"/>
        </c:manualLayout>
      </c:layout>
      <c:barChart>
        <c:barDir val="col"/>
        <c:grouping val="clustered"/>
        <c:varyColors val="0"/>
        <c:ser>
          <c:idx val="0"/>
          <c:order val="0"/>
          <c:tx>
            <c:strRef>
              <c:f>Sayfa1!$B$1</c:f>
              <c:strCache>
                <c:ptCount val="1"/>
                <c:pt idx="0">
                  <c:v>Seri 1</c:v>
                </c:pt>
              </c:strCache>
            </c:strRef>
          </c:tx>
          <c:spPr>
            <a:solidFill>
              <a:srgbClr val="4BACC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Sayfa1!$A$2:$A$16</c:f>
              <c:numCache>
                <c:formatCode>General</c:formatCode>
                <c:ptCount val="15"/>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numCache>
            </c:numRef>
          </c:cat>
          <c:val>
            <c:numRef>
              <c:f>Sayfa1!$B$2:$B$16</c:f>
              <c:numCache>
                <c:formatCode>0.00%</c:formatCode>
                <c:ptCount val="15"/>
                <c:pt idx="0">
                  <c:v>2.5000000000000001E-2</c:v>
                </c:pt>
                <c:pt idx="1">
                  <c:v>1.6E-2</c:v>
                </c:pt>
                <c:pt idx="2">
                  <c:v>2.1999999999999999E-2</c:v>
                </c:pt>
                <c:pt idx="3">
                  <c:v>1.7999999999999999E-2</c:v>
                </c:pt>
                <c:pt idx="4">
                  <c:v>2.5999999999999999E-2</c:v>
                </c:pt>
                <c:pt idx="5">
                  <c:v>2.7E-2</c:v>
                </c:pt>
                <c:pt idx="6">
                  <c:v>1.7000000000000001E-2</c:v>
                </c:pt>
                <c:pt idx="7">
                  <c:v>2.3E-2</c:v>
                </c:pt>
                <c:pt idx="8">
                  <c:v>2.9000000000000001E-2</c:v>
                </c:pt>
                <c:pt idx="9">
                  <c:v>2.3E-2</c:v>
                </c:pt>
                <c:pt idx="10">
                  <c:v>-3.4000000000000002E-2</c:v>
                </c:pt>
                <c:pt idx="11">
                  <c:v>5.7000000000000002E-2</c:v>
                </c:pt>
                <c:pt idx="12">
                  <c:v>2.1000000000000001E-2</c:v>
                </c:pt>
                <c:pt idx="13">
                  <c:v>2.5000000000000001E-2</c:v>
                </c:pt>
                <c:pt idx="14">
                  <c:v>2.3E-2</c:v>
                </c:pt>
              </c:numCache>
            </c:numRef>
          </c:val>
          <c:extLst>
            <c:ext xmlns:c16="http://schemas.microsoft.com/office/drawing/2014/chart" uri="{C3380CC4-5D6E-409C-BE32-E72D297353CC}">
              <c16:uniqueId val="{00000000-2BEB-400C-838F-D4A0A5764110}"/>
            </c:ext>
          </c:extLst>
        </c:ser>
        <c:dLbls>
          <c:showLegendKey val="0"/>
          <c:showVal val="0"/>
          <c:showCatName val="0"/>
          <c:showSerName val="0"/>
          <c:showPercent val="0"/>
          <c:showBubbleSize val="0"/>
        </c:dLbls>
        <c:gapWidth val="219"/>
        <c:overlap val="-27"/>
        <c:axId val="1077071224"/>
        <c:axId val="1077065320"/>
      </c:barChart>
      <c:catAx>
        <c:axId val="1077071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tr-TR"/>
          </a:p>
        </c:txPr>
        <c:crossAx val="1077065320"/>
        <c:crosses val="autoZero"/>
        <c:auto val="1"/>
        <c:lblAlgn val="ctr"/>
        <c:lblOffset val="100"/>
        <c:noMultiLvlLbl val="0"/>
      </c:catAx>
      <c:valAx>
        <c:axId val="107706532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1077071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503017988976234E-2"/>
          <c:y val="3.0733819725987845E-2"/>
          <c:w val="0.91051793146132165"/>
          <c:h val="0.93853236054802436"/>
        </c:manualLayout>
      </c:layout>
      <c:barChart>
        <c:barDir val="col"/>
        <c:grouping val="clustered"/>
        <c:varyColors val="0"/>
        <c:ser>
          <c:idx val="0"/>
          <c:order val="0"/>
          <c:tx>
            <c:strRef>
              <c:f>Sayfa1!$B$1</c:f>
              <c:strCache>
                <c:ptCount val="1"/>
                <c:pt idx="0">
                  <c:v>Seri 1</c:v>
                </c:pt>
              </c:strCache>
            </c:strRef>
          </c:tx>
          <c:spPr>
            <a:solidFill>
              <a:srgbClr val="4BACC6"/>
            </a:solidFill>
            <a:ln>
              <a:noFill/>
            </a:ln>
            <a:effectLst/>
          </c:spPr>
          <c:invertIfNegative val="0"/>
          <c:dLbls>
            <c:dLbl>
              <c:idx val="0"/>
              <c:layout>
                <c:manualLayout>
                  <c:x val="0"/>
                  <c:y val="-4.48965225743118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B61-4CEE-A9A4-C2D774EE1F27}"/>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Sayfa1!$A$2:$A$13</c:f>
              <c:numCache>
                <c:formatCode>General</c:formatCode>
                <c:ptCount val="12"/>
                <c:pt idx="0">
                  <c:v>2013</c:v>
                </c:pt>
                <c:pt idx="1">
                  <c:v>2014</c:v>
                </c:pt>
                <c:pt idx="2">
                  <c:v>2015</c:v>
                </c:pt>
                <c:pt idx="3">
                  <c:v>2016</c:v>
                </c:pt>
                <c:pt idx="4">
                  <c:v>2017</c:v>
                </c:pt>
                <c:pt idx="5">
                  <c:v>2018</c:v>
                </c:pt>
                <c:pt idx="6">
                  <c:v>2019</c:v>
                </c:pt>
                <c:pt idx="7">
                  <c:v>2020</c:v>
                </c:pt>
                <c:pt idx="8">
                  <c:v>2021</c:v>
                </c:pt>
                <c:pt idx="9">
                  <c:v>2022</c:v>
                </c:pt>
                <c:pt idx="10">
                  <c:v>2023</c:v>
                </c:pt>
                <c:pt idx="11">
                  <c:v>2024</c:v>
                </c:pt>
              </c:numCache>
            </c:numRef>
          </c:cat>
          <c:val>
            <c:numRef>
              <c:f>Sayfa1!$B$2:$B$13</c:f>
              <c:numCache>
                <c:formatCode>0.00%</c:formatCode>
                <c:ptCount val="12"/>
                <c:pt idx="0">
                  <c:v>-2E-3</c:v>
                </c:pt>
                <c:pt idx="1">
                  <c:v>1.6E-2</c:v>
                </c:pt>
                <c:pt idx="2">
                  <c:v>2.1000000000000001E-2</c:v>
                </c:pt>
                <c:pt idx="3">
                  <c:v>1.9E-2</c:v>
                </c:pt>
                <c:pt idx="4">
                  <c:v>2.4E-2</c:v>
                </c:pt>
                <c:pt idx="5">
                  <c:v>1.9E-2</c:v>
                </c:pt>
                <c:pt idx="6">
                  <c:v>1.2E-2</c:v>
                </c:pt>
                <c:pt idx="7">
                  <c:v>-6.8000000000000005E-2</c:v>
                </c:pt>
                <c:pt idx="8">
                  <c:v>5.3999999999999999E-2</c:v>
                </c:pt>
                <c:pt idx="9">
                  <c:v>3.4000000000000002E-2</c:v>
                </c:pt>
                <c:pt idx="10">
                  <c:v>2E-3</c:v>
                </c:pt>
                <c:pt idx="11">
                  <c:v>1.2E-2</c:v>
                </c:pt>
              </c:numCache>
            </c:numRef>
          </c:val>
          <c:extLst>
            <c:ext xmlns:c16="http://schemas.microsoft.com/office/drawing/2014/chart" uri="{C3380CC4-5D6E-409C-BE32-E72D297353CC}">
              <c16:uniqueId val="{00000000-4B61-4CEE-A9A4-C2D774EE1F27}"/>
            </c:ext>
          </c:extLst>
        </c:ser>
        <c:dLbls>
          <c:showLegendKey val="0"/>
          <c:showVal val="0"/>
          <c:showCatName val="0"/>
          <c:showSerName val="0"/>
          <c:showPercent val="0"/>
          <c:showBubbleSize val="0"/>
        </c:dLbls>
        <c:gapWidth val="219"/>
        <c:overlap val="-27"/>
        <c:axId val="548293232"/>
        <c:axId val="548293560"/>
      </c:barChart>
      <c:catAx>
        <c:axId val="54829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548293560"/>
        <c:crosses val="autoZero"/>
        <c:auto val="1"/>
        <c:lblAlgn val="ctr"/>
        <c:lblOffset val="100"/>
        <c:noMultiLvlLbl val="0"/>
      </c:catAx>
      <c:valAx>
        <c:axId val="54829356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54829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Sayfa1!$B$1</c:f>
              <c:strCache>
                <c:ptCount val="1"/>
                <c:pt idx="0">
                  <c:v>Seri 1</c:v>
                </c:pt>
              </c:strCache>
            </c:strRef>
          </c:tx>
          <c:spPr>
            <a:ln w="28575" cap="rnd">
              <a:solidFill>
                <a:srgbClr val="00B0F0"/>
              </a:solidFill>
              <a:round/>
            </a:ln>
            <a:effectLst/>
          </c:spPr>
          <c:marker>
            <c:symbol val="none"/>
          </c:marker>
          <c:dLbls>
            <c:dLbl>
              <c:idx val="1"/>
              <c:layout>
                <c:manualLayout>
                  <c:x val="7.5561317959943579E-3"/>
                  <c:y val="5.6754085963884891E-2"/>
                </c:manualLayout>
              </c:layout>
              <c:tx>
                <c:rich>
                  <a:bodyPr rot="0" spcFirstLastPara="1" vertOverflow="clip" horzOverflow="clip" vert="horz" wrap="square" lIns="38100" tIns="19050" rIns="38100" bIns="19050" anchor="ctr" anchorCtr="1">
                    <a:spAutoFit/>
                  </a:bodyPr>
                  <a:lstStyle/>
                  <a:p>
                    <a:pPr>
                      <a:defRPr sz="1400" b="1" i="0" u="none" strike="noStrike" kern="1200" baseline="0">
                        <a:solidFill>
                          <a:schemeClr val="dk1">
                            <a:lumMod val="65000"/>
                            <a:lumOff val="35000"/>
                          </a:schemeClr>
                        </a:solidFill>
                        <a:latin typeface="+mn-lt"/>
                        <a:ea typeface="+mn-ea"/>
                        <a:cs typeface="+mn-cs"/>
                      </a:defRPr>
                    </a:pPr>
                    <a:fld id="{AD2116AF-D8B7-459E-A602-BE8590231585}" type="CATEGORYNAME">
                      <a:rPr lang="en-US" sz="1400" b="1" smtClean="0"/>
                      <a:pPr>
                        <a:defRPr sz="1400" b="1"/>
                      </a:pPr>
                      <a:t>[KATEGORİ ADI]</a:t>
                    </a:fld>
                    <a:endParaRPr lang="en-US" sz="1400" b="1" baseline="0" dirty="0"/>
                  </a:p>
                  <a:p>
                    <a:pPr>
                      <a:defRPr sz="1400" b="1"/>
                    </a:pPr>
                    <a:r>
                      <a:rPr lang="en-US" sz="1400" b="1" baseline="0" dirty="0"/>
                      <a:t> </a:t>
                    </a:r>
                    <a:fld id="{EDD0F352-EAAC-4AC0-8F46-32834AB60A0B}" type="VALUE">
                      <a:rPr lang="en-US" sz="1400" b="1" baseline="0"/>
                      <a:pPr>
                        <a:defRPr sz="1400" b="1"/>
                      </a:pPr>
                      <a:t>[DEĞER]</a:t>
                    </a:fld>
                    <a:endParaRPr lang="en-US" sz="1400" b="1" baseline="0"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0-D11D-4E0A-9418-9E0611C35D6C}"/>
                </c:ext>
              </c:extLst>
            </c:dLbl>
            <c:dLbl>
              <c:idx val="23"/>
              <c:layout>
                <c:manualLayout>
                  <c:x val="-0.12381341110759471"/>
                  <c:y val="-0.20721747867897516"/>
                </c:manualLayout>
              </c:layout>
              <c:tx>
                <c:rich>
                  <a:bodyPr rot="0" spcFirstLastPara="1" vertOverflow="clip" horzOverflow="clip" vert="horz" wrap="square" lIns="38100" tIns="19050" rIns="38100" bIns="19050" anchor="ctr" anchorCtr="1">
                    <a:noAutofit/>
                  </a:bodyPr>
                  <a:lstStyle/>
                  <a:p>
                    <a:pPr>
                      <a:defRPr sz="1400" b="1" i="0" u="none" strike="noStrike" kern="1200" baseline="0">
                        <a:solidFill>
                          <a:schemeClr val="dk1">
                            <a:lumMod val="65000"/>
                            <a:lumOff val="35000"/>
                          </a:schemeClr>
                        </a:solidFill>
                        <a:latin typeface="+mn-lt"/>
                        <a:ea typeface="+mn-ea"/>
                        <a:cs typeface="+mn-cs"/>
                      </a:defRPr>
                    </a:pPr>
                    <a:r>
                      <a:rPr lang="en-US" dirty="0"/>
                      <a:t>2024</a:t>
                    </a:r>
                  </a:p>
                  <a:p>
                    <a:pPr>
                      <a:defRPr sz="1400" b="1"/>
                    </a:pPr>
                    <a:r>
                      <a:rPr lang="en-US" dirty="0"/>
                      <a:t>1.320.000</a:t>
                    </a:r>
                  </a:p>
                </c:rich>
              </c:tx>
              <c:spPr>
                <a:xfrm>
                  <a:off x="6400769" y="95630"/>
                  <a:ext cx="953094" cy="569649"/>
                </a:xfrm>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4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79460"/>
                        <a:gd name="adj2" fmla="val 81804"/>
                      </a:avLst>
                    </a:prstGeom>
                    <a:noFill/>
                    <a:ln>
                      <a:noFill/>
                    </a:ln>
                  </c15:spPr>
                  <c15:layout>
                    <c:manualLayout>
                      <c:w val="0.11238512700875568"/>
                      <c:h val="0.12343943312219516"/>
                    </c:manualLayout>
                  </c15:layout>
                  <c15:showDataLabelsRange val="0"/>
                </c:ext>
                <c:ext xmlns:c16="http://schemas.microsoft.com/office/drawing/2014/chart" uri="{C3380CC4-5D6E-409C-BE32-E72D297353CC}">
                  <c16:uniqueId val="{00000000-E8E9-46D5-A5BD-5758AAE45B55}"/>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dk1">
                        <a:lumMod val="65000"/>
                        <a:lumOff val="35000"/>
                      </a:schemeClr>
                    </a:solidFill>
                    <a:latin typeface="+mn-lt"/>
                    <a:ea typeface="+mn-ea"/>
                    <a:cs typeface="+mn-cs"/>
                  </a:defRPr>
                </a:pPr>
                <a:endParaRPr lang="tr-TR"/>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Sayfa1!$A$2:$A$28</c:f>
              <c:numCache>
                <c:formatCode>General</c:formatCode>
                <c:ptCount val="2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numCache>
            </c:numRef>
          </c:cat>
          <c:val>
            <c:numRef>
              <c:f>Sayfa1!$B$2:$B$28</c:f>
              <c:numCache>
                <c:formatCode>#,##0</c:formatCode>
                <c:ptCount val="27"/>
                <c:pt idx="0" formatCode="General">
                  <c:v>265384</c:v>
                </c:pt>
                <c:pt idx="1">
                  <c:v>196736</c:v>
                </c:pt>
                <c:pt idx="2" formatCode="General">
                  <c:v>230494</c:v>
                </c:pt>
                <c:pt idx="3" formatCode="General">
                  <c:v>304901</c:v>
                </c:pt>
                <c:pt idx="4" formatCode="General">
                  <c:v>390387</c:v>
                </c:pt>
                <c:pt idx="5" formatCode="General">
                  <c:v>481497</c:v>
                </c:pt>
                <c:pt idx="6" formatCode="General">
                  <c:v>526429</c:v>
                </c:pt>
                <c:pt idx="7" formatCode="General">
                  <c:v>648754</c:v>
                </c:pt>
                <c:pt idx="8" formatCode="General">
                  <c:v>742094</c:v>
                </c:pt>
                <c:pt idx="9" formatCode="General">
                  <c:v>616703</c:v>
                </c:pt>
                <c:pt idx="10" formatCode="General">
                  <c:v>731608</c:v>
                </c:pt>
                <c:pt idx="11" formatCode="General">
                  <c:v>773980</c:v>
                </c:pt>
                <c:pt idx="12" formatCode="General">
                  <c:v>786283</c:v>
                </c:pt>
                <c:pt idx="13" formatCode="General">
                  <c:v>823044</c:v>
                </c:pt>
                <c:pt idx="14" formatCode="General">
                  <c:v>799370</c:v>
                </c:pt>
                <c:pt idx="15" formatCode="General">
                  <c:v>861620</c:v>
                </c:pt>
                <c:pt idx="16" formatCode="General">
                  <c:v>856000</c:v>
                </c:pt>
                <c:pt idx="17" formatCode="General">
                  <c:v>862744</c:v>
                </c:pt>
                <c:pt idx="18" formatCode="General">
                  <c:v>784043</c:v>
                </c:pt>
                <c:pt idx="19" formatCode="General">
                  <c:v>760778</c:v>
                </c:pt>
                <c:pt idx="20" formatCode="General">
                  <c:v>717040</c:v>
                </c:pt>
                <c:pt idx="21" formatCode="General">
                  <c:v>802699</c:v>
                </c:pt>
                <c:pt idx="22" formatCode="General">
                  <c:v>905647</c:v>
                </c:pt>
                <c:pt idx="23">
                  <c:v>1118593</c:v>
                </c:pt>
                <c:pt idx="24">
                  <c:v>1320000</c:v>
                </c:pt>
              </c:numCache>
            </c:numRef>
          </c:val>
          <c:smooth val="0"/>
          <c:extLst>
            <c:ext xmlns:c16="http://schemas.microsoft.com/office/drawing/2014/chart" uri="{C3380CC4-5D6E-409C-BE32-E72D297353CC}">
              <c16:uniqueId val="{00000000-E5E9-4647-82A5-FC07E7AD44BC}"/>
            </c:ext>
          </c:extLst>
        </c:ser>
        <c:ser>
          <c:idx val="1"/>
          <c:order val="1"/>
          <c:tx>
            <c:strRef>
              <c:f>Sayfa1!$C$1</c:f>
              <c:strCache>
                <c:ptCount val="1"/>
                <c:pt idx="0">
                  <c:v>Seri 2</c:v>
                </c:pt>
              </c:strCache>
            </c:strRef>
          </c:tx>
          <c:spPr>
            <a:ln w="28575" cap="rnd">
              <a:solidFill>
                <a:srgbClr val="FF0000"/>
              </a:solidFill>
              <a:round/>
            </a:ln>
            <a:effectLst/>
          </c:spPr>
          <c:marker>
            <c:symbol val="none"/>
          </c:marker>
          <c:dPt>
            <c:idx val="24"/>
            <c:marker>
              <c:symbol val="none"/>
            </c:marker>
            <c:bubble3D val="0"/>
            <c:spPr>
              <a:ln w="28575" cap="rnd">
                <a:solidFill>
                  <a:srgbClr val="00B0F0"/>
                </a:solidFill>
                <a:round/>
              </a:ln>
              <a:effectLst/>
            </c:spPr>
            <c:extLst>
              <c:ext xmlns:c16="http://schemas.microsoft.com/office/drawing/2014/chart" uri="{C3380CC4-5D6E-409C-BE32-E72D297353CC}">
                <c16:uniqueId val="{00000000-2B56-44FF-98E1-44FB408E1EFB}"/>
              </c:ext>
            </c:extLst>
          </c:dPt>
          <c:dLbls>
            <c:dLbl>
              <c:idx val="30"/>
              <c:layout>
                <c:manualLayout>
                  <c:x val="-2.8965171884645039E-2"/>
                  <c:y val="-5.1818948053981857E-2"/>
                </c:manualLayout>
              </c:layout>
              <c:tx>
                <c:rich>
                  <a:bodyPr rot="0" spcFirstLastPara="1" vertOverflow="clip" horzOverflow="clip" vert="horz" wrap="square" lIns="38100" tIns="19050" rIns="38100" bIns="19050" anchor="ctr" anchorCtr="1">
                    <a:spAutoFit/>
                  </a:bodyPr>
                  <a:lstStyle/>
                  <a:p>
                    <a:pPr>
                      <a:defRPr sz="1300" b="1" i="0" u="none" strike="noStrike" kern="1200" baseline="0">
                        <a:solidFill>
                          <a:schemeClr val="dk1">
                            <a:lumMod val="65000"/>
                            <a:lumOff val="35000"/>
                          </a:schemeClr>
                        </a:solidFill>
                        <a:latin typeface="+mn-lt"/>
                        <a:ea typeface="+mn-ea"/>
                        <a:cs typeface="+mn-cs"/>
                      </a:defRPr>
                    </a:pPr>
                    <a:fld id="{B49AECB0-D94A-4D82-8A94-772F935441DD}" type="CATEGORYNAME">
                      <a:rPr lang="en-US" sz="1300" b="1" smtClean="0"/>
                      <a:pPr>
                        <a:defRPr sz="1300" b="1"/>
                      </a:pPr>
                      <a:t>[KATEGORİ ADI]</a:t>
                    </a:fld>
                    <a:endParaRPr lang="en-US" sz="1300" b="1" baseline="0" dirty="0"/>
                  </a:p>
                  <a:p>
                    <a:pPr>
                      <a:defRPr sz="1300" b="1"/>
                    </a:pPr>
                    <a:fld id="{82D7C1C2-7387-4D94-A559-D5012122168C}" type="VALUE">
                      <a:rPr lang="en-US" sz="1300" b="1" baseline="0" smtClean="0"/>
                      <a:pPr>
                        <a:defRPr sz="1300" b="1"/>
                      </a:pPr>
                      <a:t>[DEĞER]</a:t>
                    </a:fld>
                    <a:endParaRPr lang="tr-TR"/>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3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2-3917-49FA-88B7-2934DFB735C5}"/>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300" b="0" i="0" u="none" strike="noStrike" kern="1200" baseline="0">
                    <a:solidFill>
                      <a:schemeClr val="dk1">
                        <a:lumMod val="65000"/>
                        <a:lumOff val="35000"/>
                      </a:schemeClr>
                    </a:solidFill>
                    <a:latin typeface="+mn-lt"/>
                    <a:ea typeface="+mn-ea"/>
                    <a:cs typeface="+mn-cs"/>
                  </a:defRPr>
                </a:pPr>
                <a:endParaRPr lang="tr-TR"/>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Sayfa1!$A$2:$A$28</c:f>
              <c:numCache>
                <c:formatCode>General</c:formatCode>
                <c:ptCount val="2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numCache>
            </c:numRef>
          </c:cat>
          <c:val>
            <c:numRef>
              <c:f>Sayfa1!$C$2:$C$28</c:f>
              <c:numCache>
                <c:formatCode>General</c:formatCode>
                <c:ptCount val="27"/>
                <c:pt idx="23" formatCode="#,##0">
                  <c:v>1118593</c:v>
                </c:pt>
                <c:pt idx="24" formatCode="#,##0">
                  <c:v>1320000</c:v>
                </c:pt>
                <c:pt idx="25" formatCode="#,##0">
                  <c:v>1360000</c:v>
                </c:pt>
                <c:pt idx="26" formatCode="#,##0">
                  <c:v>1420000</c:v>
                </c:pt>
              </c:numCache>
            </c:numRef>
          </c:val>
          <c:smooth val="0"/>
          <c:extLst>
            <c:ext xmlns:c16="http://schemas.microsoft.com/office/drawing/2014/chart" uri="{C3380CC4-5D6E-409C-BE32-E72D297353CC}">
              <c16:uniqueId val="{00000000-3917-49FA-88B7-2934DFB735C5}"/>
            </c:ext>
          </c:extLst>
        </c:ser>
        <c:dLbls>
          <c:showLegendKey val="0"/>
          <c:showVal val="0"/>
          <c:showCatName val="0"/>
          <c:showSerName val="0"/>
          <c:showPercent val="0"/>
          <c:showBubbleSize val="0"/>
        </c:dLbls>
        <c:smooth val="0"/>
        <c:axId val="950208032"/>
        <c:axId val="950203768"/>
      </c:lineChart>
      <c:catAx>
        <c:axId val="95020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1" i="0" u="none" strike="noStrike" kern="1200" baseline="0">
                <a:solidFill>
                  <a:schemeClr val="tx1">
                    <a:lumMod val="65000"/>
                    <a:lumOff val="35000"/>
                  </a:schemeClr>
                </a:solidFill>
                <a:latin typeface="+mn-lt"/>
                <a:ea typeface="+mn-ea"/>
                <a:cs typeface="+mn-cs"/>
              </a:defRPr>
            </a:pPr>
            <a:endParaRPr lang="tr-TR"/>
          </a:p>
        </c:txPr>
        <c:crossAx val="950203768"/>
        <c:crosses val="autoZero"/>
        <c:auto val="1"/>
        <c:lblAlgn val="ctr"/>
        <c:lblOffset val="100"/>
        <c:noMultiLvlLbl val="0"/>
      </c:catAx>
      <c:valAx>
        <c:axId val="950203768"/>
        <c:scaling>
          <c:orientation val="minMax"/>
        </c:scaling>
        <c:delete val="0"/>
        <c:axPos val="l"/>
        <c:majorGridlines>
          <c:spPr>
            <a:ln w="9525" cap="flat" cmpd="sng" algn="ctr">
              <a:solidFill>
                <a:schemeClr val="bg1">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1" i="0" u="none" strike="noStrike" kern="1200" baseline="0">
                <a:solidFill>
                  <a:schemeClr val="tx1">
                    <a:lumMod val="65000"/>
                    <a:lumOff val="35000"/>
                  </a:schemeClr>
                </a:solidFill>
                <a:latin typeface="+mn-lt"/>
                <a:ea typeface="+mn-ea"/>
                <a:cs typeface="+mn-cs"/>
              </a:defRPr>
            </a:pPr>
            <a:endParaRPr lang="tr-TR"/>
          </a:p>
        </c:txPr>
        <c:crossAx val="950208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Sayfa1!$B$1</c:f>
              <c:strCache>
                <c:ptCount val="1"/>
                <c:pt idx="0">
                  <c:v>Seri 1</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Sayfa1!$A$2:$A$18</c:f>
              <c:strCache>
                <c:ptCount val="17"/>
                <c:pt idx="0">
                  <c:v>2021 Ç1</c:v>
                </c:pt>
                <c:pt idx="1">
                  <c:v>2021 Ç2</c:v>
                </c:pt>
                <c:pt idx="2">
                  <c:v>2021 Ç3</c:v>
                </c:pt>
                <c:pt idx="3">
                  <c:v>2021 Ç4</c:v>
                </c:pt>
                <c:pt idx="4">
                  <c:v>2022 Ç1</c:v>
                </c:pt>
                <c:pt idx="5">
                  <c:v>2022 Ç2</c:v>
                </c:pt>
                <c:pt idx="6">
                  <c:v>2022 Ç3</c:v>
                </c:pt>
                <c:pt idx="7">
                  <c:v>2022 Ç4</c:v>
                </c:pt>
                <c:pt idx="8">
                  <c:v>2023 Ç1</c:v>
                </c:pt>
                <c:pt idx="9">
                  <c:v>2023 Ç2</c:v>
                </c:pt>
                <c:pt idx="10">
                  <c:v>2023 Ç3</c:v>
                </c:pt>
                <c:pt idx="11">
                  <c:v>2023 Ç4</c:v>
                </c:pt>
                <c:pt idx="12">
                  <c:v>2024 Ç1</c:v>
                </c:pt>
                <c:pt idx="13">
                  <c:v>2024 Ç2</c:v>
                </c:pt>
                <c:pt idx="14">
                  <c:v>2024 Ç3</c:v>
                </c:pt>
                <c:pt idx="15">
                  <c:v>2024 Ç4</c:v>
                </c:pt>
                <c:pt idx="16">
                  <c:v>2025 Ç1</c:v>
                </c:pt>
              </c:strCache>
            </c:strRef>
          </c:cat>
          <c:val>
            <c:numRef>
              <c:f>Sayfa1!$B$2:$B$18</c:f>
              <c:numCache>
                <c:formatCode>0.00%</c:formatCode>
                <c:ptCount val="17"/>
                <c:pt idx="0">
                  <c:v>6.4000000000000001E-2</c:v>
                </c:pt>
                <c:pt idx="1">
                  <c:v>6.7000000000000004E-2</c:v>
                </c:pt>
                <c:pt idx="2">
                  <c:v>2.3E-2</c:v>
                </c:pt>
                <c:pt idx="3">
                  <c:v>6.9000000000000006E-2</c:v>
                </c:pt>
                <c:pt idx="4">
                  <c:v>-1.6E-2</c:v>
                </c:pt>
                <c:pt idx="5">
                  <c:v>-6.0000000000000001E-3</c:v>
                </c:pt>
                <c:pt idx="6">
                  <c:v>3.2000000000000001E-2</c:v>
                </c:pt>
                <c:pt idx="7">
                  <c:v>2.5999999999999999E-2</c:v>
                </c:pt>
                <c:pt idx="8">
                  <c:v>0.02</c:v>
                </c:pt>
                <c:pt idx="9">
                  <c:v>2.1000000000000001E-2</c:v>
                </c:pt>
                <c:pt idx="10">
                  <c:v>4.9000000000000002E-2</c:v>
                </c:pt>
                <c:pt idx="11">
                  <c:v>3.4000000000000002E-2</c:v>
                </c:pt>
                <c:pt idx="12">
                  <c:v>1.4E-2</c:v>
                </c:pt>
                <c:pt idx="13">
                  <c:v>0.03</c:v>
                </c:pt>
                <c:pt idx="14">
                  <c:v>2.8000000000000001E-2</c:v>
                </c:pt>
                <c:pt idx="15">
                  <c:v>2.4E-2</c:v>
                </c:pt>
                <c:pt idx="16">
                  <c:v>-3.0000000000000001E-3</c:v>
                </c:pt>
              </c:numCache>
            </c:numRef>
          </c:val>
          <c:extLst>
            <c:ext xmlns:c16="http://schemas.microsoft.com/office/drawing/2014/chart" uri="{C3380CC4-5D6E-409C-BE32-E72D297353CC}">
              <c16:uniqueId val="{00000000-CCB2-4FCC-8174-30A376AB8C2F}"/>
            </c:ext>
          </c:extLst>
        </c:ser>
        <c:dLbls>
          <c:showLegendKey val="0"/>
          <c:showVal val="0"/>
          <c:showCatName val="0"/>
          <c:showSerName val="0"/>
          <c:showPercent val="0"/>
          <c:showBubbleSize val="0"/>
        </c:dLbls>
        <c:gapWidth val="219"/>
        <c:overlap val="-27"/>
        <c:axId val="983028856"/>
        <c:axId val="983040008"/>
      </c:barChart>
      <c:catAx>
        <c:axId val="983028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983040008"/>
        <c:crosses val="autoZero"/>
        <c:auto val="1"/>
        <c:lblAlgn val="ctr"/>
        <c:lblOffset val="100"/>
        <c:noMultiLvlLbl val="0"/>
      </c:catAx>
      <c:valAx>
        <c:axId val="983040008"/>
        <c:scaling>
          <c:orientation val="minMax"/>
          <c:max val="0.2"/>
          <c:min val="-0.1"/>
        </c:scaling>
        <c:delete val="0"/>
        <c:axPos val="l"/>
        <c:majorGridlines>
          <c:spPr>
            <a:ln w="9525" cap="flat" cmpd="sng" algn="ctr">
              <a:solidFill>
                <a:schemeClr val="bg1">
                  <a:lumMod val="6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tr-TR"/>
          </a:p>
        </c:txPr>
        <c:crossAx val="983028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80971128608921"/>
          <c:y val="0.23593430118110234"/>
          <c:w val="0.85006510128303692"/>
          <c:h val="0.74123745078740155"/>
        </c:manualLayout>
      </c:layout>
      <c:barChart>
        <c:barDir val="col"/>
        <c:grouping val="clustered"/>
        <c:varyColors val="0"/>
        <c:ser>
          <c:idx val="0"/>
          <c:order val="0"/>
          <c:tx>
            <c:strRef>
              <c:f>Sayfa1!$B$1</c:f>
              <c:strCache>
                <c:ptCount val="1"/>
                <c:pt idx="0">
                  <c:v>Seri 1</c:v>
                </c:pt>
              </c:strCache>
            </c:strRef>
          </c:tx>
          <c:spPr>
            <a:solidFill>
              <a:srgbClr val="00B0F0"/>
            </a:solidFill>
            <a:ln>
              <a:noFill/>
            </a:ln>
            <a:effectLst/>
          </c:spPr>
          <c:invertIfNegative val="0"/>
          <c:dLbls>
            <c:dLbl>
              <c:idx val="2"/>
              <c:layout>
                <c:manualLayout>
                  <c:x val="0"/>
                  <c:y val="-2.168311880419898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19E-45D8-83BE-D8FD34D79038}"/>
                </c:ext>
              </c:extLst>
            </c:dLbl>
            <c:dLbl>
              <c:idx val="8"/>
              <c:layout>
                <c:manualLayout>
                  <c:x val="2.9398148148147068E-3"/>
                  <c:y val="1.03571211303506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6AA-4C4E-A58A-A75541335028}"/>
                </c:ext>
              </c:extLst>
            </c:dLbl>
            <c:dLbl>
              <c:idx val="10"/>
              <c:layout>
                <c:manualLayout>
                  <c:x val="2.9398148148148148E-3"/>
                  <c:y val="1.03571211303506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6AA-4C4E-A58A-A75541335028}"/>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Sayfa1!$A$2:$A$18</c:f>
              <c:strCache>
                <c:ptCount val="17"/>
                <c:pt idx="0">
                  <c:v>2021Ç1</c:v>
                </c:pt>
                <c:pt idx="1">
                  <c:v>2021Ç2</c:v>
                </c:pt>
                <c:pt idx="2">
                  <c:v>2021Ç3</c:v>
                </c:pt>
                <c:pt idx="3">
                  <c:v>2021Ç4</c:v>
                </c:pt>
                <c:pt idx="4">
                  <c:v>2022Ç1</c:v>
                </c:pt>
                <c:pt idx="5">
                  <c:v>2022Ç2</c:v>
                </c:pt>
                <c:pt idx="6">
                  <c:v>2022Ç3</c:v>
                </c:pt>
                <c:pt idx="7">
                  <c:v>2022Ç4</c:v>
                </c:pt>
                <c:pt idx="8">
                  <c:v>2023Ç1</c:v>
                </c:pt>
                <c:pt idx="9">
                  <c:v>2023Ç2</c:v>
                </c:pt>
                <c:pt idx="10">
                  <c:v>2023Ç3</c:v>
                </c:pt>
                <c:pt idx="11">
                  <c:v>2023 Ç4</c:v>
                </c:pt>
                <c:pt idx="12">
                  <c:v>2024 Ç1</c:v>
                </c:pt>
                <c:pt idx="13">
                  <c:v>2024 Ç2</c:v>
                </c:pt>
                <c:pt idx="14">
                  <c:v>2024 Ç3</c:v>
                </c:pt>
                <c:pt idx="15">
                  <c:v>2024 Ç4</c:v>
                </c:pt>
                <c:pt idx="16">
                  <c:v>2025 Ç1</c:v>
                </c:pt>
              </c:strCache>
            </c:strRef>
          </c:cat>
          <c:val>
            <c:numRef>
              <c:f>Sayfa1!$B$2:$B$18</c:f>
              <c:numCache>
                <c:formatCode>0.00%</c:formatCode>
                <c:ptCount val="17"/>
                <c:pt idx="0">
                  <c:v>-1.2999999999999999E-2</c:v>
                </c:pt>
                <c:pt idx="1">
                  <c:v>0.14299999999999999</c:v>
                </c:pt>
                <c:pt idx="2">
                  <c:v>3.9E-2</c:v>
                </c:pt>
                <c:pt idx="3">
                  <c:v>-4.5999999999999999E-2</c:v>
                </c:pt>
                <c:pt idx="4">
                  <c:v>5.3999999999999999E-2</c:v>
                </c:pt>
                <c:pt idx="5">
                  <c:v>4.1000000000000002E-2</c:v>
                </c:pt>
                <c:pt idx="6">
                  <c:v>2.3E-2</c:v>
                </c:pt>
                <c:pt idx="7">
                  <c:v>1.7999999999999999E-2</c:v>
                </c:pt>
                <c:pt idx="8">
                  <c:v>-1E-3</c:v>
                </c:pt>
                <c:pt idx="9">
                  <c:v>1E-3</c:v>
                </c:pt>
                <c:pt idx="10">
                  <c:v>-1E-3</c:v>
                </c:pt>
                <c:pt idx="11">
                  <c:v>0</c:v>
                </c:pt>
                <c:pt idx="12">
                  <c:v>3.0000000000000001E-3</c:v>
                </c:pt>
                <c:pt idx="13">
                  <c:v>3.0000000000000001E-3</c:v>
                </c:pt>
                <c:pt idx="14">
                  <c:v>4.0000000000000001E-3</c:v>
                </c:pt>
                <c:pt idx="15">
                  <c:v>2E-3</c:v>
                </c:pt>
                <c:pt idx="16">
                  <c:v>3.0000000000000001E-3</c:v>
                </c:pt>
              </c:numCache>
            </c:numRef>
          </c:val>
          <c:extLst>
            <c:ext xmlns:c16="http://schemas.microsoft.com/office/drawing/2014/chart" uri="{C3380CC4-5D6E-409C-BE32-E72D297353CC}">
              <c16:uniqueId val="{00000000-319E-45D8-83BE-D8FD34D79038}"/>
            </c:ext>
          </c:extLst>
        </c:ser>
        <c:dLbls>
          <c:showLegendKey val="0"/>
          <c:showVal val="0"/>
          <c:showCatName val="0"/>
          <c:showSerName val="0"/>
          <c:showPercent val="0"/>
          <c:showBubbleSize val="0"/>
        </c:dLbls>
        <c:gapWidth val="219"/>
        <c:overlap val="-27"/>
        <c:axId val="983070840"/>
        <c:axId val="983062968"/>
      </c:barChart>
      <c:catAx>
        <c:axId val="983070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983062968"/>
        <c:crosses val="autoZero"/>
        <c:auto val="1"/>
        <c:lblAlgn val="ctr"/>
        <c:lblOffset val="100"/>
        <c:noMultiLvlLbl val="0"/>
      </c:catAx>
      <c:valAx>
        <c:axId val="983062968"/>
        <c:scaling>
          <c:orientation val="minMax"/>
        </c:scaling>
        <c:delete val="0"/>
        <c:axPos val="l"/>
        <c:majorGridlines>
          <c:spPr>
            <a:ln w="3175" cap="flat" cmpd="sng" algn="ctr">
              <a:solidFill>
                <a:schemeClr val="bg1">
                  <a:lumMod val="6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tr-TR"/>
          </a:p>
        </c:txPr>
        <c:crossAx val="983070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130294365137964E-2"/>
          <c:y val="2.3808338440437612E-2"/>
          <c:w val="0.93713971517449213"/>
          <c:h val="0.76966448908221297"/>
        </c:manualLayout>
      </c:layout>
      <c:barChart>
        <c:barDir val="col"/>
        <c:grouping val="clustered"/>
        <c:varyColors val="0"/>
        <c:ser>
          <c:idx val="0"/>
          <c:order val="0"/>
          <c:tx>
            <c:strRef>
              <c:f>Sayfa1!$B$1</c:f>
              <c:strCache>
                <c:ptCount val="1"/>
                <c:pt idx="0">
                  <c:v>GEÇİCİ MÜHLET KARARI </c:v>
                </c:pt>
              </c:strCache>
            </c:strRef>
          </c:tx>
          <c:spPr>
            <a:solidFill>
              <a:schemeClr val="accent1"/>
            </a:solidFill>
            <a:ln>
              <a:noFill/>
            </a:ln>
            <a:effectLst/>
          </c:spPr>
          <c:invertIfNegative val="0"/>
          <c:dLbls>
            <c:dLbl>
              <c:idx val="14"/>
              <c:layout>
                <c:manualLayout>
                  <c:x val="-7.716049382716049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7DF-4B8B-94DA-E692576939C6}"/>
                </c:ext>
              </c:extLst>
            </c:dLbl>
            <c:dLbl>
              <c:idx val="25"/>
              <c:spPr>
                <a:noFill/>
                <a:ln>
                  <a:noFill/>
                </a:ln>
                <a:effectLst/>
              </c:spPr>
              <c:txPr>
                <a:bodyPr rot="0" spcFirstLastPara="1" vertOverflow="ellipsis" vert="horz" wrap="square" lIns="38100" tIns="19050" rIns="38100" bIns="19050" anchor="ctr" anchorCtr="1">
                  <a:noAutofit/>
                </a:bodyPr>
                <a:lstStyle/>
                <a:p>
                  <a:pPr>
                    <a:defRPr sz="13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extLst>
                <c:ext xmlns:c15="http://schemas.microsoft.com/office/drawing/2012/chart" uri="{CE6537A1-D6FC-4f65-9D91-7224C49458BB}">
                  <c15:layout>
                    <c:manualLayout>
                      <c:w val="4.69880251264264E-2"/>
                      <c:h val="8.8763517464894193E-2"/>
                    </c:manualLayout>
                  </c15:layout>
                </c:ext>
                <c:ext xmlns:c16="http://schemas.microsoft.com/office/drawing/2014/chart" uri="{C3380CC4-5D6E-409C-BE32-E72D297353CC}">
                  <c16:uniqueId val="{00000000-570A-4764-87BA-035ED3D2800E}"/>
                </c:ext>
              </c:extLst>
            </c:dLbl>
            <c:spPr>
              <a:noFill/>
              <a:ln>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Sayfa1!$A$2:$A$31</c:f>
              <c:strCache>
                <c:ptCount val="30"/>
                <c:pt idx="0">
                  <c:v>2023 OCAK</c:v>
                </c:pt>
                <c:pt idx="1">
                  <c:v>2023 ŞUBAT</c:v>
                </c:pt>
                <c:pt idx="2">
                  <c:v>2023 MART</c:v>
                </c:pt>
                <c:pt idx="3">
                  <c:v>2023 NİSAN</c:v>
                </c:pt>
                <c:pt idx="4">
                  <c:v>2023 MAYIS</c:v>
                </c:pt>
                <c:pt idx="5">
                  <c:v>2023 HAZİRAN</c:v>
                </c:pt>
                <c:pt idx="6">
                  <c:v>2023 TEMMUZ</c:v>
                </c:pt>
                <c:pt idx="7">
                  <c:v>2023 AĞUSTOS</c:v>
                </c:pt>
                <c:pt idx="8">
                  <c:v>2023 EYLÜL</c:v>
                </c:pt>
                <c:pt idx="9">
                  <c:v>2023 EKİM</c:v>
                </c:pt>
                <c:pt idx="10">
                  <c:v>2023 KASIM</c:v>
                </c:pt>
                <c:pt idx="11">
                  <c:v>2023 ARALIK</c:v>
                </c:pt>
                <c:pt idx="12">
                  <c:v>2024 OCAK </c:v>
                </c:pt>
                <c:pt idx="13">
                  <c:v>2024 ŞUBAT </c:v>
                </c:pt>
                <c:pt idx="14">
                  <c:v>2024 MART</c:v>
                </c:pt>
                <c:pt idx="15">
                  <c:v>2024 NİSAN </c:v>
                </c:pt>
                <c:pt idx="16">
                  <c:v>2024 Mayıs</c:v>
                </c:pt>
                <c:pt idx="17">
                  <c:v>2024 Haziran</c:v>
                </c:pt>
                <c:pt idx="18">
                  <c:v>2024 Temmuz</c:v>
                </c:pt>
                <c:pt idx="19">
                  <c:v>2024 Ağustos</c:v>
                </c:pt>
                <c:pt idx="20">
                  <c:v>2024 Eylül</c:v>
                </c:pt>
                <c:pt idx="21">
                  <c:v>2024 Ekim</c:v>
                </c:pt>
                <c:pt idx="22">
                  <c:v>2024 Kasım</c:v>
                </c:pt>
                <c:pt idx="23">
                  <c:v>2024 Aralık</c:v>
                </c:pt>
                <c:pt idx="24">
                  <c:v>2025 Ocak</c:v>
                </c:pt>
                <c:pt idx="25">
                  <c:v>2025 Şubat</c:v>
                </c:pt>
                <c:pt idx="26">
                  <c:v>2025 Mart</c:v>
                </c:pt>
                <c:pt idx="27">
                  <c:v>2025 Nisan</c:v>
                </c:pt>
                <c:pt idx="28">
                  <c:v>2025 Mayıs</c:v>
                </c:pt>
                <c:pt idx="29">
                  <c:v>2025 Haziran</c:v>
                </c:pt>
              </c:strCache>
            </c:strRef>
          </c:cat>
          <c:val>
            <c:numRef>
              <c:f>Sayfa1!$B$2:$B$31</c:f>
              <c:numCache>
                <c:formatCode>General</c:formatCode>
                <c:ptCount val="30"/>
                <c:pt idx="0">
                  <c:v>32</c:v>
                </c:pt>
                <c:pt idx="1">
                  <c:v>31</c:v>
                </c:pt>
                <c:pt idx="2">
                  <c:v>31</c:v>
                </c:pt>
                <c:pt idx="3">
                  <c:v>17</c:v>
                </c:pt>
                <c:pt idx="4">
                  <c:v>26</c:v>
                </c:pt>
                <c:pt idx="5">
                  <c:v>46</c:v>
                </c:pt>
                <c:pt idx="6">
                  <c:v>57</c:v>
                </c:pt>
                <c:pt idx="7">
                  <c:v>24</c:v>
                </c:pt>
                <c:pt idx="8">
                  <c:v>34</c:v>
                </c:pt>
                <c:pt idx="9">
                  <c:v>51</c:v>
                </c:pt>
                <c:pt idx="10">
                  <c:v>78</c:v>
                </c:pt>
                <c:pt idx="11">
                  <c:v>92</c:v>
                </c:pt>
                <c:pt idx="12">
                  <c:v>93</c:v>
                </c:pt>
                <c:pt idx="13">
                  <c:v>63</c:v>
                </c:pt>
                <c:pt idx="14">
                  <c:v>58</c:v>
                </c:pt>
                <c:pt idx="15">
                  <c:v>105</c:v>
                </c:pt>
                <c:pt idx="16">
                  <c:v>172</c:v>
                </c:pt>
                <c:pt idx="17">
                  <c:v>114</c:v>
                </c:pt>
                <c:pt idx="18">
                  <c:v>183</c:v>
                </c:pt>
                <c:pt idx="19">
                  <c:v>194</c:v>
                </c:pt>
                <c:pt idx="20">
                  <c:v>205</c:v>
                </c:pt>
                <c:pt idx="21">
                  <c:v>165</c:v>
                </c:pt>
                <c:pt idx="22">
                  <c:v>152</c:v>
                </c:pt>
                <c:pt idx="23">
                  <c:v>219</c:v>
                </c:pt>
                <c:pt idx="24">
                  <c:v>231</c:v>
                </c:pt>
                <c:pt idx="25">
                  <c:v>163</c:v>
                </c:pt>
                <c:pt idx="26">
                  <c:v>189</c:v>
                </c:pt>
                <c:pt idx="27">
                  <c:v>199</c:v>
                </c:pt>
                <c:pt idx="28">
                  <c:v>185</c:v>
                </c:pt>
                <c:pt idx="29">
                  <c:v>292</c:v>
                </c:pt>
              </c:numCache>
            </c:numRef>
          </c:val>
          <c:extLst>
            <c:ext xmlns:c16="http://schemas.microsoft.com/office/drawing/2014/chart" uri="{C3380CC4-5D6E-409C-BE32-E72D297353CC}">
              <c16:uniqueId val="{00000000-0586-40E0-8770-3C34D1606499}"/>
            </c:ext>
          </c:extLst>
        </c:ser>
        <c:ser>
          <c:idx val="1"/>
          <c:order val="1"/>
          <c:tx>
            <c:strRef>
              <c:f>Sayfa1!$C$1</c:f>
              <c:strCache>
                <c:ptCount val="1"/>
                <c:pt idx="0">
                  <c:v>KESİN MÜHLET KARARI</c:v>
                </c:pt>
              </c:strCache>
            </c:strRef>
          </c:tx>
          <c:spPr>
            <a:solidFill>
              <a:schemeClr val="accent2"/>
            </a:solidFill>
            <a:ln>
              <a:noFill/>
            </a:ln>
            <a:effectLst/>
          </c:spPr>
          <c:invertIfNegative val="0"/>
          <c:dLbls>
            <c:dLbl>
              <c:idx val="21"/>
              <c:spPr>
                <a:noFill/>
                <a:ln>
                  <a:noFill/>
                </a:ln>
                <a:effectLst/>
              </c:spPr>
              <c:txPr>
                <a:bodyPr rot="0" spcFirstLastPara="1" vertOverflow="ellipsis" vert="horz" wrap="square" lIns="38100" tIns="19050" rIns="38100" bIns="19050" anchor="ctr" anchorCtr="1">
                  <a:noAutofit/>
                </a:bodyPr>
                <a:lstStyle/>
                <a:p>
                  <a:pPr>
                    <a:defRPr sz="13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extLst>
                <c:ext xmlns:c15="http://schemas.microsoft.com/office/drawing/2012/chart" uri="{CE6537A1-D6FC-4f65-9D91-7224C49458BB}">
                  <c15:layout>
                    <c:manualLayout>
                      <c:w val="3.8242132517199545E-2"/>
                      <c:h val="6.2047635609395566E-2"/>
                    </c:manualLayout>
                  </c15:layout>
                </c:ext>
                <c:ext xmlns:c16="http://schemas.microsoft.com/office/drawing/2014/chart" uri="{C3380CC4-5D6E-409C-BE32-E72D297353CC}">
                  <c16:uniqueId val="{00000000-C03C-4CB3-9D76-64414157955B}"/>
                </c:ext>
              </c:extLst>
            </c:dLbl>
            <c:spPr>
              <a:noFill/>
              <a:ln>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Sayfa1!$A$2:$A$31</c:f>
              <c:strCache>
                <c:ptCount val="30"/>
                <c:pt idx="0">
                  <c:v>2023 OCAK</c:v>
                </c:pt>
                <c:pt idx="1">
                  <c:v>2023 ŞUBAT</c:v>
                </c:pt>
                <c:pt idx="2">
                  <c:v>2023 MART</c:v>
                </c:pt>
                <c:pt idx="3">
                  <c:v>2023 NİSAN</c:v>
                </c:pt>
                <c:pt idx="4">
                  <c:v>2023 MAYIS</c:v>
                </c:pt>
                <c:pt idx="5">
                  <c:v>2023 HAZİRAN</c:v>
                </c:pt>
                <c:pt idx="6">
                  <c:v>2023 TEMMUZ</c:v>
                </c:pt>
                <c:pt idx="7">
                  <c:v>2023 AĞUSTOS</c:v>
                </c:pt>
                <c:pt idx="8">
                  <c:v>2023 EYLÜL</c:v>
                </c:pt>
                <c:pt idx="9">
                  <c:v>2023 EKİM</c:v>
                </c:pt>
                <c:pt idx="10">
                  <c:v>2023 KASIM</c:v>
                </c:pt>
                <c:pt idx="11">
                  <c:v>2023 ARALIK</c:v>
                </c:pt>
                <c:pt idx="12">
                  <c:v>2024 OCAK </c:v>
                </c:pt>
                <c:pt idx="13">
                  <c:v>2024 ŞUBAT </c:v>
                </c:pt>
                <c:pt idx="14">
                  <c:v>2024 MART</c:v>
                </c:pt>
                <c:pt idx="15">
                  <c:v>2024 NİSAN </c:v>
                </c:pt>
                <c:pt idx="16">
                  <c:v>2024 Mayıs</c:v>
                </c:pt>
                <c:pt idx="17">
                  <c:v>2024 Haziran</c:v>
                </c:pt>
                <c:pt idx="18">
                  <c:v>2024 Temmuz</c:v>
                </c:pt>
                <c:pt idx="19">
                  <c:v>2024 Ağustos</c:v>
                </c:pt>
                <c:pt idx="20">
                  <c:v>2024 Eylül</c:v>
                </c:pt>
                <c:pt idx="21">
                  <c:v>2024 Ekim</c:v>
                </c:pt>
                <c:pt idx="22">
                  <c:v>2024 Kasım</c:v>
                </c:pt>
                <c:pt idx="23">
                  <c:v>2024 Aralık</c:v>
                </c:pt>
                <c:pt idx="24">
                  <c:v>2025 Ocak</c:v>
                </c:pt>
                <c:pt idx="25">
                  <c:v>2025 Şubat</c:v>
                </c:pt>
                <c:pt idx="26">
                  <c:v>2025 Mart</c:v>
                </c:pt>
                <c:pt idx="27">
                  <c:v>2025 Nisan</c:v>
                </c:pt>
                <c:pt idx="28">
                  <c:v>2025 Mayıs</c:v>
                </c:pt>
                <c:pt idx="29">
                  <c:v>2025 Haziran</c:v>
                </c:pt>
              </c:strCache>
            </c:strRef>
          </c:cat>
          <c:val>
            <c:numRef>
              <c:f>Sayfa1!$C$2:$C$31</c:f>
              <c:numCache>
                <c:formatCode>General</c:formatCode>
                <c:ptCount val="30"/>
                <c:pt idx="0">
                  <c:v>19</c:v>
                </c:pt>
                <c:pt idx="1">
                  <c:v>34</c:v>
                </c:pt>
                <c:pt idx="2">
                  <c:v>43</c:v>
                </c:pt>
                <c:pt idx="3">
                  <c:v>33</c:v>
                </c:pt>
                <c:pt idx="4">
                  <c:v>30</c:v>
                </c:pt>
                <c:pt idx="5">
                  <c:v>20</c:v>
                </c:pt>
                <c:pt idx="6">
                  <c:v>20</c:v>
                </c:pt>
                <c:pt idx="7">
                  <c:v>26</c:v>
                </c:pt>
                <c:pt idx="8">
                  <c:v>24</c:v>
                </c:pt>
                <c:pt idx="9">
                  <c:v>39</c:v>
                </c:pt>
                <c:pt idx="10">
                  <c:v>46</c:v>
                </c:pt>
                <c:pt idx="11">
                  <c:v>18</c:v>
                </c:pt>
                <c:pt idx="12">
                  <c:v>36</c:v>
                </c:pt>
                <c:pt idx="13">
                  <c:v>13</c:v>
                </c:pt>
                <c:pt idx="14">
                  <c:v>58</c:v>
                </c:pt>
                <c:pt idx="15">
                  <c:v>29</c:v>
                </c:pt>
                <c:pt idx="16">
                  <c:v>66</c:v>
                </c:pt>
                <c:pt idx="17">
                  <c:v>43</c:v>
                </c:pt>
                <c:pt idx="18">
                  <c:v>66</c:v>
                </c:pt>
                <c:pt idx="19">
                  <c:v>50</c:v>
                </c:pt>
                <c:pt idx="20">
                  <c:v>86</c:v>
                </c:pt>
                <c:pt idx="21">
                  <c:v>110</c:v>
                </c:pt>
                <c:pt idx="22">
                  <c:v>126</c:v>
                </c:pt>
                <c:pt idx="23">
                  <c:v>144</c:v>
                </c:pt>
                <c:pt idx="24">
                  <c:v>165</c:v>
                </c:pt>
                <c:pt idx="25">
                  <c:v>103</c:v>
                </c:pt>
                <c:pt idx="26">
                  <c:v>122</c:v>
                </c:pt>
                <c:pt idx="27">
                  <c:v>136</c:v>
                </c:pt>
                <c:pt idx="28">
                  <c:v>164</c:v>
                </c:pt>
                <c:pt idx="29">
                  <c:v>132</c:v>
                </c:pt>
              </c:numCache>
            </c:numRef>
          </c:val>
          <c:extLst>
            <c:ext xmlns:c16="http://schemas.microsoft.com/office/drawing/2014/chart" uri="{C3380CC4-5D6E-409C-BE32-E72D297353CC}">
              <c16:uniqueId val="{00000001-0586-40E0-8770-3C34D1606499}"/>
            </c:ext>
          </c:extLst>
        </c:ser>
        <c:dLbls>
          <c:showLegendKey val="0"/>
          <c:showVal val="0"/>
          <c:showCatName val="0"/>
          <c:showSerName val="0"/>
          <c:showPercent val="0"/>
          <c:showBubbleSize val="0"/>
        </c:dLbls>
        <c:gapWidth val="219"/>
        <c:overlap val="-27"/>
        <c:axId val="1321931039"/>
        <c:axId val="1328984431"/>
      </c:barChart>
      <c:catAx>
        <c:axId val="13219310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328984431"/>
        <c:crosses val="autoZero"/>
        <c:auto val="1"/>
        <c:lblAlgn val="ctr"/>
        <c:lblOffset val="100"/>
        <c:noMultiLvlLbl val="0"/>
      </c:catAx>
      <c:valAx>
        <c:axId val="1328984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1321931039"/>
        <c:crosses val="autoZero"/>
        <c:crossBetween val="between"/>
      </c:valAx>
      <c:spPr>
        <a:noFill/>
        <a:ln w="25400">
          <a:noFill/>
        </a:ln>
        <a:effectLst/>
      </c:spPr>
    </c:plotArea>
    <c:legend>
      <c:legendPos val="b"/>
      <c:layout>
        <c:manualLayout>
          <c:xMode val="edge"/>
          <c:yMode val="edge"/>
          <c:x val="0.27778944298629343"/>
          <c:y val="0.948864819452925"/>
          <c:w val="0.47528519004568875"/>
          <c:h val="5.1135241198523487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tr-TR"/>
    </a:p>
  </c:txPr>
  <c:externalData r:id="rId3">
    <c:autoUpdate val="0"/>
  </c:externalData>
  <c:userShapes r:id="rId4"/>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Sayfa1!$A$2:$A$31</c:f>
              <c:numCache>
                <c:formatCode>mmm\-yy</c:formatCode>
                <c:ptCount val="30"/>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pt idx="24">
                  <c:v>45658</c:v>
                </c:pt>
                <c:pt idx="25">
                  <c:v>45689</c:v>
                </c:pt>
                <c:pt idx="26">
                  <c:v>45717</c:v>
                </c:pt>
                <c:pt idx="27">
                  <c:v>45748</c:v>
                </c:pt>
                <c:pt idx="28">
                  <c:v>45778</c:v>
                </c:pt>
                <c:pt idx="29">
                  <c:v>45809</c:v>
                </c:pt>
              </c:numCache>
            </c:numRef>
          </c:cat>
          <c:val>
            <c:numRef>
              <c:f>Sayfa1!$B$2:$B$31</c:f>
              <c:numCache>
                <c:formatCode>General</c:formatCode>
                <c:ptCount val="30"/>
                <c:pt idx="0">
                  <c:v>7</c:v>
                </c:pt>
                <c:pt idx="1">
                  <c:v>6</c:v>
                </c:pt>
                <c:pt idx="2">
                  <c:v>1</c:v>
                </c:pt>
                <c:pt idx="3">
                  <c:v>4</c:v>
                </c:pt>
                <c:pt idx="4">
                  <c:v>5</c:v>
                </c:pt>
                <c:pt idx="5">
                  <c:v>3</c:v>
                </c:pt>
                <c:pt idx="6">
                  <c:v>4</c:v>
                </c:pt>
                <c:pt idx="7">
                  <c:v>2</c:v>
                </c:pt>
                <c:pt idx="8">
                  <c:v>9</c:v>
                </c:pt>
                <c:pt idx="9">
                  <c:v>11</c:v>
                </c:pt>
                <c:pt idx="10">
                  <c:v>8</c:v>
                </c:pt>
                <c:pt idx="11">
                  <c:v>5</c:v>
                </c:pt>
                <c:pt idx="12">
                  <c:v>7</c:v>
                </c:pt>
                <c:pt idx="13">
                  <c:v>6</c:v>
                </c:pt>
                <c:pt idx="14">
                  <c:v>10</c:v>
                </c:pt>
                <c:pt idx="15">
                  <c:v>12</c:v>
                </c:pt>
                <c:pt idx="16">
                  <c:v>9</c:v>
                </c:pt>
                <c:pt idx="17">
                  <c:v>4</c:v>
                </c:pt>
                <c:pt idx="18">
                  <c:v>7</c:v>
                </c:pt>
                <c:pt idx="19">
                  <c:v>3</c:v>
                </c:pt>
                <c:pt idx="20">
                  <c:v>18</c:v>
                </c:pt>
                <c:pt idx="21">
                  <c:v>20</c:v>
                </c:pt>
                <c:pt idx="22">
                  <c:v>12</c:v>
                </c:pt>
                <c:pt idx="23">
                  <c:v>24</c:v>
                </c:pt>
                <c:pt idx="24">
                  <c:v>21</c:v>
                </c:pt>
                <c:pt idx="25">
                  <c:v>4</c:v>
                </c:pt>
                <c:pt idx="26">
                  <c:v>18</c:v>
                </c:pt>
                <c:pt idx="27">
                  <c:v>10</c:v>
                </c:pt>
                <c:pt idx="28">
                  <c:v>24</c:v>
                </c:pt>
                <c:pt idx="29">
                  <c:v>19</c:v>
                </c:pt>
              </c:numCache>
            </c:numRef>
          </c:val>
          <c:extLst>
            <c:ext xmlns:c16="http://schemas.microsoft.com/office/drawing/2014/chart" uri="{C3380CC4-5D6E-409C-BE32-E72D297353CC}">
              <c16:uniqueId val="{00000000-9169-4FEB-8F48-0D41A5AEC1E9}"/>
            </c:ext>
          </c:extLst>
        </c:ser>
        <c:dLbls>
          <c:dLblPos val="outEnd"/>
          <c:showLegendKey val="0"/>
          <c:showVal val="1"/>
          <c:showCatName val="0"/>
          <c:showSerName val="0"/>
          <c:showPercent val="0"/>
          <c:showBubbleSize val="0"/>
        </c:dLbls>
        <c:gapWidth val="219"/>
        <c:overlap val="-27"/>
        <c:axId val="824717007"/>
        <c:axId val="824709807"/>
      </c:barChart>
      <c:dateAx>
        <c:axId val="824717007"/>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824709807"/>
        <c:crosses val="autoZero"/>
        <c:auto val="1"/>
        <c:lblOffset val="100"/>
        <c:baseTimeUnit val="months"/>
      </c:dateAx>
      <c:valAx>
        <c:axId val="824709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824717007"/>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pPr>
      <a:endParaRPr lang="tr-T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8.1853358571018095E-2"/>
          <c:y val="4.4385532850280879E-2"/>
          <c:w val="0.9068375590659109"/>
          <c:h val="0.84638717016291709"/>
        </c:manualLayout>
      </c:layout>
      <c:barChart>
        <c:barDir val="col"/>
        <c:grouping val="clustered"/>
        <c:varyColors val="0"/>
        <c:ser>
          <c:idx val="0"/>
          <c:order val="0"/>
          <c:tx>
            <c:strRef>
              <c:f>Sayfa1!$B$1</c:f>
              <c:strCache>
                <c:ptCount val="1"/>
                <c:pt idx="0">
                  <c:v>KARŞILIKSIZ ÇEK TUTARI</c:v>
                </c:pt>
              </c:strCache>
            </c:strRef>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25"/>
              <c:layout>
                <c:manualLayout>
                  <c:x val="-8.639021872257436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C9E-4DEB-8487-4F4958B3E2F7}"/>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Sayfa1!$A$2:$A$42</c:f>
              <c:numCache>
                <c:formatCode>mmm\-yy</c:formatCode>
                <c:ptCount val="41"/>
                <c:pt idx="0">
                  <c:v>44562</c:v>
                </c:pt>
                <c:pt idx="1">
                  <c:v>44593</c:v>
                </c:pt>
                <c:pt idx="2">
                  <c:v>44621</c:v>
                </c:pt>
                <c:pt idx="3">
                  <c:v>44652</c:v>
                </c:pt>
                <c:pt idx="4">
                  <c:v>44682</c:v>
                </c:pt>
                <c:pt idx="5">
                  <c:v>44713</c:v>
                </c:pt>
                <c:pt idx="6">
                  <c:v>44743</c:v>
                </c:pt>
                <c:pt idx="7">
                  <c:v>44774</c:v>
                </c:pt>
                <c:pt idx="8">
                  <c:v>44805</c:v>
                </c:pt>
                <c:pt idx="9">
                  <c:v>44835</c:v>
                </c:pt>
                <c:pt idx="10">
                  <c:v>44866</c:v>
                </c:pt>
                <c:pt idx="11">
                  <c:v>44896</c:v>
                </c:pt>
                <c:pt idx="12">
                  <c:v>44927</c:v>
                </c:pt>
                <c:pt idx="13">
                  <c:v>44958</c:v>
                </c:pt>
                <c:pt idx="14">
                  <c:v>44986</c:v>
                </c:pt>
                <c:pt idx="15">
                  <c:v>45017</c:v>
                </c:pt>
                <c:pt idx="16">
                  <c:v>45047</c:v>
                </c:pt>
                <c:pt idx="17">
                  <c:v>45078</c:v>
                </c:pt>
                <c:pt idx="18">
                  <c:v>45108</c:v>
                </c:pt>
                <c:pt idx="19">
                  <c:v>45139</c:v>
                </c:pt>
                <c:pt idx="20">
                  <c:v>45170</c:v>
                </c:pt>
                <c:pt idx="21">
                  <c:v>45200</c:v>
                </c:pt>
                <c:pt idx="22">
                  <c:v>45231</c:v>
                </c:pt>
                <c:pt idx="23">
                  <c:v>45261</c:v>
                </c:pt>
                <c:pt idx="24">
                  <c:v>45292</c:v>
                </c:pt>
                <c:pt idx="25">
                  <c:v>45323</c:v>
                </c:pt>
                <c:pt idx="26">
                  <c:v>45352</c:v>
                </c:pt>
                <c:pt idx="27">
                  <c:v>45383</c:v>
                </c:pt>
                <c:pt idx="28">
                  <c:v>45413</c:v>
                </c:pt>
                <c:pt idx="29">
                  <c:v>45444</c:v>
                </c:pt>
                <c:pt idx="30">
                  <c:v>45474</c:v>
                </c:pt>
                <c:pt idx="31">
                  <c:v>45505</c:v>
                </c:pt>
                <c:pt idx="32">
                  <c:v>45536</c:v>
                </c:pt>
                <c:pt idx="33">
                  <c:v>45566</c:v>
                </c:pt>
                <c:pt idx="34">
                  <c:v>45597</c:v>
                </c:pt>
                <c:pt idx="35">
                  <c:v>45627</c:v>
                </c:pt>
                <c:pt idx="36">
                  <c:v>45658</c:v>
                </c:pt>
                <c:pt idx="37">
                  <c:v>45689</c:v>
                </c:pt>
                <c:pt idx="38">
                  <c:v>45717</c:v>
                </c:pt>
                <c:pt idx="39">
                  <c:v>45748</c:v>
                </c:pt>
                <c:pt idx="40">
                  <c:v>45778</c:v>
                </c:pt>
              </c:numCache>
            </c:numRef>
          </c:cat>
          <c:val>
            <c:numRef>
              <c:f>Sayfa1!$B$2:$B$42</c:f>
              <c:numCache>
                <c:formatCode>#,##0</c:formatCode>
                <c:ptCount val="41"/>
                <c:pt idx="0">
                  <c:v>1345</c:v>
                </c:pt>
                <c:pt idx="1">
                  <c:v>1429</c:v>
                </c:pt>
                <c:pt idx="2">
                  <c:v>1582</c:v>
                </c:pt>
                <c:pt idx="3">
                  <c:v>1014</c:v>
                </c:pt>
                <c:pt idx="4">
                  <c:v>1780</c:v>
                </c:pt>
                <c:pt idx="5">
                  <c:v>1476</c:v>
                </c:pt>
                <c:pt idx="6">
                  <c:v>1125</c:v>
                </c:pt>
                <c:pt idx="7">
                  <c:v>2183</c:v>
                </c:pt>
                <c:pt idx="8">
                  <c:v>1797</c:v>
                </c:pt>
                <c:pt idx="9">
                  <c:v>2366</c:v>
                </c:pt>
                <c:pt idx="10">
                  <c:v>2309</c:v>
                </c:pt>
                <c:pt idx="11">
                  <c:v>2229</c:v>
                </c:pt>
                <c:pt idx="12">
                  <c:v>2991</c:v>
                </c:pt>
                <c:pt idx="13">
                  <c:v>2487</c:v>
                </c:pt>
                <c:pt idx="14">
                  <c:v>3026</c:v>
                </c:pt>
                <c:pt idx="15">
                  <c:v>2461</c:v>
                </c:pt>
                <c:pt idx="16">
                  <c:v>4843</c:v>
                </c:pt>
                <c:pt idx="17">
                  <c:v>3349</c:v>
                </c:pt>
                <c:pt idx="18">
                  <c:v>6763</c:v>
                </c:pt>
                <c:pt idx="19">
                  <c:v>5630</c:v>
                </c:pt>
                <c:pt idx="20">
                  <c:v>4054</c:v>
                </c:pt>
                <c:pt idx="21">
                  <c:v>8126</c:v>
                </c:pt>
                <c:pt idx="22">
                  <c:v>6909</c:v>
                </c:pt>
                <c:pt idx="23">
                  <c:v>6364</c:v>
                </c:pt>
                <c:pt idx="24">
                  <c:v>10671</c:v>
                </c:pt>
                <c:pt idx="25">
                  <c:v>9051</c:v>
                </c:pt>
                <c:pt idx="26">
                  <c:v>8232</c:v>
                </c:pt>
                <c:pt idx="27">
                  <c:v>15097</c:v>
                </c:pt>
                <c:pt idx="28">
                  <c:v>14003</c:v>
                </c:pt>
                <c:pt idx="29">
                  <c:v>10755</c:v>
                </c:pt>
                <c:pt idx="30">
                  <c:v>21990</c:v>
                </c:pt>
                <c:pt idx="31">
                  <c:v>12483</c:v>
                </c:pt>
                <c:pt idx="32">
                  <c:v>20365</c:v>
                </c:pt>
                <c:pt idx="33">
                  <c:v>17805</c:v>
                </c:pt>
                <c:pt idx="34">
                  <c:v>13040</c:v>
                </c:pt>
                <c:pt idx="35">
                  <c:v>23176</c:v>
                </c:pt>
                <c:pt idx="36">
                  <c:v>17411</c:v>
                </c:pt>
                <c:pt idx="37">
                  <c:v>14988</c:v>
                </c:pt>
                <c:pt idx="38">
                  <c:v>12148</c:v>
                </c:pt>
                <c:pt idx="39">
                  <c:v>20676</c:v>
                </c:pt>
                <c:pt idx="40">
                  <c:v>16418</c:v>
                </c:pt>
              </c:numCache>
            </c:numRef>
          </c:val>
          <c:extLst>
            <c:ext xmlns:c16="http://schemas.microsoft.com/office/drawing/2014/chart" uri="{C3380CC4-5D6E-409C-BE32-E72D297353CC}">
              <c16:uniqueId val="{00000000-EF21-438A-81C8-747ABD08D9BA}"/>
            </c:ext>
          </c:extLst>
        </c:ser>
        <c:dLbls>
          <c:showLegendKey val="0"/>
          <c:showVal val="0"/>
          <c:showCatName val="0"/>
          <c:showSerName val="0"/>
          <c:showPercent val="0"/>
          <c:showBubbleSize val="0"/>
        </c:dLbls>
        <c:gapWidth val="100"/>
        <c:overlap val="-24"/>
        <c:axId val="390622272"/>
        <c:axId val="390627760"/>
      </c:barChart>
      <c:dateAx>
        <c:axId val="390622272"/>
        <c:scaling>
          <c:orientation val="minMax"/>
        </c:scaling>
        <c:delete val="0"/>
        <c:axPos val="b"/>
        <c:numFmt formatCode="mmm\-yy"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390627760"/>
        <c:crosses val="autoZero"/>
        <c:auto val="1"/>
        <c:lblOffset val="100"/>
        <c:baseTimeUnit val="months"/>
      </c:dateAx>
      <c:valAx>
        <c:axId val="3906277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3906222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6.1656330403381816E-2"/>
          <c:y val="2.5956593477829668E-2"/>
          <c:w val="0.92337016627515744"/>
          <c:h val="0.80095050805436729"/>
        </c:manualLayout>
      </c:layout>
      <c:barChart>
        <c:barDir val="col"/>
        <c:grouping val="clustered"/>
        <c:varyColors val="0"/>
        <c:ser>
          <c:idx val="0"/>
          <c:order val="0"/>
          <c:tx>
            <c:strRef>
              <c:f>Sayfa1!$B$1</c:f>
              <c:strCache>
                <c:ptCount val="1"/>
                <c:pt idx="0">
                  <c:v>ÇEKLERİN YÜZDE TUTARI</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31"/>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extLst>
                <c:ext xmlns:c15="http://schemas.microsoft.com/office/drawing/2012/chart" uri="{CE6537A1-D6FC-4f65-9D91-7224C49458BB}">
                  <c15:layout>
                    <c:manualLayout>
                      <c:w val="4.5434644282471161E-2"/>
                      <c:h val="6.1194612027012998E-2"/>
                    </c:manualLayout>
                  </c15:layout>
                </c:ext>
                <c:ext xmlns:c16="http://schemas.microsoft.com/office/drawing/2014/chart" uri="{C3380CC4-5D6E-409C-BE32-E72D297353CC}">
                  <c16:uniqueId val="{00000000-63DE-49FA-825A-F20B47EFDC92}"/>
                </c:ext>
              </c:extLst>
            </c:dLbl>
            <c:dLbl>
              <c:idx val="36"/>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extLst>
                <c:ext xmlns:c15="http://schemas.microsoft.com/office/drawing/2012/chart" uri="{CE6537A1-D6FC-4f65-9D91-7224C49458BB}">
                  <c15:layout>
                    <c:manualLayout>
                      <c:w val="4.6905257209621985E-2"/>
                      <c:h val="4.7121493124671954E-2"/>
                    </c:manualLayout>
                  </c15:layout>
                </c:ext>
                <c:ext xmlns:c16="http://schemas.microsoft.com/office/drawing/2014/chart" uri="{C3380CC4-5D6E-409C-BE32-E72D297353CC}">
                  <c16:uniqueId val="{00000000-7675-4577-8126-5A0AD9F4175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Sayfa1!$A$2:$A$42</c:f>
              <c:numCache>
                <c:formatCode>mmm\-yy</c:formatCode>
                <c:ptCount val="41"/>
                <c:pt idx="0">
                  <c:v>44562</c:v>
                </c:pt>
                <c:pt idx="1">
                  <c:v>44593</c:v>
                </c:pt>
                <c:pt idx="2">
                  <c:v>44621</c:v>
                </c:pt>
                <c:pt idx="3">
                  <c:v>44652</c:v>
                </c:pt>
                <c:pt idx="4">
                  <c:v>44682</c:v>
                </c:pt>
                <c:pt idx="5">
                  <c:v>44713</c:v>
                </c:pt>
                <c:pt idx="6">
                  <c:v>44743</c:v>
                </c:pt>
                <c:pt idx="7">
                  <c:v>44774</c:v>
                </c:pt>
                <c:pt idx="8">
                  <c:v>44805</c:v>
                </c:pt>
                <c:pt idx="9">
                  <c:v>44835</c:v>
                </c:pt>
                <c:pt idx="10">
                  <c:v>44866</c:v>
                </c:pt>
                <c:pt idx="11">
                  <c:v>44896</c:v>
                </c:pt>
                <c:pt idx="12">
                  <c:v>44927</c:v>
                </c:pt>
                <c:pt idx="13">
                  <c:v>44958</c:v>
                </c:pt>
                <c:pt idx="14">
                  <c:v>44986</c:v>
                </c:pt>
                <c:pt idx="15">
                  <c:v>45017</c:v>
                </c:pt>
                <c:pt idx="16">
                  <c:v>45047</c:v>
                </c:pt>
                <c:pt idx="17">
                  <c:v>45078</c:v>
                </c:pt>
                <c:pt idx="18">
                  <c:v>45108</c:v>
                </c:pt>
                <c:pt idx="19">
                  <c:v>45139</c:v>
                </c:pt>
                <c:pt idx="20">
                  <c:v>45170</c:v>
                </c:pt>
                <c:pt idx="21">
                  <c:v>45200</c:v>
                </c:pt>
                <c:pt idx="22">
                  <c:v>45231</c:v>
                </c:pt>
                <c:pt idx="23">
                  <c:v>45261</c:v>
                </c:pt>
                <c:pt idx="24">
                  <c:v>45292</c:v>
                </c:pt>
                <c:pt idx="25">
                  <c:v>45323</c:v>
                </c:pt>
                <c:pt idx="26">
                  <c:v>45352</c:v>
                </c:pt>
                <c:pt idx="27">
                  <c:v>45383</c:v>
                </c:pt>
                <c:pt idx="28">
                  <c:v>45413</c:v>
                </c:pt>
                <c:pt idx="29">
                  <c:v>45444</c:v>
                </c:pt>
                <c:pt idx="30">
                  <c:v>45474</c:v>
                </c:pt>
                <c:pt idx="31">
                  <c:v>45505</c:v>
                </c:pt>
                <c:pt idx="32">
                  <c:v>45536</c:v>
                </c:pt>
                <c:pt idx="33">
                  <c:v>45566</c:v>
                </c:pt>
                <c:pt idx="34">
                  <c:v>45597</c:v>
                </c:pt>
                <c:pt idx="35">
                  <c:v>45627</c:v>
                </c:pt>
                <c:pt idx="36">
                  <c:v>45658</c:v>
                </c:pt>
                <c:pt idx="37">
                  <c:v>45689</c:v>
                </c:pt>
                <c:pt idx="38">
                  <c:v>45717</c:v>
                </c:pt>
                <c:pt idx="39">
                  <c:v>45748</c:v>
                </c:pt>
                <c:pt idx="40">
                  <c:v>45778</c:v>
                </c:pt>
              </c:numCache>
            </c:numRef>
          </c:cat>
          <c:val>
            <c:numRef>
              <c:f>Sayfa1!$B$2:$B$42</c:f>
              <c:numCache>
                <c:formatCode>General</c:formatCode>
                <c:ptCount val="41"/>
                <c:pt idx="0">
                  <c:v>1</c:v>
                </c:pt>
                <c:pt idx="1">
                  <c:v>0.9</c:v>
                </c:pt>
                <c:pt idx="2">
                  <c:v>0.9</c:v>
                </c:pt>
                <c:pt idx="3">
                  <c:v>0.9</c:v>
                </c:pt>
                <c:pt idx="4">
                  <c:v>0.7</c:v>
                </c:pt>
                <c:pt idx="5">
                  <c:v>0.7</c:v>
                </c:pt>
                <c:pt idx="6">
                  <c:v>0.7</c:v>
                </c:pt>
                <c:pt idx="7">
                  <c:v>0.7</c:v>
                </c:pt>
                <c:pt idx="8">
                  <c:v>0.7</c:v>
                </c:pt>
                <c:pt idx="9">
                  <c:v>0.9</c:v>
                </c:pt>
                <c:pt idx="10">
                  <c:v>0.8</c:v>
                </c:pt>
                <c:pt idx="11">
                  <c:v>0.8</c:v>
                </c:pt>
                <c:pt idx="12">
                  <c:v>0.9</c:v>
                </c:pt>
                <c:pt idx="13">
                  <c:v>0.9</c:v>
                </c:pt>
                <c:pt idx="14">
                  <c:v>1</c:v>
                </c:pt>
                <c:pt idx="15">
                  <c:v>1</c:v>
                </c:pt>
                <c:pt idx="16">
                  <c:v>1.2</c:v>
                </c:pt>
                <c:pt idx="17">
                  <c:v>1.4</c:v>
                </c:pt>
                <c:pt idx="18">
                  <c:v>1.4</c:v>
                </c:pt>
                <c:pt idx="19">
                  <c:v>1.3</c:v>
                </c:pt>
                <c:pt idx="20">
                  <c:v>1.2</c:v>
                </c:pt>
                <c:pt idx="21">
                  <c:v>1.4</c:v>
                </c:pt>
                <c:pt idx="22">
                  <c:v>1.4</c:v>
                </c:pt>
                <c:pt idx="23">
                  <c:v>1.5</c:v>
                </c:pt>
                <c:pt idx="24">
                  <c:v>1.66</c:v>
                </c:pt>
                <c:pt idx="25">
                  <c:v>1.82</c:v>
                </c:pt>
                <c:pt idx="26">
                  <c:v>2.0699999999999998</c:v>
                </c:pt>
                <c:pt idx="27">
                  <c:v>2.2799999999999998</c:v>
                </c:pt>
                <c:pt idx="28">
                  <c:v>2.2000000000000002</c:v>
                </c:pt>
                <c:pt idx="29">
                  <c:v>2.39</c:v>
                </c:pt>
                <c:pt idx="30">
                  <c:v>2.62</c:v>
                </c:pt>
                <c:pt idx="31">
                  <c:v>2.44</c:v>
                </c:pt>
                <c:pt idx="32">
                  <c:v>2.41</c:v>
                </c:pt>
                <c:pt idx="33">
                  <c:v>2.41</c:v>
                </c:pt>
                <c:pt idx="34">
                  <c:v>2.2200000000000002</c:v>
                </c:pt>
                <c:pt idx="35">
                  <c:v>2.3199999999999998</c:v>
                </c:pt>
                <c:pt idx="36">
                  <c:v>2.2799999999999998</c:v>
                </c:pt>
                <c:pt idx="37">
                  <c:v>2.11</c:v>
                </c:pt>
                <c:pt idx="38">
                  <c:v>2.1</c:v>
                </c:pt>
                <c:pt idx="39">
                  <c:v>2.17</c:v>
                </c:pt>
                <c:pt idx="40">
                  <c:v>2.36</c:v>
                </c:pt>
              </c:numCache>
            </c:numRef>
          </c:val>
          <c:extLst>
            <c:ext xmlns:c16="http://schemas.microsoft.com/office/drawing/2014/chart" uri="{C3380CC4-5D6E-409C-BE32-E72D297353CC}">
              <c16:uniqueId val="{00000000-EF21-438A-81C8-747ABD08D9BA}"/>
            </c:ext>
          </c:extLst>
        </c:ser>
        <c:dLbls>
          <c:showLegendKey val="0"/>
          <c:showVal val="0"/>
          <c:showCatName val="0"/>
          <c:showSerName val="0"/>
          <c:showPercent val="0"/>
          <c:showBubbleSize val="0"/>
        </c:dLbls>
        <c:gapWidth val="100"/>
        <c:overlap val="-24"/>
        <c:axId val="390622272"/>
        <c:axId val="390627760"/>
      </c:barChart>
      <c:dateAx>
        <c:axId val="390622272"/>
        <c:scaling>
          <c:orientation val="minMax"/>
        </c:scaling>
        <c:delete val="0"/>
        <c:axPos val="b"/>
        <c:numFmt formatCode="mmm\-yy"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390627760"/>
        <c:crosses val="autoZero"/>
        <c:auto val="1"/>
        <c:lblOffset val="100"/>
        <c:baseTimeUnit val="months"/>
      </c:dateAx>
      <c:valAx>
        <c:axId val="390627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3906222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863741186481993E-2"/>
          <c:y val="3.3879690043076491E-2"/>
          <c:w val="0.91639115401472893"/>
          <c:h val="0.73903623100129168"/>
        </c:manualLayout>
      </c:layout>
      <c:lineChart>
        <c:grouping val="standard"/>
        <c:varyColors val="0"/>
        <c:ser>
          <c:idx val="0"/>
          <c:order val="0"/>
          <c:spPr>
            <a:ln w="31750">
              <a:solidFill>
                <a:srgbClr val="00B0F0"/>
              </a:solidFill>
            </a:ln>
          </c:spPr>
          <c:marker>
            <c:symbol val="none"/>
          </c:marker>
          <c:dLbls>
            <c:dLbl>
              <c:idx val="59"/>
              <c:tx>
                <c:rich>
                  <a:bodyPr/>
                  <a:lstStyle/>
                  <a:p>
                    <a:fld id="{D3C08090-BF14-4783-ABC4-618D637703F6}" type="CATEGORYNAME">
                      <a:rPr lang="en-US" sz="1200" b="1" smtClean="0"/>
                      <a:pPr/>
                      <a:t>[KATEGORİ ADI]</a:t>
                    </a:fld>
                    <a:endParaRPr lang="en-US" sz="1200" b="1" baseline="0" dirty="0"/>
                  </a:p>
                  <a:p>
                    <a:fld id="{CEE110D2-13F2-4A39-B0AC-028E4E71B8FC}" type="VALUE">
                      <a:rPr lang="en-US" sz="1200" b="1" baseline="0" smtClean="0"/>
                      <a:pPr/>
                      <a:t>[DEĞER]</a:t>
                    </a:fld>
                    <a:endParaRPr lang="tr-T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3FE5-4822-834A-9F791A850F44}"/>
                </c:ext>
              </c:extLst>
            </c:dLbl>
            <c:spPr>
              <a:solidFill>
                <a:prstClr val="white"/>
              </a:solidFill>
              <a:ln>
                <a:solidFill>
                  <a:prstClr val="black">
                    <a:lumMod val="65000"/>
                    <a:lumOff val="35000"/>
                  </a:prstClr>
                </a:solidFill>
              </a:ln>
              <a:effectLst/>
            </c:sp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Sayfa2!$A$2:$A$123</c:f>
              <c:strCache>
                <c:ptCount val="122"/>
                <c:pt idx="0">
                  <c:v>01.06.2015 (May)</c:v>
                </c:pt>
                <c:pt idx="1">
                  <c:v>01.07.2015 (Haz)</c:v>
                </c:pt>
                <c:pt idx="2">
                  <c:v>03.08.2015 (Tem)</c:v>
                </c:pt>
                <c:pt idx="3">
                  <c:v>01.09.2015 (Ağu)</c:v>
                </c:pt>
                <c:pt idx="4">
                  <c:v>01.10.2015 (Eyl)</c:v>
                </c:pt>
                <c:pt idx="5">
                  <c:v>02.11.2015 (Eki)</c:v>
                </c:pt>
                <c:pt idx="6">
                  <c:v>01.12.2015 (Kas)</c:v>
                </c:pt>
                <c:pt idx="7">
                  <c:v>04.01.2016 (Ara)</c:v>
                </c:pt>
                <c:pt idx="8">
                  <c:v>01.02.2016 (Oca)</c:v>
                </c:pt>
                <c:pt idx="9">
                  <c:v>01.03.2016 (Şub )</c:v>
                </c:pt>
                <c:pt idx="10">
                  <c:v>01.04.2016 (Mar)</c:v>
                </c:pt>
                <c:pt idx="11">
                  <c:v>02.05.2016 (Nis)</c:v>
                </c:pt>
                <c:pt idx="12">
                  <c:v>01.06.2016 (May)</c:v>
                </c:pt>
                <c:pt idx="13">
                  <c:v>01.07.2016 (Haz)</c:v>
                </c:pt>
                <c:pt idx="14">
                  <c:v>01.08.2016 (Tem)</c:v>
                </c:pt>
                <c:pt idx="15">
                  <c:v>01.09.2016 (Ağu)</c:v>
                </c:pt>
                <c:pt idx="16">
                  <c:v>03.10.2016 (Eyl)</c:v>
                </c:pt>
                <c:pt idx="17">
                  <c:v>01.11.2016 (Eki)</c:v>
                </c:pt>
                <c:pt idx="18">
                  <c:v>01.12.2016 (Kas)</c:v>
                </c:pt>
                <c:pt idx="19">
                  <c:v>02.01.2017 (Ara)</c:v>
                </c:pt>
                <c:pt idx="20">
                  <c:v>01.02.2017 (Ocak)</c:v>
                </c:pt>
                <c:pt idx="21">
                  <c:v>01.03.2017 (Şub)</c:v>
                </c:pt>
                <c:pt idx="22">
                  <c:v>03.04.2017 (Mar)</c:v>
                </c:pt>
                <c:pt idx="23">
                  <c:v>02.05.2017 (Nis)</c:v>
                </c:pt>
                <c:pt idx="24">
                  <c:v>01.06.2017 (May)</c:v>
                </c:pt>
                <c:pt idx="25">
                  <c:v>03.07.2017 (Haz)</c:v>
                </c:pt>
                <c:pt idx="26">
                  <c:v>01.08.2017 (Tem)</c:v>
                </c:pt>
                <c:pt idx="27">
                  <c:v>05.09.2017 (Ağus)</c:v>
                </c:pt>
                <c:pt idx="28">
                  <c:v>02.10.2017 (Eyl)</c:v>
                </c:pt>
                <c:pt idx="29">
                  <c:v>01.11.2017 (Ekim)</c:v>
                </c:pt>
                <c:pt idx="30">
                  <c:v>01.12.2017 (Kas)</c:v>
                </c:pt>
                <c:pt idx="31">
                  <c:v>02.01.2018 (Ara)</c:v>
                </c:pt>
                <c:pt idx="32">
                  <c:v>01.02.2018 (Oca) </c:v>
                </c:pt>
                <c:pt idx="33">
                  <c:v>01.03.2018 (Şub)</c:v>
                </c:pt>
                <c:pt idx="34">
                  <c:v>02.04.2018 (Mar)</c:v>
                </c:pt>
                <c:pt idx="35">
                  <c:v>02.05.2018 (Nis) </c:v>
                </c:pt>
                <c:pt idx="36">
                  <c:v>01.06.2018 (May) </c:v>
                </c:pt>
                <c:pt idx="37">
                  <c:v>02.07.2018 (Haz)</c:v>
                </c:pt>
                <c:pt idx="38">
                  <c:v>01.08.2018 (Tem) </c:v>
                </c:pt>
                <c:pt idx="39">
                  <c:v>03.09.2018(Ağus) </c:v>
                </c:pt>
                <c:pt idx="40">
                  <c:v>01.10.2018 (Eyl) </c:v>
                </c:pt>
                <c:pt idx="41">
                  <c:v>01.11.2018(Eki) </c:v>
                </c:pt>
                <c:pt idx="42">
                  <c:v>03.12.2018(Kas) </c:v>
                </c:pt>
                <c:pt idx="43">
                  <c:v>02.01.2019(Ara)</c:v>
                </c:pt>
                <c:pt idx="44">
                  <c:v>01.02.2019 (Oca) </c:v>
                </c:pt>
                <c:pt idx="45">
                  <c:v>01.03.2019(Şub)</c:v>
                </c:pt>
                <c:pt idx="46">
                  <c:v>01.04.2019(Mar)</c:v>
                </c:pt>
                <c:pt idx="47">
                  <c:v>01.05.2019(Nis)</c:v>
                </c:pt>
                <c:pt idx="48">
                  <c:v>03.06.2019(May) </c:v>
                </c:pt>
                <c:pt idx="49">
                  <c:v>01.07.2019(Haz)</c:v>
                </c:pt>
                <c:pt idx="50">
                  <c:v>01.08.2019(Tem) </c:v>
                </c:pt>
                <c:pt idx="51">
                  <c:v>02.09.2019(Ağus) </c:v>
                </c:pt>
                <c:pt idx="52">
                  <c:v>01.10.2019 (Eyl) </c:v>
                </c:pt>
                <c:pt idx="53">
                  <c:v>01.11.2019 (Eki) </c:v>
                </c:pt>
                <c:pt idx="54">
                  <c:v>02.12.2019 (Kas) </c:v>
                </c:pt>
                <c:pt idx="55">
                  <c:v>02.01.2020 (Ara) </c:v>
                </c:pt>
                <c:pt idx="56">
                  <c:v>03.02.2020 (Oca) </c:v>
                </c:pt>
                <c:pt idx="57">
                  <c:v>02.03.2020 (Şub ) </c:v>
                </c:pt>
                <c:pt idx="58">
                  <c:v>01.04.2020 (Mar)</c:v>
                </c:pt>
                <c:pt idx="59">
                  <c:v>04.05.2020 (Nis)</c:v>
                </c:pt>
                <c:pt idx="60">
                  <c:v>01.06.2020 (May)</c:v>
                </c:pt>
                <c:pt idx="61">
                  <c:v>01.07.2020 (Haz)</c:v>
                </c:pt>
                <c:pt idx="62">
                  <c:v>04.08.2020 (Tem)</c:v>
                </c:pt>
                <c:pt idx="63">
                  <c:v>01.09.2020 (Ağus)</c:v>
                </c:pt>
                <c:pt idx="64">
                  <c:v>01.10.2020 (Eyl)</c:v>
                </c:pt>
                <c:pt idx="65">
                  <c:v>02.11.2020 (Eki)</c:v>
                </c:pt>
                <c:pt idx="66">
                  <c:v>01.12.2020 (Kas)</c:v>
                </c:pt>
                <c:pt idx="67">
                  <c:v>04.01.2021 (Ara)</c:v>
                </c:pt>
                <c:pt idx="68">
                  <c:v>01.02.2021 (Oca)</c:v>
                </c:pt>
                <c:pt idx="69">
                  <c:v>01.03.2021 (Şub)</c:v>
                </c:pt>
                <c:pt idx="70">
                  <c:v>01.04.2021 (Mart)</c:v>
                </c:pt>
                <c:pt idx="71">
                  <c:v>03.05.2021 (Nis)</c:v>
                </c:pt>
                <c:pt idx="72">
                  <c:v>01.06.2021 (May)</c:v>
                </c:pt>
                <c:pt idx="73">
                  <c:v>01.07.2021 (Haz)</c:v>
                </c:pt>
                <c:pt idx="74">
                  <c:v>02.08.2021 (Tem)</c:v>
                </c:pt>
                <c:pt idx="75">
                  <c:v>01.09.2021 (Ağus)</c:v>
                </c:pt>
                <c:pt idx="76">
                  <c:v>01.10.2021 (Eyl)</c:v>
                </c:pt>
                <c:pt idx="77">
                  <c:v>01.11.2021 (Eki)</c:v>
                </c:pt>
                <c:pt idx="78">
                  <c:v>03.12.2021 (Kas)</c:v>
                </c:pt>
                <c:pt idx="79">
                  <c:v>01.01.2024 (Ara)</c:v>
                </c:pt>
                <c:pt idx="80">
                  <c:v>01.02.2024 (Oca)</c:v>
                </c:pt>
                <c:pt idx="81">
                  <c:v>01.03.2023 (Şub)</c:v>
                </c:pt>
                <c:pt idx="82">
                  <c:v>01.04.2023 (Mart)</c:v>
                </c:pt>
                <c:pt idx="83">
                  <c:v>05.05.2023 (Nis)</c:v>
                </c:pt>
                <c:pt idx="84">
                  <c:v>01.06.2023 (May)</c:v>
                </c:pt>
                <c:pt idx="85">
                  <c:v>01.07.2023 (Haz)</c:v>
                </c:pt>
                <c:pt idx="86">
                  <c:v>01.08.2023 (Tem)</c:v>
                </c:pt>
                <c:pt idx="87">
                  <c:v>03.09.2023 (Ağus)</c:v>
                </c:pt>
                <c:pt idx="88">
                  <c:v>01.10.2023 (Eyl)</c:v>
                </c:pt>
                <c:pt idx="89">
                  <c:v>01.11.2023 (Eki)</c:v>
                </c:pt>
                <c:pt idx="90">
                  <c:v>01.12.2023 (Kas)</c:v>
                </c:pt>
                <c:pt idx="91">
                  <c:v>02.01.2023 (Ara)</c:v>
                </c:pt>
                <c:pt idx="92">
                  <c:v>01.02.2023 (Oca)</c:v>
                </c:pt>
                <c:pt idx="93">
                  <c:v>01.03.2023 (Şub)</c:v>
                </c:pt>
                <c:pt idx="94">
                  <c:v>03.04.2023 (Mart)</c:v>
                </c:pt>
                <c:pt idx="95">
                  <c:v>02.05.2023 (Nis)</c:v>
                </c:pt>
                <c:pt idx="96">
                  <c:v>01.06.2023 (May)</c:v>
                </c:pt>
                <c:pt idx="97">
                  <c:v>03.07.2023 (Haz)</c:v>
                </c:pt>
                <c:pt idx="98">
                  <c:v>01.08.2023 (Tem)</c:v>
                </c:pt>
                <c:pt idx="99">
                  <c:v>06.09.2023 (Ağus)</c:v>
                </c:pt>
                <c:pt idx="100">
                  <c:v>02.10.2023 (Eyl)</c:v>
                </c:pt>
                <c:pt idx="101">
                  <c:v>01.11.2023 (Eki)</c:v>
                </c:pt>
                <c:pt idx="102">
                  <c:v>01.12.2023 (Kas)</c:v>
                </c:pt>
                <c:pt idx="103">
                  <c:v>02.01.2024 (Ara)</c:v>
                </c:pt>
                <c:pt idx="104">
                  <c:v>01.02.2024 (Oca)</c:v>
                </c:pt>
                <c:pt idx="105">
                  <c:v>01.03.2024 (Şub)</c:v>
                </c:pt>
                <c:pt idx="106">
                  <c:v>01.04.2024(Mart)</c:v>
                </c:pt>
                <c:pt idx="107">
                  <c:v>02.05.2024 (Nis)</c:v>
                </c:pt>
                <c:pt idx="108">
                  <c:v>03.06.2024 (May)</c:v>
                </c:pt>
                <c:pt idx="109">
                  <c:v>01.07.2024 (Haz)</c:v>
                </c:pt>
                <c:pt idx="110">
                  <c:v>01.08.2024(Tem)</c:v>
                </c:pt>
                <c:pt idx="111">
                  <c:v>02.09.2024(Ağu)</c:v>
                </c:pt>
                <c:pt idx="112">
                  <c:v>01.10.2024 (Eyl)</c:v>
                </c:pt>
                <c:pt idx="113">
                  <c:v>01.11.2024(Eki)</c:v>
                </c:pt>
                <c:pt idx="114">
                  <c:v>02.12.2024(Kas)</c:v>
                </c:pt>
                <c:pt idx="115">
                  <c:v>02.01.2025(Ara)</c:v>
                </c:pt>
                <c:pt idx="116">
                  <c:v>03.02.2025 (Oca)</c:v>
                </c:pt>
                <c:pt idx="117">
                  <c:v>03.03.2025 (Şub)</c:v>
                </c:pt>
                <c:pt idx="118">
                  <c:v>02.04.2025 (Mar)</c:v>
                </c:pt>
                <c:pt idx="119">
                  <c:v>02.05.2025 (Nis)</c:v>
                </c:pt>
                <c:pt idx="120">
                  <c:v>02.06.2025 (May)</c:v>
                </c:pt>
                <c:pt idx="121">
                  <c:v>02.07.2025(Haz)</c:v>
                </c:pt>
              </c:strCache>
            </c:strRef>
          </c:cat>
          <c:val>
            <c:numRef>
              <c:f>Sayfa2!$B$2:$B$123</c:f>
              <c:numCache>
                <c:formatCode>General</c:formatCode>
                <c:ptCount val="122"/>
                <c:pt idx="0">
                  <c:v>50.2</c:v>
                </c:pt>
                <c:pt idx="1">
                  <c:v>49</c:v>
                </c:pt>
                <c:pt idx="2">
                  <c:v>50.1</c:v>
                </c:pt>
                <c:pt idx="3">
                  <c:v>49.3</c:v>
                </c:pt>
                <c:pt idx="4">
                  <c:v>48.8</c:v>
                </c:pt>
                <c:pt idx="5">
                  <c:v>49.5</c:v>
                </c:pt>
                <c:pt idx="6">
                  <c:v>50.9</c:v>
                </c:pt>
                <c:pt idx="7">
                  <c:v>52.2</c:v>
                </c:pt>
                <c:pt idx="8">
                  <c:v>50.9</c:v>
                </c:pt>
                <c:pt idx="9">
                  <c:v>50.3</c:v>
                </c:pt>
                <c:pt idx="10">
                  <c:v>49.2</c:v>
                </c:pt>
                <c:pt idx="11">
                  <c:v>48.9</c:v>
                </c:pt>
                <c:pt idx="12">
                  <c:v>49.4</c:v>
                </c:pt>
                <c:pt idx="13">
                  <c:v>47.4</c:v>
                </c:pt>
                <c:pt idx="14">
                  <c:v>47.6</c:v>
                </c:pt>
                <c:pt idx="15">
                  <c:v>47</c:v>
                </c:pt>
                <c:pt idx="16">
                  <c:v>48.3</c:v>
                </c:pt>
                <c:pt idx="17">
                  <c:v>49.8</c:v>
                </c:pt>
                <c:pt idx="18">
                  <c:v>48.8</c:v>
                </c:pt>
                <c:pt idx="19">
                  <c:v>47.7</c:v>
                </c:pt>
                <c:pt idx="20">
                  <c:v>48.7</c:v>
                </c:pt>
                <c:pt idx="21">
                  <c:v>49.7</c:v>
                </c:pt>
                <c:pt idx="22">
                  <c:v>52.3</c:v>
                </c:pt>
                <c:pt idx="23">
                  <c:v>51.7</c:v>
                </c:pt>
                <c:pt idx="24">
                  <c:v>53.5</c:v>
                </c:pt>
                <c:pt idx="25">
                  <c:v>54.7</c:v>
                </c:pt>
                <c:pt idx="26">
                  <c:v>53.6</c:v>
                </c:pt>
                <c:pt idx="27">
                  <c:v>55.3</c:v>
                </c:pt>
                <c:pt idx="28">
                  <c:v>53.5</c:v>
                </c:pt>
                <c:pt idx="29">
                  <c:v>52.8</c:v>
                </c:pt>
                <c:pt idx="30">
                  <c:v>52.9</c:v>
                </c:pt>
                <c:pt idx="31">
                  <c:v>54.9</c:v>
                </c:pt>
                <c:pt idx="32">
                  <c:v>55.7</c:v>
                </c:pt>
                <c:pt idx="33">
                  <c:v>55.6</c:v>
                </c:pt>
                <c:pt idx="34">
                  <c:v>51.8</c:v>
                </c:pt>
                <c:pt idx="35">
                  <c:v>48.9</c:v>
                </c:pt>
                <c:pt idx="36">
                  <c:v>46.4</c:v>
                </c:pt>
                <c:pt idx="37">
                  <c:v>46.8</c:v>
                </c:pt>
                <c:pt idx="38">
                  <c:v>49</c:v>
                </c:pt>
                <c:pt idx="39">
                  <c:v>46.4</c:v>
                </c:pt>
                <c:pt idx="40">
                  <c:v>42.7</c:v>
                </c:pt>
                <c:pt idx="41">
                  <c:v>44.3</c:v>
                </c:pt>
                <c:pt idx="42">
                  <c:v>44.7</c:v>
                </c:pt>
                <c:pt idx="43">
                  <c:v>44.2</c:v>
                </c:pt>
                <c:pt idx="44">
                  <c:v>44.2</c:v>
                </c:pt>
                <c:pt idx="45">
                  <c:v>46.4</c:v>
                </c:pt>
                <c:pt idx="46">
                  <c:v>47.2</c:v>
                </c:pt>
                <c:pt idx="47">
                  <c:v>46.8</c:v>
                </c:pt>
                <c:pt idx="48">
                  <c:v>45.3</c:v>
                </c:pt>
                <c:pt idx="49">
                  <c:v>47.9</c:v>
                </c:pt>
                <c:pt idx="50">
                  <c:v>46.7</c:v>
                </c:pt>
                <c:pt idx="51">
                  <c:v>48</c:v>
                </c:pt>
                <c:pt idx="52">
                  <c:v>50</c:v>
                </c:pt>
                <c:pt idx="53">
                  <c:v>49</c:v>
                </c:pt>
                <c:pt idx="54">
                  <c:v>49.5</c:v>
                </c:pt>
                <c:pt idx="55">
                  <c:v>49.5</c:v>
                </c:pt>
                <c:pt idx="56">
                  <c:v>51.3</c:v>
                </c:pt>
                <c:pt idx="57">
                  <c:v>52.4</c:v>
                </c:pt>
                <c:pt idx="58">
                  <c:v>48.1</c:v>
                </c:pt>
                <c:pt idx="59">
                  <c:v>33.4</c:v>
                </c:pt>
                <c:pt idx="60">
                  <c:v>40.9</c:v>
                </c:pt>
                <c:pt idx="61">
                  <c:v>53.9</c:v>
                </c:pt>
                <c:pt idx="62">
                  <c:v>56.9</c:v>
                </c:pt>
                <c:pt idx="63">
                  <c:v>54.3</c:v>
                </c:pt>
                <c:pt idx="64">
                  <c:v>52.8</c:v>
                </c:pt>
                <c:pt idx="65">
                  <c:v>53.9</c:v>
                </c:pt>
                <c:pt idx="66">
                  <c:v>51.4</c:v>
                </c:pt>
                <c:pt idx="67">
                  <c:v>50.8</c:v>
                </c:pt>
                <c:pt idx="68">
                  <c:v>54.4</c:v>
                </c:pt>
                <c:pt idx="69">
                  <c:v>51.7</c:v>
                </c:pt>
                <c:pt idx="70">
                  <c:v>52.6</c:v>
                </c:pt>
                <c:pt idx="71">
                  <c:v>50.4</c:v>
                </c:pt>
                <c:pt idx="72">
                  <c:v>49.3</c:v>
                </c:pt>
                <c:pt idx="73">
                  <c:v>51.3</c:v>
                </c:pt>
                <c:pt idx="74">
                  <c:v>54</c:v>
                </c:pt>
                <c:pt idx="75">
                  <c:v>54.1</c:v>
                </c:pt>
                <c:pt idx="76">
                  <c:v>52.5</c:v>
                </c:pt>
                <c:pt idx="77">
                  <c:v>51.2</c:v>
                </c:pt>
                <c:pt idx="78">
                  <c:v>52</c:v>
                </c:pt>
                <c:pt idx="79">
                  <c:v>52.1</c:v>
                </c:pt>
                <c:pt idx="80">
                  <c:v>50.5</c:v>
                </c:pt>
                <c:pt idx="81">
                  <c:v>50.4</c:v>
                </c:pt>
                <c:pt idx="82">
                  <c:v>49.4</c:v>
                </c:pt>
                <c:pt idx="83">
                  <c:v>49.2</c:v>
                </c:pt>
                <c:pt idx="84">
                  <c:v>49.2</c:v>
                </c:pt>
                <c:pt idx="85">
                  <c:v>48.1</c:v>
                </c:pt>
                <c:pt idx="86">
                  <c:v>46.9</c:v>
                </c:pt>
                <c:pt idx="87">
                  <c:v>47.4</c:v>
                </c:pt>
                <c:pt idx="88">
                  <c:v>46.9</c:v>
                </c:pt>
                <c:pt idx="89">
                  <c:v>46.4</c:v>
                </c:pt>
                <c:pt idx="90">
                  <c:v>45.7</c:v>
                </c:pt>
                <c:pt idx="91">
                  <c:v>48.1</c:v>
                </c:pt>
                <c:pt idx="92">
                  <c:v>50.1</c:v>
                </c:pt>
                <c:pt idx="93">
                  <c:v>50.1</c:v>
                </c:pt>
                <c:pt idx="94">
                  <c:v>50.9</c:v>
                </c:pt>
                <c:pt idx="95">
                  <c:v>51.5</c:v>
                </c:pt>
                <c:pt idx="96">
                  <c:v>51.5</c:v>
                </c:pt>
                <c:pt idx="97">
                  <c:v>51.5</c:v>
                </c:pt>
                <c:pt idx="98">
                  <c:v>49.9</c:v>
                </c:pt>
                <c:pt idx="99">
                  <c:v>49</c:v>
                </c:pt>
                <c:pt idx="100">
                  <c:v>49.6</c:v>
                </c:pt>
                <c:pt idx="101">
                  <c:v>48.4</c:v>
                </c:pt>
                <c:pt idx="102">
                  <c:v>47.2</c:v>
                </c:pt>
                <c:pt idx="103">
                  <c:v>47.4</c:v>
                </c:pt>
                <c:pt idx="104">
                  <c:v>49.2</c:v>
                </c:pt>
                <c:pt idx="105">
                  <c:v>50.2</c:v>
                </c:pt>
                <c:pt idx="106">
                  <c:v>50</c:v>
                </c:pt>
                <c:pt idx="107">
                  <c:v>49.3</c:v>
                </c:pt>
                <c:pt idx="108">
                  <c:v>48.4</c:v>
                </c:pt>
                <c:pt idx="109">
                  <c:v>47.9</c:v>
                </c:pt>
                <c:pt idx="110">
                  <c:v>47.2</c:v>
                </c:pt>
                <c:pt idx="111">
                  <c:v>47.8</c:v>
                </c:pt>
                <c:pt idx="112">
                  <c:v>44.3</c:v>
                </c:pt>
                <c:pt idx="113">
                  <c:v>45.8</c:v>
                </c:pt>
                <c:pt idx="114">
                  <c:v>48.3</c:v>
                </c:pt>
                <c:pt idx="115">
                  <c:v>49.1</c:v>
                </c:pt>
                <c:pt idx="116">
                  <c:v>48</c:v>
                </c:pt>
                <c:pt idx="117">
                  <c:v>48.3</c:v>
                </c:pt>
                <c:pt idx="118">
                  <c:v>47.3</c:v>
                </c:pt>
                <c:pt idx="119">
                  <c:v>47.3</c:v>
                </c:pt>
                <c:pt idx="120">
                  <c:v>47.2</c:v>
                </c:pt>
                <c:pt idx="121">
                  <c:v>46.7</c:v>
                </c:pt>
              </c:numCache>
            </c:numRef>
          </c:val>
          <c:smooth val="0"/>
          <c:extLst>
            <c:ext xmlns:c16="http://schemas.microsoft.com/office/drawing/2014/chart" uri="{C3380CC4-5D6E-409C-BE32-E72D297353CC}">
              <c16:uniqueId val="{00000000-8490-4CC4-B05A-5C626D7FD61E}"/>
            </c:ext>
          </c:extLst>
        </c:ser>
        <c:dLbls>
          <c:showLegendKey val="0"/>
          <c:showVal val="0"/>
          <c:showCatName val="0"/>
          <c:showSerName val="0"/>
          <c:showPercent val="0"/>
          <c:showBubbleSize val="0"/>
        </c:dLbls>
        <c:smooth val="0"/>
        <c:axId val="390606592"/>
        <c:axId val="384908304"/>
      </c:lineChart>
      <c:catAx>
        <c:axId val="390606592"/>
        <c:scaling>
          <c:orientation val="minMax"/>
        </c:scaling>
        <c:delete val="0"/>
        <c:axPos val="b"/>
        <c:numFmt formatCode="General" sourceLinked="0"/>
        <c:majorTickMark val="out"/>
        <c:minorTickMark val="none"/>
        <c:tickLblPos val="nextTo"/>
        <c:txPr>
          <a:bodyPr/>
          <a:lstStyle/>
          <a:p>
            <a:pPr>
              <a:defRPr lang="en-US" sz="1050"/>
            </a:pPr>
            <a:endParaRPr lang="tr-TR"/>
          </a:p>
        </c:txPr>
        <c:crossAx val="384908304"/>
        <c:crosses val="autoZero"/>
        <c:auto val="1"/>
        <c:lblAlgn val="ctr"/>
        <c:lblOffset val="100"/>
        <c:noMultiLvlLbl val="0"/>
      </c:catAx>
      <c:valAx>
        <c:axId val="384908304"/>
        <c:scaling>
          <c:orientation val="minMax"/>
          <c:max val="70"/>
          <c:min val="30"/>
        </c:scaling>
        <c:delete val="0"/>
        <c:axPos val="l"/>
        <c:majorGridlines/>
        <c:numFmt formatCode="General" sourceLinked="1"/>
        <c:majorTickMark val="out"/>
        <c:minorTickMark val="none"/>
        <c:tickLblPos val="nextTo"/>
        <c:txPr>
          <a:bodyPr/>
          <a:lstStyle/>
          <a:p>
            <a:pPr>
              <a:defRPr lang="en-US" sz="1400"/>
            </a:pPr>
            <a:endParaRPr lang="tr-TR"/>
          </a:p>
        </c:txPr>
        <c:crossAx val="390606592"/>
        <c:crosses val="autoZero"/>
        <c:crossBetween val="between"/>
      </c:valAx>
    </c:plotArea>
    <c:plotVisOnly val="1"/>
    <c:dispBlanksAs val="gap"/>
    <c:showDLblsOverMax val="0"/>
  </c:chart>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48500871697604E-2"/>
          <c:y val="2.7777777777778335E-2"/>
          <c:w val="0.91555018400262267"/>
          <c:h val="0.78507262878586159"/>
        </c:manualLayout>
      </c:layout>
      <c:lineChart>
        <c:grouping val="standard"/>
        <c:varyColors val="0"/>
        <c:ser>
          <c:idx val="0"/>
          <c:order val="0"/>
          <c:spPr>
            <a:ln w="28575" cap="rnd">
              <a:solidFill>
                <a:schemeClr val="accent1"/>
              </a:solidFill>
              <a:round/>
            </a:ln>
            <a:effectLst/>
          </c:spPr>
          <c:marker>
            <c:symbol val="none"/>
          </c:marker>
          <c:cat>
            <c:strRef>
              <c:f>Sayfa1!$A$2:$A$149</c:f>
              <c:strCache>
                <c:ptCount val="148"/>
                <c:pt idx="0">
                  <c:v>2013 OCAK</c:v>
                </c:pt>
                <c:pt idx="1">
                  <c:v>2013 ŞUBAT</c:v>
                </c:pt>
                <c:pt idx="2">
                  <c:v>2013 MART</c:v>
                </c:pt>
                <c:pt idx="3">
                  <c:v>2013 NİSAN</c:v>
                </c:pt>
                <c:pt idx="4">
                  <c:v>2013 MAYIS</c:v>
                </c:pt>
                <c:pt idx="5">
                  <c:v>2013 HAZİRAN</c:v>
                </c:pt>
                <c:pt idx="6">
                  <c:v>2013 TEMMUZ</c:v>
                </c:pt>
                <c:pt idx="7">
                  <c:v>2013 AĞUSTOS</c:v>
                </c:pt>
                <c:pt idx="8">
                  <c:v>2013 EYLÜL</c:v>
                </c:pt>
                <c:pt idx="9">
                  <c:v>2013 EKİM</c:v>
                </c:pt>
                <c:pt idx="10">
                  <c:v>2013 KASIM</c:v>
                </c:pt>
                <c:pt idx="11">
                  <c:v>2013 ARALIK</c:v>
                </c:pt>
                <c:pt idx="12">
                  <c:v>2014 OCAK</c:v>
                </c:pt>
                <c:pt idx="13">
                  <c:v>2014 ŞUBAT</c:v>
                </c:pt>
                <c:pt idx="14">
                  <c:v>2014 MART</c:v>
                </c:pt>
                <c:pt idx="15">
                  <c:v>2014 NİSAN</c:v>
                </c:pt>
                <c:pt idx="16">
                  <c:v>2014 MAYIS</c:v>
                </c:pt>
                <c:pt idx="17">
                  <c:v>2014 HAZİRAN</c:v>
                </c:pt>
                <c:pt idx="18">
                  <c:v>2014 TEMMUZ</c:v>
                </c:pt>
                <c:pt idx="19">
                  <c:v>2014 AĞUSTOS</c:v>
                </c:pt>
                <c:pt idx="20">
                  <c:v>2014 EYLÜL</c:v>
                </c:pt>
                <c:pt idx="21">
                  <c:v>2014 EKİM</c:v>
                </c:pt>
                <c:pt idx="22">
                  <c:v>2014 KASIM</c:v>
                </c:pt>
                <c:pt idx="23">
                  <c:v>2014 ARALIK</c:v>
                </c:pt>
                <c:pt idx="24">
                  <c:v>2015 OCAK</c:v>
                </c:pt>
                <c:pt idx="25">
                  <c:v>2015 ŞUBAT</c:v>
                </c:pt>
                <c:pt idx="26">
                  <c:v>2015 MART</c:v>
                </c:pt>
                <c:pt idx="27">
                  <c:v>2015 NİSAN </c:v>
                </c:pt>
                <c:pt idx="28">
                  <c:v>2015 MAYIS</c:v>
                </c:pt>
                <c:pt idx="29">
                  <c:v>2015 HAZİRAN</c:v>
                </c:pt>
                <c:pt idx="30">
                  <c:v>2015 TEMMUZ</c:v>
                </c:pt>
                <c:pt idx="31">
                  <c:v>2015 AĞUSTOS</c:v>
                </c:pt>
                <c:pt idx="32">
                  <c:v>2015 EYLÜL</c:v>
                </c:pt>
                <c:pt idx="33">
                  <c:v>2015 EKİM</c:v>
                </c:pt>
                <c:pt idx="34">
                  <c:v>2015 KASIM</c:v>
                </c:pt>
                <c:pt idx="35">
                  <c:v>2015 ARALIK</c:v>
                </c:pt>
                <c:pt idx="36">
                  <c:v>2016 OCAK</c:v>
                </c:pt>
                <c:pt idx="37">
                  <c:v>2016 ŞUBAT</c:v>
                </c:pt>
                <c:pt idx="38">
                  <c:v>2016 MART</c:v>
                </c:pt>
                <c:pt idx="39">
                  <c:v>2016 NİSAN</c:v>
                </c:pt>
                <c:pt idx="40">
                  <c:v>2016 MAYIS</c:v>
                </c:pt>
                <c:pt idx="41">
                  <c:v>2016 HAZİRAN</c:v>
                </c:pt>
                <c:pt idx="42">
                  <c:v>2016 TEMMUZ</c:v>
                </c:pt>
                <c:pt idx="43">
                  <c:v>2016 AĞUSTOS</c:v>
                </c:pt>
                <c:pt idx="44">
                  <c:v>2016 EYLÜL</c:v>
                </c:pt>
                <c:pt idx="45">
                  <c:v>2016 EKİM</c:v>
                </c:pt>
                <c:pt idx="46">
                  <c:v>2016 KASIM</c:v>
                </c:pt>
                <c:pt idx="47">
                  <c:v>2016 ARALIK</c:v>
                </c:pt>
                <c:pt idx="48">
                  <c:v>2017 OCAK</c:v>
                </c:pt>
                <c:pt idx="49">
                  <c:v>2017 ŞUBAT</c:v>
                </c:pt>
                <c:pt idx="50">
                  <c:v>2017 MART</c:v>
                </c:pt>
                <c:pt idx="51">
                  <c:v>2017 NİSAN</c:v>
                </c:pt>
                <c:pt idx="52">
                  <c:v>2017 MAYIS</c:v>
                </c:pt>
                <c:pt idx="53">
                  <c:v>2017 HAZİRAN</c:v>
                </c:pt>
                <c:pt idx="54">
                  <c:v>2017 TEMMUZ</c:v>
                </c:pt>
                <c:pt idx="55">
                  <c:v>2017 AĞUSTOS</c:v>
                </c:pt>
                <c:pt idx="56">
                  <c:v>2017 EYLÜL</c:v>
                </c:pt>
                <c:pt idx="57">
                  <c:v>2017 EKİM</c:v>
                </c:pt>
                <c:pt idx="58">
                  <c:v>2017 KASIM</c:v>
                </c:pt>
                <c:pt idx="59">
                  <c:v>2017 ARALIK</c:v>
                </c:pt>
                <c:pt idx="60">
                  <c:v>2018 OCAK</c:v>
                </c:pt>
                <c:pt idx="61">
                  <c:v>2018 ŞUBAT</c:v>
                </c:pt>
                <c:pt idx="62">
                  <c:v>2018 MART</c:v>
                </c:pt>
                <c:pt idx="63">
                  <c:v>2018 NİSAN </c:v>
                </c:pt>
                <c:pt idx="64">
                  <c:v>2018 MAYIS</c:v>
                </c:pt>
                <c:pt idx="65">
                  <c:v>2018 HAZİRAN</c:v>
                </c:pt>
                <c:pt idx="66">
                  <c:v>2018 TEMMUZ</c:v>
                </c:pt>
                <c:pt idx="67">
                  <c:v>2018 AĞUSTOS</c:v>
                </c:pt>
                <c:pt idx="68">
                  <c:v>2018 EYLÜL</c:v>
                </c:pt>
                <c:pt idx="69">
                  <c:v>2018 EKİM</c:v>
                </c:pt>
                <c:pt idx="70">
                  <c:v>2018 KASIM</c:v>
                </c:pt>
                <c:pt idx="71">
                  <c:v>2018 ARALIK</c:v>
                </c:pt>
                <c:pt idx="72">
                  <c:v>2019 OCAK</c:v>
                </c:pt>
                <c:pt idx="73">
                  <c:v>2019 ŞUBAT</c:v>
                </c:pt>
                <c:pt idx="74">
                  <c:v>2019 MART</c:v>
                </c:pt>
                <c:pt idx="75">
                  <c:v>2019 NİSAN</c:v>
                </c:pt>
                <c:pt idx="76">
                  <c:v>2019 MAYIS</c:v>
                </c:pt>
                <c:pt idx="77">
                  <c:v>2019 HAZİRAN</c:v>
                </c:pt>
                <c:pt idx="78">
                  <c:v>2019 TEMMUZ</c:v>
                </c:pt>
                <c:pt idx="79">
                  <c:v>2019 AĞUSTOS</c:v>
                </c:pt>
                <c:pt idx="80">
                  <c:v>2019 EYLÜL</c:v>
                </c:pt>
                <c:pt idx="81">
                  <c:v>2019 EKİM</c:v>
                </c:pt>
                <c:pt idx="82">
                  <c:v>2019 KASIM</c:v>
                </c:pt>
                <c:pt idx="83">
                  <c:v>2019 ARALIK</c:v>
                </c:pt>
                <c:pt idx="84">
                  <c:v>2020 OCAK</c:v>
                </c:pt>
                <c:pt idx="85">
                  <c:v>2020 ŞUBAT</c:v>
                </c:pt>
                <c:pt idx="86">
                  <c:v>2020 MART</c:v>
                </c:pt>
                <c:pt idx="87">
                  <c:v>2020 NİSAN</c:v>
                </c:pt>
                <c:pt idx="88">
                  <c:v>2020 MAYIS</c:v>
                </c:pt>
                <c:pt idx="89">
                  <c:v>2020 HAZİRAN</c:v>
                </c:pt>
                <c:pt idx="90">
                  <c:v>2020 TEMMUZ</c:v>
                </c:pt>
                <c:pt idx="91">
                  <c:v>2020 AĞUSTOS</c:v>
                </c:pt>
                <c:pt idx="92">
                  <c:v>2020 EYLÜL</c:v>
                </c:pt>
                <c:pt idx="93">
                  <c:v>2020 EKİM</c:v>
                </c:pt>
                <c:pt idx="94">
                  <c:v>2020 KASIM</c:v>
                </c:pt>
                <c:pt idx="95">
                  <c:v>2020 ARALIK</c:v>
                </c:pt>
                <c:pt idx="96">
                  <c:v>2021 OCAK</c:v>
                </c:pt>
                <c:pt idx="97">
                  <c:v>2021 ŞUBAT</c:v>
                </c:pt>
                <c:pt idx="98">
                  <c:v>2021 MART</c:v>
                </c:pt>
                <c:pt idx="99">
                  <c:v>2021 NİSAN</c:v>
                </c:pt>
                <c:pt idx="100">
                  <c:v>2021 MAYIS</c:v>
                </c:pt>
                <c:pt idx="101">
                  <c:v>2021 HAZİRAN</c:v>
                </c:pt>
                <c:pt idx="102">
                  <c:v>2021 TEMMUZ</c:v>
                </c:pt>
                <c:pt idx="103">
                  <c:v>2021 AĞUSTOS</c:v>
                </c:pt>
                <c:pt idx="104">
                  <c:v>2021 EYLÜL</c:v>
                </c:pt>
                <c:pt idx="105">
                  <c:v>2021 EKİM</c:v>
                </c:pt>
                <c:pt idx="106">
                  <c:v>2021 KASIM</c:v>
                </c:pt>
                <c:pt idx="107">
                  <c:v>2021 ARALIK</c:v>
                </c:pt>
                <c:pt idx="108">
                  <c:v>2022 OCAK</c:v>
                </c:pt>
                <c:pt idx="109">
                  <c:v>2022 ŞUBAT</c:v>
                </c:pt>
                <c:pt idx="110">
                  <c:v>2022 MART</c:v>
                </c:pt>
                <c:pt idx="111">
                  <c:v>2022 NİSAN</c:v>
                </c:pt>
                <c:pt idx="112">
                  <c:v>2022 MAYIS</c:v>
                </c:pt>
                <c:pt idx="113">
                  <c:v>2022 HAZİRAN</c:v>
                </c:pt>
                <c:pt idx="114">
                  <c:v>2022 TEMMUZ</c:v>
                </c:pt>
                <c:pt idx="115">
                  <c:v>2022 AĞUSTOS</c:v>
                </c:pt>
                <c:pt idx="116">
                  <c:v>2022 EYLÜL</c:v>
                </c:pt>
                <c:pt idx="117">
                  <c:v>2022 EKİM</c:v>
                </c:pt>
                <c:pt idx="118">
                  <c:v>2022 KASIM</c:v>
                </c:pt>
                <c:pt idx="119">
                  <c:v>2022 ARALIK</c:v>
                </c:pt>
                <c:pt idx="120">
                  <c:v>2023 OCAK</c:v>
                </c:pt>
                <c:pt idx="121">
                  <c:v>2023 ŞUBAT</c:v>
                </c:pt>
                <c:pt idx="122">
                  <c:v>2023 MART</c:v>
                </c:pt>
                <c:pt idx="123">
                  <c:v>2023 NİSAN</c:v>
                </c:pt>
                <c:pt idx="124">
                  <c:v>2023 MAYIS</c:v>
                </c:pt>
                <c:pt idx="125">
                  <c:v>2023 HAZİRAN</c:v>
                </c:pt>
                <c:pt idx="126">
                  <c:v>2023 TEMMUZ</c:v>
                </c:pt>
                <c:pt idx="127">
                  <c:v>2023 AĞUSTOS</c:v>
                </c:pt>
                <c:pt idx="128">
                  <c:v>2023 EYLÜL</c:v>
                </c:pt>
                <c:pt idx="129">
                  <c:v>2023 EKİM</c:v>
                </c:pt>
                <c:pt idx="130">
                  <c:v>2023 KASIM</c:v>
                </c:pt>
                <c:pt idx="131">
                  <c:v>2023 ARALIK</c:v>
                </c:pt>
                <c:pt idx="132">
                  <c:v>2024 OCAK</c:v>
                </c:pt>
                <c:pt idx="133">
                  <c:v>2024 ŞUBAT</c:v>
                </c:pt>
                <c:pt idx="134">
                  <c:v>2024 MART</c:v>
                </c:pt>
                <c:pt idx="135">
                  <c:v>2024 NİSAN</c:v>
                </c:pt>
                <c:pt idx="136">
                  <c:v>2024 MAYIS</c:v>
                </c:pt>
                <c:pt idx="137">
                  <c:v>2024 HAZİRAN</c:v>
                </c:pt>
                <c:pt idx="138">
                  <c:v>2024 TEMMUZ</c:v>
                </c:pt>
                <c:pt idx="139">
                  <c:v>2024 AĞUSTOS</c:v>
                </c:pt>
                <c:pt idx="140">
                  <c:v>2024 EYLÜL</c:v>
                </c:pt>
                <c:pt idx="141">
                  <c:v>2024 EKİM</c:v>
                </c:pt>
                <c:pt idx="142">
                  <c:v>2024 KASIM</c:v>
                </c:pt>
                <c:pt idx="143">
                  <c:v>2024 ARALIK</c:v>
                </c:pt>
                <c:pt idx="144">
                  <c:v>2025 OCAK</c:v>
                </c:pt>
                <c:pt idx="145">
                  <c:v>2025 Şubat</c:v>
                </c:pt>
                <c:pt idx="146">
                  <c:v>2025 Mart</c:v>
                </c:pt>
                <c:pt idx="147">
                  <c:v>2025 Nisan</c:v>
                </c:pt>
              </c:strCache>
            </c:strRef>
          </c:cat>
          <c:val>
            <c:numRef>
              <c:f>Sayfa1!$B$2:$B$149</c:f>
              <c:numCache>
                <c:formatCode>General</c:formatCode>
                <c:ptCount val="148"/>
                <c:pt idx="0">
                  <c:v>76</c:v>
                </c:pt>
                <c:pt idx="1">
                  <c:v>76.400000000000006</c:v>
                </c:pt>
                <c:pt idx="2">
                  <c:v>86.1</c:v>
                </c:pt>
                <c:pt idx="3">
                  <c:v>85.1</c:v>
                </c:pt>
                <c:pt idx="4">
                  <c:v>87.9</c:v>
                </c:pt>
                <c:pt idx="5">
                  <c:v>92</c:v>
                </c:pt>
                <c:pt idx="6">
                  <c:v>90.7</c:v>
                </c:pt>
                <c:pt idx="7">
                  <c:v>84.8</c:v>
                </c:pt>
                <c:pt idx="8">
                  <c:v>96.4</c:v>
                </c:pt>
                <c:pt idx="9">
                  <c:v>99</c:v>
                </c:pt>
                <c:pt idx="10">
                  <c:v>98.5</c:v>
                </c:pt>
                <c:pt idx="11">
                  <c:v>100.4</c:v>
                </c:pt>
                <c:pt idx="12">
                  <c:v>85.1</c:v>
                </c:pt>
                <c:pt idx="13">
                  <c:v>82.6</c:v>
                </c:pt>
                <c:pt idx="14">
                  <c:v>94.1</c:v>
                </c:pt>
                <c:pt idx="15">
                  <c:v>90.8</c:v>
                </c:pt>
                <c:pt idx="16">
                  <c:v>92.6</c:v>
                </c:pt>
                <c:pt idx="17">
                  <c:v>95.8</c:v>
                </c:pt>
                <c:pt idx="18">
                  <c:v>97.5</c:v>
                </c:pt>
                <c:pt idx="19">
                  <c:v>89.4</c:v>
                </c:pt>
                <c:pt idx="20">
                  <c:v>99.5</c:v>
                </c:pt>
                <c:pt idx="21">
                  <c:v>101</c:v>
                </c:pt>
                <c:pt idx="22">
                  <c:v>100.9</c:v>
                </c:pt>
                <c:pt idx="23">
                  <c:v>104.9</c:v>
                </c:pt>
                <c:pt idx="24">
                  <c:v>84.9</c:v>
                </c:pt>
                <c:pt idx="25">
                  <c:v>83.4</c:v>
                </c:pt>
                <c:pt idx="26">
                  <c:v>99.2</c:v>
                </c:pt>
                <c:pt idx="27">
                  <c:v>97</c:v>
                </c:pt>
                <c:pt idx="28">
                  <c:v>99.8</c:v>
                </c:pt>
                <c:pt idx="29">
                  <c:v>101.6</c:v>
                </c:pt>
                <c:pt idx="30">
                  <c:v>100</c:v>
                </c:pt>
                <c:pt idx="31">
                  <c:v>100.3</c:v>
                </c:pt>
                <c:pt idx="32">
                  <c:v>106.3</c:v>
                </c:pt>
                <c:pt idx="33">
                  <c:v>106.6</c:v>
                </c:pt>
                <c:pt idx="34">
                  <c:v>107.6</c:v>
                </c:pt>
                <c:pt idx="35">
                  <c:v>113.2</c:v>
                </c:pt>
                <c:pt idx="36">
                  <c:v>91.8</c:v>
                </c:pt>
                <c:pt idx="37">
                  <c:v>91.8</c:v>
                </c:pt>
                <c:pt idx="38">
                  <c:v>103.1</c:v>
                </c:pt>
                <c:pt idx="39">
                  <c:v>100.6</c:v>
                </c:pt>
                <c:pt idx="40">
                  <c:v>105.4</c:v>
                </c:pt>
                <c:pt idx="41">
                  <c:v>104.6</c:v>
                </c:pt>
                <c:pt idx="42">
                  <c:v>97.8</c:v>
                </c:pt>
                <c:pt idx="43">
                  <c:v>102.6</c:v>
                </c:pt>
                <c:pt idx="44">
                  <c:v>104.4</c:v>
                </c:pt>
                <c:pt idx="45">
                  <c:v>113.3</c:v>
                </c:pt>
                <c:pt idx="46">
                  <c:v>110.8</c:v>
                </c:pt>
                <c:pt idx="47">
                  <c:v>114.8</c:v>
                </c:pt>
                <c:pt idx="48">
                  <c:v>95.1</c:v>
                </c:pt>
                <c:pt idx="49">
                  <c:v>95.4</c:v>
                </c:pt>
                <c:pt idx="50">
                  <c:v>109.7</c:v>
                </c:pt>
                <c:pt idx="51">
                  <c:v>109.4</c:v>
                </c:pt>
                <c:pt idx="52">
                  <c:v>111</c:v>
                </c:pt>
                <c:pt idx="53">
                  <c:v>111.6</c:v>
                </c:pt>
                <c:pt idx="54">
                  <c:v>112.5</c:v>
                </c:pt>
                <c:pt idx="55">
                  <c:v>112.5</c:v>
                </c:pt>
                <c:pt idx="56">
                  <c:v>119.8</c:v>
                </c:pt>
                <c:pt idx="57">
                  <c:v>123.4</c:v>
                </c:pt>
                <c:pt idx="58">
                  <c:v>121.8</c:v>
                </c:pt>
                <c:pt idx="59">
                  <c:v>130.6</c:v>
                </c:pt>
                <c:pt idx="60">
                  <c:v>106.2</c:v>
                </c:pt>
                <c:pt idx="61">
                  <c:v>104.5</c:v>
                </c:pt>
                <c:pt idx="62">
                  <c:v>117.8</c:v>
                </c:pt>
                <c:pt idx="63">
                  <c:v>115.5</c:v>
                </c:pt>
                <c:pt idx="64">
                  <c:v>117.5</c:v>
                </c:pt>
                <c:pt idx="65">
                  <c:v>114.1</c:v>
                </c:pt>
                <c:pt idx="66">
                  <c:v>118.5</c:v>
                </c:pt>
                <c:pt idx="67">
                  <c:v>113.3</c:v>
                </c:pt>
                <c:pt idx="68">
                  <c:v>115.7</c:v>
                </c:pt>
                <c:pt idx="69">
                  <c:v>115.7</c:v>
                </c:pt>
                <c:pt idx="70">
                  <c:v>113.3</c:v>
                </c:pt>
                <c:pt idx="71">
                  <c:v>117.6</c:v>
                </c:pt>
                <c:pt idx="72">
                  <c:v>98.2</c:v>
                </c:pt>
                <c:pt idx="73">
                  <c:v>99.2</c:v>
                </c:pt>
                <c:pt idx="74">
                  <c:v>115.4</c:v>
                </c:pt>
                <c:pt idx="75">
                  <c:v>111</c:v>
                </c:pt>
                <c:pt idx="76">
                  <c:v>115.8</c:v>
                </c:pt>
                <c:pt idx="77">
                  <c:v>110</c:v>
                </c:pt>
                <c:pt idx="78">
                  <c:v>117.1</c:v>
                </c:pt>
                <c:pt idx="79">
                  <c:v>109.4</c:v>
                </c:pt>
                <c:pt idx="80">
                  <c:v>119.6</c:v>
                </c:pt>
                <c:pt idx="81">
                  <c:v>120</c:v>
                </c:pt>
                <c:pt idx="82">
                  <c:v>118.7</c:v>
                </c:pt>
                <c:pt idx="83">
                  <c:v>128.19999999999999</c:v>
                </c:pt>
                <c:pt idx="84">
                  <c:v>105.7</c:v>
                </c:pt>
                <c:pt idx="85">
                  <c:v>107.5</c:v>
                </c:pt>
                <c:pt idx="86">
                  <c:v>113.4</c:v>
                </c:pt>
                <c:pt idx="87">
                  <c:v>76.3</c:v>
                </c:pt>
                <c:pt idx="88">
                  <c:v>93.2</c:v>
                </c:pt>
                <c:pt idx="89">
                  <c:v>110.9</c:v>
                </c:pt>
                <c:pt idx="90">
                  <c:v>122.4</c:v>
                </c:pt>
                <c:pt idx="91">
                  <c:v>121.4</c:v>
                </c:pt>
                <c:pt idx="92">
                  <c:v>129.5</c:v>
                </c:pt>
                <c:pt idx="93">
                  <c:v>132.30000000000001</c:v>
                </c:pt>
                <c:pt idx="94">
                  <c:v>131.80000000000001</c:v>
                </c:pt>
                <c:pt idx="95">
                  <c:v>140.19999999999999</c:v>
                </c:pt>
                <c:pt idx="96" formatCode="0.0">
                  <c:v>117.6</c:v>
                </c:pt>
                <c:pt idx="97" formatCode="0.0">
                  <c:v>116.7</c:v>
                </c:pt>
                <c:pt idx="98" formatCode="0.0">
                  <c:v>132.5</c:v>
                </c:pt>
                <c:pt idx="99" formatCode="0.0">
                  <c:v>126.2</c:v>
                </c:pt>
                <c:pt idx="100" formatCode="0.0">
                  <c:v>132.9</c:v>
                </c:pt>
                <c:pt idx="101" formatCode="0.0">
                  <c:v>137.30000000000001</c:v>
                </c:pt>
                <c:pt idx="102" formatCode="0.0">
                  <c:v>134.69999999999999</c:v>
                </c:pt>
                <c:pt idx="103" formatCode="0.0">
                  <c:v>138.4</c:v>
                </c:pt>
                <c:pt idx="104" formatCode="0.0">
                  <c:v>140.9</c:v>
                </c:pt>
                <c:pt idx="105" formatCode="0.0">
                  <c:v>143.69999999999999</c:v>
                </c:pt>
                <c:pt idx="106" formatCode="0.0">
                  <c:v>146.6</c:v>
                </c:pt>
                <c:pt idx="107">
                  <c:v>160</c:v>
                </c:pt>
                <c:pt idx="108">
                  <c:v>127.5</c:v>
                </c:pt>
                <c:pt idx="109">
                  <c:v>133.1</c:v>
                </c:pt>
                <c:pt idx="110">
                  <c:v>146.1</c:v>
                </c:pt>
                <c:pt idx="111">
                  <c:v>140.9</c:v>
                </c:pt>
                <c:pt idx="112">
                  <c:v>145.69999999999999</c:v>
                </c:pt>
                <c:pt idx="113">
                  <c:v>150.5</c:v>
                </c:pt>
                <c:pt idx="114">
                  <c:v>139.1</c:v>
                </c:pt>
                <c:pt idx="115">
                  <c:v>141</c:v>
                </c:pt>
                <c:pt idx="116">
                  <c:v>142.69999999999999</c:v>
                </c:pt>
                <c:pt idx="117">
                  <c:v>148.4</c:v>
                </c:pt>
                <c:pt idx="118">
                  <c:v>145.1</c:v>
                </c:pt>
                <c:pt idx="119">
                  <c:v>159.4</c:v>
                </c:pt>
                <c:pt idx="120">
                  <c:v>133.4</c:v>
                </c:pt>
                <c:pt idx="121">
                  <c:v>122.2</c:v>
                </c:pt>
                <c:pt idx="122">
                  <c:v>146.6</c:v>
                </c:pt>
                <c:pt idx="123">
                  <c:v>139.1</c:v>
                </c:pt>
                <c:pt idx="124">
                  <c:v>146</c:v>
                </c:pt>
                <c:pt idx="125">
                  <c:v>150.80000000000001</c:v>
                </c:pt>
                <c:pt idx="126">
                  <c:v>149.6</c:v>
                </c:pt>
                <c:pt idx="127">
                  <c:v>145.4</c:v>
                </c:pt>
                <c:pt idx="128">
                  <c:v>148.5</c:v>
                </c:pt>
                <c:pt idx="129">
                  <c:v>150.19999999999999</c:v>
                </c:pt>
                <c:pt idx="130">
                  <c:v>145.4</c:v>
                </c:pt>
                <c:pt idx="131">
                  <c:v>161.9</c:v>
                </c:pt>
                <c:pt idx="132">
                  <c:v>101</c:v>
                </c:pt>
                <c:pt idx="133">
                  <c:v>103.1</c:v>
                </c:pt>
                <c:pt idx="134">
                  <c:v>111</c:v>
                </c:pt>
                <c:pt idx="135">
                  <c:v>91.1</c:v>
                </c:pt>
                <c:pt idx="136">
                  <c:v>112.2</c:v>
                </c:pt>
                <c:pt idx="137">
                  <c:v>92.7</c:v>
                </c:pt>
                <c:pt idx="138">
                  <c:v>108.8</c:v>
                </c:pt>
                <c:pt idx="139">
                  <c:v>103.1</c:v>
                </c:pt>
                <c:pt idx="140">
                  <c:v>107.1</c:v>
                </c:pt>
                <c:pt idx="141">
                  <c:v>111.4</c:v>
                </c:pt>
                <c:pt idx="142">
                  <c:v>112.6</c:v>
                </c:pt>
                <c:pt idx="143">
                  <c:v>131.19999999999999</c:v>
                </c:pt>
                <c:pt idx="144">
                  <c:v>102.3</c:v>
                </c:pt>
                <c:pt idx="145">
                  <c:v>97.7</c:v>
                </c:pt>
                <c:pt idx="146">
                  <c:v>108.1</c:v>
                </c:pt>
                <c:pt idx="147">
                  <c:v>102.5</c:v>
                </c:pt>
              </c:numCache>
            </c:numRef>
          </c:val>
          <c:smooth val="0"/>
          <c:extLst>
            <c:ext xmlns:c16="http://schemas.microsoft.com/office/drawing/2014/chart" uri="{C3380CC4-5D6E-409C-BE32-E72D297353CC}">
              <c16:uniqueId val="{00000000-79C1-2944-8BF7-CF1D3A7C48BA}"/>
            </c:ext>
          </c:extLst>
        </c:ser>
        <c:dLbls>
          <c:showLegendKey val="0"/>
          <c:showVal val="0"/>
          <c:showCatName val="0"/>
          <c:showSerName val="0"/>
          <c:showPercent val="0"/>
          <c:showBubbleSize val="0"/>
        </c:dLbls>
        <c:smooth val="0"/>
        <c:axId val="456790488"/>
        <c:axId val="456790880"/>
      </c:lineChart>
      <c:catAx>
        <c:axId val="456790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r-TR"/>
          </a:p>
        </c:txPr>
        <c:crossAx val="456790880"/>
        <c:crosses val="autoZero"/>
        <c:auto val="1"/>
        <c:lblAlgn val="ctr"/>
        <c:lblOffset val="100"/>
        <c:noMultiLvlLbl val="0"/>
      </c:catAx>
      <c:valAx>
        <c:axId val="456790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456790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cat>
            <c:numRef>
              <c:f>Sayfa1!$A$1:$A$160</c:f>
              <c:numCache>
                <c:formatCode>mmm\-yy</c:formatCode>
                <c:ptCount val="160"/>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pt idx="69">
                  <c:v>43009</c:v>
                </c:pt>
                <c:pt idx="70">
                  <c:v>43040</c:v>
                </c:pt>
                <c:pt idx="71">
                  <c:v>43070</c:v>
                </c:pt>
                <c:pt idx="72">
                  <c:v>43101</c:v>
                </c:pt>
                <c:pt idx="73">
                  <c:v>43132</c:v>
                </c:pt>
                <c:pt idx="74">
                  <c:v>43160</c:v>
                </c:pt>
                <c:pt idx="75">
                  <c:v>43191</c:v>
                </c:pt>
                <c:pt idx="76">
                  <c:v>43221</c:v>
                </c:pt>
                <c:pt idx="77">
                  <c:v>43252</c:v>
                </c:pt>
                <c:pt idx="78">
                  <c:v>43282</c:v>
                </c:pt>
                <c:pt idx="79">
                  <c:v>43313</c:v>
                </c:pt>
                <c:pt idx="80">
                  <c:v>43344</c:v>
                </c:pt>
                <c:pt idx="81">
                  <c:v>43374</c:v>
                </c:pt>
                <c:pt idx="82">
                  <c:v>43405</c:v>
                </c:pt>
                <c:pt idx="83">
                  <c:v>43435</c:v>
                </c:pt>
                <c:pt idx="84">
                  <c:v>43466</c:v>
                </c:pt>
                <c:pt idx="85">
                  <c:v>43497</c:v>
                </c:pt>
                <c:pt idx="86">
                  <c:v>43525</c:v>
                </c:pt>
                <c:pt idx="87">
                  <c:v>43556</c:v>
                </c:pt>
                <c:pt idx="88">
                  <c:v>43586</c:v>
                </c:pt>
                <c:pt idx="89">
                  <c:v>43617</c:v>
                </c:pt>
                <c:pt idx="90">
                  <c:v>43647</c:v>
                </c:pt>
                <c:pt idx="91">
                  <c:v>43678</c:v>
                </c:pt>
                <c:pt idx="92">
                  <c:v>43709</c:v>
                </c:pt>
                <c:pt idx="93">
                  <c:v>43739</c:v>
                </c:pt>
                <c:pt idx="94">
                  <c:v>43770</c:v>
                </c:pt>
                <c:pt idx="95">
                  <c:v>43800</c:v>
                </c:pt>
                <c:pt idx="96">
                  <c:v>43831</c:v>
                </c:pt>
                <c:pt idx="97">
                  <c:v>43862</c:v>
                </c:pt>
                <c:pt idx="98">
                  <c:v>43891</c:v>
                </c:pt>
                <c:pt idx="99">
                  <c:v>43922</c:v>
                </c:pt>
                <c:pt idx="100">
                  <c:v>43952</c:v>
                </c:pt>
                <c:pt idx="101">
                  <c:v>43983</c:v>
                </c:pt>
                <c:pt idx="102">
                  <c:v>44013</c:v>
                </c:pt>
                <c:pt idx="103">
                  <c:v>44044</c:v>
                </c:pt>
                <c:pt idx="104">
                  <c:v>44075</c:v>
                </c:pt>
                <c:pt idx="105">
                  <c:v>44105</c:v>
                </c:pt>
                <c:pt idx="106">
                  <c:v>44136</c:v>
                </c:pt>
                <c:pt idx="107">
                  <c:v>44166</c:v>
                </c:pt>
                <c:pt idx="108">
                  <c:v>44197</c:v>
                </c:pt>
                <c:pt idx="109">
                  <c:v>44228</c:v>
                </c:pt>
                <c:pt idx="110">
                  <c:v>44256</c:v>
                </c:pt>
                <c:pt idx="111">
                  <c:v>44287</c:v>
                </c:pt>
                <c:pt idx="112">
                  <c:v>44317</c:v>
                </c:pt>
                <c:pt idx="113">
                  <c:v>44348</c:v>
                </c:pt>
                <c:pt idx="114">
                  <c:v>44378</c:v>
                </c:pt>
                <c:pt idx="115">
                  <c:v>44409</c:v>
                </c:pt>
                <c:pt idx="116">
                  <c:v>44440</c:v>
                </c:pt>
                <c:pt idx="117">
                  <c:v>44470</c:v>
                </c:pt>
                <c:pt idx="118">
                  <c:v>44501</c:v>
                </c:pt>
                <c:pt idx="119">
                  <c:v>44531</c:v>
                </c:pt>
                <c:pt idx="120">
                  <c:v>44562</c:v>
                </c:pt>
                <c:pt idx="121">
                  <c:v>44593</c:v>
                </c:pt>
                <c:pt idx="122">
                  <c:v>44621</c:v>
                </c:pt>
                <c:pt idx="123">
                  <c:v>44652</c:v>
                </c:pt>
                <c:pt idx="124">
                  <c:v>44682</c:v>
                </c:pt>
                <c:pt idx="125">
                  <c:v>44713</c:v>
                </c:pt>
                <c:pt idx="126">
                  <c:v>44743</c:v>
                </c:pt>
                <c:pt idx="127">
                  <c:v>44774</c:v>
                </c:pt>
                <c:pt idx="128">
                  <c:v>44805</c:v>
                </c:pt>
                <c:pt idx="129">
                  <c:v>44835</c:v>
                </c:pt>
                <c:pt idx="130">
                  <c:v>44866</c:v>
                </c:pt>
                <c:pt idx="131">
                  <c:v>44896</c:v>
                </c:pt>
                <c:pt idx="132">
                  <c:v>44927</c:v>
                </c:pt>
                <c:pt idx="133">
                  <c:v>44958</c:v>
                </c:pt>
                <c:pt idx="134">
                  <c:v>44986</c:v>
                </c:pt>
                <c:pt idx="135">
                  <c:v>45017</c:v>
                </c:pt>
                <c:pt idx="136">
                  <c:v>45047</c:v>
                </c:pt>
                <c:pt idx="137">
                  <c:v>45078</c:v>
                </c:pt>
                <c:pt idx="138">
                  <c:v>45108</c:v>
                </c:pt>
                <c:pt idx="139">
                  <c:v>45139</c:v>
                </c:pt>
                <c:pt idx="140">
                  <c:v>45170</c:v>
                </c:pt>
                <c:pt idx="141">
                  <c:v>45200</c:v>
                </c:pt>
                <c:pt idx="142">
                  <c:v>45231</c:v>
                </c:pt>
                <c:pt idx="143">
                  <c:v>45261</c:v>
                </c:pt>
                <c:pt idx="144">
                  <c:v>45292</c:v>
                </c:pt>
                <c:pt idx="145">
                  <c:v>45323</c:v>
                </c:pt>
                <c:pt idx="146">
                  <c:v>45352</c:v>
                </c:pt>
                <c:pt idx="147">
                  <c:v>45383</c:v>
                </c:pt>
                <c:pt idx="148">
                  <c:v>45413</c:v>
                </c:pt>
                <c:pt idx="149">
                  <c:v>45444</c:v>
                </c:pt>
                <c:pt idx="150">
                  <c:v>45474</c:v>
                </c:pt>
                <c:pt idx="151">
                  <c:v>45505</c:v>
                </c:pt>
                <c:pt idx="152">
                  <c:v>45536</c:v>
                </c:pt>
                <c:pt idx="153">
                  <c:v>45566</c:v>
                </c:pt>
                <c:pt idx="154">
                  <c:v>45597</c:v>
                </c:pt>
                <c:pt idx="155">
                  <c:v>45627</c:v>
                </c:pt>
                <c:pt idx="156">
                  <c:v>45658</c:v>
                </c:pt>
                <c:pt idx="157">
                  <c:v>45689</c:v>
                </c:pt>
                <c:pt idx="158">
                  <c:v>45717</c:v>
                </c:pt>
                <c:pt idx="159">
                  <c:v>45748</c:v>
                </c:pt>
              </c:numCache>
            </c:numRef>
          </c:cat>
          <c:val>
            <c:numRef>
              <c:f>Sayfa1!$B$1:$B$160</c:f>
              <c:numCache>
                <c:formatCode>General</c:formatCode>
                <c:ptCount val="160"/>
                <c:pt idx="0">
                  <c:v>51.8</c:v>
                </c:pt>
                <c:pt idx="1">
                  <c:v>52.1</c:v>
                </c:pt>
                <c:pt idx="2">
                  <c:v>60.6</c:v>
                </c:pt>
                <c:pt idx="3">
                  <c:v>60.4</c:v>
                </c:pt>
                <c:pt idx="4">
                  <c:v>64.8</c:v>
                </c:pt>
                <c:pt idx="5">
                  <c:v>70</c:v>
                </c:pt>
                <c:pt idx="6">
                  <c:v>70.400000000000006</c:v>
                </c:pt>
                <c:pt idx="7">
                  <c:v>69.3</c:v>
                </c:pt>
                <c:pt idx="8">
                  <c:v>72.7</c:v>
                </c:pt>
                <c:pt idx="9">
                  <c:v>71.7</c:v>
                </c:pt>
                <c:pt idx="10">
                  <c:v>68.099999999999994</c:v>
                </c:pt>
                <c:pt idx="11">
                  <c:v>84.7</c:v>
                </c:pt>
                <c:pt idx="12">
                  <c:v>58.8</c:v>
                </c:pt>
                <c:pt idx="13">
                  <c:v>59.1</c:v>
                </c:pt>
                <c:pt idx="14">
                  <c:v>67.599999999999994</c:v>
                </c:pt>
                <c:pt idx="15">
                  <c:v>67.900000000000006</c:v>
                </c:pt>
                <c:pt idx="16">
                  <c:v>73.599999999999994</c:v>
                </c:pt>
                <c:pt idx="17">
                  <c:v>79.400000000000006</c:v>
                </c:pt>
                <c:pt idx="18">
                  <c:v>78.900000000000006</c:v>
                </c:pt>
                <c:pt idx="19">
                  <c:v>81.5</c:v>
                </c:pt>
                <c:pt idx="20">
                  <c:v>85.4</c:v>
                </c:pt>
                <c:pt idx="21">
                  <c:v>82</c:v>
                </c:pt>
                <c:pt idx="22">
                  <c:v>78</c:v>
                </c:pt>
                <c:pt idx="23">
                  <c:v>99.6</c:v>
                </c:pt>
                <c:pt idx="24">
                  <c:v>73</c:v>
                </c:pt>
                <c:pt idx="25">
                  <c:v>71.599999999999994</c:v>
                </c:pt>
                <c:pt idx="26">
                  <c:v>81.599999999999994</c:v>
                </c:pt>
                <c:pt idx="27">
                  <c:v>79.3</c:v>
                </c:pt>
                <c:pt idx="28">
                  <c:v>84.7</c:v>
                </c:pt>
                <c:pt idx="29">
                  <c:v>90.9</c:v>
                </c:pt>
                <c:pt idx="30">
                  <c:v>89.7</c:v>
                </c:pt>
                <c:pt idx="31">
                  <c:v>94.8</c:v>
                </c:pt>
                <c:pt idx="32">
                  <c:v>97.8</c:v>
                </c:pt>
                <c:pt idx="33">
                  <c:v>92.6</c:v>
                </c:pt>
                <c:pt idx="34">
                  <c:v>88.5</c:v>
                </c:pt>
                <c:pt idx="35">
                  <c:v>112.4</c:v>
                </c:pt>
                <c:pt idx="36">
                  <c:v>78.3</c:v>
                </c:pt>
                <c:pt idx="37">
                  <c:v>77.2</c:v>
                </c:pt>
                <c:pt idx="38">
                  <c:v>91.3</c:v>
                </c:pt>
                <c:pt idx="39">
                  <c:v>89.9</c:v>
                </c:pt>
                <c:pt idx="40">
                  <c:v>96.9</c:v>
                </c:pt>
                <c:pt idx="41">
                  <c:v>101.9</c:v>
                </c:pt>
                <c:pt idx="42">
                  <c:v>105.3</c:v>
                </c:pt>
                <c:pt idx="43">
                  <c:v>110.7</c:v>
                </c:pt>
                <c:pt idx="44">
                  <c:v>112.7</c:v>
                </c:pt>
                <c:pt idx="45">
                  <c:v>103.6</c:v>
                </c:pt>
                <c:pt idx="46">
                  <c:v>100.1</c:v>
                </c:pt>
                <c:pt idx="47">
                  <c:v>132.1</c:v>
                </c:pt>
                <c:pt idx="48">
                  <c:v>88.9</c:v>
                </c:pt>
                <c:pt idx="49">
                  <c:v>88.6</c:v>
                </c:pt>
                <c:pt idx="50">
                  <c:v>99.8</c:v>
                </c:pt>
                <c:pt idx="51">
                  <c:v>97.2</c:v>
                </c:pt>
                <c:pt idx="52">
                  <c:v>103.9</c:v>
                </c:pt>
                <c:pt idx="53">
                  <c:v>106.5</c:v>
                </c:pt>
                <c:pt idx="54">
                  <c:v>105.3</c:v>
                </c:pt>
                <c:pt idx="55">
                  <c:v>112.2</c:v>
                </c:pt>
                <c:pt idx="56">
                  <c:v>113.4</c:v>
                </c:pt>
                <c:pt idx="57">
                  <c:v>112.7</c:v>
                </c:pt>
                <c:pt idx="58">
                  <c:v>111.9</c:v>
                </c:pt>
                <c:pt idx="59">
                  <c:v>147.6</c:v>
                </c:pt>
                <c:pt idx="60">
                  <c:v>101.7</c:v>
                </c:pt>
                <c:pt idx="61">
                  <c:v>104.5</c:v>
                </c:pt>
                <c:pt idx="62">
                  <c:v>118.6</c:v>
                </c:pt>
                <c:pt idx="63">
                  <c:v>118.6</c:v>
                </c:pt>
                <c:pt idx="64">
                  <c:v>127</c:v>
                </c:pt>
                <c:pt idx="65">
                  <c:v>132.19999999999999</c:v>
                </c:pt>
                <c:pt idx="66">
                  <c:v>142.6</c:v>
                </c:pt>
                <c:pt idx="67">
                  <c:v>149</c:v>
                </c:pt>
                <c:pt idx="68">
                  <c:v>150.6</c:v>
                </c:pt>
                <c:pt idx="69">
                  <c:v>144.5</c:v>
                </c:pt>
                <c:pt idx="70">
                  <c:v>141.4</c:v>
                </c:pt>
                <c:pt idx="71">
                  <c:v>187</c:v>
                </c:pt>
                <c:pt idx="72">
                  <c:v>128</c:v>
                </c:pt>
                <c:pt idx="73">
                  <c:v>127.7</c:v>
                </c:pt>
                <c:pt idx="74">
                  <c:v>145.9</c:v>
                </c:pt>
                <c:pt idx="75">
                  <c:v>146.9</c:v>
                </c:pt>
                <c:pt idx="76">
                  <c:v>155.30000000000001</c:v>
                </c:pt>
                <c:pt idx="77">
                  <c:v>169.3</c:v>
                </c:pt>
                <c:pt idx="78">
                  <c:v>183.1</c:v>
                </c:pt>
                <c:pt idx="79">
                  <c:v>205.6</c:v>
                </c:pt>
                <c:pt idx="80">
                  <c:v>207.2</c:v>
                </c:pt>
                <c:pt idx="81">
                  <c:v>192.3</c:v>
                </c:pt>
                <c:pt idx="82">
                  <c:v>172.3</c:v>
                </c:pt>
                <c:pt idx="83">
                  <c:v>218.7</c:v>
                </c:pt>
                <c:pt idx="84">
                  <c:v>152.19999999999999</c:v>
                </c:pt>
                <c:pt idx="85">
                  <c:v>153.5</c:v>
                </c:pt>
                <c:pt idx="86">
                  <c:v>184.4</c:v>
                </c:pt>
                <c:pt idx="87">
                  <c:v>180.7</c:v>
                </c:pt>
                <c:pt idx="88">
                  <c:v>190.8</c:v>
                </c:pt>
                <c:pt idx="89">
                  <c:v>211.6</c:v>
                </c:pt>
                <c:pt idx="90">
                  <c:v>225.6</c:v>
                </c:pt>
                <c:pt idx="91">
                  <c:v>228.4</c:v>
                </c:pt>
                <c:pt idx="92">
                  <c:v>226</c:v>
                </c:pt>
                <c:pt idx="93">
                  <c:v>218.1</c:v>
                </c:pt>
                <c:pt idx="94">
                  <c:v>201.4</c:v>
                </c:pt>
                <c:pt idx="95">
                  <c:v>269.7</c:v>
                </c:pt>
                <c:pt idx="96">
                  <c:v>185.3</c:v>
                </c:pt>
                <c:pt idx="97">
                  <c:v>186.2</c:v>
                </c:pt>
                <c:pt idx="98">
                  <c:v>181.2</c:v>
                </c:pt>
                <c:pt idx="99">
                  <c:v>136.6</c:v>
                </c:pt>
                <c:pt idx="100">
                  <c:v>145.19999999999999</c:v>
                </c:pt>
                <c:pt idx="101">
                  <c:v>174.4</c:v>
                </c:pt>
                <c:pt idx="102">
                  <c:v>199.1</c:v>
                </c:pt>
                <c:pt idx="103">
                  <c:v>217.3</c:v>
                </c:pt>
                <c:pt idx="104">
                  <c:v>235</c:v>
                </c:pt>
                <c:pt idx="105">
                  <c:v>238.4</c:v>
                </c:pt>
                <c:pt idx="106">
                  <c:v>236.3</c:v>
                </c:pt>
                <c:pt idx="107">
                  <c:v>303.89999999999998</c:v>
                </c:pt>
                <c:pt idx="108">
                  <c:v>201.2</c:v>
                </c:pt>
                <c:pt idx="109">
                  <c:v>207.4</c:v>
                </c:pt>
                <c:pt idx="110">
                  <c:v>254.3</c:v>
                </c:pt>
                <c:pt idx="111">
                  <c:v>243.5</c:v>
                </c:pt>
                <c:pt idx="112">
                  <c:v>253.3</c:v>
                </c:pt>
                <c:pt idx="113">
                  <c:v>306.2</c:v>
                </c:pt>
                <c:pt idx="114">
                  <c:v>357.9</c:v>
                </c:pt>
                <c:pt idx="115">
                  <c:v>370.7</c:v>
                </c:pt>
                <c:pt idx="116">
                  <c:v>378.5</c:v>
                </c:pt>
                <c:pt idx="117">
                  <c:v>382</c:v>
                </c:pt>
                <c:pt idx="118">
                  <c:v>405.8</c:v>
                </c:pt>
                <c:pt idx="119">
                  <c:v>557.9</c:v>
                </c:pt>
                <c:pt idx="120">
                  <c:v>435.7</c:v>
                </c:pt>
                <c:pt idx="121">
                  <c:v>452.5</c:v>
                </c:pt>
                <c:pt idx="122">
                  <c:v>581.6</c:v>
                </c:pt>
                <c:pt idx="123">
                  <c:v>599.1</c:v>
                </c:pt>
                <c:pt idx="124">
                  <c:v>677.9</c:v>
                </c:pt>
                <c:pt idx="125">
                  <c:v>813.4</c:v>
                </c:pt>
                <c:pt idx="126">
                  <c:v>875.8</c:v>
                </c:pt>
                <c:pt idx="127">
                  <c:v>962.4</c:v>
                </c:pt>
                <c:pt idx="128">
                  <c:v>998.1</c:v>
                </c:pt>
                <c:pt idx="129">
                  <c:v>973.4</c:v>
                </c:pt>
                <c:pt idx="130">
                  <c:v>928.7</c:v>
                </c:pt>
                <c:pt idx="131">
                  <c:v>1186.5</c:v>
                </c:pt>
                <c:pt idx="132">
                  <c:v>902.4</c:v>
                </c:pt>
                <c:pt idx="133">
                  <c:v>843.2</c:v>
                </c:pt>
                <c:pt idx="134">
                  <c:v>982</c:v>
                </c:pt>
                <c:pt idx="135">
                  <c:v>999.6</c:v>
                </c:pt>
                <c:pt idx="136">
                  <c:v>1116.2</c:v>
                </c:pt>
                <c:pt idx="137">
                  <c:v>1277.3</c:v>
                </c:pt>
                <c:pt idx="138">
                  <c:v>1507</c:v>
                </c:pt>
                <c:pt idx="139">
                  <c:v>1594.8</c:v>
                </c:pt>
                <c:pt idx="140">
                  <c:v>1614</c:v>
                </c:pt>
                <c:pt idx="141">
                  <c:v>1594</c:v>
                </c:pt>
                <c:pt idx="142">
                  <c:v>1497.6</c:v>
                </c:pt>
                <c:pt idx="143">
                  <c:v>621.70000000000005</c:v>
                </c:pt>
                <c:pt idx="144">
                  <c:v>471</c:v>
                </c:pt>
                <c:pt idx="145">
                  <c:v>506.8</c:v>
                </c:pt>
                <c:pt idx="146">
                  <c:v>576.6</c:v>
                </c:pt>
                <c:pt idx="147">
                  <c:v>555</c:v>
                </c:pt>
                <c:pt idx="148">
                  <c:v>649.29999999999995</c:v>
                </c:pt>
                <c:pt idx="149">
                  <c:v>669.5</c:v>
                </c:pt>
                <c:pt idx="150">
                  <c:v>756.2</c:v>
                </c:pt>
                <c:pt idx="151">
                  <c:v>779.6</c:v>
                </c:pt>
                <c:pt idx="152">
                  <c:v>789.2</c:v>
                </c:pt>
                <c:pt idx="153">
                  <c:v>776.9</c:v>
                </c:pt>
                <c:pt idx="154">
                  <c:v>713.7</c:v>
                </c:pt>
                <c:pt idx="155">
                  <c:v>938.6</c:v>
                </c:pt>
                <c:pt idx="156">
                  <c:v>699.5</c:v>
                </c:pt>
                <c:pt idx="157">
                  <c:v>693.7</c:v>
                </c:pt>
                <c:pt idx="158">
                  <c:v>766.6</c:v>
                </c:pt>
                <c:pt idx="159">
                  <c:v>826.1</c:v>
                </c:pt>
              </c:numCache>
            </c:numRef>
          </c:val>
          <c:smooth val="0"/>
          <c:extLst>
            <c:ext xmlns:c16="http://schemas.microsoft.com/office/drawing/2014/chart" uri="{C3380CC4-5D6E-409C-BE32-E72D297353CC}">
              <c16:uniqueId val="{00000000-45BB-468C-A2B1-7AB9B8D8F7EA}"/>
            </c:ext>
          </c:extLst>
        </c:ser>
        <c:dLbls>
          <c:showLegendKey val="0"/>
          <c:showVal val="0"/>
          <c:showCatName val="0"/>
          <c:showSerName val="0"/>
          <c:showPercent val="0"/>
          <c:showBubbleSize val="0"/>
        </c:dLbls>
        <c:smooth val="0"/>
        <c:axId val="457722232"/>
        <c:axId val="457722624"/>
      </c:lineChart>
      <c:dateAx>
        <c:axId val="45772223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tr-TR"/>
          </a:p>
        </c:txPr>
        <c:crossAx val="457722624"/>
        <c:crosses val="autoZero"/>
        <c:auto val="1"/>
        <c:lblOffset val="100"/>
        <c:baseTimeUnit val="months"/>
      </c:dateAx>
      <c:valAx>
        <c:axId val="45772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457722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467308854812571E-2"/>
          <c:y val="3.2507899031772459E-2"/>
          <c:w val="0.89008275508902324"/>
          <c:h val="0.79267756147025292"/>
        </c:manualLayout>
      </c:layout>
      <c:lineChart>
        <c:grouping val="standard"/>
        <c:varyColors val="0"/>
        <c:ser>
          <c:idx val="0"/>
          <c:order val="0"/>
          <c:tx>
            <c:strRef>
              <c:f>Sayfa1!$B$1</c:f>
              <c:strCache>
                <c:ptCount val="1"/>
                <c:pt idx="0">
                  <c:v>Seri 1</c:v>
                </c:pt>
              </c:strCache>
            </c:strRef>
          </c:tx>
          <c:marker>
            <c:symbol val="none"/>
          </c:marker>
          <c:cat>
            <c:numRef>
              <c:f>Sayfa1!$A$2:$A$506</c:f>
              <c:numCache>
                <c:formatCode>m/d/yyyy</c:formatCode>
                <c:ptCount val="505"/>
                <c:pt idx="0">
                  <c:v>41999</c:v>
                </c:pt>
                <c:pt idx="1">
                  <c:v>42006</c:v>
                </c:pt>
                <c:pt idx="2">
                  <c:v>42013</c:v>
                </c:pt>
                <c:pt idx="3">
                  <c:v>42020</c:v>
                </c:pt>
                <c:pt idx="4">
                  <c:v>42027</c:v>
                </c:pt>
                <c:pt idx="5">
                  <c:v>42034</c:v>
                </c:pt>
                <c:pt idx="6">
                  <c:v>42041</c:v>
                </c:pt>
                <c:pt idx="7">
                  <c:v>42048</c:v>
                </c:pt>
                <c:pt idx="8">
                  <c:v>42055</c:v>
                </c:pt>
                <c:pt idx="9">
                  <c:v>42062</c:v>
                </c:pt>
                <c:pt idx="10">
                  <c:v>42069</c:v>
                </c:pt>
                <c:pt idx="11">
                  <c:v>42076</c:v>
                </c:pt>
                <c:pt idx="12">
                  <c:v>42083</c:v>
                </c:pt>
                <c:pt idx="13">
                  <c:v>42090</c:v>
                </c:pt>
                <c:pt idx="14">
                  <c:v>42097</c:v>
                </c:pt>
                <c:pt idx="15">
                  <c:v>42104</c:v>
                </c:pt>
                <c:pt idx="16">
                  <c:v>42111</c:v>
                </c:pt>
                <c:pt idx="17">
                  <c:v>42118</c:v>
                </c:pt>
                <c:pt idx="18">
                  <c:v>42124</c:v>
                </c:pt>
                <c:pt idx="19">
                  <c:v>42132</c:v>
                </c:pt>
                <c:pt idx="20">
                  <c:v>42139</c:v>
                </c:pt>
                <c:pt idx="21">
                  <c:v>42146</c:v>
                </c:pt>
                <c:pt idx="22">
                  <c:v>42153</c:v>
                </c:pt>
                <c:pt idx="23">
                  <c:v>42160</c:v>
                </c:pt>
                <c:pt idx="24">
                  <c:v>42167</c:v>
                </c:pt>
                <c:pt idx="25">
                  <c:v>42174</c:v>
                </c:pt>
                <c:pt idx="26">
                  <c:v>42181</c:v>
                </c:pt>
                <c:pt idx="27">
                  <c:v>42188</c:v>
                </c:pt>
                <c:pt idx="28">
                  <c:v>42195</c:v>
                </c:pt>
                <c:pt idx="29">
                  <c:v>42201</c:v>
                </c:pt>
                <c:pt idx="30">
                  <c:v>42209</c:v>
                </c:pt>
                <c:pt idx="31">
                  <c:v>42216</c:v>
                </c:pt>
                <c:pt idx="32">
                  <c:v>42223</c:v>
                </c:pt>
                <c:pt idx="33">
                  <c:v>42230</c:v>
                </c:pt>
                <c:pt idx="34">
                  <c:v>42237</c:v>
                </c:pt>
                <c:pt idx="35">
                  <c:v>42244</c:v>
                </c:pt>
                <c:pt idx="36">
                  <c:v>42251</c:v>
                </c:pt>
                <c:pt idx="37">
                  <c:v>42258</c:v>
                </c:pt>
                <c:pt idx="38">
                  <c:v>42265</c:v>
                </c:pt>
                <c:pt idx="39">
                  <c:v>42270</c:v>
                </c:pt>
                <c:pt idx="40">
                  <c:v>42279</c:v>
                </c:pt>
                <c:pt idx="41">
                  <c:v>42286</c:v>
                </c:pt>
                <c:pt idx="42">
                  <c:v>42293</c:v>
                </c:pt>
                <c:pt idx="43">
                  <c:v>42300</c:v>
                </c:pt>
                <c:pt idx="44">
                  <c:v>42307</c:v>
                </c:pt>
                <c:pt idx="45">
                  <c:v>42314</c:v>
                </c:pt>
                <c:pt idx="46">
                  <c:v>42321</c:v>
                </c:pt>
                <c:pt idx="47">
                  <c:v>42328</c:v>
                </c:pt>
                <c:pt idx="48">
                  <c:v>42335</c:v>
                </c:pt>
                <c:pt idx="49">
                  <c:v>42342</c:v>
                </c:pt>
                <c:pt idx="50">
                  <c:v>42349</c:v>
                </c:pt>
                <c:pt idx="51">
                  <c:v>42356</c:v>
                </c:pt>
                <c:pt idx="52">
                  <c:v>42363</c:v>
                </c:pt>
                <c:pt idx="53">
                  <c:v>42369</c:v>
                </c:pt>
                <c:pt idx="54">
                  <c:v>42377</c:v>
                </c:pt>
                <c:pt idx="55">
                  <c:v>42384</c:v>
                </c:pt>
                <c:pt idx="56">
                  <c:v>42391</c:v>
                </c:pt>
                <c:pt idx="57">
                  <c:v>42398</c:v>
                </c:pt>
                <c:pt idx="58">
                  <c:v>42405</c:v>
                </c:pt>
                <c:pt idx="59">
                  <c:v>42412</c:v>
                </c:pt>
                <c:pt idx="60">
                  <c:v>42419</c:v>
                </c:pt>
                <c:pt idx="61">
                  <c:v>42426</c:v>
                </c:pt>
                <c:pt idx="62">
                  <c:v>42433</c:v>
                </c:pt>
                <c:pt idx="63">
                  <c:v>42440</c:v>
                </c:pt>
                <c:pt idx="64">
                  <c:v>42447</c:v>
                </c:pt>
                <c:pt idx="65">
                  <c:v>42454</c:v>
                </c:pt>
                <c:pt idx="66">
                  <c:v>42461</c:v>
                </c:pt>
                <c:pt idx="67">
                  <c:v>42468</c:v>
                </c:pt>
                <c:pt idx="68">
                  <c:v>42475</c:v>
                </c:pt>
                <c:pt idx="69">
                  <c:v>42482</c:v>
                </c:pt>
                <c:pt idx="70">
                  <c:v>42489</c:v>
                </c:pt>
                <c:pt idx="71">
                  <c:v>42496</c:v>
                </c:pt>
                <c:pt idx="72">
                  <c:v>42503</c:v>
                </c:pt>
                <c:pt idx="73">
                  <c:v>42510</c:v>
                </c:pt>
                <c:pt idx="74">
                  <c:v>42517</c:v>
                </c:pt>
                <c:pt idx="75">
                  <c:v>42524</c:v>
                </c:pt>
                <c:pt idx="76">
                  <c:v>42531</c:v>
                </c:pt>
                <c:pt idx="77">
                  <c:v>42538</c:v>
                </c:pt>
                <c:pt idx="78">
                  <c:v>42545</c:v>
                </c:pt>
                <c:pt idx="79">
                  <c:v>42552</c:v>
                </c:pt>
                <c:pt idx="80">
                  <c:v>42559</c:v>
                </c:pt>
                <c:pt idx="81">
                  <c:v>42566</c:v>
                </c:pt>
                <c:pt idx="82">
                  <c:v>42573</c:v>
                </c:pt>
                <c:pt idx="83">
                  <c:v>42580</c:v>
                </c:pt>
                <c:pt idx="84">
                  <c:v>42587</c:v>
                </c:pt>
                <c:pt idx="85">
                  <c:v>42594</c:v>
                </c:pt>
                <c:pt idx="86">
                  <c:v>42601</c:v>
                </c:pt>
                <c:pt idx="87">
                  <c:v>42608</c:v>
                </c:pt>
                <c:pt idx="88">
                  <c:v>42615</c:v>
                </c:pt>
                <c:pt idx="89">
                  <c:v>42622</c:v>
                </c:pt>
                <c:pt idx="90">
                  <c:v>42629</c:v>
                </c:pt>
                <c:pt idx="91">
                  <c:v>42636</c:v>
                </c:pt>
                <c:pt idx="92">
                  <c:v>42643</c:v>
                </c:pt>
                <c:pt idx="93">
                  <c:v>42650</c:v>
                </c:pt>
                <c:pt idx="94">
                  <c:v>42657</c:v>
                </c:pt>
                <c:pt idx="95">
                  <c:v>42664</c:v>
                </c:pt>
                <c:pt idx="96">
                  <c:v>42671</c:v>
                </c:pt>
                <c:pt idx="97">
                  <c:v>42678</c:v>
                </c:pt>
                <c:pt idx="98">
                  <c:v>42685</c:v>
                </c:pt>
                <c:pt idx="99">
                  <c:v>42692</c:v>
                </c:pt>
                <c:pt idx="100">
                  <c:v>42699</c:v>
                </c:pt>
                <c:pt idx="101">
                  <c:v>42706</c:v>
                </c:pt>
                <c:pt idx="102">
                  <c:v>42713</c:v>
                </c:pt>
                <c:pt idx="103">
                  <c:v>42720</c:v>
                </c:pt>
                <c:pt idx="104">
                  <c:v>42727</c:v>
                </c:pt>
                <c:pt idx="105">
                  <c:v>42734</c:v>
                </c:pt>
                <c:pt idx="106">
                  <c:v>42741</c:v>
                </c:pt>
                <c:pt idx="107">
                  <c:v>42748</c:v>
                </c:pt>
                <c:pt idx="108">
                  <c:v>42755</c:v>
                </c:pt>
                <c:pt idx="109">
                  <c:v>42762</c:v>
                </c:pt>
                <c:pt idx="110">
                  <c:v>42769</c:v>
                </c:pt>
                <c:pt idx="111">
                  <c:v>42776</c:v>
                </c:pt>
                <c:pt idx="112">
                  <c:v>42783</c:v>
                </c:pt>
                <c:pt idx="113">
                  <c:v>42790</c:v>
                </c:pt>
                <c:pt idx="114">
                  <c:v>42797</c:v>
                </c:pt>
                <c:pt idx="115">
                  <c:v>42804</c:v>
                </c:pt>
                <c:pt idx="116">
                  <c:v>42811</c:v>
                </c:pt>
                <c:pt idx="117">
                  <c:v>42818</c:v>
                </c:pt>
                <c:pt idx="118">
                  <c:v>42825</c:v>
                </c:pt>
                <c:pt idx="119">
                  <c:v>42832</c:v>
                </c:pt>
                <c:pt idx="120">
                  <c:v>42839</c:v>
                </c:pt>
                <c:pt idx="121">
                  <c:v>42846</c:v>
                </c:pt>
                <c:pt idx="122">
                  <c:v>42853</c:v>
                </c:pt>
                <c:pt idx="123">
                  <c:v>42860</c:v>
                </c:pt>
                <c:pt idx="124">
                  <c:v>42867</c:v>
                </c:pt>
                <c:pt idx="125">
                  <c:v>42873</c:v>
                </c:pt>
                <c:pt idx="126">
                  <c:v>42881</c:v>
                </c:pt>
                <c:pt idx="127">
                  <c:v>42888</c:v>
                </c:pt>
                <c:pt idx="128">
                  <c:v>42895</c:v>
                </c:pt>
                <c:pt idx="129">
                  <c:v>42902</c:v>
                </c:pt>
                <c:pt idx="130">
                  <c:v>42909</c:v>
                </c:pt>
                <c:pt idx="131">
                  <c:v>42916</c:v>
                </c:pt>
                <c:pt idx="132">
                  <c:v>42923</c:v>
                </c:pt>
                <c:pt idx="133">
                  <c:v>42930</c:v>
                </c:pt>
                <c:pt idx="134">
                  <c:v>42937</c:v>
                </c:pt>
                <c:pt idx="135">
                  <c:v>42944</c:v>
                </c:pt>
                <c:pt idx="136">
                  <c:v>42951</c:v>
                </c:pt>
                <c:pt idx="137">
                  <c:v>42958</c:v>
                </c:pt>
                <c:pt idx="138">
                  <c:v>42965</c:v>
                </c:pt>
                <c:pt idx="139">
                  <c:v>42972</c:v>
                </c:pt>
                <c:pt idx="140">
                  <c:v>42978</c:v>
                </c:pt>
                <c:pt idx="141">
                  <c:v>42986</c:v>
                </c:pt>
                <c:pt idx="142">
                  <c:v>42993</c:v>
                </c:pt>
                <c:pt idx="143">
                  <c:v>43000</c:v>
                </c:pt>
                <c:pt idx="144">
                  <c:v>43007</c:v>
                </c:pt>
                <c:pt idx="145">
                  <c:v>43014</c:v>
                </c:pt>
                <c:pt idx="146">
                  <c:v>43021</c:v>
                </c:pt>
                <c:pt idx="147">
                  <c:v>43028</c:v>
                </c:pt>
                <c:pt idx="148">
                  <c:v>43035</c:v>
                </c:pt>
                <c:pt idx="149">
                  <c:v>43042</c:v>
                </c:pt>
                <c:pt idx="150">
                  <c:v>43049</c:v>
                </c:pt>
                <c:pt idx="151">
                  <c:v>43056</c:v>
                </c:pt>
                <c:pt idx="152">
                  <c:v>43063</c:v>
                </c:pt>
                <c:pt idx="153">
                  <c:v>43070</c:v>
                </c:pt>
                <c:pt idx="154">
                  <c:v>43077</c:v>
                </c:pt>
                <c:pt idx="155">
                  <c:v>43084</c:v>
                </c:pt>
                <c:pt idx="156">
                  <c:v>43091</c:v>
                </c:pt>
                <c:pt idx="157">
                  <c:v>43098</c:v>
                </c:pt>
                <c:pt idx="158">
                  <c:v>43105</c:v>
                </c:pt>
                <c:pt idx="159">
                  <c:v>43112</c:v>
                </c:pt>
                <c:pt idx="160">
                  <c:v>43119</c:v>
                </c:pt>
                <c:pt idx="161">
                  <c:v>43126</c:v>
                </c:pt>
                <c:pt idx="162">
                  <c:v>43133</c:v>
                </c:pt>
                <c:pt idx="163">
                  <c:v>43140</c:v>
                </c:pt>
                <c:pt idx="164">
                  <c:v>43147</c:v>
                </c:pt>
                <c:pt idx="165">
                  <c:v>43154</c:v>
                </c:pt>
                <c:pt idx="166">
                  <c:v>43161</c:v>
                </c:pt>
                <c:pt idx="167">
                  <c:v>43168</c:v>
                </c:pt>
                <c:pt idx="168">
                  <c:v>43175</c:v>
                </c:pt>
                <c:pt idx="169">
                  <c:v>43182</c:v>
                </c:pt>
                <c:pt idx="170">
                  <c:v>43189</c:v>
                </c:pt>
                <c:pt idx="171">
                  <c:v>43196</c:v>
                </c:pt>
                <c:pt idx="172">
                  <c:v>43203</c:v>
                </c:pt>
                <c:pt idx="173">
                  <c:v>43210</c:v>
                </c:pt>
                <c:pt idx="174">
                  <c:v>43217</c:v>
                </c:pt>
                <c:pt idx="175">
                  <c:v>43224</c:v>
                </c:pt>
                <c:pt idx="176">
                  <c:v>43231</c:v>
                </c:pt>
                <c:pt idx="177">
                  <c:v>43238</c:v>
                </c:pt>
                <c:pt idx="178">
                  <c:v>43245</c:v>
                </c:pt>
                <c:pt idx="179">
                  <c:v>43252</c:v>
                </c:pt>
                <c:pt idx="180">
                  <c:v>43259</c:v>
                </c:pt>
                <c:pt idx="181">
                  <c:v>43265</c:v>
                </c:pt>
                <c:pt idx="182">
                  <c:v>43273</c:v>
                </c:pt>
                <c:pt idx="183">
                  <c:v>43280</c:v>
                </c:pt>
                <c:pt idx="184">
                  <c:v>43287</c:v>
                </c:pt>
                <c:pt idx="185">
                  <c:v>43294</c:v>
                </c:pt>
                <c:pt idx="186">
                  <c:v>43301</c:v>
                </c:pt>
                <c:pt idx="187">
                  <c:v>43308</c:v>
                </c:pt>
                <c:pt idx="188">
                  <c:v>43315</c:v>
                </c:pt>
                <c:pt idx="189">
                  <c:v>43322</c:v>
                </c:pt>
                <c:pt idx="190">
                  <c:v>43329</c:v>
                </c:pt>
                <c:pt idx="191">
                  <c:v>43332</c:v>
                </c:pt>
                <c:pt idx="192">
                  <c:v>43343</c:v>
                </c:pt>
                <c:pt idx="193">
                  <c:v>43350</c:v>
                </c:pt>
                <c:pt idx="194">
                  <c:v>43357</c:v>
                </c:pt>
                <c:pt idx="195">
                  <c:v>43364</c:v>
                </c:pt>
                <c:pt idx="196">
                  <c:v>43371</c:v>
                </c:pt>
                <c:pt idx="197">
                  <c:v>43378</c:v>
                </c:pt>
                <c:pt idx="198">
                  <c:v>43385</c:v>
                </c:pt>
                <c:pt idx="199">
                  <c:v>43392</c:v>
                </c:pt>
                <c:pt idx="200">
                  <c:v>43399</c:v>
                </c:pt>
                <c:pt idx="201">
                  <c:v>43406</c:v>
                </c:pt>
                <c:pt idx="202">
                  <c:v>43413</c:v>
                </c:pt>
                <c:pt idx="203">
                  <c:v>43420</c:v>
                </c:pt>
                <c:pt idx="204">
                  <c:v>43427</c:v>
                </c:pt>
                <c:pt idx="205">
                  <c:v>43434</c:v>
                </c:pt>
                <c:pt idx="206">
                  <c:v>43441</c:v>
                </c:pt>
                <c:pt idx="207">
                  <c:v>43448</c:v>
                </c:pt>
                <c:pt idx="208">
                  <c:v>43455</c:v>
                </c:pt>
                <c:pt idx="209">
                  <c:v>43462</c:v>
                </c:pt>
                <c:pt idx="210">
                  <c:v>43469</c:v>
                </c:pt>
                <c:pt idx="211">
                  <c:v>43476</c:v>
                </c:pt>
                <c:pt idx="212">
                  <c:v>43483</c:v>
                </c:pt>
                <c:pt idx="213">
                  <c:v>43490</c:v>
                </c:pt>
                <c:pt idx="214">
                  <c:v>43497</c:v>
                </c:pt>
                <c:pt idx="215">
                  <c:v>43504</c:v>
                </c:pt>
                <c:pt idx="216">
                  <c:v>43511</c:v>
                </c:pt>
                <c:pt idx="217">
                  <c:v>43518</c:v>
                </c:pt>
                <c:pt idx="218">
                  <c:v>43525</c:v>
                </c:pt>
                <c:pt idx="219">
                  <c:v>43532</c:v>
                </c:pt>
                <c:pt idx="220">
                  <c:v>43539</c:v>
                </c:pt>
                <c:pt idx="221">
                  <c:v>43546</c:v>
                </c:pt>
                <c:pt idx="222">
                  <c:v>43553</c:v>
                </c:pt>
                <c:pt idx="223">
                  <c:v>43560</c:v>
                </c:pt>
                <c:pt idx="224">
                  <c:v>43567</c:v>
                </c:pt>
                <c:pt idx="225">
                  <c:v>43574</c:v>
                </c:pt>
                <c:pt idx="226">
                  <c:v>43581</c:v>
                </c:pt>
                <c:pt idx="227">
                  <c:v>43588</c:v>
                </c:pt>
                <c:pt idx="228">
                  <c:v>43595</c:v>
                </c:pt>
                <c:pt idx="229">
                  <c:v>43602</c:v>
                </c:pt>
                <c:pt idx="230">
                  <c:v>43609</c:v>
                </c:pt>
                <c:pt idx="231">
                  <c:v>43616</c:v>
                </c:pt>
                <c:pt idx="232">
                  <c:v>43623</c:v>
                </c:pt>
                <c:pt idx="233">
                  <c:v>43630</c:v>
                </c:pt>
                <c:pt idx="234">
                  <c:v>43637</c:v>
                </c:pt>
                <c:pt idx="235">
                  <c:v>43644</c:v>
                </c:pt>
                <c:pt idx="236">
                  <c:v>43651</c:v>
                </c:pt>
                <c:pt idx="237">
                  <c:v>43658</c:v>
                </c:pt>
                <c:pt idx="238">
                  <c:v>43665</c:v>
                </c:pt>
                <c:pt idx="239">
                  <c:v>43672</c:v>
                </c:pt>
                <c:pt idx="240">
                  <c:v>43679</c:v>
                </c:pt>
                <c:pt idx="241">
                  <c:v>43686</c:v>
                </c:pt>
                <c:pt idx="242">
                  <c:v>43693</c:v>
                </c:pt>
                <c:pt idx="243">
                  <c:v>43700</c:v>
                </c:pt>
                <c:pt idx="244">
                  <c:v>43706</c:v>
                </c:pt>
                <c:pt idx="245">
                  <c:v>43714</c:v>
                </c:pt>
                <c:pt idx="246">
                  <c:v>43721</c:v>
                </c:pt>
                <c:pt idx="247">
                  <c:v>43728</c:v>
                </c:pt>
                <c:pt idx="248">
                  <c:v>43735</c:v>
                </c:pt>
                <c:pt idx="249">
                  <c:v>43742</c:v>
                </c:pt>
                <c:pt idx="250">
                  <c:v>43749</c:v>
                </c:pt>
                <c:pt idx="251">
                  <c:v>43756</c:v>
                </c:pt>
                <c:pt idx="252">
                  <c:v>43763</c:v>
                </c:pt>
                <c:pt idx="253">
                  <c:v>43770</c:v>
                </c:pt>
                <c:pt idx="254">
                  <c:v>43777</c:v>
                </c:pt>
                <c:pt idx="255">
                  <c:v>43784</c:v>
                </c:pt>
                <c:pt idx="256">
                  <c:v>43791</c:v>
                </c:pt>
                <c:pt idx="257">
                  <c:v>43798</c:v>
                </c:pt>
                <c:pt idx="258">
                  <c:v>43805</c:v>
                </c:pt>
                <c:pt idx="259">
                  <c:v>43812</c:v>
                </c:pt>
                <c:pt idx="260">
                  <c:v>43819</c:v>
                </c:pt>
                <c:pt idx="261">
                  <c:v>43826</c:v>
                </c:pt>
                <c:pt idx="262">
                  <c:v>43833</c:v>
                </c:pt>
                <c:pt idx="263">
                  <c:v>43840</c:v>
                </c:pt>
                <c:pt idx="264">
                  <c:v>43847</c:v>
                </c:pt>
                <c:pt idx="265">
                  <c:v>43854</c:v>
                </c:pt>
                <c:pt idx="266">
                  <c:v>43861</c:v>
                </c:pt>
                <c:pt idx="267">
                  <c:v>43868</c:v>
                </c:pt>
                <c:pt idx="268">
                  <c:v>43875</c:v>
                </c:pt>
                <c:pt idx="269">
                  <c:v>43882</c:v>
                </c:pt>
                <c:pt idx="270">
                  <c:v>43889</c:v>
                </c:pt>
                <c:pt idx="271">
                  <c:v>43896</c:v>
                </c:pt>
                <c:pt idx="272">
                  <c:v>43903</c:v>
                </c:pt>
                <c:pt idx="273">
                  <c:v>43910</c:v>
                </c:pt>
                <c:pt idx="274">
                  <c:v>43917</c:v>
                </c:pt>
                <c:pt idx="275">
                  <c:v>43924</c:v>
                </c:pt>
                <c:pt idx="276">
                  <c:v>43931</c:v>
                </c:pt>
                <c:pt idx="277">
                  <c:v>43938</c:v>
                </c:pt>
                <c:pt idx="278">
                  <c:v>43945</c:v>
                </c:pt>
                <c:pt idx="279">
                  <c:v>43951</c:v>
                </c:pt>
                <c:pt idx="280">
                  <c:v>43959</c:v>
                </c:pt>
                <c:pt idx="281">
                  <c:v>43966</c:v>
                </c:pt>
                <c:pt idx="282">
                  <c:v>43973</c:v>
                </c:pt>
                <c:pt idx="283">
                  <c:v>43980</c:v>
                </c:pt>
                <c:pt idx="284">
                  <c:v>43987</c:v>
                </c:pt>
                <c:pt idx="285">
                  <c:v>43994</c:v>
                </c:pt>
                <c:pt idx="286">
                  <c:v>44001</c:v>
                </c:pt>
                <c:pt idx="287">
                  <c:v>44008</c:v>
                </c:pt>
                <c:pt idx="288">
                  <c:v>44015</c:v>
                </c:pt>
                <c:pt idx="289">
                  <c:v>44022</c:v>
                </c:pt>
                <c:pt idx="290">
                  <c:v>44029</c:v>
                </c:pt>
                <c:pt idx="291">
                  <c:v>44036</c:v>
                </c:pt>
                <c:pt idx="292">
                  <c:v>44042</c:v>
                </c:pt>
                <c:pt idx="293">
                  <c:v>44050</c:v>
                </c:pt>
                <c:pt idx="294">
                  <c:v>44057</c:v>
                </c:pt>
                <c:pt idx="295">
                  <c:v>44064</c:v>
                </c:pt>
                <c:pt idx="296">
                  <c:v>44071</c:v>
                </c:pt>
                <c:pt idx="297">
                  <c:v>44078</c:v>
                </c:pt>
                <c:pt idx="298">
                  <c:v>44085</c:v>
                </c:pt>
                <c:pt idx="299">
                  <c:v>44092</c:v>
                </c:pt>
                <c:pt idx="300">
                  <c:v>44099</c:v>
                </c:pt>
                <c:pt idx="301">
                  <c:v>44106</c:v>
                </c:pt>
                <c:pt idx="302">
                  <c:v>44113</c:v>
                </c:pt>
                <c:pt idx="303">
                  <c:v>44120</c:v>
                </c:pt>
                <c:pt idx="304">
                  <c:v>44127</c:v>
                </c:pt>
                <c:pt idx="305">
                  <c:v>44134</c:v>
                </c:pt>
                <c:pt idx="306">
                  <c:v>44141</c:v>
                </c:pt>
                <c:pt idx="307">
                  <c:v>44148</c:v>
                </c:pt>
                <c:pt idx="308">
                  <c:v>44155</c:v>
                </c:pt>
                <c:pt idx="309">
                  <c:v>44162</c:v>
                </c:pt>
                <c:pt idx="310">
                  <c:v>44169</c:v>
                </c:pt>
                <c:pt idx="311">
                  <c:v>44176</c:v>
                </c:pt>
                <c:pt idx="312">
                  <c:v>44183</c:v>
                </c:pt>
                <c:pt idx="313">
                  <c:v>44190</c:v>
                </c:pt>
                <c:pt idx="314">
                  <c:v>44196</c:v>
                </c:pt>
                <c:pt idx="315">
                  <c:v>44204</c:v>
                </c:pt>
                <c:pt idx="316">
                  <c:v>44211</c:v>
                </c:pt>
                <c:pt idx="317">
                  <c:v>44218</c:v>
                </c:pt>
                <c:pt idx="318">
                  <c:v>44225</c:v>
                </c:pt>
                <c:pt idx="319">
                  <c:v>44232</c:v>
                </c:pt>
                <c:pt idx="320">
                  <c:v>44239</c:v>
                </c:pt>
                <c:pt idx="321">
                  <c:v>44246</c:v>
                </c:pt>
                <c:pt idx="322">
                  <c:v>44253</c:v>
                </c:pt>
                <c:pt idx="323">
                  <c:v>44260</c:v>
                </c:pt>
                <c:pt idx="324">
                  <c:v>44267</c:v>
                </c:pt>
                <c:pt idx="325">
                  <c:v>44274</c:v>
                </c:pt>
                <c:pt idx="326">
                  <c:v>44281</c:v>
                </c:pt>
                <c:pt idx="327">
                  <c:v>44288</c:v>
                </c:pt>
                <c:pt idx="328">
                  <c:v>44295</c:v>
                </c:pt>
                <c:pt idx="329">
                  <c:v>44302</c:v>
                </c:pt>
                <c:pt idx="330">
                  <c:v>44308</c:v>
                </c:pt>
                <c:pt idx="331">
                  <c:v>44316</c:v>
                </c:pt>
                <c:pt idx="332">
                  <c:v>44323</c:v>
                </c:pt>
                <c:pt idx="333">
                  <c:v>44328</c:v>
                </c:pt>
                <c:pt idx="334">
                  <c:v>44337</c:v>
                </c:pt>
                <c:pt idx="335">
                  <c:v>44344</c:v>
                </c:pt>
                <c:pt idx="336">
                  <c:v>44351</c:v>
                </c:pt>
                <c:pt idx="337">
                  <c:v>44358</c:v>
                </c:pt>
                <c:pt idx="338">
                  <c:v>44365</c:v>
                </c:pt>
                <c:pt idx="339">
                  <c:v>44372</c:v>
                </c:pt>
                <c:pt idx="340">
                  <c:v>44379</c:v>
                </c:pt>
                <c:pt idx="341">
                  <c:v>44386</c:v>
                </c:pt>
                <c:pt idx="342">
                  <c:v>44393</c:v>
                </c:pt>
                <c:pt idx="343">
                  <c:v>44396</c:v>
                </c:pt>
                <c:pt idx="344">
                  <c:v>44407</c:v>
                </c:pt>
                <c:pt idx="345">
                  <c:v>44414</c:v>
                </c:pt>
                <c:pt idx="346">
                  <c:v>44421</c:v>
                </c:pt>
                <c:pt idx="347">
                  <c:v>44428</c:v>
                </c:pt>
                <c:pt idx="348">
                  <c:v>44435</c:v>
                </c:pt>
                <c:pt idx="349">
                  <c:v>44442</c:v>
                </c:pt>
                <c:pt idx="350">
                  <c:v>44449</c:v>
                </c:pt>
                <c:pt idx="351">
                  <c:v>44456</c:v>
                </c:pt>
                <c:pt idx="352">
                  <c:v>44463</c:v>
                </c:pt>
                <c:pt idx="353">
                  <c:v>44470</c:v>
                </c:pt>
                <c:pt idx="354">
                  <c:v>44477</c:v>
                </c:pt>
                <c:pt idx="355">
                  <c:v>44484</c:v>
                </c:pt>
                <c:pt idx="356">
                  <c:v>44491</c:v>
                </c:pt>
                <c:pt idx="357">
                  <c:v>44498</c:v>
                </c:pt>
                <c:pt idx="358">
                  <c:v>44505</c:v>
                </c:pt>
                <c:pt idx="359">
                  <c:v>44512</c:v>
                </c:pt>
                <c:pt idx="360">
                  <c:v>44519</c:v>
                </c:pt>
                <c:pt idx="361">
                  <c:v>44526</c:v>
                </c:pt>
                <c:pt idx="362">
                  <c:v>44533</c:v>
                </c:pt>
                <c:pt idx="363">
                  <c:v>44540</c:v>
                </c:pt>
                <c:pt idx="364">
                  <c:v>44547</c:v>
                </c:pt>
                <c:pt idx="365">
                  <c:v>44554</c:v>
                </c:pt>
                <c:pt idx="366">
                  <c:v>44561</c:v>
                </c:pt>
                <c:pt idx="367">
                  <c:v>44568</c:v>
                </c:pt>
                <c:pt idx="368">
                  <c:v>44575</c:v>
                </c:pt>
                <c:pt idx="369">
                  <c:v>44582</c:v>
                </c:pt>
                <c:pt idx="370">
                  <c:v>44589</c:v>
                </c:pt>
                <c:pt idx="371">
                  <c:v>44596</c:v>
                </c:pt>
                <c:pt idx="372">
                  <c:v>44603</c:v>
                </c:pt>
                <c:pt idx="373">
                  <c:v>44610</c:v>
                </c:pt>
                <c:pt idx="374">
                  <c:v>44617</c:v>
                </c:pt>
                <c:pt idx="375">
                  <c:v>44624</c:v>
                </c:pt>
                <c:pt idx="376">
                  <c:v>44631</c:v>
                </c:pt>
                <c:pt idx="377">
                  <c:v>44638</c:v>
                </c:pt>
                <c:pt idx="378">
                  <c:v>44645</c:v>
                </c:pt>
                <c:pt idx="379">
                  <c:v>44652</c:v>
                </c:pt>
                <c:pt idx="380">
                  <c:v>44659</c:v>
                </c:pt>
                <c:pt idx="381">
                  <c:v>44666</c:v>
                </c:pt>
                <c:pt idx="382">
                  <c:v>44673</c:v>
                </c:pt>
                <c:pt idx="383">
                  <c:v>44680</c:v>
                </c:pt>
                <c:pt idx="384">
                  <c:v>44687</c:v>
                </c:pt>
                <c:pt idx="385">
                  <c:v>44694</c:v>
                </c:pt>
                <c:pt idx="386">
                  <c:v>44701</c:v>
                </c:pt>
                <c:pt idx="387">
                  <c:v>44708</c:v>
                </c:pt>
                <c:pt idx="388">
                  <c:v>44715</c:v>
                </c:pt>
                <c:pt idx="389">
                  <c:v>44722</c:v>
                </c:pt>
                <c:pt idx="390">
                  <c:v>44729</c:v>
                </c:pt>
                <c:pt idx="391">
                  <c:v>44736</c:v>
                </c:pt>
                <c:pt idx="392">
                  <c:v>44743</c:v>
                </c:pt>
                <c:pt idx="393">
                  <c:v>44750</c:v>
                </c:pt>
                <c:pt idx="394">
                  <c:v>44757</c:v>
                </c:pt>
                <c:pt idx="395">
                  <c:v>44764</c:v>
                </c:pt>
                <c:pt idx="396">
                  <c:v>44771</c:v>
                </c:pt>
                <c:pt idx="397">
                  <c:v>44778</c:v>
                </c:pt>
                <c:pt idx="398">
                  <c:v>44785</c:v>
                </c:pt>
                <c:pt idx="399">
                  <c:v>44792</c:v>
                </c:pt>
                <c:pt idx="400">
                  <c:v>44799</c:v>
                </c:pt>
                <c:pt idx="401">
                  <c:v>44806</c:v>
                </c:pt>
                <c:pt idx="402">
                  <c:v>44813</c:v>
                </c:pt>
                <c:pt idx="403">
                  <c:v>45128</c:v>
                </c:pt>
                <c:pt idx="404">
                  <c:v>45135</c:v>
                </c:pt>
                <c:pt idx="405">
                  <c:v>45142</c:v>
                </c:pt>
                <c:pt idx="406">
                  <c:v>45149</c:v>
                </c:pt>
                <c:pt idx="407">
                  <c:v>45156</c:v>
                </c:pt>
                <c:pt idx="408">
                  <c:v>45163</c:v>
                </c:pt>
                <c:pt idx="409">
                  <c:v>45170</c:v>
                </c:pt>
                <c:pt idx="410">
                  <c:v>45177</c:v>
                </c:pt>
                <c:pt idx="411">
                  <c:v>45184</c:v>
                </c:pt>
                <c:pt idx="412">
                  <c:v>45191</c:v>
                </c:pt>
                <c:pt idx="413">
                  <c:v>45198</c:v>
                </c:pt>
                <c:pt idx="414">
                  <c:v>45205</c:v>
                </c:pt>
                <c:pt idx="415">
                  <c:v>45212</c:v>
                </c:pt>
                <c:pt idx="416">
                  <c:v>45219</c:v>
                </c:pt>
                <c:pt idx="417">
                  <c:v>45226</c:v>
                </c:pt>
                <c:pt idx="418">
                  <c:v>45233</c:v>
                </c:pt>
                <c:pt idx="419">
                  <c:v>45240</c:v>
                </c:pt>
                <c:pt idx="420">
                  <c:v>45247</c:v>
                </c:pt>
                <c:pt idx="421">
                  <c:v>45254</c:v>
                </c:pt>
                <c:pt idx="422">
                  <c:v>45261</c:v>
                </c:pt>
                <c:pt idx="423">
                  <c:v>45268</c:v>
                </c:pt>
                <c:pt idx="424">
                  <c:v>45275</c:v>
                </c:pt>
                <c:pt idx="425">
                  <c:v>45282</c:v>
                </c:pt>
                <c:pt idx="426">
                  <c:v>45289</c:v>
                </c:pt>
                <c:pt idx="427">
                  <c:v>45296</c:v>
                </c:pt>
                <c:pt idx="428">
                  <c:v>45303</c:v>
                </c:pt>
                <c:pt idx="429">
                  <c:v>45310</c:v>
                </c:pt>
                <c:pt idx="430">
                  <c:v>45317</c:v>
                </c:pt>
                <c:pt idx="431">
                  <c:v>45324</c:v>
                </c:pt>
                <c:pt idx="432">
                  <c:v>45331</c:v>
                </c:pt>
                <c:pt idx="433">
                  <c:v>45338</c:v>
                </c:pt>
                <c:pt idx="434">
                  <c:v>45345</c:v>
                </c:pt>
                <c:pt idx="435">
                  <c:v>45352</c:v>
                </c:pt>
                <c:pt idx="436">
                  <c:v>45359</c:v>
                </c:pt>
                <c:pt idx="437">
                  <c:v>45366</c:v>
                </c:pt>
                <c:pt idx="438">
                  <c:v>45373</c:v>
                </c:pt>
                <c:pt idx="439">
                  <c:v>45380</c:v>
                </c:pt>
                <c:pt idx="440">
                  <c:v>45387</c:v>
                </c:pt>
                <c:pt idx="441">
                  <c:v>45391</c:v>
                </c:pt>
                <c:pt idx="442">
                  <c:v>45401</c:v>
                </c:pt>
                <c:pt idx="443">
                  <c:v>45408</c:v>
                </c:pt>
                <c:pt idx="444">
                  <c:v>45415</c:v>
                </c:pt>
                <c:pt idx="445">
                  <c:v>45422</c:v>
                </c:pt>
                <c:pt idx="446">
                  <c:v>45429</c:v>
                </c:pt>
                <c:pt idx="447">
                  <c:v>45436</c:v>
                </c:pt>
                <c:pt idx="448">
                  <c:v>45443</c:v>
                </c:pt>
                <c:pt idx="449">
                  <c:v>45450</c:v>
                </c:pt>
                <c:pt idx="450">
                  <c:v>45457</c:v>
                </c:pt>
                <c:pt idx="451">
                  <c:v>45464</c:v>
                </c:pt>
                <c:pt idx="452">
                  <c:v>45471</c:v>
                </c:pt>
                <c:pt idx="453">
                  <c:v>45478</c:v>
                </c:pt>
                <c:pt idx="454">
                  <c:v>45485</c:v>
                </c:pt>
                <c:pt idx="455">
                  <c:v>45492</c:v>
                </c:pt>
                <c:pt idx="456">
                  <c:v>45499</c:v>
                </c:pt>
                <c:pt idx="457">
                  <c:v>45506</c:v>
                </c:pt>
                <c:pt idx="458">
                  <c:v>45513</c:v>
                </c:pt>
                <c:pt idx="459">
                  <c:v>45520</c:v>
                </c:pt>
                <c:pt idx="460">
                  <c:v>45527</c:v>
                </c:pt>
                <c:pt idx="461">
                  <c:v>45534</c:v>
                </c:pt>
                <c:pt idx="462">
                  <c:v>45541</c:v>
                </c:pt>
                <c:pt idx="463">
                  <c:v>45548</c:v>
                </c:pt>
                <c:pt idx="464">
                  <c:v>45555</c:v>
                </c:pt>
                <c:pt idx="465">
                  <c:v>45562</c:v>
                </c:pt>
                <c:pt idx="466">
                  <c:v>45569</c:v>
                </c:pt>
                <c:pt idx="467">
                  <c:v>45576</c:v>
                </c:pt>
                <c:pt idx="468">
                  <c:v>45583</c:v>
                </c:pt>
                <c:pt idx="469">
                  <c:v>45590</c:v>
                </c:pt>
                <c:pt idx="470">
                  <c:v>45597</c:v>
                </c:pt>
                <c:pt idx="471">
                  <c:v>45604</c:v>
                </c:pt>
                <c:pt idx="472">
                  <c:v>45611</c:v>
                </c:pt>
                <c:pt idx="473">
                  <c:v>45618</c:v>
                </c:pt>
                <c:pt idx="474">
                  <c:v>45625</c:v>
                </c:pt>
                <c:pt idx="475">
                  <c:v>45632</c:v>
                </c:pt>
                <c:pt idx="476">
                  <c:v>45639</c:v>
                </c:pt>
                <c:pt idx="477">
                  <c:v>45646</c:v>
                </c:pt>
                <c:pt idx="478">
                  <c:v>45653</c:v>
                </c:pt>
                <c:pt idx="479">
                  <c:v>45660</c:v>
                </c:pt>
                <c:pt idx="480">
                  <c:v>45667</c:v>
                </c:pt>
                <c:pt idx="481">
                  <c:v>45674</c:v>
                </c:pt>
                <c:pt idx="482">
                  <c:v>45681</c:v>
                </c:pt>
                <c:pt idx="483">
                  <c:v>45688</c:v>
                </c:pt>
                <c:pt idx="484">
                  <c:v>45695</c:v>
                </c:pt>
                <c:pt idx="485">
                  <c:v>45702</c:v>
                </c:pt>
                <c:pt idx="486">
                  <c:v>45709</c:v>
                </c:pt>
                <c:pt idx="487">
                  <c:v>45716</c:v>
                </c:pt>
                <c:pt idx="488">
                  <c:v>45723</c:v>
                </c:pt>
                <c:pt idx="489">
                  <c:v>45730</c:v>
                </c:pt>
                <c:pt idx="490">
                  <c:v>45737</c:v>
                </c:pt>
                <c:pt idx="491">
                  <c:v>45744</c:v>
                </c:pt>
                <c:pt idx="492">
                  <c:v>45751</c:v>
                </c:pt>
                <c:pt idx="493">
                  <c:v>45758</c:v>
                </c:pt>
                <c:pt idx="494">
                  <c:v>45765</c:v>
                </c:pt>
                <c:pt idx="495">
                  <c:v>45772</c:v>
                </c:pt>
                <c:pt idx="496">
                  <c:v>45779</c:v>
                </c:pt>
                <c:pt idx="497">
                  <c:v>45786</c:v>
                </c:pt>
                <c:pt idx="498">
                  <c:v>45793</c:v>
                </c:pt>
                <c:pt idx="499">
                  <c:v>45800</c:v>
                </c:pt>
                <c:pt idx="500">
                  <c:v>45807</c:v>
                </c:pt>
                <c:pt idx="501">
                  <c:v>45814</c:v>
                </c:pt>
                <c:pt idx="502">
                  <c:v>45821</c:v>
                </c:pt>
                <c:pt idx="503">
                  <c:v>45828</c:v>
                </c:pt>
                <c:pt idx="504">
                  <c:v>45835</c:v>
                </c:pt>
              </c:numCache>
            </c:numRef>
          </c:cat>
          <c:val>
            <c:numRef>
              <c:f>Sayfa1!$B$2:$B$506</c:f>
              <c:numCache>
                <c:formatCode>#,##0</c:formatCode>
                <c:ptCount val="505"/>
                <c:pt idx="0">
                  <c:v>12222.09</c:v>
                </c:pt>
                <c:pt idx="1">
                  <c:v>12333.14</c:v>
                </c:pt>
                <c:pt idx="2">
                  <c:v>12426.4</c:v>
                </c:pt>
                <c:pt idx="3">
                  <c:v>12402.59</c:v>
                </c:pt>
                <c:pt idx="4">
                  <c:v>12415.19</c:v>
                </c:pt>
                <c:pt idx="5">
                  <c:v>12683.73</c:v>
                </c:pt>
                <c:pt idx="6">
                  <c:v>12956.6</c:v>
                </c:pt>
                <c:pt idx="7">
                  <c:v>12820.6</c:v>
                </c:pt>
                <c:pt idx="8">
                  <c:v>12867.49</c:v>
                </c:pt>
                <c:pt idx="9">
                  <c:v>13047.2</c:v>
                </c:pt>
                <c:pt idx="10">
                  <c:v>13285.27</c:v>
                </c:pt>
                <c:pt idx="11">
                  <c:v>13156.78</c:v>
                </c:pt>
                <c:pt idx="12">
                  <c:v>13193.64</c:v>
                </c:pt>
                <c:pt idx="13">
                  <c:v>12913.93</c:v>
                </c:pt>
                <c:pt idx="14">
                  <c:v>13286.2</c:v>
                </c:pt>
                <c:pt idx="15">
                  <c:v>13281.89</c:v>
                </c:pt>
                <c:pt idx="16">
                  <c:v>13285.82</c:v>
                </c:pt>
                <c:pt idx="17">
                  <c:v>13302</c:v>
                </c:pt>
                <c:pt idx="18">
                  <c:v>13901.26</c:v>
                </c:pt>
                <c:pt idx="19">
                  <c:v>13842.85</c:v>
                </c:pt>
                <c:pt idx="20">
                  <c:v>13840.39</c:v>
                </c:pt>
                <c:pt idx="21">
                  <c:v>13876.83</c:v>
                </c:pt>
                <c:pt idx="22">
                  <c:v>14285.03</c:v>
                </c:pt>
                <c:pt idx="23">
                  <c:v>14366.01</c:v>
                </c:pt>
                <c:pt idx="24">
                  <c:v>14407.03</c:v>
                </c:pt>
                <c:pt idx="25">
                  <c:v>14453.47</c:v>
                </c:pt>
                <c:pt idx="26">
                  <c:v>14478.88</c:v>
                </c:pt>
                <c:pt idx="27">
                  <c:v>14914.06</c:v>
                </c:pt>
                <c:pt idx="28">
                  <c:v>14925.37</c:v>
                </c:pt>
                <c:pt idx="29">
                  <c:v>14966.71</c:v>
                </c:pt>
                <c:pt idx="30">
                  <c:v>14987.79</c:v>
                </c:pt>
                <c:pt idx="31">
                  <c:v>15111.22</c:v>
                </c:pt>
                <c:pt idx="32">
                  <c:v>14997.8</c:v>
                </c:pt>
                <c:pt idx="33">
                  <c:v>15100.16</c:v>
                </c:pt>
                <c:pt idx="34">
                  <c:v>15128.8</c:v>
                </c:pt>
                <c:pt idx="35">
                  <c:v>15223.84</c:v>
                </c:pt>
                <c:pt idx="36">
                  <c:v>15620.87</c:v>
                </c:pt>
                <c:pt idx="37">
                  <c:v>15606.27</c:v>
                </c:pt>
                <c:pt idx="38">
                  <c:v>15602.47</c:v>
                </c:pt>
                <c:pt idx="39">
                  <c:v>15203.53</c:v>
                </c:pt>
                <c:pt idx="40">
                  <c:v>16147.78</c:v>
                </c:pt>
                <c:pt idx="41">
                  <c:v>16146.85</c:v>
                </c:pt>
                <c:pt idx="42">
                  <c:v>16150.11</c:v>
                </c:pt>
                <c:pt idx="43">
                  <c:v>16135.4</c:v>
                </c:pt>
                <c:pt idx="44">
                  <c:v>16389.3</c:v>
                </c:pt>
                <c:pt idx="45">
                  <c:v>16472.04</c:v>
                </c:pt>
                <c:pt idx="46">
                  <c:v>16443.02</c:v>
                </c:pt>
                <c:pt idx="47">
                  <c:v>16475.919999999998</c:v>
                </c:pt>
                <c:pt idx="48">
                  <c:v>16478.32</c:v>
                </c:pt>
                <c:pt idx="49">
                  <c:v>16808.25</c:v>
                </c:pt>
                <c:pt idx="50">
                  <c:v>16792.77</c:v>
                </c:pt>
                <c:pt idx="51">
                  <c:v>16789.78</c:v>
                </c:pt>
                <c:pt idx="52">
                  <c:v>16756.29</c:v>
                </c:pt>
                <c:pt idx="53">
                  <c:v>17230.7</c:v>
                </c:pt>
                <c:pt idx="54">
                  <c:v>17226.580000000002</c:v>
                </c:pt>
                <c:pt idx="55">
                  <c:v>17223.599999999999</c:v>
                </c:pt>
                <c:pt idx="56">
                  <c:v>17192.669999999998</c:v>
                </c:pt>
                <c:pt idx="57">
                  <c:v>17497.62</c:v>
                </c:pt>
                <c:pt idx="58">
                  <c:v>17595.57</c:v>
                </c:pt>
                <c:pt idx="59">
                  <c:v>17554.79</c:v>
                </c:pt>
                <c:pt idx="60">
                  <c:v>17556.89</c:v>
                </c:pt>
                <c:pt idx="61">
                  <c:v>17646.86</c:v>
                </c:pt>
                <c:pt idx="62">
                  <c:v>17929.05</c:v>
                </c:pt>
                <c:pt idx="63">
                  <c:v>17931.12</c:v>
                </c:pt>
                <c:pt idx="64">
                  <c:v>17896.830000000002</c:v>
                </c:pt>
                <c:pt idx="65">
                  <c:v>17890.919999999998</c:v>
                </c:pt>
                <c:pt idx="66">
                  <c:v>17744.54</c:v>
                </c:pt>
                <c:pt idx="67">
                  <c:v>17742</c:v>
                </c:pt>
                <c:pt idx="68">
                  <c:v>17712.400000000001</c:v>
                </c:pt>
                <c:pt idx="69">
                  <c:v>17661.18</c:v>
                </c:pt>
                <c:pt idx="70">
                  <c:v>17693.43</c:v>
                </c:pt>
                <c:pt idx="71">
                  <c:v>17836.91</c:v>
                </c:pt>
                <c:pt idx="72">
                  <c:v>17790.650000000001</c:v>
                </c:pt>
                <c:pt idx="73">
                  <c:v>17811.8</c:v>
                </c:pt>
                <c:pt idx="74">
                  <c:v>17845.93</c:v>
                </c:pt>
                <c:pt idx="75">
                  <c:v>18273.79</c:v>
                </c:pt>
                <c:pt idx="76">
                  <c:v>18098.07</c:v>
                </c:pt>
                <c:pt idx="77">
                  <c:v>18086.5</c:v>
                </c:pt>
                <c:pt idx="78">
                  <c:v>18108.07</c:v>
                </c:pt>
                <c:pt idx="79">
                  <c:v>17730.689999999999</c:v>
                </c:pt>
                <c:pt idx="80">
                  <c:v>17742.830000000002</c:v>
                </c:pt>
                <c:pt idx="81">
                  <c:v>17784.5</c:v>
                </c:pt>
                <c:pt idx="82">
                  <c:v>18144.54</c:v>
                </c:pt>
                <c:pt idx="83">
                  <c:v>18230.740000000002</c:v>
                </c:pt>
                <c:pt idx="84">
                  <c:v>18396.37</c:v>
                </c:pt>
                <c:pt idx="85">
                  <c:v>18385.88</c:v>
                </c:pt>
                <c:pt idx="86">
                  <c:v>18382.55</c:v>
                </c:pt>
                <c:pt idx="87">
                  <c:v>18436.61</c:v>
                </c:pt>
                <c:pt idx="88">
                  <c:v>18898.28</c:v>
                </c:pt>
                <c:pt idx="89">
                  <c:v>18888.509999999998</c:v>
                </c:pt>
                <c:pt idx="90">
                  <c:v>18935.29</c:v>
                </c:pt>
                <c:pt idx="91">
                  <c:v>18972.080000000002</c:v>
                </c:pt>
                <c:pt idx="92">
                  <c:v>19185.66</c:v>
                </c:pt>
                <c:pt idx="93">
                  <c:v>19101.68</c:v>
                </c:pt>
                <c:pt idx="94">
                  <c:v>19085.8</c:v>
                </c:pt>
                <c:pt idx="95">
                  <c:v>19132.32</c:v>
                </c:pt>
                <c:pt idx="96">
                  <c:v>19227.3</c:v>
                </c:pt>
                <c:pt idx="97">
                  <c:v>19396.23</c:v>
                </c:pt>
                <c:pt idx="98">
                  <c:v>19352.919999999998</c:v>
                </c:pt>
                <c:pt idx="99">
                  <c:v>19355.349999999999</c:v>
                </c:pt>
                <c:pt idx="100">
                  <c:v>19060.14</c:v>
                </c:pt>
                <c:pt idx="101">
                  <c:v>19020.79</c:v>
                </c:pt>
                <c:pt idx="102">
                  <c:v>18777.439999999999</c:v>
                </c:pt>
                <c:pt idx="103">
                  <c:v>18718.59</c:v>
                </c:pt>
                <c:pt idx="104">
                  <c:v>18565.34</c:v>
                </c:pt>
                <c:pt idx="105">
                  <c:v>18709.93</c:v>
                </c:pt>
                <c:pt idx="106">
                  <c:v>18709.21</c:v>
                </c:pt>
                <c:pt idx="107">
                  <c:v>18680.14</c:v>
                </c:pt>
                <c:pt idx="108">
                  <c:v>18614.03</c:v>
                </c:pt>
                <c:pt idx="109">
                  <c:v>18599.13</c:v>
                </c:pt>
                <c:pt idx="110">
                  <c:v>18894.13</c:v>
                </c:pt>
                <c:pt idx="111">
                  <c:v>18855.79</c:v>
                </c:pt>
                <c:pt idx="112">
                  <c:v>18837.669999999998</c:v>
                </c:pt>
                <c:pt idx="113">
                  <c:v>18611.740000000002</c:v>
                </c:pt>
                <c:pt idx="114">
                  <c:v>18739.810000000001</c:v>
                </c:pt>
                <c:pt idx="115">
                  <c:v>18739.66</c:v>
                </c:pt>
                <c:pt idx="116">
                  <c:v>18715.099999999999</c:v>
                </c:pt>
                <c:pt idx="117">
                  <c:v>18604.240000000002</c:v>
                </c:pt>
                <c:pt idx="118">
                  <c:v>18815.43</c:v>
                </c:pt>
                <c:pt idx="119">
                  <c:v>18737.46</c:v>
                </c:pt>
                <c:pt idx="120">
                  <c:v>18691.88</c:v>
                </c:pt>
                <c:pt idx="121">
                  <c:v>18704.89</c:v>
                </c:pt>
                <c:pt idx="122">
                  <c:v>18543.72</c:v>
                </c:pt>
                <c:pt idx="123">
                  <c:v>18675.849999999999</c:v>
                </c:pt>
                <c:pt idx="124">
                  <c:v>18627.150000000001</c:v>
                </c:pt>
                <c:pt idx="125">
                  <c:v>18425.48</c:v>
                </c:pt>
                <c:pt idx="126">
                  <c:v>18391.14</c:v>
                </c:pt>
                <c:pt idx="127">
                  <c:v>18744.75</c:v>
                </c:pt>
                <c:pt idx="128">
                  <c:v>18219.95</c:v>
                </c:pt>
                <c:pt idx="129">
                  <c:v>18181.580000000002</c:v>
                </c:pt>
                <c:pt idx="130">
                  <c:v>17651.419999999998</c:v>
                </c:pt>
                <c:pt idx="131">
                  <c:v>18045.34</c:v>
                </c:pt>
                <c:pt idx="132">
                  <c:v>17976.79</c:v>
                </c:pt>
                <c:pt idx="133">
                  <c:v>17940.97</c:v>
                </c:pt>
                <c:pt idx="134">
                  <c:v>17952.61</c:v>
                </c:pt>
                <c:pt idx="135">
                  <c:v>17917.849999999999</c:v>
                </c:pt>
                <c:pt idx="136">
                  <c:v>18171.740000000002</c:v>
                </c:pt>
                <c:pt idx="137">
                  <c:v>18083.88</c:v>
                </c:pt>
                <c:pt idx="138">
                  <c:v>18074.3</c:v>
                </c:pt>
                <c:pt idx="139">
                  <c:v>18034.78</c:v>
                </c:pt>
                <c:pt idx="140">
                  <c:v>18375.2</c:v>
                </c:pt>
                <c:pt idx="141">
                  <c:v>18387.29</c:v>
                </c:pt>
                <c:pt idx="142">
                  <c:v>18385.63</c:v>
                </c:pt>
                <c:pt idx="143">
                  <c:v>18364.689999999999</c:v>
                </c:pt>
                <c:pt idx="144">
                  <c:v>17648.25</c:v>
                </c:pt>
                <c:pt idx="145">
                  <c:v>17772.97</c:v>
                </c:pt>
                <c:pt idx="146">
                  <c:v>17742.78</c:v>
                </c:pt>
                <c:pt idx="147">
                  <c:v>17689.61</c:v>
                </c:pt>
                <c:pt idx="148">
                  <c:v>17676.189999999999</c:v>
                </c:pt>
                <c:pt idx="149">
                  <c:v>17886.099999999999</c:v>
                </c:pt>
                <c:pt idx="150">
                  <c:v>17874.669999999998</c:v>
                </c:pt>
                <c:pt idx="151">
                  <c:v>17875.400000000001</c:v>
                </c:pt>
                <c:pt idx="152">
                  <c:v>17857.22</c:v>
                </c:pt>
                <c:pt idx="153">
                  <c:v>17698.71</c:v>
                </c:pt>
                <c:pt idx="154">
                  <c:v>17603.87</c:v>
                </c:pt>
                <c:pt idx="155">
                  <c:v>17501.71</c:v>
                </c:pt>
                <c:pt idx="156">
                  <c:v>17478.900000000001</c:v>
                </c:pt>
                <c:pt idx="157">
                  <c:v>17434.95</c:v>
                </c:pt>
                <c:pt idx="158">
                  <c:v>17157.28</c:v>
                </c:pt>
                <c:pt idx="159">
                  <c:v>16922.54</c:v>
                </c:pt>
                <c:pt idx="160">
                  <c:v>17020.55</c:v>
                </c:pt>
                <c:pt idx="161">
                  <c:v>17042.14</c:v>
                </c:pt>
                <c:pt idx="162">
                  <c:v>17182.63</c:v>
                </c:pt>
                <c:pt idx="163">
                  <c:v>17222.310000000001</c:v>
                </c:pt>
                <c:pt idx="164">
                  <c:v>17288.669999999998</c:v>
                </c:pt>
                <c:pt idx="165">
                  <c:v>17344.04</c:v>
                </c:pt>
                <c:pt idx="166">
                  <c:v>17079.88</c:v>
                </c:pt>
                <c:pt idx="167">
                  <c:v>17164.09</c:v>
                </c:pt>
                <c:pt idx="168">
                  <c:v>17223.96</c:v>
                </c:pt>
                <c:pt idx="169">
                  <c:v>17240</c:v>
                </c:pt>
                <c:pt idx="170">
                  <c:v>17300.93</c:v>
                </c:pt>
                <c:pt idx="171">
                  <c:v>17276.18</c:v>
                </c:pt>
                <c:pt idx="172">
                  <c:v>17311.05</c:v>
                </c:pt>
                <c:pt idx="173">
                  <c:v>17376.91</c:v>
                </c:pt>
                <c:pt idx="174">
                  <c:v>16846.38</c:v>
                </c:pt>
                <c:pt idx="175">
                  <c:v>16886.990000000002</c:v>
                </c:pt>
                <c:pt idx="176">
                  <c:v>16919.05</c:v>
                </c:pt>
                <c:pt idx="177">
                  <c:v>17127.91</c:v>
                </c:pt>
                <c:pt idx="178">
                  <c:v>16999.09</c:v>
                </c:pt>
                <c:pt idx="179">
                  <c:v>17291.05</c:v>
                </c:pt>
                <c:pt idx="180">
                  <c:v>17320.47</c:v>
                </c:pt>
                <c:pt idx="181">
                  <c:v>17411.14</c:v>
                </c:pt>
                <c:pt idx="182">
                  <c:v>17497.25</c:v>
                </c:pt>
                <c:pt idx="183">
                  <c:v>17068.32</c:v>
                </c:pt>
                <c:pt idx="184">
                  <c:v>17121.46</c:v>
                </c:pt>
                <c:pt idx="185">
                  <c:v>17118.86</c:v>
                </c:pt>
                <c:pt idx="186">
                  <c:v>17276.46</c:v>
                </c:pt>
                <c:pt idx="187">
                  <c:v>17321.62</c:v>
                </c:pt>
                <c:pt idx="188">
                  <c:v>17410.900000000001</c:v>
                </c:pt>
                <c:pt idx="189">
                  <c:v>17489.27</c:v>
                </c:pt>
                <c:pt idx="190">
                  <c:v>17581.57</c:v>
                </c:pt>
                <c:pt idx="191">
                  <c:v>17651.849999999999</c:v>
                </c:pt>
                <c:pt idx="192">
                  <c:v>17831.939999999999</c:v>
                </c:pt>
                <c:pt idx="193">
                  <c:v>17922.47</c:v>
                </c:pt>
                <c:pt idx="194">
                  <c:v>17973.900000000001</c:v>
                </c:pt>
                <c:pt idx="195">
                  <c:v>18095.37</c:v>
                </c:pt>
                <c:pt idx="196">
                  <c:v>17794.21</c:v>
                </c:pt>
                <c:pt idx="197">
                  <c:v>17825.84</c:v>
                </c:pt>
                <c:pt idx="198">
                  <c:v>17886.82</c:v>
                </c:pt>
                <c:pt idx="199">
                  <c:v>18024.04</c:v>
                </c:pt>
                <c:pt idx="200">
                  <c:v>17809.53</c:v>
                </c:pt>
                <c:pt idx="201">
                  <c:v>17933.78</c:v>
                </c:pt>
                <c:pt idx="202">
                  <c:v>18056.419999999998</c:v>
                </c:pt>
                <c:pt idx="203">
                  <c:v>18184.259999999998</c:v>
                </c:pt>
                <c:pt idx="204">
                  <c:v>18242.79</c:v>
                </c:pt>
                <c:pt idx="205">
                  <c:v>18488.89</c:v>
                </c:pt>
                <c:pt idx="206">
                  <c:v>18545.55</c:v>
                </c:pt>
                <c:pt idx="207">
                  <c:v>18617.900000000001</c:v>
                </c:pt>
                <c:pt idx="208">
                  <c:v>18198.830000000002</c:v>
                </c:pt>
                <c:pt idx="209">
                  <c:v>17848.21</c:v>
                </c:pt>
                <c:pt idx="210">
                  <c:v>18053.689999999999</c:v>
                </c:pt>
                <c:pt idx="211">
                  <c:v>18125.11</c:v>
                </c:pt>
                <c:pt idx="212">
                  <c:v>18343.990000000002</c:v>
                </c:pt>
                <c:pt idx="213">
                  <c:v>18242.080000000002</c:v>
                </c:pt>
                <c:pt idx="214">
                  <c:v>18446.89</c:v>
                </c:pt>
                <c:pt idx="215">
                  <c:v>18597.82</c:v>
                </c:pt>
                <c:pt idx="216">
                  <c:v>18772.37</c:v>
                </c:pt>
                <c:pt idx="217">
                  <c:v>18685.689999999999</c:v>
                </c:pt>
                <c:pt idx="218">
                  <c:v>19049.330000000002</c:v>
                </c:pt>
                <c:pt idx="219">
                  <c:v>19160.47</c:v>
                </c:pt>
                <c:pt idx="220">
                  <c:v>19248.54</c:v>
                </c:pt>
                <c:pt idx="221">
                  <c:v>19438.78</c:v>
                </c:pt>
                <c:pt idx="222">
                  <c:v>19104.98</c:v>
                </c:pt>
                <c:pt idx="223">
                  <c:v>19189.91</c:v>
                </c:pt>
                <c:pt idx="224">
                  <c:v>19293.759999999998</c:v>
                </c:pt>
                <c:pt idx="225">
                  <c:v>19403.86</c:v>
                </c:pt>
                <c:pt idx="226">
                  <c:v>19180.669999999998</c:v>
                </c:pt>
                <c:pt idx="227">
                  <c:v>19339.47</c:v>
                </c:pt>
                <c:pt idx="228">
                  <c:v>19434.04</c:v>
                </c:pt>
                <c:pt idx="229">
                  <c:v>19530.169999999998</c:v>
                </c:pt>
                <c:pt idx="230">
                  <c:v>19409.71</c:v>
                </c:pt>
                <c:pt idx="231">
                  <c:v>19332.62</c:v>
                </c:pt>
                <c:pt idx="232">
                  <c:v>19439.96</c:v>
                </c:pt>
                <c:pt idx="233">
                  <c:v>19669.900000000001</c:v>
                </c:pt>
                <c:pt idx="234">
                  <c:v>19767.13</c:v>
                </c:pt>
                <c:pt idx="235">
                  <c:v>19687.29</c:v>
                </c:pt>
                <c:pt idx="236">
                  <c:v>19776.98</c:v>
                </c:pt>
                <c:pt idx="237">
                  <c:v>19780.25</c:v>
                </c:pt>
                <c:pt idx="238">
                  <c:v>19809.23</c:v>
                </c:pt>
                <c:pt idx="239">
                  <c:v>19902.32</c:v>
                </c:pt>
                <c:pt idx="240">
                  <c:v>19995.66</c:v>
                </c:pt>
                <c:pt idx="241">
                  <c:v>20093.45</c:v>
                </c:pt>
                <c:pt idx="242">
                  <c:v>20260.02</c:v>
                </c:pt>
                <c:pt idx="243">
                  <c:v>20364.560000000001</c:v>
                </c:pt>
                <c:pt idx="244">
                  <c:v>20522.52</c:v>
                </c:pt>
                <c:pt idx="245">
                  <c:v>20659.84</c:v>
                </c:pt>
                <c:pt idx="246">
                  <c:v>20776.43</c:v>
                </c:pt>
                <c:pt idx="247">
                  <c:v>20894.41</c:v>
                </c:pt>
                <c:pt idx="248">
                  <c:v>20141.919999999998</c:v>
                </c:pt>
                <c:pt idx="249">
                  <c:v>20293.79</c:v>
                </c:pt>
                <c:pt idx="250">
                  <c:v>20345.79</c:v>
                </c:pt>
                <c:pt idx="251">
                  <c:v>20451.97</c:v>
                </c:pt>
                <c:pt idx="252">
                  <c:v>20386.34</c:v>
                </c:pt>
                <c:pt idx="253">
                  <c:v>20478.46</c:v>
                </c:pt>
                <c:pt idx="254">
                  <c:v>20544.349999999999</c:v>
                </c:pt>
                <c:pt idx="255">
                  <c:v>20648.79</c:v>
                </c:pt>
                <c:pt idx="256">
                  <c:v>20582.560000000001</c:v>
                </c:pt>
                <c:pt idx="257">
                  <c:v>20442.21</c:v>
                </c:pt>
                <c:pt idx="258">
                  <c:v>20232.72</c:v>
                </c:pt>
                <c:pt idx="259">
                  <c:v>20283.12</c:v>
                </c:pt>
                <c:pt idx="260">
                  <c:v>20424.099999999999</c:v>
                </c:pt>
                <c:pt idx="261">
                  <c:v>20049.61</c:v>
                </c:pt>
                <c:pt idx="262">
                  <c:v>19677.5</c:v>
                </c:pt>
                <c:pt idx="263">
                  <c:v>19759.13</c:v>
                </c:pt>
                <c:pt idx="264">
                  <c:v>19862.72</c:v>
                </c:pt>
                <c:pt idx="265">
                  <c:v>19885.57</c:v>
                </c:pt>
                <c:pt idx="266">
                  <c:v>19963.7</c:v>
                </c:pt>
                <c:pt idx="267">
                  <c:v>20017.5</c:v>
                </c:pt>
                <c:pt idx="268">
                  <c:v>20111.82</c:v>
                </c:pt>
                <c:pt idx="269">
                  <c:v>20151.740000000002</c:v>
                </c:pt>
                <c:pt idx="270">
                  <c:v>20214.669999999998</c:v>
                </c:pt>
                <c:pt idx="271">
                  <c:v>20280</c:v>
                </c:pt>
                <c:pt idx="272">
                  <c:v>20310.29</c:v>
                </c:pt>
                <c:pt idx="273">
                  <c:v>20323.240000000002</c:v>
                </c:pt>
                <c:pt idx="274">
                  <c:v>19953.439999999999</c:v>
                </c:pt>
                <c:pt idx="275">
                  <c:v>19678.689999999999</c:v>
                </c:pt>
                <c:pt idx="276">
                  <c:v>19623.689999999999</c:v>
                </c:pt>
                <c:pt idx="277">
                  <c:v>19569.560000000001</c:v>
                </c:pt>
                <c:pt idx="278">
                  <c:v>19493.310000000001</c:v>
                </c:pt>
                <c:pt idx="279">
                  <c:v>19475.84</c:v>
                </c:pt>
                <c:pt idx="280">
                  <c:v>19433.93</c:v>
                </c:pt>
                <c:pt idx="281">
                  <c:v>19375.54</c:v>
                </c:pt>
                <c:pt idx="282">
                  <c:v>19316.27</c:v>
                </c:pt>
                <c:pt idx="283">
                  <c:v>19279.16</c:v>
                </c:pt>
                <c:pt idx="284">
                  <c:v>19225.39</c:v>
                </c:pt>
                <c:pt idx="285">
                  <c:v>19147.54</c:v>
                </c:pt>
                <c:pt idx="286">
                  <c:v>19107.13</c:v>
                </c:pt>
                <c:pt idx="287">
                  <c:v>18727.599999999999</c:v>
                </c:pt>
                <c:pt idx="288">
                  <c:v>18769.63</c:v>
                </c:pt>
                <c:pt idx="289">
                  <c:v>18800.28</c:v>
                </c:pt>
                <c:pt idx="290">
                  <c:v>18858.689999999999</c:v>
                </c:pt>
                <c:pt idx="291">
                  <c:v>18875.13</c:v>
                </c:pt>
                <c:pt idx="292">
                  <c:v>18912.169999999998</c:v>
                </c:pt>
                <c:pt idx="293">
                  <c:v>18972.2</c:v>
                </c:pt>
                <c:pt idx="294">
                  <c:v>19001.84</c:v>
                </c:pt>
                <c:pt idx="295">
                  <c:v>19038.82</c:v>
                </c:pt>
                <c:pt idx="296">
                  <c:v>19019.72</c:v>
                </c:pt>
                <c:pt idx="297">
                  <c:v>19057.650000000001</c:v>
                </c:pt>
                <c:pt idx="298">
                  <c:v>19066</c:v>
                </c:pt>
                <c:pt idx="299">
                  <c:v>19117.93</c:v>
                </c:pt>
                <c:pt idx="300">
                  <c:v>19056.580000000002</c:v>
                </c:pt>
                <c:pt idx="301">
                  <c:v>19060.349999999999</c:v>
                </c:pt>
                <c:pt idx="302">
                  <c:v>19072.39</c:v>
                </c:pt>
                <c:pt idx="303">
                  <c:v>19060.91</c:v>
                </c:pt>
                <c:pt idx="304">
                  <c:v>18803.78</c:v>
                </c:pt>
                <c:pt idx="305">
                  <c:v>18836.32</c:v>
                </c:pt>
                <c:pt idx="306">
                  <c:v>18829.580000000002</c:v>
                </c:pt>
                <c:pt idx="307">
                  <c:v>18834.72</c:v>
                </c:pt>
                <c:pt idx="308">
                  <c:v>18802.03</c:v>
                </c:pt>
                <c:pt idx="309">
                  <c:v>18757.599999999999</c:v>
                </c:pt>
                <c:pt idx="310">
                  <c:v>18744.150000000001</c:v>
                </c:pt>
                <c:pt idx="311">
                  <c:v>18761.740000000002</c:v>
                </c:pt>
                <c:pt idx="312">
                  <c:v>18472.009999999998</c:v>
                </c:pt>
                <c:pt idx="313">
                  <c:v>17108.62</c:v>
                </c:pt>
                <c:pt idx="314">
                  <c:v>16898.47</c:v>
                </c:pt>
                <c:pt idx="315">
                  <c:v>16965.46</c:v>
                </c:pt>
                <c:pt idx="316">
                  <c:v>17076.86</c:v>
                </c:pt>
                <c:pt idx="317">
                  <c:v>17112.849999999999</c:v>
                </c:pt>
                <c:pt idx="318">
                  <c:v>17137.37</c:v>
                </c:pt>
                <c:pt idx="319">
                  <c:v>17193.37</c:v>
                </c:pt>
                <c:pt idx="320">
                  <c:v>17225.37</c:v>
                </c:pt>
                <c:pt idx="321">
                  <c:v>17282.02</c:v>
                </c:pt>
                <c:pt idx="322">
                  <c:v>17273.91</c:v>
                </c:pt>
                <c:pt idx="323">
                  <c:v>17299.71</c:v>
                </c:pt>
                <c:pt idx="324">
                  <c:v>17197.64</c:v>
                </c:pt>
                <c:pt idx="325">
                  <c:v>16930.43</c:v>
                </c:pt>
                <c:pt idx="326">
                  <c:v>16790.240000000002</c:v>
                </c:pt>
                <c:pt idx="327">
                  <c:v>16922.3</c:v>
                </c:pt>
                <c:pt idx="328">
                  <c:v>16918.39</c:v>
                </c:pt>
                <c:pt idx="329">
                  <c:v>17003.86</c:v>
                </c:pt>
                <c:pt idx="330">
                  <c:v>17064.27</c:v>
                </c:pt>
                <c:pt idx="331">
                  <c:v>17157.990000000002</c:v>
                </c:pt>
                <c:pt idx="332">
                  <c:v>17178.11</c:v>
                </c:pt>
                <c:pt idx="333">
                  <c:v>17209.830000000002</c:v>
                </c:pt>
                <c:pt idx="334">
                  <c:v>17445.990000000002</c:v>
                </c:pt>
                <c:pt idx="335">
                  <c:v>17567.16</c:v>
                </c:pt>
                <c:pt idx="336">
                  <c:v>17863.919999999998</c:v>
                </c:pt>
                <c:pt idx="337">
                  <c:v>17966.560000000001</c:v>
                </c:pt>
                <c:pt idx="338">
                  <c:v>18127.73</c:v>
                </c:pt>
                <c:pt idx="339">
                  <c:v>18055.97</c:v>
                </c:pt>
                <c:pt idx="340">
                  <c:v>18486.919999999998</c:v>
                </c:pt>
                <c:pt idx="341">
                  <c:v>18635.990000000002</c:v>
                </c:pt>
                <c:pt idx="342">
                  <c:v>18865.490000000002</c:v>
                </c:pt>
                <c:pt idx="343">
                  <c:v>18935.36</c:v>
                </c:pt>
                <c:pt idx="344">
                  <c:v>19355.310000000001</c:v>
                </c:pt>
                <c:pt idx="345">
                  <c:v>19490.12</c:v>
                </c:pt>
                <c:pt idx="346">
                  <c:v>19611.060000000001</c:v>
                </c:pt>
                <c:pt idx="347">
                  <c:v>19739.009999999998</c:v>
                </c:pt>
                <c:pt idx="348">
                  <c:v>19855.650000000001</c:v>
                </c:pt>
                <c:pt idx="349">
                  <c:v>20050.66</c:v>
                </c:pt>
                <c:pt idx="350">
                  <c:v>20127.54</c:v>
                </c:pt>
                <c:pt idx="351">
                  <c:v>19957.45</c:v>
                </c:pt>
                <c:pt idx="352">
                  <c:v>19753.580000000002</c:v>
                </c:pt>
                <c:pt idx="353">
                  <c:v>18976</c:v>
                </c:pt>
                <c:pt idx="354">
                  <c:v>19319</c:v>
                </c:pt>
                <c:pt idx="355">
                  <c:v>19873</c:v>
                </c:pt>
                <c:pt idx="356">
                  <c:v>20238</c:v>
                </c:pt>
                <c:pt idx="357">
                  <c:v>20636</c:v>
                </c:pt>
                <c:pt idx="358">
                  <c:v>21843</c:v>
                </c:pt>
                <c:pt idx="359">
                  <c:v>21779</c:v>
                </c:pt>
                <c:pt idx="360">
                  <c:v>22411</c:v>
                </c:pt>
                <c:pt idx="361">
                  <c:v>22707</c:v>
                </c:pt>
                <c:pt idx="362">
                  <c:v>23274</c:v>
                </c:pt>
                <c:pt idx="363">
                  <c:v>23590</c:v>
                </c:pt>
                <c:pt idx="364">
                  <c:v>23318</c:v>
                </c:pt>
                <c:pt idx="365">
                  <c:v>23772</c:v>
                </c:pt>
                <c:pt idx="366">
                  <c:v>24326</c:v>
                </c:pt>
                <c:pt idx="367">
                  <c:v>24584</c:v>
                </c:pt>
                <c:pt idx="368">
                  <c:v>24977</c:v>
                </c:pt>
                <c:pt idx="369">
                  <c:v>25282</c:v>
                </c:pt>
                <c:pt idx="370">
                  <c:v>16319</c:v>
                </c:pt>
                <c:pt idx="371">
                  <c:v>16373</c:v>
                </c:pt>
                <c:pt idx="372">
                  <c:v>16313</c:v>
                </c:pt>
                <c:pt idx="373">
                  <c:v>26308</c:v>
                </c:pt>
                <c:pt idx="374">
                  <c:v>26481</c:v>
                </c:pt>
                <c:pt idx="375">
                  <c:v>26695</c:v>
                </c:pt>
                <c:pt idx="376">
                  <c:v>26901</c:v>
                </c:pt>
                <c:pt idx="377">
                  <c:v>27155</c:v>
                </c:pt>
                <c:pt idx="378">
                  <c:v>27296</c:v>
                </c:pt>
                <c:pt idx="379">
                  <c:v>27031</c:v>
                </c:pt>
                <c:pt idx="380">
                  <c:v>27214</c:v>
                </c:pt>
                <c:pt idx="381">
                  <c:v>27343</c:v>
                </c:pt>
                <c:pt idx="382">
                  <c:v>27597</c:v>
                </c:pt>
                <c:pt idx="383">
                  <c:v>26696</c:v>
                </c:pt>
                <c:pt idx="384">
                  <c:v>26973</c:v>
                </c:pt>
                <c:pt idx="385">
                  <c:v>27061</c:v>
                </c:pt>
                <c:pt idx="386">
                  <c:v>27276</c:v>
                </c:pt>
                <c:pt idx="387">
                  <c:v>27268</c:v>
                </c:pt>
                <c:pt idx="388">
                  <c:v>27266</c:v>
                </c:pt>
                <c:pt idx="389">
                  <c:v>27404</c:v>
                </c:pt>
                <c:pt idx="390">
                  <c:v>27477</c:v>
                </c:pt>
                <c:pt idx="391">
                  <c:v>27565</c:v>
                </c:pt>
                <c:pt idx="392">
                  <c:v>27562</c:v>
                </c:pt>
                <c:pt idx="393">
                  <c:v>27614</c:v>
                </c:pt>
                <c:pt idx="394">
                  <c:v>27961</c:v>
                </c:pt>
                <c:pt idx="395">
                  <c:v>28234</c:v>
                </c:pt>
                <c:pt idx="396">
                  <c:v>28327</c:v>
                </c:pt>
                <c:pt idx="397">
                  <c:v>28627</c:v>
                </c:pt>
                <c:pt idx="398">
                  <c:v>28755</c:v>
                </c:pt>
                <c:pt idx="399">
                  <c:v>29054</c:v>
                </c:pt>
                <c:pt idx="400">
                  <c:v>29171</c:v>
                </c:pt>
                <c:pt idx="401">
                  <c:v>29423</c:v>
                </c:pt>
                <c:pt idx="402">
                  <c:v>29629</c:v>
                </c:pt>
                <c:pt idx="403">
                  <c:v>36090</c:v>
                </c:pt>
                <c:pt idx="404">
                  <c:v>36510</c:v>
                </c:pt>
                <c:pt idx="405">
                  <c:v>36499</c:v>
                </c:pt>
                <c:pt idx="406">
                  <c:v>36886</c:v>
                </c:pt>
                <c:pt idx="407">
                  <c:v>37320</c:v>
                </c:pt>
                <c:pt idx="408">
                  <c:v>37892</c:v>
                </c:pt>
                <c:pt idx="409">
                  <c:v>38816</c:v>
                </c:pt>
                <c:pt idx="410">
                  <c:v>39420</c:v>
                </c:pt>
                <c:pt idx="411">
                  <c:v>40080</c:v>
                </c:pt>
                <c:pt idx="412">
                  <c:v>40364</c:v>
                </c:pt>
                <c:pt idx="413">
                  <c:v>39120</c:v>
                </c:pt>
                <c:pt idx="414">
                  <c:v>40061</c:v>
                </c:pt>
                <c:pt idx="415">
                  <c:v>40545</c:v>
                </c:pt>
                <c:pt idx="416">
                  <c:v>41103</c:v>
                </c:pt>
                <c:pt idx="417">
                  <c:v>41444</c:v>
                </c:pt>
                <c:pt idx="418">
                  <c:v>41983</c:v>
                </c:pt>
                <c:pt idx="419">
                  <c:v>42597</c:v>
                </c:pt>
                <c:pt idx="420">
                  <c:v>43393</c:v>
                </c:pt>
                <c:pt idx="421">
                  <c:v>42508</c:v>
                </c:pt>
                <c:pt idx="422">
                  <c:v>43151</c:v>
                </c:pt>
                <c:pt idx="423">
                  <c:v>43911</c:v>
                </c:pt>
                <c:pt idx="424">
                  <c:v>44861</c:v>
                </c:pt>
                <c:pt idx="425">
                  <c:v>44907</c:v>
                </c:pt>
                <c:pt idx="426">
                  <c:v>44835</c:v>
                </c:pt>
                <c:pt idx="427">
                  <c:v>46119</c:v>
                </c:pt>
                <c:pt idx="428">
                  <c:v>46848</c:v>
                </c:pt>
                <c:pt idx="429">
                  <c:v>47989</c:v>
                </c:pt>
                <c:pt idx="430">
                  <c:v>48625</c:v>
                </c:pt>
                <c:pt idx="431">
                  <c:v>49539</c:v>
                </c:pt>
                <c:pt idx="432">
                  <c:v>50427</c:v>
                </c:pt>
                <c:pt idx="433">
                  <c:v>51174</c:v>
                </c:pt>
                <c:pt idx="434">
                  <c:v>51821</c:v>
                </c:pt>
                <c:pt idx="435">
                  <c:v>52917</c:v>
                </c:pt>
                <c:pt idx="436">
                  <c:v>53987</c:v>
                </c:pt>
                <c:pt idx="437">
                  <c:v>54049</c:v>
                </c:pt>
                <c:pt idx="438">
                  <c:v>54134</c:v>
                </c:pt>
                <c:pt idx="439">
                  <c:v>54015</c:v>
                </c:pt>
                <c:pt idx="440">
                  <c:v>55348</c:v>
                </c:pt>
                <c:pt idx="441">
                  <c:v>56157</c:v>
                </c:pt>
                <c:pt idx="442">
                  <c:v>57951</c:v>
                </c:pt>
                <c:pt idx="443">
                  <c:v>59148</c:v>
                </c:pt>
                <c:pt idx="444">
                  <c:v>60438</c:v>
                </c:pt>
                <c:pt idx="445">
                  <c:v>61576</c:v>
                </c:pt>
                <c:pt idx="446">
                  <c:v>63044</c:v>
                </c:pt>
                <c:pt idx="447">
                  <c:v>64119</c:v>
                </c:pt>
                <c:pt idx="448">
                  <c:v>64506</c:v>
                </c:pt>
                <c:pt idx="449">
                  <c:v>65876</c:v>
                </c:pt>
                <c:pt idx="450">
                  <c:v>64993</c:v>
                </c:pt>
                <c:pt idx="451">
                  <c:v>67295</c:v>
                </c:pt>
                <c:pt idx="452">
                  <c:v>68387</c:v>
                </c:pt>
                <c:pt idx="453">
                  <c:v>70776</c:v>
                </c:pt>
                <c:pt idx="454">
                  <c:v>71691</c:v>
                </c:pt>
                <c:pt idx="455">
                  <c:v>75349</c:v>
                </c:pt>
                <c:pt idx="456">
                  <c:v>77276</c:v>
                </c:pt>
                <c:pt idx="457">
                  <c:v>80199</c:v>
                </c:pt>
                <c:pt idx="458">
                  <c:v>82253</c:v>
                </c:pt>
                <c:pt idx="459">
                  <c:v>83918</c:v>
                </c:pt>
                <c:pt idx="460">
                  <c:v>83219</c:v>
                </c:pt>
                <c:pt idx="461">
                  <c:v>85192</c:v>
                </c:pt>
                <c:pt idx="462">
                  <c:v>88523</c:v>
                </c:pt>
                <c:pt idx="463">
                  <c:v>89838</c:v>
                </c:pt>
                <c:pt idx="464">
                  <c:v>90484</c:v>
                </c:pt>
                <c:pt idx="465">
                  <c:v>90079</c:v>
                </c:pt>
                <c:pt idx="466">
                  <c:v>91264</c:v>
                </c:pt>
                <c:pt idx="467">
                  <c:v>91482</c:v>
                </c:pt>
                <c:pt idx="468">
                  <c:v>91172</c:v>
                </c:pt>
                <c:pt idx="469">
                  <c:v>90677</c:v>
                </c:pt>
                <c:pt idx="470">
                  <c:v>94677</c:v>
                </c:pt>
                <c:pt idx="471">
                  <c:v>95650</c:v>
                </c:pt>
                <c:pt idx="472">
                  <c:v>98968</c:v>
                </c:pt>
                <c:pt idx="473">
                  <c:v>99356</c:v>
                </c:pt>
                <c:pt idx="474">
                  <c:v>102718</c:v>
                </c:pt>
                <c:pt idx="475">
                  <c:v>105085</c:v>
                </c:pt>
                <c:pt idx="476">
                  <c:v>105481</c:v>
                </c:pt>
                <c:pt idx="477">
                  <c:v>109031</c:v>
                </c:pt>
                <c:pt idx="478">
                  <c:v>110827</c:v>
                </c:pt>
                <c:pt idx="479">
                  <c:v>116457</c:v>
                </c:pt>
                <c:pt idx="480">
                  <c:v>119165</c:v>
                </c:pt>
                <c:pt idx="481">
                  <c:v>122152</c:v>
                </c:pt>
                <c:pt idx="482">
                  <c:v>124207</c:v>
                </c:pt>
                <c:pt idx="483">
                  <c:v>129288</c:v>
                </c:pt>
                <c:pt idx="484">
                  <c:v>132146</c:v>
                </c:pt>
                <c:pt idx="485">
                  <c:v>136190</c:v>
                </c:pt>
                <c:pt idx="486">
                  <c:v>138754</c:v>
                </c:pt>
                <c:pt idx="487">
                  <c:v>142281</c:v>
                </c:pt>
                <c:pt idx="488">
                  <c:v>145737</c:v>
                </c:pt>
                <c:pt idx="489">
                  <c:v>146623</c:v>
                </c:pt>
                <c:pt idx="490">
                  <c:v>148674</c:v>
                </c:pt>
                <c:pt idx="491">
                  <c:v>146596</c:v>
                </c:pt>
                <c:pt idx="492">
                  <c:v>151005</c:v>
                </c:pt>
                <c:pt idx="493">
                  <c:v>153743</c:v>
                </c:pt>
                <c:pt idx="494">
                  <c:v>157385</c:v>
                </c:pt>
                <c:pt idx="495">
                  <c:v>160090</c:v>
                </c:pt>
                <c:pt idx="496">
                  <c:v>163319</c:v>
                </c:pt>
                <c:pt idx="497">
                  <c:v>166482</c:v>
                </c:pt>
                <c:pt idx="498">
                  <c:v>165927</c:v>
                </c:pt>
                <c:pt idx="499">
                  <c:v>169585</c:v>
                </c:pt>
                <c:pt idx="500">
                  <c:v>172096</c:v>
                </c:pt>
                <c:pt idx="501">
                  <c:v>174720</c:v>
                </c:pt>
                <c:pt idx="502">
                  <c:v>175676</c:v>
                </c:pt>
                <c:pt idx="503">
                  <c:v>179394</c:v>
                </c:pt>
                <c:pt idx="504">
                  <c:v>181385</c:v>
                </c:pt>
              </c:numCache>
            </c:numRef>
          </c:val>
          <c:smooth val="0"/>
          <c:extLst>
            <c:ext xmlns:c16="http://schemas.microsoft.com/office/drawing/2014/chart" uri="{C3380CC4-5D6E-409C-BE32-E72D297353CC}">
              <c16:uniqueId val="{00000000-78DD-41ED-8C2B-11D07FC99DB8}"/>
            </c:ext>
          </c:extLst>
        </c:ser>
        <c:dLbls>
          <c:showLegendKey val="0"/>
          <c:showVal val="0"/>
          <c:showCatName val="0"/>
          <c:showSerName val="0"/>
          <c:showPercent val="0"/>
          <c:showBubbleSize val="0"/>
        </c:dLbls>
        <c:smooth val="0"/>
        <c:axId val="499458784"/>
        <c:axId val="499462312"/>
      </c:lineChart>
      <c:dateAx>
        <c:axId val="499458784"/>
        <c:scaling>
          <c:orientation val="minMax"/>
        </c:scaling>
        <c:delete val="0"/>
        <c:axPos val="b"/>
        <c:numFmt formatCode="m/d/yyyy" sourceLinked="1"/>
        <c:majorTickMark val="out"/>
        <c:minorTickMark val="none"/>
        <c:tickLblPos val="nextTo"/>
        <c:txPr>
          <a:bodyPr/>
          <a:lstStyle/>
          <a:p>
            <a:pPr>
              <a:defRPr sz="1400"/>
            </a:pPr>
            <a:endParaRPr lang="tr-TR"/>
          </a:p>
        </c:txPr>
        <c:crossAx val="499462312"/>
        <c:crosses val="autoZero"/>
        <c:auto val="1"/>
        <c:lblOffset val="100"/>
        <c:baseTimeUnit val="days"/>
        <c:majorUnit val="3"/>
        <c:majorTimeUnit val="months"/>
      </c:dateAx>
      <c:valAx>
        <c:axId val="499462312"/>
        <c:scaling>
          <c:orientation val="minMax"/>
        </c:scaling>
        <c:delete val="0"/>
        <c:axPos val="l"/>
        <c:majorGridlines/>
        <c:numFmt formatCode="#,##0" sourceLinked="1"/>
        <c:majorTickMark val="out"/>
        <c:minorTickMark val="none"/>
        <c:tickLblPos val="nextTo"/>
        <c:txPr>
          <a:bodyPr/>
          <a:lstStyle/>
          <a:p>
            <a:pPr>
              <a:defRPr sz="1400" b="1"/>
            </a:pPr>
            <a:endParaRPr lang="tr-TR"/>
          </a:p>
        </c:txPr>
        <c:crossAx val="499458784"/>
        <c:crosses val="autoZero"/>
        <c:crossBetween val="between"/>
      </c:valAx>
    </c:plotArea>
    <c:plotVisOnly val="1"/>
    <c:dispBlanksAs val="gap"/>
    <c:showDLblsOverMax val="0"/>
  </c:chart>
  <c:txPr>
    <a:bodyPr/>
    <a:lstStyle/>
    <a:p>
      <a:pPr>
        <a:defRPr sz="1800"/>
      </a:pPr>
      <a:endParaRPr lang="tr-T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Sayfa1!$A$1:$A$21</c:f>
              <c:strCache>
                <c:ptCount val="21"/>
                <c:pt idx="0">
                  <c:v>2020 1. ÇEYREK</c:v>
                </c:pt>
                <c:pt idx="1">
                  <c:v>2020 2. ÇEYREK</c:v>
                </c:pt>
                <c:pt idx="2">
                  <c:v>2020 3. ÇEYREK</c:v>
                </c:pt>
                <c:pt idx="3">
                  <c:v>2020 4. ÇEYREK</c:v>
                </c:pt>
                <c:pt idx="4">
                  <c:v>2021 1. ÇEYREK</c:v>
                </c:pt>
                <c:pt idx="5">
                  <c:v>2021 2. ÇEYREK</c:v>
                </c:pt>
                <c:pt idx="6">
                  <c:v>2021 3. ÇEYREK</c:v>
                </c:pt>
                <c:pt idx="7">
                  <c:v>2021 4. ÇEYREK</c:v>
                </c:pt>
                <c:pt idx="8">
                  <c:v>2022 1. ÇEYREK</c:v>
                </c:pt>
                <c:pt idx="9">
                  <c:v>2022 2. ÇEYREK</c:v>
                </c:pt>
                <c:pt idx="10">
                  <c:v>2022 3. ÇEYREK</c:v>
                </c:pt>
                <c:pt idx="11">
                  <c:v>2022 4. ÇEYREK</c:v>
                </c:pt>
                <c:pt idx="12">
                  <c:v>2023 1. ÇEYREK</c:v>
                </c:pt>
                <c:pt idx="13">
                  <c:v>2023 2. ÇEYREK</c:v>
                </c:pt>
                <c:pt idx="14">
                  <c:v>2023 3. ÇEYREK</c:v>
                </c:pt>
                <c:pt idx="15">
                  <c:v>2023 4. ÇEYREK</c:v>
                </c:pt>
                <c:pt idx="16">
                  <c:v>2024 1. ÇEYREK</c:v>
                </c:pt>
                <c:pt idx="17">
                  <c:v>2024 2. ÇEYREK</c:v>
                </c:pt>
                <c:pt idx="18">
                  <c:v>2024 3. ÇEYREK</c:v>
                </c:pt>
                <c:pt idx="19">
                  <c:v>2024 4. ÇEYREK</c:v>
                </c:pt>
                <c:pt idx="20">
                  <c:v>2025 1. ÇEYREK</c:v>
                </c:pt>
              </c:strCache>
            </c:strRef>
          </c:cat>
          <c:val>
            <c:numRef>
              <c:f>Sayfa1!$B$1:$B$21</c:f>
              <c:numCache>
                <c:formatCode>General</c:formatCode>
                <c:ptCount val="21"/>
                <c:pt idx="0">
                  <c:v>4.4000000000000004</c:v>
                </c:pt>
                <c:pt idx="1">
                  <c:v>-10.4</c:v>
                </c:pt>
                <c:pt idx="2">
                  <c:v>6.3</c:v>
                </c:pt>
                <c:pt idx="3">
                  <c:v>6.2</c:v>
                </c:pt>
                <c:pt idx="4">
                  <c:v>7.4</c:v>
                </c:pt>
                <c:pt idx="5">
                  <c:v>22</c:v>
                </c:pt>
                <c:pt idx="6">
                  <c:v>7.4</c:v>
                </c:pt>
                <c:pt idx="7">
                  <c:v>9.1</c:v>
                </c:pt>
                <c:pt idx="8">
                  <c:v>7.3</c:v>
                </c:pt>
                <c:pt idx="9">
                  <c:v>7.6</c:v>
                </c:pt>
                <c:pt idx="10">
                  <c:v>3.9</c:v>
                </c:pt>
                <c:pt idx="11">
                  <c:v>3.5</c:v>
                </c:pt>
                <c:pt idx="12">
                  <c:v>4</c:v>
                </c:pt>
                <c:pt idx="13">
                  <c:v>3.8</c:v>
                </c:pt>
                <c:pt idx="14">
                  <c:v>5.9</c:v>
                </c:pt>
                <c:pt idx="15">
                  <c:v>4</c:v>
                </c:pt>
                <c:pt idx="16">
                  <c:v>5.4</c:v>
                </c:pt>
                <c:pt idx="17">
                  <c:v>2.4</c:v>
                </c:pt>
                <c:pt idx="18">
                  <c:v>2.2000000000000002</c:v>
                </c:pt>
                <c:pt idx="19">
                  <c:v>3</c:v>
                </c:pt>
                <c:pt idx="20">
                  <c:v>2</c:v>
                </c:pt>
              </c:numCache>
            </c:numRef>
          </c:val>
          <c:extLst>
            <c:ext xmlns:c16="http://schemas.microsoft.com/office/drawing/2014/chart" uri="{C3380CC4-5D6E-409C-BE32-E72D297353CC}">
              <c16:uniqueId val="{00000000-15AF-4F75-BC58-60B3C770307C}"/>
            </c:ext>
          </c:extLst>
        </c:ser>
        <c:dLbls>
          <c:showLegendKey val="0"/>
          <c:showVal val="0"/>
          <c:showCatName val="0"/>
          <c:showSerName val="0"/>
          <c:showPercent val="0"/>
          <c:showBubbleSize val="0"/>
        </c:dLbls>
        <c:gapWidth val="100"/>
        <c:overlap val="-24"/>
        <c:axId val="508442640"/>
        <c:axId val="508441680"/>
      </c:barChart>
      <c:catAx>
        <c:axId val="5084426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508441680"/>
        <c:crosses val="autoZero"/>
        <c:auto val="1"/>
        <c:lblAlgn val="ctr"/>
        <c:lblOffset val="100"/>
        <c:noMultiLvlLbl val="0"/>
      </c:catAx>
      <c:valAx>
        <c:axId val="508441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508442640"/>
        <c:crosses val="autoZero"/>
        <c:crossBetween val="between"/>
      </c:valAx>
      <c:spPr>
        <a:noFill/>
        <a:ln>
          <a:noFill/>
        </a:ln>
        <a:effectLst/>
      </c:spPr>
    </c:plotArea>
    <c:plotVisOnly val="1"/>
    <c:dispBlanksAs val="gap"/>
    <c:showDLblsOverMax val="0"/>
  </c:chart>
  <c:spPr>
    <a:noFill/>
    <a:ln>
      <a:noFill/>
    </a:ln>
    <a:effectLst/>
  </c:spPr>
  <c:txPr>
    <a:bodyPr/>
    <a:lstStyle/>
    <a:p>
      <a:pPr>
        <a:defRPr sz="1400" b="1"/>
      </a:pPr>
      <a:endParaRPr lang="tr-TR"/>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Sayfa1!$B$1</c:f>
              <c:strCache>
                <c:ptCount val="1"/>
                <c:pt idx="0">
                  <c:v>Seri 1</c:v>
                </c:pt>
              </c:strCache>
            </c:strRef>
          </c:tx>
          <c:marker>
            <c:symbol val="none"/>
          </c:marker>
          <c:cat>
            <c:numRef>
              <c:f>Sayfa1!$A$2:$A$506</c:f>
              <c:numCache>
                <c:formatCode>m/d/yyyy</c:formatCode>
                <c:ptCount val="505"/>
                <c:pt idx="0">
                  <c:v>41999</c:v>
                </c:pt>
                <c:pt idx="1">
                  <c:v>42006</c:v>
                </c:pt>
                <c:pt idx="2">
                  <c:v>42013</c:v>
                </c:pt>
                <c:pt idx="3">
                  <c:v>42020</c:v>
                </c:pt>
                <c:pt idx="4">
                  <c:v>42027</c:v>
                </c:pt>
                <c:pt idx="5">
                  <c:v>42034</c:v>
                </c:pt>
                <c:pt idx="6">
                  <c:v>42041</c:v>
                </c:pt>
                <c:pt idx="7">
                  <c:v>42048</c:v>
                </c:pt>
                <c:pt idx="8">
                  <c:v>42055</c:v>
                </c:pt>
                <c:pt idx="9">
                  <c:v>42062</c:v>
                </c:pt>
                <c:pt idx="10">
                  <c:v>42069</c:v>
                </c:pt>
                <c:pt idx="11">
                  <c:v>42076</c:v>
                </c:pt>
                <c:pt idx="12">
                  <c:v>42083</c:v>
                </c:pt>
                <c:pt idx="13">
                  <c:v>42090</c:v>
                </c:pt>
                <c:pt idx="14">
                  <c:v>42097</c:v>
                </c:pt>
                <c:pt idx="15">
                  <c:v>42104</c:v>
                </c:pt>
                <c:pt idx="16">
                  <c:v>42111</c:v>
                </c:pt>
                <c:pt idx="17">
                  <c:v>42118</c:v>
                </c:pt>
                <c:pt idx="18">
                  <c:v>42124</c:v>
                </c:pt>
                <c:pt idx="19">
                  <c:v>42132</c:v>
                </c:pt>
                <c:pt idx="20">
                  <c:v>42139</c:v>
                </c:pt>
                <c:pt idx="21">
                  <c:v>42146</c:v>
                </c:pt>
                <c:pt idx="22">
                  <c:v>42153</c:v>
                </c:pt>
                <c:pt idx="23">
                  <c:v>42160</c:v>
                </c:pt>
                <c:pt idx="24">
                  <c:v>42167</c:v>
                </c:pt>
                <c:pt idx="25">
                  <c:v>42174</c:v>
                </c:pt>
                <c:pt idx="26">
                  <c:v>42181</c:v>
                </c:pt>
                <c:pt idx="27">
                  <c:v>42188</c:v>
                </c:pt>
                <c:pt idx="28">
                  <c:v>42195</c:v>
                </c:pt>
                <c:pt idx="29">
                  <c:v>42201</c:v>
                </c:pt>
                <c:pt idx="30">
                  <c:v>42209</c:v>
                </c:pt>
                <c:pt idx="31">
                  <c:v>42216</c:v>
                </c:pt>
                <c:pt idx="32">
                  <c:v>42223</c:v>
                </c:pt>
                <c:pt idx="33">
                  <c:v>42230</c:v>
                </c:pt>
                <c:pt idx="34">
                  <c:v>42237</c:v>
                </c:pt>
                <c:pt idx="35">
                  <c:v>42244</c:v>
                </c:pt>
                <c:pt idx="36">
                  <c:v>42251</c:v>
                </c:pt>
                <c:pt idx="37">
                  <c:v>42258</c:v>
                </c:pt>
                <c:pt idx="38">
                  <c:v>42265</c:v>
                </c:pt>
                <c:pt idx="39">
                  <c:v>42270</c:v>
                </c:pt>
                <c:pt idx="40">
                  <c:v>42279</c:v>
                </c:pt>
                <c:pt idx="41">
                  <c:v>42286</c:v>
                </c:pt>
                <c:pt idx="42">
                  <c:v>42293</c:v>
                </c:pt>
                <c:pt idx="43">
                  <c:v>42300</c:v>
                </c:pt>
                <c:pt idx="44">
                  <c:v>42307</c:v>
                </c:pt>
                <c:pt idx="45">
                  <c:v>42314</c:v>
                </c:pt>
                <c:pt idx="46">
                  <c:v>42321</c:v>
                </c:pt>
                <c:pt idx="47">
                  <c:v>42328</c:v>
                </c:pt>
                <c:pt idx="48">
                  <c:v>42335</c:v>
                </c:pt>
                <c:pt idx="49">
                  <c:v>42342</c:v>
                </c:pt>
                <c:pt idx="50">
                  <c:v>42349</c:v>
                </c:pt>
                <c:pt idx="51">
                  <c:v>42356</c:v>
                </c:pt>
                <c:pt idx="52">
                  <c:v>42363</c:v>
                </c:pt>
                <c:pt idx="53">
                  <c:v>42369</c:v>
                </c:pt>
                <c:pt idx="54">
                  <c:v>42377</c:v>
                </c:pt>
                <c:pt idx="55">
                  <c:v>42384</c:v>
                </c:pt>
                <c:pt idx="56">
                  <c:v>42391</c:v>
                </c:pt>
                <c:pt idx="57">
                  <c:v>42398</c:v>
                </c:pt>
                <c:pt idx="58">
                  <c:v>42405</c:v>
                </c:pt>
                <c:pt idx="59">
                  <c:v>42412</c:v>
                </c:pt>
                <c:pt idx="60">
                  <c:v>42419</c:v>
                </c:pt>
                <c:pt idx="61">
                  <c:v>42426</c:v>
                </c:pt>
                <c:pt idx="62">
                  <c:v>42433</c:v>
                </c:pt>
                <c:pt idx="63">
                  <c:v>42440</c:v>
                </c:pt>
                <c:pt idx="64">
                  <c:v>42447</c:v>
                </c:pt>
                <c:pt idx="65">
                  <c:v>42454</c:v>
                </c:pt>
                <c:pt idx="66">
                  <c:v>42461</c:v>
                </c:pt>
                <c:pt idx="67">
                  <c:v>42468</c:v>
                </c:pt>
                <c:pt idx="68">
                  <c:v>42475</c:v>
                </c:pt>
                <c:pt idx="69">
                  <c:v>42482</c:v>
                </c:pt>
                <c:pt idx="70">
                  <c:v>42489</c:v>
                </c:pt>
                <c:pt idx="71">
                  <c:v>42496</c:v>
                </c:pt>
                <c:pt idx="72">
                  <c:v>42503</c:v>
                </c:pt>
                <c:pt idx="73">
                  <c:v>42510</c:v>
                </c:pt>
                <c:pt idx="74">
                  <c:v>42517</c:v>
                </c:pt>
                <c:pt idx="75">
                  <c:v>42524</c:v>
                </c:pt>
                <c:pt idx="76">
                  <c:v>42531</c:v>
                </c:pt>
                <c:pt idx="77">
                  <c:v>42538</c:v>
                </c:pt>
                <c:pt idx="78">
                  <c:v>42545</c:v>
                </c:pt>
                <c:pt idx="79">
                  <c:v>42552</c:v>
                </c:pt>
                <c:pt idx="80">
                  <c:v>42559</c:v>
                </c:pt>
                <c:pt idx="81">
                  <c:v>42566</c:v>
                </c:pt>
                <c:pt idx="82">
                  <c:v>42573</c:v>
                </c:pt>
                <c:pt idx="83">
                  <c:v>42580</c:v>
                </c:pt>
                <c:pt idx="84">
                  <c:v>42587</c:v>
                </c:pt>
                <c:pt idx="85">
                  <c:v>42594</c:v>
                </c:pt>
                <c:pt idx="86">
                  <c:v>42601</c:v>
                </c:pt>
                <c:pt idx="87">
                  <c:v>42608</c:v>
                </c:pt>
                <c:pt idx="88">
                  <c:v>42615</c:v>
                </c:pt>
                <c:pt idx="89">
                  <c:v>42622</c:v>
                </c:pt>
                <c:pt idx="90">
                  <c:v>42629</c:v>
                </c:pt>
                <c:pt idx="91">
                  <c:v>42636</c:v>
                </c:pt>
                <c:pt idx="92">
                  <c:v>42643</c:v>
                </c:pt>
                <c:pt idx="93">
                  <c:v>42650</c:v>
                </c:pt>
                <c:pt idx="94">
                  <c:v>42657</c:v>
                </c:pt>
                <c:pt idx="95">
                  <c:v>42664</c:v>
                </c:pt>
                <c:pt idx="96">
                  <c:v>42671</c:v>
                </c:pt>
                <c:pt idx="97">
                  <c:v>42678</c:v>
                </c:pt>
                <c:pt idx="98">
                  <c:v>42685</c:v>
                </c:pt>
                <c:pt idx="99">
                  <c:v>42692</c:v>
                </c:pt>
                <c:pt idx="100">
                  <c:v>42699</c:v>
                </c:pt>
                <c:pt idx="101">
                  <c:v>42706</c:v>
                </c:pt>
                <c:pt idx="102">
                  <c:v>42713</c:v>
                </c:pt>
                <c:pt idx="103">
                  <c:v>42720</c:v>
                </c:pt>
                <c:pt idx="104">
                  <c:v>42727</c:v>
                </c:pt>
                <c:pt idx="105">
                  <c:v>42734</c:v>
                </c:pt>
                <c:pt idx="106">
                  <c:v>42741</c:v>
                </c:pt>
                <c:pt idx="107">
                  <c:v>42748</c:v>
                </c:pt>
                <c:pt idx="108">
                  <c:v>42755</c:v>
                </c:pt>
                <c:pt idx="109">
                  <c:v>42762</c:v>
                </c:pt>
                <c:pt idx="110">
                  <c:v>42769</c:v>
                </c:pt>
                <c:pt idx="111">
                  <c:v>42776</c:v>
                </c:pt>
                <c:pt idx="112">
                  <c:v>42783</c:v>
                </c:pt>
                <c:pt idx="113">
                  <c:v>42790</c:v>
                </c:pt>
                <c:pt idx="114">
                  <c:v>42797</c:v>
                </c:pt>
                <c:pt idx="115">
                  <c:v>42804</c:v>
                </c:pt>
                <c:pt idx="116">
                  <c:v>42811</c:v>
                </c:pt>
                <c:pt idx="117">
                  <c:v>42818</c:v>
                </c:pt>
                <c:pt idx="118">
                  <c:v>42825</c:v>
                </c:pt>
                <c:pt idx="119">
                  <c:v>42832</c:v>
                </c:pt>
                <c:pt idx="120">
                  <c:v>42839</c:v>
                </c:pt>
                <c:pt idx="121">
                  <c:v>42846</c:v>
                </c:pt>
                <c:pt idx="122">
                  <c:v>42853</c:v>
                </c:pt>
                <c:pt idx="123">
                  <c:v>42860</c:v>
                </c:pt>
                <c:pt idx="124">
                  <c:v>42867</c:v>
                </c:pt>
                <c:pt idx="125">
                  <c:v>42873</c:v>
                </c:pt>
                <c:pt idx="126">
                  <c:v>42881</c:v>
                </c:pt>
                <c:pt idx="127">
                  <c:v>42888</c:v>
                </c:pt>
                <c:pt idx="128">
                  <c:v>42895</c:v>
                </c:pt>
                <c:pt idx="129">
                  <c:v>42902</c:v>
                </c:pt>
                <c:pt idx="130">
                  <c:v>42909</c:v>
                </c:pt>
                <c:pt idx="131">
                  <c:v>42916</c:v>
                </c:pt>
                <c:pt idx="132">
                  <c:v>42923</c:v>
                </c:pt>
                <c:pt idx="133">
                  <c:v>42930</c:v>
                </c:pt>
                <c:pt idx="134">
                  <c:v>42937</c:v>
                </c:pt>
                <c:pt idx="135">
                  <c:v>42944</c:v>
                </c:pt>
                <c:pt idx="136">
                  <c:v>42951</c:v>
                </c:pt>
                <c:pt idx="137">
                  <c:v>42958</c:v>
                </c:pt>
                <c:pt idx="138">
                  <c:v>42965</c:v>
                </c:pt>
                <c:pt idx="139">
                  <c:v>42972</c:v>
                </c:pt>
                <c:pt idx="140">
                  <c:v>42978</c:v>
                </c:pt>
                <c:pt idx="141">
                  <c:v>42986</c:v>
                </c:pt>
                <c:pt idx="142">
                  <c:v>42993</c:v>
                </c:pt>
                <c:pt idx="143">
                  <c:v>43000</c:v>
                </c:pt>
                <c:pt idx="144">
                  <c:v>43007</c:v>
                </c:pt>
                <c:pt idx="145">
                  <c:v>43014</c:v>
                </c:pt>
                <c:pt idx="146">
                  <c:v>43021</c:v>
                </c:pt>
                <c:pt idx="147">
                  <c:v>43028</c:v>
                </c:pt>
                <c:pt idx="148">
                  <c:v>43035</c:v>
                </c:pt>
                <c:pt idx="149">
                  <c:v>43042</c:v>
                </c:pt>
                <c:pt idx="150">
                  <c:v>43049</c:v>
                </c:pt>
                <c:pt idx="151">
                  <c:v>43056</c:v>
                </c:pt>
                <c:pt idx="152">
                  <c:v>43063</c:v>
                </c:pt>
                <c:pt idx="153">
                  <c:v>43070</c:v>
                </c:pt>
                <c:pt idx="154">
                  <c:v>43077</c:v>
                </c:pt>
                <c:pt idx="155">
                  <c:v>43084</c:v>
                </c:pt>
                <c:pt idx="156">
                  <c:v>43091</c:v>
                </c:pt>
                <c:pt idx="157">
                  <c:v>43098</c:v>
                </c:pt>
                <c:pt idx="158">
                  <c:v>43105</c:v>
                </c:pt>
                <c:pt idx="159">
                  <c:v>43112</c:v>
                </c:pt>
                <c:pt idx="160">
                  <c:v>43119</c:v>
                </c:pt>
                <c:pt idx="161">
                  <c:v>43126</c:v>
                </c:pt>
                <c:pt idx="162">
                  <c:v>43133</c:v>
                </c:pt>
                <c:pt idx="163">
                  <c:v>43140</c:v>
                </c:pt>
                <c:pt idx="164">
                  <c:v>43147</c:v>
                </c:pt>
                <c:pt idx="165">
                  <c:v>43154</c:v>
                </c:pt>
                <c:pt idx="166">
                  <c:v>43161</c:v>
                </c:pt>
                <c:pt idx="167">
                  <c:v>43168</c:v>
                </c:pt>
                <c:pt idx="168">
                  <c:v>43175</c:v>
                </c:pt>
                <c:pt idx="169">
                  <c:v>43182</c:v>
                </c:pt>
                <c:pt idx="170">
                  <c:v>43189</c:v>
                </c:pt>
                <c:pt idx="171">
                  <c:v>43196</c:v>
                </c:pt>
                <c:pt idx="172">
                  <c:v>43203</c:v>
                </c:pt>
                <c:pt idx="173">
                  <c:v>43210</c:v>
                </c:pt>
                <c:pt idx="174">
                  <c:v>43217</c:v>
                </c:pt>
                <c:pt idx="175">
                  <c:v>43224</c:v>
                </c:pt>
                <c:pt idx="176">
                  <c:v>43231</c:v>
                </c:pt>
                <c:pt idx="177">
                  <c:v>43238</c:v>
                </c:pt>
                <c:pt idx="178">
                  <c:v>43245</c:v>
                </c:pt>
                <c:pt idx="179">
                  <c:v>43252</c:v>
                </c:pt>
                <c:pt idx="180">
                  <c:v>43259</c:v>
                </c:pt>
                <c:pt idx="181">
                  <c:v>43265</c:v>
                </c:pt>
                <c:pt idx="182">
                  <c:v>43273</c:v>
                </c:pt>
                <c:pt idx="183">
                  <c:v>43280</c:v>
                </c:pt>
                <c:pt idx="184">
                  <c:v>43287</c:v>
                </c:pt>
                <c:pt idx="185">
                  <c:v>43294</c:v>
                </c:pt>
                <c:pt idx="186">
                  <c:v>43301</c:v>
                </c:pt>
                <c:pt idx="187">
                  <c:v>43308</c:v>
                </c:pt>
                <c:pt idx="188">
                  <c:v>43315</c:v>
                </c:pt>
                <c:pt idx="189">
                  <c:v>43322</c:v>
                </c:pt>
                <c:pt idx="190">
                  <c:v>43329</c:v>
                </c:pt>
                <c:pt idx="191">
                  <c:v>43332</c:v>
                </c:pt>
                <c:pt idx="192">
                  <c:v>43343</c:v>
                </c:pt>
                <c:pt idx="193">
                  <c:v>43350</c:v>
                </c:pt>
                <c:pt idx="194">
                  <c:v>43357</c:v>
                </c:pt>
                <c:pt idx="195">
                  <c:v>43364</c:v>
                </c:pt>
                <c:pt idx="196">
                  <c:v>43371</c:v>
                </c:pt>
                <c:pt idx="197">
                  <c:v>43378</c:v>
                </c:pt>
                <c:pt idx="198">
                  <c:v>43385</c:v>
                </c:pt>
                <c:pt idx="199">
                  <c:v>43392</c:v>
                </c:pt>
                <c:pt idx="200">
                  <c:v>43399</c:v>
                </c:pt>
                <c:pt idx="201">
                  <c:v>43406</c:v>
                </c:pt>
                <c:pt idx="202">
                  <c:v>43413</c:v>
                </c:pt>
                <c:pt idx="203">
                  <c:v>43420</c:v>
                </c:pt>
                <c:pt idx="204">
                  <c:v>43427</c:v>
                </c:pt>
                <c:pt idx="205">
                  <c:v>43434</c:v>
                </c:pt>
                <c:pt idx="206">
                  <c:v>43441</c:v>
                </c:pt>
                <c:pt idx="207">
                  <c:v>43448</c:v>
                </c:pt>
                <c:pt idx="208">
                  <c:v>43455</c:v>
                </c:pt>
                <c:pt idx="209">
                  <c:v>43462</c:v>
                </c:pt>
                <c:pt idx="210">
                  <c:v>43469</c:v>
                </c:pt>
                <c:pt idx="211">
                  <c:v>43476</c:v>
                </c:pt>
                <c:pt idx="212">
                  <c:v>43483</c:v>
                </c:pt>
                <c:pt idx="213">
                  <c:v>43490</c:v>
                </c:pt>
                <c:pt idx="214">
                  <c:v>43497</c:v>
                </c:pt>
                <c:pt idx="215">
                  <c:v>43504</c:v>
                </c:pt>
                <c:pt idx="216">
                  <c:v>43511</c:v>
                </c:pt>
                <c:pt idx="217">
                  <c:v>43518</c:v>
                </c:pt>
                <c:pt idx="218">
                  <c:v>43525</c:v>
                </c:pt>
                <c:pt idx="219">
                  <c:v>43532</c:v>
                </c:pt>
                <c:pt idx="220">
                  <c:v>43539</c:v>
                </c:pt>
                <c:pt idx="221">
                  <c:v>43546</c:v>
                </c:pt>
                <c:pt idx="222">
                  <c:v>43553</c:v>
                </c:pt>
                <c:pt idx="223">
                  <c:v>43560</c:v>
                </c:pt>
                <c:pt idx="224">
                  <c:v>43567</c:v>
                </c:pt>
                <c:pt idx="225">
                  <c:v>43574</c:v>
                </c:pt>
                <c:pt idx="226">
                  <c:v>43581</c:v>
                </c:pt>
                <c:pt idx="227">
                  <c:v>43588</c:v>
                </c:pt>
                <c:pt idx="228">
                  <c:v>43595</c:v>
                </c:pt>
                <c:pt idx="229">
                  <c:v>43602</c:v>
                </c:pt>
                <c:pt idx="230">
                  <c:v>43609</c:v>
                </c:pt>
                <c:pt idx="231">
                  <c:v>43616</c:v>
                </c:pt>
                <c:pt idx="232">
                  <c:v>43623</c:v>
                </c:pt>
                <c:pt idx="233">
                  <c:v>43630</c:v>
                </c:pt>
                <c:pt idx="234">
                  <c:v>43637</c:v>
                </c:pt>
                <c:pt idx="235">
                  <c:v>43644</c:v>
                </c:pt>
                <c:pt idx="236">
                  <c:v>43651</c:v>
                </c:pt>
                <c:pt idx="237">
                  <c:v>43658</c:v>
                </c:pt>
                <c:pt idx="238">
                  <c:v>43665</c:v>
                </c:pt>
                <c:pt idx="239">
                  <c:v>43672</c:v>
                </c:pt>
                <c:pt idx="240">
                  <c:v>43679</c:v>
                </c:pt>
                <c:pt idx="241">
                  <c:v>43686</c:v>
                </c:pt>
                <c:pt idx="242">
                  <c:v>43693</c:v>
                </c:pt>
                <c:pt idx="243">
                  <c:v>43700</c:v>
                </c:pt>
                <c:pt idx="244">
                  <c:v>43706</c:v>
                </c:pt>
                <c:pt idx="245">
                  <c:v>43714</c:v>
                </c:pt>
                <c:pt idx="246">
                  <c:v>43721</c:v>
                </c:pt>
                <c:pt idx="247">
                  <c:v>43728</c:v>
                </c:pt>
                <c:pt idx="248">
                  <c:v>43735</c:v>
                </c:pt>
                <c:pt idx="249">
                  <c:v>43742</c:v>
                </c:pt>
                <c:pt idx="250">
                  <c:v>43749</c:v>
                </c:pt>
                <c:pt idx="251">
                  <c:v>43756</c:v>
                </c:pt>
                <c:pt idx="252">
                  <c:v>43763</c:v>
                </c:pt>
                <c:pt idx="253">
                  <c:v>43770</c:v>
                </c:pt>
                <c:pt idx="254">
                  <c:v>43777</c:v>
                </c:pt>
                <c:pt idx="255">
                  <c:v>43784</c:v>
                </c:pt>
                <c:pt idx="256">
                  <c:v>43791</c:v>
                </c:pt>
                <c:pt idx="257">
                  <c:v>43798</c:v>
                </c:pt>
                <c:pt idx="258">
                  <c:v>43805</c:v>
                </c:pt>
                <c:pt idx="259">
                  <c:v>43812</c:v>
                </c:pt>
                <c:pt idx="260">
                  <c:v>43819</c:v>
                </c:pt>
                <c:pt idx="261">
                  <c:v>43826</c:v>
                </c:pt>
                <c:pt idx="262">
                  <c:v>43833</c:v>
                </c:pt>
                <c:pt idx="263">
                  <c:v>43840</c:v>
                </c:pt>
                <c:pt idx="264">
                  <c:v>43847</c:v>
                </c:pt>
                <c:pt idx="265">
                  <c:v>43854</c:v>
                </c:pt>
                <c:pt idx="266">
                  <c:v>43861</c:v>
                </c:pt>
                <c:pt idx="267">
                  <c:v>43868</c:v>
                </c:pt>
                <c:pt idx="268">
                  <c:v>43875</c:v>
                </c:pt>
                <c:pt idx="269">
                  <c:v>43882</c:v>
                </c:pt>
                <c:pt idx="270">
                  <c:v>43889</c:v>
                </c:pt>
                <c:pt idx="271">
                  <c:v>43896</c:v>
                </c:pt>
                <c:pt idx="272">
                  <c:v>43903</c:v>
                </c:pt>
                <c:pt idx="273">
                  <c:v>43910</c:v>
                </c:pt>
                <c:pt idx="274">
                  <c:v>43917</c:v>
                </c:pt>
                <c:pt idx="275">
                  <c:v>43924</c:v>
                </c:pt>
                <c:pt idx="276">
                  <c:v>43931</c:v>
                </c:pt>
                <c:pt idx="277">
                  <c:v>43938</c:v>
                </c:pt>
                <c:pt idx="278">
                  <c:v>43945</c:v>
                </c:pt>
                <c:pt idx="279">
                  <c:v>43951</c:v>
                </c:pt>
                <c:pt idx="280">
                  <c:v>43959</c:v>
                </c:pt>
                <c:pt idx="281">
                  <c:v>43966</c:v>
                </c:pt>
                <c:pt idx="282">
                  <c:v>43973</c:v>
                </c:pt>
                <c:pt idx="283">
                  <c:v>43980</c:v>
                </c:pt>
                <c:pt idx="284">
                  <c:v>43987</c:v>
                </c:pt>
                <c:pt idx="285">
                  <c:v>43994</c:v>
                </c:pt>
                <c:pt idx="286">
                  <c:v>44001</c:v>
                </c:pt>
                <c:pt idx="287">
                  <c:v>44008</c:v>
                </c:pt>
                <c:pt idx="288">
                  <c:v>44015</c:v>
                </c:pt>
                <c:pt idx="289">
                  <c:v>44022</c:v>
                </c:pt>
                <c:pt idx="290">
                  <c:v>44029</c:v>
                </c:pt>
                <c:pt idx="291">
                  <c:v>44036</c:v>
                </c:pt>
                <c:pt idx="292">
                  <c:v>44042</c:v>
                </c:pt>
                <c:pt idx="293">
                  <c:v>44050</c:v>
                </c:pt>
                <c:pt idx="294">
                  <c:v>44057</c:v>
                </c:pt>
                <c:pt idx="295">
                  <c:v>44064</c:v>
                </c:pt>
                <c:pt idx="296">
                  <c:v>44071</c:v>
                </c:pt>
                <c:pt idx="297">
                  <c:v>44078</c:v>
                </c:pt>
                <c:pt idx="298">
                  <c:v>44085</c:v>
                </c:pt>
                <c:pt idx="299">
                  <c:v>44092</c:v>
                </c:pt>
                <c:pt idx="300">
                  <c:v>44099</c:v>
                </c:pt>
                <c:pt idx="301">
                  <c:v>44106</c:v>
                </c:pt>
                <c:pt idx="302">
                  <c:v>44113</c:v>
                </c:pt>
                <c:pt idx="303">
                  <c:v>44120</c:v>
                </c:pt>
                <c:pt idx="304">
                  <c:v>44127</c:v>
                </c:pt>
                <c:pt idx="305">
                  <c:v>44134</c:v>
                </c:pt>
                <c:pt idx="306">
                  <c:v>44141</c:v>
                </c:pt>
                <c:pt idx="307">
                  <c:v>44148</c:v>
                </c:pt>
                <c:pt idx="308">
                  <c:v>44155</c:v>
                </c:pt>
                <c:pt idx="309">
                  <c:v>44162</c:v>
                </c:pt>
                <c:pt idx="310">
                  <c:v>44169</c:v>
                </c:pt>
                <c:pt idx="311">
                  <c:v>44176</c:v>
                </c:pt>
                <c:pt idx="312">
                  <c:v>44183</c:v>
                </c:pt>
                <c:pt idx="313">
                  <c:v>44190</c:v>
                </c:pt>
                <c:pt idx="314">
                  <c:v>44196</c:v>
                </c:pt>
                <c:pt idx="315">
                  <c:v>44204</c:v>
                </c:pt>
                <c:pt idx="316">
                  <c:v>44211</c:v>
                </c:pt>
                <c:pt idx="317">
                  <c:v>44218</c:v>
                </c:pt>
                <c:pt idx="318">
                  <c:v>44225</c:v>
                </c:pt>
                <c:pt idx="319">
                  <c:v>44232</c:v>
                </c:pt>
                <c:pt idx="320">
                  <c:v>44239</c:v>
                </c:pt>
                <c:pt idx="321">
                  <c:v>44246</c:v>
                </c:pt>
                <c:pt idx="322">
                  <c:v>44253</c:v>
                </c:pt>
                <c:pt idx="323">
                  <c:v>44260</c:v>
                </c:pt>
                <c:pt idx="324">
                  <c:v>44267</c:v>
                </c:pt>
                <c:pt idx="325">
                  <c:v>44274</c:v>
                </c:pt>
                <c:pt idx="326">
                  <c:v>44281</c:v>
                </c:pt>
                <c:pt idx="327">
                  <c:v>44288</c:v>
                </c:pt>
                <c:pt idx="328">
                  <c:v>44295</c:v>
                </c:pt>
                <c:pt idx="329">
                  <c:v>44302</c:v>
                </c:pt>
                <c:pt idx="330">
                  <c:v>44308</c:v>
                </c:pt>
                <c:pt idx="331">
                  <c:v>44316</c:v>
                </c:pt>
                <c:pt idx="332">
                  <c:v>44323</c:v>
                </c:pt>
                <c:pt idx="333">
                  <c:v>44328</c:v>
                </c:pt>
                <c:pt idx="334">
                  <c:v>44337</c:v>
                </c:pt>
                <c:pt idx="335">
                  <c:v>44344</c:v>
                </c:pt>
                <c:pt idx="336">
                  <c:v>44351</c:v>
                </c:pt>
                <c:pt idx="337">
                  <c:v>44358</c:v>
                </c:pt>
                <c:pt idx="338">
                  <c:v>44365</c:v>
                </c:pt>
                <c:pt idx="339">
                  <c:v>44372</c:v>
                </c:pt>
                <c:pt idx="340">
                  <c:v>44379</c:v>
                </c:pt>
                <c:pt idx="341">
                  <c:v>44386</c:v>
                </c:pt>
                <c:pt idx="342">
                  <c:v>44393</c:v>
                </c:pt>
                <c:pt idx="343">
                  <c:v>44396</c:v>
                </c:pt>
                <c:pt idx="344">
                  <c:v>44407</c:v>
                </c:pt>
                <c:pt idx="345">
                  <c:v>44414</c:v>
                </c:pt>
                <c:pt idx="346">
                  <c:v>44421</c:v>
                </c:pt>
                <c:pt idx="347">
                  <c:v>44428</c:v>
                </c:pt>
                <c:pt idx="348">
                  <c:v>44435</c:v>
                </c:pt>
                <c:pt idx="349">
                  <c:v>44442</c:v>
                </c:pt>
                <c:pt idx="350">
                  <c:v>44449</c:v>
                </c:pt>
                <c:pt idx="351">
                  <c:v>44456</c:v>
                </c:pt>
                <c:pt idx="352">
                  <c:v>44463</c:v>
                </c:pt>
                <c:pt idx="353">
                  <c:v>44470</c:v>
                </c:pt>
                <c:pt idx="354">
                  <c:v>44477</c:v>
                </c:pt>
                <c:pt idx="355">
                  <c:v>44484</c:v>
                </c:pt>
                <c:pt idx="356">
                  <c:v>44491</c:v>
                </c:pt>
                <c:pt idx="357">
                  <c:v>44498</c:v>
                </c:pt>
                <c:pt idx="358">
                  <c:v>44505</c:v>
                </c:pt>
                <c:pt idx="359">
                  <c:v>44512</c:v>
                </c:pt>
                <c:pt idx="360">
                  <c:v>44519</c:v>
                </c:pt>
                <c:pt idx="361">
                  <c:v>44526</c:v>
                </c:pt>
                <c:pt idx="362">
                  <c:v>44533</c:v>
                </c:pt>
                <c:pt idx="363">
                  <c:v>44540</c:v>
                </c:pt>
                <c:pt idx="364">
                  <c:v>44547</c:v>
                </c:pt>
                <c:pt idx="365">
                  <c:v>44554</c:v>
                </c:pt>
                <c:pt idx="366">
                  <c:v>44561</c:v>
                </c:pt>
                <c:pt idx="367">
                  <c:v>44568</c:v>
                </c:pt>
                <c:pt idx="368">
                  <c:v>44575</c:v>
                </c:pt>
                <c:pt idx="369">
                  <c:v>44582</c:v>
                </c:pt>
                <c:pt idx="370">
                  <c:v>44589</c:v>
                </c:pt>
                <c:pt idx="371">
                  <c:v>44596</c:v>
                </c:pt>
                <c:pt idx="372">
                  <c:v>44603</c:v>
                </c:pt>
                <c:pt idx="373">
                  <c:v>44610</c:v>
                </c:pt>
                <c:pt idx="374">
                  <c:v>44617</c:v>
                </c:pt>
                <c:pt idx="375">
                  <c:v>44624</c:v>
                </c:pt>
                <c:pt idx="376">
                  <c:v>44631</c:v>
                </c:pt>
                <c:pt idx="377">
                  <c:v>44638</c:v>
                </c:pt>
                <c:pt idx="378">
                  <c:v>44645</c:v>
                </c:pt>
                <c:pt idx="379">
                  <c:v>44652</c:v>
                </c:pt>
                <c:pt idx="380">
                  <c:v>44659</c:v>
                </c:pt>
                <c:pt idx="381">
                  <c:v>44666</c:v>
                </c:pt>
                <c:pt idx="382">
                  <c:v>44673</c:v>
                </c:pt>
                <c:pt idx="383">
                  <c:v>44680</c:v>
                </c:pt>
                <c:pt idx="384">
                  <c:v>44687</c:v>
                </c:pt>
                <c:pt idx="385">
                  <c:v>44694</c:v>
                </c:pt>
                <c:pt idx="386">
                  <c:v>44701</c:v>
                </c:pt>
                <c:pt idx="387">
                  <c:v>44708</c:v>
                </c:pt>
                <c:pt idx="388">
                  <c:v>44715</c:v>
                </c:pt>
                <c:pt idx="389">
                  <c:v>44722</c:v>
                </c:pt>
                <c:pt idx="390">
                  <c:v>44729</c:v>
                </c:pt>
                <c:pt idx="391">
                  <c:v>44736</c:v>
                </c:pt>
                <c:pt idx="392">
                  <c:v>44743</c:v>
                </c:pt>
                <c:pt idx="393">
                  <c:v>44750</c:v>
                </c:pt>
                <c:pt idx="394">
                  <c:v>44757</c:v>
                </c:pt>
                <c:pt idx="395">
                  <c:v>44764</c:v>
                </c:pt>
                <c:pt idx="396">
                  <c:v>44771</c:v>
                </c:pt>
                <c:pt idx="397">
                  <c:v>44778</c:v>
                </c:pt>
                <c:pt idx="398">
                  <c:v>44785</c:v>
                </c:pt>
                <c:pt idx="399">
                  <c:v>44792</c:v>
                </c:pt>
                <c:pt idx="400">
                  <c:v>44799</c:v>
                </c:pt>
                <c:pt idx="401">
                  <c:v>44806</c:v>
                </c:pt>
                <c:pt idx="402">
                  <c:v>44813</c:v>
                </c:pt>
                <c:pt idx="403">
                  <c:v>45128</c:v>
                </c:pt>
                <c:pt idx="404">
                  <c:v>45135</c:v>
                </c:pt>
                <c:pt idx="405">
                  <c:v>45142</c:v>
                </c:pt>
                <c:pt idx="406">
                  <c:v>45149</c:v>
                </c:pt>
                <c:pt idx="407">
                  <c:v>45156</c:v>
                </c:pt>
                <c:pt idx="408">
                  <c:v>45163</c:v>
                </c:pt>
                <c:pt idx="409">
                  <c:v>45170</c:v>
                </c:pt>
                <c:pt idx="410">
                  <c:v>45177</c:v>
                </c:pt>
                <c:pt idx="411">
                  <c:v>45184</c:v>
                </c:pt>
                <c:pt idx="412">
                  <c:v>45191</c:v>
                </c:pt>
                <c:pt idx="413">
                  <c:v>45198</c:v>
                </c:pt>
                <c:pt idx="414">
                  <c:v>45205</c:v>
                </c:pt>
                <c:pt idx="415">
                  <c:v>45212</c:v>
                </c:pt>
                <c:pt idx="416">
                  <c:v>45219</c:v>
                </c:pt>
                <c:pt idx="417">
                  <c:v>45226</c:v>
                </c:pt>
                <c:pt idx="418">
                  <c:v>45233</c:v>
                </c:pt>
                <c:pt idx="419">
                  <c:v>45240</c:v>
                </c:pt>
                <c:pt idx="420">
                  <c:v>45247</c:v>
                </c:pt>
                <c:pt idx="421">
                  <c:v>45254</c:v>
                </c:pt>
                <c:pt idx="422">
                  <c:v>45261</c:v>
                </c:pt>
                <c:pt idx="423">
                  <c:v>45268</c:v>
                </c:pt>
                <c:pt idx="424">
                  <c:v>45275</c:v>
                </c:pt>
                <c:pt idx="425">
                  <c:v>45282</c:v>
                </c:pt>
                <c:pt idx="426">
                  <c:v>45289</c:v>
                </c:pt>
                <c:pt idx="427">
                  <c:v>45296</c:v>
                </c:pt>
                <c:pt idx="428">
                  <c:v>45303</c:v>
                </c:pt>
                <c:pt idx="429">
                  <c:v>45310</c:v>
                </c:pt>
                <c:pt idx="430">
                  <c:v>45317</c:v>
                </c:pt>
                <c:pt idx="431">
                  <c:v>45324</c:v>
                </c:pt>
                <c:pt idx="432">
                  <c:v>45331</c:v>
                </c:pt>
                <c:pt idx="433">
                  <c:v>45338</c:v>
                </c:pt>
                <c:pt idx="434">
                  <c:v>45345</c:v>
                </c:pt>
                <c:pt idx="435">
                  <c:v>45352</c:v>
                </c:pt>
                <c:pt idx="436">
                  <c:v>45359</c:v>
                </c:pt>
                <c:pt idx="437">
                  <c:v>45366</c:v>
                </c:pt>
                <c:pt idx="438">
                  <c:v>45373</c:v>
                </c:pt>
                <c:pt idx="439">
                  <c:v>45380</c:v>
                </c:pt>
                <c:pt idx="440">
                  <c:v>45387</c:v>
                </c:pt>
                <c:pt idx="441">
                  <c:v>45391</c:v>
                </c:pt>
                <c:pt idx="442">
                  <c:v>45401</c:v>
                </c:pt>
                <c:pt idx="443">
                  <c:v>45408</c:v>
                </c:pt>
                <c:pt idx="444">
                  <c:v>45415</c:v>
                </c:pt>
                <c:pt idx="445">
                  <c:v>45422</c:v>
                </c:pt>
                <c:pt idx="446">
                  <c:v>45429</c:v>
                </c:pt>
                <c:pt idx="447">
                  <c:v>45436</c:v>
                </c:pt>
                <c:pt idx="448">
                  <c:v>45443</c:v>
                </c:pt>
                <c:pt idx="449">
                  <c:v>45450</c:v>
                </c:pt>
                <c:pt idx="450">
                  <c:v>45457</c:v>
                </c:pt>
                <c:pt idx="451">
                  <c:v>45464</c:v>
                </c:pt>
                <c:pt idx="452">
                  <c:v>45471</c:v>
                </c:pt>
                <c:pt idx="453">
                  <c:v>45478</c:v>
                </c:pt>
                <c:pt idx="454">
                  <c:v>45485</c:v>
                </c:pt>
                <c:pt idx="455">
                  <c:v>45492</c:v>
                </c:pt>
                <c:pt idx="456">
                  <c:v>45499</c:v>
                </c:pt>
                <c:pt idx="457">
                  <c:v>45506</c:v>
                </c:pt>
                <c:pt idx="458">
                  <c:v>45513</c:v>
                </c:pt>
                <c:pt idx="459">
                  <c:v>45520</c:v>
                </c:pt>
                <c:pt idx="460">
                  <c:v>45527</c:v>
                </c:pt>
                <c:pt idx="461">
                  <c:v>45534</c:v>
                </c:pt>
                <c:pt idx="462">
                  <c:v>45510</c:v>
                </c:pt>
                <c:pt idx="463">
                  <c:v>45548</c:v>
                </c:pt>
                <c:pt idx="464">
                  <c:v>45555</c:v>
                </c:pt>
                <c:pt idx="465">
                  <c:v>45562</c:v>
                </c:pt>
                <c:pt idx="466">
                  <c:v>45569</c:v>
                </c:pt>
                <c:pt idx="467">
                  <c:v>45576</c:v>
                </c:pt>
                <c:pt idx="468">
                  <c:v>45583</c:v>
                </c:pt>
                <c:pt idx="469">
                  <c:v>45590</c:v>
                </c:pt>
                <c:pt idx="470">
                  <c:v>45597</c:v>
                </c:pt>
                <c:pt idx="471">
                  <c:v>45604</c:v>
                </c:pt>
                <c:pt idx="472">
                  <c:v>45611</c:v>
                </c:pt>
                <c:pt idx="473">
                  <c:v>45618</c:v>
                </c:pt>
                <c:pt idx="474">
                  <c:v>45625</c:v>
                </c:pt>
                <c:pt idx="475">
                  <c:v>45632</c:v>
                </c:pt>
                <c:pt idx="476">
                  <c:v>45639</c:v>
                </c:pt>
                <c:pt idx="477">
                  <c:v>45646</c:v>
                </c:pt>
                <c:pt idx="478">
                  <c:v>45653</c:v>
                </c:pt>
                <c:pt idx="479">
                  <c:v>45660</c:v>
                </c:pt>
                <c:pt idx="480">
                  <c:v>45667</c:v>
                </c:pt>
                <c:pt idx="481">
                  <c:v>45674</c:v>
                </c:pt>
                <c:pt idx="482">
                  <c:v>45681</c:v>
                </c:pt>
                <c:pt idx="483">
                  <c:v>45688</c:v>
                </c:pt>
                <c:pt idx="484">
                  <c:v>45695</c:v>
                </c:pt>
                <c:pt idx="485">
                  <c:v>45702</c:v>
                </c:pt>
                <c:pt idx="486">
                  <c:v>45709</c:v>
                </c:pt>
                <c:pt idx="487">
                  <c:v>45716</c:v>
                </c:pt>
                <c:pt idx="488">
                  <c:v>45723</c:v>
                </c:pt>
                <c:pt idx="489">
                  <c:v>45730</c:v>
                </c:pt>
                <c:pt idx="490">
                  <c:v>45737</c:v>
                </c:pt>
                <c:pt idx="491">
                  <c:v>45744</c:v>
                </c:pt>
                <c:pt idx="492">
                  <c:v>45751</c:v>
                </c:pt>
                <c:pt idx="493">
                  <c:v>45758</c:v>
                </c:pt>
                <c:pt idx="494">
                  <c:v>45765</c:v>
                </c:pt>
                <c:pt idx="495">
                  <c:v>45772</c:v>
                </c:pt>
                <c:pt idx="496">
                  <c:v>45779</c:v>
                </c:pt>
                <c:pt idx="497">
                  <c:v>45786</c:v>
                </c:pt>
                <c:pt idx="498">
                  <c:v>45793</c:v>
                </c:pt>
                <c:pt idx="499">
                  <c:v>45800</c:v>
                </c:pt>
                <c:pt idx="500">
                  <c:v>45807</c:v>
                </c:pt>
                <c:pt idx="501">
                  <c:v>45814</c:v>
                </c:pt>
                <c:pt idx="502">
                  <c:v>45821</c:v>
                </c:pt>
                <c:pt idx="503">
                  <c:v>45828</c:v>
                </c:pt>
                <c:pt idx="504">
                  <c:v>45835</c:v>
                </c:pt>
              </c:numCache>
            </c:numRef>
          </c:cat>
          <c:val>
            <c:numRef>
              <c:f>Sayfa1!$B$2:$B$506</c:f>
              <c:numCache>
                <c:formatCode>#,##0</c:formatCode>
                <c:ptCount val="505"/>
                <c:pt idx="0">
                  <c:v>23709.45</c:v>
                </c:pt>
                <c:pt idx="1">
                  <c:v>24201.599999999999</c:v>
                </c:pt>
                <c:pt idx="2">
                  <c:v>23969.25</c:v>
                </c:pt>
                <c:pt idx="3">
                  <c:v>24014.99</c:v>
                </c:pt>
                <c:pt idx="4">
                  <c:v>24081.63</c:v>
                </c:pt>
                <c:pt idx="5">
                  <c:v>24383.61</c:v>
                </c:pt>
                <c:pt idx="6">
                  <c:v>24512.32</c:v>
                </c:pt>
                <c:pt idx="7">
                  <c:v>24641.18</c:v>
                </c:pt>
                <c:pt idx="8">
                  <c:v>24605.09</c:v>
                </c:pt>
                <c:pt idx="9">
                  <c:v>25174.92</c:v>
                </c:pt>
                <c:pt idx="10">
                  <c:v>25306.93</c:v>
                </c:pt>
                <c:pt idx="11">
                  <c:v>25367.93</c:v>
                </c:pt>
                <c:pt idx="12">
                  <c:v>25315.58</c:v>
                </c:pt>
                <c:pt idx="13">
                  <c:v>25057.69</c:v>
                </c:pt>
                <c:pt idx="14">
                  <c:v>25637.97</c:v>
                </c:pt>
                <c:pt idx="15">
                  <c:v>25722.52</c:v>
                </c:pt>
                <c:pt idx="16">
                  <c:v>25774.7</c:v>
                </c:pt>
                <c:pt idx="17">
                  <c:v>25846.35</c:v>
                </c:pt>
                <c:pt idx="18">
                  <c:v>25989.06</c:v>
                </c:pt>
                <c:pt idx="19">
                  <c:v>25897.82</c:v>
                </c:pt>
                <c:pt idx="20">
                  <c:v>25873.25</c:v>
                </c:pt>
                <c:pt idx="21">
                  <c:v>25854.6</c:v>
                </c:pt>
                <c:pt idx="22">
                  <c:v>26079.66</c:v>
                </c:pt>
                <c:pt idx="23">
                  <c:v>26231.87</c:v>
                </c:pt>
                <c:pt idx="24">
                  <c:v>26161.27</c:v>
                </c:pt>
                <c:pt idx="25">
                  <c:v>26191.29</c:v>
                </c:pt>
                <c:pt idx="26">
                  <c:v>26105.21</c:v>
                </c:pt>
                <c:pt idx="27">
                  <c:v>26673.18</c:v>
                </c:pt>
                <c:pt idx="28">
                  <c:v>26708.03</c:v>
                </c:pt>
                <c:pt idx="29">
                  <c:v>26709.41</c:v>
                </c:pt>
                <c:pt idx="30">
                  <c:v>26762.17</c:v>
                </c:pt>
                <c:pt idx="31">
                  <c:v>27101.01</c:v>
                </c:pt>
                <c:pt idx="32">
                  <c:v>27261.77</c:v>
                </c:pt>
                <c:pt idx="33">
                  <c:v>27185.17</c:v>
                </c:pt>
                <c:pt idx="34">
                  <c:v>27245.09</c:v>
                </c:pt>
                <c:pt idx="35">
                  <c:v>27313.71</c:v>
                </c:pt>
                <c:pt idx="36">
                  <c:v>27802.68</c:v>
                </c:pt>
                <c:pt idx="37">
                  <c:v>27872.799999999999</c:v>
                </c:pt>
                <c:pt idx="38">
                  <c:v>27895.59</c:v>
                </c:pt>
                <c:pt idx="39">
                  <c:v>28375.05</c:v>
                </c:pt>
                <c:pt idx="40">
                  <c:v>28597.08</c:v>
                </c:pt>
                <c:pt idx="41">
                  <c:v>28745.8</c:v>
                </c:pt>
                <c:pt idx="42">
                  <c:v>28766.62</c:v>
                </c:pt>
                <c:pt idx="43">
                  <c:v>28719.47</c:v>
                </c:pt>
                <c:pt idx="44">
                  <c:v>28980.06</c:v>
                </c:pt>
                <c:pt idx="45">
                  <c:v>29088.5</c:v>
                </c:pt>
                <c:pt idx="46">
                  <c:v>29056.37</c:v>
                </c:pt>
                <c:pt idx="47">
                  <c:v>29084.69</c:v>
                </c:pt>
                <c:pt idx="48">
                  <c:v>29085.360000000001</c:v>
                </c:pt>
                <c:pt idx="49">
                  <c:v>29451.06</c:v>
                </c:pt>
                <c:pt idx="50">
                  <c:v>29495.11</c:v>
                </c:pt>
                <c:pt idx="51">
                  <c:v>29189.89</c:v>
                </c:pt>
                <c:pt idx="52">
                  <c:v>29403.32</c:v>
                </c:pt>
                <c:pt idx="53">
                  <c:v>30265.7</c:v>
                </c:pt>
                <c:pt idx="54">
                  <c:v>30351.08</c:v>
                </c:pt>
                <c:pt idx="55">
                  <c:v>30457.31</c:v>
                </c:pt>
                <c:pt idx="56">
                  <c:v>30554.26</c:v>
                </c:pt>
                <c:pt idx="57">
                  <c:v>31461.23</c:v>
                </c:pt>
                <c:pt idx="58">
                  <c:v>31671.19</c:v>
                </c:pt>
                <c:pt idx="59">
                  <c:v>31774.83</c:v>
                </c:pt>
                <c:pt idx="60">
                  <c:v>31811.03</c:v>
                </c:pt>
                <c:pt idx="61">
                  <c:v>31882.63</c:v>
                </c:pt>
                <c:pt idx="62">
                  <c:v>32462.1</c:v>
                </c:pt>
                <c:pt idx="63">
                  <c:v>32561.43</c:v>
                </c:pt>
                <c:pt idx="64">
                  <c:v>33252.53</c:v>
                </c:pt>
                <c:pt idx="65">
                  <c:v>33294.519999999997</c:v>
                </c:pt>
                <c:pt idx="66">
                  <c:v>33672.82</c:v>
                </c:pt>
                <c:pt idx="67">
                  <c:v>33908.589999999997</c:v>
                </c:pt>
                <c:pt idx="68">
                  <c:v>34011.370000000003</c:v>
                </c:pt>
                <c:pt idx="69">
                  <c:v>34157.89</c:v>
                </c:pt>
                <c:pt idx="70">
                  <c:v>34674.92</c:v>
                </c:pt>
                <c:pt idx="71">
                  <c:v>34867.599999999999</c:v>
                </c:pt>
                <c:pt idx="72">
                  <c:v>35093.9</c:v>
                </c:pt>
                <c:pt idx="73">
                  <c:v>35176.35</c:v>
                </c:pt>
                <c:pt idx="74">
                  <c:v>35275.31</c:v>
                </c:pt>
                <c:pt idx="75">
                  <c:v>35932.370000000003</c:v>
                </c:pt>
                <c:pt idx="76">
                  <c:v>35931.19</c:v>
                </c:pt>
                <c:pt idx="77">
                  <c:v>35892.35</c:v>
                </c:pt>
                <c:pt idx="78">
                  <c:v>35592.65</c:v>
                </c:pt>
                <c:pt idx="79">
                  <c:v>35852.879999999997</c:v>
                </c:pt>
                <c:pt idx="80">
                  <c:v>35918.06</c:v>
                </c:pt>
                <c:pt idx="81">
                  <c:v>36042.1</c:v>
                </c:pt>
                <c:pt idx="82">
                  <c:v>35979.71</c:v>
                </c:pt>
                <c:pt idx="83">
                  <c:v>33527.78</c:v>
                </c:pt>
                <c:pt idx="84">
                  <c:v>33742.839999999997</c:v>
                </c:pt>
                <c:pt idx="85">
                  <c:v>33914.120000000003</c:v>
                </c:pt>
                <c:pt idx="86">
                  <c:v>33894.44</c:v>
                </c:pt>
                <c:pt idx="87">
                  <c:v>34137.75</c:v>
                </c:pt>
                <c:pt idx="88">
                  <c:v>34767.82</c:v>
                </c:pt>
                <c:pt idx="89">
                  <c:v>34796.99</c:v>
                </c:pt>
                <c:pt idx="90">
                  <c:v>34883.589999999997</c:v>
                </c:pt>
                <c:pt idx="91">
                  <c:v>35036.79</c:v>
                </c:pt>
                <c:pt idx="92">
                  <c:v>36018</c:v>
                </c:pt>
                <c:pt idx="93">
                  <c:v>36124.980000000003</c:v>
                </c:pt>
                <c:pt idx="94">
                  <c:v>36375.82</c:v>
                </c:pt>
                <c:pt idx="95">
                  <c:v>36491.839999999997</c:v>
                </c:pt>
                <c:pt idx="96">
                  <c:v>36543.65</c:v>
                </c:pt>
                <c:pt idx="97">
                  <c:v>37175.14</c:v>
                </c:pt>
                <c:pt idx="98">
                  <c:v>37211.56</c:v>
                </c:pt>
                <c:pt idx="99">
                  <c:v>37346.46</c:v>
                </c:pt>
                <c:pt idx="100">
                  <c:v>37286.629999999997</c:v>
                </c:pt>
                <c:pt idx="101">
                  <c:v>38046.080000000002</c:v>
                </c:pt>
                <c:pt idx="102">
                  <c:v>38230.61</c:v>
                </c:pt>
                <c:pt idx="103">
                  <c:v>38101.33</c:v>
                </c:pt>
                <c:pt idx="104">
                  <c:v>38561.06</c:v>
                </c:pt>
                <c:pt idx="105">
                  <c:v>39169.82</c:v>
                </c:pt>
                <c:pt idx="106">
                  <c:v>39366.21</c:v>
                </c:pt>
                <c:pt idx="107">
                  <c:v>39379.1</c:v>
                </c:pt>
                <c:pt idx="108">
                  <c:v>39562.730000000003</c:v>
                </c:pt>
                <c:pt idx="109">
                  <c:v>39699.69</c:v>
                </c:pt>
                <c:pt idx="110">
                  <c:v>40466.14</c:v>
                </c:pt>
                <c:pt idx="111">
                  <c:v>40602.379999999997</c:v>
                </c:pt>
                <c:pt idx="112">
                  <c:v>40739.96</c:v>
                </c:pt>
                <c:pt idx="113">
                  <c:v>40837.1</c:v>
                </c:pt>
                <c:pt idx="114">
                  <c:v>41515.230000000003</c:v>
                </c:pt>
                <c:pt idx="115">
                  <c:v>41506.67</c:v>
                </c:pt>
                <c:pt idx="116">
                  <c:v>41623.279999999999</c:v>
                </c:pt>
                <c:pt idx="117">
                  <c:v>41579.72</c:v>
                </c:pt>
                <c:pt idx="118">
                  <c:v>41916.85</c:v>
                </c:pt>
                <c:pt idx="119">
                  <c:v>42060.35</c:v>
                </c:pt>
                <c:pt idx="120">
                  <c:v>42137.99</c:v>
                </c:pt>
                <c:pt idx="121">
                  <c:v>42177.63</c:v>
                </c:pt>
                <c:pt idx="122">
                  <c:v>42539.08</c:v>
                </c:pt>
                <c:pt idx="123">
                  <c:v>42564.88</c:v>
                </c:pt>
                <c:pt idx="124">
                  <c:v>42632.75</c:v>
                </c:pt>
                <c:pt idx="125">
                  <c:v>42551.11</c:v>
                </c:pt>
                <c:pt idx="126">
                  <c:v>42596.77</c:v>
                </c:pt>
                <c:pt idx="127">
                  <c:v>43393.27</c:v>
                </c:pt>
                <c:pt idx="128">
                  <c:v>43328.03</c:v>
                </c:pt>
                <c:pt idx="129">
                  <c:v>43176.05</c:v>
                </c:pt>
                <c:pt idx="130">
                  <c:v>42802.06</c:v>
                </c:pt>
                <c:pt idx="131">
                  <c:v>43289.83</c:v>
                </c:pt>
                <c:pt idx="132">
                  <c:v>43426.86</c:v>
                </c:pt>
                <c:pt idx="133">
                  <c:v>43436.08</c:v>
                </c:pt>
                <c:pt idx="134">
                  <c:v>43348.79</c:v>
                </c:pt>
                <c:pt idx="135">
                  <c:v>43516.37</c:v>
                </c:pt>
                <c:pt idx="136">
                  <c:v>43998.85</c:v>
                </c:pt>
                <c:pt idx="137">
                  <c:v>44014.77</c:v>
                </c:pt>
                <c:pt idx="138">
                  <c:v>44022.11</c:v>
                </c:pt>
                <c:pt idx="139">
                  <c:v>44005.38</c:v>
                </c:pt>
                <c:pt idx="140">
                  <c:v>44605.9</c:v>
                </c:pt>
                <c:pt idx="141">
                  <c:v>44660.45</c:v>
                </c:pt>
                <c:pt idx="142">
                  <c:v>44655.47</c:v>
                </c:pt>
                <c:pt idx="143">
                  <c:v>44657.73</c:v>
                </c:pt>
                <c:pt idx="144">
                  <c:v>44851.78</c:v>
                </c:pt>
                <c:pt idx="145">
                  <c:v>44738.35</c:v>
                </c:pt>
                <c:pt idx="146">
                  <c:v>44776.51</c:v>
                </c:pt>
                <c:pt idx="147">
                  <c:v>44953.47</c:v>
                </c:pt>
                <c:pt idx="148">
                  <c:v>45063.75</c:v>
                </c:pt>
                <c:pt idx="149">
                  <c:v>45629.54</c:v>
                </c:pt>
                <c:pt idx="150">
                  <c:v>45685.19</c:v>
                </c:pt>
                <c:pt idx="151">
                  <c:v>45455.22</c:v>
                </c:pt>
                <c:pt idx="152">
                  <c:v>45418.79</c:v>
                </c:pt>
                <c:pt idx="153">
                  <c:v>46035.82</c:v>
                </c:pt>
                <c:pt idx="154">
                  <c:v>45499.07</c:v>
                </c:pt>
                <c:pt idx="155">
                  <c:v>45522.66</c:v>
                </c:pt>
                <c:pt idx="156">
                  <c:v>45637.87</c:v>
                </c:pt>
                <c:pt idx="157">
                  <c:v>46210.080000000002</c:v>
                </c:pt>
                <c:pt idx="158">
                  <c:v>46108.55</c:v>
                </c:pt>
                <c:pt idx="159">
                  <c:v>46126.53</c:v>
                </c:pt>
                <c:pt idx="160">
                  <c:v>46197.91</c:v>
                </c:pt>
                <c:pt idx="161">
                  <c:v>46265.43</c:v>
                </c:pt>
                <c:pt idx="162">
                  <c:v>46670.59</c:v>
                </c:pt>
                <c:pt idx="163">
                  <c:v>46773.62</c:v>
                </c:pt>
                <c:pt idx="164">
                  <c:v>47033.13</c:v>
                </c:pt>
                <c:pt idx="165">
                  <c:v>47548.75</c:v>
                </c:pt>
                <c:pt idx="166">
                  <c:v>47646.16</c:v>
                </c:pt>
                <c:pt idx="167">
                  <c:v>47694.96</c:v>
                </c:pt>
                <c:pt idx="168">
                  <c:v>47763.26</c:v>
                </c:pt>
                <c:pt idx="169">
                  <c:v>47922.39</c:v>
                </c:pt>
                <c:pt idx="170">
                  <c:v>48132.82</c:v>
                </c:pt>
                <c:pt idx="171">
                  <c:v>48511.53</c:v>
                </c:pt>
                <c:pt idx="172">
                  <c:v>48881.2</c:v>
                </c:pt>
                <c:pt idx="173">
                  <c:v>49152.04</c:v>
                </c:pt>
                <c:pt idx="174">
                  <c:v>49452.03</c:v>
                </c:pt>
                <c:pt idx="175">
                  <c:v>50252.12</c:v>
                </c:pt>
                <c:pt idx="176">
                  <c:v>50226.7</c:v>
                </c:pt>
                <c:pt idx="177">
                  <c:v>50002.21</c:v>
                </c:pt>
                <c:pt idx="178">
                  <c:v>50459.76</c:v>
                </c:pt>
                <c:pt idx="179">
                  <c:v>50744.07</c:v>
                </c:pt>
                <c:pt idx="180">
                  <c:v>50696.88</c:v>
                </c:pt>
                <c:pt idx="181">
                  <c:v>50981.599999999999</c:v>
                </c:pt>
                <c:pt idx="182">
                  <c:v>51305.440000000002</c:v>
                </c:pt>
                <c:pt idx="183">
                  <c:v>55412.97</c:v>
                </c:pt>
                <c:pt idx="184">
                  <c:v>56390.18</c:v>
                </c:pt>
                <c:pt idx="185">
                  <c:v>56924.49</c:v>
                </c:pt>
                <c:pt idx="186">
                  <c:v>57321.69</c:v>
                </c:pt>
                <c:pt idx="187">
                  <c:v>58188.12</c:v>
                </c:pt>
                <c:pt idx="188">
                  <c:v>59174.29</c:v>
                </c:pt>
                <c:pt idx="189">
                  <c:v>60436.01</c:v>
                </c:pt>
                <c:pt idx="190">
                  <c:v>60198.63</c:v>
                </c:pt>
                <c:pt idx="191">
                  <c:v>60520.68</c:v>
                </c:pt>
                <c:pt idx="192">
                  <c:v>61572.83</c:v>
                </c:pt>
                <c:pt idx="193">
                  <c:v>62309.82</c:v>
                </c:pt>
                <c:pt idx="194">
                  <c:v>62986.61</c:v>
                </c:pt>
                <c:pt idx="195">
                  <c:v>64489.9</c:v>
                </c:pt>
                <c:pt idx="196">
                  <c:v>66348.38</c:v>
                </c:pt>
                <c:pt idx="197">
                  <c:v>67537.37</c:v>
                </c:pt>
                <c:pt idx="198">
                  <c:v>69248.22</c:v>
                </c:pt>
                <c:pt idx="199">
                  <c:v>69196.800000000003</c:v>
                </c:pt>
                <c:pt idx="200">
                  <c:v>71057.490000000005</c:v>
                </c:pt>
                <c:pt idx="201">
                  <c:v>71007.210000000006</c:v>
                </c:pt>
                <c:pt idx="202">
                  <c:v>71499.009999999995</c:v>
                </c:pt>
                <c:pt idx="203">
                  <c:v>71712.47</c:v>
                </c:pt>
                <c:pt idx="204">
                  <c:v>71926.09</c:v>
                </c:pt>
                <c:pt idx="205">
                  <c:v>73291</c:v>
                </c:pt>
                <c:pt idx="206">
                  <c:v>74646.820000000007</c:v>
                </c:pt>
                <c:pt idx="207">
                  <c:v>73644.240000000005</c:v>
                </c:pt>
                <c:pt idx="208">
                  <c:v>77997.81</c:v>
                </c:pt>
                <c:pt idx="209">
                  <c:v>75830.06</c:v>
                </c:pt>
                <c:pt idx="210">
                  <c:v>78644.77</c:v>
                </c:pt>
                <c:pt idx="211">
                  <c:v>79542.210000000006</c:v>
                </c:pt>
                <c:pt idx="212">
                  <c:v>80044.850000000006</c:v>
                </c:pt>
                <c:pt idx="213">
                  <c:v>80743.56</c:v>
                </c:pt>
                <c:pt idx="214">
                  <c:v>81568.94</c:v>
                </c:pt>
                <c:pt idx="215">
                  <c:v>81969.38</c:v>
                </c:pt>
                <c:pt idx="216">
                  <c:v>82315.34</c:v>
                </c:pt>
                <c:pt idx="217">
                  <c:v>82866.850000000006</c:v>
                </c:pt>
                <c:pt idx="218">
                  <c:v>84941.53</c:v>
                </c:pt>
                <c:pt idx="219">
                  <c:v>85890.94</c:v>
                </c:pt>
                <c:pt idx="220">
                  <c:v>86185.16</c:v>
                </c:pt>
                <c:pt idx="221">
                  <c:v>86343.03</c:v>
                </c:pt>
                <c:pt idx="222">
                  <c:v>87031.95</c:v>
                </c:pt>
                <c:pt idx="223">
                  <c:v>87512.19</c:v>
                </c:pt>
                <c:pt idx="224">
                  <c:v>88070.31</c:v>
                </c:pt>
                <c:pt idx="225">
                  <c:v>88691.53</c:v>
                </c:pt>
                <c:pt idx="226">
                  <c:v>88677.41</c:v>
                </c:pt>
                <c:pt idx="227">
                  <c:v>89313.75</c:v>
                </c:pt>
                <c:pt idx="228">
                  <c:v>89812.26</c:v>
                </c:pt>
                <c:pt idx="229">
                  <c:v>90443.59</c:v>
                </c:pt>
                <c:pt idx="230">
                  <c:v>91457.29</c:v>
                </c:pt>
                <c:pt idx="231">
                  <c:v>92110.95</c:v>
                </c:pt>
                <c:pt idx="232">
                  <c:v>92353.39</c:v>
                </c:pt>
                <c:pt idx="233">
                  <c:v>93092.41</c:v>
                </c:pt>
                <c:pt idx="234">
                  <c:v>95073.12</c:v>
                </c:pt>
                <c:pt idx="235">
                  <c:v>96556.21</c:v>
                </c:pt>
                <c:pt idx="236">
                  <c:v>96957.47</c:v>
                </c:pt>
                <c:pt idx="237">
                  <c:v>97376.53</c:v>
                </c:pt>
                <c:pt idx="238">
                  <c:v>97470.07</c:v>
                </c:pt>
                <c:pt idx="239">
                  <c:v>97729.94</c:v>
                </c:pt>
                <c:pt idx="240">
                  <c:v>99711.03</c:v>
                </c:pt>
                <c:pt idx="241">
                  <c:v>99700.77</c:v>
                </c:pt>
                <c:pt idx="242">
                  <c:v>100375.98</c:v>
                </c:pt>
                <c:pt idx="243">
                  <c:v>101895.14</c:v>
                </c:pt>
                <c:pt idx="244">
                  <c:v>103126.8</c:v>
                </c:pt>
                <c:pt idx="245">
                  <c:v>103429.96</c:v>
                </c:pt>
                <c:pt idx="246">
                  <c:v>103871.59</c:v>
                </c:pt>
                <c:pt idx="247">
                  <c:v>105553.17</c:v>
                </c:pt>
                <c:pt idx="248">
                  <c:v>107360.09</c:v>
                </c:pt>
                <c:pt idx="249">
                  <c:v>111749.19</c:v>
                </c:pt>
                <c:pt idx="250">
                  <c:v>115814.12</c:v>
                </c:pt>
                <c:pt idx="251">
                  <c:v>116668.97</c:v>
                </c:pt>
                <c:pt idx="252">
                  <c:v>117658.63</c:v>
                </c:pt>
                <c:pt idx="253">
                  <c:v>118806.45</c:v>
                </c:pt>
                <c:pt idx="254">
                  <c:v>119556.82</c:v>
                </c:pt>
                <c:pt idx="255">
                  <c:v>119954.99</c:v>
                </c:pt>
                <c:pt idx="256">
                  <c:v>120623.14</c:v>
                </c:pt>
                <c:pt idx="257">
                  <c:v>123131.41</c:v>
                </c:pt>
                <c:pt idx="258">
                  <c:v>124019.07</c:v>
                </c:pt>
                <c:pt idx="259">
                  <c:v>124654.1</c:v>
                </c:pt>
                <c:pt idx="260">
                  <c:v>126613.04</c:v>
                </c:pt>
                <c:pt idx="261">
                  <c:v>128485.39</c:v>
                </c:pt>
                <c:pt idx="262">
                  <c:v>131080.89000000001</c:v>
                </c:pt>
                <c:pt idx="263">
                  <c:v>130253.91</c:v>
                </c:pt>
                <c:pt idx="264">
                  <c:v>130317.04</c:v>
                </c:pt>
                <c:pt idx="265">
                  <c:v>130996.29</c:v>
                </c:pt>
                <c:pt idx="266">
                  <c:v>131982.71</c:v>
                </c:pt>
                <c:pt idx="267">
                  <c:v>132062.32999999999</c:v>
                </c:pt>
                <c:pt idx="268">
                  <c:v>132161.14000000001</c:v>
                </c:pt>
                <c:pt idx="269">
                  <c:v>132183.24</c:v>
                </c:pt>
                <c:pt idx="270">
                  <c:v>132366.23000000001</c:v>
                </c:pt>
                <c:pt idx="271">
                  <c:v>132080.38</c:v>
                </c:pt>
                <c:pt idx="272">
                  <c:v>132446.10999999999</c:v>
                </c:pt>
                <c:pt idx="273">
                  <c:v>133254.34</c:v>
                </c:pt>
                <c:pt idx="274">
                  <c:v>132485.01</c:v>
                </c:pt>
                <c:pt idx="275">
                  <c:v>131938.57</c:v>
                </c:pt>
                <c:pt idx="276">
                  <c:v>131925.67000000001</c:v>
                </c:pt>
                <c:pt idx="277">
                  <c:v>132214.69</c:v>
                </c:pt>
                <c:pt idx="278">
                  <c:v>132054.35999999999</c:v>
                </c:pt>
                <c:pt idx="279">
                  <c:v>132050.95000000001</c:v>
                </c:pt>
                <c:pt idx="280">
                  <c:v>132063.19</c:v>
                </c:pt>
                <c:pt idx="281">
                  <c:v>131493.51</c:v>
                </c:pt>
                <c:pt idx="282">
                  <c:v>131206.76999999999</c:v>
                </c:pt>
                <c:pt idx="283">
                  <c:v>131381.94</c:v>
                </c:pt>
                <c:pt idx="284">
                  <c:v>131245.70000000001</c:v>
                </c:pt>
                <c:pt idx="285">
                  <c:v>131155.64000000001</c:v>
                </c:pt>
                <c:pt idx="286">
                  <c:v>131136.75</c:v>
                </c:pt>
                <c:pt idx="287">
                  <c:v>130527.85</c:v>
                </c:pt>
                <c:pt idx="288">
                  <c:v>131702.93</c:v>
                </c:pt>
                <c:pt idx="289">
                  <c:v>131606.70000000001</c:v>
                </c:pt>
                <c:pt idx="290">
                  <c:v>131547.95000000001</c:v>
                </c:pt>
                <c:pt idx="291">
                  <c:v>132016.24</c:v>
                </c:pt>
                <c:pt idx="292">
                  <c:v>132371.78</c:v>
                </c:pt>
                <c:pt idx="293">
                  <c:v>131937.76999999999</c:v>
                </c:pt>
                <c:pt idx="294">
                  <c:v>131287.04999999999</c:v>
                </c:pt>
                <c:pt idx="295">
                  <c:v>131223.66</c:v>
                </c:pt>
                <c:pt idx="296">
                  <c:v>131557.92000000001</c:v>
                </c:pt>
                <c:pt idx="297">
                  <c:v>131791.06</c:v>
                </c:pt>
                <c:pt idx="298">
                  <c:v>131542.42000000001</c:v>
                </c:pt>
                <c:pt idx="299">
                  <c:v>131557.63</c:v>
                </c:pt>
                <c:pt idx="300">
                  <c:v>131592.9</c:v>
                </c:pt>
                <c:pt idx="301">
                  <c:v>131322.1</c:v>
                </c:pt>
                <c:pt idx="302">
                  <c:v>132207.66</c:v>
                </c:pt>
                <c:pt idx="303">
                  <c:v>132524.32</c:v>
                </c:pt>
                <c:pt idx="304">
                  <c:v>132365.66</c:v>
                </c:pt>
                <c:pt idx="305">
                  <c:v>132881.19</c:v>
                </c:pt>
                <c:pt idx="306">
                  <c:v>133433.35</c:v>
                </c:pt>
                <c:pt idx="307">
                  <c:v>131506.21</c:v>
                </c:pt>
                <c:pt idx="308">
                  <c:v>131387.12</c:v>
                </c:pt>
                <c:pt idx="309">
                  <c:v>131823.97</c:v>
                </c:pt>
                <c:pt idx="310">
                  <c:v>132323.95000000001</c:v>
                </c:pt>
                <c:pt idx="311">
                  <c:v>132645.42000000001</c:v>
                </c:pt>
                <c:pt idx="312">
                  <c:v>132758.1</c:v>
                </c:pt>
                <c:pt idx="313">
                  <c:v>133168.42000000001</c:v>
                </c:pt>
                <c:pt idx="314">
                  <c:v>134040.74</c:v>
                </c:pt>
                <c:pt idx="315">
                  <c:v>134569.43</c:v>
                </c:pt>
                <c:pt idx="316">
                  <c:v>134765.49</c:v>
                </c:pt>
                <c:pt idx="317">
                  <c:v>134475.64000000001</c:v>
                </c:pt>
                <c:pt idx="318">
                  <c:v>134440.35999999999</c:v>
                </c:pt>
                <c:pt idx="319">
                  <c:v>133394.51</c:v>
                </c:pt>
                <c:pt idx="320">
                  <c:v>133699.72</c:v>
                </c:pt>
                <c:pt idx="321">
                  <c:v>133392.21</c:v>
                </c:pt>
                <c:pt idx="322">
                  <c:v>133976.17000000001</c:v>
                </c:pt>
                <c:pt idx="323">
                  <c:v>133726.79</c:v>
                </c:pt>
                <c:pt idx="324">
                  <c:v>132819.97</c:v>
                </c:pt>
                <c:pt idx="325">
                  <c:v>131628.01999999999</c:v>
                </c:pt>
                <c:pt idx="326">
                  <c:v>133171.91</c:v>
                </c:pt>
                <c:pt idx="327">
                  <c:v>132191.20000000001</c:v>
                </c:pt>
                <c:pt idx="328">
                  <c:v>132202.23999999999</c:v>
                </c:pt>
                <c:pt idx="329">
                  <c:v>131907.56</c:v>
                </c:pt>
                <c:pt idx="330">
                  <c:v>131868.64000000001</c:v>
                </c:pt>
                <c:pt idx="331">
                  <c:v>131122.79</c:v>
                </c:pt>
                <c:pt idx="332">
                  <c:v>131112.07999999999</c:v>
                </c:pt>
                <c:pt idx="333">
                  <c:v>131139.35999999999</c:v>
                </c:pt>
                <c:pt idx="334">
                  <c:v>131300.15</c:v>
                </c:pt>
                <c:pt idx="335">
                  <c:v>131512.56</c:v>
                </c:pt>
                <c:pt idx="336">
                  <c:v>130940.17</c:v>
                </c:pt>
                <c:pt idx="337">
                  <c:v>130321.93</c:v>
                </c:pt>
                <c:pt idx="338">
                  <c:v>130629.33</c:v>
                </c:pt>
                <c:pt idx="339">
                  <c:v>131038.56</c:v>
                </c:pt>
                <c:pt idx="340">
                  <c:v>130737.56</c:v>
                </c:pt>
                <c:pt idx="341">
                  <c:v>130706</c:v>
                </c:pt>
                <c:pt idx="342">
                  <c:v>130379.72</c:v>
                </c:pt>
                <c:pt idx="343">
                  <c:v>130401.46</c:v>
                </c:pt>
                <c:pt idx="344">
                  <c:v>130714.28</c:v>
                </c:pt>
                <c:pt idx="345">
                  <c:v>131293.38</c:v>
                </c:pt>
                <c:pt idx="346">
                  <c:v>130789.42</c:v>
                </c:pt>
                <c:pt idx="347">
                  <c:v>130582.3</c:v>
                </c:pt>
                <c:pt idx="348">
                  <c:v>129847.83</c:v>
                </c:pt>
                <c:pt idx="349">
                  <c:v>129608.93</c:v>
                </c:pt>
                <c:pt idx="350">
                  <c:v>129685.4</c:v>
                </c:pt>
                <c:pt idx="351">
                  <c:v>129465.51</c:v>
                </c:pt>
                <c:pt idx="352">
                  <c:v>129492.15</c:v>
                </c:pt>
                <c:pt idx="353">
                  <c:v>129602</c:v>
                </c:pt>
                <c:pt idx="354">
                  <c:v>129960</c:v>
                </c:pt>
                <c:pt idx="355">
                  <c:v>130437</c:v>
                </c:pt>
                <c:pt idx="356">
                  <c:v>130845</c:v>
                </c:pt>
                <c:pt idx="357">
                  <c:v>131437</c:v>
                </c:pt>
                <c:pt idx="358">
                  <c:v>131864</c:v>
                </c:pt>
                <c:pt idx="359">
                  <c:v>131694</c:v>
                </c:pt>
                <c:pt idx="360">
                  <c:v>133354</c:v>
                </c:pt>
                <c:pt idx="361">
                  <c:v>134891</c:v>
                </c:pt>
                <c:pt idx="362">
                  <c:v>137423</c:v>
                </c:pt>
                <c:pt idx="363">
                  <c:v>137128</c:v>
                </c:pt>
                <c:pt idx="364">
                  <c:v>141504</c:v>
                </c:pt>
                <c:pt idx="365">
                  <c:v>133656</c:v>
                </c:pt>
                <c:pt idx="366">
                  <c:v>135473</c:v>
                </c:pt>
                <c:pt idx="367">
                  <c:v>135726</c:v>
                </c:pt>
                <c:pt idx="368">
                  <c:v>135567</c:v>
                </c:pt>
                <c:pt idx="369">
                  <c:v>135202</c:v>
                </c:pt>
                <c:pt idx="370">
                  <c:v>144630</c:v>
                </c:pt>
                <c:pt idx="371">
                  <c:v>144938</c:v>
                </c:pt>
                <c:pt idx="372">
                  <c:v>144773</c:v>
                </c:pt>
                <c:pt idx="373">
                  <c:v>135533</c:v>
                </c:pt>
                <c:pt idx="374">
                  <c:v>135497</c:v>
                </c:pt>
                <c:pt idx="375">
                  <c:v>136224</c:v>
                </c:pt>
                <c:pt idx="376">
                  <c:v>136775</c:v>
                </c:pt>
                <c:pt idx="377">
                  <c:v>136740</c:v>
                </c:pt>
                <c:pt idx="378">
                  <c:v>137016</c:v>
                </c:pt>
                <c:pt idx="379">
                  <c:v>135717</c:v>
                </c:pt>
                <c:pt idx="380">
                  <c:v>135450</c:v>
                </c:pt>
                <c:pt idx="381">
                  <c:v>134548</c:v>
                </c:pt>
                <c:pt idx="382">
                  <c:v>134254</c:v>
                </c:pt>
                <c:pt idx="383">
                  <c:v>134059</c:v>
                </c:pt>
                <c:pt idx="384">
                  <c:v>134211</c:v>
                </c:pt>
                <c:pt idx="385">
                  <c:v>134407</c:v>
                </c:pt>
                <c:pt idx="386">
                  <c:v>136301</c:v>
                </c:pt>
                <c:pt idx="387">
                  <c:v>136653</c:v>
                </c:pt>
                <c:pt idx="388">
                  <c:v>136066</c:v>
                </c:pt>
                <c:pt idx="389">
                  <c:v>136111</c:v>
                </c:pt>
                <c:pt idx="390">
                  <c:v>135342</c:v>
                </c:pt>
                <c:pt idx="391">
                  <c:v>132945</c:v>
                </c:pt>
                <c:pt idx="392">
                  <c:v>132332</c:v>
                </c:pt>
                <c:pt idx="393">
                  <c:v>133438</c:v>
                </c:pt>
                <c:pt idx="394">
                  <c:v>133597</c:v>
                </c:pt>
                <c:pt idx="395">
                  <c:v>133770</c:v>
                </c:pt>
                <c:pt idx="396">
                  <c:v>133616</c:v>
                </c:pt>
                <c:pt idx="397">
                  <c:v>134010</c:v>
                </c:pt>
                <c:pt idx="398">
                  <c:v>133249</c:v>
                </c:pt>
                <c:pt idx="399">
                  <c:v>133257</c:v>
                </c:pt>
                <c:pt idx="400">
                  <c:v>134047</c:v>
                </c:pt>
                <c:pt idx="401">
                  <c:v>134157</c:v>
                </c:pt>
                <c:pt idx="402">
                  <c:v>133909</c:v>
                </c:pt>
                <c:pt idx="403">
                  <c:v>134399</c:v>
                </c:pt>
                <c:pt idx="404">
                  <c:v>133385</c:v>
                </c:pt>
                <c:pt idx="405">
                  <c:v>133500</c:v>
                </c:pt>
                <c:pt idx="406">
                  <c:v>135142</c:v>
                </c:pt>
                <c:pt idx="407">
                  <c:v>134865</c:v>
                </c:pt>
                <c:pt idx="408">
                  <c:v>134123</c:v>
                </c:pt>
                <c:pt idx="409">
                  <c:v>134074</c:v>
                </c:pt>
                <c:pt idx="410">
                  <c:v>126023</c:v>
                </c:pt>
                <c:pt idx="411">
                  <c:v>126137</c:v>
                </c:pt>
                <c:pt idx="412">
                  <c:v>122593</c:v>
                </c:pt>
                <c:pt idx="413">
                  <c:v>121973</c:v>
                </c:pt>
                <c:pt idx="414">
                  <c:v>121457</c:v>
                </c:pt>
                <c:pt idx="415">
                  <c:v>121250</c:v>
                </c:pt>
                <c:pt idx="416">
                  <c:v>121286</c:v>
                </c:pt>
                <c:pt idx="417">
                  <c:v>121250</c:v>
                </c:pt>
                <c:pt idx="418">
                  <c:v>122541</c:v>
                </c:pt>
                <c:pt idx="419">
                  <c:v>123285</c:v>
                </c:pt>
                <c:pt idx="420">
                  <c:v>124553</c:v>
                </c:pt>
                <c:pt idx="421">
                  <c:v>124725</c:v>
                </c:pt>
                <c:pt idx="422">
                  <c:v>124892</c:v>
                </c:pt>
                <c:pt idx="423">
                  <c:v>124176</c:v>
                </c:pt>
                <c:pt idx="424">
                  <c:v>123124</c:v>
                </c:pt>
                <c:pt idx="425">
                  <c:v>122358</c:v>
                </c:pt>
                <c:pt idx="426">
                  <c:v>137352</c:v>
                </c:pt>
                <c:pt idx="427">
                  <c:v>136571</c:v>
                </c:pt>
                <c:pt idx="428">
                  <c:v>136871</c:v>
                </c:pt>
                <c:pt idx="429">
                  <c:v>136739</c:v>
                </c:pt>
                <c:pt idx="430">
                  <c:v>138074</c:v>
                </c:pt>
                <c:pt idx="431">
                  <c:v>138466</c:v>
                </c:pt>
                <c:pt idx="432">
                  <c:v>138509</c:v>
                </c:pt>
                <c:pt idx="433">
                  <c:v>137494</c:v>
                </c:pt>
                <c:pt idx="434">
                  <c:v>137381</c:v>
                </c:pt>
                <c:pt idx="435">
                  <c:v>137232</c:v>
                </c:pt>
                <c:pt idx="436">
                  <c:v>136159</c:v>
                </c:pt>
                <c:pt idx="437">
                  <c:v>135939</c:v>
                </c:pt>
                <c:pt idx="438">
                  <c:v>135581</c:v>
                </c:pt>
                <c:pt idx="439">
                  <c:v>138490</c:v>
                </c:pt>
                <c:pt idx="440">
                  <c:v>138609</c:v>
                </c:pt>
                <c:pt idx="441">
                  <c:v>138812</c:v>
                </c:pt>
                <c:pt idx="442">
                  <c:v>139278</c:v>
                </c:pt>
                <c:pt idx="443">
                  <c:v>139380</c:v>
                </c:pt>
                <c:pt idx="444">
                  <c:v>139536</c:v>
                </c:pt>
                <c:pt idx="445">
                  <c:v>140503</c:v>
                </c:pt>
                <c:pt idx="446">
                  <c:v>140608</c:v>
                </c:pt>
                <c:pt idx="447">
                  <c:v>140612</c:v>
                </c:pt>
                <c:pt idx="448">
                  <c:v>141816</c:v>
                </c:pt>
                <c:pt idx="449">
                  <c:v>143118</c:v>
                </c:pt>
                <c:pt idx="450">
                  <c:v>142695</c:v>
                </c:pt>
                <c:pt idx="451">
                  <c:v>142835</c:v>
                </c:pt>
                <c:pt idx="452">
                  <c:v>142983</c:v>
                </c:pt>
                <c:pt idx="453">
                  <c:v>147757</c:v>
                </c:pt>
                <c:pt idx="454">
                  <c:v>153370</c:v>
                </c:pt>
                <c:pt idx="455">
                  <c:v>163035</c:v>
                </c:pt>
                <c:pt idx="456">
                  <c:v>163943</c:v>
                </c:pt>
                <c:pt idx="457">
                  <c:v>164096</c:v>
                </c:pt>
                <c:pt idx="458">
                  <c:v>164659</c:v>
                </c:pt>
                <c:pt idx="459">
                  <c:v>165390</c:v>
                </c:pt>
                <c:pt idx="460">
                  <c:v>166502</c:v>
                </c:pt>
                <c:pt idx="461">
                  <c:v>167722</c:v>
                </c:pt>
                <c:pt idx="462">
                  <c:v>168703</c:v>
                </c:pt>
                <c:pt idx="463">
                  <c:v>169416</c:v>
                </c:pt>
                <c:pt idx="464">
                  <c:v>170036</c:v>
                </c:pt>
                <c:pt idx="465">
                  <c:v>170819</c:v>
                </c:pt>
                <c:pt idx="466">
                  <c:v>173352</c:v>
                </c:pt>
                <c:pt idx="467">
                  <c:v>173656</c:v>
                </c:pt>
                <c:pt idx="468">
                  <c:v>174732</c:v>
                </c:pt>
                <c:pt idx="469">
                  <c:v>177114</c:v>
                </c:pt>
                <c:pt idx="470">
                  <c:v>179943</c:v>
                </c:pt>
                <c:pt idx="471">
                  <c:v>180629</c:v>
                </c:pt>
                <c:pt idx="472">
                  <c:v>177250</c:v>
                </c:pt>
                <c:pt idx="473">
                  <c:v>182176</c:v>
                </c:pt>
                <c:pt idx="474">
                  <c:v>184154</c:v>
                </c:pt>
                <c:pt idx="475">
                  <c:v>185276</c:v>
                </c:pt>
                <c:pt idx="476">
                  <c:v>181295</c:v>
                </c:pt>
                <c:pt idx="477">
                  <c:v>173172</c:v>
                </c:pt>
                <c:pt idx="478">
                  <c:v>176685</c:v>
                </c:pt>
                <c:pt idx="479">
                  <c:v>177237</c:v>
                </c:pt>
                <c:pt idx="480">
                  <c:v>178571</c:v>
                </c:pt>
                <c:pt idx="481">
                  <c:v>179306</c:v>
                </c:pt>
                <c:pt idx="482">
                  <c:v>180691</c:v>
                </c:pt>
                <c:pt idx="483">
                  <c:v>185437</c:v>
                </c:pt>
                <c:pt idx="484">
                  <c:v>188098</c:v>
                </c:pt>
                <c:pt idx="485">
                  <c:v>187765</c:v>
                </c:pt>
                <c:pt idx="486">
                  <c:v>190000</c:v>
                </c:pt>
                <c:pt idx="487">
                  <c:v>191457</c:v>
                </c:pt>
                <c:pt idx="488">
                  <c:v>193377</c:v>
                </c:pt>
                <c:pt idx="489">
                  <c:v>195077</c:v>
                </c:pt>
                <c:pt idx="490">
                  <c:v>198980</c:v>
                </c:pt>
                <c:pt idx="491">
                  <c:v>202500</c:v>
                </c:pt>
                <c:pt idx="492">
                  <c:v>207289</c:v>
                </c:pt>
                <c:pt idx="493">
                  <c:v>212367</c:v>
                </c:pt>
                <c:pt idx="494">
                  <c:v>218168</c:v>
                </c:pt>
                <c:pt idx="495">
                  <c:v>220476</c:v>
                </c:pt>
                <c:pt idx="496">
                  <c:v>224859</c:v>
                </c:pt>
                <c:pt idx="497">
                  <c:v>227089</c:v>
                </c:pt>
                <c:pt idx="498">
                  <c:v>229649</c:v>
                </c:pt>
                <c:pt idx="499">
                  <c:v>231230</c:v>
                </c:pt>
                <c:pt idx="500">
                  <c:v>235279</c:v>
                </c:pt>
                <c:pt idx="501">
                  <c:v>237637</c:v>
                </c:pt>
                <c:pt idx="502">
                  <c:v>239409</c:v>
                </c:pt>
                <c:pt idx="503">
                  <c:v>240815</c:v>
                </c:pt>
                <c:pt idx="504">
                  <c:v>243574</c:v>
                </c:pt>
              </c:numCache>
            </c:numRef>
          </c:val>
          <c:smooth val="0"/>
          <c:extLst>
            <c:ext xmlns:c16="http://schemas.microsoft.com/office/drawing/2014/chart" uri="{C3380CC4-5D6E-409C-BE32-E72D297353CC}">
              <c16:uniqueId val="{00000000-8BE9-4ACE-9AE3-D85C83BB1A00}"/>
            </c:ext>
          </c:extLst>
        </c:ser>
        <c:dLbls>
          <c:showLegendKey val="0"/>
          <c:showVal val="0"/>
          <c:showCatName val="0"/>
          <c:showSerName val="0"/>
          <c:showPercent val="0"/>
          <c:showBubbleSize val="0"/>
        </c:dLbls>
        <c:smooth val="0"/>
        <c:axId val="444132608"/>
        <c:axId val="444134176"/>
      </c:lineChart>
      <c:dateAx>
        <c:axId val="444132608"/>
        <c:scaling>
          <c:orientation val="minMax"/>
        </c:scaling>
        <c:delete val="0"/>
        <c:axPos val="b"/>
        <c:numFmt formatCode="m/d/yyyy" sourceLinked="1"/>
        <c:majorTickMark val="out"/>
        <c:minorTickMark val="none"/>
        <c:tickLblPos val="nextTo"/>
        <c:txPr>
          <a:bodyPr/>
          <a:lstStyle/>
          <a:p>
            <a:pPr>
              <a:defRPr sz="1200"/>
            </a:pPr>
            <a:endParaRPr lang="tr-TR"/>
          </a:p>
        </c:txPr>
        <c:crossAx val="444134176"/>
        <c:crosses val="autoZero"/>
        <c:auto val="1"/>
        <c:lblOffset val="100"/>
        <c:baseTimeUnit val="days"/>
        <c:majorUnit val="3"/>
        <c:majorTimeUnit val="months"/>
      </c:dateAx>
      <c:valAx>
        <c:axId val="444134176"/>
        <c:scaling>
          <c:orientation val="minMax"/>
        </c:scaling>
        <c:delete val="0"/>
        <c:axPos val="l"/>
        <c:majorGridlines/>
        <c:numFmt formatCode="#,##0" sourceLinked="1"/>
        <c:majorTickMark val="out"/>
        <c:minorTickMark val="none"/>
        <c:tickLblPos val="nextTo"/>
        <c:txPr>
          <a:bodyPr/>
          <a:lstStyle/>
          <a:p>
            <a:pPr>
              <a:defRPr sz="1400" b="1"/>
            </a:pPr>
            <a:endParaRPr lang="tr-TR"/>
          </a:p>
        </c:txPr>
        <c:crossAx val="444132608"/>
        <c:crosses val="autoZero"/>
        <c:crossBetween val="between"/>
      </c:valAx>
    </c:plotArea>
    <c:plotVisOnly val="1"/>
    <c:dispBlanksAs val="gap"/>
    <c:showDLblsOverMax val="0"/>
  </c:chart>
  <c:txPr>
    <a:bodyPr/>
    <a:lstStyle/>
    <a:p>
      <a:pPr>
        <a:defRPr sz="1800"/>
      </a:pPr>
      <a:endParaRPr lang="tr-TR"/>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spPr>
            <a:ln w="31750"/>
          </c:spPr>
          <c:marker>
            <c:symbol val="none"/>
          </c:marker>
          <c:cat>
            <c:numRef>
              <c:f>Sayfa1!$B$3:$B$387</c:f>
              <c:numCache>
                <c:formatCode>m/d/yyyy</c:formatCode>
                <c:ptCount val="385"/>
                <c:pt idx="0">
                  <c:v>41299</c:v>
                </c:pt>
                <c:pt idx="1">
                  <c:v>41327</c:v>
                </c:pt>
                <c:pt idx="2">
                  <c:v>41362</c:v>
                </c:pt>
                <c:pt idx="3">
                  <c:v>41390</c:v>
                </c:pt>
                <c:pt idx="4">
                  <c:v>41425</c:v>
                </c:pt>
                <c:pt idx="5">
                  <c:v>41453</c:v>
                </c:pt>
                <c:pt idx="6">
                  <c:v>41515</c:v>
                </c:pt>
                <c:pt idx="7">
                  <c:v>41544</c:v>
                </c:pt>
                <c:pt idx="8">
                  <c:v>41572</c:v>
                </c:pt>
                <c:pt idx="9">
                  <c:v>41607</c:v>
                </c:pt>
                <c:pt idx="10">
                  <c:v>41635</c:v>
                </c:pt>
                <c:pt idx="11">
                  <c:v>41670</c:v>
                </c:pt>
                <c:pt idx="12">
                  <c:v>41698</c:v>
                </c:pt>
                <c:pt idx="13">
                  <c:v>41726</c:v>
                </c:pt>
                <c:pt idx="14">
                  <c:v>41754</c:v>
                </c:pt>
                <c:pt idx="15">
                  <c:v>41789</c:v>
                </c:pt>
                <c:pt idx="16">
                  <c:v>41817</c:v>
                </c:pt>
                <c:pt idx="17">
                  <c:v>41845</c:v>
                </c:pt>
                <c:pt idx="18">
                  <c:v>41880</c:v>
                </c:pt>
                <c:pt idx="19">
                  <c:v>41908</c:v>
                </c:pt>
                <c:pt idx="20">
                  <c:v>41943</c:v>
                </c:pt>
                <c:pt idx="21">
                  <c:v>41971</c:v>
                </c:pt>
                <c:pt idx="22">
                  <c:v>41999</c:v>
                </c:pt>
                <c:pt idx="23">
                  <c:v>42034</c:v>
                </c:pt>
                <c:pt idx="24">
                  <c:v>42062</c:v>
                </c:pt>
                <c:pt idx="25">
                  <c:v>42090</c:v>
                </c:pt>
                <c:pt idx="26">
                  <c:v>42124</c:v>
                </c:pt>
                <c:pt idx="27">
                  <c:v>42153</c:v>
                </c:pt>
                <c:pt idx="28">
                  <c:v>42181</c:v>
                </c:pt>
                <c:pt idx="29">
                  <c:v>42216</c:v>
                </c:pt>
                <c:pt idx="30">
                  <c:v>42244</c:v>
                </c:pt>
                <c:pt idx="31">
                  <c:v>42270</c:v>
                </c:pt>
                <c:pt idx="32">
                  <c:v>42307</c:v>
                </c:pt>
                <c:pt idx="33">
                  <c:v>42335</c:v>
                </c:pt>
                <c:pt idx="34">
                  <c:v>42369</c:v>
                </c:pt>
                <c:pt idx="35">
                  <c:v>42398</c:v>
                </c:pt>
                <c:pt idx="36">
                  <c:v>42426</c:v>
                </c:pt>
                <c:pt idx="37">
                  <c:v>42454</c:v>
                </c:pt>
                <c:pt idx="38">
                  <c:v>42489</c:v>
                </c:pt>
                <c:pt idx="39">
                  <c:v>42517</c:v>
                </c:pt>
                <c:pt idx="40">
                  <c:v>42545</c:v>
                </c:pt>
                <c:pt idx="41">
                  <c:v>42580</c:v>
                </c:pt>
                <c:pt idx="42">
                  <c:v>42608</c:v>
                </c:pt>
                <c:pt idx="43">
                  <c:v>42643</c:v>
                </c:pt>
                <c:pt idx="44">
                  <c:v>42671</c:v>
                </c:pt>
                <c:pt idx="45">
                  <c:v>42734</c:v>
                </c:pt>
                <c:pt idx="46">
                  <c:v>42762</c:v>
                </c:pt>
                <c:pt idx="47">
                  <c:v>42790</c:v>
                </c:pt>
                <c:pt idx="48">
                  <c:v>42825</c:v>
                </c:pt>
                <c:pt idx="49">
                  <c:v>42853</c:v>
                </c:pt>
                <c:pt idx="50">
                  <c:v>42881</c:v>
                </c:pt>
                <c:pt idx="51">
                  <c:v>42916</c:v>
                </c:pt>
                <c:pt idx="52">
                  <c:v>42944</c:v>
                </c:pt>
                <c:pt idx="53">
                  <c:v>42978</c:v>
                </c:pt>
                <c:pt idx="54">
                  <c:v>43007</c:v>
                </c:pt>
                <c:pt idx="55">
                  <c:v>43035</c:v>
                </c:pt>
                <c:pt idx="56">
                  <c:v>43063</c:v>
                </c:pt>
                <c:pt idx="57">
                  <c:v>43098</c:v>
                </c:pt>
                <c:pt idx="58">
                  <c:v>43126</c:v>
                </c:pt>
                <c:pt idx="59">
                  <c:v>43154</c:v>
                </c:pt>
                <c:pt idx="60">
                  <c:v>43189</c:v>
                </c:pt>
                <c:pt idx="61">
                  <c:v>43217</c:v>
                </c:pt>
                <c:pt idx="62">
                  <c:v>43245</c:v>
                </c:pt>
                <c:pt idx="63">
                  <c:v>43280</c:v>
                </c:pt>
                <c:pt idx="64">
                  <c:v>43287</c:v>
                </c:pt>
                <c:pt idx="65">
                  <c:v>43294</c:v>
                </c:pt>
                <c:pt idx="66">
                  <c:v>43301</c:v>
                </c:pt>
                <c:pt idx="67">
                  <c:v>43308</c:v>
                </c:pt>
                <c:pt idx="68">
                  <c:v>43315</c:v>
                </c:pt>
                <c:pt idx="69">
                  <c:v>43322</c:v>
                </c:pt>
                <c:pt idx="70">
                  <c:v>43329</c:v>
                </c:pt>
                <c:pt idx="71">
                  <c:v>43332</c:v>
                </c:pt>
                <c:pt idx="72">
                  <c:v>43343</c:v>
                </c:pt>
                <c:pt idx="73">
                  <c:v>43350</c:v>
                </c:pt>
                <c:pt idx="74">
                  <c:v>43357</c:v>
                </c:pt>
                <c:pt idx="75">
                  <c:v>43364</c:v>
                </c:pt>
                <c:pt idx="76">
                  <c:v>43371</c:v>
                </c:pt>
                <c:pt idx="77">
                  <c:v>43378</c:v>
                </c:pt>
                <c:pt idx="78">
                  <c:v>43385</c:v>
                </c:pt>
                <c:pt idx="79">
                  <c:v>43392</c:v>
                </c:pt>
                <c:pt idx="80">
                  <c:v>43399</c:v>
                </c:pt>
                <c:pt idx="81">
                  <c:v>43405</c:v>
                </c:pt>
                <c:pt idx="82">
                  <c:v>43412</c:v>
                </c:pt>
                <c:pt idx="83">
                  <c:v>43419</c:v>
                </c:pt>
                <c:pt idx="84">
                  <c:v>43426</c:v>
                </c:pt>
                <c:pt idx="85">
                  <c:v>43433</c:v>
                </c:pt>
                <c:pt idx="86">
                  <c:v>43440</c:v>
                </c:pt>
                <c:pt idx="87">
                  <c:v>43447</c:v>
                </c:pt>
                <c:pt idx="88">
                  <c:v>43455</c:v>
                </c:pt>
                <c:pt idx="89">
                  <c:v>43462</c:v>
                </c:pt>
                <c:pt idx="90">
                  <c:v>43469</c:v>
                </c:pt>
                <c:pt idx="91">
                  <c:v>43476</c:v>
                </c:pt>
                <c:pt idx="92">
                  <c:v>43483</c:v>
                </c:pt>
                <c:pt idx="93">
                  <c:v>43490</c:v>
                </c:pt>
                <c:pt idx="94">
                  <c:v>43497</c:v>
                </c:pt>
                <c:pt idx="95">
                  <c:v>43504</c:v>
                </c:pt>
                <c:pt idx="96">
                  <c:v>43511</c:v>
                </c:pt>
                <c:pt idx="97">
                  <c:v>43518</c:v>
                </c:pt>
                <c:pt idx="98">
                  <c:v>43525</c:v>
                </c:pt>
                <c:pt idx="99">
                  <c:v>43532</c:v>
                </c:pt>
                <c:pt idx="100">
                  <c:v>43539</c:v>
                </c:pt>
                <c:pt idx="101">
                  <c:v>43546</c:v>
                </c:pt>
                <c:pt idx="102">
                  <c:v>43553</c:v>
                </c:pt>
                <c:pt idx="103">
                  <c:v>43560</c:v>
                </c:pt>
                <c:pt idx="104">
                  <c:v>43567</c:v>
                </c:pt>
                <c:pt idx="105">
                  <c:v>43574</c:v>
                </c:pt>
                <c:pt idx="106">
                  <c:v>43581</c:v>
                </c:pt>
                <c:pt idx="107">
                  <c:v>43588</c:v>
                </c:pt>
                <c:pt idx="108">
                  <c:v>43595</c:v>
                </c:pt>
                <c:pt idx="109">
                  <c:v>43602</c:v>
                </c:pt>
                <c:pt idx="110">
                  <c:v>43609</c:v>
                </c:pt>
                <c:pt idx="111">
                  <c:v>43616</c:v>
                </c:pt>
                <c:pt idx="112">
                  <c:v>43623</c:v>
                </c:pt>
                <c:pt idx="113">
                  <c:v>43630</c:v>
                </c:pt>
                <c:pt idx="114">
                  <c:v>43637</c:v>
                </c:pt>
                <c:pt idx="115">
                  <c:v>43644</c:v>
                </c:pt>
                <c:pt idx="116">
                  <c:v>43651</c:v>
                </c:pt>
                <c:pt idx="117">
                  <c:v>43658</c:v>
                </c:pt>
                <c:pt idx="118">
                  <c:v>43665</c:v>
                </c:pt>
                <c:pt idx="119">
                  <c:v>43672</c:v>
                </c:pt>
                <c:pt idx="120">
                  <c:v>43679</c:v>
                </c:pt>
                <c:pt idx="121">
                  <c:v>43686</c:v>
                </c:pt>
                <c:pt idx="122">
                  <c:v>43693</c:v>
                </c:pt>
                <c:pt idx="123">
                  <c:v>43700</c:v>
                </c:pt>
                <c:pt idx="124">
                  <c:v>43706</c:v>
                </c:pt>
                <c:pt idx="125">
                  <c:v>43714</c:v>
                </c:pt>
                <c:pt idx="126">
                  <c:v>43721</c:v>
                </c:pt>
                <c:pt idx="127">
                  <c:v>43728</c:v>
                </c:pt>
                <c:pt idx="128">
                  <c:v>43735</c:v>
                </c:pt>
                <c:pt idx="129">
                  <c:v>43742</c:v>
                </c:pt>
                <c:pt idx="130">
                  <c:v>43749</c:v>
                </c:pt>
                <c:pt idx="131">
                  <c:v>43756</c:v>
                </c:pt>
                <c:pt idx="132">
                  <c:v>43763</c:v>
                </c:pt>
                <c:pt idx="133">
                  <c:v>43770</c:v>
                </c:pt>
                <c:pt idx="134">
                  <c:v>43777</c:v>
                </c:pt>
                <c:pt idx="135">
                  <c:v>43784</c:v>
                </c:pt>
                <c:pt idx="136">
                  <c:v>43791</c:v>
                </c:pt>
                <c:pt idx="137">
                  <c:v>43798</c:v>
                </c:pt>
                <c:pt idx="138">
                  <c:v>43805</c:v>
                </c:pt>
                <c:pt idx="139">
                  <c:v>43812</c:v>
                </c:pt>
                <c:pt idx="140">
                  <c:v>43819</c:v>
                </c:pt>
                <c:pt idx="141">
                  <c:v>43826</c:v>
                </c:pt>
                <c:pt idx="142">
                  <c:v>43833</c:v>
                </c:pt>
                <c:pt idx="143">
                  <c:v>43840</c:v>
                </c:pt>
                <c:pt idx="144">
                  <c:v>43847</c:v>
                </c:pt>
                <c:pt idx="145">
                  <c:v>43854</c:v>
                </c:pt>
                <c:pt idx="146">
                  <c:v>43861</c:v>
                </c:pt>
                <c:pt idx="147">
                  <c:v>43868</c:v>
                </c:pt>
                <c:pt idx="148">
                  <c:v>43875</c:v>
                </c:pt>
                <c:pt idx="149">
                  <c:v>43882</c:v>
                </c:pt>
                <c:pt idx="150">
                  <c:v>43889</c:v>
                </c:pt>
                <c:pt idx="151">
                  <c:v>43896</c:v>
                </c:pt>
                <c:pt idx="152">
                  <c:v>43903</c:v>
                </c:pt>
                <c:pt idx="153">
                  <c:v>43910</c:v>
                </c:pt>
                <c:pt idx="154">
                  <c:v>43917</c:v>
                </c:pt>
                <c:pt idx="155">
                  <c:v>43924</c:v>
                </c:pt>
                <c:pt idx="156">
                  <c:v>43931</c:v>
                </c:pt>
                <c:pt idx="157">
                  <c:v>43938</c:v>
                </c:pt>
                <c:pt idx="158">
                  <c:v>43945</c:v>
                </c:pt>
                <c:pt idx="159">
                  <c:v>43952</c:v>
                </c:pt>
                <c:pt idx="160">
                  <c:v>43959</c:v>
                </c:pt>
                <c:pt idx="161">
                  <c:v>43966</c:v>
                </c:pt>
                <c:pt idx="162">
                  <c:v>43973</c:v>
                </c:pt>
                <c:pt idx="163">
                  <c:v>43980</c:v>
                </c:pt>
                <c:pt idx="164">
                  <c:v>43987</c:v>
                </c:pt>
                <c:pt idx="165">
                  <c:v>43994</c:v>
                </c:pt>
                <c:pt idx="166">
                  <c:v>44001</c:v>
                </c:pt>
                <c:pt idx="167">
                  <c:v>44008</c:v>
                </c:pt>
                <c:pt idx="168">
                  <c:v>44015</c:v>
                </c:pt>
                <c:pt idx="169">
                  <c:v>44022</c:v>
                </c:pt>
                <c:pt idx="170">
                  <c:v>44029</c:v>
                </c:pt>
                <c:pt idx="171">
                  <c:v>44036</c:v>
                </c:pt>
                <c:pt idx="172">
                  <c:v>44043</c:v>
                </c:pt>
                <c:pt idx="173">
                  <c:v>44050</c:v>
                </c:pt>
                <c:pt idx="174">
                  <c:v>44057</c:v>
                </c:pt>
                <c:pt idx="175">
                  <c:v>44064</c:v>
                </c:pt>
                <c:pt idx="176">
                  <c:v>44071</c:v>
                </c:pt>
                <c:pt idx="177">
                  <c:v>44078</c:v>
                </c:pt>
                <c:pt idx="178">
                  <c:v>44085</c:v>
                </c:pt>
                <c:pt idx="179">
                  <c:v>44092</c:v>
                </c:pt>
                <c:pt idx="180">
                  <c:v>44099</c:v>
                </c:pt>
                <c:pt idx="181">
                  <c:v>44106</c:v>
                </c:pt>
                <c:pt idx="182">
                  <c:v>44113</c:v>
                </c:pt>
                <c:pt idx="183">
                  <c:v>44120</c:v>
                </c:pt>
                <c:pt idx="184">
                  <c:v>44127</c:v>
                </c:pt>
                <c:pt idx="185">
                  <c:v>44134</c:v>
                </c:pt>
                <c:pt idx="186">
                  <c:v>44141</c:v>
                </c:pt>
                <c:pt idx="187">
                  <c:v>44148</c:v>
                </c:pt>
                <c:pt idx="188">
                  <c:v>44155</c:v>
                </c:pt>
                <c:pt idx="189">
                  <c:v>44162</c:v>
                </c:pt>
                <c:pt idx="190">
                  <c:v>44169</c:v>
                </c:pt>
                <c:pt idx="191">
                  <c:v>44176</c:v>
                </c:pt>
                <c:pt idx="192">
                  <c:v>44183</c:v>
                </c:pt>
                <c:pt idx="193">
                  <c:v>44190</c:v>
                </c:pt>
                <c:pt idx="194">
                  <c:v>44197</c:v>
                </c:pt>
                <c:pt idx="195">
                  <c:v>44204</c:v>
                </c:pt>
                <c:pt idx="196">
                  <c:v>44211</c:v>
                </c:pt>
                <c:pt idx="197">
                  <c:v>44218</c:v>
                </c:pt>
                <c:pt idx="198">
                  <c:v>44225</c:v>
                </c:pt>
                <c:pt idx="199">
                  <c:v>44232</c:v>
                </c:pt>
                <c:pt idx="200">
                  <c:v>44239</c:v>
                </c:pt>
                <c:pt idx="201">
                  <c:v>44246</c:v>
                </c:pt>
                <c:pt idx="202">
                  <c:v>44253</c:v>
                </c:pt>
                <c:pt idx="203">
                  <c:v>44260</c:v>
                </c:pt>
                <c:pt idx="204">
                  <c:v>44267</c:v>
                </c:pt>
                <c:pt idx="205">
                  <c:v>44274</c:v>
                </c:pt>
                <c:pt idx="206">
                  <c:v>44281</c:v>
                </c:pt>
                <c:pt idx="207">
                  <c:v>44288</c:v>
                </c:pt>
                <c:pt idx="208">
                  <c:v>44295</c:v>
                </c:pt>
                <c:pt idx="209">
                  <c:v>44302</c:v>
                </c:pt>
                <c:pt idx="210">
                  <c:v>44309</c:v>
                </c:pt>
                <c:pt idx="211">
                  <c:v>44316</c:v>
                </c:pt>
                <c:pt idx="212">
                  <c:v>44323</c:v>
                </c:pt>
                <c:pt idx="213">
                  <c:v>44328</c:v>
                </c:pt>
                <c:pt idx="214">
                  <c:v>44337</c:v>
                </c:pt>
                <c:pt idx="215">
                  <c:v>44344</c:v>
                </c:pt>
                <c:pt idx="216">
                  <c:v>44351</c:v>
                </c:pt>
                <c:pt idx="217">
                  <c:v>44358</c:v>
                </c:pt>
                <c:pt idx="218">
                  <c:v>44365</c:v>
                </c:pt>
                <c:pt idx="219">
                  <c:v>44372</c:v>
                </c:pt>
                <c:pt idx="220">
                  <c:v>44379</c:v>
                </c:pt>
                <c:pt idx="221">
                  <c:v>44386</c:v>
                </c:pt>
                <c:pt idx="222">
                  <c:v>44393</c:v>
                </c:pt>
                <c:pt idx="223">
                  <c:v>44400</c:v>
                </c:pt>
                <c:pt idx="224">
                  <c:v>44407</c:v>
                </c:pt>
                <c:pt idx="225">
                  <c:v>44414</c:v>
                </c:pt>
                <c:pt idx="226">
                  <c:v>44421</c:v>
                </c:pt>
                <c:pt idx="227">
                  <c:v>44428</c:v>
                </c:pt>
                <c:pt idx="228">
                  <c:v>44435</c:v>
                </c:pt>
                <c:pt idx="229">
                  <c:v>44442</c:v>
                </c:pt>
                <c:pt idx="230">
                  <c:v>44449</c:v>
                </c:pt>
                <c:pt idx="231">
                  <c:v>44456</c:v>
                </c:pt>
                <c:pt idx="232">
                  <c:v>44463</c:v>
                </c:pt>
                <c:pt idx="233">
                  <c:v>44470</c:v>
                </c:pt>
                <c:pt idx="234">
                  <c:v>44477</c:v>
                </c:pt>
                <c:pt idx="235">
                  <c:v>44484</c:v>
                </c:pt>
                <c:pt idx="236">
                  <c:v>44491</c:v>
                </c:pt>
                <c:pt idx="237">
                  <c:v>44498</c:v>
                </c:pt>
                <c:pt idx="238">
                  <c:v>44505</c:v>
                </c:pt>
                <c:pt idx="239">
                  <c:v>44512</c:v>
                </c:pt>
                <c:pt idx="240">
                  <c:v>44519</c:v>
                </c:pt>
                <c:pt idx="241">
                  <c:v>44526</c:v>
                </c:pt>
                <c:pt idx="242">
                  <c:v>44533</c:v>
                </c:pt>
                <c:pt idx="243">
                  <c:v>44540</c:v>
                </c:pt>
                <c:pt idx="244">
                  <c:v>44547</c:v>
                </c:pt>
                <c:pt idx="245">
                  <c:v>44554</c:v>
                </c:pt>
                <c:pt idx="246">
                  <c:v>44561</c:v>
                </c:pt>
                <c:pt idx="247">
                  <c:v>44568</c:v>
                </c:pt>
                <c:pt idx="248">
                  <c:v>44575</c:v>
                </c:pt>
                <c:pt idx="249">
                  <c:v>44582</c:v>
                </c:pt>
                <c:pt idx="250">
                  <c:v>44589</c:v>
                </c:pt>
                <c:pt idx="251">
                  <c:v>44596</c:v>
                </c:pt>
                <c:pt idx="252">
                  <c:v>44603</c:v>
                </c:pt>
                <c:pt idx="253">
                  <c:v>44610</c:v>
                </c:pt>
                <c:pt idx="254">
                  <c:v>44617</c:v>
                </c:pt>
                <c:pt idx="255">
                  <c:v>44624</c:v>
                </c:pt>
                <c:pt idx="256">
                  <c:v>44603</c:v>
                </c:pt>
                <c:pt idx="257">
                  <c:v>44610</c:v>
                </c:pt>
                <c:pt idx="258">
                  <c:v>44645</c:v>
                </c:pt>
                <c:pt idx="259">
                  <c:v>44652</c:v>
                </c:pt>
                <c:pt idx="260">
                  <c:v>44659</c:v>
                </c:pt>
                <c:pt idx="261">
                  <c:v>44666</c:v>
                </c:pt>
                <c:pt idx="262">
                  <c:v>44673</c:v>
                </c:pt>
                <c:pt idx="263">
                  <c:v>44680</c:v>
                </c:pt>
                <c:pt idx="264">
                  <c:v>44687</c:v>
                </c:pt>
                <c:pt idx="265">
                  <c:v>44694</c:v>
                </c:pt>
                <c:pt idx="266">
                  <c:v>44701</c:v>
                </c:pt>
                <c:pt idx="267">
                  <c:v>44708</c:v>
                </c:pt>
                <c:pt idx="268">
                  <c:v>44715</c:v>
                </c:pt>
                <c:pt idx="269">
                  <c:v>44722</c:v>
                </c:pt>
                <c:pt idx="270">
                  <c:v>44729</c:v>
                </c:pt>
                <c:pt idx="271">
                  <c:v>44736</c:v>
                </c:pt>
                <c:pt idx="272">
                  <c:v>44743</c:v>
                </c:pt>
                <c:pt idx="273">
                  <c:v>44750</c:v>
                </c:pt>
                <c:pt idx="274">
                  <c:v>44757</c:v>
                </c:pt>
                <c:pt idx="275">
                  <c:v>44764</c:v>
                </c:pt>
                <c:pt idx="276">
                  <c:v>44771</c:v>
                </c:pt>
                <c:pt idx="277">
                  <c:v>44778</c:v>
                </c:pt>
                <c:pt idx="278">
                  <c:v>44785</c:v>
                </c:pt>
                <c:pt idx="279">
                  <c:v>44792</c:v>
                </c:pt>
                <c:pt idx="280">
                  <c:v>44799</c:v>
                </c:pt>
                <c:pt idx="281">
                  <c:v>44806</c:v>
                </c:pt>
                <c:pt idx="282">
                  <c:v>44813</c:v>
                </c:pt>
                <c:pt idx="283">
                  <c:v>45128</c:v>
                </c:pt>
                <c:pt idx="284">
                  <c:v>45135</c:v>
                </c:pt>
                <c:pt idx="285">
                  <c:v>45142</c:v>
                </c:pt>
                <c:pt idx="286">
                  <c:v>45149</c:v>
                </c:pt>
                <c:pt idx="287">
                  <c:v>45156</c:v>
                </c:pt>
                <c:pt idx="288">
                  <c:v>45163</c:v>
                </c:pt>
                <c:pt idx="289">
                  <c:v>45170</c:v>
                </c:pt>
                <c:pt idx="290">
                  <c:v>45177</c:v>
                </c:pt>
                <c:pt idx="291">
                  <c:v>45184</c:v>
                </c:pt>
                <c:pt idx="292">
                  <c:v>45191</c:v>
                </c:pt>
                <c:pt idx="293">
                  <c:v>45198</c:v>
                </c:pt>
                <c:pt idx="294">
                  <c:v>45205</c:v>
                </c:pt>
                <c:pt idx="295">
                  <c:v>45212</c:v>
                </c:pt>
                <c:pt idx="296">
                  <c:v>45219</c:v>
                </c:pt>
                <c:pt idx="297">
                  <c:v>45226</c:v>
                </c:pt>
                <c:pt idx="298">
                  <c:v>45233</c:v>
                </c:pt>
                <c:pt idx="299">
                  <c:v>45240</c:v>
                </c:pt>
                <c:pt idx="300">
                  <c:v>45247</c:v>
                </c:pt>
                <c:pt idx="301">
                  <c:v>45254</c:v>
                </c:pt>
                <c:pt idx="302">
                  <c:v>45261</c:v>
                </c:pt>
                <c:pt idx="303">
                  <c:v>45268</c:v>
                </c:pt>
                <c:pt idx="304">
                  <c:v>45275</c:v>
                </c:pt>
                <c:pt idx="305">
                  <c:v>45282</c:v>
                </c:pt>
                <c:pt idx="306">
                  <c:v>45289</c:v>
                </c:pt>
                <c:pt idx="307">
                  <c:v>45296</c:v>
                </c:pt>
                <c:pt idx="308">
                  <c:v>45303</c:v>
                </c:pt>
                <c:pt idx="309">
                  <c:v>45310</c:v>
                </c:pt>
                <c:pt idx="310">
                  <c:v>45317</c:v>
                </c:pt>
                <c:pt idx="311">
                  <c:v>45324</c:v>
                </c:pt>
                <c:pt idx="312">
                  <c:v>45331</c:v>
                </c:pt>
                <c:pt idx="313">
                  <c:v>45338</c:v>
                </c:pt>
                <c:pt idx="314">
                  <c:v>45345</c:v>
                </c:pt>
                <c:pt idx="315">
                  <c:v>45352</c:v>
                </c:pt>
                <c:pt idx="316">
                  <c:v>45359</c:v>
                </c:pt>
                <c:pt idx="317">
                  <c:v>45366</c:v>
                </c:pt>
                <c:pt idx="318">
                  <c:v>45373</c:v>
                </c:pt>
                <c:pt idx="319">
                  <c:v>45380</c:v>
                </c:pt>
                <c:pt idx="320">
                  <c:v>45387</c:v>
                </c:pt>
                <c:pt idx="321">
                  <c:v>45391</c:v>
                </c:pt>
                <c:pt idx="322">
                  <c:v>45401</c:v>
                </c:pt>
                <c:pt idx="323">
                  <c:v>45408</c:v>
                </c:pt>
                <c:pt idx="324">
                  <c:v>45415</c:v>
                </c:pt>
                <c:pt idx="325">
                  <c:v>45422</c:v>
                </c:pt>
                <c:pt idx="326">
                  <c:v>45429</c:v>
                </c:pt>
                <c:pt idx="327">
                  <c:v>45436</c:v>
                </c:pt>
                <c:pt idx="328">
                  <c:v>45443</c:v>
                </c:pt>
                <c:pt idx="329">
                  <c:v>45450</c:v>
                </c:pt>
                <c:pt idx="330">
                  <c:v>45457</c:v>
                </c:pt>
                <c:pt idx="331">
                  <c:v>45464</c:v>
                </c:pt>
                <c:pt idx="332">
                  <c:v>45471</c:v>
                </c:pt>
                <c:pt idx="333">
                  <c:v>45478</c:v>
                </c:pt>
                <c:pt idx="334">
                  <c:v>45485</c:v>
                </c:pt>
                <c:pt idx="335">
                  <c:v>45492</c:v>
                </c:pt>
                <c:pt idx="336">
                  <c:v>45499</c:v>
                </c:pt>
                <c:pt idx="337">
                  <c:v>45506</c:v>
                </c:pt>
                <c:pt idx="338">
                  <c:v>45513</c:v>
                </c:pt>
                <c:pt idx="339">
                  <c:v>45520</c:v>
                </c:pt>
                <c:pt idx="340">
                  <c:v>45527</c:v>
                </c:pt>
                <c:pt idx="341">
                  <c:v>45534</c:v>
                </c:pt>
                <c:pt idx="342">
                  <c:v>45541</c:v>
                </c:pt>
                <c:pt idx="343">
                  <c:v>45548</c:v>
                </c:pt>
                <c:pt idx="344">
                  <c:v>45555</c:v>
                </c:pt>
                <c:pt idx="345">
                  <c:v>45562</c:v>
                </c:pt>
                <c:pt idx="346">
                  <c:v>45569</c:v>
                </c:pt>
                <c:pt idx="347">
                  <c:v>45576</c:v>
                </c:pt>
                <c:pt idx="348">
                  <c:v>45583</c:v>
                </c:pt>
                <c:pt idx="349">
                  <c:v>45590</c:v>
                </c:pt>
                <c:pt idx="350">
                  <c:v>45597</c:v>
                </c:pt>
                <c:pt idx="351">
                  <c:v>45604</c:v>
                </c:pt>
                <c:pt idx="352">
                  <c:v>45611</c:v>
                </c:pt>
                <c:pt idx="353">
                  <c:v>45618</c:v>
                </c:pt>
                <c:pt idx="354">
                  <c:v>45625</c:v>
                </c:pt>
                <c:pt idx="355">
                  <c:v>45632</c:v>
                </c:pt>
                <c:pt idx="356">
                  <c:v>45639</c:v>
                </c:pt>
                <c:pt idx="357">
                  <c:v>45646</c:v>
                </c:pt>
                <c:pt idx="358">
                  <c:v>45653</c:v>
                </c:pt>
                <c:pt idx="359">
                  <c:v>45660</c:v>
                </c:pt>
                <c:pt idx="360">
                  <c:v>45667</c:v>
                </c:pt>
                <c:pt idx="361">
                  <c:v>45674</c:v>
                </c:pt>
                <c:pt idx="362">
                  <c:v>45681</c:v>
                </c:pt>
                <c:pt idx="363">
                  <c:v>45688</c:v>
                </c:pt>
                <c:pt idx="364">
                  <c:v>45695</c:v>
                </c:pt>
                <c:pt idx="365">
                  <c:v>45702</c:v>
                </c:pt>
                <c:pt idx="366">
                  <c:v>45709</c:v>
                </c:pt>
                <c:pt idx="367">
                  <c:v>45716</c:v>
                </c:pt>
                <c:pt idx="368">
                  <c:v>45723</c:v>
                </c:pt>
                <c:pt idx="369">
                  <c:v>45730</c:v>
                </c:pt>
                <c:pt idx="370">
                  <c:v>45737</c:v>
                </c:pt>
                <c:pt idx="371">
                  <c:v>45744</c:v>
                </c:pt>
                <c:pt idx="372">
                  <c:v>45751</c:v>
                </c:pt>
                <c:pt idx="373">
                  <c:v>45758</c:v>
                </c:pt>
                <c:pt idx="374">
                  <c:v>45765</c:v>
                </c:pt>
                <c:pt idx="375">
                  <c:v>45772</c:v>
                </c:pt>
                <c:pt idx="376">
                  <c:v>45779</c:v>
                </c:pt>
                <c:pt idx="377">
                  <c:v>45786</c:v>
                </c:pt>
                <c:pt idx="378">
                  <c:v>45793</c:v>
                </c:pt>
                <c:pt idx="379">
                  <c:v>45800</c:v>
                </c:pt>
                <c:pt idx="380">
                  <c:v>45807</c:v>
                </c:pt>
                <c:pt idx="381">
                  <c:v>45814</c:v>
                </c:pt>
                <c:pt idx="382">
                  <c:v>45821</c:v>
                </c:pt>
                <c:pt idx="383">
                  <c:v>45828</c:v>
                </c:pt>
                <c:pt idx="384">
                  <c:v>45835</c:v>
                </c:pt>
              </c:numCache>
            </c:numRef>
          </c:cat>
          <c:val>
            <c:numRef>
              <c:f>Sayfa1!$C$3:$C$387</c:f>
              <c:numCache>
                <c:formatCode>#,##0</c:formatCode>
                <c:ptCount val="385"/>
                <c:pt idx="0">
                  <c:v>23809</c:v>
                </c:pt>
                <c:pt idx="1">
                  <c:v>24469</c:v>
                </c:pt>
                <c:pt idx="2">
                  <c:v>25507</c:v>
                </c:pt>
                <c:pt idx="3">
                  <c:v>25870</c:v>
                </c:pt>
                <c:pt idx="4">
                  <c:v>26666</c:v>
                </c:pt>
                <c:pt idx="5">
                  <c:v>26091</c:v>
                </c:pt>
                <c:pt idx="6">
                  <c:v>27485</c:v>
                </c:pt>
                <c:pt idx="7">
                  <c:v>27597</c:v>
                </c:pt>
                <c:pt idx="8">
                  <c:v>28032</c:v>
                </c:pt>
                <c:pt idx="9">
                  <c:v>28927</c:v>
                </c:pt>
                <c:pt idx="10">
                  <c:v>28761</c:v>
                </c:pt>
                <c:pt idx="11">
                  <c:v>30301</c:v>
                </c:pt>
                <c:pt idx="12">
                  <c:v>30818</c:v>
                </c:pt>
                <c:pt idx="13">
                  <c:v>30776</c:v>
                </c:pt>
                <c:pt idx="14">
                  <c:v>30929</c:v>
                </c:pt>
                <c:pt idx="15">
                  <c:v>31762</c:v>
                </c:pt>
                <c:pt idx="16">
                  <c:v>31513</c:v>
                </c:pt>
                <c:pt idx="17">
                  <c:v>31772</c:v>
                </c:pt>
                <c:pt idx="18">
                  <c:v>33672</c:v>
                </c:pt>
                <c:pt idx="19">
                  <c:v>34162</c:v>
                </c:pt>
                <c:pt idx="20">
                  <c:v>36525</c:v>
                </c:pt>
                <c:pt idx="21">
                  <c:v>37253</c:v>
                </c:pt>
                <c:pt idx="22">
                  <c:v>35932</c:v>
                </c:pt>
                <c:pt idx="23">
                  <c:v>37067</c:v>
                </c:pt>
                <c:pt idx="24">
                  <c:v>38222</c:v>
                </c:pt>
                <c:pt idx="25">
                  <c:v>37972</c:v>
                </c:pt>
                <c:pt idx="26">
                  <c:v>39890</c:v>
                </c:pt>
                <c:pt idx="27">
                  <c:v>40365</c:v>
                </c:pt>
                <c:pt idx="28">
                  <c:v>40584</c:v>
                </c:pt>
                <c:pt idx="29">
                  <c:v>42212</c:v>
                </c:pt>
                <c:pt idx="30">
                  <c:v>42538</c:v>
                </c:pt>
                <c:pt idx="31">
                  <c:v>43579</c:v>
                </c:pt>
                <c:pt idx="32">
                  <c:v>45369</c:v>
                </c:pt>
                <c:pt idx="33">
                  <c:v>45564</c:v>
                </c:pt>
                <c:pt idx="34">
                  <c:v>47496</c:v>
                </c:pt>
                <c:pt idx="35">
                  <c:v>48959</c:v>
                </c:pt>
                <c:pt idx="36">
                  <c:v>49529</c:v>
                </c:pt>
                <c:pt idx="37">
                  <c:v>51185</c:v>
                </c:pt>
                <c:pt idx="38">
                  <c:v>52368</c:v>
                </c:pt>
                <c:pt idx="39">
                  <c:v>53121</c:v>
                </c:pt>
                <c:pt idx="40">
                  <c:v>53701</c:v>
                </c:pt>
                <c:pt idx="41">
                  <c:v>51758</c:v>
                </c:pt>
                <c:pt idx="42">
                  <c:v>52574</c:v>
                </c:pt>
                <c:pt idx="43">
                  <c:v>55106</c:v>
                </c:pt>
                <c:pt idx="44">
                  <c:v>55771</c:v>
                </c:pt>
                <c:pt idx="45">
                  <c:v>57880</c:v>
                </c:pt>
                <c:pt idx="46">
                  <c:v>58299</c:v>
                </c:pt>
                <c:pt idx="47">
                  <c:v>59449</c:v>
                </c:pt>
                <c:pt idx="48">
                  <c:v>60732</c:v>
                </c:pt>
                <c:pt idx="49">
                  <c:v>61083</c:v>
                </c:pt>
                <c:pt idx="50">
                  <c:v>61012</c:v>
                </c:pt>
                <c:pt idx="51">
                  <c:v>61335</c:v>
                </c:pt>
                <c:pt idx="52">
                  <c:v>61434</c:v>
                </c:pt>
                <c:pt idx="53">
                  <c:v>62981</c:v>
                </c:pt>
                <c:pt idx="54">
                  <c:v>62500</c:v>
                </c:pt>
                <c:pt idx="55">
                  <c:v>62740</c:v>
                </c:pt>
                <c:pt idx="56">
                  <c:v>63276</c:v>
                </c:pt>
                <c:pt idx="57">
                  <c:v>63645</c:v>
                </c:pt>
                <c:pt idx="58">
                  <c:v>63308</c:v>
                </c:pt>
                <c:pt idx="59">
                  <c:v>64893</c:v>
                </c:pt>
                <c:pt idx="60">
                  <c:v>65434</c:v>
                </c:pt>
                <c:pt idx="61">
                  <c:v>66298</c:v>
                </c:pt>
                <c:pt idx="62">
                  <c:v>67459</c:v>
                </c:pt>
                <c:pt idx="63">
                  <c:v>72481</c:v>
                </c:pt>
                <c:pt idx="64">
                  <c:v>73512</c:v>
                </c:pt>
                <c:pt idx="65">
                  <c:v>74043</c:v>
                </c:pt>
                <c:pt idx="66">
                  <c:v>74598</c:v>
                </c:pt>
                <c:pt idx="67">
                  <c:v>75510</c:v>
                </c:pt>
                <c:pt idx="68">
                  <c:v>76585</c:v>
                </c:pt>
                <c:pt idx="69">
                  <c:v>77925</c:v>
                </c:pt>
                <c:pt idx="70">
                  <c:v>77780</c:v>
                </c:pt>
                <c:pt idx="71">
                  <c:v>78173</c:v>
                </c:pt>
                <c:pt idx="72">
                  <c:v>79405</c:v>
                </c:pt>
                <c:pt idx="73">
                  <c:v>80232</c:v>
                </c:pt>
                <c:pt idx="74">
                  <c:v>80961</c:v>
                </c:pt>
                <c:pt idx="75">
                  <c:v>82585</c:v>
                </c:pt>
                <c:pt idx="76">
                  <c:v>84143</c:v>
                </c:pt>
                <c:pt idx="77">
                  <c:v>85363</c:v>
                </c:pt>
                <c:pt idx="78">
                  <c:v>87135</c:v>
                </c:pt>
                <c:pt idx="79">
                  <c:v>87221</c:v>
                </c:pt>
                <c:pt idx="80">
                  <c:v>88867</c:v>
                </c:pt>
                <c:pt idx="81">
                  <c:v>88941</c:v>
                </c:pt>
                <c:pt idx="82">
                  <c:v>89520</c:v>
                </c:pt>
                <c:pt idx="83">
                  <c:v>89897</c:v>
                </c:pt>
                <c:pt idx="84">
                  <c:v>90169</c:v>
                </c:pt>
                <c:pt idx="85">
                  <c:v>91780</c:v>
                </c:pt>
                <c:pt idx="86">
                  <c:v>93192</c:v>
                </c:pt>
                <c:pt idx="87">
                  <c:v>92262</c:v>
                </c:pt>
                <c:pt idx="88">
                  <c:v>96197</c:v>
                </c:pt>
                <c:pt idx="89">
                  <c:v>93678</c:v>
                </c:pt>
                <c:pt idx="90">
                  <c:v>96698</c:v>
                </c:pt>
                <c:pt idx="91">
                  <c:v>97667</c:v>
                </c:pt>
                <c:pt idx="92">
                  <c:v>98388</c:v>
                </c:pt>
                <c:pt idx="93">
                  <c:v>98985</c:v>
                </c:pt>
                <c:pt idx="94">
                  <c:v>100015</c:v>
                </c:pt>
                <c:pt idx="95">
                  <c:v>100567</c:v>
                </c:pt>
                <c:pt idx="96">
                  <c:v>101087</c:v>
                </c:pt>
                <c:pt idx="97">
                  <c:v>101552</c:v>
                </c:pt>
                <c:pt idx="98">
                  <c:v>103990</c:v>
                </c:pt>
                <c:pt idx="99">
                  <c:v>105051</c:v>
                </c:pt>
                <c:pt idx="100">
                  <c:v>105433</c:v>
                </c:pt>
                <c:pt idx="101">
                  <c:v>105781</c:v>
                </c:pt>
                <c:pt idx="102">
                  <c:v>106136</c:v>
                </c:pt>
                <c:pt idx="103">
                  <c:v>106702</c:v>
                </c:pt>
                <c:pt idx="104">
                  <c:v>107364</c:v>
                </c:pt>
                <c:pt idx="105">
                  <c:v>108095</c:v>
                </c:pt>
                <c:pt idx="106">
                  <c:v>107858</c:v>
                </c:pt>
                <c:pt idx="107">
                  <c:v>108653</c:v>
                </c:pt>
                <c:pt idx="108">
                  <c:v>109246</c:v>
                </c:pt>
                <c:pt idx="109">
                  <c:v>109973</c:v>
                </c:pt>
                <c:pt idx="110">
                  <c:v>110866</c:v>
                </c:pt>
                <c:pt idx="111">
                  <c:v>111443</c:v>
                </c:pt>
                <c:pt idx="112">
                  <c:v>111793</c:v>
                </c:pt>
                <c:pt idx="113">
                  <c:v>112762</c:v>
                </c:pt>
                <c:pt idx="114">
                  <c:v>114840</c:v>
                </c:pt>
                <c:pt idx="115">
                  <c:v>116243</c:v>
                </c:pt>
                <c:pt idx="116">
                  <c:v>116734</c:v>
                </c:pt>
                <c:pt idx="117">
                  <c:v>117156</c:v>
                </c:pt>
                <c:pt idx="118">
                  <c:v>117279</c:v>
                </c:pt>
                <c:pt idx="119">
                  <c:v>117632</c:v>
                </c:pt>
                <c:pt idx="120">
                  <c:v>119706</c:v>
                </c:pt>
                <c:pt idx="121">
                  <c:v>119794</c:v>
                </c:pt>
                <c:pt idx="122">
                  <c:v>120636</c:v>
                </c:pt>
                <c:pt idx="123">
                  <c:v>122259</c:v>
                </c:pt>
                <c:pt idx="124">
                  <c:v>123649</c:v>
                </c:pt>
                <c:pt idx="125">
                  <c:v>124089</c:v>
                </c:pt>
                <c:pt idx="126">
                  <c:v>124648</c:v>
                </c:pt>
                <c:pt idx="127">
                  <c:v>126447</c:v>
                </c:pt>
                <c:pt idx="128">
                  <c:v>127502</c:v>
                </c:pt>
                <c:pt idx="129">
                  <c:v>132042</c:v>
                </c:pt>
                <c:pt idx="130">
                  <c:v>136159</c:v>
                </c:pt>
                <c:pt idx="131">
                  <c:v>137120</c:v>
                </c:pt>
                <c:pt idx="132">
                  <c:v>138044</c:v>
                </c:pt>
                <c:pt idx="133">
                  <c:v>139284</c:v>
                </c:pt>
                <c:pt idx="134">
                  <c:v>140101</c:v>
                </c:pt>
                <c:pt idx="135">
                  <c:v>140603</c:v>
                </c:pt>
                <c:pt idx="136">
                  <c:v>141205</c:v>
                </c:pt>
                <c:pt idx="137">
                  <c:v>143574</c:v>
                </c:pt>
                <c:pt idx="138">
                  <c:v>144251</c:v>
                </c:pt>
                <c:pt idx="139">
                  <c:v>144937</c:v>
                </c:pt>
                <c:pt idx="140">
                  <c:v>147037</c:v>
                </c:pt>
                <c:pt idx="141">
                  <c:v>148534</c:v>
                </c:pt>
                <c:pt idx="142">
                  <c:v>152143</c:v>
                </c:pt>
                <c:pt idx="143">
                  <c:v>150013</c:v>
                </c:pt>
                <c:pt idx="144">
                  <c:v>150179</c:v>
                </c:pt>
                <c:pt idx="145">
                  <c:v>150881</c:v>
                </c:pt>
                <c:pt idx="146">
                  <c:v>151546</c:v>
                </c:pt>
                <c:pt idx="147">
                  <c:v>152079</c:v>
                </c:pt>
                <c:pt idx="148">
                  <c:v>152272</c:v>
                </c:pt>
                <c:pt idx="149">
                  <c:v>152334</c:v>
                </c:pt>
                <c:pt idx="150">
                  <c:v>152580</c:v>
                </c:pt>
                <c:pt idx="151">
                  <c:v>152360</c:v>
                </c:pt>
                <c:pt idx="152">
                  <c:v>152756</c:v>
                </c:pt>
                <c:pt idx="153">
                  <c:v>153577</c:v>
                </c:pt>
                <c:pt idx="154">
                  <c:v>152438</c:v>
                </c:pt>
                <c:pt idx="155">
                  <c:v>151617</c:v>
                </c:pt>
                <c:pt idx="156">
                  <c:v>151549</c:v>
                </c:pt>
                <c:pt idx="157">
                  <c:v>151784</c:v>
                </c:pt>
                <c:pt idx="158">
                  <c:v>151547</c:v>
                </c:pt>
                <c:pt idx="159">
                  <c:v>151526</c:v>
                </c:pt>
                <c:pt idx="160">
                  <c:v>151497</c:v>
                </c:pt>
                <c:pt idx="161">
                  <c:v>150869</c:v>
                </c:pt>
                <c:pt idx="162">
                  <c:v>150523</c:v>
                </c:pt>
                <c:pt idx="163">
                  <c:v>150661</c:v>
                </c:pt>
                <c:pt idx="164">
                  <c:v>150471</c:v>
                </c:pt>
                <c:pt idx="165">
                  <c:v>150303</c:v>
                </c:pt>
                <c:pt idx="166">
                  <c:v>150243</c:v>
                </c:pt>
                <c:pt idx="167">
                  <c:v>149255</c:v>
                </c:pt>
                <c:pt idx="168">
                  <c:v>150236</c:v>
                </c:pt>
                <c:pt idx="169">
                  <c:v>150406</c:v>
                </c:pt>
                <c:pt idx="170">
                  <c:v>150406</c:v>
                </c:pt>
                <c:pt idx="171">
                  <c:v>150891</c:v>
                </c:pt>
                <c:pt idx="172">
                  <c:v>151283</c:v>
                </c:pt>
                <c:pt idx="173">
                  <c:v>150909</c:v>
                </c:pt>
                <c:pt idx="174">
                  <c:v>150288</c:v>
                </c:pt>
                <c:pt idx="175">
                  <c:v>150262</c:v>
                </c:pt>
                <c:pt idx="176">
                  <c:v>150577</c:v>
                </c:pt>
                <c:pt idx="177">
                  <c:v>150848</c:v>
                </c:pt>
                <c:pt idx="178">
                  <c:v>150608</c:v>
                </c:pt>
                <c:pt idx="179">
                  <c:v>150675</c:v>
                </c:pt>
                <c:pt idx="180">
                  <c:v>150649</c:v>
                </c:pt>
                <c:pt idx="181">
                  <c:v>150382</c:v>
                </c:pt>
                <c:pt idx="182">
                  <c:v>151280</c:v>
                </c:pt>
                <c:pt idx="183">
                  <c:v>151585</c:v>
                </c:pt>
                <c:pt idx="184">
                  <c:v>151169</c:v>
                </c:pt>
                <c:pt idx="185">
                  <c:v>151717</c:v>
                </c:pt>
                <c:pt idx="186">
                  <c:v>152262</c:v>
                </c:pt>
                <c:pt idx="187">
                  <c:v>150340</c:v>
                </c:pt>
                <c:pt idx="188">
                  <c:v>150189</c:v>
                </c:pt>
                <c:pt idx="189">
                  <c:v>150581</c:v>
                </c:pt>
                <c:pt idx="190">
                  <c:v>151068</c:v>
                </c:pt>
                <c:pt idx="191">
                  <c:v>151407</c:v>
                </c:pt>
                <c:pt idx="192">
                  <c:v>151230</c:v>
                </c:pt>
                <c:pt idx="193">
                  <c:v>150277</c:v>
                </c:pt>
                <c:pt idx="194">
                  <c:v>150939</c:v>
                </c:pt>
                <c:pt idx="195">
                  <c:v>151534</c:v>
                </c:pt>
                <c:pt idx="196">
                  <c:v>151842</c:v>
                </c:pt>
                <c:pt idx="197">
                  <c:v>151588</c:v>
                </c:pt>
                <c:pt idx="198">
                  <c:v>151577</c:v>
                </c:pt>
                <c:pt idx="199">
                  <c:v>150587</c:v>
                </c:pt>
                <c:pt idx="200">
                  <c:v>150925</c:v>
                </c:pt>
                <c:pt idx="201">
                  <c:v>150674</c:v>
                </c:pt>
                <c:pt idx="202">
                  <c:v>151250</c:v>
                </c:pt>
                <c:pt idx="203">
                  <c:v>151026</c:v>
                </c:pt>
                <c:pt idx="204">
                  <c:v>150017</c:v>
                </c:pt>
                <c:pt idx="205">
                  <c:v>148558</c:v>
                </c:pt>
                <c:pt idx="206">
                  <c:v>149962</c:v>
                </c:pt>
                <c:pt idx="207">
                  <c:v>149113</c:v>
                </c:pt>
                <c:pt idx="208">
                  <c:v>149120</c:v>
                </c:pt>
                <c:pt idx="209">
                  <c:v>148911</c:v>
                </c:pt>
                <c:pt idx="210">
                  <c:v>148932</c:v>
                </c:pt>
                <c:pt idx="211">
                  <c:v>148280</c:v>
                </c:pt>
                <c:pt idx="212">
                  <c:v>148290</c:v>
                </c:pt>
                <c:pt idx="213">
                  <c:v>148349</c:v>
                </c:pt>
                <c:pt idx="214">
                  <c:v>148746</c:v>
                </c:pt>
                <c:pt idx="215">
                  <c:v>149079</c:v>
                </c:pt>
                <c:pt idx="216">
                  <c:v>148804</c:v>
                </c:pt>
                <c:pt idx="217">
                  <c:v>148288</c:v>
                </c:pt>
                <c:pt idx="218">
                  <c:v>148757</c:v>
                </c:pt>
                <c:pt idx="219">
                  <c:v>149094</c:v>
                </c:pt>
                <c:pt idx="220">
                  <c:v>149224</c:v>
                </c:pt>
                <c:pt idx="221">
                  <c:v>149341</c:v>
                </c:pt>
                <c:pt idx="222">
                  <c:v>149245</c:v>
                </c:pt>
                <c:pt idx="223">
                  <c:v>149336</c:v>
                </c:pt>
                <c:pt idx="224">
                  <c:v>150069</c:v>
                </c:pt>
                <c:pt idx="225">
                  <c:v>150783</c:v>
                </c:pt>
                <c:pt idx="226">
                  <c:v>150400</c:v>
                </c:pt>
                <c:pt idx="227">
                  <c:v>150321</c:v>
                </c:pt>
                <c:pt idx="228">
                  <c:v>149703</c:v>
                </c:pt>
                <c:pt idx="229">
                  <c:v>149659</c:v>
                </c:pt>
                <c:pt idx="230">
                  <c:v>149812</c:v>
                </c:pt>
                <c:pt idx="231">
                  <c:v>149422</c:v>
                </c:pt>
                <c:pt idx="232">
                  <c:v>149245</c:v>
                </c:pt>
                <c:pt idx="233">
                  <c:v>148578</c:v>
                </c:pt>
                <c:pt idx="234">
                  <c:v>149280</c:v>
                </c:pt>
                <c:pt idx="235">
                  <c:v>150310</c:v>
                </c:pt>
                <c:pt idx="236">
                  <c:v>151083</c:v>
                </c:pt>
                <c:pt idx="237">
                  <c:v>152073</c:v>
                </c:pt>
                <c:pt idx="238">
                  <c:v>153347</c:v>
                </c:pt>
                <c:pt idx="239">
                  <c:v>153474</c:v>
                </c:pt>
                <c:pt idx="240">
                  <c:v>155766</c:v>
                </c:pt>
                <c:pt idx="241">
                  <c:v>157599</c:v>
                </c:pt>
                <c:pt idx="242">
                  <c:v>160698</c:v>
                </c:pt>
                <c:pt idx="243">
                  <c:v>160718</c:v>
                </c:pt>
                <c:pt idx="244">
                  <c:v>164822</c:v>
                </c:pt>
                <c:pt idx="245">
                  <c:v>157429</c:v>
                </c:pt>
                <c:pt idx="246">
                  <c:v>159800</c:v>
                </c:pt>
                <c:pt idx="247">
                  <c:v>160310</c:v>
                </c:pt>
                <c:pt idx="248">
                  <c:v>160544</c:v>
                </c:pt>
                <c:pt idx="249">
                  <c:v>160485</c:v>
                </c:pt>
                <c:pt idx="250">
                  <c:v>160949</c:v>
                </c:pt>
                <c:pt idx="251">
                  <c:v>161311</c:v>
                </c:pt>
                <c:pt idx="252">
                  <c:v>161086</c:v>
                </c:pt>
                <c:pt idx="253">
                  <c:v>161841</c:v>
                </c:pt>
                <c:pt idx="254">
                  <c:v>161978</c:v>
                </c:pt>
                <c:pt idx="255">
                  <c:v>162919</c:v>
                </c:pt>
                <c:pt idx="256">
                  <c:v>163676</c:v>
                </c:pt>
                <c:pt idx="257">
                  <c:v>163895</c:v>
                </c:pt>
                <c:pt idx="258">
                  <c:v>164313</c:v>
                </c:pt>
                <c:pt idx="259">
                  <c:v>162748</c:v>
                </c:pt>
                <c:pt idx="260">
                  <c:v>162664</c:v>
                </c:pt>
                <c:pt idx="261">
                  <c:v>161891</c:v>
                </c:pt>
                <c:pt idx="262">
                  <c:v>161851</c:v>
                </c:pt>
                <c:pt idx="263">
                  <c:v>160755</c:v>
                </c:pt>
                <c:pt idx="264">
                  <c:v>161184</c:v>
                </c:pt>
                <c:pt idx="265">
                  <c:v>161469</c:v>
                </c:pt>
                <c:pt idx="266">
                  <c:v>163577</c:v>
                </c:pt>
                <c:pt idx="267">
                  <c:v>163923</c:v>
                </c:pt>
                <c:pt idx="268">
                  <c:v>163332</c:v>
                </c:pt>
                <c:pt idx="269">
                  <c:v>163515</c:v>
                </c:pt>
                <c:pt idx="270">
                  <c:v>162819</c:v>
                </c:pt>
                <c:pt idx="271">
                  <c:v>160510</c:v>
                </c:pt>
                <c:pt idx="272">
                  <c:v>159895</c:v>
                </c:pt>
                <c:pt idx="273">
                  <c:v>161053</c:v>
                </c:pt>
                <c:pt idx="274">
                  <c:v>161559</c:v>
                </c:pt>
                <c:pt idx="275">
                  <c:v>162004</c:v>
                </c:pt>
                <c:pt idx="276">
                  <c:v>161943</c:v>
                </c:pt>
                <c:pt idx="277">
                  <c:v>162637</c:v>
                </c:pt>
                <c:pt idx="278">
                  <c:v>162004</c:v>
                </c:pt>
                <c:pt idx="279">
                  <c:v>162310</c:v>
                </c:pt>
                <c:pt idx="280">
                  <c:v>163218</c:v>
                </c:pt>
                <c:pt idx="281">
                  <c:v>163580</c:v>
                </c:pt>
                <c:pt idx="282">
                  <c:v>163538</c:v>
                </c:pt>
                <c:pt idx="283">
                  <c:v>170490</c:v>
                </c:pt>
                <c:pt idx="284">
                  <c:v>169895</c:v>
                </c:pt>
                <c:pt idx="285">
                  <c:v>169999</c:v>
                </c:pt>
                <c:pt idx="286">
                  <c:v>172029</c:v>
                </c:pt>
                <c:pt idx="287">
                  <c:v>172186</c:v>
                </c:pt>
                <c:pt idx="288">
                  <c:v>172015</c:v>
                </c:pt>
                <c:pt idx="289">
                  <c:v>172890</c:v>
                </c:pt>
                <c:pt idx="290">
                  <c:v>165443</c:v>
                </c:pt>
                <c:pt idx="291">
                  <c:v>166217</c:v>
                </c:pt>
                <c:pt idx="292">
                  <c:v>162957</c:v>
                </c:pt>
                <c:pt idx="293">
                  <c:v>161039</c:v>
                </c:pt>
                <c:pt idx="294">
                  <c:v>161518</c:v>
                </c:pt>
                <c:pt idx="295">
                  <c:v>161795</c:v>
                </c:pt>
                <c:pt idx="296">
                  <c:v>162389</c:v>
                </c:pt>
                <c:pt idx="297">
                  <c:v>162695</c:v>
                </c:pt>
                <c:pt idx="298">
                  <c:v>164524</c:v>
                </c:pt>
                <c:pt idx="299">
                  <c:v>165883</c:v>
                </c:pt>
                <c:pt idx="300">
                  <c:v>167947</c:v>
                </c:pt>
                <c:pt idx="301">
                  <c:v>167234</c:v>
                </c:pt>
                <c:pt idx="302">
                  <c:v>168043</c:v>
                </c:pt>
                <c:pt idx="303">
                  <c:v>168087</c:v>
                </c:pt>
                <c:pt idx="304">
                  <c:v>167985</c:v>
                </c:pt>
                <c:pt idx="305">
                  <c:v>167265</c:v>
                </c:pt>
                <c:pt idx="306">
                  <c:v>182188</c:v>
                </c:pt>
                <c:pt idx="307">
                  <c:v>182691</c:v>
                </c:pt>
                <c:pt idx="308">
                  <c:v>183720</c:v>
                </c:pt>
                <c:pt idx="309">
                  <c:v>184729</c:v>
                </c:pt>
                <c:pt idx="310">
                  <c:v>186699</c:v>
                </c:pt>
                <c:pt idx="311">
                  <c:v>188005</c:v>
                </c:pt>
                <c:pt idx="312">
                  <c:v>188937</c:v>
                </c:pt>
                <c:pt idx="313">
                  <c:v>188668</c:v>
                </c:pt>
                <c:pt idx="314">
                  <c:v>189203</c:v>
                </c:pt>
                <c:pt idx="315">
                  <c:v>190149</c:v>
                </c:pt>
                <c:pt idx="316">
                  <c:v>190146</c:v>
                </c:pt>
                <c:pt idx="317">
                  <c:v>189989</c:v>
                </c:pt>
                <c:pt idx="318">
                  <c:v>189716</c:v>
                </c:pt>
                <c:pt idx="319">
                  <c:v>192506</c:v>
                </c:pt>
                <c:pt idx="320">
                  <c:v>193957</c:v>
                </c:pt>
                <c:pt idx="321">
                  <c:v>194969</c:v>
                </c:pt>
                <c:pt idx="322">
                  <c:v>197230</c:v>
                </c:pt>
                <c:pt idx="323">
                  <c:v>198528</c:v>
                </c:pt>
                <c:pt idx="324">
                  <c:v>199975</c:v>
                </c:pt>
                <c:pt idx="325">
                  <c:v>202580</c:v>
                </c:pt>
                <c:pt idx="326">
                  <c:v>203653</c:v>
                </c:pt>
                <c:pt idx="327">
                  <c:v>204732</c:v>
                </c:pt>
                <c:pt idx="328">
                  <c:v>211043</c:v>
                </c:pt>
                <c:pt idx="329">
                  <c:v>208994</c:v>
                </c:pt>
                <c:pt idx="330">
                  <c:v>207689</c:v>
                </c:pt>
                <c:pt idx="331">
                  <c:v>210130</c:v>
                </c:pt>
                <c:pt idx="332">
                  <c:v>211370</c:v>
                </c:pt>
                <c:pt idx="333">
                  <c:v>218533</c:v>
                </c:pt>
                <c:pt idx="334">
                  <c:v>225062</c:v>
                </c:pt>
                <c:pt idx="335">
                  <c:v>238385</c:v>
                </c:pt>
                <c:pt idx="336">
                  <c:v>241219</c:v>
                </c:pt>
                <c:pt idx="337">
                  <c:v>244196</c:v>
                </c:pt>
                <c:pt idx="338">
                  <c:v>246912</c:v>
                </c:pt>
                <c:pt idx="339">
                  <c:v>249308</c:v>
                </c:pt>
                <c:pt idx="340">
                  <c:v>249722</c:v>
                </c:pt>
                <c:pt idx="341">
                  <c:v>252914</c:v>
                </c:pt>
                <c:pt idx="342">
                  <c:v>257226</c:v>
                </c:pt>
                <c:pt idx="343">
                  <c:v>259255</c:v>
                </c:pt>
                <c:pt idx="344">
                  <c:v>260521</c:v>
                </c:pt>
                <c:pt idx="345">
                  <c:v>260898</c:v>
                </c:pt>
                <c:pt idx="346">
                  <c:v>264616</c:v>
                </c:pt>
                <c:pt idx="347">
                  <c:v>261144</c:v>
                </c:pt>
                <c:pt idx="348">
                  <c:v>265904</c:v>
                </c:pt>
                <c:pt idx="349">
                  <c:v>267791</c:v>
                </c:pt>
                <c:pt idx="350">
                  <c:v>274620</c:v>
                </c:pt>
                <c:pt idx="351">
                  <c:v>276279</c:v>
                </c:pt>
                <c:pt idx="352">
                  <c:v>280287</c:v>
                </c:pt>
                <c:pt idx="353">
                  <c:v>281533</c:v>
                </c:pt>
                <c:pt idx="354">
                  <c:v>286873</c:v>
                </c:pt>
                <c:pt idx="355">
                  <c:v>290361</c:v>
                </c:pt>
                <c:pt idx="356">
                  <c:v>286777</c:v>
                </c:pt>
                <c:pt idx="357">
                  <c:v>282204</c:v>
                </c:pt>
                <c:pt idx="358">
                  <c:v>287512</c:v>
                </c:pt>
                <c:pt idx="359">
                  <c:v>293694</c:v>
                </c:pt>
                <c:pt idx="360">
                  <c:v>297736</c:v>
                </c:pt>
                <c:pt idx="361">
                  <c:v>301458</c:v>
                </c:pt>
                <c:pt idx="362">
                  <c:v>304898</c:v>
                </c:pt>
                <c:pt idx="363">
                  <c:v>314725</c:v>
                </c:pt>
                <c:pt idx="364">
                  <c:v>320245</c:v>
                </c:pt>
                <c:pt idx="365">
                  <c:v>323955</c:v>
                </c:pt>
                <c:pt idx="366">
                  <c:v>328754</c:v>
                </c:pt>
                <c:pt idx="367">
                  <c:v>333739</c:v>
                </c:pt>
                <c:pt idx="368">
                  <c:v>339114</c:v>
                </c:pt>
                <c:pt idx="369">
                  <c:v>341701</c:v>
                </c:pt>
                <c:pt idx="370">
                  <c:v>347655</c:v>
                </c:pt>
                <c:pt idx="371">
                  <c:v>349096</c:v>
                </c:pt>
                <c:pt idx="372">
                  <c:v>358294</c:v>
                </c:pt>
                <c:pt idx="373">
                  <c:v>366110</c:v>
                </c:pt>
                <c:pt idx="374">
                  <c:v>375554</c:v>
                </c:pt>
                <c:pt idx="375">
                  <c:v>380567</c:v>
                </c:pt>
                <c:pt idx="376">
                  <c:v>388179</c:v>
                </c:pt>
                <c:pt idx="377">
                  <c:v>393571</c:v>
                </c:pt>
                <c:pt idx="378">
                  <c:v>395576</c:v>
                </c:pt>
                <c:pt idx="379">
                  <c:v>400816</c:v>
                </c:pt>
                <c:pt idx="380">
                  <c:v>407376</c:v>
                </c:pt>
                <c:pt idx="381">
                  <c:v>412357</c:v>
                </c:pt>
                <c:pt idx="382">
                  <c:v>415085</c:v>
                </c:pt>
                <c:pt idx="383">
                  <c:v>420209</c:v>
                </c:pt>
                <c:pt idx="384">
                  <c:v>424959</c:v>
                </c:pt>
              </c:numCache>
            </c:numRef>
          </c:val>
          <c:smooth val="0"/>
          <c:extLst>
            <c:ext xmlns:c16="http://schemas.microsoft.com/office/drawing/2014/chart" uri="{C3380CC4-5D6E-409C-BE32-E72D297353CC}">
              <c16:uniqueId val="{00000000-9708-4FE1-AF4E-BE4CC299473A}"/>
            </c:ext>
          </c:extLst>
        </c:ser>
        <c:dLbls>
          <c:showLegendKey val="0"/>
          <c:showVal val="0"/>
          <c:showCatName val="0"/>
          <c:showSerName val="0"/>
          <c:showPercent val="0"/>
          <c:showBubbleSize val="0"/>
        </c:dLbls>
        <c:smooth val="0"/>
        <c:axId val="495886400"/>
        <c:axId val="495889536"/>
      </c:lineChart>
      <c:dateAx>
        <c:axId val="495886400"/>
        <c:scaling>
          <c:orientation val="minMax"/>
        </c:scaling>
        <c:delete val="0"/>
        <c:axPos val="b"/>
        <c:numFmt formatCode="m/d/yyyy" sourceLinked="1"/>
        <c:majorTickMark val="out"/>
        <c:minorTickMark val="none"/>
        <c:tickLblPos val="nextTo"/>
        <c:crossAx val="495889536"/>
        <c:crosses val="autoZero"/>
        <c:auto val="1"/>
        <c:lblOffset val="100"/>
        <c:baseTimeUnit val="days"/>
        <c:majorUnit val="3"/>
        <c:majorTimeUnit val="months"/>
      </c:dateAx>
      <c:valAx>
        <c:axId val="495889536"/>
        <c:scaling>
          <c:orientation val="minMax"/>
        </c:scaling>
        <c:delete val="0"/>
        <c:axPos val="l"/>
        <c:majorGridlines/>
        <c:numFmt formatCode="#,##0" sourceLinked="1"/>
        <c:majorTickMark val="out"/>
        <c:minorTickMark val="none"/>
        <c:tickLblPos val="nextTo"/>
        <c:txPr>
          <a:bodyPr/>
          <a:lstStyle/>
          <a:p>
            <a:pPr>
              <a:defRPr sz="1400"/>
            </a:pPr>
            <a:endParaRPr lang="tr-TR"/>
          </a:p>
        </c:txPr>
        <c:crossAx val="495886400"/>
        <c:crosses val="autoZero"/>
        <c:crossBetween val="between"/>
      </c:valAx>
    </c:plotArea>
    <c:plotVisOnly val="1"/>
    <c:dispBlanksAs val="zero"/>
    <c:showDLblsOverMax val="0"/>
  </c:chart>
  <c:txPr>
    <a:bodyPr/>
    <a:lstStyle/>
    <a:p>
      <a:pPr>
        <a:defRPr sz="1200" b="1"/>
      </a:pPr>
      <a:endParaRPr lang="tr-TR"/>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Sayfa1!$B$1</c:f>
              <c:strCache>
                <c:ptCount val="1"/>
                <c:pt idx="0">
                  <c:v>Seri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Sayfa1!$A$2:$A$31</c:f>
              <c:strCache>
                <c:ptCount val="30"/>
                <c:pt idx="0">
                  <c:v>23.Haz.22</c:v>
                </c:pt>
                <c:pt idx="1">
                  <c:v>21.Tem.22</c:v>
                </c:pt>
                <c:pt idx="2">
                  <c:v>18.Ağu.22</c:v>
                </c:pt>
                <c:pt idx="3">
                  <c:v>23.Eyl.22</c:v>
                </c:pt>
                <c:pt idx="4">
                  <c:v>20.Eki.22</c:v>
                </c:pt>
                <c:pt idx="5">
                  <c:v>24.Kas.22</c:v>
                </c:pt>
                <c:pt idx="6">
                  <c:v>25.Ara.22</c:v>
                </c:pt>
                <c:pt idx="7">
                  <c:v>25.May.23</c:v>
                </c:pt>
                <c:pt idx="8">
                  <c:v>27.Haz.23</c:v>
                </c:pt>
                <c:pt idx="9">
                  <c:v>20.07.2023</c:v>
                </c:pt>
                <c:pt idx="10">
                  <c:v>24.08.2023</c:v>
                </c:pt>
                <c:pt idx="11">
                  <c:v>21.09.2023</c:v>
                </c:pt>
                <c:pt idx="12">
                  <c:v>26.10.2023</c:v>
                </c:pt>
                <c:pt idx="13">
                  <c:v>23.11.2023</c:v>
                </c:pt>
                <c:pt idx="14">
                  <c:v>21.12.2023</c:v>
                </c:pt>
                <c:pt idx="15">
                  <c:v>25.01.2024</c:v>
                </c:pt>
                <c:pt idx="16">
                  <c:v>             30.02.2024</c:v>
                </c:pt>
                <c:pt idx="17">
                  <c:v>30.03.2024</c:v>
                </c:pt>
                <c:pt idx="18">
                  <c:v>30.04.2024</c:v>
                </c:pt>
                <c:pt idx="19">
                  <c:v>30.05.2024</c:v>
                </c:pt>
                <c:pt idx="20">
                  <c:v>30.06.2024</c:v>
                </c:pt>
                <c:pt idx="21">
                  <c:v>30.07.2024</c:v>
                </c:pt>
                <c:pt idx="22">
                  <c:v>30.08.2024</c:v>
                </c:pt>
                <c:pt idx="23">
                  <c:v>30.09.2024</c:v>
                </c:pt>
                <c:pt idx="24">
                  <c:v>30.10.2024</c:v>
                </c:pt>
                <c:pt idx="25">
                  <c:v>27.12.2024</c:v>
                </c:pt>
                <c:pt idx="26">
                  <c:v>23.01.2025</c:v>
                </c:pt>
                <c:pt idx="27">
                  <c:v>6.03.2025</c:v>
                </c:pt>
                <c:pt idx="28">
                  <c:v>17.04.2025</c:v>
                </c:pt>
                <c:pt idx="29">
                  <c:v>19.06.2025</c:v>
                </c:pt>
              </c:strCache>
            </c:strRef>
          </c:cat>
          <c:val>
            <c:numRef>
              <c:f>Sayfa1!$B$2:$B$31</c:f>
              <c:numCache>
                <c:formatCode>General</c:formatCode>
                <c:ptCount val="30"/>
                <c:pt idx="0">
                  <c:v>14</c:v>
                </c:pt>
                <c:pt idx="1">
                  <c:v>14</c:v>
                </c:pt>
                <c:pt idx="2">
                  <c:v>13</c:v>
                </c:pt>
                <c:pt idx="3">
                  <c:v>12</c:v>
                </c:pt>
                <c:pt idx="4">
                  <c:v>10.5</c:v>
                </c:pt>
                <c:pt idx="5">
                  <c:v>9</c:v>
                </c:pt>
                <c:pt idx="6">
                  <c:v>9</c:v>
                </c:pt>
                <c:pt idx="7">
                  <c:v>8.5</c:v>
                </c:pt>
                <c:pt idx="8">
                  <c:v>15</c:v>
                </c:pt>
                <c:pt idx="9">
                  <c:v>17.5</c:v>
                </c:pt>
                <c:pt idx="10">
                  <c:v>25</c:v>
                </c:pt>
                <c:pt idx="11">
                  <c:v>30</c:v>
                </c:pt>
                <c:pt idx="12">
                  <c:v>35</c:v>
                </c:pt>
                <c:pt idx="13">
                  <c:v>40</c:v>
                </c:pt>
                <c:pt idx="14">
                  <c:v>42.5</c:v>
                </c:pt>
                <c:pt idx="15">
                  <c:v>45</c:v>
                </c:pt>
                <c:pt idx="16">
                  <c:v>45</c:v>
                </c:pt>
                <c:pt idx="17">
                  <c:v>50</c:v>
                </c:pt>
                <c:pt idx="18">
                  <c:v>50</c:v>
                </c:pt>
                <c:pt idx="19">
                  <c:v>50</c:v>
                </c:pt>
                <c:pt idx="20">
                  <c:v>50</c:v>
                </c:pt>
                <c:pt idx="21">
                  <c:v>50</c:v>
                </c:pt>
                <c:pt idx="22">
                  <c:v>50</c:v>
                </c:pt>
                <c:pt idx="23">
                  <c:v>50</c:v>
                </c:pt>
                <c:pt idx="24">
                  <c:v>50</c:v>
                </c:pt>
                <c:pt idx="25">
                  <c:v>47.5</c:v>
                </c:pt>
                <c:pt idx="26">
                  <c:v>45</c:v>
                </c:pt>
                <c:pt idx="27">
                  <c:v>42.5</c:v>
                </c:pt>
                <c:pt idx="28">
                  <c:v>46</c:v>
                </c:pt>
                <c:pt idx="29">
                  <c:v>46</c:v>
                </c:pt>
              </c:numCache>
            </c:numRef>
          </c:val>
          <c:extLst>
            <c:ext xmlns:c16="http://schemas.microsoft.com/office/drawing/2014/chart" uri="{C3380CC4-5D6E-409C-BE32-E72D297353CC}">
              <c16:uniqueId val="{00000000-EE61-4DF8-AEC4-E2BED58E1CFF}"/>
            </c:ext>
          </c:extLst>
        </c:ser>
        <c:dLbls>
          <c:dLblPos val="outEnd"/>
          <c:showLegendKey val="0"/>
          <c:showVal val="1"/>
          <c:showCatName val="0"/>
          <c:showSerName val="0"/>
          <c:showPercent val="0"/>
          <c:showBubbleSize val="0"/>
        </c:dLbls>
        <c:gapWidth val="219"/>
        <c:overlap val="-27"/>
        <c:axId val="872074768"/>
        <c:axId val="872076688"/>
        <c:extLst>
          <c:ext xmlns:c15="http://schemas.microsoft.com/office/drawing/2012/chart" uri="{02D57815-91ED-43cb-92C2-25804820EDAC}">
            <c15:filteredBarSeries>
              <c15:ser>
                <c:idx val="1"/>
                <c:order val="1"/>
                <c:tx>
                  <c:strRef>
                    <c:extLst>
                      <c:ext uri="{02D57815-91ED-43cb-92C2-25804820EDAC}">
                        <c15:formulaRef>
                          <c15:sqref>Sayfa1!$C$1</c15:sqref>
                        </c15:formulaRef>
                      </c:ext>
                    </c:extLst>
                    <c:strCache>
                      <c:ptCount val="1"/>
                      <c:pt idx="0">
                        <c:v>Sütun1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Sayfa1!$A$2:$A$31</c15:sqref>
                        </c15:formulaRef>
                      </c:ext>
                    </c:extLst>
                    <c:strCache>
                      <c:ptCount val="30"/>
                      <c:pt idx="0">
                        <c:v>23.Haz.22</c:v>
                      </c:pt>
                      <c:pt idx="1">
                        <c:v>21.Tem.22</c:v>
                      </c:pt>
                      <c:pt idx="2">
                        <c:v>18.Ağu.22</c:v>
                      </c:pt>
                      <c:pt idx="3">
                        <c:v>23.Eyl.22</c:v>
                      </c:pt>
                      <c:pt idx="4">
                        <c:v>20.Eki.22</c:v>
                      </c:pt>
                      <c:pt idx="5">
                        <c:v>24.Kas.22</c:v>
                      </c:pt>
                      <c:pt idx="6">
                        <c:v>25.Ara.22</c:v>
                      </c:pt>
                      <c:pt idx="7">
                        <c:v>25.May.23</c:v>
                      </c:pt>
                      <c:pt idx="8">
                        <c:v>27.Haz.23</c:v>
                      </c:pt>
                      <c:pt idx="9">
                        <c:v>20.07.2023</c:v>
                      </c:pt>
                      <c:pt idx="10">
                        <c:v>24.08.2023</c:v>
                      </c:pt>
                      <c:pt idx="11">
                        <c:v>21.09.2023</c:v>
                      </c:pt>
                      <c:pt idx="12">
                        <c:v>26.10.2023</c:v>
                      </c:pt>
                      <c:pt idx="13">
                        <c:v>23.11.2023</c:v>
                      </c:pt>
                      <c:pt idx="14">
                        <c:v>21.12.2023</c:v>
                      </c:pt>
                      <c:pt idx="15">
                        <c:v>25.01.2024</c:v>
                      </c:pt>
                      <c:pt idx="16">
                        <c:v>             30.02.2024</c:v>
                      </c:pt>
                      <c:pt idx="17">
                        <c:v>30.03.2024</c:v>
                      </c:pt>
                      <c:pt idx="18">
                        <c:v>30.04.2024</c:v>
                      </c:pt>
                      <c:pt idx="19">
                        <c:v>30.05.2024</c:v>
                      </c:pt>
                      <c:pt idx="20">
                        <c:v>30.06.2024</c:v>
                      </c:pt>
                      <c:pt idx="21">
                        <c:v>30.07.2024</c:v>
                      </c:pt>
                      <c:pt idx="22">
                        <c:v>30.08.2024</c:v>
                      </c:pt>
                      <c:pt idx="23">
                        <c:v>30.09.2024</c:v>
                      </c:pt>
                      <c:pt idx="24">
                        <c:v>30.10.2024</c:v>
                      </c:pt>
                      <c:pt idx="25">
                        <c:v>27.12.2024</c:v>
                      </c:pt>
                      <c:pt idx="26">
                        <c:v>23.01.2025</c:v>
                      </c:pt>
                      <c:pt idx="27">
                        <c:v>6.03.2025</c:v>
                      </c:pt>
                      <c:pt idx="28">
                        <c:v>17.04.2025</c:v>
                      </c:pt>
                      <c:pt idx="29">
                        <c:v>19.06.2025</c:v>
                      </c:pt>
                    </c:strCache>
                  </c:strRef>
                </c:cat>
                <c:val>
                  <c:numRef>
                    <c:extLst>
                      <c:ext uri="{02D57815-91ED-43cb-92C2-25804820EDAC}">
                        <c15:formulaRef>
                          <c15:sqref>Sayfa1!$C$2:$C$31</c15:sqref>
                        </c15:formulaRef>
                      </c:ext>
                    </c:extLst>
                    <c:numCache>
                      <c:formatCode>General</c:formatCode>
                      <c:ptCount val="30"/>
                    </c:numCache>
                  </c:numRef>
                </c:val>
                <c:extLst>
                  <c:ext xmlns:c16="http://schemas.microsoft.com/office/drawing/2014/chart" uri="{C3380CC4-5D6E-409C-BE32-E72D297353CC}">
                    <c16:uniqueId val="{00000001-EE61-4DF8-AEC4-E2BED58E1CFF}"/>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Sayfa1!$D$1</c15:sqref>
                        </c15:formulaRef>
                      </c:ext>
                    </c:extLst>
                    <c:strCache>
                      <c:ptCount val="1"/>
                      <c:pt idx="0">
                        <c:v>Sütun2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Sayfa1!$A$2:$A$31</c15:sqref>
                        </c15:formulaRef>
                      </c:ext>
                    </c:extLst>
                    <c:strCache>
                      <c:ptCount val="30"/>
                      <c:pt idx="0">
                        <c:v>23.Haz.22</c:v>
                      </c:pt>
                      <c:pt idx="1">
                        <c:v>21.Tem.22</c:v>
                      </c:pt>
                      <c:pt idx="2">
                        <c:v>18.Ağu.22</c:v>
                      </c:pt>
                      <c:pt idx="3">
                        <c:v>23.Eyl.22</c:v>
                      </c:pt>
                      <c:pt idx="4">
                        <c:v>20.Eki.22</c:v>
                      </c:pt>
                      <c:pt idx="5">
                        <c:v>24.Kas.22</c:v>
                      </c:pt>
                      <c:pt idx="6">
                        <c:v>25.Ara.22</c:v>
                      </c:pt>
                      <c:pt idx="7">
                        <c:v>25.May.23</c:v>
                      </c:pt>
                      <c:pt idx="8">
                        <c:v>27.Haz.23</c:v>
                      </c:pt>
                      <c:pt idx="9">
                        <c:v>20.07.2023</c:v>
                      </c:pt>
                      <c:pt idx="10">
                        <c:v>24.08.2023</c:v>
                      </c:pt>
                      <c:pt idx="11">
                        <c:v>21.09.2023</c:v>
                      </c:pt>
                      <c:pt idx="12">
                        <c:v>26.10.2023</c:v>
                      </c:pt>
                      <c:pt idx="13">
                        <c:v>23.11.2023</c:v>
                      </c:pt>
                      <c:pt idx="14">
                        <c:v>21.12.2023</c:v>
                      </c:pt>
                      <c:pt idx="15">
                        <c:v>25.01.2024</c:v>
                      </c:pt>
                      <c:pt idx="16">
                        <c:v>             30.02.2024</c:v>
                      </c:pt>
                      <c:pt idx="17">
                        <c:v>30.03.2024</c:v>
                      </c:pt>
                      <c:pt idx="18">
                        <c:v>30.04.2024</c:v>
                      </c:pt>
                      <c:pt idx="19">
                        <c:v>30.05.2024</c:v>
                      </c:pt>
                      <c:pt idx="20">
                        <c:v>30.06.2024</c:v>
                      </c:pt>
                      <c:pt idx="21">
                        <c:v>30.07.2024</c:v>
                      </c:pt>
                      <c:pt idx="22">
                        <c:v>30.08.2024</c:v>
                      </c:pt>
                      <c:pt idx="23">
                        <c:v>30.09.2024</c:v>
                      </c:pt>
                      <c:pt idx="24">
                        <c:v>30.10.2024</c:v>
                      </c:pt>
                      <c:pt idx="25">
                        <c:v>27.12.2024</c:v>
                      </c:pt>
                      <c:pt idx="26">
                        <c:v>23.01.2025</c:v>
                      </c:pt>
                      <c:pt idx="27">
                        <c:v>6.03.2025</c:v>
                      </c:pt>
                      <c:pt idx="28">
                        <c:v>17.04.2025</c:v>
                      </c:pt>
                      <c:pt idx="29">
                        <c:v>19.06.2025</c:v>
                      </c:pt>
                    </c:strCache>
                  </c:strRef>
                </c:cat>
                <c:val>
                  <c:numRef>
                    <c:extLst xmlns:c15="http://schemas.microsoft.com/office/drawing/2012/chart">
                      <c:ext xmlns:c15="http://schemas.microsoft.com/office/drawing/2012/chart" uri="{02D57815-91ED-43cb-92C2-25804820EDAC}">
                        <c15:formulaRef>
                          <c15:sqref>Sayfa1!$D$2:$D$31</c15:sqref>
                        </c15:formulaRef>
                      </c:ext>
                    </c:extLst>
                    <c:numCache>
                      <c:formatCode>General</c:formatCode>
                      <c:ptCount val="30"/>
                    </c:numCache>
                  </c:numRef>
                </c:val>
                <c:extLst xmlns:c15="http://schemas.microsoft.com/office/drawing/2012/chart">
                  <c:ext xmlns:c16="http://schemas.microsoft.com/office/drawing/2014/chart" uri="{C3380CC4-5D6E-409C-BE32-E72D297353CC}">
                    <c16:uniqueId val="{00000002-EE61-4DF8-AEC4-E2BED58E1CFF}"/>
                  </c:ext>
                </c:extLst>
              </c15:ser>
            </c15:filteredBarSeries>
          </c:ext>
        </c:extLst>
      </c:barChart>
      <c:catAx>
        <c:axId val="872074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872076688"/>
        <c:crosses val="autoZero"/>
        <c:auto val="1"/>
        <c:lblAlgn val="ctr"/>
        <c:lblOffset val="100"/>
        <c:noMultiLvlLbl val="0"/>
      </c:catAx>
      <c:valAx>
        <c:axId val="872076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87207476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tr-TR"/>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327760660352241E-2"/>
          <c:y val="3.1419301373508561E-2"/>
          <c:w val="0.94134856784206322"/>
          <c:h val="0.79805383999128543"/>
        </c:manualLayout>
      </c:layout>
      <c:barChart>
        <c:barDir val="col"/>
        <c:grouping val="clustered"/>
        <c:varyColors val="0"/>
        <c:ser>
          <c:idx val="0"/>
          <c:order val="0"/>
          <c:tx>
            <c:strRef>
              <c:f>Sayfa1!$B$1</c:f>
              <c:strCache>
                <c:ptCount val="1"/>
                <c:pt idx="0">
                  <c:v>büyüme oranları</c:v>
                </c:pt>
              </c:strCache>
            </c:strRef>
          </c:tx>
          <c:spPr>
            <a:solidFill>
              <a:srgbClr val="0070C0"/>
            </a:solidFill>
            <a:ln>
              <a:solidFill>
                <a:srgbClr val="0070C0"/>
              </a:solidFill>
            </a:ln>
          </c:spPr>
          <c:invertIfNegative val="0"/>
          <c:dPt>
            <c:idx val="23"/>
            <c:invertIfNegative val="0"/>
            <c:bubble3D val="0"/>
            <c:spPr>
              <a:solidFill>
                <a:srgbClr val="0070C0"/>
              </a:solidFill>
              <a:ln>
                <a:solidFill>
                  <a:srgbClr val="0070C0"/>
                </a:solidFill>
              </a:ln>
            </c:spPr>
            <c:extLst>
              <c:ext xmlns:c16="http://schemas.microsoft.com/office/drawing/2014/chart" uri="{C3380CC4-5D6E-409C-BE32-E72D297353CC}">
                <c16:uniqueId val="{00000000-22F5-4ECE-AB90-227567EFCB1B}"/>
              </c:ext>
            </c:extLst>
          </c:dPt>
          <c:dPt>
            <c:idx val="24"/>
            <c:invertIfNegative val="0"/>
            <c:bubble3D val="0"/>
            <c:spPr>
              <a:solidFill>
                <a:srgbClr val="FF0000"/>
              </a:solidFill>
              <a:ln>
                <a:solidFill>
                  <a:srgbClr val="0070C0"/>
                </a:solidFill>
              </a:ln>
            </c:spPr>
            <c:extLst>
              <c:ext xmlns:c16="http://schemas.microsoft.com/office/drawing/2014/chart" uri="{C3380CC4-5D6E-409C-BE32-E72D297353CC}">
                <c16:uniqueId val="{00000001-22F5-4ECE-AB90-227567EFCB1B}"/>
              </c:ext>
            </c:extLst>
          </c:dPt>
          <c:dPt>
            <c:idx val="25"/>
            <c:invertIfNegative val="0"/>
            <c:bubble3D val="0"/>
            <c:spPr>
              <a:solidFill>
                <a:srgbClr val="FF0000"/>
              </a:solidFill>
              <a:ln>
                <a:solidFill>
                  <a:srgbClr val="0070C0"/>
                </a:solidFill>
              </a:ln>
            </c:spPr>
            <c:extLst>
              <c:ext xmlns:c16="http://schemas.microsoft.com/office/drawing/2014/chart" uri="{C3380CC4-5D6E-409C-BE32-E72D297353CC}">
                <c16:uniqueId val="{00000002-22F5-4ECE-AB90-227567EFCB1B}"/>
              </c:ext>
            </c:extLst>
          </c:dPt>
          <c:dPt>
            <c:idx val="26"/>
            <c:invertIfNegative val="0"/>
            <c:bubble3D val="0"/>
            <c:spPr>
              <a:solidFill>
                <a:srgbClr val="FF0000"/>
              </a:solidFill>
              <a:ln>
                <a:solidFill>
                  <a:srgbClr val="0070C0"/>
                </a:solidFill>
              </a:ln>
            </c:spPr>
            <c:extLst>
              <c:ext xmlns:c16="http://schemas.microsoft.com/office/drawing/2014/chart" uri="{C3380CC4-5D6E-409C-BE32-E72D297353CC}">
                <c16:uniqueId val="{00000003-22F5-4ECE-AB90-227567EFCB1B}"/>
              </c:ext>
            </c:extLst>
          </c:dPt>
          <c:dPt>
            <c:idx val="27"/>
            <c:invertIfNegative val="0"/>
            <c:bubble3D val="0"/>
            <c:spPr>
              <a:solidFill>
                <a:srgbClr val="FF0000"/>
              </a:solidFill>
              <a:ln>
                <a:solidFill>
                  <a:srgbClr val="0070C0"/>
                </a:solidFill>
              </a:ln>
            </c:spPr>
            <c:extLst>
              <c:ext xmlns:c16="http://schemas.microsoft.com/office/drawing/2014/chart" uri="{C3380CC4-5D6E-409C-BE32-E72D297353CC}">
                <c16:uniqueId val="{00000004-22F5-4ECE-AB90-227567EFCB1B}"/>
              </c:ext>
            </c:extLst>
          </c:dPt>
          <c:dPt>
            <c:idx val="28"/>
            <c:invertIfNegative val="0"/>
            <c:bubble3D val="0"/>
            <c:spPr>
              <a:solidFill>
                <a:srgbClr val="FF0000"/>
              </a:solidFill>
              <a:ln>
                <a:solidFill>
                  <a:srgbClr val="0070C0"/>
                </a:solidFill>
              </a:ln>
            </c:spPr>
            <c:extLst>
              <c:ext xmlns:c16="http://schemas.microsoft.com/office/drawing/2014/chart" uri="{C3380CC4-5D6E-409C-BE32-E72D297353CC}">
                <c16:uniqueId val="{00000005-22F5-4ECE-AB90-227567EFCB1B}"/>
              </c:ext>
            </c:extLst>
          </c:dPt>
          <c:dPt>
            <c:idx val="29"/>
            <c:invertIfNegative val="0"/>
            <c:bubble3D val="0"/>
            <c:spPr>
              <a:solidFill>
                <a:srgbClr val="FF0000"/>
              </a:solidFill>
              <a:ln>
                <a:solidFill>
                  <a:srgbClr val="0070C0"/>
                </a:solidFill>
              </a:ln>
            </c:spPr>
            <c:extLst>
              <c:ext xmlns:c16="http://schemas.microsoft.com/office/drawing/2014/chart" uri="{C3380CC4-5D6E-409C-BE32-E72D297353CC}">
                <c16:uniqueId val="{00000006-22F5-4ECE-AB90-227567EFCB1B}"/>
              </c:ext>
            </c:extLst>
          </c:dPt>
          <c:dLbls>
            <c:dLbl>
              <c:idx val="4"/>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08-22F5-4ECE-AB90-227567EFCB1B}"/>
                </c:ext>
              </c:extLst>
            </c:dLbl>
            <c:dLbl>
              <c:idx val="5"/>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01-86B0-4E8A-A875-04CA4B496F1B}"/>
                </c:ext>
              </c:extLst>
            </c:dLbl>
            <c:dLbl>
              <c:idx val="6"/>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09-22F5-4ECE-AB90-227567EFCB1B}"/>
                </c:ext>
              </c:extLst>
            </c:dLbl>
            <c:dLbl>
              <c:idx val="7"/>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0B-22F5-4ECE-AB90-227567EFCB1B}"/>
                </c:ext>
              </c:extLst>
            </c:dLbl>
            <c:dLbl>
              <c:idx val="8"/>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0A-22F5-4ECE-AB90-227567EFCB1B}"/>
                </c:ext>
              </c:extLst>
            </c:dLbl>
            <c:dLbl>
              <c:idx val="9"/>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0C-22F5-4ECE-AB90-227567EFCB1B}"/>
                </c:ext>
              </c:extLst>
            </c:dLbl>
            <c:dLbl>
              <c:idx val="10"/>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0D-22F5-4ECE-AB90-227567EFCB1B}"/>
                </c:ext>
              </c:extLst>
            </c:dLbl>
            <c:dLbl>
              <c:idx val="11"/>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0E-22F5-4ECE-AB90-227567EFCB1B}"/>
                </c:ext>
              </c:extLst>
            </c:dLbl>
            <c:dLbl>
              <c:idx val="12"/>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0F-22F5-4ECE-AB90-227567EFCB1B}"/>
                </c:ext>
              </c:extLst>
            </c:dLbl>
            <c:dLbl>
              <c:idx val="13"/>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10-22F5-4ECE-AB90-227567EFCB1B}"/>
                </c:ext>
              </c:extLst>
            </c:dLbl>
            <c:dLbl>
              <c:idx val="14"/>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11-22F5-4ECE-AB90-227567EFCB1B}"/>
                </c:ext>
              </c:extLst>
            </c:dLbl>
            <c:dLbl>
              <c:idx val="15"/>
              <c:spPr>
                <a:noFill/>
                <a:ln>
                  <a:noFill/>
                </a:ln>
                <a:effectLst/>
              </c:spPr>
              <c:txPr>
                <a:bodyPr wrap="square" lIns="38100" tIns="19050" rIns="38100" bIns="19050" anchor="ctr">
                  <a:spAutoFit/>
                </a:bodyPr>
                <a:lstStyle/>
                <a:p>
                  <a:pPr>
                    <a:defRPr sz="1300" b="1"/>
                  </a:pPr>
                  <a:endParaRPr lang="tr-TR"/>
                </a:p>
              </c:txPr>
              <c:showLegendKey val="0"/>
              <c:showVal val="1"/>
              <c:showCatName val="0"/>
              <c:showSerName val="0"/>
              <c:showPercent val="0"/>
              <c:showBubbleSize val="0"/>
              <c:extLst>
                <c:ext xmlns:c16="http://schemas.microsoft.com/office/drawing/2014/chart" uri="{C3380CC4-5D6E-409C-BE32-E72D297353CC}">
                  <c16:uniqueId val="{00000012-22F5-4ECE-AB90-227567EFCB1B}"/>
                </c:ext>
              </c:extLst>
            </c:dLbl>
            <c:dLbl>
              <c:idx val="16"/>
              <c:spPr>
                <a:noFill/>
                <a:ln>
                  <a:noFill/>
                </a:ln>
                <a:effectLst/>
              </c:spPr>
              <c:txPr>
                <a:bodyPr wrap="square" lIns="38100" tIns="19050" rIns="38100" bIns="19050" anchor="ctr">
                  <a:spAutoFit/>
                </a:bodyPr>
                <a:lstStyle/>
                <a:p>
                  <a:pPr>
                    <a:defRPr sz="1400" b="1"/>
                  </a:pPr>
                  <a:endParaRPr lang="tr-TR"/>
                </a:p>
              </c:txPr>
              <c:showLegendKey val="0"/>
              <c:showVal val="1"/>
              <c:showCatName val="0"/>
              <c:showSerName val="0"/>
              <c:showPercent val="0"/>
              <c:showBubbleSize val="0"/>
              <c:extLst>
                <c:ext xmlns:c16="http://schemas.microsoft.com/office/drawing/2014/chart" uri="{C3380CC4-5D6E-409C-BE32-E72D297353CC}">
                  <c16:uniqueId val="{00000013-22F5-4ECE-AB90-227567EFCB1B}"/>
                </c:ext>
              </c:extLst>
            </c:dLbl>
            <c:dLbl>
              <c:idx val="22"/>
              <c:spPr>
                <a:noFill/>
                <a:ln>
                  <a:noFill/>
                </a:ln>
                <a:effectLst/>
              </c:spPr>
              <c:txPr>
                <a:bodyPr wrap="square" lIns="38100" tIns="19050" rIns="38100" bIns="19050" anchor="ctr">
                  <a:noAutofit/>
                </a:bodyPr>
                <a:lstStyle/>
                <a:p>
                  <a:pPr>
                    <a:defRPr sz="1500" b="1"/>
                  </a:pPr>
                  <a:endParaRPr lang="tr-TR"/>
                </a:p>
              </c:txPr>
              <c:showLegendKey val="0"/>
              <c:showVal val="1"/>
              <c:showCatName val="0"/>
              <c:showSerName val="0"/>
              <c:showPercent val="0"/>
              <c:showBubbleSize val="0"/>
              <c:extLst>
                <c:ext xmlns:c15="http://schemas.microsoft.com/office/drawing/2012/chart" uri="{CE6537A1-D6FC-4f65-9D91-7224C49458BB}">
                  <c15:layout>
                    <c:manualLayout>
                      <c:w val="5.328234118559947E-2"/>
                      <c:h val="9.9526360103785932E-2"/>
                    </c:manualLayout>
                  </c15:layout>
                </c:ext>
                <c:ext xmlns:c16="http://schemas.microsoft.com/office/drawing/2014/chart" uri="{C3380CC4-5D6E-409C-BE32-E72D297353CC}">
                  <c16:uniqueId val="{0000000E-3253-469B-A058-B2BFEB43D51F}"/>
                </c:ext>
              </c:extLst>
            </c:dLbl>
            <c:dLbl>
              <c:idx val="23"/>
              <c:tx>
                <c:rich>
                  <a:bodyPr wrap="square" lIns="38100" tIns="19050" rIns="38100" bIns="19050" anchor="ctr">
                    <a:noAutofit/>
                  </a:bodyPr>
                  <a:lstStyle/>
                  <a:p>
                    <a:pPr>
                      <a:defRPr sz="1500" b="1"/>
                    </a:pPr>
                    <a:r>
                      <a:rPr lang="en-US" dirty="0"/>
                      <a:t>44,40</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1136099210503199"/>
                      <c:h val="9.5135873322908918E-2"/>
                    </c:manualLayout>
                  </c15:layout>
                  <c15:showDataLabelsRange val="0"/>
                </c:ext>
                <c:ext xmlns:c16="http://schemas.microsoft.com/office/drawing/2014/chart" uri="{C3380CC4-5D6E-409C-BE32-E72D297353CC}">
                  <c16:uniqueId val="{00000000-22F5-4ECE-AB90-227567EFCB1B}"/>
                </c:ext>
              </c:extLst>
            </c:dLbl>
            <c:dLbl>
              <c:idx val="24"/>
              <c:tx>
                <c:rich>
                  <a:bodyPr wrap="square" lIns="38100" tIns="19050" rIns="38100" bIns="19050" anchor="ctr">
                    <a:noAutofit/>
                  </a:bodyPr>
                  <a:lstStyle/>
                  <a:p>
                    <a:pPr>
                      <a:defRPr sz="1500" b="1"/>
                    </a:pPr>
                    <a:r>
                      <a:rPr lang="en-US" dirty="0"/>
                      <a:t>30</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4.8241727120331458E-2"/>
                      <c:h val="0.12711628295166394"/>
                    </c:manualLayout>
                  </c15:layout>
                  <c15:showDataLabelsRange val="0"/>
                </c:ext>
                <c:ext xmlns:c16="http://schemas.microsoft.com/office/drawing/2014/chart" uri="{C3380CC4-5D6E-409C-BE32-E72D297353CC}">
                  <c16:uniqueId val="{00000001-22F5-4ECE-AB90-227567EFCB1B}"/>
                </c:ext>
              </c:extLst>
            </c:dLbl>
            <c:dLbl>
              <c:idx val="25"/>
              <c:tx>
                <c:rich>
                  <a:bodyPr wrap="square" lIns="38100" tIns="19050" rIns="38100" bIns="19050" anchor="ctr">
                    <a:noAutofit/>
                  </a:bodyPr>
                  <a:lstStyle/>
                  <a:p>
                    <a:pPr>
                      <a:defRPr sz="1500" b="1"/>
                    </a:pPr>
                    <a:r>
                      <a:rPr lang="en-US" dirty="0"/>
                      <a:t>25</a:t>
                    </a:r>
                  </a:p>
                  <a:p>
                    <a:pPr>
                      <a:defRPr sz="1500" b="1"/>
                    </a:pPr>
                    <a:endParaRPr lang="en-US" dirty="0"/>
                  </a:p>
                  <a:p>
                    <a:pPr>
                      <a:defRPr sz="1500" b="1"/>
                    </a:pPr>
                    <a:endParaRPr lang="en-US" dirty="0"/>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3.0725196629988866E-2"/>
                      <c:h val="0.10812547918349179"/>
                    </c:manualLayout>
                  </c15:layout>
                  <c15:showDataLabelsRange val="0"/>
                </c:ext>
                <c:ext xmlns:c16="http://schemas.microsoft.com/office/drawing/2014/chart" uri="{C3380CC4-5D6E-409C-BE32-E72D297353CC}">
                  <c16:uniqueId val="{00000002-22F5-4ECE-AB90-227567EFCB1B}"/>
                </c:ext>
              </c:extLst>
            </c:dLbl>
            <c:spPr>
              <a:noFill/>
              <a:ln>
                <a:noFill/>
              </a:ln>
              <a:effectLst/>
            </c:spPr>
            <c:txPr>
              <a:bodyPr wrap="square" lIns="38100" tIns="19050" rIns="38100" bIns="19050" anchor="ctr">
                <a:spAutoFit/>
              </a:bodyPr>
              <a:lstStyle/>
              <a:p>
                <a:pPr>
                  <a:defRPr sz="1500" b="1"/>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Sayfa1!$A$2:$A$27</c:f>
              <c:numCache>
                <c:formatCode>General</c:formatCode>
                <c:ptCount val="26"/>
                <c:pt idx="0">
                  <c:v>2000</c:v>
                </c:pt>
                <c:pt idx="1">
                  <c:v>2001</c:v>
                </c:pt>
                <c:pt idx="2">
                  <c:v>2002</c:v>
                </c:pt>
                <c:pt idx="3">
                  <c:v>2003</c:v>
                </c:pt>
                <c:pt idx="4">
                  <c:v>2004</c:v>
                </c:pt>
                <c:pt idx="5">
                  <c:v>2005</c:v>
                </c:pt>
                <c:pt idx="6">
                  <c:v>2006</c:v>
                </c:pt>
                <c:pt idx="7">
                  <c:v>2007</c:v>
                </c:pt>
                <c:pt idx="8">
                  <c:v>2008</c:v>
                </c:pt>
                <c:pt idx="9">
                  <c:v>2009</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numCache>
            </c:numRef>
          </c:cat>
          <c:val>
            <c:numRef>
              <c:f>Sayfa1!$B$2:$B$27</c:f>
              <c:numCache>
                <c:formatCode>General</c:formatCode>
                <c:ptCount val="26"/>
                <c:pt idx="0">
                  <c:v>39</c:v>
                </c:pt>
                <c:pt idx="1">
                  <c:v>68.5</c:v>
                </c:pt>
                <c:pt idx="2" formatCode="0.00">
                  <c:v>29.7</c:v>
                </c:pt>
                <c:pt idx="3">
                  <c:v>18.399999999999999</c:v>
                </c:pt>
                <c:pt idx="4">
                  <c:v>9.35</c:v>
                </c:pt>
                <c:pt idx="5" formatCode="0.00">
                  <c:v>7.72</c:v>
                </c:pt>
                <c:pt idx="6">
                  <c:v>9.65</c:v>
                </c:pt>
                <c:pt idx="7">
                  <c:v>8.39</c:v>
                </c:pt>
                <c:pt idx="8">
                  <c:v>10.06</c:v>
                </c:pt>
                <c:pt idx="9">
                  <c:v>6.53</c:v>
                </c:pt>
                <c:pt idx="10">
                  <c:v>10.45</c:v>
                </c:pt>
                <c:pt idx="11">
                  <c:v>6.16</c:v>
                </c:pt>
                <c:pt idx="12">
                  <c:v>7.4</c:v>
                </c:pt>
                <c:pt idx="13">
                  <c:v>8.17</c:v>
                </c:pt>
                <c:pt idx="14">
                  <c:v>8.81</c:v>
                </c:pt>
                <c:pt idx="15">
                  <c:v>8.5299999999999994</c:v>
                </c:pt>
                <c:pt idx="16">
                  <c:v>11.92</c:v>
                </c:pt>
                <c:pt idx="17">
                  <c:v>20.3</c:v>
                </c:pt>
                <c:pt idx="18">
                  <c:v>11.8</c:v>
                </c:pt>
                <c:pt idx="19">
                  <c:v>14.6</c:v>
                </c:pt>
                <c:pt idx="20">
                  <c:v>36.1</c:v>
                </c:pt>
                <c:pt idx="21">
                  <c:v>64.3</c:v>
                </c:pt>
                <c:pt idx="22">
                  <c:v>64.8</c:v>
                </c:pt>
                <c:pt idx="23">
                  <c:v>44.8</c:v>
                </c:pt>
                <c:pt idx="24">
                  <c:v>30</c:v>
                </c:pt>
                <c:pt idx="25">
                  <c:v>25</c:v>
                </c:pt>
              </c:numCache>
            </c:numRef>
          </c:val>
          <c:extLst>
            <c:ext xmlns:c16="http://schemas.microsoft.com/office/drawing/2014/chart" uri="{C3380CC4-5D6E-409C-BE32-E72D297353CC}">
              <c16:uniqueId val="{00000000-BCED-48E5-94B7-59A0A7494EDB}"/>
            </c:ext>
          </c:extLst>
        </c:ser>
        <c:dLbls>
          <c:showLegendKey val="0"/>
          <c:showVal val="0"/>
          <c:showCatName val="0"/>
          <c:showSerName val="0"/>
          <c:showPercent val="0"/>
          <c:showBubbleSize val="0"/>
        </c:dLbls>
        <c:gapWidth val="150"/>
        <c:overlap val="10"/>
        <c:axId val="390622272"/>
        <c:axId val="390627760"/>
      </c:barChart>
      <c:catAx>
        <c:axId val="390622272"/>
        <c:scaling>
          <c:orientation val="minMax"/>
        </c:scaling>
        <c:delete val="0"/>
        <c:axPos val="b"/>
        <c:numFmt formatCode="General" sourceLinked="1"/>
        <c:majorTickMark val="out"/>
        <c:minorTickMark val="none"/>
        <c:tickLblPos val="nextTo"/>
        <c:txPr>
          <a:bodyPr/>
          <a:lstStyle/>
          <a:p>
            <a:pPr>
              <a:defRPr lang="en-US" sz="1800"/>
            </a:pPr>
            <a:endParaRPr lang="tr-TR"/>
          </a:p>
        </c:txPr>
        <c:crossAx val="390627760"/>
        <c:crosses val="autoZero"/>
        <c:auto val="1"/>
        <c:lblAlgn val="ctr"/>
        <c:lblOffset val="100"/>
        <c:noMultiLvlLbl val="0"/>
      </c:catAx>
      <c:valAx>
        <c:axId val="390627760"/>
        <c:scaling>
          <c:orientation val="minMax"/>
        </c:scaling>
        <c:delete val="0"/>
        <c:axPos val="l"/>
        <c:majorGridlines/>
        <c:numFmt formatCode="General" sourceLinked="1"/>
        <c:majorTickMark val="out"/>
        <c:minorTickMark val="none"/>
        <c:tickLblPos val="nextTo"/>
        <c:txPr>
          <a:bodyPr/>
          <a:lstStyle/>
          <a:p>
            <a:pPr>
              <a:defRPr lang="en-US" sz="1600"/>
            </a:pPr>
            <a:endParaRPr lang="tr-TR"/>
          </a:p>
        </c:txPr>
        <c:crossAx val="390622272"/>
        <c:crosses val="autoZero"/>
        <c:crossBetween val="between"/>
      </c:valAx>
      <c:spPr>
        <a:noFill/>
        <a:ln w="25400">
          <a:noFill/>
        </a:ln>
      </c:spPr>
    </c:plotArea>
    <c:plotVisOnly val="1"/>
    <c:dispBlanksAs val="gap"/>
    <c:showDLblsOverMax val="0"/>
  </c:chart>
  <c:txPr>
    <a:bodyPr/>
    <a:lstStyle/>
    <a:p>
      <a:pPr>
        <a:defRPr sz="1800"/>
      </a:pPr>
      <a:endParaRPr lang="tr-TR"/>
    </a:p>
  </c:txPr>
  <c:externalData r:id="rId1">
    <c:autoUpdate val="0"/>
  </c:externalData>
  <c:userShapes r:id="rId2"/>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327760660352241E-2"/>
          <c:y val="3.1419301373508561E-2"/>
          <c:w val="0.94134856784206322"/>
          <c:h val="0.79805383999128543"/>
        </c:manualLayout>
      </c:layout>
      <c:barChart>
        <c:barDir val="col"/>
        <c:grouping val="clustered"/>
        <c:varyColors val="0"/>
        <c:ser>
          <c:idx val="0"/>
          <c:order val="0"/>
          <c:tx>
            <c:strRef>
              <c:f>Sayfa1!$B$1</c:f>
              <c:strCache>
                <c:ptCount val="1"/>
                <c:pt idx="0">
                  <c:v>39</c:v>
                </c:pt>
              </c:strCache>
            </c:strRef>
          </c:tx>
          <c:spPr>
            <a:solidFill>
              <a:srgbClr val="0070C0"/>
            </a:solidFill>
            <a:ln>
              <a:solidFill>
                <a:srgbClr val="0070C0"/>
              </a:solidFill>
            </a:ln>
          </c:spPr>
          <c:invertIfNegative val="0"/>
          <c:dPt>
            <c:idx val="22"/>
            <c:invertIfNegative val="0"/>
            <c:bubble3D val="0"/>
            <c:spPr>
              <a:solidFill>
                <a:srgbClr val="FF0000"/>
              </a:solidFill>
              <a:ln>
                <a:solidFill>
                  <a:srgbClr val="0070C0"/>
                </a:solidFill>
              </a:ln>
            </c:spPr>
            <c:extLst>
              <c:ext xmlns:c16="http://schemas.microsoft.com/office/drawing/2014/chart" uri="{C3380CC4-5D6E-409C-BE32-E72D297353CC}">
                <c16:uniqueId val="{00000000-C9E3-434E-8D6E-658590A7377E}"/>
              </c:ext>
            </c:extLst>
          </c:dPt>
          <c:dPt>
            <c:idx val="23"/>
            <c:invertIfNegative val="0"/>
            <c:bubble3D val="0"/>
            <c:spPr>
              <a:solidFill>
                <a:srgbClr val="FF0000"/>
              </a:solidFill>
              <a:ln>
                <a:solidFill>
                  <a:srgbClr val="0070C0"/>
                </a:solidFill>
              </a:ln>
            </c:spPr>
            <c:extLst>
              <c:ext xmlns:c16="http://schemas.microsoft.com/office/drawing/2014/chart" uri="{C3380CC4-5D6E-409C-BE32-E72D297353CC}">
                <c16:uniqueId val="{00000001-C9E3-434E-8D6E-658590A7377E}"/>
              </c:ext>
            </c:extLst>
          </c:dPt>
          <c:dPt>
            <c:idx val="24"/>
            <c:invertIfNegative val="0"/>
            <c:bubble3D val="0"/>
            <c:spPr>
              <a:solidFill>
                <a:srgbClr val="FF0000"/>
              </a:solidFill>
              <a:ln>
                <a:solidFill>
                  <a:srgbClr val="0070C0"/>
                </a:solidFill>
              </a:ln>
            </c:spPr>
            <c:extLst>
              <c:ext xmlns:c16="http://schemas.microsoft.com/office/drawing/2014/chart" uri="{C3380CC4-5D6E-409C-BE32-E72D297353CC}">
                <c16:uniqueId val="{00000002-C9E3-434E-8D6E-658590A7377E}"/>
              </c:ext>
            </c:extLst>
          </c:dPt>
          <c:dPt>
            <c:idx val="25"/>
            <c:invertIfNegative val="0"/>
            <c:bubble3D val="0"/>
            <c:spPr>
              <a:solidFill>
                <a:srgbClr val="FF0000"/>
              </a:solidFill>
              <a:ln>
                <a:solidFill>
                  <a:srgbClr val="0070C0"/>
                </a:solidFill>
              </a:ln>
            </c:spPr>
            <c:extLst>
              <c:ext xmlns:c16="http://schemas.microsoft.com/office/drawing/2014/chart" uri="{C3380CC4-5D6E-409C-BE32-E72D297353CC}">
                <c16:uniqueId val="{00000003-C9E3-434E-8D6E-658590A7377E}"/>
              </c:ext>
            </c:extLst>
          </c:dPt>
          <c:dLbls>
            <c:dLbl>
              <c:idx val="2"/>
              <c:tx>
                <c:rich>
                  <a:bodyPr/>
                  <a:lstStyle/>
                  <a:p>
                    <a:r>
                      <a:rPr lang="en-US"/>
                      <a:t>29,7</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6B0-4E8A-A875-04CA4B496F1B}"/>
                </c:ext>
              </c:extLst>
            </c:dLbl>
            <c:dLbl>
              <c:idx val="5"/>
              <c:delete val="1"/>
              <c:extLst>
                <c:ext xmlns:c15="http://schemas.microsoft.com/office/drawing/2012/chart" uri="{CE6537A1-D6FC-4f65-9D91-7224C49458BB}"/>
                <c:ext xmlns:c16="http://schemas.microsoft.com/office/drawing/2014/chart" uri="{C3380CC4-5D6E-409C-BE32-E72D297353CC}">
                  <c16:uniqueId val="{00000001-86B0-4E8A-A875-04CA4B496F1B}"/>
                </c:ext>
              </c:extLst>
            </c:dLbl>
            <c:spPr>
              <a:noFill/>
              <a:ln>
                <a:noFill/>
              </a:ln>
              <a:effectLst/>
            </c:spPr>
            <c:txPr>
              <a:bodyPr/>
              <a:lstStyle/>
              <a:p>
                <a:pPr>
                  <a:defRPr lang="en-US" sz="1400" b="1"/>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Sayfa1!$A$2:$A$27</c:f>
              <c:numCache>
                <c:formatCode>General</c:formatCode>
                <c:ptCount val="26"/>
                <c:pt idx="0">
                  <c:v>2001</c:v>
                </c:pt>
                <c:pt idx="1">
                  <c:v>2002</c:v>
                </c:pt>
                <c:pt idx="2">
                  <c:v>2003</c:v>
                </c:pt>
                <c:pt idx="3">
                  <c:v>2004</c:v>
                </c:pt>
                <c:pt idx="4">
                  <c:v>2005</c:v>
                </c:pt>
                <c:pt idx="5">
                  <c:v>2006</c:v>
                </c:pt>
                <c:pt idx="6">
                  <c:v>2007</c:v>
                </c:pt>
                <c:pt idx="7">
                  <c:v>2008</c:v>
                </c:pt>
                <c:pt idx="8">
                  <c:v>2009</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pt idx="21">
                  <c:v>2023</c:v>
                </c:pt>
                <c:pt idx="22">
                  <c:v>2024</c:v>
                </c:pt>
                <c:pt idx="23">
                  <c:v>2025</c:v>
                </c:pt>
                <c:pt idx="24">
                  <c:v>2026</c:v>
                </c:pt>
                <c:pt idx="25">
                  <c:v>2027</c:v>
                </c:pt>
              </c:numCache>
            </c:numRef>
          </c:cat>
          <c:val>
            <c:numRef>
              <c:f>Sayfa1!$B$2:$B$27</c:f>
              <c:numCache>
                <c:formatCode>0.00</c:formatCode>
                <c:ptCount val="26"/>
                <c:pt idx="0" formatCode="General">
                  <c:v>68.5</c:v>
                </c:pt>
                <c:pt idx="1">
                  <c:v>29.7</c:v>
                </c:pt>
                <c:pt idx="2" formatCode="General">
                  <c:v>18.399999999999999</c:v>
                </c:pt>
                <c:pt idx="3" formatCode="General">
                  <c:v>9.35</c:v>
                </c:pt>
                <c:pt idx="4">
                  <c:v>7.72</c:v>
                </c:pt>
                <c:pt idx="5" formatCode="General">
                  <c:v>9.65</c:v>
                </c:pt>
                <c:pt idx="6" formatCode="General">
                  <c:v>8.39</c:v>
                </c:pt>
                <c:pt idx="7" formatCode="General">
                  <c:v>10.06</c:v>
                </c:pt>
                <c:pt idx="8" formatCode="General">
                  <c:v>6.53</c:v>
                </c:pt>
                <c:pt idx="9" formatCode="General">
                  <c:v>10.45</c:v>
                </c:pt>
                <c:pt idx="10" formatCode="General">
                  <c:v>6.16</c:v>
                </c:pt>
                <c:pt idx="11" formatCode="General">
                  <c:v>7.4</c:v>
                </c:pt>
                <c:pt idx="12" formatCode="General">
                  <c:v>8.17</c:v>
                </c:pt>
                <c:pt idx="13" formatCode="General">
                  <c:v>8.81</c:v>
                </c:pt>
                <c:pt idx="14" formatCode="General">
                  <c:v>8.5299999999999994</c:v>
                </c:pt>
                <c:pt idx="15" formatCode="General">
                  <c:v>11.92</c:v>
                </c:pt>
                <c:pt idx="16" formatCode="General">
                  <c:v>20.3</c:v>
                </c:pt>
                <c:pt idx="17" formatCode="General">
                  <c:v>11.8</c:v>
                </c:pt>
                <c:pt idx="18" formatCode="General">
                  <c:v>14.6</c:v>
                </c:pt>
                <c:pt idx="19" formatCode="General">
                  <c:v>36.1</c:v>
                </c:pt>
                <c:pt idx="20" formatCode="General">
                  <c:v>64.3</c:v>
                </c:pt>
                <c:pt idx="21" formatCode="General">
                  <c:v>65</c:v>
                </c:pt>
                <c:pt idx="22" formatCode="General">
                  <c:v>41.5</c:v>
                </c:pt>
                <c:pt idx="23" formatCode="General">
                  <c:v>17.5</c:v>
                </c:pt>
                <c:pt idx="24" formatCode="General">
                  <c:v>9.6999999999999993</c:v>
                </c:pt>
                <c:pt idx="25" formatCode="General">
                  <c:v>5</c:v>
                </c:pt>
              </c:numCache>
            </c:numRef>
          </c:val>
          <c:extLst>
            <c:ext xmlns:c16="http://schemas.microsoft.com/office/drawing/2014/chart" uri="{C3380CC4-5D6E-409C-BE32-E72D297353CC}">
              <c16:uniqueId val="{00000000-BCED-48E5-94B7-59A0A7494EDB}"/>
            </c:ext>
          </c:extLst>
        </c:ser>
        <c:dLbls>
          <c:showLegendKey val="0"/>
          <c:showVal val="0"/>
          <c:showCatName val="0"/>
          <c:showSerName val="0"/>
          <c:showPercent val="0"/>
          <c:showBubbleSize val="0"/>
        </c:dLbls>
        <c:gapWidth val="150"/>
        <c:overlap val="10"/>
        <c:axId val="390622272"/>
        <c:axId val="390627760"/>
      </c:barChart>
      <c:catAx>
        <c:axId val="390622272"/>
        <c:scaling>
          <c:orientation val="minMax"/>
        </c:scaling>
        <c:delete val="0"/>
        <c:axPos val="b"/>
        <c:numFmt formatCode="General" sourceLinked="1"/>
        <c:majorTickMark val="out"/>
        <c:minorTickMark val="none"/>
        <c:tickLblPos val="nextTo"/>
        <c:txPr>
          <a:bodyPr/>
          <a:lstStyle/>
          <a:p>
            <a:pPr>
              <a:defRPr lang="en-US" sz="1800"/>
            </a:pPr>
            <a:endParaRPr lang="tr-TR"/>
          </a:p>
        </c:txPr>
        <c:crossAx val="390627760"/>
        <c:crosses val="autoZero"/>
        <c:auto val="1"/>
        <c:lblAlgn val="ctr"/>
        <c:lblOffset val="100"/>
        <c:noMultiLvlLbl val="0"/>
      </c:catAx>
      <c:valAx>
        <c:axId val="390627760"/>
        <c:scaling>
          <c:orientation val="minMax"/>
        </c:scaling>
        <c:delete val="0"/>
        <c:axPos val="l"/>
        <c:majorGridlines/>
        <c:numFmt formatCode="General" sourceLinked="1"/>
        <c:majorTickMark val="out"/>
        <c:minorTickMark val="none"/>
        <c:tickLblPos val="nextTo"/>
        <c:txPr>
          <a:bodyPr/>
          <a:lstStyle/>
          <a:p>
            <a:pPr>
              <a:defRPr lang="en-US" sz="1600" b="1"/>
            </a:pPr>
            <a:endParaRPr lang="tr-TR"/>
          </a:p>
        </c:txPr>
        <c:crossAx val="390622272"/>
        <c:crosses val="autoZero"/>
        <c:crossBetween val="between"/>
      </c:valAx>
      <c:spPr>
        <a:noFill/>
        <a:ln w="25400">
          <a:noFill/>
        </a:ln>
      </c:spPr>
    </c:plotArea>
    <c:plotVisOnly val="1"/>
    <c:dispBlanksAs val="gap"/>
    <c:showDLblsOverMax val="0"/>
  </c:chart>
  <c:txPr>
    <a:bodyPr/>
    <a:lstStyle/>
    <a:p>
      <a:pPr>
        <a:defRPr sz="1800"/>
      </a:pPr>
      <a:endParaRPr lang="tr-TR"/>
    </a:p>
  </c:txPr>
  <c:externalData r:id="rId1">
    <c:autoUpdate val="0"/>
  </c:externalData>
  <c:userShapes r:id="rId2"/>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0739059087655412E-2"/>
          <c:y val="3.6740338211383249E-2"/>
          <c:w val="0.9179917763829889"/>
          <c:h val="0.81520140177941058"/>
        </c:manualLayout>
      </c:layout>
      <c:lineChart>
        <c:grouping val="standard"/>
        <c:varyColors val="0"/>
        <c:ser>
          <c:idx val="0"/>
          <c:order val="0"/>
          <c:spPr>
            <a:ln w="28575">
              <a:solidFill>
                <a:srgbClr val="0070C0"/>
              </a:solidFill>
            </a:ln>
          </c:spPr>
          <c:marker>
            <c:symbol val="none"/>
          </c:marker>
          <c:cat>
            <c:strRef>
              <c:f>Sayfa1!$A$1:$A$962</c:f>
              <c:strCache>
                <c:ptCount val="962"/>
                <c:pt idx="0">
                  <c:v>5.01.2007</c:v>
                </c:pt>
                <c:pt idx="1">
                  <c:v>12.01.2007</c:v>
                </c:pt>
                <c:pt idx="2">
                  <c:v>19.01.2007</c:v>
                </c:pt>
                <c:pt idx="3">
                  <c:v>26.01.2007</c:v>
                </c:pt>
                <c:pt idx="4">
                  <c:v>2.02.2007</c:v>
                </c:pt>
                <c:pt idx="5">
                  <c:v>9.02.2007</c:v>
                </c:pt>
                <c:pt idx="6">
                  <c:v>16.02.2007</c:v>
                </c:pt>
                <c:pt idx="7">
                  <c:v>23.02.2007</c:v>
                </c:pt>
                <c:pt idx="8">
                  <c:v>2.03.2007</c:v>
                </c:pt>
                <c:pt idx="9">
                  <c:v>9.03.2007</c:v>
                </c:pt>
                <c:pt idx="10">
                  <c:v>16.03.2007</c:v>
                </c:pt>
                <c:pt idx="11">
                  <c:v>23.03.2007</c:v>
                </c:pt>
                <c:pt idx="12">
                  <c:v>30.03.2007</c:v>
                </c:pt>
                <c:pt idx="13">
                  <c:v>6.04.2007</c:v>
                </c:pt>
                <c:pt idx="14">
                  <c:v>13.04.2007</c:v>
                </c:pt>
                <c:pt idx="15">
                  <c:v>20.04.2007</c:v>
                </c:pt>
                <c:pt idx="16">
                  <c:v>27.04.2007</c:v>
                </c:pt>
                <c:pt idx="17">
                  <c:v>4.05.2007</c:v>
                </c:pt>
                <c:pt idx="18">
                  <c:v>11.05.2007</c:v>
                </c:pt>
                <c:pt idx="19">
                  <c:v>18.05.2007</c:v>
                </c:pt>
                <c:pt idx="20">
                  <c:v>25.05.2007</c:v>
                </c:pt>
                <c:pt idx="21">
                  <c:v>1.06.2007</c:v>
                </c:pt>
                <c:pt idx="22">
                  <c:v>8.06.2007</c:v>
                </c:pt>
                <c:pt idx="23">
                  <c:v>15.06.2007</c:v>
                </c:pt>
                <c:pt idx="24">
                  <c:v>22.06.2007</c:v>
                </c:pt>
                <c:pt idx="25">
                  <c:v>29.06.2007</c:v>
                </c:pt>
                <c:pt idx="26">
                  <c:v>6.07.2007</c:v>
                </c:pt>
                <c:pt idx="27">
                  <c:v>13.07.2007</c:v>
                </c:pt>
                <c:pt idx="28">
                  <c:v>20.07.2007</c:v>
                </c:pt>
                <c:pt idx="29">
                  <c:v>27.07.2007</c:v>
                </c:pt>
                <c:pt idx="30">
                  <c:v>3.08.2007</c:v>
                </c:pt>
                <c:pt idx="31">
                  <c:v>10.08.2007</c:v>
                </c:pt>
                <c:pt idx="32">
                  <c:v>17.08.2007</c:v>
                </c:pt>
                <c:pt idx="33">
                  <c:v>24.08.2007</c:v>
                </c:pt>
                <c:pt idx="34">
                  <c:v>31.08.2007</c:v>
                </c:pt>
                <c:pt idx="35">
                  <c:v>7.09.2007</c:v>
                </c:pt>
                <c:pt idx="36">
                  <c:v>14.09.2007</c:v>
                </c:pt>
                <c:pt idx="37">
                  <c:v>21.09.2007</c:v>
                </c:pt>
                <c:pt idx="38">
                  <c:v>28.09.2007</c:v>
                </c:pt>
                <c:pt idx="39">
                  <c:v>5.10.2007</c:v>
                </c:pt>
                <c:pt idx="40">
                  <c:v>12.10.2007</c:v>
                </c:pt>
                <c:pt idx="41">
                  <c:v>19.10.2007</c:v>
                </c:pt>
                <c:pt idx="42">
                  <c:v>26.10.2007</c:v>
                </c:pt>
                <c:pt idx="43">
                  <c:v>2.11.2007</c:v>
                </c:pt>
                <c:pt idx="44">
                  <c:v>9.11.2007</c:v>
                </c:pt>
                <c:pt idx="45">
                  <c:v>16.11.2007</c:v>
                </c:pt>
                <c:pt idx="46">
                  <c:v>23.11.2007</c:v>
                </c:pt>
                <c:pt idx="47">
                  <c:v>30.11.2007</c:v>
                </c:pt>
                <c:pt idx="48">
                  <c:v>7.12.2007</c:v>
                </c:pt>
                <c:pt idx="49">
                  <c:v>14.12.2007</c:v>
                </c:pt>
                <c:pt idx="50">
                  <c:v>21.12.2007</c:v>
                </c:pt>
                <c:pt idx="51">
                  <c:v>28.12.2007</c:v>
                </c:pt>
                <c:pt idx="52">
                  <c:v>4.01.2008</c:v>
                </c:pt>
                <c:pt idx="53">
                  <c:v>11.01.2008</c:v>
                </c:pt>
                <c:pt idx="54">
                  <c:v>18.01.2008</c:v>
                </c:pt>
                <c:pt idx="55">
                  <c:v>25.01.2008</c:v>
                </c:pt>
                <c:pt idx="56">
                  <c:v>1.02.2008</c:v>
                </c:pt>
                <c:pt idx="57">
                  <c:v>8.02.2008</c:v>
                </c:pt>
                <c:pt idx="58">
                  <c:v>15.02.2008</c:v>
                </c:pt>
                <c:pt idx="59">
                  <c:v>22.02.2008</c:v>
                </c:pt>
                <c:pt idx="60">
                  <c:v>29.02.2008</c:v>
                </c:pt>
                <c:pt idx="61">
                  <c:v>7.03.2008</c:v>
                </c:pt>
                <c:pt idx="62">
                  <c:v>14.03.2008</c:v>
                </c:pt>
                <c:pt idx="63">
                  <c:v>21.03.2008</c:v>
                </c:pt>
                <c:pt idx="64">
                  <c:v>28.03.2008</c:v>
                </c:pt>
                <c:pt idx="65">
                  <c:v>4.04.2008</c:v>
                </c:pt>
                <c:pt idx="66">
                  <c:v>11.04.2008</c:v>
                </c:pt>
                <c:pt idx="67">
                  <c:v>18.04.2008</c:v>
                </c:pt>
                <c:pt idx="68">
                  <c:v>25.04.2008</c:v>
                </c:pt>
                <c:pt idx="69">
                  <c:v>2.05.2008</c:v>
                </c:pt>
                <c:pt idx="70">
                  <c:v>9.05.2008</c:v>
                </c:pt>
                <c:pt idx="71">
                  <c:v>16.05.2008</c:v>
                </c:pt>
                <c:pt idx="72">
                  <c:v>23.05.2008</c:v>
                </c:pt>
                <c:pt idx="73">
                  <c:v>30.05.2008</c:v>
                </c:pt>
                <c:pt idx="74">
                  <c:v>6.06.2008</c:v>
                </c:pt>
                <c:pt idx="75">
                  <c:v>13.06.2008</c:v>
                </c:pt>
                <c:pt idx="76">
                  <c:v>20.06.2008</c:v>
                </c:pt>
                <c:pt idx="77">
                  <c:v>27.06.2008</c:v>
                </c:pt>
                <c:pt idx="78">
                  <c:v>4.07.2008</c:v>
                </c:pt>
                <c:pt idx="79">
                  <c:v>11.07.2008</c:v>
                </c:pt>
                <c:pt idx="80">
                  <c:v>18.07.2008</c:v>
                </c:pt>
                <c:pt idx="81">
                  <c:v>25.07.2008</c:v>
                </c:pt>
                <c:pt idx="82">
                  <c:v>1.08.2008</c:v>
                </c:pt>
                <c:pt idx="83">
                  <c:v>8.08.2008</c:v>
                </c:pt>
                <c:pt idx="84">
                  <c:v>15.08.2008</c:v>
                </c:pt>
                <c:pt idx="85">
                  <c:v>22.08.2008</c:v>
                </c:pt>
                <c:pt idx="86">
                  <c:v>29.08.2008</c:v>
                </c:pt>
                <c:pt idx="87">
                  <c:v>5.09.2008</c:v>
                </c:pt>
                <c:pt idx="88">
                  <c:v>12.09.2008</c:v>
                </c:pt>
                <c:pt idx="89">
                  <c:v>19.09.2008</c:v>
                </c:pt>
                <c:pt idx="90">
                  <c:v>26.09.2008</c:v>
                </c:pt>
                <c:pt idx="91">
                  <c:v>3.10.2008</c:v>
                </c:pt>
                <c:pt idx="92">
                  <c:v>10.10.2008</c:v>
                </c:pt>
                <c:pt idx="93">
                  <c:v>17.10.2008</c:v>
                </c:pt>
                <c:pt idx="94">
                  <c:v>24.10.2008</c:v>
                </c:pt>
                <c:pt idx="95">
                  <c:v>31.10.2008</c:v>
                </c:pt>
                <c:pt idx="96">
                  <c:v>7.11.2008</c:v>
                </c:pt>
                <c:pt idx="97">
                  <c:v>14.11.2008</c:v>
                </c:pt>
                <c:pt idx="98">
                  <c:v>21.11.2008</c:v>
                </c:pt>
                <c:pt idx="99">
                  <c:v>28.11.2008</c:v>
                </c:pt>
                <c:pt idx="100">
                  <c:v>5.12.2008</c:v>
                </c:pt>
                <c:pt idx="101">
                  <c:v>12.12.2008</c:v>
                </c:pt>
                <c:pt idx="102">
                  <c:v>19.12.2008</c:v>
                </c:pt>
                <c:pt idx="103">
                  <c:v>26.12.2008</c:v>
                </c:pt>
                <c:pt idx="104">
                  <c:v>2.01.2009</c:v>
                </c:pt>
                <c:pt idx="105">
                  <c:v>9.01.2009</c:v>
                </c:pt>
                <c:pt idx="106">
                  <c:v>16.01.2009</c:v>
                </c:pt>
                <c:pt idx="107">
                  <c:v>23.01.2009</c:v>
                </c:pt>
                <c:pt idx="108">
                  <c:v>30.01.2009</c:v>
                </c:pt>
                <c:pt idx="109">
                  <c:v>6.02.2009</c:v>
                </c:pt>
                <c:pt idx="110">
                  <c:v>13.02.2009</c:v>
                </c:pt>
                <c:pt idx="111">
                  <c:v>20.02.2009</c:v>
                </c:pt>
                <c:pt idx="112">
                  <c:v>27.02.2009</c:v>
                </c:pt>
                <c:pt idx="113">
                  <c:v>6.03.2009</c:v>
                </c:pt>
                <c:pt idx="114">
                  <c:v>13.03.2009</c:v>
                </c:pt>
                <c:pt idx="115">
                  <c:v>20.03.2009</c:v>
                </c:pt>
                <c:pt idx="116">
                  <c:v>27.03.2009</c:v>
                </c:pt>
                <c:pt idx="117">
                  <c:v>3.04.2009</c:v>
                </c:pt>
                <c:pt idx="118">
                  <c:v>10.04.2009</c:v>
                </c:pt>
                <c:pt idx="119">
                  <c:v>17.04.2009</c:v>
                </c:pt>
                <c:pt idx="120">
                  <c:v>24.04.2009</c:v>
                </c:pt>
                <c:pt idx="121">
                  <c:v>1.05.2009</c:v>
                </c:pt>
                <c:pt idx="122">
                  <c:v>8.05.2009</c:v>
                </c:pt>
                <c:pt idx="123">
                  <c:v>15.05.2009</c:v>
                </c:pt>
                <c:pt idx="124">
                  <c:v>22.05.2009</c:v>
                </c:pt>
                <c:pt idx="125">
                  <c:v>29.05.2009</c:v>
                </c:pt>
                <c:pt idx="126">
                  <c:v>5.06.2009</c:v>
                </c:pt>
                <c:pt idx="127">
                  <c:v>12.06.2009</c:v>
                </c:pt>
                <c:pt idx="128">
                  <c:v>19.06.2009</c:v>
                </c:pt>
                <c:pt idx="129">
                  <c:v>26.06.2009</c:v>
                </c:pt>
                <c:pt idx="130">
                  <c:v>3.07.2009</c:v>
                </c:pt>
                <c:pt idx="131">
                  <c:v>10.07.2009</c:v>
                </c:pt>
                <c:pt idx="132">
                  <c:v>17.07.2009</c:v>
                </c:pt>
                <c:pt idx="133">
                  <c:v>24.07.2009</c:v>
                </c:pt>
                <c:pt idx="134">
                  <c:v>31.07.2009</c:v>
                </c:pt>
                <c:pt idx="135">
                  <c:v>7.08.2009</c:v>
                </c:pt>
                <c:pt idx="136">
                  <c:v>14.08.2009</c:v>
                </c:pt>
                <c:pt idx="137">
                  <c:v>21.08.2009</c:v>
                </c:pt>
                <c:pt idx="138">
                  <c:v>28.08.2009</c:v>
                </c:pt>
                <c:pt idx="139">
                  <c:v>4.09.2009</c:v>
                </c:pt>
                <c:pt idx="140">
                  <c:v>11.09.2009</c:v>
                </c:pt>
                <c:pt idx="141">
                  <c:v>18.09.2009</c:v>
                </c:pt>
                <c:pt idx="142">
                  <c:v>25.09.2009</c:v>
                </c:pt>
                <c:pt idx="143">
                  <c:v>2.10.2009</c:v>
                </c:pt>
                <c:pt idx="144">
                  <c:v>9.10.2009</c:v>
                </c:pt>
                <c:pt idx="145">
                  <c:v>16.10.2009</c:v>
                </c:pt>
                <c:pt idx="146">
                  <c:v>23.10.2009</c:v>
                </c:pt>
                <c:pt idx="147">
                  <c:v>30.10.2009</c:v>
                </c:pt>
                <c:pt idx="148">
                  <c:v>6.11.2009</c:v>
                </c:pt>
                <c:pt idx="149">
                  <c:v>13.11.2009</c:v>
                </c:pt>
                <c:pt idx="150">
                  <c:v>20.11.2009</c:v>
                </c:pt>
                <c:pt idx="151">
                  <c:v>27.11.2009</c:v>
                </c:pt>
                <c:pt idx="152">
                  <c:v>4.12.2009</c:v>
                </c:pt>
                <c:pt idx="153">
                  <c:v>11.12.2009</c:v>
                </c:pt>
                <c:pt idx="154">
                  <c:v>18.12.2009</c:v>
                </c:pt>
                <c:pt idx="155">
                  <c:v>25.12.2009</c:v>
                </c:pt>
                <c:pt idx="156">
                  <c:v>1.01.2010</c:v>
                </c:pt>
                <c:pt idx="157">
                  <c:v>8.01.2010</c:v>
                </c:pt>
                <c:pt idx="158">
                  <c:v>15.01.2010</c:v>
                </c:pt>
                <c:pt idx="159">
                  <c:v>22.01.2010</c:v>
                </c:pt>
                <c:pt idx="160">
                  <c:v>29.01.2010</c:v>
                </c:pt>
                <c:pt idx="161">
                  <c:v>5.02.2010</c:v>
                </c:pt>
                <c:pt idx="162">
                  <c:v>12.02.2010</c:v>
                </c:pt>
                <c:pt idx="163">
                  <c:v>19.02.2010</c:v>
                </c:pt>
                <c:pt idx="164">
                  <c:v>26.02.2010</c:v>
                </c:pt>
                <c:pt idx="165">
                  <c:v>5.03.2010</c:v>
                </c:pt>
                <c:pt idx="166">
                  <c:v>12.03.2010</c:v>
                </c:pt>
                <c:pt idx="167">
                  <c:v>19.03.2010</c:v>
                </c:pt>
                <c:pt idx="168">
                  <c:v>26.03.2010</c:v>
                </c:pt>
                <c:pt idx="169">
                  <c:v>2.04.2010</c:v>
                </c:pt>
                <c:pt idx="170">
                  <c:v>9.04.2010</c:v>
                </c:pt>
                <c:pt idx="171">
                  <c:v>16.04.2010</c:v>
                </c:pt>
                <c:pt idx="172">
                  <c:v>23.04.2010</c:v>
                </c:pt>
                <c:pt idx="173">
                  <c:v>30.04.2010</c:v>
                </c:pt>
                <c:pt idx="174">
                  <c:v>7.05.2010</c:v>
                </c:pt>
                <c:pt idx="175">
                  <c:v>14.05.2010</c:v>
                </c:pt>
                <c:pt idx="176">
                  <c:v>21.05.2010</c:v>
                </c:pt>
                <c:pt idx="177">
                  <c:v>28.05.2010</c:v>
                </c:pt>
                <c:pt idx="178">
                  <c:v>4.06.2010</c:v>
                </c:pt>
                <c:pt idx="179">
                  <c:v>11.06.2010</c:v>
                </c:pt>
                <c:pt idx="180">
                  <c:v>18.06.2010</c:v>
                </c:pt>
                <c:pt idx="181">
                  <c:v>25.06.2010</c:v>
                </c:pt>
                <c:pt idx="182">
                  <c:v>2.07.2010</c:v>
                </c:pt>
                <c:pt idx="183">
                  <c:v>9.07.2010</c:v>
                </c:pt>
                <c:pt idx="184">
                  <c:v>16.07.2010</c:v>
                </c:pt>
                <c:pt idx="185">
                  <c:v>23.07.2010</c:v>
                </c:pt>
                <c:pt idx="186">
                  <c:v>30.07.2010</c:v>
                </c:pt>
                <c:pt idx="187">
                  <c:v>6.08.2010</c:v>
                </c:pt>
                <c:pt idx="188">
                  <c:v>13.08.2010</c:v>
                </c:pt>
                <c:pt idx="189">
                  <c:v>20.08.2010</c:v>
                </c:pt>
                <c:pt idx="190">
                  <c:v>27.08.2010</c:v>
                </c:pt>
                <c:pt idx="191">
                  <c:v>3.09.2010</c:v>
                </c:pt>
                <c:pt idx="192">
                  <c:v>10.09.2010</c:v>
                </c:pt>
                <c:pt idx="193">
                  <c:v>17.09.2010</c:v>
                </c:pt>
                <c:pt idx="194">
                  <c:v>24.09.2010</c:v>
                </c:pt>
                <c:pt idx="195">
                  <c:v>1.10.2010</c:v>
                </c:pt>
                <c:pt idx="196">
                  <c:v>8.10.2010</c:v>
                </c:pt>
                <c:pt idx="197">
                  <c:v>15.10.2010</c:v>
                </c:pt>
                <c:pt idx="198">
                  <c:v>22.10.2010</c:v>
                </c:pt>
                <c:pt idx="199">
                  <c:v>29.10.2010</c:v>
                </c:pt>
                <c:pt idx="200">
                  <c:v>5.11.2010</c:v>
                </c:pt>
                <c:pt idx="201">
                  <c:v>12.11.2010</c:v>
                </c:pt>
                <c:pt idx="202">
                  <c:v>19.11.2010</c:v>
                </c:pt>
                <c:pt idx="203">
                  <c:v>26.11.2010</c:v>
                </c:pt>
                <c:pt idx="204">
                  <c:v>3.12.2010</c:v>
                </c:pt>
                <c:pt idx="205">
                  <c:v>10.12.2010</c:v>
                </c:pt>
                <c:pt idx="206">
                  <c:v>17.12.2010</c:v>
                </c:pt>
                <c:pt idx="207">
                  <c:v>24.12.2010</c:v>
                </c:pt>
                <c:pt idx="208">
                  <c:v>31.12.2010</c:v>
                </c:pt>
                <c:pt idx="209">
                  <c:v>7.01.2011</c:v>
                </c:pt>
                <c:pt idx="210">
                  <c:v>14.01.2011</c:v>
                </c:pt>
                <c:pt idx="211">
                  <c:v>21.01.2011</c:v>
                </c:pt>
                <c:pt idx="212">
                  <c:v>28.01.2011</c:v>
                </c:pt>
                <c:pt idx="213">
                  <c:v>4.02.2011</c:v>
                </c:pt>
                <c:pt idx="214">
                  <c:v>11.02.2011</c:v>
                </c:pt>
                <c:pt idx="215">
                  <c:v>18.02.2011</c:v>
                </c:pt>
                <c:pt idx="216">
                  <c:v>25.02.2011</c:v>
                </c:pt>
                <c:pt idx="217">
                  <c:v>4.03.2011</c:v>
                </c:pt>
                <c:pt idx="218">
                  <c:v>11.03.2011</c:v>
                </c:pt>
                <c:pt idx="219">
                  <c:v>18.03.2011</c:v>
                </c:pt>
                <c:pt idx="220">
                  <c:v>25.03.2011</c:v>
                </c:pt>
                <c:pt idx="221">
                  <c:v>1.04.2011</c:v>
                </c:pt>
                <c:pt idx="222">
                  <c:v>8.04.2011</c:v>
                </c:pt>
                <c:pt idx="223">
                  <c:v>15.04.2011</c:v>
                </c:pt>
                <c:pt idx="224">
                  <c:v>22.04.2011</c:v>
                </c:pt>
                <c:pt idx="225">
                  <c:v>29.04.2011</c:v>
                </c:pt>
                <c:pt idx="226">
                  <c:v>6.05.2011</c:v>
                </c:pt>
                <c:pt idx="227">
                  <c:v>13.05.2011</c:v>
                </c:pt>
                <c:pt idx="228">
                  <c:v>20.05.2011</c:v>
                </c:pt>
                <c:pt idx="229">
                  <c:v>27.05.2011</c:v>
                </c:pt>
                <c:pt idx="230">
                  <c:v>3.06.2011</c:v>
                </c:pt>
                <c:pt idx="231">
                  <c:v>10.06.2011</c:v>
                </c:pt>
                <c:pt idx="232">
                  <c:v>17.06.2011</c:v>
                </c:pt>
                <c:pt idx="233">
                  <c:v>24.06.2011</c:v>
                </c:pt>
                <c:pt idx="234">
                  <c:v>1.07.2011</c:v>
                </c:pt>
                <c:pt idx="235">
                  <c:v>8.07.2011</c:v>
                </c:pt>
                <c:pt idx="236">
                  <c:v>15.07.2011</c:v>
                </c:pt>
                <c:pt idx="237">
                  <c:v>22.07.2011</c:v>
                </c:pt>
                <c:pt idx="238">
                  <c:v>29.07.2011</c:v>
                </c:pt>
                <c:pt idx="239">
                  <c:v>5.08.2011</c:v>
                </c:pt>
                <c:pt idx="240">
                  <c:v>12.08.2011</c:v>
                </c:pt>
                <c:pt idx="241">
                  <c:v>19.08.2011</c:v>
                </c:pt>
                <c:pt idx="242">
                  <c:v>26.08.2011</c:v>
                </c:pt>
                <c:pt idx="243">
                  <c:v>2.09.2011</c:v>
                </c:pt>
                <c:pt idx="244">
                  <c:v>9.09.2011</c:v>
                </c:pt>
                <c:pt idx="245">
                  <c:v>16.09.2011</c:v>
                </c:pt>
                <c:pt idx="246">
                  <c:v>23.09.2011</c:v>
                </c:pt>
                <c:pt idx="247">
                  <c:v>30.09.2011</c:v>
                </c:pt>
                <c:pt idx="248">
                  <c:v>7.10.2011</c:v>
                </c:pt>
                <c:pt idx="249">
                  <c:v>14.10.2011</c:v>
                </c:pt>
                <c:pt idx="250">
                  <c:v>21.10.2011</c:v>
                </c:pt>
                <c:pt idx="251">
                  <c:v>28.10.2011</c:v>
                </c:pt>
                <c:pt idx="252">
                  <c:v>4.11.2011</c:v>
                </c:pt>
                <c:pt idx="253">
                  <c:v>11.11.2011</c:v>
                </c:pt>
                <c:pt idx="254">
                  <c:v>18.11.2011</c:v>
                </c:pt>
                <c:pt idx="255">
                  <c:v>25.11.2011</c:v>
                </c:pt>
                <c:pt idx="256">
                  <c:v>2.12.2011</c:v>
                </c:pt>
                <c:pt idx="257">
                  <c:v>9.12.2011</c:v>
                </c:pt>
                <c:pt idx="258">
                  <c:v>16.12.2011</c:v>
                </c:pt>
                <c:pt idx="259">
                  <c:v>23.12.2011</c:v>
                </c:pt>
                <c:pt idx="260">
                  <c:v>30.12.2011</c:v>
                </c:pt>
                <c:pt idx="261">
                  <c:v>6.01.2012</c:v>
                </c:pt>
                <c:pt idx="262">
                  <c:v>13.01.2012</c:v>
                </c:pt>
                <c:pt idx="263">
                  <c:v>20.01.2012</c:v>
                </c:pt>
                <c:pt idx="264">
                  <c:v>27.01.2012</c:v>
                </c:pt>
                <c:pt idx="265">
                  <c:v>3.02.2012</c:v>
                </c:pt>
                <c:pt idx="266">
                  <c:v>10.02.2012</c:v>
                </c:pt>
                <c:pt idx="267">
                  <c:v>17.02.2012</c:v>
                </c:pt>
                <c:pt idx="268">
                  <c:v>24.02.2012</c:v>
                </c:pt>
                <c:pt idx="269">
                  <c:v>2.03.2012</c:v>
                </c:pt>
                <c:pt idx="270">
                  <c:v>9.03.2012</c:v>
                </c:pt>
                <c:pt idx="271">
                  <c:v>16.03.2012</c:v>
                </c:pt>
                <c:pt idx="272">
                  <c:v>23.03.2012</c:v>
                </c:pt>
                <c:pt idx="273">
                  <c:v>30.03.2012</c:v>
                </c:pt>
                <c:pt idx="274">
                  <c:v>6.04.2012</c:v>
                </c:pt>
                <c:pt idx="275">
                  <c:v>13.04.2012</c:v>
                </c:pt>
                <c:pt idx="276">
                  <c:v>20.04.2012</c:v>
                </c:pt>
                <c:pt idx="277">
                  <c:v>27.04.2012</c:v>
                </c:pt>
                <c:pt idx="278">
                  <c:v>4.05.2012</c:v>
                </c:pt>
                <c:pt idx="279">
                  <c:v>11.05.2012</c:v>
                </c:pt>
                <c:pt idx="280">
                  <c:v>18.05.2012</c:v>
                </c:pt>
                <c:pt idx="281">
                  <c:v>25.05.2012</c:v>
                </c:pt>
                <c:pt idx="282">
                  <c:v>1.06.2012</c:v>
                </c:pt>
                <c:pt idx="283">
                  <c:v>8.06.2012</c:v>
                </c:pt>
                <c:pt idx="284">
                  <c:v>15.06.2012</c:v>
                </c:pt>
                <c:pt idx="285">
                  <c:v>22.06.2012</c:v>
                </c:pt>
                <c:pt idx="286">
                  <c:v>29.06.2012</c:v>
                </c:pt>
                <c:pt idx="287">
                  <c:v>6.07.2012</c:v>
                </c:pt>
                <c:pt idx="288">
                  <c:v>13.07.2012</c:v>
                </c:pt>
                <c:pt idx="289">
                  <c:v>20.07.2012</c:v>
                </c:pt>
                <c:pt idx="290">
                  <c:v>27.07.2012</c:v>
                </c:pt>
                <c:pt idx="291">
                  <c:v>3.08.2012</c:v>
                </c:pt>
                <c:pt idx="292">
                  <c:v>10.08.2012</c:v>
                </c:pt>
                <c:pt idx="293">
                  <c:v>17.08.2012</c:v>
                </c:pt>
                <c:pt idx="294">
                  <c:v>24.08.2012</c:v>
                </c:pt>
                <c:pt idx="295">
                  <c:v>31.08.2012</c:v>
                </c:pt>
                <c:pt idx="296">
                  <c:v>7.09.2012</c:v>
                </c:pt>
                <c:pt idx="297">
                  <c:v>14.09.2012</c:v>
                </c:pt>
                <c:pt idx="298">
                  <c:v>21.09.2012</c:v>
                </c:pt>
                <c:pt idx="299">
                  <c:v>28.09.2012</c:v>
                </c:pt>
                <c:pt idx="300">
                  <c:v>5.10.2012</c:v>
                </c:pt>
                <c:pt idx="301">
                  <c:v>12.10.2012</c:v>
                </c:pt>
                <c:pt idx="302">
                  <c:v>19.10.2012</c:v>
                </c:pt>
                <c:pt idx="303">
                  <c:v>26.10.2012</c:v>
                </c:pt>
                <c:pt idx="304">
                  <c:v>2.11.2012</c:v>
                </c:pt>
                <c:pt idx="305">
                  <c:v>9.11.2012</c:v>
                </c:pt>
                <c:pt idx="306">
                  <c:v>16.11.2012</c:v>
                </c:pt>
                <c:pt idx="307">
                  <c:v>23.11.2012</c:v>
                </c:pt>
                <c:pt idx="308">
                  <c:v>30.11.2012</c:v>
                </c:pt>
                <c:pt idx="309">
                  <c:v>7.12.2012</c:v>
                </c:pt>
                <c:pt idx="310">
                  <c:v>14.12.2012</c:v>
                </c:pt>
                <c:pt idx="311">
                  <c:v>21.12.2012</c:v>
                </c:pt>
                <c:pt idx="312">
                  <c:v>28.12.2012</c:v>
                </c:pt>
                <c:pt idx="313">
                  <c:v>4.01.2013</c:v>
                </c:pt>
                <c:pt idx="314">
                  <c:v>11.01.2013</c:v>
                </c:pt>
                <c:pt idx="315">
                  <c:v>18.01.2013</c:v>
                </c:pt>
                <c:pt idx="316">
                  <c:v>25.01.2013</c:v>
                </c:pt>
                <c:pt idx="317">
                  <c:v>1.02.2013</c:v>
                </c:pt>
                <c:pt idx="318">
                  <c:v>8.02.2013</c:v>
                </c:pt>
                <c:pt idx="319">
                  <c:v>15.02.2013</c:v>
                </c:pt>
                <c:pt idx="320">
                  <c:v>22.02.2013</c:v>
                </c:pt>
                <c:pt idx="321">
                  <c:v>1.03.2013</c:v>
                </c:pt>
                <c:pt idx="322">
                  <c:v>8.03.2013</c:v>
                </c:pt>
                <c:pt idx="323">
                  <c:v>15.03.2013</c:v>
                </c:pt>
                <c:pt idx="324">
                  <c:v>22.03.2013</c:v>
                </c:pt>
                <c:pt idx="325">
                  <c:v>29.03.2013</c:v>
                </c:pt>
                <c:pt idx="326">
                  <c:v>5.04.2013</c:v>
                </c:pt>
                <c:pt idx="327">
                  <c:v>12.04.2013</c:v>
                </c:pt>
                <c:pt idx="328">
                  <c:v>19.04.2013</c:v>
                </c:pt>
                <c:pt idx="329">
                  <c:v>26.04.2013</c:v>
                </c:pt>
                <c:pt idx="330">
                  <c:v>3.05.2013</c:v>
                </c:pt>
                <c:pt idx="331">
                  <c:v>10.05.2013</c:v>
                </c:pt>
                <c:pt idx="332">
                  <c:v>17.05.2013</c:v>
                </c:pt>
                <c:pt idx="333">
                  <c:v>24.05.2013</c:v>
                </c:pt>
                <c:pt idx="334">
                  <c:v>31.05.2013</c:v>
                </c:pt>
                <c:pt idx="335">
                  <c:v>7.06.2013</c:v>
                </c:pt>
                <c:pt idx="336">
                  <c:v>14.06.2013</c:v>
                </c:pt>
                <c:pt idx="337">
                  <c:v>21.06.2013</c:v>
                </c:pt>
                <c:pt idx="338">
                  <c:v>28.06.2013</c:v>
                </c:pt>
                <c:pt idx="339">
                  <c:v>5.07.2013</c:v>
                </c:pt>
                <c:pt idx="340">
                  <c:v>12.07.2013</c:v>
                </c:pt>
                <c:pt idx="341">
                  <c:v>19.07.2013</c:v>
                </c:pt>
                <c:pt idx="342">
                  <c:v>26.07.2013</c:v>
                </c:pt>
                <c:pt idx="343">
                  <c:v>2.08.2013</c:v>
                </c:pt>
                <c:pt idx="344">
                  <c:v>9.08.2013</c:v>
                </c:pt>
                <c:pt idx="345">
                  <c:v>16.08.2013</c:v>
                </c:pt>
                <c:pt idx="346">
                  <c:v>23.08.2013</c:v>
                </c:pt>
                <c:pt idx="347">
                  <c:v>30.08.2013</c:v>
                </c:pt>
                <c:pt idx="348">
                  <c:v>6.09.2013</c:v>
                </c:pt>
                <c:pt idx="349">
                  <c:v>13.09.2013</c:v>
                </c:pt>
                <c:pt idx="350">
                  <c:v>20.09.2013</c:v>
                </c:pt>
                <c:pt idx="351">
                  <c:v>27.09.2013</c:v>
                </c:pt>
                <c:pt idx="352">
                  <c:v>4.10.2013</c:v>
                </c:pt>
                <c:pt idx="353">
                  <c:v>11.10.2013</c:v>
                </c:pt>
                <c:pt idx="354">
                  <c:v>18.10.2013</c:v>
                </c:pt>
                <c:pt idx="355">
                  <c:v>25.10.2013</c:v>
                </c:pt>
                <c:pt idx="356">
                  <c:v>1.11.2013</c:v>
                </c:pt>
                <c:pt idx="357">
                  <c:v>8.11.2013</c:v>
                </c:pt>
                <c:pt idx="358">
                  <c:v>15.11.2013</c:v>
                </c:pt>
                <c:pt idx="359">
                  <c:v>22.11.2013</c:v>
                </c:pt>
                <c:pt idx="360">
                  <c:v>29.11.2013</c:v>
                </c:pt>
                <c:pt idx="361">
                  <c:v>6.12.2013</c:v>
                </c:pt>
                <c:pt idx="362">
                  <c:v>13.12.2013</c:v>
                </c:pt>
                <c:pt idx="363">
                  <c:v>20.12.2013</c:v>
                </c:pt>
                <c:pt idx="364">
                  <c:v>27.12.2013</c:v>
                </c:pt>
                <c:pt idx="365">
                  <c:v>3.01.2014</c:v>
                </c:pt>
                <c:pt idx="366">
                  <c:v>10.01.2014</c:v>
                </c:pt>
                <c:pt idx="367">
                  <c:v>17.01.2014</c:v>
                </c:pt>
                <c:pt idx="368">
                  <c:v>24.01.2014</c:v>
                </c:pt>
                <c:pt idx="369">
                  <c:v>31.01.2014</c:v>
                </c:pt>
                <c:pt idx="370">
                  <c:v>7.02.2014</c:v>
                </c:pt>
                <c:pt idx="371">
                  <c:v>14.02.2014</c:v>
                </c:pt>
                <c:pt idx="372">
                  <c:v>21.02.2014</c:v>
                </c:pt>
                <c:pt idx="373">
                  <c:v>28.02.2014</c:v>
                </c:pt>
                <c:pt idx="374">
                  <c:v>7.03.2014</c:v>
                </c:pt>
                <c:pt idx="375">
                  <c:v>14.03.2014</c:v>
                </c:pt>
                <c:pt idx="376">
                  <c:v>21.03.2014</c:v>
                </c:pt>
                <c:pt idx="377">
                  <c:v>28.03.2014</c:v>
                </c:pt>
                <c:pt idx="378">
                  <c:v>4.04.2014</c:v>
                </c:pt>
                <c:pt idx="379">
                  <c:v>11.04.2014</c:v>
                </c:pt>
                <c:pt idx="380">
                  <c:v>18.04.2014</c:v>
                </c:pt>
                <c:pt idx="381">
                  <c:v>25.04.2014</c:v>
                </c:pt>
                <c:pt idx="382">
                  <c:v>2.05.2014</c:v>
                </c:pt>
                <c:pt idx="383">
                  <c:v>9.05.2014</c:v>
                </c:pt>
                <c:pt idx="384">
                  <c:v>16.05.2014</c:v>
                </c:pt>
                <c:pt idx="385">
                  <c:v>23.05.2014</c:v>
                </c:pt>
                <c:pt idx="386">
                  <c:v>30.05.2014</c:v>
                </c:pt>
                <c:pt idx="387">
                  <c:v>6.06.2014</c:v>
                </c:pt>
                <c:pt idx="388">
                  <c:v>13.06.2014</c:v>
                </c:pt>
                <c:pt idx="389">
                  <c:v>20.06.2014</c:v>
                </c:pt>
                <c:pt idx="390">
                  <c:v>27.06.2014</c:v>
                </c:pt>
                <c:pt idx="391">
                  <c:v>4.07.2014</c:v>
                </c:pt>
                <c:pt idx="392">
                  <c:v>11.07.2014</c:v>
                </c:pt>
                <c:pt idx="393">
                  <c:v>18.07.2014</c:v>
                </c:pt>
                <c:pt idx="394">
                  <c:v>25.07.2014</c:v>
                </c:pt>
                <c:pt idx="395">
                  <c:v>1.08.2014</c:v>
                </c:pt>
                <c:pt idx="396">
                  <c:v>8.08.2014</c:v>
                </c:pt>
                <c:pt idx="397">
                  <c:v>15.08.2014</c:v>
                </c:pt>
                <c:pt idx="398">
                  <c:v>22.08.2014</c:v>
                </c:pt>
                <c:pt idx="399">
                  <c:v>29.08.2014</c:v>
                </c:pt>
                <c:pt idx="400">
                  <c:v>5.09.2014</c:v>
                </c:pt>
                <c:pt idx="401">
                  <c:v>12.09.2014</c:v>
                </c:pt>
                <c:pt idx="402">
                  <c:v>19.09.2014</c:v>
                </c:pt>
                <c:pt idx="403">
                  <c:v>26.09.2014</c:v>
                </c:pt>
                <c:pt idx="404">
                  <c:v>3.10.2014</c:v>
                </c:pt>
                <c:pt idx="405">
                  <c:v>10.10.2014</c:v>
                </c:pt>
                <c:pt idx="406">
                  <c:v>17.10.2014</c:v>
                </c:pt>
                <c:pt idx="407">
                  <c:v>24.10.2014</c:v>
                </c:pt>
                <c:pt idx="408">
                  <c:v>31.10.2014</c:v>
                </c:pt>
                <c:pt idx="409">
                  <c:v>7.11.2014</c:v>
                </c:pt>
                <c:pt idx="410">
                  <c:v>14.11.2014</c:v>
                </c:pt>
                <c:pt idx="411">
                  <c:v>21.11.2014</c:v>
                </c:pt>
                <c:pt idx="412">
                  <c:v>28.11.2014</c:v>
                </c:pt>
                <c:pt idx="413">
                  <c:v>5.12.2014</c:v>
                </c:pt>
                <c:pt idx="414">
                  <c:v>12.12.2014</c:v>
                </c:pt>
                <c:pt idx="415">
                  <c:v>19.12.2014</c:v>
                </c:pt>
                <c:pt idx="416">
                  <c:v>26.12.2014</c:v>
                </c:pt>
                <c:pt idx="417">
                  <c:v>2.01.2015</c:v>
                </c:pt>
                <c:pt idx="418">
                  <c:v>9.01.2015</c:v>
                </c:pt>
                <c:pt idx="419">
                  <c:v>16.01.2015</c:v>
                </c:pt>
                <c:pt idx="420">
                  <c:v>23.01.2015</c:v>
                </c:pt>
                <c:pt idx="421">
                  <c:v>30.01.2015</c:v>
                </c:pt>
                <c:pt idx="422">
                  <c:v>6.02.2015</c:v>
                </c:pt>
                <c:pt idx="423">
                  <c:v>13.02.2015</c:v>
                </c:pt>
                <c:pt idx="424">
                  <c:v>20.02.2015</c:v>
                </c:pt>
                <c:pt idx="425">
                  <c:v>27.02.2015</c:v>
                </c:pt>
                <c:pt idx="426">
                  <c:v>6.03.2015</c:v>
                </c:pt>
                <c:pt idx="427">
                  <c:v>13.03.2015</c:v>
                </c:pt>
                <c:pt idx="428">
                  <c:v>20.03.2015</c:v>
                </c:pt>
                <c:pt idx="429">
                  <c:v>27.03.2015</c:v>
                </c:pt>
                <c:pt idx="430">
                  <c:v>3.04.2015</c:v>
                </c:pt>
                <c:pt idx="431">
                  <c:v>10.04.2015</c:v>
                </c:pt>
                <c:pt idx="432">
                  <c:v>17.04.2015</c:v>
                </c:pt>
                <c:pt idx="433">
                  <c:v>24.04.2015</c:v>
                </c:pt>
                <c:pt idx="434">
                  <c:v>1.05.2015</c:v>
                </c:pt>
                <c:pt idx="435">
                  <c:v>8.05.2015</c:v>
                </c:pt>
                <c:pt idx="436">
                  <c:v>15.05.2015</c:v>
                </c:pt>
                <c:pt idx="437">
                  <c:v>22.05.2015</c:v>
                </c:pt>
                <c:pt idx="438">
                  <c:v>29.05.2015</c:v>
                </c:pt>
                <c:pt idx="439">
                  <c:v>5.06.2015</c:v>
                </c:pt>
                <c:pt idx="440">
                  <c:v>12.06.2015</c:v>
                </c:pt>
                <c:pt idx="441">
                  <c:v>19.06.2015</c:v>
                </c:pt>
                <c:pt idx="442">
                  <c:v>26.06.2015</c:v>
                </c:pt>
                <c:pt idx="443">
                  <c:v>3.07.2015</c:v>
                </c:pt>
                <c:pt idx="444">
                  <c:v>10.07.2015</c:v>
                </c:pt>
                <c:pt idx="445">
                  <c:v>17.07.2015</c:v>
                </c:pt>
                <c:pt idx="446">
                  <c:v>24.07.2015</c:v>
                </c:pt>
                <c:pt idx="447">
                  <c:v>31.07.2015</c:v>
                </c:pt>
                <c:pt idx="448">
                  <c:v>7.08.2015</c:v>
                </c:pt>
                <c:pt idx="449">
                  <c:v>14.08.2015</c:v>
                </c:pt>
                <c:pt idx="450">
                  <c:v>21.08.2015</c:v>
                </c:pt>
                <c:pt idx="451">
                  <c:v>28.08.2015</c:v>
                </c:pt>
                <c:pt idx="452">
                  <c:v>4.09.2015</c:v>
                </c:pt>
                <c:pt idx="453">
                  <c:v>11.09.2015</c:v>
                </c:pt>
                <c:pt idx="454">
                  <c:v>18.09.2015</c:v>
                </c:pt>
                <c:pt idx="455">
                  <c:v>25.09.2015</c:v>
                </c:pt>
                <c:pt idx="456">
                  <c:v>2.10.2015</c:v>
                </c:pt>
                <c:pt idx="457">
                  <c:v>9.10.2015</c:v>
                </c:pt>
                <c:pt idx="458">
                  <c:v>16.10.2015</c:v>
                </c:pt>
                <c:pt idx="459">
                  <c:v>23.10.2015</c:v>
                </c:pt>
                <c:pt idx="460">
                  <c:v>30.10.2015</c:v>
                </c:pt>
                <c:pt idx="461">
                  <c:v>6.11.2015</c:v>
                </c:pt>
                <c:pt idx="462">
                  <c:v>13.11.2015</c:v>
                </c:pt>
                <c:pt idx="463">
                  <c:v>20.11.2015</c:v>
                </c:pt>
                <c:pt idx="464">
                  <c:v>27.11.2015</c:v>
                </c:pt>
                <c:pt idx="465">
                  <c:v>4.12.2015</c:v>
                </c:pt>
                <c:pt idx="466">
                  <c:v>11.12.2015</c:v>
                </c:pt>
                <c:pt idx="467">
                  <c:v>18.12.2015</c:v>
                </c:pt>
                <c:pt idx="468">
                  <c:v>25.12.2015</c:v>
                </c:pt>
                <c:pt idx="469">
                  <c:v>1.01.2016</c:v>
                </c:pt>
                <c:pt idx="470">
                  <c:v>8.01.2016</c:v>
                </c:pt>
                <c:pt idx="471">
                  <c:v>15.01.2016</c:v>
                </c:pt>
                <c:pt idx="472">
                  <c:v>22.01.2016</c:v>
                </c:pt>
                <c:pt idx="473">
                  <c:v>29.01.2016</c:v>
                </c:pt>
                <c:pt idx="474">
                  <c:v>5.02.2016</c:v>
                </c:pt>
                <c:pt idx="475">
                  <c:v>12.02.2016</c:v>
                </c:pt>
                <c:pt idx="476">
                  <c:v>19.02.2016</c:v>
                </c:pt>
                <c:pt idx="477">
                  <c:v>26.02.2016</c:v>
                </c:pt>
                <c:pt idx="478">
                  <c:v>4.03.2016</c:v>
                </c:pt>
                <c:pt idx="479">
                  <c:v>11.03.2016</c:v>
                </c:pt>
                <c:pt idx="480">
                  <c:v>18.03.2016</c:v>
                </c:pt>
                <c:pt idx="481">
                  <c:v>25.03.2016</c:v>
                </c:pt>
                <c:pt idx="482">
                  <c:v>1.04.2016</c:v>
                </c:pt>
                <c:pt idx="483">
                  <c:v>8.04.2016</c:v>
                </c:pt>
                <c:pt idx="484">
                  <c:v>15.04.2016</c:v>
                </c:pt>
                <c:pt idx="485">
                  <c:v>22.04.2016</c:v>
                </c:pt>
                <c:pt idx="486">
                  <c:v>29.04.2016</c:v>
                </c:pt>
                <c:pt idx="487">
                  <c:v>6.05.2016</c:v>
                </c:pt>
                <c:pt idx="488">
                  <c:v>13.05.2016</c:v>
                </c:pt>
                <c:pt idx="489">
                  <c:v>20.05.2016</c:v>
                </c:pt>
                <c:pt idx="490">
                  <c:v>27.05.2016</c:v>
                </c:pt>
                <c:pt idx="491">
                  <c:v>3.06.2016</c:v>
                </c:pt>
                <c:pt idx="492">
                  <c:v>10.06.2016</c:v>
                </c:pt>
                <c:pt idx="493">
                  <c:v>17.06.2016</c:v>
                </c:pt>
                <c:pt idx="494">
                  <c:v>24.06.2016</c:v>
                </c:pt>
                <c:pt idx="495">
                  <c:v>1.07.2016</c:v>
                </c:pt>
                <c:pt idx="496">
                  <c:v>8.07.2016</c:v>
                </c:pt>
                <c:pt idx="497">
                  <c:v>15.07.2016</c:v>
                </c:pt>
                <c:pt idx="498">
                  <c:v>22.07.2016</c:v>
                </c:pt>
                <c:pt idx="499">
                  <c:v>29.07.2016</c:v>
                </c:pt>
                <c:pt idx="500">
                  <c:v>5.08.2016</c:v>
                </c:pt>
                <c:pt idx="501">
                  <c:v>12.08.2016</c:v>
                </c:pt>
                <c:pt idx="502">
                  <c:v>19.08.2016</c:v>
                </c:pt>
                <c:pt idx="503">
                  <c:v>26.08.2016</c:v>
                </c:pt>
                <c:pt idx="504">
                  <c:v>2.09.2016</c:v>
                </c:pt>
                <c:pt idx="505">
                  <c:v>9.09.2016</c:v>
                </c:pt>
                <c:pt idx="506">
                  <c:v>16.09.2016</c:v>
                </c:pt>
                <c:pt idx="507">
                  <c:v>23.09.2016</c:v>
                </c:pt>
                <c:pt idx="508">
                  <c:v>30.09.2016</c:v>
                </c:pt>
                <c:pt idx="509">
                  <c:v>7.10.2016</c:v>
                </c:pt>
                <c:pt idx="510">
                  <c:v>14.10.2016</c:v>
                </c:pt>
                <c:pt idx="511">
                  <c:v>21.10.2016</c:v>
                </c:pt>
                <c:pt idx="512">
                  <c:v>28.10.2016</c:v>
                </c:pt>
                <c:pt idx="513">
                  <c:v>4.11.2016</c:v>
                </c:pt>
                <c:pt idx="514">
                  <c:v>11.11.2016</c:v>
                </c:pt>
                <c:pt idx="515">
                  <c:v>18.11.2016</c:v>
                </c:pt>
                <c:pt idx="516">
                  <c:v>25.11.2016</c:v>
                </c:pt>
                <c:pt idx="517">
                  <c:v>2.12.2016</c:v>
                </c:pt>
                <c:pt idx="518">
                  <c:v>9.12.2016</c:v>
                </c:pt>
                <c:pt idx="519">
                  <c:v>16.12.2016</c:v>
                </c:pt>
                <c:pt idx="520">
                  <c:v>23.12.2016</c:v>
                </c:pt>
                <c:pt idx="521">
                  <c:v>30.12.2016</c:v>
                </c:pt>
                <c:pt idx="522">
                  <c:v>6.01.2017</c:v>
                </c:pt>
                <c:pt idx="523">
                  <c:v>13.01.2017</c:v>
                </c:pt>
                <c:pt idx="524">
                  <c:v>20.01.2017</c:v>
                </c:pt>
                <c:pt idx="525">
                  <c:v>27.01.2017</c:v>
                </c:pt>
                <c:pt idx="526">
                  <c:v>3.02.2017</c:v>
                </c:pt>
                <c:pt idx="527">
                  <c:v>10.02.2017</c:v>
                </c:pt>
                <c:pt idx="528">
                  <c:v>17.02.2017</c:v>
                </c:pt>
                <c:pt idx="529">
                  <c:v>24.02.2017</c:v>
                </c:pt>
                <c:pt idx="530">
                  <c:v>3.03.2017</c:v>
                </c:pt>
                <c:pt idx="531">
                  <c:v>10.03.2017</c:v>
                </c:pt>
                <c:pt idx="532">
                  <c:v>17.03.2017</c:v>
                </c:pt>
                <c:pt idx="533">
                  <c:v>24.03.2017</c:v>
                </c:pt>
                <c:pt idx="534">
                  <c:v>31.03.2017</c:v>
                </c:pt>
                <c:pt idx="535">
                  <c:v>7.04.2017</c:v>
                </c:pt>
                <c:pt idx="536">
                  <c:v>14.04.2017</c:v>
                </c:pt>
                <c:pt idx="537">
                  <c:v>21.04.2017</c:v>
                </c:pt>
                <c:pt idx="538">
                  <c:v>28.04.2017</c:v>
                </c:pt>
                <c:pt idx="539">
                  <c:v>5.05.2017</c:v>
                </c:pt>
                <c:pt idx="540">
                  <c:v>12.05.2017</c:v>
                </c:pt>
                <c:pt idx="541">
                  <c:v>19.05.2017</c:v>
                </c:pt>
                <c:pt idx="542">
                  <c:v>26.05.2017</c:v>
                </c:pt>
                <c:pt idx="543">
                  <c:v>2.06.2017</c:v>
                </c:pt>
                <c:pt idx="544">
                  <c:v>9.06.2017</c:v>
                </c:pt>
                <c:pt idx="545">
                  <c:v>16.06.2017</c:v>
                </c:pt>
                <c:pt idx="546">
                  <c:v>23.06.2017</c:v>
                </c:pt>
                <c:pt idx="547">
                  <c:v>30.06.2017</c:v>
                </c:pt>
                <c:pt idx="548">
                  <c:v>7.07.2017</c:v>
                </c:pt>
                <c:pt idx="549">
                  <c:v>14.07.2017</c:v>
                </c:pt>
                <c:pt idx="550">
                  <c:v>21.07.2017</c:v>
                </c:pt>
                <c:pt idx="551">
                  <c:v>28.07.2017</c:v>
                </c:pt>
                <c:pt idx="552">
                  <c:v>4.08.2017</c:v>
                </c:pt>
                <c:pt idx="553">
                  <c:v>11.08.2017</c:v>
                </c:pt>
                <c:pt idx="554">
                  <c:v>18.08.2017</c:v>
                </c:pt>
                <c:pt idx="555">
                  <c:v>25.08.2017</c:v>
                </c:pt>
                <c:pt idx="556">
                  <c:v>1.09.2017</c:v>
                </c:pt>
                <c:pt idx="557">
                  <c:v>8.09.2017</c:v>
                </c:pt>
                <c:pt idx="558">
                  <c:v>15.09.2017</c:v>
                </c:pt>
                <c:pt idx="559">
                  <c:v>22.09.2017</c:v>
                </c:pt>
                <c:pt idx="560">
                  <c:v>29.09.2017</c:v>
                </c:pt>
                <c:pt idx="561">
                  <c:v>6.10.2017</c:v>
                </c:pt>
                <c:pt idx="562">
                  <c:v>13.10.2017</c:v>
                </c:pt>
                <c:pt idx="563">
                  <c:v>20.10.2017</c:v>
                </c:pt>
                <c:pt idx="564">
                  <c:v>27.10.2017</c:v>
                </c:pt>
                <c:pt idx="565">
                  <c:v>3.11.2017</c:v>
                </c:pt>
                <c:pt idx="566">
                  <c:v>10.11.2017</c:v>
                </c:pt>
                <c:pt idx="567">
                  <c:v>17.11.2017</c:v>
                </c:pt>
                <c:pt idx="568">
                  <c:v>24.11.2017</c:v>
                </c:pt>
                <c:pt idx="569">
                  <c:v>1.12.2017</c:v>
                </c:pt>
                <c:pt idx="570">
                  <c:v>8.12.2017</c:v>
                </c:pt>
                <c:pt idx="571">
                  <c:v>15.12.2017</c:v>
                </c:pt>
                <c:pt idx="572">
                  <c:v>22.12.2017</c:v>
                </c:pt>
                <c:pt idx="573">
                  <c:v>29.12.2017</c:v>
                </c:pt>
                <c:pt idx="574">
                  <c:v>5.01.2018</c:v>
                </c:pt>
                <c:pt idx="575">
                  <c:v>12.01.2018</c:v>
                </c:pt>
                <c:pt idx="576">
                  <c:v>19.01.2018</c:v>
                </c:pt>
                <c:pt idx="577">
                  <c:v>26.01.2018</c:v>
                </c:pt>
                <c:pt idx="578">
                  <c:v>2.02.2018</c:v>
                </c:pt>
                <c:pt idx="579">
                  <c:v>9.02.2018</c:v>
                </c:pt>
                <c:pt idx="580">
                  <c:v>16.02.2018</c:v>
                </c:pt>
                <c:pt idx="581">
                  <c:v>23.02.2018</c:v>
                </c:pt>
                <c:pt idx="582">
                  <c:v>2.03.2018</c:v>
                </c:pt>
                <c:pt idx="583">
                  <c:v>9.03.2018</c:v>
                </c:pt>
                <c:pt idx="584">
                  <c:v>16.03.2018</c:v>
                </c:pt>
                <c:pt idx="585">
                  <c:v>23.03.2018</c:v>
                </c:pt>
                <c:pt idx="586">
                  <c:v>30.03.2018</c:v>
                </c:pt>
                <c:pt idx="587">
                  <c:v>6.04.2018</c:v>
                </c:pt>
                <c:pt idx="588">
                  <c:v>13.04.2018</c:v>
                </c:pt>
                <c:pt idx="589">
                  <c:v>20.04.2018</c:v>
                </c:pt>
                <c:pt idx="590">
                  <c:v>27.04.2018</c:v>
                </c:pt>
                <c:pt idx="591">
                  <c:v>4.05.2018</c:v>
                </c:pt>
                <c:pt idx="592">
                  <c:v>11.05.2018</c:v>
                </c:pt>
                <c:pt idx="593">
                  <c:v>18.05.2018</c:v>
                </c:pt>
                <c:pt idx="594">
                  <c:v>25.05.2018</c:v>
                </c:pt>
                <c:pt idx="595">
                  <c:v>1.06.2018</c:v>
                </c:pt>
                <c:pt idx="596">
                  <c:v>8.06.2018</c:v>
                </c:pt>
                <c:pt idx="597">
                  <c:v>15.06.2018</c:v>
                </c:pt>
                <c:pt idx="598">
                  <c:v>22.06.2018</c:v>
                </c:pt>
                <c:pt idx="599">
                  <c:v>29.06.2018</c:v>
                </c:pt>
                <c:pt idx="600">
                  <c:v>6.07.2018</c:v>
                </c:pt>
                <c:pt idx="601">
                  <c:v>13.07.2018</c:v>
                </c:pt>
                <c:pt idx="602">
                  <c:v>20.07.2018</c:v>
                </c:pt>
                <c:pt idx="603">
                  <c:v>27.07.2018</c:v>
                </c:pt>
                <c:pt idx="604">
                  <c:v>3.08.2018</c:v>
                </c:pt>
                <c:pt idx="605">
                  <c:v>10.08.2018</c:v>
                </c:pt>
                <c:pt idx="606">
                  <c:v>17.08.2018</c:v>
                </c:pt>
                <c:pt idx="607">
                  <c:v>24.08.2018</c:v>
                </c:pt>
                <c:pt idx="608">
                  <c:v>31.08.2018</c:v>
                </c:pt>
                <c:pt idx="609">
                  <c:v>7.09.2018</c:v>
                </c:pt>
                <c:pt idx="610">
                  <c:v>14.09.2018</c:v>
                </c:pt>
                <c:pt idx="611">
                  <c:v>21.09.2018</c:v>
                </c:pt>
                <c:pt idx="612">
                  <c:v>28.09.2018</c:v>
                </c:pt>
                <c:pt idx="613">
                  <c:v>5.10.2018</c:v>
                </c:pt>
                <c:pt idx="614">
                  <c:v>12.10.2018</c:v>
                </c:pt>
                <c:pt idx="615">
                  <c:v>19.10.2018</c:v>
                </c:pt>
                <c:pt idx="616">
                  <c:v>26.10.2018</c:v>
                </c:pt>
                <c:pt idx="617">
                  <c:v>2.11.2018</c:v>
                </c:pt>
                <c:pt idx="618">
                  <c:v>9.11.2018</c:v>
                </c:pt>
                <c:pt idx="619">
                  <c:v>16.11.2018</c:v>
                </c:pt>
                <c:pt idx="620">
                  <c:v>23.11.2018</c:v>
                </c:pt>
                <c:pt idx="621">
                  <c:v>30.11.2018</c:v>
                </c:pt>
                <c:pt idx="622">
                  <c:v>7.12.2018</c:v>
                </c:pt>
                <c:pt idx="623">
                  <c:v>14.12.2018</c:v>
                </c:pt>
                <c:pt idx="624">
                  <c:v>21.12.2018</c:v>
                </c:pt>
                <c:pt idx="625">
                  <c:v>28.12.2018</c:v>
                </c:pt>
                <c:pt idx="626">
                  <c:v>4.01.2019</c:v>
                </c:pt>
                <c:pt idx="627">
                  <c:v>11.01.2019</c:v>
                </c:pt>
                <c:pt idx="628">
                  <c:v>18.01.2019</c:v>
                </c:pt>
                <c:pt idx="629">
                  <c:v>25.01.2019</c:v>
                </c:pt>
                <c:pt idx="630">
                  <c:v>1.02.2019</c:v>
                </c:pt>
                <c:pt idx="631">
                  <c:v>8.02.2019</c:v>
                </c:pt>
                <c:pt idx="632">
                  <c:v>15.02.2019</c:v>
                </c:pt>
                <c:pt idx="633">
                  <c:v>22.02.2019</c:v>
                </c:pt>
                <c:pt idx="634">
                  <c:v>1.03.2019</c:v>
                </c:pt>
                <c:pt idx="635">
                  <c:v>8.03.2019</c:v>
                </c:pt>
                <c:pt idx="636">
                  <c:v>15.03.2019</c:v>
                </c:pt>
                <c:pt idx="637">
                  <c:v>22.03.2019</c:v>
                </c:pt>
                <c:pt idx="638">
                  <c:v>29.03.2019</c:v>
                </c:pt>
                <c:pt idx="639">
                  <c:v>5.04.2019</c:v>
                </c:pt>
                <c:pt idx="640">
                  <c:v>12.04.2019</c:v>
                </c:pt>
                <c:pt idx="641">
                  <c:v>19.04.2019</c:v>
                </c:pt>
                <c:pt idx="642">
                  <c:v>26.04.2019</c:v>
                </c:pt>
                <c:pt idx="643">
                  <c:v>3.05.2019</c:v>
                </c:pt>
                <c:pt idx="644">
                  <c:v>10.05.2019</c:v>
                </c:pt>
                <c:pt idx="645">
                  <c:v>17.05.2019</c:v>
                </c:pt>
                <c:pt idx="646">
                  <c:v>24.05.2019</c:v>
                </c:pt>
                <c:pt idx="647">
                  <c:v>31.05.2019</c:v>
                </c:pt>
                <c:pt idx="648">
                  <c:v>7.06.2019</c:v>
                </c:pt>
                <c:pt idx="649">
                  <c:v>14.06.2019</c:v>
                </c:pt>
                <c:pt idx="650">
                  <c:v>21.06.2019</c:v>
                </c:pt>
                <c:pt idx="651">
                  <c:v>28.06.2019</c:v>
                </c:pt>
                <c:pt idx="652">
                  <c:v>5.07.2019</c:v>
                </c:pt>
                <c:pt idx="653">
                  <c:v>12.07.2019</c:v>
                </c:pt>
                <c:pt idx="654">
                  <c:v>19.07.2019</c:v>
                </c:pt>
                <c:pt idx="655">
                  <c:v>26.07.2019</c:v>
                </c:pt>
                <c:pt idx="656">
                  <c:v>2.08.2019</c:v>
                </c:pt>
                <c:pt idx="657">
                  <c:v>9.08.2019</c:v>
                </c:pt>
                <c:pt idx="658">
                  <c:v>16.08.2019</c:v>
                </c:pt>
                <c:pt idx="659">
                  <c:v>23.08.2019</c:v>
                </c:pt>
                <c:pt idx="660">
                  <c:v>30.08.2019</c:v>
                </c:pt>
                <c:pt idx="661">
                  <c:v>6.09.2019</c:v>
                </c:pt>
                <c:pt idx="662">
                  <c:v>13.09.2019</c:v>
                </c:pt>
                <c:pt idx="663">
                  <c:v>20.09.2019</c:v>
                </c:pt>
                <c:pt idx="664">
                  <c:v>27.09.2019</c:v>
                </c:pt>
                <c:pt idx="665">
                  <c:v>4.10.2019</c:v>
                </c:pt>
                <c:pt idx="666">
                  <c:v>11.10.2019</c:v>
                </c:pt>
                <c:pt idx="667">
                  <c:v>18.10.2019</c:v>
                </c:pt>
                <c:pt idx="668">
                  <c:v>25.10.2019</c:v>
                </c:pt>
                <c:pt idx="669">
                  <c:v>1.11.2019</c:v>
                </c:pt>
                <c:pt idx="670">
                  <c:v>8.11.2019</c:v>
                </c:pt>
                <c:pt idx="671">
                  <c:v>15.11.2019</c:v>
                </c:pt>
                <c:pt idx="672">
                  <c:v>22.11.2019</c:v>
                </c:pt>
                <c:pt idx="673">
                  <c:v>29.11.2019</c:v>
                </c:pt>
                <c:pt idx="674">
                  <c:v>6.12.2019</c:v>
                </c:pt>
                <c:pt idx="675">
                  <c:v>13.12.2019</c:v>
                </c:pt>
                <c:pt idx="676">
                  <c:v>20.12.2019</c:v>
                </c:pt>
                <c:pt idx="677">
                  <c:v>27.12.2019</c:v>
                </c:pt>
                <c:pt idx="678">
                  <c:v>3.01.2020</c:v>
                </c:pt>
                <c:pt idx="679">
                  <c:v>10.01.2020</c:v>
                </c:pt>
                <c:pt idx="680">
                  <c:v>17.01.2020</c:v>
                </c:pt>
                <c:pt idx="681">
                  <c:v>24.01.2020</c:v>
                </c:pt>
                <c:pt idx="682">
                  <c:v>31.01.2020</c:v>
                </c:pt>
                <c:pt idx="683">
                  <c:v>7.02.2020</c:v>
                </c:pt>
                <c:pt idx="684">
                  <c:v>14.02.2020</c:v>
                </c:pt>
                <c:pt idx="685">
                  <c:v>21.02.2020</c:v>
                </c:pt>
                <c:pt idx="686">
                  <c:v>28.02.2020</c:v>
                </c:pt>
                <c:pt idx="687">
                  <c:v>6.03.2020</c:v>
                </c:pt>
                <c:pt idx="688">
                  <c:v>13.03.2020</c:v>
                </c:pt>
                <c:pt idx="689">
                  <c:v>20.03.2020</c:v>
                </c:pt>
                <c:pt idx="690">
                  <c:v>27.03.2020</c:v>
                </c:pt>
                <c:pt idx="691">
                  <c:v>3.04.2020</c:v>
                </c:pt>
                <c:pt idx="692">
                  <c:v>10.04.2020</c:v>
                </c:pt>
                <c:pt idx="693">
                  <c:v>17.04.2020</c:v>
                </c:pt>
                <c:pt idx="694">
                  <c:v>24.04.2020</c:v>
                </c:pt>
                <c:pt idx="695">
                  <c:v>1.05.2020</c:v>
                </c:pt>
                <c:pt idx="696">
                  <c:v>8.05.2020</c:v>
                </c:pt>
                <c:pt idx="697">
                  <c:v>15.05.2020</c:v>
                </c:pt>
                <c:pt idx="698">
                  <c:v>22.05.2020</c:v>
                </c:pt>
                <c:pt idx="699">
                  <c:v>29.05.2020</c:v>
                </c:pt>
                <c:pt idx="700">
                  <c:v>5.06.2020</c:v>
                </c:pt>
                <c:pt idx="701">
                  <c:v>12.06.2020</c:v>
                </c:pt>
                <c:pt idx="702">
                  <c:v>19.06.2020</c:v>
                </c:pt>
                <c:pt idx="703">
                  <c:v>26.06.2020</c:v>
                </c:pt>
                <c:pt idx="704">
                  <c:v>3.07.2020</c:v>
                </c:pt>
                <c:pt idx="705">
                  <c:v>10.07.2020</c:v>
                </c:pt>
                <c:pt idx="706">
                  <c:v>17.07.2020</c:v>
                </c:pt>
                <c:pt idx="707">
                  <c:v>24.07.2020</c:v>
                </c:pt>
                <c:pt idx="708">
                  <c:v>31.07.2020</c:v>
                </c:pt>
                <c:pt idx="709">
                  <c:v>7.08.2020</c:v>
                </c:pt>
                <c:pt idx="710">
                  <c:v>14.08.2020</c:v>
                </c:pt>
                <c:pt idx="711">
                  <c:v>21.08.2020</c:v>
                </c:pt>
                <c:pt idx="712">
                  <c:v>28.08.2020</c:v>
                </c:pt>
                <c:pt idx="713">
                  <c:v>4.09.2020</c:v>
                </c:pt>
                <c:pt idx="714">
                  <c:v>11.09.2020</c:v>
                </c:pt>
                <c:pt idx="715">
                  <c:v>18.09.2020</c:v>
                </c:pt>
                <c:pt idx="716">
                  <c:v>25.09.2020</c:v>
                </c:pt>
                <c:pt idx="717">
                  <c:v>2.10.2020</c:v>
                </c:pt>
                <c:pt idx="718">
                  <c:v>9.10.2020</c:v>
                </c:pt>
                <c:pt idx="719">
                  <c:v>16.10.2020</c:v>
                </c:pt>
                <c:pt idx="720">
                  <c:v>23.10.2020</c:v>
                </c:pt>
                <c:pt idx="721">
                  <c:v>30.10.2020</c:v>
                </c:pt>
                <c:pt idx="722">
                  <c:v>6.11.2020</c:v>
                </c:pt>
                <c:pt idx="723">
                  <c:v>13.11.2020</c:v>
                </c:pt>
                <c:pt idx="724">
                  <c:v>20.11.2020</c:v>
                </c:pt>
                <c:pt idx="725">
                  <c:v>27.11.2020</c:v>
                </c:pt>
                <c:pt idx="726">
                  <c:v>4.12.2020</c:v>
                </c:pt>
                <c:pt idx="727">
                  <c:v>11.12.2020</c:v>
                </c:pt>
                <c:pt idx="728">
                  <c:v>18.12.2020</c:v>
                </c:pt>
                <c:pt idx="729">
                  <c:v>25.12.2020</c:v>
                </c:pt>
                <c:pt idx="730">
                  <c:v>1.01.2021</c:v>
                </c:pt>
                <c:pt idx="731">
                  <c:v>8.01.2021</c:v>
                </c:pt>
                <c:pt idx="732">
                  <c:v>15.01.2021</c:v>
                </c:pt>
                <c:pt idx="733">
                  <c:v>22.01.2021</c:v>
                </c:pt>
                <c:pt idx="734">
                  <c:v>29.01.2021</c:v>
                </c:pt>
                <c:pt idx="735">
                  <c:v>5.02.2021</c:v>
                </c:pt>
                <c:pt idx="736">
                  <c:v>12.02.2021</c:v>
                </c:pt>
                <c:pt idx="737">
                  <c:v>19.02.2021</c:v>
                </c:pt>
                <c:pt idx="738">
                  <c:v>26.02.2021</c:v>
                </c:pt>
                <c:pt idx="739">
                  <c:v>5.03.2021</c:v>
                </c:pt>
                <c:pt idx="740">
                  <c:v>12.03.2021</c:v>
                </c:pt>
                <c:pt idx="741">
                  <c:v>19.03.2021</c:v>
                </c:pt>
                <c:pt idx="742">
                  <c:v>26.03.2021</c:v>
                </c:pt>
                <c:pt idx="743">
                  <c:v>2.04.2021</c:v>
                </c:pt>
                <c:pt idx="744">
                  <c:v>9.04.2021</c:v>
                </c:pt>
                <c:pt idx="745">
                  <c:v>16.04.2021</c:v>
                </c:pt>
                <c:pt idx="746">
                  <c:v>23.04.2021</c:v>
                </c:pt>
                <c:pt idx="747">
                  <c:v>30.04.2021</c:v>
                </c:pt>
                <c:pt idx="748">
                  <c:v>7.05.2021</c:v>
                </c:pt>
                <c:pt idx="749">
                  <c:v>14.05.2021</c:v>
                </c:pt>
                <c:pt idx="750">
                  <c:v>21.05.2021</c:v>
                </c:pt>
                <c:pt idx="751">
                  <c:v>28.05.2021</c:v>
                </c:pt>
                <c:pt idx="752">
                  <c:v>4.06.2021</c:v>
                </c:pt>
                <c:pt idx="753">
                  <c:v>11.06.2021</c:v>
                </c:pt>
                <c:pt idx="754">
                  <c:v>18.06.2021</c:v>
                </c:pt>
                <c:pt idx="755">
                  <c:v>25.06.2021</c:v>
                </c:pt>
                <c:pt idx="756">
                  <c:v>2.07.2021</c:v>
                </c:pt>
                <c:pt idx="757">
                  <c:v>9.07.2021</c:v>
                </c:pt>
                <c:pt idx="758">
                  <c:v>16.07.2021</c:v>
                </c:pt>
                <c:pt idx="759">
                  <c:v>23.07.2021</c:v>
                </c:pt>
                <c:pt idx="760">
                  <c:v>30.07.2021</c:v>
                </c:pt>
                <c:pt idx="761">
                  <c:v>6.08.2021</c:v>
                </c:pt>
                <c:pt idx="762">
                  <c:v>13.08.2021</c:v>
                </c:pt>
                <c:pt idx="763">
                  <c:v>20.08.2021</c:v>
                </c:pt>
                <c:pt idx="764">
                  <c:v>27.08.2021</c:v>
                </c:pt>
                <c:pt idx="765">
                  <c:v>3.09.2021</c:v>
                </c:pt>
                <c:pt idx="766">
                  <c:v>10.09.2021</c:v>
                </c:pt>
                <c:pt idx="767">
                  <c:v>17.09.2021</c:v>
                </c:pt>
                <c:pt idx="768">
                  <c:v>24.09.2021</c:v>
                </c:pt>
                <c:pt idx="769">
                  <c:v>1.10.2021</c:v>
                </c:pt>
                <c:pt idx="770">
                  <c:v>8.10.2021</c:v>
                </c:pt>
                <c:pt idx="771">
                  <c:v>15.10.2021</c:v>
                </c:pt>
                <c:pt idx="772">
                  <c:v>22.10.2021</c:v>
                </c:pt>
                <c:pt idx="773">
                  <c:v>29.10.2021</c:v>
                </c:pt>
                <c:pt idx="774">
                  <c:v>5.11.2021</c:v>
                </c:pt>
                <c:pt idx="775">
                  <c:v>12.11.2021</c:v>
                </c:pt>
                <c:pt idx="776">
                  <c:v>19.11.2021</c:v>
                </c:pt>
                <c:pt idx="777">
                  <c:v>26.11.2021</c:v>
                </c:pt>
                <c:pt idx="778">
                  <c:v>3.12.2021</c:v>
                </c:pt>
                <c:pt idx="779">
                  <c:v>10.12.2021</c:v>
                </c:pt>
                <c:pt idx="780">
                  <c:v>17.12.2021</c:v>
                </c:pt>
                <c:pt idx="781">
                  <c:v>24.12.2021</c:v>
                </c:pt>
                <c:pt idx="782">
                  <c:v>31.12.2021</c:v>
                </c:pt>
                <c:pt idx="783">
                  <c:v>7.01.2022</c:v>
                </c:pt>
                <c:pt idx="784">
                  <c:v>14.01.2022</c:v>
                </c:pt>
                <c:pt idx="785">
                  <c:v>21.01.2022</c:v>
                </c:pt>
                <c:pt idx="786">
                  <c:v>28.01.2022</c:v>
                </c:pt>
                <c:pt idx="787">
                  <c:v>4.02.2022</c:v>
                </c:pt>
                <c:pt idx="788">
                  <c:v>11.02.2022</c:v>
                </c:pt>
                <c:pt idx="789">
                  <c:v>18.02.2022</c:v>
                </c:pt>
                <c:pt idx="790">
                  <c:v>25.02.2022</c:v>
                </c:pt>
                <c:pt idx="791">
                  <c:v>4.03.2022</c:v>
                </c:pt>
                <c:pt idx="792">
                  <c:v>11.03.2022</c:v>
                </c:pt>
                <c:pt idx="793">
                  <c:v>18.03.2022</c:v>
                </c:pt>
                <c:pt idx="794">
                  <c:v>25.03.2022</c:v>
                </c:pt>
                <c:pt idx="795">
                  <c:v>1.04.2022</c:v>
                </c:pt>
                <c:pt idx="796">
                  <c:v>8.04.2022</c:v>
                </c:pt>
                <c:pt idx="797">
                  <c:v>15.04.2022</c:v>
                </c:pt>
                <c:pt idx="798">
                  <c:v>22.04.2022</c:v>
                </c:pt>
                <c:pt idx="799">
                  <c:v>29.04.2022</c:v>
                </c:pt>
                <c:pt idx="800">
                  <c:v>6.05.2022</c:v>
                </c:pt>
                <c:pt idx="801">
                  <c:v>13.05.2022</c:v>
                </c:pt>
                <c:pt idx="802">
                  <c:v>20.05.2022</c:v>
                </c:pt>
                <c:pt idx="803">
                  <c:v>27.05.2022</c:v>
                </c:pt>
                <c:pt idx="804">
                  <c:v>3.06.2022</c:v>
                </c:pt>
                <c:pt idx="805">
                  <c:v>10.06.2022</c:v>
                </c:pt>
                <c:pt idx="806">
                  <c:v>17.06.2022</c:v>
                </c:pt>
                <c:pt idx="807">
                  <c:v>24.06.2022</c:v>
                </c:pt>
                <c:pt idx="808">
                  <c:v>1.07.2022</c:v>
                </c:pt>
                <c:pt idx="809">
                  <c:v>8.07.2022</c:v>
                </c:pt>
                <c:pt idx="810">
                  <c:v>15.07.2022</c:v>
                </c:pt>
                <c:pt idx="811">
                  <c:v>22.07.2022</c:v>
                </c:pt>
                <c:pt idx="812">
                  <c:v>29.07.2022</c:v>
                </c:pt>
                <c:pt idx="813">
                  <c:v>5.08.2022</c:v>
                </c:pt>
                <c:pt idx="814">
                  <c:v>12.08.2022</c:v>
                </c:pt>
                <c:pt idx="815">
                  <c:v>19.08.2022</c:v>
                </c:pt>
                <c:pt idx="816">
                  <c:v>26.08.2022</c:v>
                </c:pt>
                <c:pt idx="817">
                  <c:v>2.09.2022</c:v>
                </c:pt>
                <c:pt idx="818">
                  <c:v>9.09.2022</c:v>
                </c:pt>
                <c:pt idx="819">
                  <c:v>16.09.2022</c:v>
                </c:pt>
                <c:pt idx="820">
                  <c:v>23.09.2022</c:v>
                </c:pt>
                <c:pt idx="821">
                  <c:v>30.09.2022</c:v>
                </c:pt>
                <c:pt idx="822">
                  <c:v>7.10.2022</c:v>
                </c:pt>
                <c:pt idx="823">
                  <c:v>14.10.2022</c:v>
                </c:pt>
                <c:pt idx="824">
                  <c:v>21.10.2022</c:v>
                </c:pt>
                <c:pt idx="825">
                  <c:v>28.10.2022</c:v>
                </c:pt>
                <c:pt idx="826">
                  <c:v>4.11.2022</c:v>
                </c:pt>
                <c:pt idx="827">
                  <c:v>11.11.2022</c:v>
                </c:pt>
                <c:pt idx="828">
                  <c:v>18.11.2022</c:v>
                </c:pt>
                <c:pt idx="829">
                  <c:v>13.01.2023</c:v>
                </c:pt>
                <c:pt idx="830">
                  <c:v>20.01.2023</c:v>
                </c:pt>
                <c:pt idx="831">
                  <c:v>27.01.2023</c:v>
                </c:pt>
                <c:pt idx="832">
                  <c:v>3.02.2023</c:v>
                </c:pt>
                <c:pt idx="833">
                  <c:v>3.02.2023</c:v>
                </c:pt>
                <c:pt idx="834">
                  <c:v>10.02.2023</c:v>
                </c:pt>
                <c:pt idx="835">
                  <c:v>17.02.2023</c:v>
                </c:pt>
                <c:pt idx="836">
                  <c:v>24.02.2023</c:v>
                </c:pt>
                <c:pt idx="837">
                  <c:v> 03.03.2023</c:v>
                </c:pt>
                <c:pt idx="838">
                  <c:v> 10.03.2023</c:v>
                </c:pt>
                <c:pt idx="839">
                  <c:v>17.03.2023</c:v>
                </c:pt>
                <c:pt idx="840">
                  <c:v>24.02.2023 </c:v>
                </c:pt>
                <c:pt idx="841">
                  <c:v> 03.03.2023</c:v>
                </c:pt>
                <c:pt idx="842">
                  <c:v>10.03.2023</c:v>
                </c:pt>
                <c:pt idx="843">
                  <c:v> 17.03.2023</c:v>
                </c:pt>
                <c:pt idx="844">
                  <c:v> 24.03.2023</c:v>
                </c:pt>
                <c:pt idx="845">
                  <c:v> 31.03.2023</c:v>
                </c:pt>
                <c:pt idx="846">
                  <c:v>07.04.2023 </c:v>
                </c:pt>
                <c:pt idx="847">
                  <c:v> 14.04.2023</c:v>
                </c:pt>
                <c:pt idx="848">
                  <c:v> 20.04.2023</c:v>
                </c:pt>
                <c:pt idx="849">
                  <c:v>28.04.2023 </c:v>
                </c:pt>
                <c:pt idx="850">
                  <c:v> 05.05.2023</c:v>
                </c:pt>
                <c:pt idx="851">
                  <c:v> 12.05.2023</c:v>
                </c:pt>
                <c:pt idx="852">
                  <c:v>19.05.2023 </c:v>
                </c:pt>
                <c:pt idx="853">
                  <c:v> 26.05.2023</c:v>
                </c:pt>
                <c:pt idx="854">
                  <c:v>2.06.2023</c:v>
                </c:pt>
                <c:pt idx="855">
                  <c:v>9.06.2023</c:v>
                </c:pt>
                <c:pt idx="856">
                  <c:v>16.06.2023 </c:v>
                </c:pt>
                <c:pt idx="857">
                  <c:v>23.06.2023 </c:v>
                </c:pt>
                <c:pt idx="858">
                  <c:v>30.06.2023 </c:v>
                </c:pt>
                <c:pt idx="859">
                  <c:v>07.07.2023 </c:v>
                </c:pt>
                <c:pt idx="860">
                  <c:v> 14.07.2023</c:v>
                </c:pt>
                <c:pt idx="861">
                  <c:v> 21.07.2023</c:v>
                </c:pt>
                <c:pt idx="862">
                  <c:v> 28.07.2023</c:v>
                </c:pt>
                <c:pt idx="863">
                  <c:v>4.08.2023</c:v>
                </c:pt>
                <c:pt idx="864">
                  <c:v>11.08.2023 </c:v>
                </c:pt>
                <c:pt idx="865">
                  <c:v>18.08.2023</c:v>
                </c:pt>
                <c:pt idx="866">
                  <c:v>25.08.2023</c:v>
                </c:pt>
                <c:pt idx="867">
                  <c:v>1.09.2023</c:v>
                </c:pt>
                <c:pt idx="868">
                  <c:v>8.09.2023</c:v>
                </c:pt>
                <c:pt idx="869">
                  <c:v>15.09.2023</c:v>
                </c:pt>
                <c:pt idx="870">
                  <c:v>22.09.2023</c:v>
                </c:pt>
                <c:pt idx="871">
                  <c:v>29.09.2023</c:v>
                </c:pt>
                <c:pt idx="872">
                  <c:v>6.10.2023</c:v>
                </c:pt>
                <c:pt idx="873">
                  <c:v>13.10.2023</c:v>
                </c:pt>
                <c:pt idx="874">
                  <c:v>20.10.2023</c:v>
                </c:pt>
                <c:pt idx="875">
                  <c:v>27.10.2023</c:v>
                </c:pt>
                <c:pt idx="876">
                  <c:v>27.10.2023</c:v>
                </c:pt>
                <c:pt idx="877">
                  <c:v>3.11.2023</c:v>
                </c:pt>
                <c:pt idx="878">
                  <c:v>10.11.2023</c:v>
                </c:pt>
                <c:pt idx="879">
                  <c:v>17.11.2023</c:v>
                </c:pt>
                <c:pt idx="880">
                  <c:v>24.11.2023</c:v>
                </c:pt>
                <c:pt idx="881">
                  <c:v>1.12.2023</c:v>
                </c:pt>
                <c:pt idx="882">
                  <c:v>8.12.2023</c:v>
                </c:pt>
                <c:pt idx="883">
                  <c:v>15.12.2023</c:v>
                </c:pt>
                <c:pt idx="884">
                  <c:v>22.12.2023</c:v>
                </c:pt>
                <c:pt idx="885">
                  <c:v>29.12.2023</c:v>
                </c:pt>
                <c:pt idx="886">
                  <c:v>5.01.2024</c:v>
                </c:pt>
                <c:pt idx="887">
                  <c:v>12.01.2024</c:v>
                </c:pt>
                <c:pt idx="888">
                  <c:v>19.01.2024</c:v>
                </c:pt>
                <c:pt idx="889">
                  <c:v>26.01.2024</c:v>
                </c:pt>
                <c:pt idx="890">
                  <c:v>2.02.2024</c:v>
                </c:pt>
                <c:pt idx="891">
                  <c:v>9.02.2024</c:v>
                </c:pt>
                <c:pt idx="892">
                  <c:v>16.02.2024</c:v>
                </c:pt>
                <c:pt idx="893">
                  <c:v>23.02.2024</c:v>
                </c:pt>
                <c:pt idx="894">
                  <c:v>1.03.2024</c:v>
                </c:pt>
                <c:pt idx="895">
                  <c:v>8.03.2024</c:v>
                </c:pt>
                <c:pt idx="896">
                  <c:v>15.03.2024</c:v>
                </c:pt>
                <c:pt idx="897">
                  <c:v>22.03.2024</c:v>
                </c:pt>
                <c:pt idx="898">
                  <c:v>29.03.2024</c:v>
                </c:pt>
                <c:pt idx="899">
                  <c:v>5.04.2024</c:v>
                </c:pt>
                <c:pt idx="900">
                  <c:v>12.04.2024</c:v>
                </c:pt>
                <c:pt idx="901">
                  <c:v>19.04.2024</c:v>
                </c:pt>
                <c:pt idx="902">
                  <c:v>26.04.2024</c:v>
                </c:pt>
                <c:pt idx="903">
                  <c:v>3.05.2024</c:v>
                </c:pt>
                <c:pt idx="904">
                  <c:v>10.05.2024</c:v>
                </c:pt>
                <c:pt idx="905">
                  <c:v>17.05.2024</c:v>
                </c:pt>
                <c:pt idx="906">
                  <c:v>24.05.2024</c:v>
                </c:pt>
                <c:pt idx="907">
                  <c:v>31.05.2024</c:v>
                </c:pt>
                <c:pt idx="908">
                  <c:v>7.06.2024</c:v>
                </c:pt>
                <c:pt idx="909">
                  <c:v>14.06.2024</c:v>
                </c:pt>
                <c:pt idx="910">
                  <c:v>21.06.2024</c:v>
                </c:pt>
                <c:pt idx="911">
                  <c:v>28.06.2024</c:v>
                </c:pt>
                <c:pt idx="912">
                  <c:v>5.07.2024</c:v>
                </c:pt>
                <c:pt idx="913">
                  <c:v>12.07.2024</c:v>
                </c:pt>
                <c:pt idx="914">
                  <c:v>19.07.2024</c:v>
                </c:pt>
                <c:pt idx="915">
                  <c:v>26.07.2024</c:v>
                </c:pt>
                <c:pt idx="916">
                  <c:v>2.08.2024</c:v>
                </c:pt>
                <c:pt idx="917">
                  <c:v>9.08.2024</c:v>
                </c:pt>
                <c:pt idx="918">
                  <c:v>16.08.2024</c:v>
                </c:pt>
                <c:pt idx="919">
                  <c:v>23.08.2024</c:v>
                </c:pt>
                <c:pt idx="920">
                  <c:v>30.08.2024</c:v>
                </c:pt>
                <c:pt idx="921">
                  <c:v>6.09.2024</c:v>
                </c:pt>
                <c:pt idx="922">
                  <c:v>13.09.2024</c:v>
                </c:pt>
                <c:pt idx="923">
                  <c:v>20.09.2024</c:v>
                </c:pt>
                <c:pt idx="924">
                  <c:v>27.09.2024</c:v>
                </c:pt>
                <c:pt idx="925">
                  <c:v>4.10.2024</c:v>
                </c:pt>
                <c:pt idx="926">
                  <c:v>25.10.2024</c:v>
                </c:pt>
                <c:pt idx="927">
                  <c:v>1.11.2024</c:v>
                </c:pt>
                <c:pt idx="928">
                  <c:v>8.11.2024</c:v>
                </c:pt>
                <c:pt idx="929">
                  <c:v>15.11.2024</c:v>
                </c:pt>
                <c:pt idx="930">
                  <c:v>22.11.2024</c:v>
                </c:pt>
                <c:pt idx="931">
                  <c:v>29.11.2024</c:v>
                </c:pt>
                <c:pt idx="932">
                  <c:v>6.12.2024</c:v>
                </c:pt>
                <c:pt idx="933">
                  <c:v>13.12.2024</c:v>
                </c:pt>
                <c:pt idx="934">
                  <c:v>20.12.2024</c:v>
                </c:pt>
                <c:pt idx="935">
                  <c:v>27.12.2024</c:v>
                </c:pt>
                <c:pt idx="936">
                  <c:v>3.01.2025</c:v>
                </c:pt>
                <c:pt idx="937">
                  <c:v>10.01.2025</c:v>
                </c:pt>
                <c:pt idx="938">
                  <c:v>17.01.2025</c:v>
                </c:pt>
                <c:pt idx="939">
                  <c:v>24.01.2025</c:v>
                </c:pt>
                <c:pt idx="940">
                  <c:v>31.01.2025</c:v>
                </c:pt>
                <c:pt idx="941">
                  <c:v>7.02.2025</c:v>
                </c:pt>
                <c:pt idx="942">
                  <c:v>14.02.2025</c:v>
                </c:pt>
                <c:pt idx="943">
                  <c:v>21.02.2025</c:v>
                </c:pt>
                <c:pt idx="944">
                  <c:v>28.02.2025</c:v>
                </c:pt>
                <c:pt idx="945">
                  <c:v>7.03.2025</c:v>
                </c:pt>
                <c:pt idx="946">
                  <c:v>14.03.2025</c:v>
                </c:pt>
                <c:pt idx="947">
                  <c:v>21.03.2025</c:v>
                </c:pt>
                <c:pt idx="948">
                  <c:v>28.03.2025</c:v>
                </c:pt>
                <c:pt idx="949">
                  <c:v>4.04.2025</c:v>
                </c:pt>
                <c:pt idx="950">
                  <c:v>11.04.2025</c:v>
                </c:pt>
                <c:pt idx="951">
                  <c:v>18.04.2025</c:v>
                </c:pt>
                <c:pt idx="952">
                  <c:v>25.04.2025</c:v>
                </c:pt>
                <c:pt idx="953">
                  <c:v>2.05.2025</c:v>
                </c:pt>
                <c:pt idx="954">
                  <c:v>9.05.2025</c:v>
                </c:pt>
                <c:pt idx="955">
                  <c:v>16.05.2025</c:v>
                </c:pt>
                <c:pt idx="956">
                  <c:v>23.05.2025</c:v>
                </c:pt>
                <c:pt idx="957">
                  <c:v>30.05.2025</c:v>
                </c:pt>
                <c:pt idx="958">
                  <c:v>6.06.2025</c:v>
                </c:pt>
                <c:pt idx="959">
                  <c:v>13.06.2025</c:v>
                </c:pt>
                <c:pt idx="960">
                  <c:v>20.06.2025</c:v>
                </c:pt>
                <c:pt idx="961">
                  <c:v>27.06.2025</c:v>
                </c:pt>
              </c:strCache>
            </c:strRef>
          </c:cat>
          <c:val>
            <c:numRef>
              <c:f>Sayfa1!$B$1:$B$962</c:f>
              <c:numCache>
                <c:formatCode>General</c:formatCode>
                <c:ptCount val="962"/>
                <c:pt idx="0">
                  <c:v>18.22</c:v>
                </c:pt>
                <c:pt idx="1">
                  <c:v>19.829999999999998</c:v>
                </c:pt>
                <c:pt idx="2">
                  <c:v>20.350000000000001</c:v>
                </c:pt>
                <c:pt idx="3">
                  <c:v>18.66</c:v>
                </c:pt>
                <c:pt idx="4">
                  <c:v>19.97</c:v>
                </c:pt>
                <c:pt idx="5">
                  <c:v>20.12</c:v>
                </c:pt>
                <c:pt idx="6">
                  <c:v>19.43</c:v>
                </c:pt>
                <c:pt idx="7">
                  <c:v>19.489999999999998</c:v>
                </c:pt>
                <c:pt idx="8">
                  <c:v>19.11</c:v>
                </c:pt>
                <c:pt idx="9">
                  <c:v>19.940000000000001</c:v>
                </c:pt>
                <c:pt idx="10">
                  <c:v>19.37</c:v>
                </c:pt>
                <c:pt idx="11">
                  <c:v>18.93</c:v>
                </c:pt>
                <c:pt idx="12">
                  <c:v>19.14</c:v>
                </c:pt>
                <c:pt idx="13">
                  <c:v>19.399999999999999</c:v>
                </c:pt>
                <c:pt idx="14">
                  <c:v>19.12</c:v>
                </c:pt>
                <c:pt idx="15">
                  <c:v>21.21</c:v>
                </c:pt>
                <c:pt idx="16">
                  <c:v>19.190000000000001</c:v>
                </c:pt>
                <c:pt idx="17">
                  <c:v>19.149999999999999</c:v>
                </c:pt>
                <c:pt idx="18">
                  <c:v>18.850000000000001</c:v>
                </c:pt>
                <c:pt idx="19">
                  <c:v>18.98</c:v>
                </c:pt>
                <c:pt idx="20">
                  <c:v>19.64</c:v>
                </c:pt>
                <c:pt idx="21">
                  <c:v>18.12</c:v>
                </c:pt>
                <c:pt idx="22">
                  <c:v>18.98</c:v>
                </c:pt>
                <c:pt idx="23">
                  <c:v>18.670000000000002</c:v>
                </c:pt>
                <c:pt idx="24">
                  <c:v>19.18</c:v>
                </c:pt>
                <c:pt idx="25">
                  <c:v>18.989999999999998</c:v>
                </c:pt>
                <c:pt idx="26">
                  <c:v>19.12</c:v>
                </c:pt>
                <c:pt idx="27">
                  <c:v>18.559999999999999</c:v>
                </c:pt>
                <c:pt idx="28">
                  <c:v>18.88</c:v>
                </c:pt>
                <c:pt idx="29">
                  <c:v>18.93</c:v>
                </c:pt>
                <c:pt idx="30">
                  <c:v>18.100000000000001</c:v>
                </c:pt>
                <c:pt idx="31">
                  <c:v>18.78</c:v>
                </c:pt>
                <c:pt idx="32">
                  <c:v>17.82</c:v>
                </c:pt>
                <c:pt idx="33">
                  <c:v>18.87</c:v>
                </c:pt>
                <c:pt idx="34">
                  <c:v>17.41</c:v>
                </c:pt>
                <c:pt idx="35">
                  <c:v>18.79</c:v>
                </c:pt>
                <c:pt idx="36">
                  <c:v>18.47</c:v>
                </c:pt>
                <c:pt idx="37">
                  <c:v>18.190000000000001</c:v>
                </c:pt>
                <c:pt idx="38">
                  <c:v>17.899999999999999</c:v>
                </c:pt>
                <c:pt idx="39">
                  <c:v>18.440000000000001</c:v>
                </c:pt>
                <c:pt idx="40">
                  <c:v>18.72</c:v>
                </c:pt>
                <c:pt idx="41">
                  <c:v>17.45</c:v>
                </c:pt>
                <c:pt idx="42">
                  <c:v>17.239999999999998</c:v>
                </c:pt>
                <c:pt idx="43">
                  <c:v>17.96</c:v>
                </c:pt>
                <c:pt idx="44">
                  <c:v>18.059999999999999</c:v>
                </c:pt>
                <c:pt idx="45">
                  <c:v>16.899999999999999</c:v>
                </c:pt>
                <c:pt idx="46">
                  <c:v>17.78</c:v>
                </c:pt>
                <c:pt idx="47">
                  <c:v>16.46</c:v>
                </c:pt>
                <c:pt idx="48">
                  <c:v>17.920000000000002</c:v>
                </c:pt>
                <c:pt idx="49">
                  <c:v>17.100000000000001</c:v>
                </c:pt>
                <c:pt idx="50">
                  <c:v>18.05</c:v>
                </c:pt>
                <c:pt idx="51">
                  <c:v>17.260000000000002</c:v>
                </c:pt>
                <c:pt idx="52">
                  <c:v>17.239999999999998</c:v>
                </c:pt>
                <c:pt idx="53">
                  <c:v>16.690000000000001</c:v>
                </c:pt>
                <c:pt idx="54">
                  <c:v>17.13</c:v>
                </c:pt>
                <c:pt idx="55">
                  <c:v>18</c:v>
                </c:pt>
                <c:pt idx="56">
                  <c:v>16.850000000000001</c:v>
                </c:pt>
                <c:pt idx="57">
                  <c:v>17.690000000000001</c:v>
                </c:pt>
                <c:pt idx="58">
                  <c:v>16.559999999999999</c:v>
                </c:pt>
                <c:pt idx="59">
                  <c:v>17.23</c:v>
                </c:pt>
                <c:pt idx="60">
                  <c:v>15.92</c:v>
                </c:pt>
                <c:pt idx="61">
                  <c:v>17.23</c:v>
                </c:pt>
                <c:pt idx="62">
                  <c:v>16.48</c:v>
                </c:pt>
                <c:pt idx="63">
                  <c:v>17.489999999999998</c:v>
                </c:pt>
                <c:pt idx="64">
                  <c:v>16.95</c:v>
                </c:pt>
                <c:pt idx="65">
                  <c:v>17.54</c:v>
                </c:pt>
                <c:pt idx="66">
                  <c:v>17.02</c:v>
                </c:pt>
                <c:pt idx="67">
                  <c:v>17.68</c:v>
                </c:pt>
                <c:pt idx="68">
                  <c:v>17.329999999999998</c:v>
                </c:pt>
                <c:pt idx="69">
                  <c:v>16.510000000000002</c:v>
                </c:pt>
                <c:pt idx="70">
                  <c:v>17.420000000000002</c:v>
                </c:pt>
                <c:pt idx="71">
                  <c:v>17.96</c:v>
                </c:pt>
                <c:pt idx="72">
                  <c:v>17.89</c:v>
                </c:pt>
                <c:pt idx="73">
                  <c:v>17.75</c:v>
                </c:pt>
                <c:pt idx="74">
                  <c:v>17.739999999999998</c:v>
                </c:pt>
                <c:pt idx="75">
                  <c:v>17.89</c:v>
                </c:pt>
                <c:pt idx="76">
                  <c:v>18.760000000000002</c:v>
                </c:pt>
                <c:pt idx="77">
                  <c:v>18</c:v>
                </c:pt>
                <c:pt idx="78">
                  <c:v>18.8</c:v>
                </c:pt>
                <c:pt idx="79">
                  <c:v>17.989999999999998</c:v>
                </c:pt>
                <c:pt idx="80">
                  <c:v>18.86</c:v>
                </c:pt>
                <c:pt idx="81">
                  <c:v>18.96</c:v>
                </c:pt>
                <c:pt idx="82">
                  <c:v>18.66</c:v>
                </c:pt>
                <c:pt idx="83">
                  <c:v>18.52</c:v>
                </c:pt>
                <c:pt idx="84">
                  <c:v>18.22</c:v>
                </c:pt>
                <c:pt idx="85">
                  <c:v>18.37</c:v>
                </c:pt>
                <c:pt idx="86">
                  <c:v>17.96</c:v>
                </c:pt>
                <c:pt idx="87">
                  <c:v>18.36</c:v>
                </c:pt>
                <c:pt idx="88">
                  <c:v>18.29</c:v>
                </c:pt>
                <c:pt idx="89">
                  <c:v>19.16</c:v>
                </c:pt>
                <c:pt idx="90">
                  <c:v>18.309999999999999</c:v>
                </c:pt>
                <c:pt idx="91">
                  <c:v>18.690000000000001</c:v>
                </c:pt>
                <c:pt idx="92">
                  <c:v>19.79</c:v>
                </c:pt>
                <c:pt idx="93">
                  <c:v>20.9</c:v>
                </c:pt>
                <c:pt idx="94">
                  <c:v>21.41</c:v>
                </c:pt>
                <c:pt idx="95">
                  <c:v>21.44</c:v>
                </c:pt>
                <c:pt idx="96">
                  <c:v>21.99</c:v>
                </c:pt>
                <c:pt idx="97">
                  <c:v>22.4</c:v>
                </c:pt>
                <c:pt idx="98">
                  <c:v>22.99</c:v>
                </c:pt>
                <c:pt idx="99">
                  <c:v>22.37</c:v>
                </c:pt>
                <c:pt idx="100">
                  <c:v>23.1</c:v>
                </c:pt>
                <c:pt idx="101">
                  <c:v>20.84</c:v>
                </c:pt>
                <c:pt idx="102">
                  <c:v>23.45</c:v>
                </c:pt>
                <c:pt idx="103">
                  <c:v>22.3</c:v>
                </c:pt>
                <c:pt idx="104">
                  <c:v>22.8</c:v>
                </c:pt>
                <c:pt idx="105">
                  <c:v>22.74</c:v>
                </c:pt>
                <c:pt idx="106">
                  <c:v>21.42</c:v>
                </c:pt>
                <c:pt idx="107">
                  <c:v>20.69</c:v>
                </c:pt>
                <c:pt idx="108">
                  <c:v>21.36</c:v>
                </c:pt>
                <c:pt idx="109">
                  <c:v>20.49</c:v>
                </c:pt>
                <c:pt idx="110">
                  <c:v>19.86</c:v>
                </c:pt>
                <c:pt idx="111">
                  <c:v>18.54</c:v>
                </c:pt>
                <c:pt idx="112">
                  <c:v>17.75</c:v>
                </c:pt>
                <c:pt idx="113">
                  <c:v>19.02</c:v>
                </c:pt>
                <c:pt idx="114">
                  <c:v>18.739999999999998</c:v>
                </c:pt>
                <c:pt idx="115">
                  <c:v>18.12</c:v>
                </c:pt>
                <c:pt idx="116">
                  <c:v>16.809999999999999</c:v>
                </c:pt>
                <c:pt idx="117">
                  <c:v>16.77</c:v>
                </c:pt>
                <c:pt idx="118">
                  <c:v>16.23</c:v>
                </c:pt>
                <c:pt idx="119">
                  <c:v>14.98</c:v>
                </c:pt>
                <c:pt idx="120">
                  <c:v>14.98</c:v>
                </c:pt>
                <c:pt idx="121">
                  <c:v>13.84</c:v>
                </c:pt>
                <c:pt idx="122">
                  <c:v>14.08</c:v>
                </c:pt>
                <c:pt idx="123">
                  <c:v>14.21</c:v>
                </c:pt>
                <c:pt idx="124">
                  <c:v>14.38</c:v>
                </c:pt>
                <c:pt idx="125">
                  <c:v>13.87</c:v>
                </c:pt>
                <c:pt idx="126">
                  <c:v>13.65</c:v>
                </c:pt>
                <c:pt idx="127">
                  <c:v>13.28</c:v>
                </c:pt>
                <c:pt idx="128">
                  <c:v>13.01</c:v>
                </c:pt>
                <c:pt idx="129">
                  <c:v>12.93</c:v>
                </c:pt>
                <c:pt idx="130">
                  <c:v>13.75</c:v>
                </c:pt>
                <c:pt idx="131">
                  <c:v>13</c:v>
                </c:pt>
                <c:pt idx="132">
                  <c:v>13.03</c:v>
                </c:pt>
                <c:pt idx="133">
                  <c:v>13.12</c:v>
                </c:pt>
                <c:pt idx="134">
                  <c:v>12.88</c:v>
                </c:pt>
                <c:pt idx="135">
                  <c:v>12.93</c:v>
                </c:pt>
                <c:pt idx="136">
                  <c:v>12.28</c:v>
                </c:pt>
                <c:pt idx="137">
                  <c:v>11.91</c:v>
                </c:pt>
                <c:pt idx="138">
                  <c:v>11.28</c:v>
                </c:pt>
                <c:pt idx="139">
                  <c:v>11.4</c:v>
                </c:pt>
                <c:pt idx="140">
                  <c:v>10.89</c:v>
                </c:pt>
                <c:pt idx="141">
                  <c:v>10.84</c:v>
                </c:pt>
                <c:pt idx="142">
                  <c:v>11.13</c:v>
                </c:pt>
                <c:pt idx="143">
                  <c:v>11.22</c:v>
                </c:pt>
                <c:pt idx="144">
                  <c:v>10.37</c:v>
                </c:pt>
                <c:pt idx="145">
                  <c:v>10.37</c:v>
                </c:pt>
                <c:pt idx="146">
                  <c:v>10.039999999999999</c:v>
                </c:pt>
                <c:pt idx="147">
                  <c:v>10.7</c:v>
                </c:pt>
                <c:pt idx="148">
                  <c:v>9.92</c:v>
                </c:pt>
                <c:pt idx="149">
                  <c:v>9.61</c:v>
                </c:pt>
                <c:pt idx="150">
                  <c:v>9.76</c:v>
                </c:pt>
                <c:pt idx="151">
                  <c:v>9.81</c:v>
                </c:pt>
                <c:pt idx="152">
                  <c:v>10.119999999999999</c:v>
                </c:pt>
                <c:pt idx="153">
                  <c:v>9.6199999999999992</c:v>
                </c:pt>
                <c:pt idx="154">
                  <c:v>9.08</c:v>
                </c:pt>
                <c:pt idx="155">
                  <c:v>9.06</c:v>
                </c:pt>
                <c:pt idx="156">
                  <c:v>9.24</c:v>
                </c:pt>
                <c:pt idx="157">
                  <c:v>9.14</c:v>
                </c:pt>
                <c:pt idx="158">
                  <c:v>9.23</c:v>
                </c:pt>
                <c:pt idx="159">
                  <c:v>9.17</c:v>
                </c:pt>
                <c:pt idx="160">
                  <c:v>9.5299999999999994</c:v>
                </c:pt>
                <c:pt idx="161">
                  <c:v>8.75</c:v>
                </c:pt>
                <c:pt idx="162">
                  <c:v>9.0500000000000007</c:v>
                </c:pt>
                <c:pt idx="163">
                  <c:v>8.61</c:v>
                </c:pt>
                <c:pt idx="164">
                  <c:v>8.92</c:v>
                </c:pt>
                <c:pt idx="165">
                  <c:v>8.58</c:v>
                </c:pt>
                <c:pt idx="166">
                  <c:v>8.82</c:v>
                </c:pt>
                <c:pt idx="167">
                  <c:v>8.56</c:v>
                </c:pt>
                <c:pt idx="168">
                  <c:v>8.83</c:v>
                </c:pt>
                <c:pt idx="169">
                  <c:v>9.57</c:v>
                </c:pt>
                <c:pt idx="170">
                  <c:v>9.06</c:v>
                </c:pt>
                <c:pt idx="171">
                  <c:v>9.5399999999999991</c:v>
                </c:pt>
                <c:pt idx="172">
                  <c:v>9.3800000000000008</c:v>
                </c:pt>
                <c:pt idx="173">
                  <c:v>9.26</c:v>
                </c:pt>
                <c:pt idx="174">
                  <c:v>8.6300000000000008</c:v>
                </c:pt>
                <c:pt idx="175">
                  <c:v>8.75</c:v>
                </c:pt>
                <c:pt idx="176">
                  <c:v>9.01</c:v>
                </c:pt>
                <c:pt idx="177">
                  <c:v>9.23</c:v>
                </c:pt>
                <c:pt idx="178">
                  <c:v>8.7200000000000006</c:v>
                </c:pt>
                <c:pt idx="179">
                  <c:v>9.1999999999999993</c:v>
                </c:pt>
                <c:pt idx="180">
                  <c:v>9.08</c:v>
                </c:pt>
                <c:pt idx="181">
                  <c:v>9.5</c:v>
                </c:pt>
                <c:pt idx="182">
                  <c:v>9.42</c:v>
                </c:pt>
                <c:pt idx="183">
                  <c:v>9.07</c:v>
                </c:pt>
                <c:pt idx="184">
                  <c:v>8.9700000000000006</c:v>
                </c:pt>
                <c:pt idx="185">
                  <c:v>9</c:v>
                </c:pt>
                <c:pt idx="186">
                  <c:v>8.85</c:v>
                </c:pt>
                <c:pt idx="187">
                  <c:v>8.84</c:v>
                </c:pt>
                <c:pt idx="188">
                  <c:v>8.85</c:v>
                </c:pt>
                <c:pt idx="189">
                  <c:v>8.99</c:v>
                </c:pt>
                <c:pt idx="190">
                  <c:v>8.65</c:v>
                </c:pt>
                <c:pt idx="191">
                  <c:v>8.91</c:v>
                </c:pt>
                <c:pt idx="192">
                  <c:v>9.15</c:v>
                </c:pt>
                <c:pt idx="193">
                  <c:v>8.4499999999999993</c:v>
                </c:pt>
                <c:pt idx="194">
                  <c:v>8.73</c:v>
                </c:pt>
                <c:pt idx="195">
                  <c:v>8.99</c:v>
                </c:pt>
                <c:pt idx="196">
                  <c:v>8.6999999999999993</c:v>
                </c:pt>
                <c:pt idx="197">
                  <c:v>8.66</c:v>
                </c:pt>
                <c:pt idx="198">
                  <c:v>8.6199999999999992</c:v>
                </c:pt>
                <c:pt idx="199">
                  <c:v>8.75</c:v>
                </c:pt>
                <c:pt idx="200">
                  <c:v>8.92</c:v>
                </c:pt>
                <c:pt idx="201">
                  <c:v>8.69</c:v>
                </c:pt>
                <c:pt idx="203">
                  <c:v>8.2899999999999991</c:v>
                </c:pt>
                <c:pt idx="204">
                  <c:v>8.7200000000000006</c:v>
                </c:pt>
                <c:pt idx="205">
                  <c:v>8.49</c:v>
                </c:pt>
                <c:pt idx="206">
                  <c:v>8.35</c:v>
                </c:pt>
                <c:pt idx="207">
                  <c:v>8.39</c:v>
                </c:pt>
                <c:pt idx="208">
                  <c:v>8.39</c:v>
                </c:pt>
                <c:pt idx="209">
                  <c:v>8.4700000000000006</c:v>
                </c:pt>
                <c:pt idx="210">
                  <c:v>8.34</c:v>
                </c:pt>
                <c:pt idx="211">
                  <c:v>8.6</c:v>
                </c:pt>
                <c:pt idx="212">
                  <c:v>8.25</c:v>
                </c:pt>
                <c:pt idx="213">
                  <c:v>8.66</c:v>
                </c:pt>
                <c:pt idx="214">
                  <c:v>8.3800000000000008</c:v>
                </c:pt>
                <c:pt idx="215">
                  <c:v>8.48</c:v>
                </c:pt>
                <c:pt idx="216">
                  <c:v>8.69</c:v>
                </c:pt>
                <c:pt idx="217">
                  <c:v>8.65</c:v>
                </c:pt>
                <c:pt idx="218">
                  <c:v>8.5299999999999994</c:v>
                </c:pt>
                <c:pt idx="219">
                  <c:v>8.5</c:v>
                </c:pt>
                <c:pt idx="220">
                  <c:v>8.92</c:v>
                </c:pt>
                <c:pt idx="221">
                  <c:v>8.99</c:v>
                </c:pt>
                <c:pt idx="222">
                  <c:v>9.16</c:v>
                </c:pt>
                <c:pt idx="223">
                  <c:v>9.2200000000000006</c:v>
                </c:pt>
                <c:pt idx="224">
                  <c:v>9.19</c:v>
                </c:pt>
                <c:pt idx="225">
                  <c:v>9.41</c:v>
                </c:pt>
                <c:pt idx="226">
                  <c:v>9.7100000000000009</c:v>
                </c:pt>
                <c:pt idx="227">
                  <c:v>9.61</c:v>
                </c:pt>
                <c:pt idx="228">
                  <c:v>9.94</c:v>
                </c:pt>
                <c:pt idx="229">
                  <c:v>9.42</c:v>
                </c:pt>
                <c:pt idx="230">
                  <c:v>9.89</c:v>
                </c:pt>
                <c:pt idx="231">
                  <c:v>10</c:v>
                </c:pt>
                <c:pt idx="232">
                  <c:v>10.15</c:v>
                </c:pt>
                <c:pt idx="233">
                  <c:v>10.62</c:v>
                </c:pt>
                <c:pt idx="234">
                  <c:v>10.98</c:v>
                </c:pt>
                <c:pt idx="235">
                  <c:v>11.8</c:v>
                </c:pt>
                <c:pt idx="236">
                  <c:v>10.78</c:v>
                </c:pt>
                <c:pt idx="237">
                  <c:v>11.83</c:v>
                </c:pt>
                <c:pt idx="238">
                  <c:v>11.79</c:v>
                </c:pt>
                <c:pt idx="239">
                  <c:v>11.89</c:v>
                </c:pt>
                <c:pt idx="240">
                  <c:v>11.77</c:v>
                </c:pt>
                <c:pt idx="241">
                  <c:v>11.84</c:v>
                </c:pt>
                <c:pt idx="242">
                  <c:v>10.38</c:v>
                </c:pt>
                <c:pt idx="243">
                  <c:v>11.27</c:v>
                </c:pt>
                <c:pt idx="244">
                  <c:v>11.9</c:v>
                </c:pt>
                <c:pt idx="245">
                  <c:v>10.52</c:v>
                </c:pt>
                <c:pt idx="246">
                  <c:v>12.14</c:v>
                </c:pt>
                <c:pt idx="247">
                  <c:v>11.82</c:v>
                </c:pt>
                <c:pt idx="248">
                  <c:v>12.12</c:v>
                </c:pt>
                <c:pt idx="249">
                  <c:v>11.64</c:v>
                </c:pt>
                <c:pt idx="250">
                  <c:v>11.88</c:v>
                </c:pt>
                <c:pt idx="251">
                  <c:v>13.39</c:v>
                </c:pt>
                <c:pt idx="252">
                  <c:v>14.66</c:v>
                </c:pt>
                <c:pt idx="253">
                  <c:v>12.48</c:v>
                </c:pt>
                <c:pt idx="254">
                  <c:v>12.61</c:v>
                </c:pt>
                <c:pt idx="255">
                  <c:v>13.85</c:v>
                </c:pt>
                <c:pt idx="256">
                  <c:v>14.02</c:v>
                </c:pt>
                <c:pt idx="257">
                  <c:v>14.38</c:v>
                </c:pt>
                <c:pt idx="258">
                  <c:v>13.09</c:v>
                </c:pt>
                <c:pt idx="259">
                  <c:v>15.02</c:v>
                </c:pt>
                <c:pt idx="260">
                  <c:v>14.89</c:v>
                </c:pt>
                <c:pt idx="261">
                  <c:v>16.04</c:v>
                </c:pt>
                <c:pt idx="262">
                  <c:v>15.3</c:v>
                </c:pt>
                <c:pt idx="263">
                  <c:v>15.8</c:v>
                </c:pt>
                <c:pt idx="264">
                  <c:v>14.05</c:v>
                </c:pt>
                <c:pt idx="265">
                  <c:v>15.73</c:v>
                </c:pt>
                <c:pt idx="266">
                  <c:v>15.55</c:v>
                </c:pt>
                <c:pt idx="267">
                  <c:v>13.68</c:v>
                </c:pt>
                <c:pt idx="268">
                  <c:v>14.5</c:v>
                </c:pt>
                <c:pt idx="269">
                  <c:v>14.51</c:v>
                </c:pt>
                <c:pt idx="270">
                  <c:v>14.2</c:v>
                </c:pt>
                <c:pt idx="271">
                  <c:v>13.92</c:v>
                </c:pt>
                <c:pt idx="272">
                  <c:v>13.91</c:v>
                </c:pt>
                <c:pt idx="273">
                  <c:v>14.38</c:v>
                </c:pt>
                <c:pt idx="274">
                  <c:v>14.73</c:v>
                </c:pt>
                <c:pt idx="275">
                  <c:v>14.41</c:v>
                </c:pt>
                <c:pt idx="276">
                  <c:v>14.37</c:v>
                </c:pt>
                <c:pt idx="277">
                  <c:v>13.22</c:v>
                </c:pt>
                <c:pt idx="278">
                  <c:v>15.04</c:v>
                </c:pt>
                <c:pt idx="279">
                  <c:v>13.41</c:v>
                </c:pt>
                <c:pt idx="280">
                  <c:v>13.44</c:v>
                </c:pt>
                <c:pt idx="281">
                  <c:v>14.3</c:v>
                </c:pt>
                <c:pt idx="282">
                  <c:v>14.16</c:v>
                </c:pt>
                <c:pt idx="283">
                  <c:v>14.38</c:v>
                </c:pt>
                <c:pt idx="284">
                  <c:v>14.22</c:v>
                </c:pt>
                <c:pt idx="285">
                  <c:v>14.67</c:v>
                </c:pt>
                <c:pt idx="286">
                  <c:v>14.11</c:v>
                </c:pt>
                <c:pt idx="287">
                  <c:v>14.48</c:v>
                </c:pt>
                <c:pt idx="288">
                  <c:v>14.37</c:v>
                </c:pt>
                <c:pt idx="289">
                  <c:v>14.5</c:v>
                </c:pt>
                <c:pt idx="290">
                  <c:v>16.97</c:v>
                </c:pt>
                <c:pt idx="291">
                  <c:v>15.37</c:v>
                </c:pt>
                <c:pt idx="292">
                  <c:v>14.9</c:v>
                </c:pt>
                <c:pt idx="293">
                  <c:v>13.4</c:v>
                </c:pt>
                <c:pt idx="294">
                  <c:v>15.11</c:v>
                </c:pt>
                <c:pt idx="295">
                  <c:v>15.61</c:v>
                </c:pt>
                <c:pt idx="296">
                  <c:v>15.13</c:v>
                </c:pt>
                <c:pt idx="297">
                  <c:v>14.51</c:v>
                </c:pt>
                <c:pt idx="298">
                  <c:v>14.61</c:v>
                </c:pt>
                <c:pt idx="299">
                  <c:v>13.35</c:v>
                </c:pt>
                <c:pt idx="300">
                  <c:v>14.68</c:v>
                </c:pt>
                <c:pt idx="301">
                  <c:v>13.65</c:v>
                </c:pt>
                <c:pt idx="302">
                  <c:v>13.66</c:v>
                </c:pt>
                <c:pt idx="303">
                  <c:v>9.9499999999999993</c:v>
                </c:pt>
                <c:pt idx="304">
                  <c:v>14.23</c:v>
                </c:pt>
                <c:pt idx="305">
                  <c:v>12.95</c:v>
                </c:pt>
                <c:pt idx="306">
                  <c:v>11.55</c:v>
                </c:pt>
                <c:pt idx="307">
                  <c:v>12.06</c:v>
                </c:pt>
                <c:pt idx="308">
                  <c:v>11.8</c:v>
                </c:pt>
                <c:pt idx="309">
                  <c:v>12.23</c:v>
                </c:pt>
                <c:pt idx="310">
                  <c:v>11.87</c:v>
                </c:pt>
                <c:pt idx="311">
                  <c:v>11.72</c:v>
                </c:pt>
                <c:pt idx="312">
                  <c:v>10.97</c:v>
                </c:pt>
                <c:pt idx="313">
                  <c:v>12.62</c:v>
                </c:pt>
                <c:pt idx="314">
                  <c:v>12.02</c:v>
                </c:pt>
                <c:pt idx="315">
                  <c:v>11.94</c:v>
                </c:pt>
                <c:pt idx="316">
                  <c:v>11.62</c:v>
                </c:pt>
                <c:pt idx="317">
                  <c:v>11.74</c:v>
                </c:pt>
                <c:pt idx="318">
                  <c:v>12.68</c:v>
                </c:pt>
                <c:pt idx="319">
                  <c:v>10.78</c:v>
                </c:pt>
                <c:pt idx="320">
                  <c:v>11.85</c:v>
                </c:pt>
                <c:pt idx="321">
                  <c:v>11.64</c:v>
                </c:pt>
                <c:pt idx="322">
                  <c:v>11.41</c:v>
                </c:pt>
                <c:pt idx="323">
                  <c:v>10.53</c:v>
                </c:pt>
                <c:pt idx="324">
                  <c:v>11.6</c:v>
                </c:pt>
                <c:pt idx="325">
                  <c:v>10.11</c:v>
                </c:pt>
                <c:pt idx="326">
                  <c:v>12.11</c:v>
                </c:pt>
                <c:pt idx="327">
                  <c:v>10.85</c:v>
                </c:pt>
                <c:pt idx="328">
                  <c:v>10.92</c:v>
                </c:pt>
                <c:pt idx="329">
                  <c:v>8.84</c:v>
                </c:pt>
                <c:pt idx="330">
                  <c:v>9.94</c:v>
                </c:pt>
                <c:pt idx="331">
                  <c:v>10.119999999999999</c:v>
                </c:pt>
                <c:pt idx="332">
                  <c:v>9.39</c:v>
                </c:pt>
                <c:pt idx="333">
                  <c:v>9.8699999999999992</c:v>
                </c:pt>
                <c:pt idx="334">
                  <c:v>8.09</c:v>
                </c:pt>
                <c:pt idx="335">
                  <c:v>8.9499999999999993</c:v>
                </c:pt>
                <c:pt idx="336">
                  <c:v>9</c:v>
                </c:pt>
                <c:pt idx="337">
                  <c:v>9.81</c:v>
                </c:pt>
                <c:pt idx="338">
                  <c:v>9.27</c:v>
                </c:pt>
                <c:pt idx="339">
                  <c:v>10.51</c:v>
                </c:pt>
                <c:pt idx="340">
                  <c:v>10.57</c:v>
                </c:pt>
                <c:pt idx="341">
                  <c:v>10.75</c:v>
                </c:pt>
                <c:pt idx="342">
                  <c:v>10.63</c:v>
                </c:pt>
                <c:pt idx="343">
                  <c:v>11.14</c:v>
                </c:pt>
                <c:pt idx="344">
                  <c:v>10.41</c:v>
                </c:pt>
                <c:pt idx="345">
                  <c:v>10.46</c:v>
                </c:pt>
                <c:pt idx="346">
                  <c:v>11.17</c:v>
                </c:pt>
                <c:pt idx="347">
                  <c:v>11.61</c:v>
                </c:pt>
                <c:pt idx="348">
                  <c:v>11.63</c:v>
                </c:pt>
                <c:pt idx="349">
                  <c:v>12.04</c:v>
                </c:pt>
                <c:pt idx="350">
                  <c:v>11.29</c:v>
                </c:pt>
                <c:pt idx="351">
                  <c:v>10.34</c:v>
                </c:pt>
                <c:pt idx="352">
                  <c:v>11.55</c:v>
                </c:pt>
                <c:pt idx="353">
                  <c:v>10.57</c:v>
                </c:pt>
                <c:pt idx="354">
                  <c:v>10.84</c:v>
                </c:pt>
                <c:pt idx="355">
                  <c:v>10.88</c:v>
                </c:pt>
                <c:pt idx="356">
                  <c:v>10.8</c:v>
                </c:pt>
                <c:pt idx="357">
                  <c:v>11.52</c:v>
                </c:pt>
                <c:pt idx="358">
                  <c:v>9.7899999999999991</c:v>
                </c:pt>
                <c:pt idx="359">
                  <c:v>11.16</c:v>
                </c:pt>
                <c:pt idx="360">
                  <c:v>10.89</c:v>
                </c:pt>
                <c:pt idx="361">
                  <c:v>11.44</c:v>
                </c:pt>
                <c:pt idx="362">
                  <c:v>11.52</c:v>
                </c:pt>
                <c:pt idx="363">
                  <c:v>11.69</c:v>
                </c:pt>
                <c:pt idx="364">
                  <c:v>10.6</c:v>
                </c:pt>
                <c:pt idx="365">
                  <c:v>12.89</c:v>
                </c:pt>
                <c:pt idx="366">
                  <c:v>12.65</c:v>
                </c:pt>
                <c:pt idx="367">
                  <c:v>12.95</c:v>
                </c:pt>
                <c:pt idx="368">
                  <c:v>12.94</c:v>
                </c:pt>
                <c:pt idx="369">
                  <c:v>14.81</c:v>
                </c:pt>
                <c:pt idx="370">
                  <c:v>15.58</c:v>
                </c:pt>
                <c:pt idx="371">
                  <c:v>15.35</c:v>
                </c:pt>
                <c:pt idx="372">
                  <c:v>15.75</c:v>
                </c:pt>
                <c:pt idx="373">
                  <c:v>15.12</c:v>
                </c:pt>
                <c:pt idx="374">
                  <c:v>15.72</c:v>
                </c:pt>
                <c:pt idx="375">
                  <c:v>15.99</c:v>
                </c:pt>
                <c:pt idx="376">
                  <c:v>16.05</c:v>
                </c:pt>
                <c:pt idx="377">
                  <c:v>16.489999999999998</c:v>
                </c:pt>
                <c:pt idx="378">
                  <c:v>15.95</c:v>
                </c:pt>
                <c:pt idx="379">
                  <c:v>14.88</c:v>
                </c:pt>
                <c:pt idx="380">
                  <c:v>14.86</c:v>
                </c:pt>
                <c:pt idx="381">
                  <c:v>14.56</c:v>
                </c:pt>
                <c:pt idx="382">
                  <c:v>14.54</c:v>
                </c:pt>
                <c:pt idx="383">
                  <c:v>14.89</c:v>
                </c:pt>
                <c:pt idx="384">
                  <c:v>13.29</c:v>
                </c:pt>
                <c:pt idx="385">
                  <c:v>14.07</c:v>
                </c:pt>
                <c:pt idx="386">
                  <c:v>13.97</c:v>
                </c:pt>
                <c:pt idx="387">
                  <c:v>14.26</c:v>
                </c:pt>
                <c:pt idx="388">
                  <c:v>13.86</c:v>
                </c:pt>
                <c:pt idx="389">
                  <c:v>13.94</c:v>
                </c:pt>
                <c:pt idx="390">
                  <c:v>11.95</c:v>
                </c:pt>
                <c:pt idx="391">
                  <c:v>12.82</c:v>
                </c:pt>
                <c:pt idx="392">
                  <c:v>12.98</c:v>
                </c:pt>
                <c:pt idx="393">
                  <c:v>13.09</c:v>
                </c:pt>
                <c:pt idx="394">
                  <c:v>12.56</c:v>
                </c:pt>
                <c:pt idx="395">
                  <c:v>8.5399999999999991</c:v>
                </c:pt>
                <c:pt idx="396">
                  <c:v>12.65</c:v>
                </c:pt>
                <c:pt idx="397">
                  <c:v>11.68</c:v>
                </c:pt>
                <c:pt idx="398">
                  <c:v>12.93</c:v>
                </c:pt>
                <c:pt idx="399">
                  <c:v>12.34</c:v>
                </c:pt>
                <c:pt idx="400">
                  <c:v>12.94</c:v>
                </c:pt>
                <c:pt idx="401">
                  <c:v>12.74</c:v>
                </c:pt>
                <c:pt idx="402">
                  <c:v>12.88</c:v>
                </c:pt>
                <c:pt idx="403">
                  <c:v>10.32</c:v>
                </c:pt>
                <c:pt idx="404">
                  <c:v>12.68</c:v>
                </c:pt>
                <c:pt idx="405">
                  <c:v>12.69</c:v>
                </c:pt>
                <c:pt idx="406">
                  <c:v>13.16</c:v>
                </c:pt>
                <c:pt idx="407">
                  <c:v>13.14</c:v>
                </c:pt>
                <c:pt idx="408">
                  <c:v>12.72</c:v>
                </c:pt>
                <c:pt idx="409">
                  <c:v>13.3</c:v>
                </c:pt>
                <c:pt idx="410">
                  <c:v>13.24</c:v>
                </c:pt>
                <c:pt idx="411">
                  <c:v>12.75</c:v>
                </c:pt>
                <c:pt idx="412">
                  <c:v>12.84</c:v>
                </c:pt>
                <c:pt idx="413">
                  <c:v>13.1</c:v>
                </c:pt>
                <c:pt idx="414">
                  <c:v>12.61</c:v>
                </c:pt>
                <c:pt idx="415">
                  <c:v>12.86</c:v>
                </c:pt>
                <c:pt idx="416">
                  <c:v>11.15</c:v>
                </c:pt>
                <c:pt idx="417">
                  <c:v>13.05</c:v>
                </c:pt>
                <c:pt idx="418">
                  <c:v>13.29</c:v>
                </c:pt>
                <c:pt idx="419">
                  <c:v>11.62</c:v>
                </c:pt>
                <c:pt idx="420">
                  <c:v>13.15</c:v>
                </c:pt>
                <c:pt idx="421">
                  <c:v>12.72</c:v>
                </c:pt>
                <c:pt idx="422">
                  <c:v>12.99</c:v>
                </c:pt>
                <c:pt idx="423">
                  <c:v>12.95</c:v>
                </c:pt>
                <c:pt idx="424">
                  <c:v>13</c:v>
                </c:pt>
                <c:pt idx="425">
                  <c:v>11.89</c:v>
                </c:pt>
                <c:pt idx="426">
                  <c:v>13.05</c:v>
                </c:pt>
                <c:pt idx="427">
                  <c:v>13.28</c:v>
                </c:pt>
                <c:pt idx="428">
                  <c:v>13.21</c:v>
                </c:pt>
                <c:pt idx="429">
                  <c:v>11.78</c:v>
                </c:pt>
                <c:pt idx="430">
                  <c:v>13.39</c:v>
                </c:pt>
                <c:pt idx="431">
                  <c:v>13.15</c:v>
                </c:pt>
                <c:pt idx="432">
                  <c:v>12.94</c:v>
                </c:pt>
                <c:pt idx="433">
                  <c:v>13.28</c:v>
                </c:pt>
                <c:pt idx="434">
                  <c:v>13.1</c:v>
                </c:pt>
                <c:pt idx="435">
                  <c:v>13.99</c:v>
                </c:pt>
                <c:pt idx="436">
                  <c:v>12.51</c:v>
                </c:pt>
                <c:pt idx="437">
                  <c:v>13.49</c:v>
                </c:pt>
                <c:pt idx="438">
                  <c:v>13.39</c:v>
                </c:pt>
                <c:pt idx="439">
                  <c:v>13.78</c:v>
                </c:pt>
                <c:pt idx="440">
                  <c:v>14.17</c:v>
                </c:pt>
                <c:pt idx="441">
                  <c:v>14.49</c:v>
                </c:pt>
                <c:pt idx="442">
                  <c:v>11.85</c:v>
                </c:pt>
                <c:pt idx="443">
                  <c:v>14.32</c:v>
                </c:pt>
                <c:pt idx="444">
                  <c:v>14.14</c:v>
                </c:pt>
                <c:pt idx="445">
                  <c:v>14.76</c:v>
                </c:pt>
                <c:pt idx="446">
                  <c:v>14.01</c:v>
                </c:pt>
                <c:pt idx="447">
                  <c:v>11.21</c:v>
                </c:pt>
                <c:pt idx="448">
                  <c:v>14.43</c:v>
                </c:pt>
                <c:pt idx="449">
                  <c:v>14.61</c:v>
                </c:pt>
                <c:pt idx="450">
                  <c:v>14.64</c:v>
                </c:pt>
                <c:pt idx="451">
                  <c:v>14.96</c:v>
                </c:pt>
                <c:pt idx="452">
                  <c:v>15.36</c:v>
                </c:pt>
                <c:pt idx="453">
                  <c:v>14.57</c:v>
                </c:pt>
                <c:pt idx="454">
                  <c:v>15.71</c:v>
                </c:pt>
                <c:pt idx="455">
                  <c:v>17.010000000000002</c:v>
                </c:pt>
                <c:pt idx="456">
                  <c:v>16.34</c:v>
                </c:pt>
                <c:pt idx="457">
                  <c:v>16.13</c:v>
                </c:pt>
                <c:pt idx="458">
                  <c:v>14.81</c:v>
                </c:pt>
                <c:pt idx="459">
                  <c:v>15.73</c:v>
                </c:pt>
                <c:pt idx="460">
                  <c:v>16.23</c:v>
                </c:pt>
                <c:pt idx="461">
                  <c:v>16.04</c:v>
                </c:pt>
                <c:pt idx="462">
                  <c:v>15.88</c:v>
                </c:pt>
                <c:pt idx="463">
                  <c:v>15.86</c:v>
                </c:pt>
                <c:pt idx="464">
                  <c:v>13.98</c:v>
                </c:pt>
                <c:pt idx="465">
                  <c:v>15.85</c:v>
                </c:pt>
                <c:pt idx="466">
                  <c:v>15.04</c:v>
                </c:pt>
                <c:pt idx="467">
                  <c:v>16.100000000000001</c:v>
                </c:pt>
                <c:pt idx="468">
                  <c:v>15.78</c:v>
                </c:pt>
                <c:pt idx="469">
                  <c:v>16.02</c:v>
                </c:pt>
                <c:pt idx="470">
                  <c:v>16.28</c:v>
                </c:pt>
                <c:pt idx="471">
                  <c:v>14.31</c:v>
                </c:pt>
                <c:pt idx="472">
                  <c:v>15.87</c:v>
                </c:pt>
                <c:pt idx="473">
                  <c:v>16.05</c:v>
                </c:pt>
                <c:pt idx="474">
                  <c:v>16.329999999999998</c:v>
                </c:pt>
                <c:pt idx="475">
                  <c:v>16.489999999999998</c:v>
                </c:pt>
                <c:pt idx="476">
                  <c:v>16.72</c:v>
                </c:pt>
                <c:pt idx="477">
                  <c:v>14.4</c:v>
                </c:pt>
                <c:pt idx="478">
                  <c:v>16.63</c:v>
                </c:pt>
                <c:pt idx="479">
                  <c:v>15.94</c:v>
                </c:pt>
                <c:pt idx="480">
                  <c:v>16.86</c:v>
                </c:pt>
                <c:pt idx="481">
                  <c:v>16.100000000000001</c:v>
                </c:pt>
                <c:pt idx="482">
                  <c:v>16.63</c:v>
                </c:pt>
                <c:pt idx="483">
                  <c:v>16.420000000000002</c:v>
                </c:pt>
                <c:pt idx="484">
                  <c:v>15.17</c:v>
                </c:pt>
                <c:pt idx="485">
                  <c:v>15.96</c:v>
                </c:pt>
                <c:pt idx="486">
                  <c:v>15.68</c:v>
                </c:pt>
                <c:pt idx="487">
                  <c:v>15.96</c:v>
                </c:pt>
                <c:pt idx="488">
                  <c:v>16.18</c:v>
                </c:pt>
                <c:pt idx="489">
                  <c:v>15.9</c:v>
                </c:pt>
                <c:pt idx="490">
                  <c:v>13.95</c:v>
                </c:pt>
                <c:pt idx="491">
                  <c:v>15.82</c:v>
                </c:pt>
                <c:pt idx="492">
                  <c:v>14.96</c:v>
                </c:pt>
                <c:pt idx="493">
                  <c:v>15.43</c:v>
                </c:pt>
                <c:pt idx="494">
                  <c:v>15.06</c:v>
                </c:pt>
                <c:pt idx="495">
                  <c:v>15.31</c:v>
                </c:pt>
                <c:pt idx="496">
                  <c:v>16.559999999999999</c:v>
                </c:pt>
                <c:pt idx="497">
                  <c:v>14</c:v>
                </c:pt>
                <c:pt idx="498">
                  <c:v>14.94</c:v>
                </c:pt>
                <c:pt idx="499">
                  <c:v>15.17</c:v>
                </c:pt>
                <c:pt idx="500">
                  <c:v>15.42</c:v>
                </c:pt>
                <c:pt idx="501">
                  <c:v>15.5</c:v>
                </c:pt>
                <c:pt idx="502">
                  <c:v>15.06</c:v>
                </c:pt>
                <c:pt idx="503">
                  <c:v>12.71</c:v>
                </c:pt>
                <c:pt idx="504">
                  <c:v>15.5</c:v>
                </c:pt>
                <c:pt idx="505">
                  <c:v>15.01</c:v>
                </c:pt>
                <c:pt idx="506">
                  <c:v>12.17</c:v>
                </c:pt>
                <c:pt idx="507">
                  <c:v>14.87</c:v>
                </c:pt>
                <c:pt idx="508">
                  <c:v>14.71</c:v>
                </c:pt>
                <c:pt idx="509">
                  <c:v>15.04</c:v>
                </c:pt>
                <c:pt idx="510">
                  <c:v>15.02</c:v>
                </c:pt>
                <c:pt idx="511">
                  <c:v>14.48</c:v>
                </c:pt>
                <c:pt idx="512">
                  <c:v>14.59</c:v>
                </c:pt>
                <c:pt idx="513">
                  <c:v>14.74</c:v>
                </c:pt>
                <c:pt idx="514">
                  <c:v>13.55</c:v>
                </c:pt>
                <c:pt idx="515">
                  <c:v>13.77</c:v>
                </c:pt>
                <c:pt idx="516">
                  <c:v>13.93</c:v>
                </c:pt>
                <c:pt idx="517">
                  <c:v>14.66</c:v>
                </c:pt>
                <c:pt idx="518">
                  <c:v>14.48</c:v>
                </c:pt>
                <c:pt idx="519">
                  <c:v>13.55</c:v>
                </c:pt>
                <c:pt idx="520">
                  <c:v>9.75</c:v>
                </c:pt>
                <c:pt idx="521">
                  <c:v>14.53</c:v>
                </c:pt>
                <c:pt idx="522">
                  <c:v>14.01</c:v>
                </c:pt>
                <c:pt idx="523">
                  <c:v>14.12</c:v>
                </c:pt>
                <c:pt idx="524">
                  <c:v>14.45</c:v>
                </c:pt>
                <c:pt idx="525">
                  <c:v>13.25</c:v>
                </c:pt>
                <c:pt idx="526">
                  <c:v>15.08</c:v>
                </c:pt>
                <c:pt idx="527">
                  <c:v>14.71</c:v>
                </c:pt>
                <c:pt idx="528">
                  <c:v>13.97</c:v>
                </c:pt>
                <c:pt idx="529">
                  <c:v>15.02</c:v>
                </c:pt>
                <c:pt idx="530">
                  <c:v>15.5</c:v>
                </c:pt>
                <c:pt idx="531">
                  <c:v>15</c:v>
                </c:pt>
                <c:pt idx="532">
                  <c:v>15.35</c:v>
                </c:pt>
                <c:pt idx="533">
                  <c:v>15.51</c:v>
                </c:pt>
                <c:pt idx="534">
                  <c:v>15.24</c:v>
                </c:pt>
                <c:pt idx="535">
                  <c:v>15.46</c:v>
                </c:pt>
                <c:pt idx="536">
                  <c:v>15.51</c:v>
                </c:pt>
                <c:pt idx="537">
                  <c:v>15.7</c:v>
                </c:pt>
                <c:pt idx="538">
                  <c:v>15.78</c:v>
                </c:pt>
                <c:pt idx="539">
                  <c:v>16.399999999999999</c:v>
                </c:pt>
                <c:pt idx="540">
                  <c:v>16.16</c:v>
                </c:pt>
                <c:pt idx="541">
                  <c:v>15.42</c:v>
                </c:pt>
                <c:pt idx="542">
                  <c:v>14.03</c:v>
                </c:pt>
                <c:pt idx="543">
                  <c:v>16.600000000000001</c:v>
                </c:pt>
                <c:pt idx="544">
                  <c:v>16.690000000000001</c:v>
                </c:pt>
                <c:pt idx="545">
                  <c:v>15.35</c:v>
                </c:pt>
                <c:pt idx="546">
                  <c:v>16.579999999999998</c:v>
                </c:pt>
                <c:pt idx="547">
                  <c:v>16.420000000000002</c:v>
                </c:pt>
                <c:pt idx="548">
                  <c:v>17.03</c:v>
                </c:pt>
                <c:pt idx="549">
                  <c:v>17.13</c:v>
                </c:pt>
                <c:pt idx="550">
                  <c:v>16.940000000000001</c:v>
                </c:pt>
                <c:pt idx="551">
                  <c:v>16.899999999999999</c:v>
                </c:pt>
                <c:pt idx="552">
                  <c:v>17.079999999999998</c:v>
                </c:pt>
                <c:pt idx="553">
                  <c:v>15.72</c:v>
                </c:pt>
                <c:pt idx="554">
                  <c:v>15.69</c:v>
                </c:pt>
                <c:pt idx="555">
                  <c:v>16.11</c:v>
                </c:pt>
                <c:pt idx="556">
                  <c:v>17.29</c:v>
                </c:pt>
                <c:pt idx="557">
                  <c:v>17.149999999999999</c:v>
                </c:pt>
                <c:pt idx="558">
                  <c:v>14.98</c:v>
                </c:pt>
                <c:pt idx="559">
                  <c:v>16.79</c:v>
                </c:pt>
                <c:pt idx="560">
                  <c:v>16.739999999999998</c:v>
                </c:pt>
                <c:pt idx="561">
                  <c:v>16.98</c:v>
                </c:pt>
                <c:pt idx="562">
                  <c:v>16.88</c:v>
                </c:pt>
                <c:pt idx="563">
                  <c:v>16.86</c:v>
                </c:pt>
                <c:pt idx="564">
                  <c:v>15.07</c:v>
                </c:pt>
                <c:pt idx="565">
                  <c:v>17.100000000000001</c:v>
                </c:pt>
                <c:pt idx="566">
                  <c:v>16.309999999999999</c:v>
                </c:pt>
                <c:pt idx="567">
                  <c:v>15.55</c:v>
                </c:pt>
                <c:pt idx="568">
                  <c:v>16.829999999999998</c:v>
                </c:pt>
                <c:pt idx="569">
                  <c:v>17.22</c:v>
                </c:pt>
                <c:pt idx="570">
                  <c:v>17.28</c:v>
                </c:pt>
                <c:pt idx="571">
                  <c:v>15.78</c:v>
                </c:pt>
                <c:pt idx="572">
                  <c:v>17.39</c:v>
                </c:pt>
                <c:pt idx="573">
                  <c:v>17.649999999999999</c:v>
                </c:pt>
                <c:pt idx="574">
                  <c:v>18.05</c:v>
                </c:pt>
                <c:pt idx="575">
                  <c:v>17.760000000000002</c:v>
                </c:pt>
                <c:pt idx="576">
                  <c:v>17.78</c:v>
                </c:pt>
                <c:pt idx="577">
                  <c:v>15.04</c:v>
                </c:pt>
                <c:pt idx="578">
                  <c:v>18.02</c:v>
                </c:pt>
                <c:pt idx="579">
                  <c:v>18.100000000000001</c:v>
                </c:pt>
                <c:pt idx="580">
                  <c:v>16.559999999999999</c:v>
                </c:pt>
                <c:pt idx="581">
                  <c:v>17.940000000000001</c:v>
                </c:pt>
                <c:pt idx="582">
                  <c:v>18.13</c:v>
                </c:pt>
                <c:pt idx="583">
                  <c:v>17.82</c:v>
                </c:pt>
                <c:pt idx="584">
                  <c:v>16.559999999999999</c:v>
                </c:pt>
                <c:pt idx="585">
                  <c:v>17.670000000000002</c:v>
                </c:pt>
                <c:pt idx="586">
                  <c:v>17.88</c:v>
                </c:pt>
                <c:pt idx="587">
                  <c:v>17.79</c:v>
                </c:pt>
                <c:pt idx="588">
                  <c:v>17.52</c:v>
                </c:pt>
                <c:pt idx="589">
                  <c:v>17.600000000000001</c:v>
                </c:pt>
                <c:pt idx="590">
                  <c:v>16.25</c:v>
                </c:pt>
                <c:pt idx="591">
                  <c:v>18.190000000000001</c:v>
                </c:pt>
                <c:pt idx="592">
                  <c:v>17.23</c:v>
                </c:pt>
                <c:pt idx="593">
                  <c:v>17.02</c:v>
                </c:pt>
                <c:pt idx="594">
                  <c:v>19.53</c:v>
                </c:pt>
                <c:pt idx="595">
                  <c:v>21.28</c:v>
                </c:pt>
                <c:pt idx="596">
                  <c:v>21.28</c:v>
                </c:pt>
                <c:pt idx="597">
                  <c:v>22.72</c:v>
                </c:pt>
                <c:pt idx="598">
                  <c:v>23.56</c:v>
                </c:pt>
                <c:pt idx="599">
                  <c:v>23.52</c:v>
                </c:pt>
                <c:pt idx="600">
                  <c:v>23.94</c:v>
                </c:pt>
                <c:pt idx="601">
                  <c:v>23.98</c:v>
                </c:pt>
                <c:pt idx="602">
                  <c:v>24.3</c:v>
                </c:pt>
                <c:pt idx="603">
                  <c:v>21.58</c:v>
                </c:pt>
                <c:pt idx="604">
                  <c:v>25</c:v>
                </c:pt>
                <c:pt idx="605">
                  <c:v>25.97</c:v>
                </c:pt>
                <c:pt idx="606">
                  <c:v>28.89</c:v>
                </c:pt>
                <c:pt idx="607">
                  <c:v>28.79</c:v>
                </c:pt>
                <c:pt idx="608">
                  <c:v>32.22</c:v>
                </c:pt>
                <c:pt idx="609">
                  <c:v>32.56</c:v>
                </c:pt>
                <c:pt idx="610">
                  <c:v>34.15</c:v>
                </c:pt>
                <c:pt idx="611">
                  <c:v>35.36</c:v>
                </c:pt>
                <c:pt idx="612">
                  <c:v>35.85</c:v>
                </c:pt>
                <c:pt idx="613">
                  <c:v>34.99</c:v>
                </c:pt>
                <c:pt idx="614">
                  <c:v>35.36</c:v>
                </c:pt>
                <c:pt idx="615">
                  <c:v>34.31</c:v>
                </c:pt>
                <c:pt idx="616">
                  <c:v>28.49</c:v>
                </c:pt>
                <c:pt idx="617">
                  <c:v>32.130000000000003</c:v>
                </c:pt>
                <c:pt idx="618">
                  <c:v>31.88</c:v>
                </c:pt>
                <c:pt idx="619">
                  <c:v>26.43</c:v>
                </c:pt>
                <c:pt idx="620">
                  <c:v>29.88</c:v>
                </c:pt>
                <c:pt idx="621">
                  <c:v>28.59</c:v>
                </c:pt>
                <c:pt idx="622">
                  <c:v>29.2</c:v>
                </c:pt>
                <c:pt idx="623">
                  <c:v>28.81</c:v>
                </c:pt>
                <c:pt idx="624">
                  <c:v>27.8</c:v>
                </c:pt>
                <c:pt idx="625">
                  <c:v>27.24</c:v>
                </c:pt>
                <c:pt idx="626">
                  <c:v>27.62</c:v>
                </c:pt>
                <c:pt idx="627">
                  <c:v>26.01</c:v>
                </c:pt>
                <c:pt idx="628">
                  <c:v>26.86</c:v>
                </c:pt>
                <c:pt idx="629">
                  <c:v>24.81</c:v>
                </c:pt>
                <c:pt idx="630">
                  <c:v>24.62</c:v>
                </c:pt>
                <c:pt idx="631">
                  <c:v>24.19</c:v>
                </c:pt>
                <c:pt idx="632">
                  <c:v>21.54</c:v>
                </c:pt>
                <c:pt idx="633">
                  <c:v>23.31</c:v>
                </c:pt>
                <c:pt idx="634">
                  <c:v>23.31</c:v>
                </c:pt>
                <c:pt idx="635">
                  <c:v>23.14</c:v>
                </c:pt>
                <c:pt idx="636">
                  <c:v>21.3</c:v>
                </c:pt>
                <c:pt idx="637">
                  <c:v>23.22</c:v>
                </c:pt>
                <c:pt idx="638">
                  <c:v>24.41</c:v>
                </c:pt>
                <c:pt idx="639">
                  <c:v>25.42</c:v>
                </c:pt>
                <c:pt idx="640">
                  <c:v>24.91</c:v>
                </c:pt>
                <c:pt idx="641">
                  <c:v>26.53</c:v>
                </c:pt>
                <c:pt idx="642">
                  <c:v>22.1</c:v>
                </c:pt>
                <c:pt idx="643">
                  <c:v>26.95</c:v>
                </c:pt>
                <c:pt idx="644">
                  <c:v>27.03</c:v>
                </c:pt>
                <c:pt idx="645">
                  <c:v>25.4</c:v>
                </c:pt>
                <c:pt idx="646">
                  <c:v>27.96</c:v>
                </c:pt>
                <c:pt idx="647">
                  <c:v>26.89</c:v>
                </c:pt>
                <c:pt idx="648">
                  <c:v>27.86</c:v>
                </c:pt>
                <c:pt idx="649">
                  <c:v>27.62</c:v>
                </c:pt>
                <c:pt idx="650">
                  <c:v>27.23</c:v>
                </c:pt>
                <c:pt idx="651">
                  <c:v>27.31</c:v>
                </c:pt>
                <c:pt idx="652">
                  <c:v>26.22</c:v>
                </c:pt>
                <c:pt idx="653">
                  <c:v>25.43</c:v>
                </c:pt>
                <c:pt idx="654">
                  <c:v>24.05</c:v>
                </c:pt>
                <c:pt idx="655">
                  <c:v>20.079999999999998</c:v>
                </c:pt>
                <c:pt idx="656">
                  <c:v>22.02</c:v>
                </c:pt>
                <c:pt idx="657">
                  <c:v>20.97</c:v>
                </c:pt>
                <c:pt idx="658">
                  <c:v>15.83</c:v>
                </c:pt>
                <c:pt idx="659">
                  <c:v>20.53</c:v>
                </c:pt>
                <c:pt idx="660">
                  <c:v>20.190000000000001</c:v>
                </c:pt>
                <c:pt idx="661">
                  <c:v>20.39</c:v>
                </c:pt>
                <c:pt idx="662">
                  <c:v>19.13</c:v>
                </c:pt>
                <c:pt idx="663">
                  <c:v>17.78</c:v>
                </c:pt>
                <c:pt idx="664">
                  <c:v>15.64</c:v>
                </c:pt>
                <c:pt idx="665">
                  <c:v>16.940000000000001</c:v>
                </c:pt>
                <c:pt idx="666">
                  <c:v>15.6</c:v>
                </c:pt>
                <c:pt idx="667">
                  <c:v>16.32</c:v>
                </c:pt>
                <c:pt idx="668">
                  <c:v>14.94</c:v>
                </c:pt>
                <c:pt idx="669">
                  <c:v>15.29</c:v>
                </c:pt>
                <c:pt idx="670">
                  <c:v>14.63</c:v>
                </c:pt>
                <c:pt idx="671">
                  <c:v>12.87</c:v>
                </c:pt>
                <c:pt idx="672">
                  <c:v>14.09</c:v>
                </c:pt>
                <c:pt idx="673">
                  <c:v>13.67</c:v>
                </c:pt>
                <c:pt idx="674">
                  <c:v>14.17</c:v>
                </c:pt>
                <c:pt idx="675">
                  <c:v>14.06</c:v>
                </c:pt>
                <c:pt idx="676">
                  <c:v>13.77</c:v>
                </c:pt>
                <c:pt idx="677">
                  <c:v>12.73</c:v>
                </c:pt>
                <c:pt idx="678">
                  <c:v>13.11</c:v>
                </c:pt>
                <c:pt idx="679">
                  <c:v>11.84</c:v>
                </c:pt>
                <c:pt idx="680">
                  <c:v>12.01</c:v>
                </c:pt>
                <c:pt idx="681">
                  <c:v>11.66</c:v>
                </c:pt>
                <c:pt idx="682">
                  <c:v>11.25</c:v>
                </c:pt>
                <c:pt idx="683">
                  <c:v>11.34</c:v>
                </c:pt>
                <c:pt idx="684">
                  <c:v>11.38</c:v>
                </c:pt>
                <c:pt idx="685">
                  <c:v>11.1</c:v>
                </c:pt>
                <c:pt idx="686">
                  <c:v>11.54</c:v>
                </c:pt>
                <c:pt idx="687">
                  <c:v>11.87</c:v>
                </c:pt>
                <c:pt idx="688">
                  <c:v>11.96</c:v>
                </c:pt>
                <c:pt idx="689">
                  <c:v>11.92</c:v>
                </c:pt>
                <c:pt idx="690">
                  <c:v>12.22</c:v>
                </c:pt>
                <c:pt idx="691">
                  <c:v>12.4</c:v>
                </c:pt>
                <c:pt idx="692">
                  <c:v>11.26</c:v>
                </c:pt>
                <c:pt idx="693">
                  <c:v>10.72</c:v>
                </c:pt>
                <c:pt idx="694">
                  <c:v>9.5299999999999994</c:v>
                </c:pt>
                <c:pt idx="695">
                  <c:v>9.7799999999999994</c:v>
                </c:pt>
                <c:pt idx="696">
                  <c:v>9.7899999999999991</c:v>
                </c:pt>
                <c:pt idx="697">
                  <c:v>9.74</c:v>
                </c:pt>
                <c:pt idx="698">
                  <c:v>10.199999999999999</c:v>
                </c:pt>
                <c:pt idx="699">
                  <c:v>9.66</c:v>
                </c:pt>
                <c:pt idx="700">
                  <c:v>9.9700000000000006</c:v>
                </c:pt>
                <c:pt idx="701">
                  <c:v>10.119999999999999</c:v>
                </c:pt>
                <c:pt idx="702">
                  <c:v>9.99</c:v>
                </c:pt>
                <c:pt idx="703">
                  <c:v>9.8000000000000007</c:v>
                </c:pt>
                <c:pt idx="704">
                  <c:v>10.42</c:v>
                </c:pt>
                <c:pt idx="705">
                  <c:v>10.45</c:v>
                </c:pt>
                <c:pt idx="706">
                  <c:v>9.3000000000000007</c:v>
                </c:pt>
                <c:pt idx="707">
                  <c:v>10.58</c:v>
                </c:pt>
                <c:pt idx="708">
                  <c:v>10.77</c:v>
                </c:pt>
                <c:pt idx="709">
                  <c:v>11.89</c:v>
                </c:pt>
                <c:pt idx="710">
                  <c:v>13.58</c:v>
                </c:pt>
                <c:pt idx="711">
                  <c:v>13.7</c:v>
                </c:pt>
                <c:pt idx="712">
                  <c:v>12.23</c:v>
                </c:pt>
                <c:pt idx="713">
                  <c:v>14.35</c:v>
                </c:pt>
                <c:pt idx="714">
                  <c:v>13.58</c:v>
                </c:pt>
                <c:pt idx="715">
                  <c:v>14.32</c:v>
                </c:pt>
                <c:pt idx="716">
                  <c:v>14.89</c:v>
                </c:pt>
                <c:pt idx="717">
                  <c:v>15.37</c:v>
                </c:pt>
                <c:pt idx="718">
                  <c:v>15.26</c:v>
                </c:pt>
                <c:pt idx="719">
                  <c:v>13.87</c:v>
                </c:pt>
                <c:pt idx="720">
                  <c:v>15.74</c:v>
                </c:pt>
                <c:pt idx="721">
                  <c:v>15.92</c:v>
                </c:pt>
                <c:pt idx="722">
                  <c:v>16.89</c:v>
                </c:pt>
                <c:pt idx="723">
                  <c:v>16.97</c:v>
                </c:pt>
                <c:pt idx="724">
                  <c:v>17.260000000000002</c:v>
                </c:pt>
                <c:pt idx="725">
                  <c:v>17.63</c:v>
                </c:pt>
                <c:pt idx="726">
                  <c:v>18.79</c:v>
                </c:pt>
                <c:pt idx="727">
                  <c:v>18.3</c:v>
                </c:pt>
                <c:pt idx="728">
                  <c:v>19.100000000000001</c:v>
                </c:pt>
                <c:pt idx="729">
                  <c:v>19.690000000000001</c:v>
                </c:pt>
                <c:pt idx="730">
                  <c:v>19.600000000000001</c:v>
                </c:pt>
                <c:pt idx="731">
                  <c:v>20.9</c:v>
                </c:pt>
                <c:pt idx="732">
                  <c:v>19.88</c:v>
                </c:pt>
                <c:pt idx="733">
                  <c:v>20.45</c:v>
                </c:pt>
                <c:pt idx="734">
                  <c:v>19.989999999999998</c:v>
                </c:pt>
                <c:pt idx="735">
                  <c:v>20.260000000000002</c:v>
                </c:pt>
                <c:pt idx="736">
                  <c:v>19.899999999999999</c:v>
                </c:pt>
                <c:pt idx="737">
                  <c:v>19.73</c:v>
                </c:pt>
                <c:pt idx="738">
                  <c:v>19.32</c:v>
                </c:pt>
                <c:pt idx="739">
                  <c:v>20.11</c:v>
                </c:pt>
                <c:pt idx="740">
                  <c:v>19.89</c:v>
                </c:pt>
                <c:pt idx="741">
                  <c:v>20.45</c:v>
                </c:pt>
                <c:pt idx="742">
                  <c:v>21.06</c:v>
                </c:pt>
                <c:pt idx="743">
                  <c:v>21.78</c:v>
                </c:pt>
                <c:pt idx="744">
                  <c:v>21.63</c:v>
                </c:pt>
                <c:pt idx="745">
                  <c:v>19.68</c:v>
                </c:pt>
                <c:pt idx="746">
                  <c:v>21.49</c:v>
                </c:pt>
                <c:pt idx="747">
                  <c:v>21.14</c:v>
                </c:pt>
                <c:pt idx="748">
                  <c:v>21.78</c:v>
                </c:pt>
                <c:pt idx="749">
                  <c:v>21.23</c:v>
                </c:pt>
                <c:pt idx="750">
                  <c:v>21.77</c:v>
                </c:pt>
                <c:pt idx="751">
                  <c:v>21.35</c:v>
                </c:pt>
                <c:pt idx="752">
                  <c:v>21.52</c:v>
                </c:pt>
                <c:pt idx="753">
                  <c:v>21.02</c:v>
                </c:pt>
                <c:pt idx="754">
                  <c:v>21.63</c:v>
                </c:pt>
                <c:pt idx="755">
                  <c:v>21.6</c:v>
                </c:pt>
                <c:pt idx="756">
                  <c:v>21.62</c:v>
                </c:pt>
                <c:pt idx="757">
                  <c:v>21.46</c:v>
                </c:pt>
                <c:pt idx="758">
                  <c:v>20.58</c:v>
                </c:pt>
                <c:pt idx="759">
                  <c:v>20.399999999999999</c:v>
                </c:pt>
                <c:pt idx="760">
                  <c:v>21.25</c:v>
                </c:pt>
                <c:pt idx="761">
                  <c:v>21.58</c:v>
                </c:pt>
                <c:pt idx="762">
                  <c:v>21.56</c:v>
                </c:pt>
                <c:pt idx="763">
                  <c:v>21.5</c:v>
                </c:pt>
                <c:pt idx="764">
                  <c:v>20.72</c:v>
                </c:pt>
                <c:pt idx="765">
                  <c:v>21.62</c:v>
                </c:pt>
                <c:pt idx="766">
                  <c:v>21.21</c:v>
                </c:pt>
                <c:pt idx="767">
                  <c:v>21.26</c:v>
                </c:pt>
                <c:pt idx="768">
                  <c:v>21.2</c:v>
                </c:pt>
                <c:pt idx="769">
                  <c:v>20.95</c:v>
                </c:pt>
                <c:pt idx="770">
                  <c:v>21.01</c:v>
                </c:pt>
                <c:pt idx="771">
                  <c:v>20.170000000000002</c:v>
                </c:pt>
                <c:pt idx="772">
                  <c:v>20.25</c:v>
                </c:pt>
                <c:pt idx="773">
                  <c:v>19.38</c:v>
                </c:pt>
                <c:pt idx="774">
                  <c:v>19.5</c:v>
                </c:pt>
                <c:pt idx="775">
                  <c:v>19.32</c:v>
                </c:pt>
                <c:pt idx="776">
                  <c:v>19.25</c:v>
                </c:pt>
                <c:pt idx="777">
                  <c:v>18.88</c:v>
                </c:pt>
                <c:pt idx="778">
                  <c:v>19.47</c:v>
                </c:pt>
                <c:pt idx="779">
                  <c:v>19.63</c:v>
                </c:pt>
                <c:pt idx="780">
                  <c:v>20.91</c:v>
                </c:pt>
                <c:pt idx="781">
                  <c:v>23.56</c:v>
                </c:pt>
                <c:pt idx="782">
                  <c:v>24.37</c:v>
                </c:pt>
                <c:pt idx="783">
                  <c:v>25.77</c:v>
                </c:pt>
                <c:pt idx="784">
                  <c:v>24.53</c:v>
                </c:pt>
                <c:pt idx="785">
                  <c:v>23.84</c:v>
                </c:pt>
                <c:pt idx="786">
                  <c:v>22.66</c:v>
                </c:pt>
                <c:pt idx="787">
                  <c:v>22.74</c:v>
                </c:pt>
                <c:pt idx="788">
                  <c:v>21.49</c:v>
                </c:pt>
                <c:pt idx="789">
                  <c:v>20.75</c:v>
                </c:pt>
                <c:pt idx="790">
                  <c:v>20.68</c:v>
                </c:pt>
                <c:pt idx="791">
                  <c:v>21</c:v>
                </c:pt>
                <c:pt idx="792">
                  <c:v>20.34</c:v>
                </c:pt>
                <c:pt idx="793">
                  <c:v>20.69</c:v>
                </c:pt>
                <c:pt idx="794">
                  <c:v>20.9</c:v>
                </c:pt>
                <c:pt idx="795">
                  <c:v>20.95</c:v>
                </c:pt>
                <c:pt idx="796">
                  <c:v>20.66</c:v>
                </c:pt>
                <c:pt idx="797">
                  <c:v>20.350000000000001</c:v>
                </c:pt>
                <c:pt idx="798">
                  <c:v>20.65</c:v>
                </c:pt>
                <c:pt idx="799">
                  <c:v>21.92</c:v>
                </c:pt>
                <c:pt idx="800">
                  <c:v>21.77</c:v>
                </c:pt>
                <c:pt idx="801">
                  <c:v>22.98</c:v>
                </c:pt>
                <c:pt idx="802">
                  <c:v>23.23</c:v>
                </c:pt>
                <c:pt idx="803">
                  <c:v>23.62</c:v>
                </c:pt>
                <c:pt idx="804">
                  <c:v>23.91</c:v>
                </c:pt>
                <c:pt idx="805">
                  <c:v>24.71</c:v>
                </c:pt>
                <c:pt idx="806">
                  <c:v>27.09</c:v>
                </c:pt>
                <c:pt idx="807">
                  <c:v>27.35</c:v>
                </c:pt>
                <c:pt idx="808">
                  <c:v>29.62</c:v>
                </c:pt>
                <c:pt idx="809">
                  <c:v>27.63</c:v>
                </c:pt>
                <c:pt idx="810">
                  <c:v>27.38</c:v>
                </c:pt>
                <c:pt idx="811">
                  <c:v>29.74</c:v>
                </c:pt>
                <c:pt idx="812">
                  <c:v>27.79</c:v>
                </c:pt>
                <c:pt idx="813">
                  <c:v>26.53</c:v>
                </c:pt>
                <c:pt idx="814">
                  <c:v>27.1</c:v>
                </c:pt>
                <c:pt idx="815">
                  <c:v>25.45</c:v>
                </c:pt>
                <c:pt idx="816">
                  <c:v>22.15</c:v>
                </c:pt>
                <c:pt idx="817">
                  <c:v>21.96</c:v>
                </c:pt>
                <c:pt idx="818">
                  <c:v>21.25</c:v>
                </c:pt>
                <c:pt idx="819">
                  <c:v>20.25</c:v>
                </c:pt>
                <c:pt idx="820">
                  <c:v>20.239999999999998</c:v>
                </c:pt>
                <c:pt idx="821">
                  <c:v>19.39</c:v>
                </c:pt>
                <c:pt idx="822">
                  <c:v>18.97</c:v>
                </c:pt>
                <c:pt idx="823">
                  <c:v>18.29</c:v>
                </c:pt>
                <c:pt idx="824">
                  <c:v>17.989999999999998</c:v>
                </c:pt>
                <c:pt idx="825">
                  <c:v>17.96</c:v>
                </c:pt>
                <c:pt idx="826">
                  <c:v>16.16</c:v>
                </c:pt>
                <c:pt idx="827">
                  <c:v>17.52</c:v>
                </c:pt>
                <c:pt idx="828">
                  <c:v>15.91</c:v>
                </c:pt>
                <c:pt idx="829">
                  <c:v>13.02</c:v>
                </c:pt>
                <c:pt idx="830">
                  <c:v>12.61</c:v>
                </c:pt>
                <c:pt idx="831">
                  <c:v>13.87</c:v>
                </c:pt>
                <c:pt idx="832">
                  <c:v>12.42</c:v>
                </c:pt>
                <c:pt idx="833">
                  <c:v>12.42</c:v>
                </c:pt>
                <c:pt idx="834">
                  <c:v>13.69</c:v>
                </c:pt>
                <c:pt idx="835">
                  <c:v>14.06</c:v>
                </c:pt>
                <c:pt idx="836">
                  <c:v>12.81</c:v>
                </c:pt>
                <c:pt idx="837">
                  <c:v>12.92</c:v>
                </c:pt>
                <c:pt idx="838">
                  <c:v>16.100000000000001</c:v>
                </c:pt>
                <c:pt idx="839">
                  <c:v>14.28</c:v>
                </c:pt>
                <c:pt idx="840">
                  <c:v>12.82</c:v>
                </c:pt>
                <c:pt idx="841">
                  <c:v>12.92</c:v>
                </c:pt>
                <c:pt idx="842">
                  <c:v>16.100000000000001</c:v>
                </c:pt>
                <c:pt idx="843">
                  <c:v>14.28</c:v>
                </c:pt>
                <c:pt idx="844">
                  <c:v>14.57</c:v>
                </c:pt>
                <c:pt idx="845">
                  <c:v>14.5</c:v>
                </c:pt>
                <c:pt idx="846">
                  <c:v>15.8</c:v>
                </c:pt>
                <c:pt idx="847">
                  <c:v>13.73</c:v>
                </c:pt>
                <c:pt idx="848">
                  <c:v>14.74</c:v>
                </c:pt>
                <c:pt idx="849">
                  <c:v>14.2</c:v>
                </c:pt>
                <c:pt idx="850">
                  <c:v>15.99</c:v>
                </c:pt>
                <c:pt idx="851">
                  <c:v>15.76</c:v>
                </c:pt>
                <c:pt idx="852">
                  <c:v>13.52</c:v>
                </c:pt>
                <c:pt idx="853">
                  <c:v>14.52</c:v>
                </c:pt>
                <c:pt idx="854">
                  <c:v>14.23</c:v>
                </c:pt>
                <c:pt idx="855">
                  <c:v>14.53</c:v>
                </c:pt>
                <c:pt idx="856">
                  <c:v>15</c:v>
                </c:pt>
                <c:pt idx="857">
                  <c:v>15.35</c:v>
                </c:pt>
                <c:pt idx="858">
                  <c:v>17.64</c:v>
                </c:pt>
                <c:pt idx="859">
                  <c:v>24.45</c:v>
                </c:pt>
                <c:pt idx="860">
                  <c:v>24.53</c:v>
                </c:pt>
                <c:pt idx="861">
                  <c:v>24.88</c:v>
                </c:pt>
                <c:pt idx="862">
                  <c:v>24.8</c:v>
                </c:pt>
                <c:pt idx="863">
                  <c:v>30.08</c:v>
                </c:pt>
                <c:pt idx="864">
                  <c:v>31.69</c:v>
                </c:pt>
                <c:pt idx="865">
                  <c:v>31.28</c:v>
                </c:pt>
                <c:pt idx="866">
                  <c:v>32.54</c:v>
                </c:pt>
                <c:pt idx="867">
                  <c:v>37.369999999999997</c:v>
                </c:pt>
                <c:pt idx="868">
                  <c:v>40.590000000000003</c:v>
                </c:pt>
                <c:pt idx="869">
                  <c:v>43.2</c:v>
                </c:pt>
                <c:pt idx="870">
                  <c:v>42.17</c:v>
                </c:pt>
                <c:pt idx="871">
                  <c:v>45.99</c:v>
                </c:pt>
                <c:pt idx="872">
                  <c:v>49.36</c:v>
                </c:pt>
                <c:pt idx="873">
                  <c:v>48.28</c:v>
                </c:pt>
                <c:pt idx="874">
                  <c:v>48.15</c:v>
                </c:pt>
                <c:pt idx="875">
                  <c:v>48.93</c:v>
                </c:pt>
                <c:pt idx="876">
                  <c:v>48.93</c:v>
                </c:pt>
                <c:pt idx="877">
                  <c:v>50.74</c:v>
                </c:pt>
                <c:pt idx="878">
                  <c:v>50.8</c:v>
                </c:pt>
                <c:pt idx="879">
                  <c:v>50.3</c:v>
                </c:pt>
                <c:pt idx="880">
                  <c:v>51.56</c:v>
                </c:pt>
                <c:pt idx="881">
                  <c:v>52.04</c:v>
                </c:pt>
                <c:pt idx="882">
                  <c:v>52.24</c:v>
                </c:pt>
                <c:pt idx="883">
                  <c:v>51.76</c:v>
                </c:pt>
                <c:pt idx="884">
                  <c:v>51.6</c:v>
                </c:pt>
                <c:pt idx="885">
                  <c:v>52.73</c:v>
                </c:pt>
                <c:pt idx="886">
                  <c:v>52.2</c:v>
                </c:pt>
                <c:pt idx="887">
                  <c:v>52.96</c:v>
                </c:pt>
                <c:pt idx="888">
                  <c:v>52.93</c:v>
                </c:pt>
                <c:pt idx="889">
                  <c:v>53.46</c:v>
                </c:pt>
                <c:pt idx="890">
                  <c:v>53.12</c:v>
                </c:pt>
                <c:pt idx="891">
                  <c:v>53.34</c:v>
                </c:pt>
                <c:pt idx="892">
                  <c:v>52.91</c:v>
                </c:pt>
                <c:pt idx="893">
                  <c:v>53.31</c:v>
                </c:pt>
                <c:pt idx="894">
                  <c:v>53.38</c:v>
                </c:pt>
                <c:pt idx="895">
                  <c:v>55.33</c:v>
                </c:pt>
                <c:pt idx="896">
                  <c:v>59.58</c:v>
                </c:pt>
                <c:pt idx="897">
                  <c:v>63.32</c:v>
                </c:pt>
                <c:pt idx="898">
                  <c:v>67.59</c:v>
                </c:pt>
                <c:pt idx="899">
                  <c:v>69.02</c:v>
                </c:pt>
                <c:pt idx="900">
                  <c:v>66.180000000000007</c:v>
                </c:pt>
                <c:pt idx="901">
                  <c:v>68.290000000000006</c:v>
                </c:pt>
                <c:pt idx="902">
                  <c:v>67.06</c:v>
                </c:pt>
                <c:pt idx="903">
                  <c:v>66.08</c:v>
                </c:pt>
                <c:pt idx="904">
                  <c:v>65.34</c:v>
                </c:pt>
                <c:pt idx="905">
                  <c:v>63.7</c:v>
                </c:pt>
                <c:pt idx="906">
                  <c:v>62.7</c:v>
                </c:pt>
                <c:pt idx="907">
                  <c:v>62.54</c:v>
                </c:pt>
                <c:pt idx="908">
                  <c:v>61.45</c:v>
                </c:pt>
                <c:pt idx="909">
                  <c:v>60.38</c:v>
                </c:pt>
                <c:pt idx="910">
                  <c:v>63.13</c:v>
                </c:pt>
                <c:pt idx="911">
                  <c:v>61.07</c:v>
                </c:pt>
                <c:pt idx="912">
                  <c:v>60.52</c:v>
                </c:pt>
                <c:pt idx="913">
                  <c:v>60.76</c:v>
                </c:pt>
                <c:pt idx="914">
                  <c:v>60.43</c:v>
                </c:pt>
                <c:pt idx="915">
                  <c:v>59.24</c:v>
                </c:pt>
                <c:pt idx="916">
                  <c:v>59.3</c:v>
                </c:pt>
                <c:pt idx="917">
                  <c:v>58.57</c:v>
                </c:pt>
                <c:pt idx="918">
                  <c:v>57.79</c:v>
                </c:pt>
                <c:pt idx="919">
                  <c:v>56.99</c:v>
                </c:pt>
                <c:pt idx="920">
                  <c:v>56.45</c:v>
                </c:pt>
                <c:pt idx="921">
                  <c:v>57.77</c:v>
                </c:pt>
                <c:pt idx="922">
                  <c:v>56.69</c:v>
                </c:pt>
                <c:pt idx="923">
                  <c:v>54.97</c:v>
                </c:pt>
                <c:pt idx="924">
                  <c:v>57</c:v>
                </c:pt>
                <c:pt idx="925">
                  <c:v>56.94</c:v>
                </c:pt>
                <c:pt idx="926">
                  <c:v>56.69</c:v>
                </c:pt>
                <c:pt idx="927">
                  <c:v>56.22</c:v>
                </c:pt>
                <c:pt idx="928">
                  <c:v>55.73</c:v>
                </c:pt>
                <c:pt idx="929">
                  <c:v>52.68</c:v>
                </c:pt>
                <c:pt idx="930">
                  <c:v>55.52</c:v>
                </c:pt>
                <c:pt idx="931">
                  <c:v>54.8</c:v>
                </c:pt>
                <c:pt idx="932">
                  <c:v>56.03</c:v>
                </c:pt>
                <c:pt idx="933">
                  <c:v>55.47</c:v>
                </c:pt>
                <c:pt idx="934">
                  <c:v>55.19</c:v>
                </c:pt>
                <c:pt idx="935">
                  <c:v>55.55</c:v>
                </c:pt>
                <c:pt idx="936">
                  <c:v>56.45</c:v>
                </c:pt>
                <c:pt idx="937">
                  <c:v>54.76</c:v>
                </c:pt>
                <c:pt idx="938">
                  <c:v>53.46</c:v>
                </c:pt>
                <c:pt idx="939">
                  <c:v>54.37</c:v>
                </c:pt>
                <c:pt idx="940">
                  <c:v>51.63</c:v>
                </c:pt>
                <c:pt idx="941">
                  <c:v>50.83</c:v>
                </c:pt>
                <c:pt idx="942">
                  <c:v>50.56</c:v>
                </c:pt>
                <c:pt idx="943">
                  <c:v>49.98</c:v>
                </c:pt>
                <c:pt idx="944">
                  <c:v>48.49</c:v>
                </c:pt>
                <c:pt idx="945">
                  <c:v>50.36</c:v>
                </c:pt>
                <c:pt idx="946">
                  <c:v>50.32</c:v>
                </c:pt>
                <c:pt idx="947">
                  <c:v>51.27</c:v>
                </c:pt>
                <c:pt idx="948">
                  <c:v>54.74</c:v>
                </c:pt>
                <c:pt idx="949">
                  <c:v>58.23</c:v>
                </c:pt>
                <c:pt idx="950">
                  <c:v>54.85</c:v>
                </c:pt>
                <c:pt idx="951">
                  <c:v>55.72</c:v>
                </c:pt>
                <c:pt idx="952">
                  <c:v>57.63</c:v>
                </c:pt>
                <c:pt idx="953">
                  <c:v>59.19</c:v>
                </c:pt>
                <c:pt idx="954">
                  <c:v>59.27</c:v>
                </c:pt>
                <c:pt idx="955">
                  <c:v>53.68</c:v>
                </c:pt>
                <c:pt idx="956">
                  <c:v>59.18</c:v>
                </c:pt>
                <c:pt idx="957">
                  <c:v>58.05</c:v>
                </c:pt>
                <c:pt idx="958">
                  <c:v>58.88</c:v>
                </c:pt>
                <c:pt idx="959">
                  <c:v>60.27</c:v>
                </c:pt>
                <c:pt idx="960">
                  <c:v>58.82</c:v>
                </c:pt>
                <c:pt idx="961">
                  <c:v>57.86</c:v>
                </c:pt>
              </c:numCache>
            </c:numRef>
          </c:val>
          <c:smooth val="0"/>
          <c:extLst>
            <c:ext xmlns:c16="http://schemas.microsoft.com/office/drawing/2014/chart" uri="{C3380CC4-5D6E-409C-BE32-E72D297353CC}">
              <c16:uniqueId val="{00000000-C6B0-4C1D-9921-98AB57835439}"/>
            </c:ext>
          </c:extLst>
        </c:ser>
        <c:dLbls>
          <c:showLegendKey val="0"/>
          <c:showVal val="0"/>
          <c:showCatName val="0"/>
          <c:showSerName val="0"/>
          <c:showPercent val="0"/>
          <c:showBubbleSize val="0"/>
        </c:dLbls>
        <c:smooth val="0"/>
        <c:axId val="499460744"/>
        <c:axId val="499459176"/>
      </c:lineChart>
      <c:catAx>
        <c:axId val="499460744"/>
        <c:scaling>
          <c:orientation val="minMax"/>
        </c:scaling>
        <c:delete val="0"/>
        <c:axPos val="b"/>
        <c:numFmt formatCode="General" sourceLinked="1"/>
        <c:majorTickMark val="out"/>
        <c:minorTickMark val="none"/>
        <c:tickLblPos val="nextTo"/>
        <c:txPr>
          <a:bodyPr/>
          <a:lstStyle/>
          <a:p>
            <a:pPr>
              <a:defRPr lang="en-US" sz="1200"/>
            </a:pPr>
            <a:endParaRPr lang="tr-TR"/>
          </a:p>
        </c:txPr>
        <c:crossAx val="499459176"/>
        <c:crosses val="autoZero"/>
        <c:auto val="1"/>
        <c:lblAlgn val="ctr"/>
        <c:lblOffset val="100"/>
        <c:tickLblSkip val="3"/>
        <c:noMultiLvlLbl val="1"/>
      </c:catAx>
      <c:valAx>
        <c:axId val="499459176"/>
        <c:scaling>
          <c:orientation val="minMax"/>
        </c:scaling>
        <c:delete val="0"/>
        <c:axPos val="l"/>
        <c:majorGridlines/>
        <c:numFmt formatCode="General" sourceLinked="1"/>
        <c:majorTickMark val="out"/>
        <c:minorTickMark val="none"/>
        <c:tickLblPos val="nextTo"/>
        <c:txPr>
          <a:bodyPr/>
          <a:lstStyle/>
          <a:p>
            <a:pPr>
              <a:defRPr lang="en-US" sz="1200"/>
            </a:pPr>
            <a:endParaRPr lang="tr-TR"/>
          </a:p>
        </c:txPr>
        <c:crossAx val="499460744"/>
        <c:crosses val="autoZero"/>
        <c:crossBetween val="between"/>
      </c:valAx>
      <c:spPr>
        <a:noFill/>
        <a:ln w="25400">
          <a:noFill/>
        </a:ln>
      </c:spPr>
    </c:plotArea>
    <c:plotVisOnly val="1"/>
    <c:dispBlanksAs val="gap"/>
    <c:showDLblsOverMax val="0"/>
  </c:chart>
  <c:externalData r:id="rId1">
    <c:autoUpdate val="0"/>
  </c:externalData>
  <c:userShapes r:id="rId2"/>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755401906590118E-2"/>
          <c:y val="3.0762598425196852E-2"/>
          <c:w val="0.93870058003471912"/>
          <c:h val="0.77648543307086615"/>
        </c:manualLayout>
      </c:layout>
      <c:lineChart>
        <c:grouping val="standard"/>
        <c:varyColors val="0"/>
        <c:ser>
          <c:idx val="0"/>
          <c:order val="0"/>
          <c:tx>
            <c:strRef>
              <c:f>Sayfa1!$B$1</c:f>
              <c:strCache>
                <c:ptCount val="1"/>
                <c:pt idx="0">
                  <c:v>1 Aya Kadar Vadeli (TL)(%)</c:v>
                </c:pt>
              </c:strCache>
            </c:strRef>
          </c:tx>
          <c:spPr>
            <a:ln w="28575" cap="rnd">
              <a:solidFill>
                <a:srgbClr val="009BD2"/>
              </a:solidFill>
              <a:round/>
            </a:ln>
            <a:effectLst/>
          </c:spPr>
          <c:marker>
            <c:symbol val="none"/>
          </c:marker>
          <c:cat>
            <c:numRef>
              <c:f>Sayfa1!$A$2:$A$161</c:f>
              <c:numCache>
                <c:formatCode>mmm\-yy</c:formatCode>
                <c:ptCount val="160"/>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pt idx="69">
                  <c:v>43009</c:v>
                </c:pt>
                <c:pt idx="70">
                  <c:v>43040</c:v>
                </c:pt>
                <c:pt idx="71">
                  <c:v>43070</c:v>
                </c:pt>
                <c:pt idx="72">
                  <c:v>43101</c:v>
                </c:pt>
                <c:pt idx="73">
                  <c:v>43132</c:v>
                </c:pt>
                <c:pt idx="74">
                  <c:v>43160</c:v>
                </c:pt>
                <c:pt idx="75">
                  <c:v>43191</c:v>
                </c:pt>
                <c:pt idx="76">
                  <c:v>43221</c:v>
                </c:pt>
                <c:pt idx="77">
                  <c:v>43252</c:v>
                </c:pt>
                <c:pt idx="78">
                  <c:v>43282</c:v>
                </c:pt>
                <c:pt idx="79">
                  <c:v>43313</c:v>
                </c:pt>
                <c:pt idx="80">
                  <c:v>43344</c:v>
                </c:pt>
                <c:pt idx="81">
                  <c:v>43374</c:v>
                </c:pt>
                <c:pt idx="82">
                  <c:v>43405</c:v>
                </c:pt>
                <c:pt idx="83">
                  <c:v>43435</c:v>
                </c:pt>
                <c:pt idx="84">
                  <c:v>43466</c:v>
                </c:pt>
                <c:pt idx="85">
                  <c:v>43497</c:v>
                </c:pt>
                <c:pt idx="86">
                  <c:v>43525</c:v>
                </c:pt>
                <c:pt idx="87">
                  <c:v>43556</c:v>
                </c:pt>
                <c:pt idx="88">
                  <c:v>43586</c:v>
                </c:pt>
                <c:pt idx="89">
                  <c:v>43617</c:v>
                </c:pt>
                <c:pt idx="90">
                  <c:v>43647</c:v>
                </c:pt>
                <c:pt idx="91">
                  <c:v>43678</c:v>
                </c:pt>
                <c:pt idx="92">
                  <c:v>43709</c:v>
                </c:pt>
                <c:pt idx="93">
                  <c:v>43739</c:v>
                </c:pt>
                <c:pt idx="94">
                  <c:v>43770</c:v>
                </c:pt>
                <c:pt idx="95">
                  <c:v>43800</c:v>
                </c:pt>
                <c:pt idx="96">
                  <c:v>43831</c:v>
                </c:pt>
                <c:pt idx="97">
                  <c:v>43862</c:v>
                </c:pt>
                <c:pt idx="98">
                  <c:v>43891</c:v>
                </c:pt>
                <c:pt idx="99">
                  <c:v>43922</c:v>
                </c:pt>
                <c:pt idx="100">
                  <c:v>43952</c:v>
                </c:pt>
                <c:pt idx="101">
                  <c:v>43983</c:v>
                </c:pt>
                <c:pt idx="102">
                  <c:v>44013</c:v>
                </c:pt>
                <c:pt idx="103">
                  <c:v>44044</c:v>
                </c:pt>
                <c:pt idx="104">
                  <c:v>44075</c:v>
                </c:pt>
                <c:pt idx="105">
                  <c:v>44105</c:v>
                </c:pt>
                <c:pt idx="106">
                  <c:v>44136</c:v>
                </c:pt>
                <c:pt idx="107">
                  <c:v>44166</c:v>
                </c:pt>
                <c:pt idx="108">
                  <c:v>44197</c:v>
                </c:pt>
                <c:pt idx="109">
                  <c:v>44228</c:v>
                </c:pt>
                <c:pt idx="110">
                  <c:v>44256</c:v>
                </c:pt>
                <c:pt idx="111">
                  <c:v>44287</c:v>
                </c:pt>
                <c:pt idx="112">
                  <c:v>44317</c:v>
                </c:pt>
                <c:pt idx="113">
                  <c:v>44348</c:v>
                </c:pt>
                <c:pt idx="114">
                  <c:v>44378</c:v>
                </c:pt>
                <c:pt idx="115">
                  <c:v>44409</c:v>
                </c:pt>
                <c:pt idx="116">
                  <c:v>44440</c:v>
                </c:pt>
                <c:pt idx="117">
                  <c:v>44470</c:v>
                </c:pt>
                <c:pt idx="118">
                  <c:v>44501</c:v>
                </c:pt>
                <c:pt idx="119">
                  <c:v>44531</c:v>
                </c:pt>
                <c:pt idx="120">
                  <c:v>44562</c:v>
                </c:pt>
                <c:pt idx="121">
                  <c:v>44593</c:v>
                </c:pt>
                <c:pt idx="122">
                  <c:v>44621</c:v>
                </c:pt>
                <c:pt idx="123">
                  <c:v>44652</c:v>
                </c:pt>
                <c:pt idx="124">
                  <c:v>44682</c:v>
                </c:pt>
                <c:pt idx="125">
                  <c:v>44713</c:v>
                </c:pt>
                <c:pt idx="126">
                  <c:v>44743</c:v>
                </c:pt>
                <c:pt idx="127">
                  <c:v>44774</c:v>
                </c:pt>
                <c:pt idx="128">
                  <c:v>44805</c:v>
                </c:pt>
                <c:pt idx="129">
                  <c:v>44835</c:v>
                </c:pt>
                <c:pt idx="130">
                  <c:v>44866</c:v>
                </c:pt>
                <c:pt idx="131">
                  <c:v>44896</c:v>
                </c:pt>
                <c:pt idx="132">
                  <c:v>44927</c:v>
                </c:pt>
                <c:pt idx="133">
                  <c:v>44958</c:v>
                </c:pt>
                <c:pt idx="134">
                  <c:v>44986</c:v>
                </c:pt>
                <c:pt idx="135">
                  <c:v>45017</c:v>
                </c:pt>
                <c:pt idx="136">
                  <c:v>45047</c:v>
                </c:pt>
                <c:pt idx="137">
                  <c:v>45078</c:v>
                </c:pt>
                <c:pt idx="138">
                  <c:v>45108</c:v>
                </c:pt>
                <c:pt idx="139">
                  <c:v>45139</c:v>
                </c:pt>
                <c:pt idx="140">
                  <c:v>45170</c:v>
                </c:pt>
                <c:pt idx="141">
                  <c:v>45200</c:v>
                </c:pt>
                <c:pt idx="142">
                  <c:v>45231</c:v>
                </c:pt>
                <c:pt idx="143">
                  <c:v>45261</c:v>
                </c:pt>
                <c:pt idx="144">
                  <c:v>45292</c:v>
                </c:pt>
                <c:pt idx="145">
                  <c:v>45323</c:v>
                </c:pt>
                <c:pt idx="146">
                  <c:v>45352</c:v>
                </c:pt>
                <c:pt idx="147">
                  <c:v>45383</c:v>
                </c:pt>
                <c:pt idx="148">
                  <c:v>45413</c:v>
                </c:pt>
                <c:pt idx="149">
                  <c:v>45444</c:v>
                </c:pt>
                <c:pt idx="150">
                  <c:v>45474</c:v>
                </c:pt>
                <c:pt idx="151">
                  <c:v>45505</c:v>
                </c:pt>
                <c:pt idx="152">
                  <c:v>45536</c:v>
                </c:pt>
                <c:pt idx="153">
                  <c:v>45566</c:v>
                </c:pt>
                <c:pt idx="154">
                  <c:v>45597</c:v>
                </c:pt>
                <c:pt idx="155">
                  <c:v>45627</c:v>
                </c:pt>
                <c:pt idx="156">
                  <c:v>45658</c:v>
                </c:pt>
                <c:pt idx="157">
                  <c:v>45689</c:v>
                </c:pt>
                <c:pt idx="158">
                  <c:v>45717</c:v>
                </c:pt>
                <c:pt idx="159">
                  <c:v>45748</c:v>
                </c:pt>
              </c:numCache>
            </c:numRef>
          </c:cat>
          <c:val>
            <c:numRef>
              <c:f>Sayfa1!$B$2:$B$161</c:f>
              <c:numCache>
                <c:formatCode>General</c:formatCode>
                <c:ptCount val="160"/>
                <c:pt idx="0">
                  <c:v>16</c:v>
                </c:pt>
                <c:pt idx="1">
                  <c:v>13.75</c:v>
                </c:pt>
                <c:pt idx="2">
                  <c:v>16</c:v>
                </c:pt>
                <c:pt idx="3">
                  <c:v>15</c:v>
                </c:pt>
                <c:pt idx="4">
                  <c:v>15</c:v>
                </c:pt>
                <c:pt idx="5">
                  <c:v>15.75</c:v>
                </c:pt>
                <c:pt idx="6">
                  <c:v>15</c:v>
                </c:pt>
                <c:pt idx="7">
                  <c:v>15</c:v>
                </c:pt>
                <c:pt idx="8">
                  <c:v>15</c:v>
                </c:pt>
                <c:pt idx="9">
                  <c:v>15</c:v>
                </c:pt>
                <c:pt idx="10">
                  <c:v>15</c:v>
                </c:pt>
                <c:pt idx="11">
                  <c:v>15</c:v>
                </c:pt>
                <c:pt idx="12">
                  <c:v>15</c:v>
                </c:pt>
                <c:pt idx="13">
                  <c:v>15</c:v>
                </c:pt>
                <c:pt idx="14">
                  <c:v>15</c:v>
                </c:pt>
                <c:pt idx="15">
                  <c:v>15</c:v>
                </c:pt>
                <c:pt idx="16">
                  <c:v>15</c:v>
                </c:pt>
                <c:pt idx="17">
                  <c:v>15</c:v>
                </c:pt>
                <c:pt idx="18">
                  <c:v>11</c:v>
                </c:pt>
                <c:pt idx="19">
                  <c:v>12.08</c:v>
                </c:pt>
                <c:pt idx="20">
                  <c:v>11.5</c:v>
                </c:pt>
                <c:pt idx="21">
                  <c:v>12.5</c:v>
                </c:pt>
                <c:pt idx="22">
                  <c:v>12.5</c:v>
                </c:pt>
                <c:pt idx="23">
                  <c:v>13.62</c:v>
                </c:pt>
                <c:pt idx="24">
                  <c:v>15.56</c:v>
                </c:pt>
                <c:pt idx="25">
                  <c:v>15.71</c:v>
                </c:pt>
                <c:pt idx="26">
                  <c:v>14.94</c:v>
                </c:pt>
                <c:pt idx="27">
                  <c:v>14.34</c:v>
                </c:pt>
                <c:pt idx="28">
                  <c:v>12.66</c:v>
                </c:pt>
                <c:pt idx="29">
                  <c:v>17</c:v>
                </c:pt>
                <c:pt idx="30">
                  <c:v>12.28</c:v>
                </c:pt>
                <c:pt idx="31">
                  <c:v>14.87</c:v>
                </c:pt>
                <c:pt idx="32">
                  <c:v>17.96</c:v>
                </c:pt>
                <c:pt idx="33">
                  <c:v>13.12</c:v>
                </c:pt>
                <c:pt idx="34">
                  <c:v>15</c:v>
                </c:pt>
                <c:pt idx="35">
                  <c:v>14.49</c:v>
                </c:pt>
                <c:pt idx="36">
                  <c:v>15</c:v>
                </c:pt>
                <c:pt idx="37">
                  <c:v>15</c:v>
                </c:pt>
                <c:pt idx="38">
                  <c:v>12.8</c:v>
                </c:pt>
                <c:pt idx="39">
                  <c:v>12.18</c:v>
                </c:pt>
                <c:pt idx="40">
                  <c:v>13.12</c:v>
                </c:pt>
                <c:pt idx="41">
                  <c:v>15</c:v>
                </c:pt>
                <c:pt idx="42">
                  <c:v>16.18</c:v>
                </c:pt>
                <c:pt idx="43">
                  <c:v>16.18</c:v>
                </c:pt>
                <c:pt idx="44">
                  <c:v>15</c:v>
                </c:pt>
                <c:pt idx="45">
                  <c:v>16.18</c:v>
                </c:pt>
                <c:pt idx="46">
                  <c:v>15.25</c:v>
                </c:pt>
                <c:pt idx="47">
                  <c:v>15</c:v>
                </c:pt>
                <c:pt idx="48">
                  <c:v>15.5</c:v>
                </c:pt>
                <c:pt idx="49">
                  <c:v>15</c:v>
                </c:pt>
                <c:pt idx="50">
                  <c:v>15</c:v>
                </c:pt>
                <c:pt idx="51">
                  <c:v>15</c:v>
                </c:pt>
                <c:pt idx="52">
                  <c:v>15</c:v>
                </c:pt>
                <c:pt idx="53">
                  <c:v>15</c:v>
                </c:pt>
                <c:pt idx="54">
                  <c:v>15</c:v>
                </c:pt>
                <c:pt idx="55">
                  <c:v>15</c:v>
                </c:pt>
                <c:pt idx="56">
                  <c:v>15</c:v>
                </c:pt>
                <c:pt idx="57">
                  <c:v>15</c:v>
                </c:pt>
                <c:pt idx="58">
                  <c:v>15</c:v>
                </c:pt>
                <c:pt idx="59">
                  <c:v>13</c:v>
                </c:pt>
                <c:pt idx="60">
                  <c:v>13</c:v>
                </c:pt>
                <c:pt idx="61">
                  <c:v>14.15</c:v>
                </c:pt>
                <c:pt idx="62">
                  <c:v>14.75</c:v>
                </c:pt>
                <c:pt idx="63">
                  <c:v>15</c:v>
                </c:pt>
                <c:pt idx="64">
                  <c:v>15.5</c:v>
                </c:pt>
                <c:pt idx="65">
                  <c:v>15.47</c:v>
                </c:pt>
                <c:pt idx="66">
                  <c:v>15.15</c:v>
                </c:pt>
                <c:pt idx="67">
                  <c:v>14.8</c:v>
                </c:pt>
                <c:pt idx="68">
                  <c:v>15</c:v>
                </c:pt>
                <c:pt idx="69">
                  <c:v>15.5</c:v>
                </c:pt>
                <c:pt idx="70">
                  <c:v>15.9</c:v>
                </c:pt>
                <c:pt idx="71">
                  <c:v>15.77</c:v>
                </c:pt>
                <c:pt idx="72">
                  <c:v>16.05</c:v>
                </c:pt>
                <c:pt idx="73">
                  <c:v>15.28</c:v>
                </c:pt>
                <c:pt idx="74">
                  <c:v>18</c:v>
                </c:pt>
                <c:pt idx="75">
                  <c:v>18.399999999999999</c:v>
                </c:pt>
                <c:pt idx="76">
                  <c:v>21</c:v>
                </c:pt>
                <c:pt idx="77">
                  <c:v>24.45</c:v>
                </c:pt>
                <c:pt idx="78">
                  <c:v>28</c:v>
                </c:pt>
                <c:pt idx="79">
                  <c:v>33</c:v>
                </c:pt>
                <c:pt idx="80">
                  <c:v>30.16</c:v>
                </c:pt>
                <c:pt idx="81">
                  <c:v>28</c:v>
                </c:pt>
                <c:pt idx="82">
                  <c:v>28.4</c:v>
                </c:pt>
                <c:pt idx="83">
                  <c:v>29.68</c:v>
                </c:pt>
                <c:pt idx="84">
                  <c:v>28.4</c:v>
                </c:pt>
                <c:pt idx="85">
                  <c:v>27.5</c:v>
                </c:pt>
                <c:pt idx="86">
                  <c:v>26</c:v>
                </c:pt>
                <c:pt idx="87">
                  <c:v>26</c:v>
                </c:pt>
                <c:pt idx="88">
                  <c:v>25.87</c:v>
                </c:pt>
                <c:pt idx="89">
                  <c:v>26.1</c:v>
                </c:pt>
                <c:pt idx="90">
                  <c:v>25.5</c:v>
                </c:pt>
                <c:pt idx="91">
                  <c:v>25</c:v>
                </c:pt>
                <c:pt idx="92">
                  <c:v>24</c:v>
                </c:pt>
                <c:pt idx="93">
                  <c:v>19.75</c:v>
                </c:pt>
                <c:pt idx="94">
                  <c:v>20.5</c:v>
                </c:pt>
                <c:pt idx="95">
                  <c:v>16.5</c:v>
                </c:pt>
                <c:pt idx="96">
                  <c:v>17</c:v>
                </c:pt>
                <c:pt idx="97">
                  <c:v>13.75</c:v>
                </c:pt>
                <c:pt idx="98">
                  <c:v>14</c:v>
                </c:pt>
                <c:pt idx="99">
                  <c:v>13</c:v>
                </c:pt>
                <c:pt idx="100">
                  <c:v>14</c:v>
                </c:pt>
                <c:pt idx="101">
                  <c:v>14</c:v>
                </c:pt>
                <c:pt idx="102">
                  <c:v>13.5</c:v>
                </c:pt>
                <c:pt idx="103">
                  <c:v>13.83</c:v>
                </c:pt>
                <c:pt idx="104">
                  <c:v>14.95</c:v>
                </c:pt>
                <c:pt idx="105">
                  <c:v>17.5</c:v>
                </c:pt>
                <c:pt idx="106">
                  <c:v>20.25</c:v>
                </c:pt>
                <c:pt idx="107">
                  <c:v>19.45</c:v>
                </c:pt>
                <c:pt idx="108">
                  <c:v>19.45</c:v>
                </c:pt>
                <c:pt idx="109">
                  <c:v>21.44</c:v>
                </c:pt>
                <c:pt idx="110">
                  <c:v>20</c:v>
                </c:pt>
                <c:pt idx="111">
                  <c:v>20</c:v>
                </c:pt>
                <c:pt idx="112">
                  <c:v>20</c:v>
                </c:pt>
                <c:pt idx="113">
                  <c:v>20</c:v>
                </c:pt>
                <c:pt idx="114">
                  <c:v>20</c:v>
                </c:pt>
                <c:pt idx="115">
                  <c:v>20</c:v>
                </c:pt>
                <c:pt idx="116">
                  <c:v>20.02</c:v>
                </c:pt>
                <c:pt idx="117">
                  <c:v>20</c:v>
                </c:pt>
                <c:pt idx="118">
                  <c:v>30</c:v>
                </c:pt>
                <c:pt idx="119">
                  <c:v>25.5</c:v>
                </c:pt>
                <c:pt idx="120">
                  <c:v>25.5</c:v>
                </c:pt>
                <c:pt idx="121">
                  <c:v>23</c:v>
                </c:pt>
                <c:pt idx="122">
                  <c:v>23</c:v>
                </c:pt>
                <c:pt idx="123">
                  <c:v>23</c:v>
                </c:pt>
                <c:pt idx="124">
                  <c:v>22.5</c:v>
                </c:pt>
                <c:pt idx="125">
                  <c:v>28</c:v>
                </c:pt>
                <c:pt idx="126">
                  <c:v>32</c:v>
                </c:pt>
                <c:pt idx="127">
                  <c:v>26</c:v>
                </c:pt>
                <c:pt idx="128">
                  <c:v>26</c:v>
                </c:pt>
                <c:pt idx="129">
                  <c:v>30</c:v>
                </c:pt>
                <c:pt idx="130">
                  <c:v>28</c:v>
                </c:pt>
                <c:pt idx="131">
                  <c:v>32</c:v>
                </c:pt>
                <c:pt idx="132">
                  <c:v>32</c:v>
                </c:pt>
                <c:pt idx="133">
                  <c:v>32</c:v>
                </c:pt>
                <c:pt idx="134">
                  <c:v>38</c:v>
                </c:pt>
                <c:pt idx="135">
                  <c:v>36</c:v>
                </c:pt>
                <c:pt idx="136">
                  <c:v>46</c:v>
                </c:pt>
                <c:pt idx="137">
                  <c:v>55</c:v>
                </c:pt>
                <c:pt idx="138">
                  <c:v>50</c:v>
                </c:pt>
                <c:pt idx="139">
                  <c:v>40</c:v>
                </c:pt>
                <c:pt idx="140">
                  <c:v>49</c:v>
                </c:pt>
                <c:pt idx="141">
                  <c:v>50</c:v>
                </c:pt>
                <c:pt idx="142">
                  <c:v>55</c:v>
                </c:pt>
                <c:pt idx="143">
                  <c:v>59.5</c:v>
                </c:pt>
                <c:pt idx="144">
                  <c:v>56</c:v>
                </c:pt>
                <c:pt idx="145">
                  <c:v>58</c:v>
                </c:pt>
                <c:pt idx="146">
                  <c:v>68</c:v>
                </c:pt>
                <c:pt idx="147">
                  <c:v>62</c:v>
                </c:pt>
                <c:pt idx="148">
                  <c:v>62.6</c:v>
                </c:pt>
                <c:pt idx="149">
                  <c:v>61.5</c:v>
                </c:pt>
                <c:pt idx="150">
                  <c:v>80</c:v>
                </c:pt>
                <c:pt idx="151">
                  <c:v>60.5</c:v>
                </c:pt>
                <c:pt idx="152">
                  <c:v>60.5</c:v>
                </c:pt>
                <c:pt idx="153">
                  <c:v>59.5</c:v>
                </c:pt>
                <c:pt idx="154">
                  <c:v>60.25</c:v>
                </c:pt>
                <c:pt idx="155">
                  <c:v>57.75</c:v>
                </c:pt>
                <c:pt idx="156">
                  <c:v>57</c:v>
                </c:pt>
                <c:pt idx="157">
                  <c:v>55</c:v>
                </c:pt>
                <c:pt idx="158">
                  <c:v>54.5</c:v>
                </c:pt>
                <c:pt idx="159">
                  <c:v>53.5</c:v>
                </c:pt>
              </c:numCache>
            </c:numRef>
          </c:val>
          <c:smooth val="0"/>
          <c:extLst>
            <c:ext xmlns:c16="http://schemas.microsoft.com/office/drawing/2014/chart" uri="{C3380CC4-5D6E-409C-BE32-E72D297353CC}">
              <c16:uniqueId val="{00000000-DA92-490B-BF3A-FF0A3E8A39CE}"/>
            </c:ext>
          </c:extLst>
        </c:ser>
        <c:ser>
          <c:idx val="1"/>
          <c:order val="1"/>
          <c:tx>
            <c:strRef>
              <c:f>Sayfa1!$C$1</c:f>
              <c:strCache>
                <c:ptCount val="1"/>
                <c:pt idx="0">
                  <c:v>6 Aya Kadar Vadeli (TL)(%)</c:v>
                </c:pt>
              </c:strCache>
            </c:strRef>
          </c:tx>
          <c:spPr>
            <a:ln w="28575" cap="rnd">
              <a:solidFill>
                <a:srgbClr val="FF0000"/>
              </a:solidFill>
              <a:round/>
            </a:ln>
            <a:effectLst/>
          </c:spPr>
          <c:marker>
            <c:symbol val="none"/>
          </c:marker>
          <c:cat>
            <c:numRef>
              <c:f>Sayfa1!$A$2:$A$161</c:f>
              <c:numCache>
                <c:formatCode>mmm\-yy</c:formatCode>
                <c:ptCount val="160"/>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pt idx="69">
                  <c:v>43009</c:v>
                </c:pt>
                <c:pt idx="70">
                  <c:v>43040</c:v>
                </c:pt>
                <c:pt idx="71">
                  <c:v>43070</c:v>
                </c:pt>
                <c:pt idx="72">
                  <c:v>43101</c:v>
                </c:pt>
                <c:pt idx="73">
                  <c:v>43132</c:v>
                </c:pt>
                <c:pt idx="74">
                  <c:v>43160</c:v>
                </c:pt>
                <c:pt idx="75">
                  <c:v>43191</c:v>
                </c:pt>
                <c:pt idx="76">
                  <c:v>43221</c:v>
                </c:pt>
                <c:pt idx="77">
                  <c:v>43252</c:v>
                </c:pt>
                <c:pt idx="78">
                  <c:v>43282</c:v>
                </c:pt>
                <c:pt idx="79">
                  <c:v>43313</c:v>
                </c:pt>
                <c:pt idx="80">
                  <c:v>43344</c:v>
                </c:pt>
                <c:pt idx="81">
                  <c:v>43374</c:v>
                </c:pt>
                <c:pt idx="82">
                  <c:v>43405</c:v>
                </c:pt>
                <c:pt idx="83">
                  <c:v>43435</c:v>
                </c:pt>
                <c:pt idx="84">
                  <c:v>43466</c:v>
                </c:pt>
                <c:pt idx="85">
                  <c:v>43497</c:v>
                </c:pt>
                <c:pt idx="86">
                  <c:v>43525</c:v>
                </c:pt>
                <c:pt idx="87">
                  <c:v>43556</c:v>
                </c:pt>
                <c:pt idx="88">
                  <c:v>43586</c:v>
                </c:pt>
                <c:pt idx="89">
                  <c:v>43617</c:v>
                </c:pt>
                <c:pt idx="90">
                  <c:v>43647</c:v>
                </c:pt>
                <c:pt idx="91">
                  <c:v>43678</c:v>
                </c:pt>
                <c:pt idx="92">
                  <c:v>43709</c:v>
                </c:pt>
                <c:pt idx="93">
                  <c:v>43739</c:v>
                </c:pt>
                <c:pt idx="94">
                  <c:v>43770</c:v>
                </c:pt>
                <c:pt idx="95">
                  <c:v>43800</c:v>
                </c:pt>
                <c:pt idx="96">
                  <c:v>43831</c:v>
                </c:pt>
                <c:pt idx="97">
                  <c:v>43862</c:v>
                </c:pt>
                <c:pt idx="98">
                  <c:v>43891</c:v>
                </c:pt>
                <c:pt idx="99">
                  <c:v>43922</c:v>
                </c:pt>
                <c:pt idx="100">
                  <c:v>43952</c:v>
                </c:pt>
                <c:pt idx="101">
                  <c:v>43983</c:v>
                </c:pt>
                <c:pt idx="102">
                  <c:v>44013</c:v>
                </c:pt>
                <c:pt idx="103">
                  <c:v>44044</c:v>
                </c:pt>
                <c:pt idx="104">
                  <c:v>44075</c:v>
                </c:pt>
                <c:pt idx="105">
                  <c:v>44105</c:v>
                </c:pt>
                <c:pt idx="106">
                  <c:v>44136</c:v>
                </c:pt>
                <c:pt idx="107">
                  <c:v>44166</c:v>
                </c:pt>
                <c:pt idx="108">
                  <c:v>44197</c:v>
                </c:pt>
                <c:pt idx="109">
                  <c:v>44228</c:v>
                </c:pt>
                <c:pt idx="110">
                  <c:v>44256</c:v>
                </c:pt>
                <c:pt idx="111">
                  <c:v>44287</c:v>
                </c:pt>
                <c:pt idx="112">
                  <c:v>44317</c:v>
                </c:pt>
                <c:pt idx="113">
                  <c:v>44348</c:v>
                </c:pt>
                <c:pt idx="114">
                  <c:v>44378</c:v>
                </c:pt>
                <c:pt idx="115">
                  <c:v>44409</c:v>
                </c:pt>
                <c:pt idx="116">
                  <c:v>44440</c:v>
                </c:pt>
                <c:pt idx="117">
                  <c:v>44470</c:v>
                </c:pt>
                <c:pt idx="118">
                  <c:v>44501</c:v>
                </c:pt>
                <c:pt idx="119">
                  <c:v>44531</c:v>
                </c:pt>
                <c:pt idx="120">
                  <c:v>44562</c:v>
                </c:pt>
                <c:pt idx="121">
                  <c:v>44593</c:v>
                </c:pt>
                <c:pt idx="122">
                  <c:v>44621</c:v>
                </c:pt>
                <c:pt idx="123">
                  <c:v>44652</c:v>
                </c:pt>
                <c:pt idx="124">
                  <c:v>44682</c:v>
                </c:pt>
                <c:pt idx="125">
                  <c:v>44713</c:v>
                </c:pt>
                <c:pt idx="126">
                  <c:v>44743</c:v>
                </c:pt>
                <c:pt idx="127">
                  <c:v>44774</c:v>
                </c:pt>
                <c:pt idx="128">
                  <c:v>44805</c:v>
                </c:pt>
                <c:pt idx="129">
                  <c:v>44835</c:v>
                </c:pt>
                <c:pt idx="130">
                  <c:v>44866</c:v>
                </c:pt>
                <c:pt idx="131">
                  <c:v>44896</c:v>
                </c:pt>
                <c:pt idx="132">
                  <c:v>44927</c:v>
                </c:pt>
                <c:pt idx="133">
                  <c:v>44958</c:v>
                </c:pt>
                <c:pt idx="134">
                  <c:v>44986</c:v>
                </c:pt>
                <c:pt idx="135">
                  <c:v>45017</c:v>
                </c:pt>
                <c:pt idx="136">
                  <c:v>45047</c:v>
                </c:pt>
                <c:pt idx="137">
                  <c:v>45078</c:v>
                </c:pt>
                <c:pt idx="138">
                  <c:v>45108</c:v>
                </c:pt>
                <c:pt idx="139">
                  <c:v>45139</c:v>
                </c:pt>
                <c:pt idx="140">
                  <c:v>45170</c:v>
                </c:pt>
                <c:pt idx="141">
                  <c:v>45200</c:v>
                </c:pt>
                <c:pt idx="142">
                  <c:v>45231</c:v>
                </c:pt>
                <c:pt idx="143">
                  <c:v>45261</c:v>
                </c:pt>
                <c:pt idx="144">
                  <c:v>45292</c:v>
                </c:pt>
                <c:pt idx="145">
                  <c:v>45323</c:v>
                </c:pt>
                <c:pt idx="146">
                  <c:v>45352</c:v>
                </c:pt>
                <c:pt idx="147">
                  <c:v>45383</c:v>
                </c:pt>
                <c:pt idx="148">
                  <c:v>45413</c:v>
                </c:pt>
                <c:pt idx="149">
                  <c:v>45444</c:v>
                </c:pt>
                <c:pt idx="150">
                  <c:v>45474</c:v>
                </c:pt>
                <c:pt idx="151">
                  <c:v>45505</c:v>
                </c:pt>
                <c:pt idx="152">
                  <c:v>45536</c:v>
                </c:pt>
                <c:pt idx="153">
                  <c:v>45566</c:v>
                </c:pt>
                <c:pt idx="154">
                  <c:v>45597</c:v>
                </c:pt>
                <c:pt idx="155">
                  <c:v>45627</c:v>
                </c:pt>
                <c:pt idx="156">
                  <c:v>45658</c:v>
                </c:pt>
                <c:pt idx="157">
                  <c:v>45689</c:v>
                </c:pt>
                <c:pt idx="158">
                  <c:v>45717</c:v>
                </c:pt>
                <c:pt idx="159">
                  <c:v>45748</c:v>
                </c:pt>
              </c:numCache>
            </c:numRef>
          </c:cat>
          <c:val>
            <c:numRef>
              <c:f>Sayfa1!$C$2:$C$161</c:f>
              <c:numCache>
                <c:formatCode>General</c:formatCode>
                <c:ptCount val="160"/>
                <c:pt idx="0">
                  <c:v>14.05</c:v>
                </c:pt>
                <c:pt idx="1">
                  <c:v>14.05</c:v>
                </c:pt>
                <c:pt idx="2">
                  <c:v>13.15</c:v>
                </c:pt>
                <c:pt idx="3">
                  <c:v>15</c:v>
                </c:pt>
                <c:pt idx="4">
                  <c:v>15</c:v>
                </c:pt>
                <c:pt idx="5">
                  <c:v>15</c:v>
                </c:pt>
                <c:pt idx="6">
                  <c:v>15</c:v>
                </c:pt>
                <c:pt idx="7">
                  <c:v>15</c:v>
                </c:pt>
                <c:pt idx="8">
                  <c:v>15</c:v>
                </c:pt>
                <c:pt idx="9">
                  <c:v>12.1</c:v>
                </c:pt>
                <c:pt idx="10">
                  <c:v>13</c:v>
                </c:pt>
                <c:pt idx="11">
                  <c:v>11.1</c:v>
                </c:pt>
                <c:pt idx="12">
                  <c:v>9.75</c:v>
                </c:pt>
                <c:pt idx="13">
                  <c:v>12</c:v>
                </c:pt>
                <c:pt idx="14">
                  <c:v>9.4499999999999993</c:v>
                </c:pt>
                <c:pt idx="15">
                  <c:v>9.5</c:v>
                </c:pt>
                <c:pt idx="16">
                  <c:v>9.5</c:v>
                </c:pt>
                <c:pt idx="17">
                  <c:v>10.01</c:v>
                </c:pt>
                <c:pt idx="18">
                  <c:v>10.050000000000001</c:v>
                </c:pt>
                <c:pt idx="19">
                  <c:v>11.5</c:v>
                </c:pt>
                <c:pt idx="20">
                  <c:v>10.4</c:v>
                </c:pt>
                <c:pt idx="21">
                  <c:v>10.199999999999999</c:v>
                </c:pt>
                <c:pt idx="22">
                  <c:v>10.5</c:v>
                </c:pt>
                <c:pt idx="23">
                  <c:v>12.25</c:v>
                </c:pt>
                <c:pt idx="24">
                  <c:v>12.75</c:v>
                </c:pt>
                <c:pt idx="25">
                  <c:v>13.76</c:v>
                </c:pt>
                <c:pt idx="26">
                  <c:v>13.3</c:v>
                </c:pt>
                <c:pt idx="27">
                  <c:v>13.3</c:v>
                </c:pt>
                <c:pt idx="28">
                  <c:v>13.3</c:v>
                </c:pt>
                <c:pt idx="29">
                  <c:v>12.75</c:v>
                </c:pt>
                <c:pt idx="30">
                  <c:v>12.85</c:v>
                </c:pt>
                <c:pt idx="31">
                  <c:v>12</c:v>
                </c:pt>
                <c:pt idx="32">
                  <c:v>13</c:v>
                </c:pt>
                <c:pt idx="33">
                  <c:v>13</c:v>
                </c:pt>
                <c:pt idx="34">
                  <c:v>13</c:v>
                </c:pt>
                <c:pt idx="35">
                  <c:v>13</c:v>
                </c:pt>
                <c:pt idx="36">
                  <c:v>13</c:v>
                </c:pt>
                <c:pt idx="37">
                  <c:v>13</c:v>
                </c:pt>
                <c:pt idx="38">
                  <c:v>13</c:v>
                </c:pt>
                <c:pt idx="39">
                  <c:v>12</c:v>
                </c:pt>
                <c:pt idx="40">
                  <c:v>12.65</c:v>
                </c:pt>
                <c:pt idx="41">
                  <c:v>12.2</c:v>
                </c:pt>
                <c:pt idx="42">
                  <c:v>13.04</c:v>
                </c:pt>
                <c:pt idx="43">
                  <c:v>13.3</c:v>
                </c:pt>
                <c:pt idx="44">
                  <c:v>13.45</c:v>
                </c:pt>
                <c:pt idx="45">
                  <c:v>13.31</c:v>
                </c:pt>
                <c:pt idx="46">
                  <c:v>14.3</c:v>
                </c:pt>
                <c:pt idx="47">
                  <c:v>15</c:v>
                </c:pt>
                <c:pt idx="48">
                  <c:v>15</c:v>
                </c:pt>
                <c:pt idx="49">
                  <c:v>14.2</c:v>
                </c:pt>
                <c:pt idx="50">
                  <c:v>14</c:v>
                </c:pt>
                <c:pt idx="51">
                  <c:v>14</c:v>
                </c:pt>
                <c:pt idx="52">
                  <c:v>13.8</c:v>
                </c:pt>
                <c:pt idx="53">
                  <c:v>13.75</c:v>
                </c:pt>
                <c:pt idx="54">
                  <c:v>13.5</c:v>
                </c:pt>
                <c:pt idx="55">
                  <c:v>12.9</c:v>
                </c:pt>
                <c:pt idx="56">
                  <c:v>12.5</c:v>
                </c:pt>
                <c:pt idx="57">
                  <c:v>13.5</c:v>
                </c:pt>
                <c:pt idx="58">
                  <c:v>12.25</c:v>
                </c:pt>
                <c:pt idx="59">
                  <c:v>12.25</c:v>
                </c:pt>
                <c:pt idx="60">
                  <c:v>13</c:v>
                </c:pt>
                <c:pt idx="61">
                  <c:v>13.75</c:v>
                </c:pt>
                <c:pt idx="62">
                  <c:v>14.75</c:v>
                </c:pt>
                <c:pt idx="63">
                  <c:v>15</c:v>
                </c:pt>
                <c:pt idx="64">
                  <c:v>15.4</c:v>
                </c:pt>
                <c:pt idx="65">
                  <c:v>15.25</c:v>
                </c:pt>
                <c:pt idx="66">
                  <c:v>15.25</c:v>
                </c:pt>
                <c:pt idx="67">
                  <c:v>15.2</c:v>
                </c:pt>
                <c:pt idx="68">
                  <c:v>15.05</c:v>
                </c:pt>
                <c:pt idx="69">
                  <c:v>15.06</c:v>
                </c:pt>
                <c:pt idx="70">
                  <c:v>16.52</c:v>
                </c:pt>
                <c:pt idx="71">
                  <c:v>15.9</c:v>
                </c:pt>
                <c:pt idx="72">
                  <c:v>16.07</c:v>
                </c:pt>
                <c:pt idx="73">
                  <c:v>16.12</c:v>
                </c:pt>
                <c:pt idx="74">
                  <c:v>15.97</c:v>
                </c:pt>
                <c:pt idx="75">
                  <c:v>17.25</c:v>
                </c:pt>
                <c:pt idx="76">
                  <c:v>20.2</c:v>
                </c:pt>
                <c:pt idx="77">
                  <c:v>21.75</c:v>
                </c:pt>
                <c:pt idx="78">
                  <c:v>25.5</c:v>
                </c:pt>
                <c:pt idx="79">
                  <c:v>32.5</c:v>
                </c:pt>
                <c:pt idx="80">
                  <c:v>32</c:v>
                </c:pt>
                <c:pt idx="81">
                  <c:v>27.25</c:v>
                </c:pt>
                <c:pt idx="82">
                  <c:v>28.9</c:v>
                </c:pt>
                <c:pt idx="83">
                  <c:v>28.9</c:v>
                </c:pt>
                <c:pt idx="84">
                  <c:v>27</c:v>
                </c:pt>
                <c:pt idx="85">
                  <c:v>28.9</c:v>
                </c:pt>
                <c:pt idx="86">
                  <c:v>25.52</c:v>
                </c:pt>
                <c:pt idx="87">
                  <c:v>25.7</c:v>
                </c:pt>
                <c:pt idx="88">
                  <c:v>28.02</c:v>
                </c:pt>
                <c:pt idx="89">
                  <c:v>25.5</c:v>
                </c:pt>
                <c:pt idx="90">
                  <c:v>23.5</c:v>
                </c:pt>
                <c:pt idx="91">
                  <c:v>18.649999999999999</c:v>
                </c:pt>
                <c:pt idx="92">
                  <c:v>19</c:v>
                </c:pt>
                <c:pt idx="93">
                  <c:v>23</c:v>
                </c:pt>
                <c:pt idx="94">
                  <c:v>19.68</c:v>
                </c:pt>
                <c:pt idx="95">
                  <c:v>16</c:v>
                </c:pt>
                <c:pt idx="96">
                  <c:v>11.25</c:v>
                </c:pt>
                <c:pt idx="97">
                  <c:v>12</c:v>
                </c:pt>
                <c:pt idx="98">
                  <c:v>12.5</c:v>
                </c:pt>
                <c:pt idx="99">
                  <c:v>10</c:v>
                </c:pt>
                <c:pt idx="100">
                  <c:v>11.25</c:v>
                </c:pt>
                <c:pt idx="101">
                  <c:v>10</c:v>
                </c:pt>
                <c:pt idx="102">
                  <c:v>13.5</c:v>
                </c:pt>
                <c:pt idx="103">
                  <c:v>14</c:v>
                </c:pt>
                <c:pt idx="104">
                  <c:v>15.1</c:v>
                </c:pt>
                <c:pt idx="105">
                  <c:v>17.149999999999999</c:v>
                </c:pt>
                <c:pt idx="106">
                  <c:v>19.3</c:v>
                </c:pt>
                <c:pt idx="107">
                  <c:v>19</c:v>
                </c:pt>
                <c:pt idx="108">
                  <c:v>18.5</c:v>
                </c:pt>
                <c:pt idx="109">
                  <c:v>20</c:v>
                </c:pt>
                <c:pt idx="110">
                  <c:v>20.25</c:v>
                </c:pt>
                <c:pt idx="111">
                  <c:v>20.25</c:v>
                </c:pt>
                <c:pt idx="112">
                  <c:v>20.25</c:v>
                </c:pt>
                <c:pt idx="113">
                  <c:v>20</c:v>
                </c:pt>
                <c:pt idx="114">
                  <c:v>20</c:v>
                </c:pt>
                <c:pt idx="115">
                  <c:v>20</c:v>
                </c:pt>
                <c:pt idx="116">
                  <c:v>20</c:v>
                </c:pt>
                <c:pt idx="117">
                  <c:v>18</c:v>
                </c:pt>
                <c:pt idx="118">
                  <c:v>28</c:v>
                </c:pt>
                <c:pt idx="119">
                  <c:v>26.17</c:v>
                </c:pt>
                <c:pt idx="120">
                  <c:v>26.17</c:v>
                </c:pt>
                <c:pt idx="121">
                  <c:v>23</c:v>
                </c:pt>
                <c:pt idx="122">
                  <c:v>21.5</c:v>
                </c:pt>
                <c:pt idx="123">
                  <c:v>20.25</c:v>
                </c:pt>
                <c:pt idx="124">
                  <c:v>21</c:v>
                </c:pt>
                <c:pt idx="125">
                  <c:v>28.5</c:v>
                </c:pt>
                <c:pt idx="126">
                  <c:v>29</c:v>
                </c:pt>
                <c:pt idx="127">
                  <c:v>29</c:v>
                </c:pt>
                <c:pt idx="128">
                  <c:v>27</c:v>
                </c:pt>
                <c:pt idx="129">
                  <c:v>30.5</c:v>
                </c:pt>
                <c:pt idx="130">
                  <c:v>29.5</c:v>
                </c:pt>
                <c:pt idx="131">
                  <c:v>34</c:v>
                </c:pt>
                <c:pt idx="132">
                  <c:v>35</c:v>
                </c:pt>
                <c:pt idx="133">
                  <c:v>38</c:v>
                </c:pt>
                <c:pt idx="134">
                  <c:v>39</c:v>
                </c:pt>
                <c:pt idx="135">
                  <c:v>37</c:v>
                </c:pt>
                <c:pt idx="136">
                  <c:v>48</c:v>
                </c:pt>
                <c:pt idx="137">
                  <c:v>51.5</c:v>
                </c:pt>
                <c:pt idx="138">
                  <c:v>45</c:v>
                </c:pt>
                <c:pt idx="139">
                  <c:v>60</c:v>
                </c:pt>
                <c:pt idx="140">
                  <c:v>65</c:v>
                </c:pt>
                <c:pt idx="141">
                  <c:v>65</c:v>
                </c:pt>
                <c:pt idx="142">
                  <c:v>67</c:v>
                </c:pt>
                <c:pt idx="143">
                  <c:v>70</c:v>
                </c:pt>
                <c:pt idx="144">
                  <c:v>70</c:v>
                </c:pt>
                <c:pt idx="145">
                  <c:v>70</c:v>
                </c:pt>
                <c:pt idx="146">
                  <c:v>80</c:v>
                </c:pt>
                <c:pt idx="147">
                  <c:v>78</c:v>
                </c:pt>
                <c:pt idx="148">
                  <c:v>80</c:v>
                </c:pt>
                <c:pt idx="149">
                  <c:v>60</c:v>
                </c:pt>
                <c:pt idx="150">
                  <c:v>60.64</c:v>
                </c:pt>
                <c:pt idx="151">
                  <c:v>68</c:v>
                </c:pt>
                <c:pt idx="152">
                  <c:v>70</c:v>
                </c:pt>
                <c:pt idx="153">
                  <c:v>58</c:v>
                </c:pt>
                <c:pt idx="154">
                  <c:v>55</c:v>
                </c:pt>
                <c:pt idx="155">
                  <c:v>58.5</c:v>
                </c:pt>
                <c:pt idx="156">
                  <c:v>55</c:v>
                </c:pt>
                <c:pt idx="157">
                  <c:v>50</c:v>
                </c:pt>
                <c:pt idx="158">
                  <c:v>60</c:v>
                </c:pt>
                <c:pt idx="159">
                  <c:v>52</c:v>
                </c:pt>
              </c:numCache>
            </c:numRef>
          </c:val>
          <c:smooth val="0"/>
          <c:extLst>
            <c:ext xmlns:c16="http://schemas.microsoft.com/office/drawing/2014/chart" uri="{C3380CC4-5D6E-409C-BE32-E72D297353CC}">
              <c16:uniqueId val="{00000001-DA92-490B-BF3A-FF0A3E8A39CE}"/>
            </c:ext>
          </c:extLst>
        </c:ser>
        <c:ser>
          <c:idx val="2"/>
          <c:order val="2"/>
          <c:tx>
            <c:strRef>
              <c:f>Sayfa1!$D$1</c:f>
              <c:strCache>
                <c:ptCount val="1"/>
                <c:pt idx="0">
                  <c:v>1 Yıla Kadar Vadeli (TL)(%)</c:v>
                </c:pt>
              </c:strCache>
            </c:strRef>
          </c:tx>
          <c:spPr>
            <a:ln w="28575" cap="rnd">
              <a:solidFill>
                <a:srgbClr val="00CC00"/>
              </a:solidFill>
              <a:round/>
            </a:ln>
            <a:effectLst/>
          </c:spPr>
          <c:marker>
            <c:symbol val="none"/>
          </c:marker>
          <c:cat>
            <c:numRef>
              <c:f>Sayfa1!$A$2:$A$161</c:f>
              <c:numCache>
                <c:formatCode>mmm\-yy</c:formatCode>
                <c:ptCount val="160"/>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pt idx="69">
                  <c:v>43009</c:v>
                </c:pt>
                <c:pt idx="70">
                  <c:v>43040</c:v>
                </c:pt>
                <c:pt idx="71">
                  <c:v>43070</c:v>
                </c:pt>
                <c:pt idx="72">
                  <c:v>43101</c:v>
                </c:pt>
                <c:pt idx="73">
                  <c:v>43132</c:v>
                </c:pt>
                <c:pt idx="74">
                  <c:v>43160</c:v>
                </c:pt>
                <c:pt idx="75">
                  <c:v>43191</c:v>
                </c:pt>
                <c:pt idx="76">
                  <c:v>43221</c:v>
                </c:pt>
                <c:pt idx="77">
                  <c:v>43252</c:v>
                </c:pt>
                <c:pt idx="78">
                  <c:v>43282</c:v>
                </c:pt>
                <c:pt idx="79">
                  <c:v>43313</c:v>
                </c:pt>
                <c:pt idx="80">
                  <c:v>43344</c:v>
                </c:pt>
                <c:pt idx="81">
                  <c:v>43374</c:v>
                </c:pt>
                <c:pt idx="82">
                  <c:v>43405</c:v>
                </c:pt>
                <c:pt idx="83">
                  <c:v>43435</c:v>
                </c:pt>
                <c:pt idx="84">
                  <c:v>43466</c:v>
                </c:pt>
                <c:pt idx="85">
                  <c:v>43497</c:v>
                </c:pt>
                <c:pt idx="86">
                  <c:v>43525</c:v>
                </c:pt>
                <c:pt idx="87">
                  <c:v>43556</c:v>
                </c:pt>
                <c:pt idx="88">
                  <c:v>43586</c:v>
                </c:pt>
                <c:pt idx="89">
                  <c:v>43617</c:v>
                </c:pt>
                <c:pt idx="90">
                  <c:v>43647</c:v>
                </c:pt>
                <c:pt idx="91">
                  <c:v>43678</c:v>
                </c:pt>
                <c:pt idx="92">
                  <c:v>43709</c:v>
                </c:pt>
                <c:pt idx="93">
                  <c:v>43739</c:v>
                </c:pt>
                <c:pt idx="94">
                  <c:v>43770</c:v>
                </c:pt>
                <c:pt idx="95">
                  <c:v>43800</c:v>
                </c:pt>
                <c:pt idx="96">
                  <c:v>43831</c:v>
                </c:pt>
                <c:pt idx="97">
                  <c:v>43862</c:v>
                </c:pt>
                <c:pt idx="98">
                  <c:v>43891</c:v>
                </c:pt>
                <c:pt idx="99">
                  <c:v>43922</c:v>
                </c:pt>
                <c:pt idx="100">
                  <c:v>43952</c:v>
                </c:pt>
                <c:pt idx="101">
                  <c:v>43983</c:v>
                </c:pt>
                <c:pt idx="102">
                  <c:v>44013</c:v>
                </c:pt>
                <c:pt idx="103">
                  <c:v>44044</c:v>
                </c:pt>
                <c:pt idx="104">
                  <c:v>44075</c:v>
                </c:pt>
                <c:pt idx="105">
                  <c:v>44105</c:v>
                </c:pt>
                <c:pt idx="106">
                  <c:v>44136</c:v>
                </c:pt>
                <c:pt idx="107">
                  <c:v>44166</c:v>
                </c:pt>
                <c:pt idx="108">
                  <c:v>44197</c:v>
                </c:pt>
                <c:pt idx="109">
                  <c:v>44228</c:v>
                </c:pt>
                <c:pt idx="110">
                  <c:v>44256</c:v>
                </c:pt>
                <c:pt idx="111">
                  <c:v>44287</c:v>
                </c:pt>
                <c:pt idx="112">
                  <c:v>44317</c:v>
                </c:pt>
                <c:pt idx="113">
                  <c:v>44348</c:v>
                </c:pt>
                <c:pt idx="114">
                  <c:v>44378</c:v>
                </c:pt>
                <c:pt idx="115">
                  <c:v>44409</c:v>
                </c:pt>
                <c:pt idx="116">
                  <c:v>44440</c:v>
                </c:pt>
                <c:pt idx="117">
                  <c:v>44470</c:v>
                </c:pt>
                <c:pt idx="118">
                  <c:v>44501</c:v>
                </c:pt>
                <c:pt idx="119">
                  <c:v>44531</c:v>
                </c:pt>
                <c:pt idx="120">
                  <c:v>44562</c:v>
                </c:pt>
                <c:pt idx="121">
                  <c:v>44593</c:v>
                </c:pt>
                <c:pt idx="122">
                  <c:v>44621</c:v>
                </c:pt>
                <c:pt idx="123">
                  <c:v>44652</c:v>
                </c:pt>
                <c:pt idx="124">
                  <c:v>44682</c:v>
                </c:pt>
                <c:pt idx="125">
                  <c:v>44713</c:v>
                </c:pt>
                <c:pt idx="126">
                  <c:v>44743</c:v>
                </c:pt>
                <c:pt idx="127">
                  <c:v>44774</c:v>
                </c:pt>
                <c:pt idx="128">
                  <c:v>44805</c:v>
                </c:pt>
                <c:pt idx="129">
                  <c:v>44835</c:v>
                </c:pt>
                <c:pt idx="130">
                  <c:v>44866</c:v>
                </c:pt>
                <c:pt idx="131">
                  <c:v>44896</c:v>
                </c:pt>
                <c:pt idx="132">
                  <c:v>44927</c:v>
                </c:pt>
                <c:pt idx="133">
                  <c:v>44958</c:v>
                </c:pt>
                <c:pt idx="134">
                  <c:v>44986</c:v>
                </c:pt>
                <c:pt idx="135">
                  <c:v>45017</c:v>
                </c:pt>
                <c:pt idx="136">
                  <c:v>45047</c:v>
                </c:pt>
                <c:pt idx="137">
                  <c:v>45078</c:v>
                </c:pt>
                <c:pt idx="138">
                  <c:v>45108</c:v>
                </c:pt>
                <c:pt idx="139">
                  <c:v>45139</c:v>
                </c:pt>
                <c:pt idx="140">
                  <c:v>45170</c:v>
                </c:pt>
                <c:pt idx="141">
                  <c:v>45200</c:v>
                </c:pt>
                <c:pt idx="142">
                  <c:v>45231</c:v>
                </c:pt>
                <c:pt idx="143">
                  <c:v>45261</c:v>
                </c:pt>
                <c:pt idx="144">
                  <c:v>45292</c:v>
                </c:pt>
                <c:pt idx="145">
                  <c:v>45323</c:v>
                </c:pt>
                <c:pt idx="146">
                  <c:v>45352</c:v>
                </c:pt>
                <c:pt idx="147">
                  <c:v>45383</c:v>
                </c:pt>
                <c:pt idx="148">
                  <c:v>45413</c:v>
                </c:pt>
                <c:pt idx="149">
                  <c:v>45444</c:v>
                </c:pt>
                <c:pt idx="150">
                  <c:v>45474</c:v>
                </c:pt>
                <c:pt idx="151">
                  <c:v>45505</c:v>
                </c:pt>
                <c:pt idx="152">
                  <c:v>45536</c:v>
                </c:pt>
                <c:pt idx="153">
                  <c:v>45566</c:v>
                </c:pt>
                <c:pt idx="154">
                  <c:v>45597</c:v>
                </c:pt>
                <c:pt idx="155">
                  <c:v>45627</c:v>
                </c:pt>
                <c:pt idx="156">
                  <c:v>45658</c:v>
                </c:pt>
                <c:pt idx="157">
                  <c:v>45689</c:v>
                </c:pt>
                <c:pt idx="158">
                  <c:v>45717</c:v>
                </c:pt>
                <c:pt idx="159">
                  <c:v>45748</c:v>
                </c:pt>
              </c:numCache>
            </c:numRef>
          </c:cat>
          <c:val>
            <c:numRef>
              <c:f>Sayfa1!$D$2:$D$161</c:f>
              <c:numCache>
                <c:formatCode>General</c:formatCode>
                <c:ptCount val="160"/>
                <c:pt idx="0">
                  <c:v>13.65</c:v>
                </c:pt>
                <c:pt idx="1">
                  <c:v>13.65</c:v>
                </c:pt>
                <c:pt idx="2">
                  <c:v>13.65</c:v>
                </c:pt>
                <c:pt idx="3">
                  <c:v>13.65</c:v>
                </c:pt>
                <c:pt idx="4">
                  <c:v>13.65</c:v>
                </c:pt>
                <c:pt idx="5">
                  <c:v>13.65</c:v>
                </c:pt>
                <c:pt idx="6">
                  <c:v>13.65</c:v>
                </c:pt>
                <c:pt idx="7">
                  <c:v>13</c:v>
                </c:pt>
                <c:pt idx="8">
                  <c:v>13</c:v>
                </c:pt>
                <c:pt idx="9">
                  <c:v>12.95</c:v>
                </c:pt>
                <c:pt idx="10">
                  <c:v>13</c:v>
                </c:pt>
                <c:pt idx="11">
                  <c:v>11.85</c:v>
                </c:pt>
                <c:pt idx="12">
                  <c:v>11.85</c:v>
                </c:pt>
                <c:pt idx="13">
                  <c:v>13</c:v>
                </c:pt>
                <c:pt idx="14">
                  <c:v>11</c:v>
                </c:pt>
                <c:pt idx="15">
                  <c:v>10.55</c:v>
                </c:pt>
                <c:pt idx="16">
                  <c:v>10.55</c:v>
                </c:pt>
                <c:pt idx="17">
                  <c:v>10.55</c:v>
                </c:pt>
                <c:pt idx="18">
                  <c:v>9.9</c:v>
                </c:pt>
                <c:pt idx="19">
                  <c:v>10.5</c:v>
                </c:pt>
                <c:pt idx="20">
                  <c:v>10.29</c:v>
                </c:pt>
                <c:pt idx="21">
                  <c:v>10.199999999999999</c:v>
                </c:pt>
                <c:pt idx="22">
                  <c:v>10.7</c:v>
                </c:pt>
                <c:pt idx="23">
                  <c:v>11.85</c:v>
                </c:pt>
                <c:pt idx="24">
                  <c:v>13.76</c:v>
                </c:pt>
                <c:pt idx="25">
                  <c:v>13.53</c:v>
                </c:pt>
                <c:pt idx="26">
                  <c:v>13.5</c:v>
                </c:pt>
                <c:pt idx="27">
                  <c:v>13.15</c:v>
                </c:pt>
                <c:pt idx="28">
                  <c:v>13.15</c:v>
                </c:pt>
                <c:pt idx="29">
                  <c:v>13.15</c:v>
                </c:pt>
                <c:pt idx="30">
                  <c:v>13.15</c:v>
                </c:pt>
                <c:pt idx="31">
                  <c:v>13.15</c:v>
                </c:pt>
                <c:pt idx="32">
                  <c:v>13.15</c:v>
                </c:pt>
                <c:pt idx="33">
                  <c:v>13.15</c:v>
                </c:pt>
                <c:pt idx="34">
                  <c:v>12.5</c:v>
                </c:pt>
                <c:pt idx="35">
                  <c:v>12.5</c:v>
                </c:pt>
                <c:pt idx="36">
                  <c:v>12.5</c:v>
                </c:pt>
                <c:pt idx="37">
                  <c:v>12.5</c:v>
                </c:pt>
                <c:pt idx="38">
                  <c:v>12</c:v>
                </c:pt>
                <c:pt idx="39">
                  <c:v>12</c:v>
                </c:pt>
                <c:pt idx="40">
                  <c:v>12.15</c:v>
                </c:pt>
                <c:pt idx="41">
                  <c:v>12.2</c:v>
                </c:pt>
                <c:pt idx="42">
                  <c:v>12.6</c:v>
                </c:pt>
                <c:pt idx="43">
                  <c:v>13.1</c:v>
                </c:pt>
                <c:pt idx="44">
                  <c:v>13.25</c:v>
                </c:pt>
                <c:pt idx="45">
                  <c:v>13.25</c:v>
                </c:pt>
                <c:pt idx="46">
                  <c:v>14.2</c:v>
                </c:pt>
                <c:pt idx="47">
                  <c:v>14.2</c:v>
                </c:pt>
                <c:pt idx="48">
                  <c:v>14.2</c:v>
                </c:pt>
                <c:pt idx="49">
                  <c:v>14.2</c:v>
                </c:pt>
                <c:pt idx="50">
                  <c:v>14.2</c:v>
                </c:pt>
                <c:pt idx="51">
                  <c:v>14.2</c:v>
                </c:pt>
                <c:pt idx="52">
                  <c:v>14</c:v>
                </c:pt>
                <c:pt idx="53">
                  <c:v>14</c:v>
                </c:pt>
                <c:pt idx="54">
                  <c:v>13.95</c:v>
                </c:pt>
                <c:pt idx="55">
                  <c:v>13.95</c:v>
                </c:pt>
                <c:pt idx="56">
                  <c:v>13.95</c:v>
                </c:pt>
                <c:pt idx="57">
                  <c:v>13.65</c:v>
                </c:pt>
                <c:pt idx="58">
                  <c:v>12.65</c:v>
                </c:pt>
                <c:pt idx="59">
                  <c:v>12.65</c:v>
                </c:pt>
                <c:pt idx="60">
                  <c:v>12.65</c:v>
                </c:pt>
                <c:pt idx="61">
                  <c:v>13.75</c:v>
                </c:pt>
                <c:pt idx="62">
                  <c:v>14.55</c:v>
                </c:pt>
                <c:pt idx="63">
                  <c:v>15</c:v>
                </c:pt>
                <c:pt idx="64">
                  <c:v>15.4</c:v>
                </c:pt>
                <c:pt idx="65">
                  <c:v>15.25</c:v>
                </c:pt>
                <c:pt idx="66">
                  <c:v>15.15</c:v>
                </c:pt>
                <c:pt idx="67">
                  <c:v>15.15</c:v>
                </c:pt>
                <c:pt idx="68">
                  <c:v>15</c:v>
                </c:pt>
                <c:pt idx="69">
                  <c:v>16</c:v>
                </c:pt>
                <c:pt idx="70">
                  <c:v>16.399999999999999</c:v>
                </c:pt>
                <c:pt idx="71">
                  <c:v>15.75</c:v>
                </c:pt>
                <c:pt idx="72">
                  <c:v>15.75</c:v>
                </c:pt>
                <c:pt idx="73">
                  <c:v>15.75</c:v>
                </c:pt>
                <c:pt idx="74">
                  <c:v>15.75</c:v>
                </c:pt>
                <c:pt idx="75">
                  <c:v>17.82</c:v>
                </c:pt>
                <c:pt idx="76">
                  <c:v>21</c:v>
                </c:pt>
                <c:pt idx="77">
                  <c:v>20.85</c:v>
                </c:pt>
                <c:pt idx="78">
                  <c:v>28</c:v>
                </c:pt>
                <c:pt idx="79">
                  <c:v>32</c:v>
                </c:pt>
                <c:pt idx="80">
                  <c:v>32</c:v>
                </c:pt>
                <c:pt idx="81">
                  <c:v>28</c:v>
                </c:pt>
                <c:pt idx="82">
                  <c:v>26</c:v>
                </c:pt>
                <c:pt idx="83">
                  <c:v>25</c:v>
                </c:pt>
                <c:pt idx="84">
                  <c:v>24.82</c:v>
                </c:pt>
                <c:pt idx="85">
                  <c:v>26</c:v>
                </c:pt>
                <c:pt idx="86">
                  <c:v>25</c:v>
                </c:pt>
                <c:pt idx="87">
                  <c:v>25.98</c:v>
                </c:pt>
                <c:pt idx="88">
                  <c:v>26.5</c:v>
                </c:pt>
                <c:pt idx="89">
                  <c:v>25.5</c:v>
                </c:pt>
                <c:pt idx="90">
                  <c:v>24.4</c:v>
                </c:pt>
                <c:pt idx="91">
                  <c:v>20.5</c:v>
                </c:pt>
                <c:pt idx="92">
                  <c:v>14.75</c:v>
                </c:pt>
                <c:pt idx="93">
                  <c:v>24</c:v>
                </c:pt>
                <c:pt idx="94">
                  <c:v>14.4</c:v>
                </c:pt>
                <c:pt idx="95">
                  <c:v>23.02</c:v>
                </c:pt>
                <c:pt idx="96">
                  <c:v>16.920000000000002</c:v>
                </c:pt>
                <c:pt idx="97">
                  <c:v>12</c:v>
                </c:pt>
                <c:pt idx="98">
                  <c:v>12.75</c:v>
                </c:pt>
                <c:pt idx="99">
                  <c:v>9.75</c:v>
                </c:pt>
                <c:pt idx="100">
                  <c:v>9.75</c:v>
                </c:pt>
                <c:pt idx="101">
                  <c:v>10</c:v>
                </c:pt>
                <c:pt idx="102">
                  <c:v>13.5</c:v>
                </c:pt>
                <c:pt idx="103">
                  <c:v>14.25</c:v>
                </c:pt>
                <c:pt idx="104">
                  <c:v>15.35</c:v>
                </c:pt>
                <c:pt idx="105">
                  <c:v>17.68</c:v>
                </c:pt>
                <c:pt idx="106">
                  <c:v>19.55</c:v>
                </c:pt>
                <c:pt idx="107">
                  <c:v>19</c:v>
                </c:pt>
                <c:pt idx="108">
                  <c:v>18.2</c:v>
                </c:pt>
                <c:pt idx="109">
                  <c:v>20.22</c:v>
                </c:pt>
                <c:pt idx="110">
                  <c:v>20.5</c:v>
                </c:pt>
                <c:pt idx="111">
                  <c:v>20.75</c:v>
                </c:pt>
                <c:pt idx="112">
                  <c:v>20.5</c:v>
                </c:pt>
                <c:pt idx="113">
                  <c:v>20.92</c:v>
                </c:pt>
                <c:pt idx="114">
                  <c:v>20.100000000000001</c:v>
                </c:pt>
                <c:pt idx="115">
                  <c:v>20.100000000000001</c:v>
                </c:pt>
                <c:pt idx="116">
                  <c:v>20</c:v>
                </c:pt>
                <c:pt idx="117">
                  <c:v>19.760000000000002</c:v>
                </c:pt>
                <c:pt idx="118">
                  <c:v>25.5</c:v>
                </c:pt>
                <c:pt idx="119">
                  <c:v>27.17</c:v>
                </c:pt>
                <c:pt idx="120">
                  <c:v>27.17</c:v>
                </c:pt>
                <c:pt idx="121">
                  <c:v>25.5</c:v>
                </c:pt>
                <c:pt idx="122">
                  <c:v>27.24</c:v>
                </c:pt>
                <c:pt idx="123">
                  <c:v>26.05</c:v>
                </c:pt>
                <c:pt idx="124">
                  <c:v>22</c:v>
                </c:pt>
                <c:pt idx="125">
                  <c:v>30</c:v>
                </c:pt>
                <c:pt idx="126">
                  <c:v>32.5</c:v>
                </c:pt>
                <c:pt idx="127">
                  <c:v>31</c:v>
                </c:pt>
                <c:pt idx="128">
                  <c:v>31</c:v>
                </c:pt>
                <c:pt idx="129">
                  <c:v>28</c:v>
                </c:pt>
                <c:pt idx="130">
                  <c:v>32.5</c:v>
                </c:pt>
                <c:pt idx="131">
                  <c:v>32.5</c:v>
                </c:pt>
                <c:pt idx="132">
                  <c:v>34.5</c:v>
                </c:pt>
                <c:pt idx="133">
                  <c:v>34.5</c:v>
                </c:pt>
                <c:pt idx="134">
                  <c:v>39</c:v>
                </c:pt>
                <c:pt idx="135">
                  <c:v>39</c:v>
                </c:pt>
                <c:pt idx="136">
                  <c:v>45</c:v>
                </c:pt>
                <c:pt idx="137">
                  <c:v>48</c:v>
                </c:pt>
                <c:pt idx="138">
                  <c:v>45</c:v>
                </c:pt>
                <c:pt idx="139">
                  <c:v>49</c:v>
                </c:pt>
                <c:pt idx="140">
                  <c:v>60</c:v>
                </c:pt>
                <c:pt idx="141">
                  <c:v>60</c:v>
                </c:pt>
                <c:pt idx="142">
                  <c:v>61</c:v>
                </c:pt>
                <c:pt idx="143">
                  <c:v>66</c:v>
                </c:pt>
                <c:pt idx="144">
                  <c:v>62</c:v>
                </c:pt>
                <c:pt idx="145">
                  <c:v>62</c:v>
                </c:pt>
                <c:pt idx="146">
                  <c:v>80</c:v>
                </c:pt>
                <c:pt idx="147">
                  <c:v>75</c:v>
                </c:pt>
                <c:pt idx="148">
                  <c:v>75</c:v>
                </c:pt>
                <c:pt idx="149">
                  <c:v>58</c:v>
                </c:pt>
                <c:pt idx="150">
                  <c:v>60</c:v>
                </c:pt>
                <c:pt idx="151">
                  <c:v>58</c:v>
                </c:pt>
                <c:pt idx="152">
                  <c:v>55</c:v>
                </c:pt>
                <c:pt idx="153">
                  <c:v>54</c:v>
                </c:pt>
                <c:pt idx="154">
                  <c:v>54</c:v>
                </c:pt>
                <c:pt idx="155">
                  <c:v>55</c:v>
                </c:pt>
                <c:pt idx="156">
                  <c:v>50</c:v>
                </c:pt>
                <c:pt idx="157">
                  <c:v>45</c:v>
                </c:pt>
                <c:pt idx="158">
                  <c:v>46</c:v>
                </c:pt>
                <c:pt idx="159">
                  <c:v>52</c:v>
                </c:pt>
              </c:numCache>
            </c:numRef>
          </c:val>
          <c:smooth val="0"/>
          <c:extLst>
            <c:ext xmlns:c16="http://schemas.microsoft.com/office/drawing/2014/chart" uri="{C3380CC4-5D6E-409C-BE32-E72D297353CC}">
              <c16:uniqueId val="{00000002-DA92-490B-BF3A-FF0A3E8A39CE}"/>
            </c:ext>
          </c:extLst>
        </c:ser>
        <c:dLbls>
          <c:showLegendKey val="0"/>
          <c:showVal val="0"/>
          <c:showCatName val="0"/>
          <c:showSerName val="0"/>
          <c:showPercent val="0"/>
          <c:showBubbleSize val="0"/>
        </c:dLbls>
        <c:smooth val="0"/>
        <c:axId val="652034824"/>
        <c:axId val="652038104"/>
      </c:lineChart>
      <c:dateAx>
        <c:axId val="652034824"/>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652038104"/>
        <c:crosses val="autoZero"/>
        <c:auto val="1"/>
        <c:lblOffset val="100"/>
        <c:baseTimeUnit val="months"/>
      </c:dateAx>
      <c:valAx>
        <c:axId val="652038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652034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Sayfa1!$B$1</c:f>
              <c:strCache>
                <c:ptCount val="1"/>
                <c:pt idx="0">
                  <c:v>Seri 1</c:v>
                </c:pt>
              </c:strCache>
            </c:strRef>
          </c:tx>
          <c:spPr>
            <a:ln w="28575" cap="rnd">
              <a:solidFill>
                <a:schemeClr val="accent1"/>
              </a:solidFill>
              <a:round/>
            </a:ln>
            <a:effectLst/>
          </c:spPr>
          <c:marker>
            <c:symbol val="none"/>
          </c:marker>
          <c:cat>
            <c:numRef>
              <c:f>Sayfa1!$A$2:$A$1625</c:f>
              <c:numCache>
                <c:formatCode>m/d/yyyy</c:formatCode>
                <c:ptCount val="1624"/>
                <c:pt idx="0">
                  <c:v>43462</c:v>
                </c:pt>
                <c:pt idx="1">
                  <c:v>43467</c:v>
                </c:pt>
                <c:pt idx="2">
                  <c:v>43468</c:v>
                </c:pt>
                <c:pt idx="3">
                  <c:v>43469</c:v>
                </c:pt>
                <c:pt idx="4">
                  <c:v>43472</c:v>
                </c:pt>
                <c:pt idx="5">
                  <c:v>43473</c:v>
                </c:pt>
                <c:pt idx="6">
                  <c:v>43474</c:v>
                </c:pt>
                <c:pt idx="7">
                  <c:v>43475</c:v>
                </c:pt>
                <c:pt idx="8">
                  <c:v>43476</c:v>
                </c:pt>
                <c:pt idx="9">
                  <c:v>43479</c:v>
                </c:pt>
                <c:pt idx="10">
                  <c:v>43480</c:v>
                </c:pt>
                <c:pt idx="11">
                  <c:v>43481</c:v>
                </c:pt>
                <c:pt idx="12">
                  <c:v>43482</c:v>
                </c:pt>
                <c:pt idx="13">
                  <c:v>43483</c:v>
                </c:pt>
                <c:pt idx="14">
                  <c:v>43486</c:v>
                </c:pt>
                <c:pt idx="15">
                  <c:v>43487</c:v>
                </c:pt>
                <c:pt idx="16">
                  <c:v>43488</c:v>
                </c:pt>
                <c:pt idx="17">
                  <c:v>43489</c:v>
                </c:pt>
                <c:pt idx="18">
                  <c:v>43490</c:v>
                </c:pt>
                <c:pt idx="19">
                  <c:v>43493</c:v>
                </c:pt>
                <c:pt idx="20">
                  <c:v>43494</c:v>
                </c:pt>
                <c:pt idx="21">
                  <c:v>43495</c:v>
                </c:pt>
                <c:pt idx="22">
                  <c:v>43496</c:v>
                </c:pt>
                <c:pt idx="23">
                  <c:v>43497</c:v>
                </c:pt>
                <c:pt idx="24">
                  <c:v>43500</c:v>
                </c:pt>
                <c:pt idx="25">
                  <c:v>43501</c:v>
                </c:pt>
                <c:pt idx="26">
                  <c:v>43502</c:v>
                </c:pt>
                <c:pt idx="27">
                  <c:v>43503</c:v>
                </c:pt>
                <c:pt idx="28">
                  <c:v>43504</c:v>
                </c:pt>
                <c:pt idx="29">
                  <c:v>43507</c:v>
                </c:pt>
                <c:pt idx="30">
                  <c:v>43508</c:v>
                </c:pt>
                <c:pt idx="31">
                  <c:v>43509</c:v>
                </c:pt>
                <c:pt idx="32">
                  <c:v>43510</c:v>
                </c:pt>
                <c:pt idx="33">
                  <c:v>43511</c:v>
                </c:pt>
                <c:pt idx="34">
                  <c:v>43514</c:v>
                </c:pt>
                <c:pt idx="35">
                  <c:v>43515</c:v>
                </c:pt>
                <c:pt idx="36">
                  <c:v>43516</c:v>
                </c:pt>
                <c:pt idx="37">
                  <c:v>43517</c:v>
                </c:pt>
                <c:pt idx="38">
                  <c:v>43518</c:v>
                </c:pt>
                <c:pt idx="39">
                  <c:v>43521</c:v>
                </c:pt>
                <c:pt idx="40">
                  <c:v>43522</c:v>
                </c:pt>
                <c:pt idx="41">
                  <c:v>43523</c:v>
                </c:pt>
                <c:pt idx="42">
                  <c:v>43524</c:v>
                </c:pt>
                <c:pt idx="43">
                  <c:v>43525</c:v>
                </c:pt>
                <c:pt idx="44">
                  <c:v>43528</c:v>
                </c:pt>
                <c:pt idx="45">
                  <c:v>43529</c:v>
                </c:pt>
                <c:pt idx="46">
                  <c:v>43530</c:v>
                </c:pt>
                <c:pt idx="47">
                  <c:v>43531</c:v>
                </c:pt>
                <c:pt idx="48">
                  <c:v>43532</c:v>
                </c:pt>
                <c:pt idx="49">
                  <c:v>43535</c:v>
                </c:pt>
                <c:pt idx="50">
                  <c:v>43536</c:v>
                </c:pt>
                <c:pt idx="51">
                  <c:v>43537</c:v>
                </c:pt>
                <c:pt idx="52">
                  <c:v>43538</c:v>
                </c:pt>
                <c:pt idx="53">
                  <c:v>43539</c:v>
                </c:pt>
                <c:pt idx="54">
                  <c:v>43542</c:v>
                </c:pt>
                <c:pt idx="55">
                  <c:v>43543</c:v>
                </c:pt>
                <c:pt idx="56">
                  <c:v>43544</c:v>
                </c:pt>
                <c:pt idx="57">
                  <c:v>43545</c:v>
                </c:pt>
                <c:pt idx="58">
                  <c:v>43546</c:v>
                </c:pt>
                <c:pt idx="59">
                  <c:v>43549</c:v>
                </c:pt>
                <c:pt idx="60">
                  <c:v>43550</c:v>
                </c:pt>
                <c:pt idx="61">
                  <c:v>43551</c:v>
                </c:pt>
                <c:pt idx="62">
                  <c:v>43552</c:v>
                </c:pt>
                <c:pt idx="63">
                  <c:v>43553</c:v>
                </c:pt>
                <c:pt idx="64">
                  <c:v>43556</c:v>
                </c:pt>
                <c:pt idx="65">
                  <c:v>43557</c:v>
                </c:pt>
                <c:pt idx="66">
                  <c:v>43558</c:v>
                </c:pt>
                <c:pt idx="67">
                  <c:v>43559</c:v>
                </c:pt>
                <c:pt idx="68">
                  <c:v>43560</c:v>
                </c:pt>
                <c:pt idx="69">
                  <c:v>43563</c:v>
                </c:pt>
                <c:pt idx="70">
                  <c:v>43564</c:v>
                </c:pt>
                <c:pt idx="71">
                  <c:v>43565</c:v>
                </c:pt>
                <c:pt idx="72">
                  <c:v>43566</c:v>
                </c:pt>
                <c:pt idx="73">
                  <c:v>43567</c:v>
                </c:pt>
                <c:pt idx="74">
                  <c:v>43570</c:v>
                </c:pt>
                <c:pt idx="75">
                  <c:v>43571</c:v>
                </c:pt>
                <c:pt idx="76">
                  <c:v>43572</c:v>
                </c:pt>
                <c:pt idx="77">
                  <c:v>43573</c:v>
                </c:pt>
                <c:pt idx="78">
                  <c:v>43574</c:v>
                </c:pt>
                <c:pt idx="79">
                  <c:v>43577</c:v>
                </c:pt>
                <c:pt idx="80">
                  <c:v>43579</c:v>
                </c:pt>
                <c:pt idx="81">
                  <c:v>43580</c:v>
                </c:pt>
                <c:pt idx="82">
                  <c:v>43581</c:v>
                </c:pt>
                <c:pt idx="83">
                  <c:v>43584</c:v>
                </c:pt>
                <c:pt idx="84">
                  <c:v>43585</c:v>
                </c:pt>
                <c:pt idx="85">
                  <c:v>43587</c:v>
                </c:pt>
                <c:pt idx="86">
                  <c:v>43588</c:v>
                </c:pt>
                <c:pt idx="87">
                  <c:v>43591</c:v>
                </c:pt>
                <c:pt idx="88">
                  <c:v>43592</c:v>
                </c:pt>
                <c:pt idx="89">
                  <c:v>43593</c:v>
                </c:pt>
                <c:pt idx="90">
                  <c:v>43594</c:v>
                </c:pt>
                <c:pt idx="91">
                  <c:v>43595</c:v>
                </c:pt>
                <c:pt idx="92">
                  <c:v>43598</c:v>
                </c:pt>
                <c:pt idx="93">
                  <c:v>43599</c:v>
                </c:pt>
                <c:pt idx="94">
                  <c:v>43600</c:v>
                </c:pt>
                <c:pt idx="95">
                  <c:v>43601</c:v>
                </c:pt>
                <c:pt idx="96">
                  <c:v>43602</c:v>
                </c:pt>
                <c:pt idx="97">
                  <c:v>43605</c:v>
                </c:pt>
                <c:pt idx="98">
                  <c:v>43606</c:v>
                </c:pt>
                <c:pt idx="99">
                  <c:v>43607</c:v>
                </c:pt>
                <c:pt idx="100">
                  <c:v>43608</c:v>
                </c:pt>
                <c:pt idx="101">
                  <c:v>43609</c:v>
                </c:pt>
                <c:pt idx="102">
                  <c:v>43612</c:v>
                </c:pt>
                <c:pt idx="103">
                  <c:v>43613</c:v>
                </c:pt>
                <c:pt idx="104">
                  <c:v>43614</c:v>
                </c:pt>
                <c:pt idx="105">
                  <c:v>43615</c:v>
                </c:pt>
                <c:pt idx="106">
                  <c:v>43616</c:v>
                </c:pt>
                <c:pt idx="107">
                  <c:v>43619</c:v>
                </c:pt>
                <c:pt idx="108">
                  <c:v>43623</c:v>
                </c:pt>
                <c:pt idx="109">
                  <c:v>43626</c:v>
                </c:pt>
                <c:pt idx="110">
                  <c:v>43627</c:v>
                </c:pt>
                <c:pt idx="111">
                  <c:v>43628</c:v>
                </c:pt>
                <c:pt idx="112">
                  <c:v>43629</c:v>
                </c:pt>
                <c:pt idx="113">
                  <c:v>43630</c:v>
                </c:pt>
                <c:pt idx="114">
                  <c:v>43633</c:v>
                </c:pt>
                <c:pt idx="115">
                  <c:v>43634</c:v>
                </c:pt>
                <c:pt idx="116">
                  <c:v>43635</c:v>
                </c:pt>
                <c:pt idx="117">
                  <c:v>43636</c:v>
                </c:pt>
                <c:pt idx="118">
                  <c:v>43637</c:v>
                </c:pt>
                <c:pt idx="119">
                  <c:v>43640</c:v>
                </c:pt>
                <c:pt idx="120">
                  <c:v>43641</c:v>
                </c:pt>
                <c:pt idx="121">
                  <c:v>43642</c:v>
                </c:pt>
                <c:pt idx="122">
                  <c:v>43643</c:v>
                </c:pt>
                <c:pt idx="123">
                  <c:v>43644</c:v>
                </c:pt>
                <c:pt idx="124">
                  <c:v>43647</c:v>
                </c:pt>
                <c:pt idx="125">
                  <c:v>43648</c:v>
                </c:pt>
                <c:pt idx="126">
                  <c:v>43649</c:v>
                </c:pt>
                <c:pt idx="127">
                  <c:v>43650</c:v>
                </c:pt>
                <c:pt idx="128">
                  <c:v>43651</c:v>
                </c:pt>
                <c:pt idx="129">
                  <c:v>43654</c:v>
                </c:pt>
                <c:pt idx="130">
                  <c:v>43655</c:v>
                </c:pt>
                <c:pt idx="131">
                  <c:v>43656</c:v>
                </c:pt>
                <c:pt idx="132">
                  <c:v>43657</c:v>
                </c:pt>
                <c:pt idx="133">
                  <c:v>43658</c:v>
                </c:pt>
                <c:pt idx="134">
                  <c:v>43662</c:v>
                </c:pt>
                <c:pt idx="135">
                  <c:v>43663</c:v>
                </c:pt>
                <c:pt idx="136">
                  <c:v>43664</c:v>
                </c:pt>
                <c:pt idx="137">
                  <c:v>43665</c:v>
                </c:pt>
                <c:pt idx="138">
                  <c:v>43668</c:v>
                </c:pt>
                <c:pt idx="139">
                  <c:v>43669</c:v>
                </c:pt>
                <c:pt idx="140">
                  <c:v>43670</c:v>
                </c:pt>
                <c:pt idx="141">
                  <c:v>43671</c:v>
                </c:pt>
                <c:pt idx="142">
                  <c:v>43672</c:v>
                </c:pt>
                <c:pt idx="143">
                  <c:v>43675</c:v>
                </c:pt>
                <c:pt idx="144">
                  <c:v>43676</c:v>
                </c:pt>
                <c:pt idx="145">
                  <c:v>43677</c:v>
                </c:pt>
                <c:pt idx="146">
                  <c:v>43678</c:v>
                </c:pt>
                <c:pt idx="147">
                  <c:v>43679</c:v>
                </c:pt>
                <c:pt idx="148">
                  <c:v>43682</c:v>
                </c:pt>
                <c:pt idx="149">
                  <c:v>43683</c:v>
                </c:pt>
                <c:pt idx="150">
                  <c:v>43684</c:v>
                </c:pt>
                <c:pt idx="151">
                  <c:v>43685</c:v>
                </c:pt>
                <c:pt idx="152">
                  <c:v>43686</c:v>
                </c:pt>
                <c:pt idx="153">
                  <c:v>43692</c:v>
                </c:pt>
                <c:pt idx="154">
                  <c:v>43693</c:v>
                </c:pt>
                <c:pt idx="155">
                  <c:v>43696</c:v>
                </c:pt>
                <c:pt idx="156">
                  <c:v>43697</c:v>
                </c:pt>
                <c:pt idx="157">
                  <c:v>43698</c:v>
                </c:pt>
                <c:pt idx="158">
                  <c:v>43699</c:v>
                </c:pt>
                <c:pt idx="159">
                  <c:v>43700</c:v>
                </c:pt>
                <c:pt idx="160">
                  <c:v>43703</c:v>
                </c:pt>
                <c:pt idx="161">
                  <c:v>43704</c:v>
                </c:pt>
                <c:pt idx="162">
                  <c:v>43705</c:v>
                </c:pt>
                <c:pt idx="163">
                  <c:v>43706</c:v>
                </c:pt>
                <c:pt idx="164">
                  <c:v>43710</c:v>
                </c:pt>
                <c:pt idx="165">
                  <c:v>43711</c:v>
                </c:pt>
                <c:pt idx="166">
                  <c:v>43712</c:v>
                </c:pt>
                <c:pt idx="167">
                  <c:v>43713</c:v>
                </c:pt>
                <c:pt idx="168">
                  <c:v>43714</c:v>
                </c:pt>
                <c:pt idx="169">
                  <c:v>43717</c:v>
                </c:pt>
                <c:pt idx="170">
                  <c:v>43718</c:v>
                </c:pt>
                <c:pt idx="171">
                  <c:v>43719</c:v>
                </c:pt>
                <c:pt idx="172">
                  <c:v>43720</c:v>
                </c:pt>
                <c:pt idx="173">
                  <c:v>43721</c:v>
                </c:pt>
                <c:pt idx="174">
                  <c:v>43724</c:v>
                </c:pt>
                <c:pt idx="175">
                  <c:v>43725</c:v>
                </c:pt>
                <c:pt idx="176">
                  <c:v>43726</c:v>
                </c:pt>
                <c:pt idx="177">
                  <c:v>43727</c:v>
                </c:pt>
                <c:pt idx="178">
                  <c:v>43728</c:v>
                </c:pt>
                <c:pt idx="179">
                  <c:v>43731</c:v>
                </c:pt>
                <c:pt idx="180">
                  <c:v>43732</c:v>
                </c:pt>
                <c:pt idx="181">
                  <c:v>43733</c:v>
                </c:pt>
                <c:pt idx="182">
                  <c:v>43734</c:v>
                </c:pt>
                <c:pt idx="183">
                  <c:v>43735</c:v>
                </c:pt>
                <c:pt idx="184">
                  <c:v>43738</c:v>
                </c:pt>
                <c:pt idx="185">
                  <c:v>43739</c:v>
                </c:pt>
                <c:pt idx="186">
                  <c:v>43740</c:v>
                </c:pt>
                <c:pt idx="187">
                  <c:v>43741</c:v>
                </c:pt>
                <c:pt idx="188">
                  <c:v>43742</c:v>
                </c:pt>
                <c:pt idx="189">
                  <c:v>43745</c:v>
                </c:pt>
                <c:pt idx="190">
                  <c:v>43746</c:v>
                </c:pt>
                <c:pt idx="191">
                  <c:v>43747</c:v>
                </c:pt>
                <c:pt idx="192">
                  <c:v>43748</c:v>
                </c:pt>
                <c:pt idx="193">
                  <c:v>43749</c:v>
                </c:pt>
                <c:pt idx="194">
                  <c:v>43752</c:v>
                </c:pt>
                <c:pt idx="195">
                  <c:v>43753</c:v>
                </c:pt>
                <c:pt idx="196">
                  <c:v>43754</c:v>
                </c:pt>
                <c:pt idx="197">
                  <c:v>43755</c:v>
                </c:pt>
                <c:pt idx="198">
                  <c:v>43756</c:v>
                </c:pt>
                <c:pt idx="199">
                  <c:v>43759</c:v>
                </c:pt>
                <c:pt idx="200">
                  <c:v>43760</c:v>
                </c:pt>
                <c:pt idx="201">
                  <c:v>43761</c:v>
                </c:pt>
                <c:pt idx="202">
                  <c:v>43762</c:v>
                </c:pt>
                <c:pt idx="203">
                  <c:v>43763</c:v>
                </c:pt>
                <c:pt idx="204">
                  <c:v>43766</c:v>
                </c:pt>
                <c:pt idx="205">
                  <c:v>43768</c:v>
                </c:pt>
                <c:pt idx="206">
                  <c:v>43769</c:v>
                </c:pt>
                <c:pt idx="207">
                  <c:v>43773</c:v>
                </c:pt>
                <c:pt idx="208">
                  <c:v>43774</c:v>
                </c:pt>
                <c:pt idx="209">
                  <c:v>43775</c:v>
                </c:pt>
                <c:pt idx="210">
                  <c:v>43776</c:v>
                </c:pt>
                <c:pt idx="211">
                  <c:v>43777</c:v>
                </c:pt>
                <c:pt idx="212">
                  <c:v>43780</c:v>
                </c:pt>
                <c:pt idx="213">
                  <c:v>43781</c:v>
                </c:pt>
                <c:pt idx="214">
                  <c:v>43782</c:v>
                </c:pt>
                <c:pt idx="215">
                  <c:v>43783</c:v>
                </c:pt>
                <c:pt idx="216">
                  <c:v>43784</c:v>
                </c:pt>
                <c:pt idx="217">
                  <c:v>43787</c:v>
                </c:pt>
                <c:pt idx="218">
                  <c:v>43788</c:v>
                </c:pt>
                <c:pt idx="219">
                  <c:v>43789</c:v>
                </c:pt>
                <c:pt idx="220">
                  <c:v>43790</c:v>
                </c:pt>
                <c:pt idx="221">
                  <c:v>43791</c:v>
                </c:pt>
                <c:pt idx="222">
                  <c:v>43794</c:v>
                </c:pt>
                <c:pt idx="223">
                  <c:v>43795</c:v>
                </c:pt>
                <c:pt idx="224">
                  <c:v>43796</c:v>
                </c:pt>
                <c:pt idx="225">
                  <c:v>43797</c:v>
                </c:pt>
                <c:pt idx="226">
                  <c:v>43798</c:v>
                </c:pt>
                <c:pt idx="227">
                  <c:v>43801</c:v>
                </c:pt>
                <c:pt idx="228">
                  <c:v>43802</c:v>
                </c:pt>
                <c:pt idx="229">
                  <c:v>43803</c:v>
                </c:pt>
                <c:pt idx="230">
                  <c:v>43804</c:v>
                </c:pt>
                <c:pt idx="231">
                  <c:v>43805</c:v>
                </c:pt>
                <c:pt idx="232">
                  <c:v>43808</c:v>
                </c:pt>
                <c:pt idx="233">
                  <c:v>43809</c:v>
                </c:pt>
                <c:pt idx="234">
                  <c:v>43810</c:v>
                </c:pt>
                <c:pt idx="235">
                  <c:v>43811</c:v>
                </c:pt>
                <c:pt idx="236">
                  <c:v>43812</c:v>
                </c:pt>
                <c:pt idx="237">
                  <c:v>43815</c:v>
                </c:pt>
                <c:pt idx="238">
                  <c:v>43816</c:v>
                </c:pt>
                <c:pt idx="239">
                  <c:v>43817</c:v>
                </c:pt>
                <c:pt idx="240">
                  <c:v>43818</c:v>
                </c:pt>
                <c:pt idx="241">
                  <c:v>43819</c:v>
                </c:pt>
                <c:pt idx="242">
                  <c:v>43822</c:v>
                </c:pt>
                <c:pt idx="243">
                  <c:v>43823</c:v>
                </c:pt>
                <c:pt idx="244">
                  <c:v>43824</c:v>
                </c:pt>
                <c:pt idx="245">
                  <c:v>43825</c:v>
                </c:pt>
                <c:pt idx="246">
                  <c:v>43826</c:v>
                </c:pt>
                <c:pt idx="247">
                  <c:v>43829</c:v>
                </c:pt>
                <c:pt idx="248">
                  <c:v>43830</c:v>
                </c:pt>
                <c:pt idx="249">
                  <c:v>43832</c:v>
                </c:pt>
                <c:pt idx="250">
                  <c:v>43833</c:v>
                </c:pt>
                <c:pt idx="251">
                  <c:v>43836</c:v>
                </c:pt>
                <c:pt idx="252">
                  <c:v>43837</c:v>
                </c:pt>
                <c:pt idx="253">
                  <c:v>43838</c:v>
                </c:pt>
                <c:pt idx="254">
                  <c:v>43839</c:v>
                </c:pt>
                <c:pt idx="255">
                  <c:v>43840</c:v>
                </c:pt>
                <c:pt idx="256">
                  <c:v>43843</c:v>
                </c:pt>
                <c:pt idx="257">
                  <c:v>43844</c:v>
                </c:pt>
                <c:pt idx="258">
                  <c:v>43845</c:v>
                </c:pt>
                <c:pt idx="259">
                  <c:v>43846</c:v>
                </c:pt>
                <c:pt idx="260">
                  <c:v>43847</c:v>
                </c:pt>
                <c:pt idx="261">
                  <c:v>43850</c:v>
                </c:pt>
                <c:pt idx="262">
                  <c:v>43851</c:v>
                </c:pt>
                <c:pt idx="263">
                  <c:v>43852</c:v>
                </c:pt>
                <c:pt idx="264">
                  <c:v>43853</c:v>
                </c:pt>
                <c:pt idx="265">
                  <c:v>43854</c:v>
                </c:pt>
                <c:pt idx="266">
                  <c:v>43857</c:v>
                </c:pt>
                <c:pt idx="267">
                  <c:v>43858</c:v>
                </c:pt>
                <c:pt idx="268">
                  <c:v>43859</c:v>
                </c:pt>
                <c:pt idx="269">
                  <c:v>43860</c:v>
                </c:pt>
                <c:pt idx="270">
                  <c:v>43861</c:v>
                </c:pt>
                <c:pt idx="271">
                  <c:v>43864</c:v>
                </c:pt>
                <c:pt idx="272">
                  <c:v>43865</c:v>
                </c:pt>
                <c:pt idx="273">
                  <c:v>43866</c:v>
                </c:pt>
                <c:pt idx="274">
                  <c:v>43867</c:v>
                </c:pt>
                <c:pt idx="275">
                  <c:v>43868</c:v>
                </c:pt>
                <c:pt idx="276">
                  <c:v>43871</c:v>
                </c:pt>
                <c:pt idx="277">
                  <c:v>43872</c:v>
                </c:pt>
                <c:pt idx="278">
                  <c:v>43873</c:v>
                </c:pt>
                <c:pt idx="279">
                  <c:v>43874</c:v>
                </c:pt>
                <c:pt idx="280">
                  <c:v>43875</c:v>
                </c:pt>
                <c:pt idx="281">
                  <c:v>43878</c:v>
                </c:pt>
                <c:pt idx="282">
                  <c:v>43879</c:v>
                </c:pt>
                <c:pt idx="283">
                  <c:v>43880</c:v>
                </c:pt>
                <c:pt idx="284">
                  <c:v>43881</c:v>
                </c:pt>
                <c:pt idx="285">
                  <c:v>43882</c:v>
                </c:pt>
                <c:pt idx="286">
                  <c:v>43885</c:v>
                </c:pt>
                <c:pt idx="287">
                  <c:v>43886</c:v>
                </c:pt>
                <c:pt idx="288">
                  <c:v>43887</c:v>
                </c:pt>
                <c:pt idx="289">
                  <c:v>43888</c:v>
                </c:pt>
                <c:pt idx="290">
                  <c:v>43889</c:v>
                </c:pt>
                <c:pt idx="291">
                  <c:v>43892</c:v>
                </c:pt>
                <c:pt idx="292">
                  <c:v>43893</c:v>
                </c:pt>
                <c:pt idx="293">
                  <c:v>43894</c:v>
                </c:pt>
                <c:pt idx="294">
                  <c:v>43895</c:v>
                </c:pt>
                <c:pt idx="295">
                  <c:v>43896</c:v>
                </c:pt>
                <c:pt idx="296">
                  <c:v>43899</c:v>
                </c:pt>
                <c:pt idx="297">
                  <c:v>43900</c:v>
                </c:pt>
                <c:pt idx="298">
                  <c:v>43901</c:v>
                </c:pt>
                <c:pt idx="299">
                  <c:v>43902</c:v>
                </c:pt>
                <c:pt idx="300">
                  <c:v>43903</c:v>
                </c:pt>
                <c:pt idx="301">
                  <c:v>43906</c:v>
                </c:pt>
                <c:pt idx="302">
                  <c:v>43907</c:v>
                </c:pt>
                <c:pt idx="303">
                  <c:v>43908</c:v>
                </c:pt>
                <c:pt idx="304">
                  <c:v>43909</c:v>
                </c:pt>
                <c:pt idx="305">
                  <c:v>43910</c:v>
                </c:pt>
                <c:pt idx="306">
                  <c:v>43913</c:v>
                </c:pt>
                <c:pt idx="307">
                  <c:v>43914</c:v>
                </c:pt>
                <c:pt idx="308">
                  <c:v>43915</c:v>
                </c:pt>
                <c:pt idx="309">
                  <c:v>43916</c:v>
                </c:pt>
                <c:pt idx="310">
                  <c:v>43917</c:v>
                </c:pt>
                <c:pt idx="311">
                  <c:v>43920</c:v>
                </c:pt>
                <c:pt idx="312">
                  <c:v>43921</c:v>
                </c:pt>
                <c:pt idx="313">
                  <c:v>43922</c:v>
                </c:pt>
                <c:pt idx="314">
                  <c:v>43923</c:v>
                </c:pt>
                <c:pt idx="315">
                  <c:v>43924</c:v>
                </c:pt>
                <c:pt idx="316">
                  <c:v>43927</c:v>
                </c:pt>
                <c:pt idx="317">
                  <c:v>43928</c:v>
                </c:pt>
                <c:pt idx="318">
                  <c:v>43929</c:v>
                </c:pt>
                <c:pt idx="319">
                  <c:v>43930</c:v>
                </c:pt>
                <c:pt idx="320">
                  <c:v>43931</c:v>
                </c:pt>
                <c:pt idx="321">
                  <c:v>43934</c:v>
                </c:pt>
                <c:pt idx="322">
                  <c:v>43935</c:v>
                </c:pt>
                <c:pt idx="323">
                  <c:v>43936</c:v>
                </c:pt>
                <c:pt idx="324">
                  <c:v>43937</c:v>
                </c:pt>
                <c:pt idx="325">
                  <c:v>43938</c:v>
                </c:pt>
                <c:pt idx="326">
                  <c:v>43941</c:v>
                </c:pt>
                <c:pt idx="327">
                  <c:v>43942</c:v>
                </c:pt>
                <c:pt idx="328">
                  <c:v>43943</c:v>
                </c:pt>
                <c:pt idx="329">
                  <c:v>43945</c:v>
                </c:pt>
                <c:pt idx="330">
                  <c:v>43948</c:v>
                </c:pt>
                <c:pt idx="331">
                  <c:v>43949</c:v>
                </c:pt>
                <c:pt idx="332">
                  <c:v>43950</c:v>
                </c:pt>
                <c:pt idx="333">
                  <c:v>43951</c:v>
                </c:pt>
                <c:pt idx="334">
                  <c:v>43955</c:v>
                </c:pt>
                <c:pt idx="335">
                  <c:v>43956</c:v>
                </c:pt>
                <c:pt idx="336">
                  <c:v>43957</c:v>
                </c:pt>
                <c:pt idx="337">
                  <c:v>43958</c:v>
                </c:pt>
                <c:pt idx="338">
                  <c:v>43959</c:v>
                </c:pt>
                <c:pt idx="339">
                  <c:v>43962</c:v>
                </c:pt>
                <c:pt idx="340">
                  <c:v>43963</c:v>
                </c:pt>
                <c:pt idx="341">
                  <c:v>43964</c:v>
                </c:pt>
                <c:pt idx="342">
                  <c:v>43965</c:v>
                </c:pt>
                <c:pt idx="343">
                  <c:v>43966</c:v>
                </c:pt>
                <c:pt idx="344">
                  <c:v>43969</c:v>
                </c:pt>
                <c:pt idx="345">
                  <c:v>43971</c:v>
                </c:pt>
                <c:pt idx="346">
                  <c:v>43972</c:v>
                </c:pt>
                <c:pt idx="347">
                  <c:v>43973</c:v>
                </c:pt>
                <c:pt idx="348">
                  <c:v>43978</c:v>
                </c:pt>
                <c:pt idx="349">
                  <c:v>43979</c:v>
                </c:pt>
                <c:pt idx="350">
                  <c:v>43980</c:v>
                </c:pt>
                <c:pt idx="351">
                  <c:v>43983</c:v>
                </c:pt>
                <c:pt idx="352">
                  <c:v>43984</c:v>
                </c:pt>
                <c:pt idx="353">
                  <c:v>43985</c:v>
                </c:pt>
                <c:pt idx="354">
                  <c:v>43986</c:v>
                </c:pt>
                <c:pt idx="355">
                  <c:v>43987</c:v>
                </c:pt>
                <c:pt idx="356">
                  <c:v>43990</c:v>
                </c:pt>
                <c:pt idx="357">
                  <c:v>43991</c:v>
                </c:pt>
                <c:pt idx="358">
                  <c:v>43992</c:v>
                </c:pt>
                <c:pt idx="359">
                  <c:v>43993</c:v>
                </c:pt>
                <c:pt idx="360">
                  <c:v>43994</c:v>
                </c:pt>
                <c:pt idx="361">
                  <c:v>43997</c:v>
                </c:pt>
                <c:pt idx="362">
                  <c:v>43998</c:v>
                </c:pt>
                <c:pt idx="363">
                  <c:v>43999</c:v>
                </c:pt>
                <c:pt idx="364">
                  <c:v>44000</c:v>
                </c:pt>
                <c:pt idx="365">
                  <c:v>44001</c:v>
                </c:pt>
                <c:pt idx="366">
                  <c:v>44004</c:v>
                </c:pt>
                <c:pt idx="367">
                  <c:v>44005</c:v>
                </c:pt>
                <c:pt idx="368">
                  <c:v>44006</c:v>
                </c:pt>
                <c:pt idx="369">
                  <c:v>44007</c:v>
                </c:pt>
                <c:pt idx="370">
                  <c:v>44008</c:v>
                </c:pt>
                <c:pt idx="371">
                  <c:v>44011</c:v>
                </c:pt>
                <c:pt idx="372">
                  <c:v>44012</c:v>
                </c:pt>
                <c:pt idx="373">
                  <c:v>44013</c:v>
                </c:pt>
                <c:pt idx="374">
                  <c:v>44014</c:v>
                </c:pt>
                <c:pt idx="375">
                  <c:v>44015</c:v>
                </c:pt>
                <c:pt idx="376">
                  <c:v>44018</c:v>
                </c:pt>
                <c:pt idx="377">
                  <c:v>44019</c:v>
                </c:pt>
                <c:pt idx="378">
                  <c:v>44020</c:v>
                </c:pt>
                <c:pt idx="379">
                  <c:v>44021</c:v>
                </c:pt>
                <c:pt idx="380">
                  <c:v>44022</c:v>
                </c:pt>
                <c:pt idx="381">
                  <c:v>44025</c:v>
                </c:pt>
                <c:pt idx="382">
                  <c:v>44026</c:v>
                </c:pt>
                <c:pt idx="383">
                  <c:v>44028</c:v>
                </c:pt>
                <c:pt idx="384">
                  <c:v>44029</c:v>
                </c:pt>
                <c:pt idx="385">
                  <c:v>44032</c:v>
                </c:pt>
                <c:pt idx="386">
                  <c:v>44033</c:v>
                </c:pt>
                <c:pt idx="387">
                  <c:v>44034</c:v>
                </c:pt>
                <c:pt idx="388">
                  <c:v>44035</c:v>
                </c:pt>
                <c:pt idx="389">
                  <c:v>44036</c:v>
                </c:pt>
                <c:pt idx="390">
                  <c:v>44039</c:v>
                </c:pt>
                <c:pt idx="391">
                  <c:v>44040</c:v>
                </c:pt>
                <c:pt idx="392">
                  <c:v>44041</c:v>
                </c:pt>
                <c:pt idx="393">
                  <c:v>44042</c:v>
                </c:pt>
                <c:pt idx="394">
                  <c:v>44047</c:v>
                </c:pt>
                <c:pt idx="395">
                  <c:v>44048</c:v>
                </c:pt>
                <c:pt idx="396">
                  <c:v>44049</c:v>
                </c:pt>
                <c:pt idx="397">
                  <c:v>44050</c:v>
                </c:pt>
                <c:pt idx="398">
                  <c:v>44053</c:v>
                </c:pt>
                <c:pt idx="399">
                  <c:v>44054</c:v>
                </c:pt>
                <c:pt idx="400">
                  <c:v>44055</c:v>
                </c:pt>
                <c:pt idx="401">
                  <c:v>44056</c:v>
                </c:pt>
                <c:pt idx="402">
                  <c:v>44057</c:v>
                </c:pt>
                <c:pt idx="403">
                  <c:v>44060</c:v>
                </c:pt>
                <c:pt idx="404">
                  <c:v>44061</c:v>
                </c:pt>
                <c:pt idx="405">
                  <c:v>44062</c:v>
                </c:pt>
                <c:pt idx="406">
                  <c:v>44063</c:v>
                </c:pt>
                <c:pt idx="407">
                  <c:v>44064</c:v>
                </c:pt>
                <c:pt idx="408">
                  <c:v>44067</c:v>
                </c:pt>
                <c:pt idx="409">
                  <c:v>44068</c:v>
                </c:pt>
                <c:pt idx="410">
                  <c:v>44069</c:v>
                </c:pt>
                <c:pt idx="411">
                  <c:v>44070</c:v>
                </c:pt>
                <c:pt idx="412">
                  <c:v>44071</c:v>
                </c:pt>
                <c:pt idx="413">
                  <c:v>44074</c:v>
                </c:pt>
                <c:pt idx="414">
                  <c:v>44075</c:v>
                </c:pt>
                <c:pt idx="415">
                  <c:v>44076</c:v>
                </c:pt>
                <c:pt idx="416">
                  <c:v>44077</c:v>
                </c:pt>
                <c:pt idx="417">
                  <c:v>44078</c:v>
                </c:pt>
                <c:pt idx="418">
                  <c:v>44081</c:v>
                </c:pt>
                <c:pt idx="419">
                  <c:v>44082</c:v>
                </c:pt>
                <c:pt idx="420">
                  <c:v>44083</c:v>
                </c:pt>
                <c:pt idx="421">
                  <c:v>44084</c:v>
                </c:pt>
                <c:pt idx="422">
                  <c:v>44085</c:v>
                </c:pt>
                <c:pt idx="423">
                  <c:v>44088</c:v>
                </c:pt>
                <c:pt idx="424">
                  <c:v>44089</c:v>
                </c:pt>
                <c:pt idx="425">
                  <c:v>44090</c:v>
                </c:pt>
                <c:pt idx="426">
                  <c:v>44091</c:v>
                </c:pt>
                <c:pt idx="427">
                  <c:v>44092</c:v>
                </c:pt>
                <c:pt idx="428">
                  <c:v>44095</c:v>
                </c:pt>
                <c:pt idx="429">
                  <c:v>44096</c:v>
                </c:pt>
                <c:pt idx="430">
                  <c:v>44097</c:v>
                </c:pt>
                <c:pt idx="431">
                  <c:v>44098</c:v>
                </c:pt>
                <c:pt idx="432">
                  <c:v>44099</c:v>
                </c:pt>
                <c:pt idx="433">
                  <c:v>44102</c:v>
                </c:pt>
                <c:pt idx="434">
                  <c:v>44103</c:v>
                </c:pt>
                <c:pt idx="435">
                  <c:v>44104</c:v>
                </c:pt>
                <c:pt idx="436">
                  <c:v>44105</c:v>
                </c:pt>
                <c:pt idx="437">
                  <c:v>44106</c:v>
                </c:pt>
                <c:pt idx="438">
                  <c:v>44109</c:v>
                </c:pt>
                <c:pt idx="439">
                  <c:v>44110</c:v>
                </c:pt>
                <c:pt idx="440">
                  <c:v>44111</c:v>
                </c:pt>
                <c:pt idx="441">
                  <c:v>44112</c:v>
                </c:pt>
                <c:pt idx="442">
                  <c:v>44113</c:v>
                </c:pt>
                <c:pt idx="443">
                  <c:v>44116</c:v>
                </c:pt>
                <c:pt idx="444">
                  <c:v>44117</c:v>
                </c:pt>
                <c:pt idx="445">
                  <c:v>44118</c:v>
                </c:pt>
                <c:pt idx="446">
                  <c:v>44119</c:v>
                </c:pt>
                <c:pt idx="447">
                  <c:v>44120</c:v>
                </c:pt>
                <c:pt idx="448">
                  <c:v>44123</c:v>
                </c:pt>
                <c:pt idx="449">
                  <c:v>44124</c:v>
                </c:pt>
                <c:pt idx="450">
                  <c:v>44125</c:v>
                </c:pt>
                <c:pt idx="451">
                  <c:v>44126</c:v>
                </c:pt>
                <c:pt idx="452">
                  <c:v>44127</c:v>
                </c:pt>
                <c:pt idx="453">
                  <c:v>44130</c:v>
                </c:pt>
                <c:pt idx="454">
                  <c:v>44131</c:v>
                </c:pt>
                <c:pt idx="455">
                  <c:v>44132</c:v>
                </c:pt>
                <c:pt idx="456">
                  <c:v>44134</c:v>
                </c:pt>
                <c:pt idx="457">
                  <c:v>44137</c:v>
                </c:pt>
                <c:pt idx="458">
                  <c:v>44138</c:v>
                </c:pt>
                <c:pt idx="459">
                  <c:v>44139</c:v>
                </c:pt>
                <c:pt idx="460">
                  <c:v>44140</c:v>
                </c:pt>
                <c:pt idx="461">
                  <c:v>44141</c:v>
                </c:pt>
                <c:pt idx="462">
                  <c:v>44144</c:v>
                </c:pt>
                <c:pt idx="463">
                  <c:v>44145</c:v>
                </c:pt>
                <c:pt idx="464">
                  <c:v>44146</c:v>
                </c:pt>
                <c:pt idx="465">
                  <c:v>44147</c:v>
                </c:pt>
                <c:pt idx="466">
                  <c:v>44148</c:v>
                </c:pt>
                <c:pt idx="467">
                  <c:v>44151</c:v>
                </c:pt>
                <c:pt idx="468">
                  <c:v>44152</c:v>
                </c:pt>
                <c:pt idx="469">
                  <c:v>44153</c:v>
                </c:pt>
                <c:pt idx="470">
                  <c:v>44154</c:v>
                </c:pt>
                <c:pt idx="471">
                  <c:v>44155</c:v>
                </c:pt>
                <c:pt idx="472">
                  <c:v>44158</c:v>
                </c:pt>
                <c:pt idx="473">
                  <c:v>44159</c:v>
                </c:pt>
                <c:pt idx="474">
                  <c:v>44160</c:v>
                </c:pt>
                <c:pt idx="475">
                  <c:v>44161</c:v>
                </c:pt>
                <c:pt idx="476" formatCode="d\-mmm\-yy">
                  <c:v>44162</c:v>
                </c:pt>
                <c:pt idx="477" formatCode="d\-mmm\-yy">
                  <c:v>44165</c:v>
                </c:pt>
                <c:pt idx="478" formatCode="d\-mmm\-yy">
                  <c:v>44166</c:v>
                </c:pt>
                <c:pt idx="479" formatCode="d\-mmm\-yy">
                  <c:v>44167</c:v>
                </c:pt>
                <c:pt idx="480" formatCode="d\-mmm\-yy">
                  <c:v>44168</c:v>
                </c:pt>
                <c:pt idx="481" formatCode="d\-mmm\-yy">
                  <c:v>44169</c:v>
                </c:pt>
                <c:pt idx="482" formatCode="d\-mmm\-yy">
                  <c:v>44172</c:v>
                </c:pt>
                <c:pt idx="483" formatCode="d\-mmm\-yy">
                  <c:v>44173</c:v>
                </c:pt>
                <c:pt idx="484" formatCode="d\-mmm\-yy">
                  <c:v>44174</c:v>
                </c:pt>
                <c:pt idx="485" formatCode="d\-mmm\-yy">
                  <c:v>44175</c:v>
                </c:pt>
                <c:pt idx="486" formatCode="d\-mmm\-yy">
                  <c:v>44176</c:v>
                </c:pt>
                <c:pt idx="487" formatCode="d\-mmm\-yy">
                  <c:v>44179</c:v>
                </c:pt>
                <c:pt idx="488" formatCode="d\-mmm\-yy">
                  <c:v>44180</c:v>
                </c:pt>
                <c:pt idx="489" formatCode="d\-mmm\-yy">
                  <c:v>44181</c:v>
                </c:pt>
                <c:pt idx="490" formatCode="d\-mmm\-yy">
                  <c:v>44182</c:v>
                </c:pt>
                <c:pt idx="491" formatCode="d\-mmm\-yy">
                  <c:v>44183</c:v>
                </c:pt>
                <c:pt idx="492" formatCode="d\-mmm\-yy">
                  <c:v>44186</c:v>
                </c:pt>
                <c:pt idx="493" formatCode="d\-mmm\-yy">
                  <c:v>44187</c:v>
                </c:pt>
                <c:pt idx="494" formatCode="d\-mmm\-yy">
                  <c:v>44188</c:v>
                </c:pt>
                <c:pt idx="495" formatCode="d\-mmm\-yy">
                  <c:v>44189</c:v>
                </c:pt>
                <c:pt idx="496" formatCode="d\-mmm\-yy">
                  <c:v>44190</c:v>
                </c:pt>
                <c:pt idx="497" formatCode="d\-mmm\-yy">
                  <c:v>44193</c:v>
                </c:pt>
                <c:pt idx="498" formatCode="d\-mmm\-yy">
                  <c:v>44194</c:v>
                </c:pt>
                <c:pt idx="499" formatCode="d\-mmm\-yy">
                  <c:v>44195</c:v>
                </c:pt>
                <c:pt idx="500" formatCode="d\-mmm\-yy">
                  <c:v>44196</c:v>
                </c:pt>
                <c:pt idx="501" formatCode="d\-mmm\-yy">
                  <c:v>44200</c:v>
                </c:pt>
                <c:pt idx="502" formatCode="d\-mmm\-yy">
                  <c:v>44201</c:v>
                </c:pt>
                <c:pt idx="503" formatCode="d\-mmm\-yy">
                  <c:v>44202</c:v>
                </c:pt>
                <c:pt idx="504" formatCode="d\-mmm\-yy">
                  <c:v>44203</c:v>
                </c:pt>
                <c:pt idx="505" formatCode="d\-mmm\-yy">
                  <c:v>44204</c:v>
                </c:pt>
                <c:pt idx="506" formatCode="d\-mmm\-yy">
                  <c:v>44207</c:v>
                </c:pt>
                <c:pt idx="507" formatCode="d\-mmm\-yy">
                  <c:v>44208</c:v>
                </c:pt>
                <c:pt idx="508" formatCode="d\-mmm\-yy">
                  <c:v>44209</c:v>
                </c:pt>
                <c:pt idx="509" formatCode="d\-mmm\-yy">
                  <c:v>44210</c:v>
                </c:pt>
                <c:pt idx="510" formatCode="d\-mmm\-yy">
                  <c:v>44211</c:v>
                </c:pt>
                <c:pt idx="511" formatCode="d\-mmm\-yy">
                  <c:v>44214</c:v>
                </c:pt>
                <c:pt idx="512" formatCode="d\-mmm\-yy">
                  <c:v>44215</c:v>
                </c:pt>
                <c:pt idx="513" formatCode="d\-mmm\-yy">
                  <c:v>44216</c:v>
                </c:pt>
                <c:pt idx="514" formatCode="d\-mmm\-yy">
                  <c:v>44217</c:v>
                </c:pt>
                <c:pt idx="515" formatCode="d\-mmm\-yy">
                  <c:v>44218</c:v>
                </c:pt>
                <c:pt idx="516" formatCode="d\-mmm\-yy">
                  <c:v>44221</c:v>
                </c:pt>
                <c:pt idx="517" formatCode="d\-mmm\-yy">
                  <c:v>44222</c:v>
                </c:pt>
                <c:pt idx="518" formatCode="d\-mmm\-yy">
                  <c:v>44223</c:v>
                </c:pt>
                <c:pt idx="519" formatCode="d\-mmm\-yy">
                  <c:v>44224</c:v>
                </c:pt>
                <c:pt idx="520" formatCode="d\-mmm\-yy">
                  <c:v>44225</c:v>
                </c:pt>
                <c:pt idx="521" formatCode="d\-mmm\-yy">
                  <c:v>44228</c:v>
                </c:pt>
                <c:pt idx="522" formatCode="d\-mmm\-yy">
                  <c:v>44229</c:v>
                </c:pt>
                <c:pt idx="523" formatCode="d\-mmm\-yy">
                  <c:v>44230</c:v>
                </c:pt>
                <c:pt idx="524" formatCode="d\-mmm\-yy">
                  <c:v>44231</c:v>
                </c:pt>
                <c:pt idx="525" formatCode="d\-mmm\-yy">
                  <c:v>44232</c:v>
                </c:pt>
                <c:pt idx="526" formatCode="d\-mmm\-yy">
                  <c:v>44235</c:v>
                </c:pt>
                <c:pt idx="527" formatCode="d\-mmm\-yy">
                  <c:v>44236</c:v>
                </c:pt>
                <c:pt idx="528" formatCode="d\-mmm\-yy">
                  <c:v>44237</c:v>
                </c:pt>
                <c:pt idx="529" formatCode="d\-mmm\-yy">
                  <c:v>44238</c:v>
                </c:pt>
                <c:pt idx="530" formatCode="d\-mmm\-yy">
                  <c:v>44239</c:v>
                </c:pt>
                <c:pt idx="531" formatCode="d\-mmm\-yy">
                  <c:v>44242</c:v>
                </c:pt>
                <c:pt idx="532" formatCode="d\-mmm\-yy">
                  <c:v>44243</c:v>
                </c:pt>
                <c:pt idx="533" formatCode="d\-mmm\-yy">
                  <c:v>44244</c:v>
                </c:pt>
                <c:pt idx="534" formatCode="d\-mmm\-yy">
                  <c:v>44245</c:v>
                </c:pt>
                <c:pt idx="535" formatCode="d\-mmm\-yy">
                  <c:v>44246</c:v>
                </c:pt>
                <c:pt idx="536" formatCode="d\-mmm\-yy">
                  <c:v>44249</c:v>
                </c:pt>
                <c:pt idx="537" formatCode="d\-mmm\-yy">
                  <c:v>44250</c:v>
                </c:pt>
                <c:pt idx="538" formatCode="d\-mmm\-yy">
                  <c:v>44251</c:v>
                </c:pt>
                <c:pt idx="539" formatCode="d\-mmm\-yy">
                  <c:v>44252</c:v>
                </c:pt>
                <c:pt idx="540" formatCode="d\-mmm\-yy">
                  <c:v>44253</c:v>
                </c:pt>
                <c:pt idx="541" formatCode="d\-mmm\-yy">
                  <c:v>44256</c:v>
                </c:pt>
                <c:pt idx="542" formatCode="d\-mmm\-yy">
                  <c:v>44257</c:v>
                </c:pt>
                <c:pt idx="543" formatCode="d\-mmm\-yy">
                  <c:v>44258</c:v>
                </c:pt>
                <c:pt idx="544" formatCode="d\-mmm\-yy">
                  <c:v>44259</c:v>
                </c:pt>
                <c:pt idx="545" formatCode="d\-mmm\-yy">
                  <c:v>44260</c:v>
                </c:pt>
                <c:pt idx="546" formatCode="d\-mmm\-yy">
                  <c:v>44263</c:v>
                </c:pt>
                <c:pt idx="547" formatCode="d\-mmm\-yy">
                  <c:v>44264</c:v>
                </c:pt>
                <c:pt idx="548" formatCode="d\-mmm\-yy">
                  <c:v>44265</c:v>
                </c:pt>
                <c:pt idx="549" formatCode="d\-mmm">
                  <c:v>44266</c:v>
                </c:pt>
                <c:pt idx="550" formatCode="d\-mmm\-yy">
                  <c:v>44267</c:v>
                </c:pt>
                <c:pt idx="551" formatCode="d\-mmm\-yy">
                  <c:v>44270</c:v>
                </c:pt>
                <c:pt idx="552" formatCode="d\-mmm\-yy">
                  <c:v>44271</c:v>
                </c:pt>
                <c:pt idx="553" formatCode="d\-mmm\-yy">
                  <c:v>44272</c:v>
                </c:pt>
                <c:pt idx="554" formatCode="d\-mmm\-yy">
                  <c:v>44273</c:v>
                </c:pt>
                <c:pt idx="555" formatCode="d\-mmm\-yy">
                  <c:v>44274</c:v>
                </c:pt>
                <c:pt idx="556" formatCode="d\-mmm\-yy">
                  <c:v>44277</c:v>
                </c:pt>
                <c:pt idx="557" formatCode="d\-mmm\-yy">
                  <c:v>44278</c:v>
                </c:pt>
                <c:pt idx="558">
                  <c:v>44279</c:v>
                </c:pt>
                <c:pt idx="559">
                  <c:v>44281</c:v>
                </c:pt>
                <c:pt idx="560">
                  <c:v>44284</c:v>
                </c:pt>
                <c:pt idx="561">
                  <c:v>44285</c:v>
                </c:pt>
                <c:pt idx="562" formatCode="d\-mmm\-yy">
                  <c:v>44286</c:v>
                </c:pt>
                <c:pt idx="563">
                  <c:v>44287</c:v>
                </c:pt>
                <c:pt idx="564">
                  <c:v>44288</c:v>
                </c:pt>
                <c:pt idx="565">
                  <c:v>44291</c:v>
                </c:pt>
                <c:pt idx="566">
                  <c:v>44292</c:v>
                </c:pt>
                <c:pt idx="567">
                  <c:v>44293</c:v>
                </c:pt>
                <c:pt idx="568">
                  <c:v>44294</c:v>
                </c:pt>
                <c:pt idx="569">
                  <c:v>44295</c:v>
                </c:pt>
                <c:pt idx="570">
                  <c:v>44298</c:v>
                </c:pt>
                <c:pt idx="571">
                  <c:v>44299</c:v>
                </c:pt>
                <c:pt idx="572">
                  <c:v>44300</c:v>
                </c:pt>
                <c:pt idx="573">
                  <c:v>44301</c:v>
                </c:pt>
                <c:pt idx="574">
                  <c:v>44302</c:v>
                </c:pt>
                <c:pt idx="575">
                  <c:v>44305</c:v>
                </c:pt>
                <c:pt idx="576">
                  <c:v>44306</c:v>
                </c:pt>
                <c:pt idx="577">
                  <c:v>44307</c:v>
                </c:pt>
                <c:pt idx="578">
                  <c:v>44308</c:v>
                </c:pt>
                <c:pt idx="579">
                  <c:v>44312</c:v>
                </c:pt>
                <c:pt idx="580">
                  <c:v>44313</c:v>
                </c:pt>
                <c:pt idx="581">
                  <c:v>44314</c:v>
                </c:pt>
                <c:pt idx="582">
                  <c:v>44315</c:v>
                </c:pt>
                <c:pt idx="583">
                  <c:v>44316</c:v>
                </c:pt>
                <c:pt idx="584">
                  <c:v>44319</c:v>
                </c:pt>
                <c:pt idx="585">
                  <c:v>44320</c:v>
                </c:pt>
                <c:pt idx="586">
                  <c:v>44321</c:v>
                </c:pt>
                <c:pt idx="587">
                  <c:v>44322</c:v>
                </c:pt>
                <c:pt idx="588">
                  <c:v>44323</c:v>
                </c:pt>
                <c:pt idx="589">
                  <c:v>44326</c:v>
                </c:pt>
                <c:pt idx="590">
                  <c:v>44327</c:v>
                </c:pt>
                <c:pt idx="591">
                  <c:v>44328</c:v>
                </c:pt>
                <c:pt idx="592">
                  <c:v>44333</c:v>
                </c:pt>
                <c:pt idx="593">
                  <c:v>44334</c:v>
                </c:pt>
                <c:pt idx="594">
                  <c:v>44336</c:v>
                </c:pt>
                <c:pt idx="595">
                  <c:v>44337</c:v>
                </c:pt>
                <c:pt idx="596">
                  <c:v>44340</c:v>
                </c:pt>
                <c:pt idx="597">
                  <c:v>44341</c:v>
                </c:pt>
                <c:pt idx="598">
                  <c:v>44342</c:v>
                </c:pt>
                <c:pt idx="599">
                  <c:v>44343</c:v>
                </c:pt>
                <c:pt idx="600">
                  <c:v>44344</c:v>
                </c:pt>
                <c:pt idx="601">
                  <c:v>44347</c:v>
                </c:pt>
                <c:pt idx="602">
                  <c:v>44348</c:v>
                </c:pt>
                <c:pt idx="603">
                  <c:v>44349</c:v>
                </c:pt>
                <c:pt idx="604">
                  <c:v>44350</c:v>
                </c:pt>
                <c:pt idx="605">
                  <c:v>44351</c:v>
                </c:pt>
                <c:pt idx="606">
                  <c:v>44354</c:v>
                </c:pt>
                <c:pt idx="607">
                  <c:v>44355</c:v>
                </c:pt>
                <c:pt idx="608">
                  <c:v>44356</c:v>
                </c:pt>
                <c:pt idx="609">
                  <c:v>44357</c:v>
                </c:pt>
                <c:pt idx="610">
                  <c:v>44358</c:v>
                </c:pt>
                <c:pt idx="611">
                  <c:v>44361</c:v>
                </c:pt>
                <c:pt idx="612">
                  <c:v>44362</c:v>
                </c:pt>
                <c:pt idx="613">
                  <c:v>44363</c:v>
                </c:pt>
                <c:pt idx="614">
                  <c:v>44364</c:v>
                </c:pt>
                <c:pt idx="615">
                  <c:v>44365</c:v>
                </c:pt>
                <c:pt idx="616">
                  <c:v>44368</c:v>
                </c:pt>
                <c:pt idx="617">
                  <c:v>44369</c:v>
                </c:pt>
                <c:pt idx="618">
                  <c:v>44370</c:v>
                </c:pt>
                <c:pt idx="619">
                  <c:v>44371</c:v>
                </c:pt>
                <c:pt idx="620">
                  <c:v>44372</c:v>
                </c:pt>
                <c:pt idx="621">
                  <c:v>44375</c:v>
                </c:pt>
                <c:pt idx="622">
                  <c:v>44376</c:v>
                </c:pt>
                <c:pt idx="623">
                  <c:v>44377</c:v>
                </c:pt>
                <c:pt idx="624">
                  <c:v>44378</c:v>
                </c:pt>
                <c:pt idx="625">
                  <c:v>44379</c:v>
                </c:pt>
                <c:pt idx="626">
                  <c:v>44382</c:v>
                </c:pt>
                <c:pt idx="627">
                  <c:v>44383</c:v>
                </c:pt>
                <c:pt idx="628">
                  <c:v>44384</c:v>
                </c:pt>
                <c:pt idx="629">
                  <c:v>44385</c:v>
                </c:pt>
                <c:pt idx="630">
                  <c:v>44386</c:v>
                </c:pt>
                <c:pt idx="631">
                  <c:v>44389</c:v>
                </c:pt>
                <c:pt idx="632">
                  <c:v>44390</c:v>
                </c:pt>
                <c:pt idx="633">
                  <c:v>44391</c:v>
                </c:pt>
                <c:pt idx="634">
                  <c:v>44393</c:v>
                </c:pt>
                <c:pt idx="635">
                  <c:v>44396</c:v>
                </c:pt>
                <c:pt idx="636">
                  <c:v>44403</c:v>
                </c:pt>
                <c:pt idx="637">
                  <c:v>44404</c:v>
                </c:pt>
                <c:pt idx="638">
                  <c:v>44405</c:v>
                </c:pt>
                <c:pt idx="639">
                  <c:v>44406</c:v>
                </c:pt>
                <c:pt idx="640">
                  <c:v>44407</c:v>
                </c:pt>
                <c:pt idx="641">
                  <c:v>44410</c:v>
                </c:pt>
                <c:pt idx="642">
                  <c:v>44411</c:v>
                </c:pt>
                <c:pt idx="643">
                  <c:v>44412</c:v>
                </c:pt>
                <c:pt idx="644">
                  <c:v>44413</c:v>
                </c:pt>
                <c:pt idx="645">
                  <c:v>44414</c:v>
                </c:pt>
                <c:pt idx="646">
                  <c:v>44417</c:v>
                </c:pt>
                <c:pt idx="647">
                  <c:v>44418</c:v>
                </c:pt>
                <c:pt idx="648">
                  <c:v>44419</c:v>
                </c:pt>
                <c:pt idx="649">
                  <c:v>44420</c:v>
                </c:pt>
                <c:pt idx="650">
                  <c:v>44421</c:v>
                </c:pt>
                <c:pt idx="651">
                  <c:v>44424</c:v>
                </c:pt>
                <c:pt idx="652">
                  <c:v>44425</c:v>
                </c:pt>
                <c:pt idx="653">
                  <c:v>44426</c:v>
                </c:pt>
                <c:pt idx="654">
                  <c:v>44427</c:v>
                </c:pt>
                <c:pt idx="655">
                  <c:v>44428</c:v>
                </c:pt>
                <c:pt idx="656">
                  <c:v>44431</c:v>
                </c:pt>
                <c:pt idx="657">
                  <c:v>44432</c:v>
                </c:pt>
                <c:pt idx="658">
                  <c:v>44433</c:v>
                </c:pt>
                <c:pt idx="659">
                  <c:v>44434</c:v>
                </c:pt>
                <c:pt idx="660">
                  <c:v>44435</c:v>
                </c:pt>
                <c:pt idx="661">
                  <c:v>44439</c:v>
                </c:pt>
                <c:pt idx="662">
                  <c:v>44440</c:v>
                </c:pt>
                <c:pt idx="663">
                  <c:v>44441</c:v>
                </c:pt>
                <c:pt idx="664">
                  <c:v>44442</c:v>
                </c:pt>
                <c:pt idx="665">
                  <c:v>44445</c:v>
                </c:pt>
                <c:pt idx="666">
                  <c:v>44446</c:v>
                </c:pt>
                <c:pt idx="667">
                  <c:v>44447</c:v>
                </c:pt>
                <c:pt idx="668">
                  <c:v>44448</c:v>
                </c:pt>
                <c:pt idx="669">
                  <c:v>44449</c:v>
                </c:pt>
                <c:pt idx="670">
                  <c:v>44452</c:v>
                </c:pt>
                <c:pt idx="671">
                  <c:v>44453</c:v>
                </c:pt>
                <c:pt idx="672">
                  <c:v>44454</c:v>
                </c:pt>
                <c:pt idx="673">
                  <c:v>44455</c:v>
                </c:pt>
                <c:pt idx="674">
                  <c:v>44456</c:v>
                </c:pt>
                <c:pt idx="675">
                  <c:v>44459</c:v>
                </c:pt>
                <c:pt idx="676">
                  <c:v>44460</c:v>
                </c:pt>
                <c:pt idx="677">
                  <c:v>44461</c:v>
                </c:pt>
                <c:pt idx="678">
                  <c:v>44462</c:v>
                </c:pt>
                <c:pt idx="679">
                  <c:v>44463</c:v>
                </c:pt>
                <c:pt idx="680">
                  <c:v>44466</c:v>
                </c:pt>
                <c:pt idx="681">
                  <c:v>44467</c:v>
                </c:pt>
                <c:pt idx="682">
                  <c:v>44468</c:v>
                </c:pt>
                <c:pt idx="683">
                  <c:v>44469</c:v>
                </c:pt>
                <c:pt idx="684">
                  <c:v>44470</c:v>
                </c:pt>
                <c:pt idx="685">
                  <c:v>44473</c:v>
                </c:pt>
                <c:pt idx="686">
                  <c:v>44474</c:v>
                </c:pt>
                <c:pt idx="687">
                  <c:v>44475</c:v>
                </c:pt>
                <c:pt idx="688">
                  <c:v>44476</c:v>
                </c:pt>
                <c:pt idx="689">
                  <c:v>44477</c:v>
                </c:pt>
                <c:pt idx="690">
                  <c:v>44480</c:v>
                </c:pt>
                <c:pt idx="691">
                  <c:v>44481</c:v>
                </c:pt>
                <c:pt idx="692">
                  <c:v>44482</c:v>
                </c:pt>
                <c:pt idx="693">
                  <c:v>44483</c:v>
                </c:pt>
                <c:pt idx="694">
                  <c:v>44484</c:v>
                </c:pt>
                <c:pt idx="695">
                  <c:v>44487</c:v>
                </c:pt>
                <c:pt idx="696">
                  <c:v>44488</c:v>
                </c:pt>
                <c:pt idx="697">
                  <c:v>44489</c:v>
                </c:pt>
                <c:pt idx="698">
                  <c:v>44490</c:v>
                </c:pt>
                <c:pt idx="699">
                  <c:v>44491</c:v>
                </c:pt>
                <c:pt idx="700">
                  <c:v>44494</c:v>
                </c:pt>
                <c:pt idx="701">
                  <c:v>44495</c:v>
                </c:pt>
                <c:pt idx="702">
                  <c:v>44496</c:v>
                </c:pt>
                <c:pt idx="703">
                  <c:v>44497</c:v>
                </c:pt>
                <c:pt idx="704">
                  <c:v>44501</c:v>
                </c:pt>
                <c:pt idx="705">
                  <c:v>44502</c:v>
                </c:pt>
                <c:pt idx="706">
                  <c:v>44503</c:v>
                </c:pt>
                <c:pt idx="707">
                  <c:v>44504</c:v>
                </c:pt>
                <c:pt idx="708">
                  <c:v>44505</c:v>
                </c:pt>
                <c:pt idx="709">
                  <c:v>44508</c:v>
                </c:pt>
                <c:pt idx="710">
                  <c:v>44509</c:v>
                </c:pt>
                <c:pt idx="711">
                  <c:v>44510</c:v>
                </c:pt>
                <c:pt idx="712">
                  <c:v>44511</c:v>
                </c:pt>
                <c:pt idx="713">
                  <c:v>44512</c:v>
                </c:pt>
                <c:pt idx="714">
                  <c:v>44515</c:v>
                </c:pt>
                <c:pt idx="715">
                  <c:v>44516</c:v>
                </c:pt>
                <c:pt idx="716">
                  <c:v>44517</c:v>
                </c:pt>
                <c:pt idx="717">
                  <c:v>44518</c:v>
                </c:pt>
                <c:pt idx="718">
                  <c:v>44519</c:v>
                </c:pt>
                <c:pt idx="719">
                  <c:v>44522</c:v>
                </c:pt>
                <c:pt idx="720">
                  <c:v>44523</c:v>
                </c:pt>
                <c:pt idx="721">
                  <c:v>44524</c:v>
                </c:pt>
                <c:pt idx="722">
                  <c:v>44525</c:v>
                </c:pt>
                <c:pt idx="723">
                  <c:v>44526</c:v>
                </c:pt>
                <c:pt idx="724">
                  <c:v>44529</c:v>
                </c:pt>
                <c:pt idx="725">
                  <c:v>44530</c:v>
                </c:pt>
                <c:pt idx="726">
                  <c:v>44531</c:v>
                </c:pt>
                <c:pt idx="727">
                  <c:v>44532</c:v>
                </c:pt>
                <c:pt idx="728">
                  <c:v>44533</c:v>
                </c:pt>
                <c:pt idx="729">
                  <c:v>44536</c:v>
                </c:pt>
                <c:pt idx="730">
                  <c:v>44537</c:v>
                </c:pt>
                <c:pt idx="731">
                  <c:v>44538</c:v>
                </c:pt>
                <c:pt idx="732">
                  <c:v>44539</c:v>
                </c:pt>
                <c:pt idx="733">
                  <c:v>44540</c:v>
                </c:pt>
                <c:pt idx="734">
                  <c:v>44543</c:v>
                </c:pt>
                <c:pt idx="735">
                  <c:v>44544</c:v>
                </c:pt>
                <c:pt idx="736">
                  <c:v>44545</c:v>
                </c:pt>
                <c:pt idx="737">
                  <c:v>44546</c:v>
                </c:pt>
                <c:pt idx="738">
                  <c:v>44547</c:v>
                </c:pt>
                <c:pt idx="739">
                  <c:v>44550</c:v>
                </c:pt>
                <c:pt idx="740">
                  <c:v>44551</c:v>
                </c:pt>
                <c:pt idx="741">
                  <c:v>44552</c:v>
                </c:pt>
                <c:pt idx="742">
                  <c:v>44553</c:v>
                </c:pt>
                <c:pt idx="743">
                  <c:v>44554</c:v>
                </c:pt>
                <c:pt idx="744">
                  <c:v>44557</c:v>
                </c:pt>
                <c:pt idx="745">
                  <c:v>44558</c:v>
                </c:pt>
                <c:pt idx="746">
                  <c:v>44559</c:v>
                </c:pt>
                <c:pt idx="747">
                  <c:v>44560</c:v>
                </c:pt>
                <c:pt idx="748">
                  <c:v>44561</c:v>
                </c:pt>
                <c:pt idx="749">
                  <c:v>44564</c:v>
                </c:pt>
                <c:pt idx="750">
                  <c:v>44565</c:v>
                </c:pt>
                <c:pt idx="751">
                  <c:v>44566</c:v>
                </c:pt>
                <c:pt idx="752">
                  <c:v>44567</c:v>
                </c:pt>
                <c:pt idx="753">
                  <c:v>44568</c:v>
                </c:pt>
                <c:pt idx="754">
                  <c:v>44571</c:v>
                </c:pt>
                <c:pt idx="755">
                  <c:v>44572</c:v>
                </c:pt>
                <c:pt idx="756">
                  <c:v>44573</c:v>
                </c:pt>
                <c:pt idx="757">
                  <c:v>44574</c:v>
                </c:pt>
                <c:pt idx="758">
                  <c:v>44575</c:v>
                </c:pt>
                <c:pt idx="759">
                  <c:v>44578</c:v>
                </c:pt>
                <c:pt idx="760">
                  <c:v>44579</c:v>
                </c:pt>
                <c:pt idx="761">
                  <c:v>44580</c:v>
                </c:pt>
                <c:pt idx="762">
                  <c:v>44581</c:v>
                </c:pt>
                <c:pt idx="763">
                  <c:v>44582</c:v>
                </c:pt>
                <c:pt idx="764">
                  <c:v>44585</c:v>
                </c:pt>
                <c:pt idx="765">
                  <c:v>44586</c:v>
                </c:pt>
                <c:pt idx="766">
                  <c:v>44587</c:v>
                </c:pt>
                <c:pt idx="767">
                  <c:v>44588</c:v>
                </c:pt>
                <c:pt idx="768">
                  <c:v>44589</c:v>
                </c:pt>
                <c:pt idx="769">
                  <c:v>44592</c:v>
                </c:pt>
                <c:pt idx="770">
                  <c:v>44593</c:v>
                </c:pt>
                <c:pt idx="771">
                  <c:v>44594</c:v>
                </c:pt>
                <c:pt idx="772">
                  <c:v>44595</c:v>
                </c:pt>
                <c:pt idx="773">
                  <c:v>44596</c:v>
                </c:pt>
                <c:pt idx="774">
                  <c:v>44599</c:v>
                </c:pt>
                <c:pt idx="775">
                  <c:v>44600</c:v>
                </c:pt>
                <c:pt idx="776">
                  <c:v>44601</c:v>
                </c:pt>
                <c:pt idx="777">
                  <c:v>44602</c:v>
                </c:pt>
                <c:pt idx="778">
                  <c:v>44603</c:v>
                </c:pt>
                <c:pt idx="779">
                  <c:v>44606</c:v>
                </c:pt>
                <c:pt idx="780">
                  <c:v>44607</c:v>
                </c:pt>
                <c:pt idx="781">
                  <c:v>44608</c:v>
                </c:pt>
                <c:pt idx="782">
                  <c:v>44609</c:v>
                </c:pt>
                <c:pt idx="783">
                  <c:v>44610</c:v>
                </c:pt>
                <c:pt idx="784">
                  <c:v>44613</c:v>
                </c:pt>
                <c:pt idx="785">
                  <c:v>44614</c:v>
                </c:pt>
                <c:pt idx="786">
                  <c:v>44615</c:v>
                </c:pt>
                <c:pt idx="787">
                  <c:v>44616</c:v>
                </c:pt>
                <c:pt idx="788">
                  <c:v>44617</c:v>
                </c:pt>
                <c:pt idx="789">
                  <c:v>44620</c:v>
                </c:pt>
                <c:pt idx="790">
                  <c:v>44621</c:v>
                </c:pt>
                <c:pt idx="791">
                  <c:v>44622</c:v>
                </c:pt>
                <c:pt idx="792">
                  <c:v>44623</c:v>
                </c:pt>
                <c:pt idx="793">
                  <c:v>44624</c:v>
                </c:pt>
                <c:pt idx="794">
                  <c:v>44627</c:v>
                </c:pt>
                <c:pt idx="795">
                  <c:v>44628</c:v>
                </c:pt>
                <c:pt idx="796">
                  <c:v>44629</c:v>
                </c:pt>
                <c:pt idx="797">
                  <c:v>44630</c:v>
                </c:pt>
                <c:pt idx="798">
                  <c:v>44631</c:v>
                </c:pt>
                <c:pt idx="799">
                  <c:v>44634</c:v>
                </c:pt>
                <c:pt idx="800">
                  <c:v>44635</c:v>
                </c:pt>
                <c:pt idx="801">
                  <c:v>44636</c:v>
                </c:pt>
                <c:pt idx="802">
                  <c:v>44637</c:v>
                </c:pt>
                <c:pt idx="803">
                  <c:v>44638</c:v>
                </c:pt>
                <c:pt idx="804">
                  <c:v>44641</c:v>
                </c:pt>
                <c:pt idx="805">
                  <c:v>44642</c:v>
                </c:pt>
                <c:pt idx="806">
                  <c:v>44643</c:v>
                </c:pt>
                <c:pt idx="807">
                  <c:v>44644</c:v>
                </c:pt>
                <c:pt idx="808">
                  <c:v>44645</c:v>
                </c:pt>
                <c:pt idx="809">
                  <c:v>44648</c:v>
                </c:pt>
                <c:pt idx="810">
                  <c:v>44649</c:v>
                </c:pt>
                <c:pt idx="811">
                  <c:v>44650</c:v>
                </c:pt>
                <c:pt idx="812">
                  <c:v>44651</c:v>
                </c:pt>
                <c:pt idx="813">
                  <c:v>44652</c:v>
                </c:pt>
                <c:pt idx="814">
                  <c:v>44655</c:v>
                </c:pt>
                <c:pt idx="815">
                  <c:v>44656</c:v>
                </c:pt>
                <c:pt idx="816">
                  <c:v>44657</c:v>
                </c:pt>
                <c:pt idx="817">
                  <c:v>44658</c:v>
                </c:pt>
                <c:pt idx="818">
                  <c:v>44659</c:v>
                </c:pt>
                <c:pt idx="819">
                  <c:v>44662</c:v>
                </c:pt>
                <c:pt idx="820">
                  <c:v>44663</c:v>
                </c:pt>
                <c:pt idx="821">
                  <c:v>44664</c:v>
                </c:pt>
                <c:pt idx="822">
                  <c:v>44665</c:v>
                </c:pt>
                <c:pt idx="823">
                  <c:v>44666</c:v>
                </c:pt>
                <c:pt idx="824">
                  <c:v>44669</c:v>
                </c:pt>
                <c:pt idx="825">
                  <c:v>44670</c:v>
                </c:pt>
                <c:pt idx="826">
                  <c:v>44671</c:v>
                </c:pt>
                <c:pt idx="827">
                  <c:v>44672</c:v>
                </c:pt>
                <c:pt idx="828">
                  <c:v>44672</c:v>
                </c:pt>
                <c:pt idx="829">
                  <c:v>44676</c:v>
                </c:pt>
                <c:pt idx="830">
                  <c:v>44677</c:v>
                </c:pt>
                <c:pt idx="831">
                  <c:v>44678</c:v>
                </c:pt>
                <c:pt idx="832">
                  <c:v>44679</c:v>
                </c:pt>
                <c:pt idx="833">
                  <c:v>44680</c:v>
                </c:pt>
                <c:pt idx="834">
                  <c:v>44686</c:v>
                </c:pt>
                <c:pt idx="835">
                  <c:v>44687</c:v>
                </c:pt>
                <c:pt idx="836">
                  <c:v>44690</c:v>
                </c:pt>
                <c:pt idx="837">
                  <c:v>44691</c:v>
                </c:pt>
                <c:pt idx="838">
                  <c:v>44692</c:v>
                </c:pt>
                <c:pt idx="839">
                  <c:v>44693</c:v>
                </c:pt>
                <c:pt idx="840">
                  <c:v>44694</c:v>
                </c:pt>
                <c:pt idx="841">
                  <c:v>44697</c:v>
                </c:pt>
                <c:pt idx="842">
                  <c:v>44698</c:v>
                </c:pt>
                <c:pt idx="843">
                  <c:v>44699</c:v>
                </c:pt>
                <c:pt idx="844">
                  <c:v>44701</c:v>
                </c:pt>
                <c:pt idx="845">
                  <c:v>44704</c:v>
                </c:pt>
                <c:pt idx="846">
                  <c:v>44705</c:v>
                </c:pt>
                <c:pt idx="847">
                  <c:v>44706</c:v>
                </c:pt>
                <c:pt idx="848">
                  <c:v>44707</c:v>
                </c:pt>
                <c:pt idx="849">
                  <c:v>44708</c:v>
                </c:pt>
                <c:pt idx="850">
                  <c:v>44711</c:v>
                </c:pt>
                <c:pt idx="851">
                  <c:v>44712</c:v>
                </c:pt>
                <c:pt idx="852">
                  <c:v>44713</c:v>
                </c:pt>
                <c:pt idx="853">
                  <c:v>44714</c:v>
                </c:pt>
                <c:pt idx="854">
                  <c:v>44715</c:v>
                </c:pt>
                <c:pt idx="855">
                  <c:v>44718</c:v>
                </c:pt>
                <c:pt idx="856">
                  <c:v>44719</c:v>
                </c:pt>
                <c:pt idx="857">
                  <c:v>44720</c:v>
                </c:pt>
                <c:pt idx="858">
                  <c:v>44721</c:v>
                </c:pt>
                <c:pt idx="859">
                  <c:v>44722</c:v>
                </c:pt>
                <c:pt idx="860">
                  <c:v>44725</c:v>
                </c:pt>
                <c:pt idx="861">
                  <c:v>44726</c:v>
                </c:pt>
                <c:pt idx="862">
                  <c:v>44727</c:v>
                </c:pt>
                <c:pt idx="863">
                  <c:v>44728</c:v>
                </c:pt>
                <c:pt idx="864">
                  <c:v>44729</c:v>
                </c:pt>
                <c:pt idx="865">
                  <c:v>44732</c:v>
                </c:pt>
                <c:pt idx="866">
                  <c:v>44733</c:v>
                </c:pt>
                <c:pt idx="867">
                  <c:v>44734</c:v>
                </c:pt>
                <c:pt idx="868">
                  <c:v>44735</c:v>
                </c:pt>
                <c:pt idx="869">
                  <c:v>44736</c:v>
                </c:pt>
                <c:pt idx="870">
                  <c:v>44739</c:v>
                </c:pt>
                <c:pt idx="871">
                  <c:v>44740</c:v>
                </c:pt>
                <c:pt idx="872">
                  <c:v>44741</c:v>
                </c:pt>
                <c:pt idx="873">
                  <c:v>44742</c:v>
                </c:pt>
                <c:pt idx="874">
                  <c:v>44743</c:v>
                </c:pt>
                <c:pt idx="875">
                  <c:v>44746</c:v>
                </c:pt>
                <c:pt idx="876">
                  <c:v>44747</c:v>
                </c:pt>
                <c:pt idx="877">
                  <c:v>44748</c:v>
                </c:pt>
                <c:pt idx="878">
                  <c:v>44749</c:v>
                </c:pt>
                <c:pt idx="879">
                  <c:v>44750</c:v>
                </c:pt>
                <c:pt idx="880">
                  <c:v>44755</c:v>
                </c:pt>
                <c:pt idx="881">
                  <c:v>44756</c:v>
                </c:pt>
                <c:pt idx="882">
                  <c:v>44760</c:v>
                </c:pt>
                <c:pt idx="883">
                  <c:v>44761</c:v>
                </c:pt>
                <c:pt idx="884">
                  <c:v>44762</c:v>
                </c:pt>
                <c:pt idx="885">
                  <c:v>44763</c:v>
                </c:pt>
                <c:pt idx="886">
                  <c:v>44764</c:v>
                </c:pt>
                <c:pt idx="887">
                  <c:v>44767</c:v>
                </c:pt>
                <c:pt idx="888">
                  <c:v>44768</c:v>
                </c:pt>
                <c:pt idx="889">
                  <c:v>44769</c:v>
                </c:pt>
                <c:pt idx="890">
                  <c:v>44770</c:v>
                </c:pt>
                <c:pt idx="891">
                  <c:v>44771</c:v>
                </c:pt>
                <c:pt idx="892">
                  <c:v>44774</c:v>
                </c:pt>
                <c:pt idx="893">
                  <c:v>44775</c:v>
                </c:pt>
                <c:pt idx="894">
                  <c:v>44776</c:v>
                </c:pt>
                <c:pt idx="895">
                  <c:v>44777</c:v>
                </c:pt>
                <c:pt idx="896">
                  <c:v>44778</c:v>
                </c:pt>
                <c:pt idx="897">
                  <c:v>44781</c:v>
                </c:pt>
                <c:pt idx="898">
                  <c:v>44782</c:v>
                </c:pt>
                <c:pt idx="899">
                  <c:v>44783</c:v>
                </c:pt>
                <c:pt idx="900">
                  <c:v>44784</c:v>
                </c:pt>
                <c:pt idx="901">
                  <c:v>44785</c:v>
                </c:pt>
                <c:pt idx="902">
                  <c:v>44788</c:v>
                </c:pt>
                <c:pt idx="903">
                  <c:v>44789</c:v>
                </c:pt>
                <c:pt idx="904">
                  <c:v>44790</c:v>
                </c:pt>
                <c:pt idx="905">
                  <c:v>44791</c:v>
                </c:pt>
                <c:pt idx="906">
                  <c:v>44792</c:v>
                </c:pt>
                <c:pt idx="907">
                  <c:v>44795</c:v>
                </c:pt>
                <c:pt idx="908">
                  <c:v>44796</c:v>
                </c:pt>
                <c:pt idx="909">
                  <c:v>44797</c:v>
                </c:pt>
                <c:pt idx="910">
                  <c:v>44798</c:v>
                </c:pt>
                <c:pt idx="911">
                  <c:v>44799</c:v>
                </c:pt>
                <c:pt idx="912">
                  <c:v>44802</c:v>
                </c:pt>
                <c:pt idx="913">
                  <c:v>44804</c:v>
                </c:pt>
                <c:pt idx="914">
                  <c:v>44805</c:v>
                </c:pt>
                <c:pt idx="915">
                  <c:v>44806</c:v>
                </c:pt>
                <c:pt idx="916">
                  <c:v>44809</c:v>
                </c:pt>
                <c:pt idx="917">
                  <c:v>44810</c:v>
                </c:pt>
                <c:pt idx="918">
                  <c:v>44811</c:v>
                </c:pt>
                <c:pt idx="919">
                  <c:v>44812</c:v>
                </c:pt>
                <c:pt idx="920">
                  <c:v>44813</c:v>
                </c:pt>
                <c:pt idx="921">
                  <c:v>44816</c:v>
                </c:pt>
                <c:pt idx="922">
                  <c:v>44817</c:v>
                </c:pt>
                <c:pt idx="923">
                  <c:v>44818</c:v>
                </c:pt>
                <c:pt idx="924">
                  <c:v>44819</c:v>
                </c:pt>
                <c:pt idx="925">
                  <c:v>44820</c:v>
                </c:pt>
                <c:pt idx="926">
                  <c:v>44823</c:v>
                </c:pt>
                <c:pt idx="927">
                  <c:v>44824</c:v>
                </c:pt>
                <c:pt idx="928">
                  <c:v>44825</c:v>
                </c:pt>
                <c:pt idx="929">
                  <c:v>44826</c:v>
                </c:pt>
                <c:pt idx="930">
                  <c:v>44827</c:v>
                </c:pt>
                <c:pt idx="931">
                  <c:v>44830</c:v>
                </c:pt>
                <c:pt idx="932">
                  <c:v>44830</c:v>
                </c:pt>
                <c:pt idx="933">
                  <c:v>44832</c:v>
                </c:pt>
                <c:pt idx="934">
                  <c:v>44833</c:v>
                </c:pt>
                <c:pt idx="935">
                  <c:v>44834</c:v>
                </c:pt>
                <c:pt idx="936">
                  <c:v>44837</c:v>
                </c:pt>
                <c:pt idx="937">
                  <c:v>44838</c:v>
                </c:pt>
                <c:pt idx="938">
                  <c:v>44839</c:v>
                </c:pt>
                <c:pt idx="939">
                  <c:v>44840</c:v>
                </c:pt>
                <c:pt idx="940">
                  <c:v>44841</c:v>
                </c:pt>
                <c:pt idx="941">
                  <c:v>44844</c:v>
                </c:pt>
                <c:pt idx="942">
                  <c:v>44845</c:v>
                </c:pt>
                <c:pt idx="943">
                  <c:v>44846</c:v>
                </c:pt>
                <c:pt idx="944">
                  <c:v>44847</c:v>
                </c:pt>
                <c:pt idx="945">
                  <c:v>44848</c:v>
                </c:pt>
                <c:pt idx="946">
                  <c:v>44851</c:v>
                </c:pt>
                <c:pt idx="947">
                  <c:v>44852</c:v>
                </c:pt>
                <c:pt idx="948">
                  <c:v>44853</c:v>
                </c:pt>
                <c:pt idx="949">
                  <c:v>44854</c:v>
                </c:pt>
                <c:pt idx="950">
                  <c:v>44855</c:v>
                </c:pt>
                <c:pt idx="951">
                  <c:v>44858</c:v>
                </c:pt>
                <c:pt idx="952">
                  <c:v>44859</c:v>
                </c:pt>
                <c:pt idx="953">
                  <c:v>44860</c:v>
                </c:pt>
                <c:pt idx="954">
                  <c:v>44861</c:v>
                </c:pt>
                <c:pt idx="955">
                  <c:v>44862</c:v>
                </c:pt>
                <c:pt idx="956">
                  <c:v>44865</c:v>
                </c:pt>
                <c:pt idx="957">
                  <c:v>44866</c:v>
                </c:pt>
                <c:pt idx="958">
                  <c:v>44867</c:v>
                </c:pt>
                <c:pt idx="959">
                  <c:v>44868</c:v>
                </c:pt>
                <c:pt idx="960">
                  <c:v>44869</c:v>
                </c:pt>
                <c:pt idx="961">
                  <c:v>44872</c:v>
                </c:pt>
                <c:pt idx="962">
                  <c:v>44873</c:v>
                </c:pt>
                <c:pt idx="963">
                  <c:v>44874</c:v>
                </c:pt>
                <c:pt idx="964">
                  <c:v>44875</c:v>
                </c:pt>
                <c:pt idx="965">
                  <c:v>44876</c:v>
                </c:pt>
                <c:pt idx="966">
                  <c:v>44879</c:v>
                </c:pt>
                <c:pt idx="967">
                  <c:v>44880</c:v>
                </c:pt>
                <c:pt idx="968">
                  <c:v>44881</c:v>
                </c:pt>
                <c:pt idx="969">
                  <c:v>44882</c:v>
                </c:pt>
                <c:pt idx="970">
                  <c:v>44883</c:v>
                </c:pt>
                <c:pt idx="971">
                  <c:v>44886</c:v>
                </c:pt>
                <c:pt idx="972">
                  <c:v>44887</c:v>
                </c:pt>
                <c:pt idx="973">
                  <c:v>44888</c:v>
                </c:pt>
                <c:pt idx="974">
                  <c:v>44889</c:v>
                </c:pt>
                <c:pt idx="975">
                  <c:v>44890</c:v>
                </c:pt>
                <c:pt idx="976">
                  <c:v>44893</c:v>
                </c:pt>
                <c:pt idx="977">
                  <c:v>44894</c:v>
                </c:pt>
                <c:pt idx="978">
                  <c:v>44895</c:v>
                </c:pt>
                <c:pt idx="979">
                  <c:v>44896</c:v>
                </c:pt>
                <c:pt idx="980">
                  <c:v>44897</c:v>
                </c:pt>
                <c:pt idx="981">
                  <c:v>44900</c:v>
                </c:pt>
                <c:pt idx="982">
                  <c:v>44901</c:v>
                </c:pt>
                <c:pt idx="983">
                  <c:v>44902</c:v>
                </c:pt>
                <c:pt idx="984">
                  <c:v>44903</c:v>
                </c:pt>
                <c:pt idx="985">
                  <c:v>44904</c:v>
                </c:pt>
                <c:pt idx="986">
                  <c:v>44907</c:v>
                </c:pt>
                <c:pt idx="987">
                  <c:v>44908</c:v>
                </c:pt>
                <c:pt idx="988">
                  <c:v>44909</c:v>
                </c:pt>
                <c:pt idx="989">
                  <c:v>44910</c:v>
                </c:pt>
                <c:pt idx="990">
                  <c:v>44914</c:v>
                </c:pt>
                <c:pt idx="991">
                  <c:v>44915</c:v>
                </c:pt>
                <c:pt idx="992">
                  <c:v>44916</c:v>
                </c:pt>
                <c:pt idx="993">
                  <c:v>44917</c:v>
                </c:pt>
                <c:pt idx="994">
                  <c:v>44918</c:v>
                </c:pt>
                <c:pt idx="995">
                  <c:v>44921</c:v>
                </c:pt>
                <c:pt idx="996">
                  <c:v>44922</c:v>
                </c:pt>
                <c:pt idx="997">
                  <c:v>44923</c:v>
                </c:pt>
                <c:pt idx="998">
                  <c:v>44924</c:v>
                </c:pt>
                <c:pt idx="999">
                  <c:v>44925</c:v>
                </c:pt>
                <c:pt idx="1000">
                  <c:v>44928</c:v>
                </c:pt>
                <c:pt idx="1001">
                  <c:v>44929</c:v>
                </c:pt>
                <c:pt idx="1002">
                  <c:v>44930</c:v>
                </c:pt>
                <c:pt idx="1003">
                  <c:v>44931</c:v>
                </c:pt>
                <c:pt idx="1004">
                  <c:v>44932</c:v>
                </c:pt>
                <c:pt idx="1005">
                  <c:v>44935</c:v>
                </c:pt>
                <c:pt idx="1006">
                  <c:v>44936</c:v>
                </c:pt>
                <c:pt idx="1007">
                  <c:v>44937</c:v>
                </c:pt>
                <c:pt idx="1008">
                  <c:v>44938</c:v>
                </c:pt>
                <c:pt idx="1009">
                  <c:v>44939</c:v>
                </c:pt>
                <c:pt idx="1010">
                  <c:v>44942</c:v>
                </c:pt>
                <c:pt idx="1011">
                  <c:v>44943</c:v>
                </c:pt>
                <c:pt idx="1012">
                  <c:v>44944</c:v>
                </c:pt>
                <c:pt idx="1013">
                  <c:v>44945</c:v>
                </c:pt>
                <c:pt idx="1014">
                  <c:v>44946</c:v>
                </c:pt>
                <c:pt idx="1015">
                  <c:v>44949</c:v>
                </c:pt>
                <c:pt idx="1016">
                  <c:v>44950</c:v>
                </c:pt>
                <c:pt idx="1017">
                  <c:v>44951</c:v>
                </c:pt>
                <c:pt idx="1018">
                  <c:v>44952</c:v>
                </c:pt>
                <c:pt idx="1019">
                  <c:v>44953</c:v>
                </c:pt>
                <c:pt idx="1020">
                  <c:v>44956</c:v>
                </c:pt>
                <c:pt idx="1021">
                  <c:v>44957</c:v>
                </c:pt>
                <c:pt idx="1022">
                  <c:v>44958</c:v>
                </c:pt>
                <c:pt idx="1023">
                  <c:v>44959</c:v>
                </c:pt>
                <c:pt idx="1024">
                  <c:v>44960</c:v>
                </c:pt>
                <c:pt idx="1025">
                  <c:v>44963</c:v>
                </c:pt>
                <c:pt idx="1026">
                  <c:v>44964</c:v>
                </c:pt>
                <c:pt idx="1027">
                  <c:v>44965</c:v>
                </c:pt>
                <c:pt idx="1028">
                  <c:v>44966</c:v>
                </c:pt>
                <c:pt idx="1029">
                  <c:v>44967</c:v>
                </c:pt>
                <c:pt idx="1030">
                  <c:v>44970</c:v>
                </c:pt>
                <c:pt idx="1031">
                  <c:v>44971</c:v>
                </c:pt>
                <c:pt idx="1032">
                  <c:v>44972</c:v>
                </c:pt>
                <c:pt idx="1033">
                  <c:v>44973</c:v>
                </c:pt>
                <c:pt idx="1034">
                  <c:v>44974</c:v>
                </c:pt>
                <c:pt idx="1035">
                  <c:v>44977</c:v>
                </c:pt>
                <c:pt idx="1036">
                  <c:v>44978</c:v>
                </c:pt>
                <c:pt idx="1037">
                  <c:v>44979</c:v>
                </c:pt>
                <c:pt idx="1038">
                  <c:v>44980</c:v>
                </c:pt>
                <c:pt idx="1039">
                  <c:v>44981</c:v>
                </c:pt>
                <c:pt idx="1040">
                  <c:v>44984</c:v>
                </c:pt>
                <c:pt idx="1041">
                  <c:v>44985</c:v>
                </c:pt>
                <c:pt idx="1042">
                  <c:v>44986</c:v>
                </c:pt>
                <c:pt idx="1043">
                  <c:v>44987</c:v>
                </c:pt>
                <c:pt idx="1044">
                  <c:v>44988</c:v>
                </c:pt>
                <c:pt idx="1045">
                  <c:v>44991</c:v>
                </c:pt>
                <c:pt idx="1046">
                  <c:v>44992</c:v>
                </c:pt>
                <c:pt idx="1047">
                  <c:v>44993</c:v>
                </c:pt>
                <c:pt idx="1048">
                  <c:v>44994</c:v>
                </c:pt>
                <c:pt idx="1049">
                  <c:v>44995</c:v>
                </c:pt>
                <c:pt idx="1050">
                  <c:v>44998</c:v>
                </c:pt>
                <c:pt idx="1051">
                  <c:v>44999</c:v>
                </c:pt>
                <c:pt idx="1052">
                  <c:v>45000</c:v>
                </c:pt>
                <c:pt idx="1053">
                  <c:v>45001</c:v>
                </c:pt>
                <c:pt idx="1054">
                  <c:v>45002</c:v>
                </c:pt>
                <c:pt idx="1055">
                  <c:v>45005</c:v>
                </c:pt>
                <c:pt idx="1056">
                  <c:v>45006</c:v>
                </c:pt>
                <c:pt idx="1057">
                  <c:v>45007</c:v>
                </c:pt>
                <c:pt idx="1058">
                  <c:v>45008</c:v>
                </c:pt>
                <c:pt idx="1059">
                  <c:v>45009</c:v>
                </c:pt>
                <c:pt idx="1060">
                  <c:v>45012</c:v>
                </c:pt>
                <c:pt idx="1061">
                  <c:v>45013</c:v>
                </c:pt>
                <c:pt idx="1062">
                  <c:v>45014</c:v>
                </c:pt>
                <c:pt idx="1063">
                  <c:v>45015</c:v>
                </c:pt>
                <c:pt idx="1064">
                  <c:v>45016</c:v>
                </c:pt>
                <c:pt idx="1065">
                  <c:v>45019</c:v>
                </c:pt>
                <c:pt idx="1066">
                  <c:v>45020</c:v>
                </c:pt>
                <c:pt idx="1067">
                  <c:v>45021</c:v>
                </c:pt>
                <c:pt idx="1068">
                  <c:v>45022</c:v>
                </c:pt>
                <c:pt idx="1069">
                  <c:v>45023</c:v>
                </c:pt>
                <c:pt idx="1070">
                  <c:v>45026</c:v>
                </c:pt>
                <c:pt idx="1071">
                  <c:v>45027</c:v>
                </c:pt>
                <c:pt idx="1072">
                  <c:v>45028</c:v>
                </c:pt>
                <c:pt idx="1073">
                  <c:v>45029</c:v>
                </c:pt>
                <c:pt idx="1074">
                  <c:v>45030</c:v>
                </c:pt>
                <c:pt idx="1075">
                  <c:v>45033</c:v>
                </c:pt>
                <c:pt idx="1076">
                  <c:v>45034</c:v>
                </c:pt>
                <c:pt idx="1077">
                  <c:v>45035</c:v>
                </c:pt>
                <c:pt idx="1078">
                  <c:v>45036</c:v>
                </c:pt>
                <c:pt idx="1079">
                  <c:v>45040</c:v>
                </c:pt>
                <c:pt idx="1080">
                  <c:v>45041</c:v>
                </c:pt>
                <c:pt idx="1081">
                  <c:v>45041</c:v>
                </c:pt>
                <c:pt idx="1082">
                  <c:v>45043</c:v>
                </c:pt>
                <c:pt idx="1083">
                  <c:v>45044</c:v>
                </c:pt>
                <c:pt idx="1084">
                  <c:v>45048</c:v>
                </c:pt>
                <c:pt idx="1085">
                  <c:v>45049</c:v>
                </c:pt>
                <c:pt idx="1086">
                  <c:v>45050</c:v>
                </c:pt>
                <c:pt idx="1087">
                  <c:v>45051</c:v>
                </c:pt>
                <c:pt idx="1088">
                  <c:v>45054</c:v>
                </c:pt>
                <c:pt idx="1089">
                  <c:v>45055</c:v>
                </c:pt>
                <c:pt idx="1090">
                  <c:v>45056</c:v>
                </c:pt>
                <c:pt idx="1091">
                  <c:v>45057</c:v>
                </c:pt>
                <c:pt idx="1092">
                  <c:v>45058</c:v>
                </c:pt>
                <c:pt idx="1093">
                  <c:v>45061</c:v>
                </c:pt>
                <c:pt idx="1094">
                  <c:v>45062</c:v>
                </c:pt>
                <c:pt idx="1095">
                  <c:v>45063</c:v>
                </c:pt>
                <c:pt idx="1096">
                  <c:v>45064</c:v>
                </c:pt>
                <c:pt idx="1097">
                  <c:v>45068</c:v>
                </c:pt>
                <c:pt idx="1098">
                  <c:v>45069</c:v>
                </c:pt>
                <c:pt idx="1099">
                  <c:v>45070</c:v>
                </c:pt>
                <c:pt idx="1100">
                  <c:v>45071</c:v>
                </c:pt>
                <c:pt idx="1101">
                  <c:v>45072</c:v>
                </c:pt>
                <c:pt idx="1102">
                  <c:v>45075</c:v>
                </c:pt>
                <c:pt idx="1103">
                  <c:v>45076</c:v>
                </c:pt>
                <c:pt idx="1104">
                  <c:v>45077</c:v>
                </c:pt>
                <c:pt idx="1105">
                  <c:v>45078</c:v>
                </c:pt>
                <c:pt idx="1106">
                  <c:v>45079</c:v>
                </c:pt>
                <c:pt idx="1107">
                  <c:v>45082</c:v>
                </c:pt>
                <c:pt idx="1108">
                  <c:v>45083</c:v>
                </c:pt>
                <c:pt idx="1109">
                  <c:v>45084</c:v>
                </c:pt>
                <c:pt idx="1110">
                  <c:v>45085</c:v>
                </c:pt>
                <c:pt idx="1111">
                  <c:v>45086</c:v>
                </c:pt>
                <c:pt idx="1112">
                  <c:v>45089</c:v>
                </c:pt>
                <c:pt idx="1113">
                  <c:v>45090</c:v>
                </c:pt>
                <c:pt idx="1114">
                  <c:v>45091</c:v>
                </c:pt>
                <c:pt idx="1115">
                  <c:v>45092</c:v>
                </c:pt>
                <c:pt idx="1116">
                  <c:v>45093</c:v>
                </c:pt>
                <c:pt idx="1117">
                  <c:v>45096</c:v>
                </c:pt>
                <c:pt idx="1118">
                  <c:v>45097</c:v>
                </c:pt>
                <c:pt idx="1119">
                  <c:v>45098</c:v>
                </c:pt>
                <c:pt idx="1120">
                  <c:v>45099</c:v>
                </c:pt>
                <c:pt idx="1121">
                  <c:v>45100</c:v>
                </c:pt>
                <c:pt idx="1122">
                  <c:v>45103</c:v>
                </c:pt>
                <c:pt idx="1123">
                  <c:v>45104</c:v>
                </c:pt>
                <c:pt idx="1124">
                  <c:v>45110</c:v>
                </c:pt>
                <c:pt idx="1125">
                  <c:v>45111</c:v>
                </c:pt>
                <c:pt idx="1126">
                  <c:v>45112</c:v>
                </c:pt>
                <c:pt idx="1127">
                  <c:v>45113</c:v>
                </c:pt>
                <c:pt idx="1128">
                  <c:v>45114</c:v>
                </c:pt>
                <c:pt idx="1129">
                  <c:v>45117</c:v>
                </c:pt>
                <c:pt idx="1130">
                  <c:v>45118</c:v>
                </c:pt>
                <c:pt idx="1131">
                  <c:v>45119</c:v>
                </c:pt>
                <c:pt idx="1132">
                  <c:v>45120</c:v>
                </c:pt>
                <c:pt idx="1133">
                  <c:v>45121</c:v>
                </c:pt>
                <c:pt idx="1134">
                  <c:v>45124</c:v>
                </c:pt>
                <c:pt idx="1135">
                  <c:v>45125</c:v>
                </c:pt>
                <c:pt idx="1136">
                  <c:v>45126</c:v>
                </c:pt>
                <c:pt idx="1137">
                  <c:v>45127</c:v>
                </c:pt>
                <c:pt idx="1138">
                  <c:v>45128</c:v>
                </c:pt>
                <c:pt idx="1139">
                  <c:v>45131</c:v>
                </c:pt>
                <c:pt idx="1140">
                  <c:v>45132</c:v>
                </c:pt>
                <c:pt idx="1141">
                  <c:v>45133</c:v>
                </c:pt>
                <c:pt idx="1142">
                  <c:v>45134</c:v>
                </c:pt>
                <c:pt idx="1143">
                  <c:v>45135</c:v>
                </c:pt>
                <c:pt idx="1144">
                  <c:v>45138</c:v>
                </c:pt>
                <c:pt idx="1145">
                  <c:v>45139</c:v>
                </c:pt>
                <c:pt idx="1146">
                  <c:v>45140</c:v>
                </c:pt>
                <c:pt idx="1147">
                  <c:v>45141</c:v>
                </c:pt>
                <c:pt idx="1148">
                  <c:v>45142</c:v>
                </c:pt>
                <c:pt idx="1149">
                  <c:v>45145</c:v>
                </c:pt>
                <c:pt idx="1150">
                  <c:v>45146</c:v>
                </c:pt>
                <c:pt idx="1151">
                  <c:v>45147</c:v>
                </c:pt>
                <c:pt idx="1152">
                  <c:v>45148</c:v>
                </c:pt>
                <c:pt idx="1153">
                  <c:v>45149</c:v>
                </c:pt>
                <c:pt idx="1154">
                  <c:v>45152</c:v>
                </c:pt>
                <c:pt idx="1155">
                  <c:v>45153</c:v>
                </c:pt>
                <c:pt idx="1156">
                  <c:v>45154</c:v>
                </c:pt>
                <c:pt idx="1157">
                  <c:v>45155</c:v>
                </c:pt>
                <c:pt idx="1158">
                  <c:v>45156</c:v>
                </c:pt>
                <c:pt idx="1159">
                  <c:v>45159</c:v>
                </c:pt>
                <c:pt idx="1160">
                  <c:v>45160</c:v>
                </c:pt>
                <c:pt idx="1161">
                  <c:v>45161</c:v>
                </c:pt>
                <c:pt idx="1162">
                  <c:v>45162</c:v>
                </c:pt>
                <c:pt idx="1163">
                  <c:v>45163</c:v>
                </c:pt>
                <c:pt idx="1164">
                  <c:v>45166</c:v>
                </c:pt>
                <c:pt idx="1165">
                  <c:v>45166</c:v>
                </c:pt>
                <c:pt idx="1166">
                  <c:v>45169</c:v>
                </c:pt>
                <c:pt idx="1167">
                  <c:v>45170</c:v>
                </c:pt>
                <c:pt idx="1168">
                  <c:v>45173</c:v>
                </c:pt>
                <c:pt idx="1169">
                  <c:v>45174</c:v>
                </c:pt>
                <c:pt idx="1170">
                  <c:v>45175</c:v>
                </c:pt>
                <c:pt idx="1171">
                  <c:v>45176</c:v>
                </c:pt>
                <c:pt idx="1172">
                  <c:v>45177</c:v>
                </c:pt>
                <c:pt idx="1173">
                  <c:v>45180</c:v>
                </c:pt>
                <c:pt idx="1174">
                  <c:v>45181</c:v>
                </c:pt>
                <c:pt idx="1175">
                  <c:v>45182</c:v>
                </c:pt>
                <c:pt idx="1176">
                  <c:v>45183</c:v>
                </c:pt>
                <c:pt idx="1177">
                  <c:v>45184</c:v>
                </c:pt>
                <c:pt idx="1178">
                  <c:v>45187</c:v>
                </c:pt>
                <c:pt idx="1179">
                  <c:v>45188</c:v>
                </c:pt>
                <c:pt idx="1180">
                  <c:v>45189</c:v>
                </c:pt>
                <c:pt idx="1181">
                  <c:v>45190</c:v>
                </c:pt>
                <c:pt idx="1182">
                  <c:v>45191</c:v>
                </c:pt>
                <c:pt idx="1183">
                  <c:v>45194</c:v>
                </c:pt>
                <c:pt idx="1184">
                  <c:v>45195</c:v>
                </c:pt>
                <c:pt idx="1185">
                  <c:v>45196</c:v>
                </c:pt>
                <c:pt idx="1186">
                  <c:v>45197</c:v>
                </c:pt>
                <c:pt idx="1187">
                  <c:v>45198</c:v>
                </c:pt>
                <c:pt idx="1188">
                  <c:v>45201</c:v>
                </c:pt>
                <c:pt idx="1189">
                  <c:v>45202</c:v>
                </c:pt>
                <c:pt idx="1190">
                  <c:v>45203</c:v>
                </c:pt>
                <c:pt idx="1191">
                  <c:v>45204</c:v>
                </c:pt>
                <c:pt idx="1192">
                  <c:v>45205</c:v>
                </c:pt>
                <c:pt idx="1193">
                  <c:v>45208</c:v>
                </c:pt>
                <c:pt idx="1194">
                  <c:v>45209</c:v>
                </c:pt>
                <c:pt idx="1195">
                  <c:v>45210</c:v>
                </c:pt>
                <c:pt idx="1196">
                  <c:v>45211</c:v>
                </c:pt>
                <c:pt idx="1197">
                  <c:v>45212</c:v>
                </c:pt>
                <c:pt idx="1198">
                  <c:v>45215</c:v>
                </c:pt>
                <c:pt idx="1199">
                  <c:v>45216</c:v>
                </c:pt>
                <c:pt idx="1200">
                  <c:v>45217</c:v>
                </c:pt>
                <c:pt idx="1201">
                  <c:v>45218</c:v>
                </c:pt>
                <c:pt idx="1202">
                  <c:v>45219</c:v>
                </c:pt>
                <c:pt idx="1203">
                  <c:v>45222</c:v>
                </c:pt>
                <c:pt idx="1204">
                  <c:v>45223</c:v>
                </c:pt>
                <c:pt idx="1205">
                  <c:v>45224</c:v>
                </c:pt>
                <c:pt idx="1206">
                  <c:v>45225</c:v>
                </c:pt>
                <c:pt idx="1207">
                  <c:v>45226</c:v>
                </c:pt>
                <c:pt idx="1208">
                  <c:v>45229</c:v>
                </c:pt>
                <c:pt idx="1209">
                  <c:v>45230</c:v>
                </c:pt>
                <c:pt idx="1210">
                  <c:v>45231</c:v>
                </c:pt>
                <c:pt idx="1211">
                  <c:v>45232</c:v>
                </c:pt>
                <c:pt idx="1212">
                  <c:v>45233</c:v>
                </c:pt>
                <c:pt idx="1213">
                  <c:v>45236</c:v>
                </c:pt>
                <c:pt idx="1214">
                  <c:v>45237</c:v>
                </c:pt>
                <c:pt idx="1215">
                  <c:v>45238</c:v>
                </c:pt>
                <c:pt idx="1216">
                  <c:v>45239</c:v>
                </c:pt>
                <c:pt idx="1217">
                  <c:v>45240</c:v>
                </c:pt>
                <c:pt idx="1218">
                  <c:v>45243</c:v>
                </c:pt>
                <c:pt idx="1219">
                  <c:v>45244</c:v>
                </c:pt>
                <c:pt idx="1220">
                  <c:v>45245</c:v>
                </c:pt>
                <c:pt idx="1221">
                  <c:v>45246</c:v>
                </c:pt>
                <c:pt idx="1222">
                  <c:v>45247</c:v>
                </c:pt>
                <c:pt idx="1223">
                  <c:v>45250</c:v>
                </c:pt>
                <c:pt idx="1224">
                  <c:v>45251</c:v>
                </c:pt>
                <c:pt idx="1225">
                  <c:v>45252</c:v>
                </c:pt>
                <c:pt idx="1226">
                  <c:v>45253</c:v>
                </c:pt>
                <c:pt idx="1227">
                  <c:v>45254</c:v>
                </c:pt>
                <c:pt idx="1228">
                  <c:v>45257</c:v>
                </c:pt>
                <c:pt idx="1229">
                  <c:v>45258</c:v>
                </c:pt>
                <c:pt idx="1230">
                  <c:v>45259</c:v>
                </c:pt>
                <c:pt idx="1231">
                  <c:v>45260</c:v>
                </c:pt>
                <c:pt idx="1232">
                  <c:v>45261</c:v>
                </c:pt>
                <c:pt idx="1233">
                  <c:v>45264</c:v>
                </c:pt>
                <c:pt idx="1234">
                  <c:v>45265</c:v>
                </c:pt>
                <c:pt idx="1235">
                  <c:v>45266</c:v>
                </c:pt>
                <c:pt idx="1236">
                  <c:v>45267</c:v>
                </c:pt>
                <c:pt idx="1237">
                  <c:v>45268</c:v>
                </c:pt>
                <c:pt idx="1238">
                  <c:v>45271</c:v>
                </c:pt>
                <c:pt idx="1239">
                  <c:v>45272</c:v>
                </c:pt>
                <c:pt idx="1240">
                  <c:v>45273</c:v>
                </c:pt>
                <c:pt idx="1241">
                  <c:v>45274</c:v>
                </c:pt>
                <c:pt idx="1242">
                  <c:v>45275</c:v>
                </c:pt>
                <c:pt idx="1243">
                  <c:v>45278</c:v>
                </c:pt>
                <c:pt idx="1244">
                  <c:v>45279</c:v>
                </c:pt>
                <c:pt idx="1245">
                  <c:v>45280</c:v>
                </c:pt>
                <c:pt idx="1246">
                  <c:v>45281</c:v>
                </c:pt>
                <c:pt idx="1247">
                  <c:v>45282</c:v>
                </c:pt>
                <c:pt idx="1248">
                  <c:v>45285</c:v>
                </c:pt>
                <c:pt idx="1249">
                  <c:v>45286</c:v>
                </c:pt>
                <c:pt idx="1250">
                  <c:v>45287</c:v>
                </c:pt>
                <c:pt idx="1251">
                  <c:v>45288</c:v>
                </c:pt>
                <c:pt idx="1252">
                  <c:v>45295</c:v>
                </c:pt>
                <c:pt idx="1253">
                  <c:v>45296</c:v>
                </c:pt>
                <c:pt idx="1254">
                  <c:v>45299</c:v>
                </c:pt>
                <c:pt idx="1255">
                  <c:v>45300</c:v>
                </c:pt>
                <c:pt idx="1256">
                  <c:v>45301</c:v>
                </c:pt>
                <c:pt idx="1257">
                  <c:v>45302</c:v>
                </c:pt>
                <c:pt idx="1258">
                  <c:v>45303</c:v>
                </c:pt>
                <c:pt idx="1259">
                  <c:v>45306</c:v>
                </c:pt>
                <c:pt idx="1260">
                  <c:v>45307</c:v>
                </c:pt>
                <c:pt idx="1261">
                  <c:v>45308</c:v>
                </c:pt>
                <c:pt idx="1262">
                  <c:v>45309</c:v>
                </c:pt>
                <c:pt idx="1263">
                  <c:v>45310</c:v>
                </c:pt>
                <c:pt idx="1264">
                  <c:v>45313</c:v>
                </c:pt>
                <c:pt idx="1265">
                  <c:v>45314</c:v>
                </c:pt>
                <c:pt idx="1266">
                  <c:v>45315</c:v>
                </c:pt>
                <c:pt idx="1267">
                  <c:v>45316</c:v>
                </c:pt>
                <c:pt idx="1268">
                  <c:v>45317</c:v>
                </c:pt>
                <c:pt idx="1269">
                  <c:v>45320</c:v>
                </c:pt>
                <c:pt idx="1270">
                  <c:v>45321</c:v>
                </c:pt>
                <c:pt idx="1271">
                  <c:v>45322</c:v>
                </c:pt>
                <c:pt idx="1272">
                  <c:v>45323</c:v>
                </c:pt>
                <c:pt idx="1273">
                  <c:v>45324</c:v>
                </c:pt>
                <c:pt idx="1274">
                  <c:v>45327</c:v>
                </c:pt>
                <c:pt idx="1275">
                  <c:v>45328</c:v>
                </c:pt>
                <c:pt idx="1276">
                  <c:v>45329</c:v>
                </c:pt>
                <c:pt idx="1277">
                  <c:v>45330</c:v>
                </c:pt>
                <c:pt idx="1278">
                  <c:v>45331</c:v>
                </c:pt>
                <c:pt idx="1279">
                  <c:v>45334</c:v>
                </c:pt>
                <c:pt idx="1280">
                  <c:v>45335</c:v>
                </c:pt>
                <c:pt idx="1281">
                  <c:v>45336</c:v>
                </c:pt>
                <c:pt idx="1282">
                  <c:v>45337</c:v>
                </c:pt>
                <c:pt idx="1283">
                  <c:v>45338</c:v>
                </c:pt>
                <c:pt idx="1284">
                  <c:v>45341</c:v>
                </c:pt>
                <c:pt idx="1285">
                  <c:v>45342</c:v>
                </c:pt>
                <c:pt idx="1286">
                  <c:v>45343</c:v>
                </c:pt>
                <c:pt idx="1287">
                  <c:v>45344</c:v>
                </c:pt>
                <c:pt idx="1288">
                  <c:v>45345</c:v>
                </c:pt>
                <c:pt idx="1289">
                  <c:v>45348</c:v>
                </c:pt>
                <c:pt idx="1290">
                  <c:v>45349</c:v>
                </c:pt>
                <c:pt idx="1291">
                  <c:v>45350</c:v>
                </c:pt>
                <c:pt idx="1292">
                  <c:v>45351</c:v>
                </c:pt>
                <c:pt idx="1293">
                  <c:v>45352</c:v>
                </c:pt>
                <c:pt idx="1294">
                  <c:v>45355</c:v>
                </c:pt>
                <c:pt idx="1295">
                  <c:v>45356</c:v>
                </c:pt>
                <c:pt idx="1296">
                  <c:v>45357</c:v>
                </c:pt>
                <c:pt idx="1297">
                  <c:v>45358</c:v>
                </c:pt>
                <c:pt idx="1298">
                  <c:v>45359</c:v>
                </c:pt>
                <c:pt idx="1299">
                  <c:v>45362</c:v>
                </c:pt>
                <c:pt idx="1300">
                  <c:v>45363</c:v>
                </c:pt>
                <c:pt idx="1301">
                  <c:v>45364</c:v>
                </c:pt>
                <c:pt idx="1302">
                  <c:v>45365</c:v>
                </c:pt>
                <c:pt idx="1303">
                  <c:v>45366</c:v>
                </c:pt>
                <c:pt idx="1304">
                  <c:v>45369</c:v>
                </c:pt>
                <c:pt idx="1305">
                  <c:v>45370</c:v>
                </c:pt>
                <c:pt idx="1306">
                  <c:v>45371</c:v>
                </c:pt>
                <c:pt idx="1307">
                  <c:v>45372</c:v>
                </c:pt>
                <c:pt idx="1308">
                  <c:v>45373</c:v>
                </c:pt>
                <c:pt idx="1309">
                  <c:v>45376</c:v>
                </c:pt>
                <c:pt idx="1310">
                  <c:v>45377</c:v>
                </c:pt>
                <c:pt idx="1311">
                  <c:v>45378</c:v>
                </c:pt>
                <c:pt idx="1312">
                  <c:v>45379</c:v>
                </c:pt>
                <c:pt idx="1313">
                  <c:v>45380</c:v>
                </c:pt>
                <c:pt idx="1314">
                  <c:v>45383</c:v>
                </c:pt>
                <c:pt idx="1315">
                  <c:v>45384</c:v>
                </c:pt>
                <c:pt idx="1316">
                  <c:v>45385</c:v>
                </c:pt>
                <c:pt idx="1317">
                  <c:v>45386</c:v>
                </c:pt>
                <c:pt idx="1318">
                  <c:v>45387</c:v>
                </c:pt>
                <c:pt idx="1319">
                  <c:v>45390</c:v>
                </c:pt>
                <c:pt idx="1320">
                  <c:v>45391</c:v>
                </c:pt>
                <c:pt idx="1321">
                  <c:v>45397</c:v>
                </c:pt>
                <c:pt idx="1322">
                  <c:v>45398</c:v>
                </c:pt>
                <c:pt idx="1323">
                  <c:v>45399</c:v>
                </c:pt>
                <c:pt idx="1324">
                  <c:v>45400</c:v>
                </c:pt>
                <c:pt idx="1325">
                  <c:v>45401</c:v>
                </c:pt>
                <c:pt idx="1326">
                  <c:v>45404</c:v>
                </c:pt>
                <c:pt idx="1327">
                  <c:v>45406</c:v>
                </c:pt>
                <c:pt idx="1328">
                  <c:v>45407</c:v>
                </c:pt>
                <c:pt idx="1329">
                  <c:v>45408</c:v>
                </c:pt>
                <c:pt idx="1330">
                  <c:v>45411</c:v>
                </c:pt>
                <c:pt idx="1331">
                  <c:v>45412</c:v>
                </c:pt>
                <c:pt idx="1332">
                  <c:v>45384</c:v>
                </c:pt>
                <c:pt idx="1333">
                  <c:v>45415</c:v>
                </c:pt>
                <c:pt idx="1334">
                  <c:v>45418</c:v>
                </c:pt>
                <c:pt idx="1335">
                  <c:v>45419</c:v>
                </c:pt>
                <c:pt idx="1336">
                  <c:v>45420</c:v>
                </c:pt>
                <c:pt idx="1337">
                  <c:v>45421</c:v>
                </c:pt>
                <c:pt idx="1338">
                  <c:v>45422</c:v>
                </c:pt>
                <c:pt idx="1339">
                  <c:v>45425</c:v>
                </c:pt>
                <c:pt idx="1340">
                  <c:v>45426</c:v>
                </c:pt>
                <c:pt idx="1341">
                  <c:v>45427</c:v>
                </c:pt>
                <c:pt idx="1342">
                  <c:v>45428</c:v>
                </c:pt>
                <c:pt idx="1343">
                  <c:v>45429</c:v>
                </c:pt>
                <c:pt idx="1344">
                  <c:v>45432</c:v>
                </c:pt>
                <c:pt idx="1345">
                  <c:v>45433</c:v>
                </c:pt>
                <c:pt idx="1346">
                  <c:v>45434</c:v>
                </c:pt>
                <c:pt idx="1347">
                  <c:v>45435</c:v>
                </c:pt>
                <c:pt idx="1348">
                  <c:v>45436</c:v>
                </c:pt>
                <c:pt idx="1349">
                  <c:v>45439</c:v>
                </c:pt>
                <c:pt idx="1350">
                  <c:v>45440</c:v>
                </c:pt>
                <c:pt idx="1351">
                  <c:v>45441</c:v>
                </c:pt>
                <c:pt idx="1352">
                  <c:v>45442</c:v>
                </c:pt>
                <c:pt idx="1353">
                  <c:v>45443</c:v>
                </c:pt>
                <c:pt idx="1354">
                  <c:v>45446</c:v>
                </c:pt>
                <c:pt idx="1355">
                  <c:v>45447</c:v>
                </c:pt>
                <c:pt idx="1356">
                  <c:v>45448</c:v>
                </c:pt>
                <c:pt idx="1357">
                  <c:v>45449</c:v>
                </c:pt>
                <c:pt idx="1358">
                  <c:v>45450</c:v>
                </c:pt>
                <c:pt idx="1359">
                  <c:v>45453</c:v>
                </c:pt>
                <c:pt idx="1360">
                  <c:v>45454</c:v>
                </c:pt>
                <c:pt idx="1361">
                  <c:v>45455</c:v>
                </c:pt>
                <c:pt idx="1362">
                  <c:v>45456</c:v>
                </c:pt>
                <c:pt idx="1363">
                  <c:v>45457</c:v>
                </c:pt>
                <c:pt idx="1364">
                  <c:v>45463</c:v>
                </c:pt>
                <c:pt idx="1365">
                  <c:v>45468</c:v>
                </c:pt>
                <c:pt idx="1366">
                  <c:v>45469</c:v>
                </c:pt>
                <c:pt idx="1367">
                  <c:v>45470</c:v>
                </c:pt>
                <c:pt idx="1368">
                  <c:v>45471</c:v>
                </c:pt>
                <c:pt idx="1369">
                  <c:v>45474</c:v>
                </c:pt>
                <c:pt idx="1370">
                  <c:v>45475</c:v>
                </c:pt>
                <c:pt idx="1371">
                  <c:v>45476</c:v>
                </c:pt>
                <c:pt idx="1372">
                  <c:v>45477</c:v>
                </c:pt>
                <c:pt idx="1373">
                  <c:v>45478</c:v>
                </c:pt>
                <c:pt idx="1374">
                  <c:v>45481</c:v>
                </c:pt>
                <c:pt idx="1375">
                  <c:v>45482</c:v>
                </c:pt>
                <c:pt idx="1376">
                  <c:v>45483</c:v>
                </c:pt>
                <c:pt idx="1377">
                  <c:v>45484</c:v>
                </c:pt>
                <c:pt idx="1378">
                  <c:v>45485</c:v>
                </c:pt>
                <c:pt idx="1379">
                  <c:v>45489</c:v>
                </c:pt>
                <c:pt idx="1380">
                  <c:v>45490</c:v>
                </c:pt>
                <c:pt idx="1381">
                  <c:v>45491</c:v>
                </c:pt>
                <c:pt idx="1382">
                  <c:v>45492</c:v>
                </c:pt>
                <c:pt idx="1383">
                  <c:v>45495</c:v>
                </c:pt>
                <c:pt idx="1384">
                  <c:v>45496</c:v>
                </c:pt>
                <c:pt idx="1385">
                  <c:v>45497</c:v>
                </c:pt>
                <c:pt idx="1386">
                  <c:v>45478</c:v>
                </c:pt>
                <c:pt idx="1387">
                  <c:v>45481</c:v>
                </c:pt>
                <c:pt idx="1388">
                  <c:v>45482</c:v>
                </c:pt>
                <c:pt idx="1389">
                  <c:v>45483</c:v>
                </c:pt>
                <c:pt idx="1390">
                  <c:v>45484</c:v>
                </c:pt>
                <c:pt idx="1391">
                  <c:v>45485</c:v>
                </c:pt>
                <c:pt idx="1392">
                  <c:v>45489</c:v>
                </c:pt>
                <c:pt idx="1393">
                  <c:v>45490</c:v>
                </c:pt>
                <c:pt idx="1394">
                  <c:v>45491</c:v>
                </c:pt>
                <c:pt idx="1395">
                  <c:v>45492</c:v>
                </c:pt>
                <c:pt idx="1396">
                  <c:v>45495</c:v>
                </c:pt>
                <c:pt idx="1397">
                  <c:v>45496</c:v>
                </c:pt>
                <c:pt idx="1398">
                  <c:v>45497</c:v>
                </c:pt>
                <c:pt idx="1399">
                  <c:v>45498</c:v>
                </c:pt>
                <c:pt idx="1400">
                  <c:v>45499</c:v>
                </c:pt>
                <c:pt idx="1401">
                  <c:v>45502</c:v>
                </c:pt>
                <c:pt idx="1402">
                  <c:v>45503</c:v>
                </c:pt>
                <c:pt idx="1403">
                  <c:v>45504</c:v>
                </c:pt>
                <c:pt idx="1404">
                  <c:v>45505</c:v>
                </c:pt>
                <c:pt idx="1405">
                  <c:v>45506</c:v>
                </c:pt>
                <c:pt idx="1406">
                  <c:v>45509</c:v>
                </c:pt>
                <c:pt idx="1407">
                  <c:v>45510</c:v>
                </c:pt>
                <c:pt idx="1408">
                  <c:v>45511</c:v>
                </c:pt>
                <c:pt idx="1409">
                  <c:v>45512</c:v>
                </c:pt>
                <c:pt idx="1410">
                  <c:v>45513</c:v>
                </c:pt>
                <c:pt idx="1411">
                  <c:v>45516</c:v>
                </c:pt>
                <c:pt idx="1412">
                  <c:v>45517</c:v>
                </c:pt>
                <c:pt idx="1413">
                  <c:v>45518</c:v>
                </c:pt>
                <c:pt idx="1414">
                  <c:v>45519</c:v>
                </c:pt>
                <c:pt idx="1415">
                  <c:v>45520</c:v>
                </c:pt>
                <c:pt idx="1416">
                  <c:v>45523</c:v>
                </c:pt>
                <c:pt idx="1417">
                  <c:v>45524</c:v>
                </c:pt>
                <c:pt idx="1418">
                  <c:v>45525</c:v>
                </c:pt>
                <c:pt idx="1419">
                  <c:v>45526</c:v>
                </c:pt>
                <c:pt idx="1420">
                  <c:v>45527</c:v>
                </c:pt>
                <c:pt idx="1421">
                  <c:v>45530</c:v>
                </c:pt>
                <c:pt idx="1422">
                  <c:v>45531</c:v>
                </c:pt>
                <c:pt idx="1423">
                  <c:v>45532</c:v>
                </c:pt>
                <c:pt idx="1424">
                  <c:v>45533</c:v>
                </c:pt>
                <c:pt idx="1425">
                  <c:v>45537</c:v>
                </c:pt>
                <c:pt idx="1426">
                  <c:v>45538</c:v>
                </c:pt>
                <c:pt idx="1427">
                  <c:v>45539</c:v>
                </c:pt>
                <c:pt idx="1428">
                  <c:v>45540</c:v>
                </c:pt>
                <c:pt idx="1429">
                  <c:v>45541</c:v>
                </c:pt>
                <c:pt idx="1430">
                  <c:v>45544</c:v>
                </c:pt>
                <c:pt idx="1431">
                  <c:v>45545</c:v>
                </c:pt>
                <c:pt idx="1432">
                  <c:v>45546</c:v>
                </c:pt>
                <c:pt idx="1433">
                  <c:v>45547</c:v>
                </c:pt>
                <c:pt idx="1434">
                  <c:v>45548</c:v>
                </c:pt>
                <c:pt idx="1435">
                  <c:v>45551</c:v>
                </c:pt>
                <c:pt idx="1436">
                  <c:v>45552</c:v>
                </c:pt>
                <c:pt idx="1437">
                  <c:v>45553</c:v>
                </c:pt>
                <c:pt idx="1438">
                  <c:v>45554</c:v>
                </c:pt>
                <c:pt idx="1439">
                  <c:v>45555</c:v>
                </c:pt>
                <c:pt idx="1440">
                  <c:v>45558</c:v>
                </c:pt>
                <c:pt idx="1441">
                  <c:v>45559</c:v>
                </c:pt>
                <c:pt idx="1442">
                  <c:v>45560</c:v>
                </c:pt>
                <c:pt idx="1443">
                  <c:v>45561</c:v>
                </c:pt>
                <c:pt idx="1444">
                  <c:v>45562</c:v>
                </c:pt>
                <c:pt idx="1445">
                  <c:v>45565</c:v>
                </c:pt>
                <c:pt idx="1446">
                  <c:v>45567</c:v>
                </c:pt>
                <c:pt idx="1447">
                  <c:v>45568</c:v>
                </c:pt>
                <c:pt idx="1448">
                  <c:v>45572</c:v>
                </c:pt>
                <c:pt idx="1449">
                  <c:v>45573</c:v>
                </c:pt>
                <c:pt idx="1450">
                  <c:v>45574</c:v>
                </c:pt>
                <c:pt idx="1451">
                  <c:v>45575</c:v>
                </c:pt>
                <c:pt idx="1452">
                  <c:v>45579</c:v>
                </c:pt>
                <c:pt idx="1453">
                  <c:v>45580</c:v>
                </c:pt>
                <c:pt idx="1454">
                  <c:v>45581</c:v>
                </c:pt>
                <c:pt idx="1455">
                  <c:v>45582</c:v>
                </c:pt>
                <c:pt idx="1456">
                  <c:v>45583</c:v>
                </c:pt>
                <c:pt idx="1457">
                  <c:v>45586</c:v>
                </c:pt>
                <c:pt idx="1458">
                  <c:v>45588</c:v>
                </c:pt>
                <c:pt idx="1459">
                  <c:v>45589</c:v>
                </c:pt>
                <c:pt idx="1460">
                  <c:v>45590</c:v>
                </c:pt>
                <c:pt idx="1461">
                  <c:v>45593</c:v>
                </c:pt>
                <c:pt idx="1462">
                  <c:v>45595</c:v>
                </c:pt>
                <c:pt idx="1463">
                  <c:v>45596</c:v>
                </c:pt>
                <c:pt idx="1464">
                  <c:v>45597</c:v>
                </c:pt>
                <c:pt idx="1465">
                  <c:v>45600</c:v>
                </c:pt>
                <c:pt idx="1466">
                  <c:v>45601</c:v>
                </c:pt>
                <c:pt idx="1467">
                  <c:v>45602</c:v>
                </c:pt>
                <c:pt idx="1468">
                  <c:v>45603</c:v>
                </c:pt>
                <c:pt idx="1469">
                  <c:v>45604</c:v>
                </c:pt>
                <c:pt idx="1470">
                  <c:v>45607</c:v>
                </c:pt>
                <c:pt idx="1471">
                  <c:v>45608</c:v>
                </c:pt>
                <c:pt idx="1472">
                  <c:v>45609</c:v>
                </c:pt>
                <c:pt idx="1473">
                  <c:v>45610</c:v>
                </c:pt>
                <c:pt idx="1474">
                  <c:v>45611</c:v>
                </c:pt>
                <c:pt idx="1475">
                  <c:v>45614</c:v>
                </c:pt>
                <c:pt idx="1476">
                  <c:v>45615</c:v>
                </c:pt>
                <c:pt idx="1477">
                  <c:v>45616</c:v>
                </c:pt>
                <c:pt idx="1478">
                  <c:v>45617</c:v>
                </c:pt>
                <c:pt idx="1479">
                  <c:v>45618</c:v>
                </c:pt>
                <c:pt idx="1480">
                  <c:v>45621</c:v>
                </c:pt>
                <c:pt idx="1481">
                  <c:v>45622</c:v>
                </c:pt>
                <c:pt idx="1482">
                  <c:v>45623</c:v>
                </c:pt>
                <c:pt idx="1483">
                  <c:v>45624</c:v>
                </c:pt>
                <c:pt idx="1484">
                  <c:v>45625</c:v>
                </c:pt>
                <c:pt idx="1485">
                  <c:v>45628</c:v>
                </c:pt>
                <c:pt idx="1486">
                  <c:v>45629</c:v>
                </c:pt>
                <c:pt idx="1487">
                  <c:v>45630</c:v>
                </c:pt>
                <c:pt idx="1488">
                  <c:v>45631</c:v>
                </c:pt>
                <c:pt idx="1489">
                  <c:v>45632</c:v>
                </c:pt>
                <c:pt idx="1490">
                  <c:v>45635</c:v>
                </c:pt>
                <c:pt idx="1491">
                  <c:v>45636</c:v>
                </c:pt>
                <c:pt idx="1492">
                  <c:v>45637</c:v>
                </c:pt>
                <c:pt idx="1493">
                  <c:v>45638</c:v>
                </c:pt>
                <c:pt idx="1494">
                  <c:v>45639</c:v>
                </c:pt>
                <c:pt idx="1495">
                  <c:v>45642</c:v>
                </c:pt>
                <c:pt idx="1496">
                  <c:v>45643</c:v>
                </c:pt>
                <c:pt idx="1497">
                  <c:v>45644</c:v>
                </c:pt>
                <c:pt idx="1498">
                  <c:v>45645</c:v>
                </c:pt>
                <c:pt idx="1499">
                  <c:v>45646</c:v>
                </c:pt>
                <c:pt idx="1500">
                  <c:v>45649</c:v>
                </c:pt>
                <c:pt idx="1501">
                  <c:v>45650</c:v>
                </c:pt>
                <c:pt idx="1502">
                  <c:v>45651</c:v>
                </c:pt>
                <c:pt idx="1503">
                  <c:v>45652</c:v>
                </c:pt>
                <c:pt idx="1504">
                  <c:v>45653</c:v>
                </c:pt>
                <c:pt idx="1505">
                  <c:v>45656</c:v>
                </c:pt>
                <c:pt idx="1506">
                  <c:v>45657</c:v>
                </c:pt>
                <c:pt idx="1507">
                  <c:v>45659</c:v>
                </c:pt>
                <c:pt idx="1508">
                  <c:v>45660</c:v>
                </c:pt>
                <c:pt idx="1509">
                  <c:v>45663</c:v>
                </c:pt>
                <c:pt idx="1510">
                  <c:v>45664</c:v>
                </c:pt>
                <c:pt idx="1511">
                  <c:v>45665</c:v>
                </c:pt>
                <c:pt idx="1512">
                  <c:v>45666</c:v>
                </c:pt>
                <c:pt idx="1513">
                  <c:v>45667</c:v>
                </c:pt>
                <c:pt idx="1514">
                  <c:v>45670</c:v>
                </c:pt>
                <c:pt idx="1515">
                  <c:v>45671</c:v>
                </c:pt>
                <c:pt idx="1516">
                  <c:v>45672</c:v>
                </c:pt>
                <c:pt idx="1517">
                  <c:v>45673</c:v>
                </c:pt>
                <c:pt idx="1518">
                  <c:v>45674</c:v>
                </c:pt>
                <c:pt idx="1519">
                  <c:v>45677</c:v>
                </c:pt>
                <c:pt idx="1520">
                  <c:v>45678</c:v>
                </c:pt>
                <c:pt idx="1521">
                  <c:v>45679</c:v>
                </c:pt>
                <c:pt idx="1522">
                  <c:v>45680</c:v>
                </c:pt>
                <c:pt idx="1523">
                  <c:v>45681</c:v>
                </c:pt>
                <c:pt idx="1524">
                  <c:v>45684</c:v>
                </c:pt>
                <c:pt idx="1525">
                  <c:v>45685</c:v>
                </c:pt>
                <c:pt idx="1526">
                  <c:v>45686</c:v>
                </c:pt>
                <c:pt idx="1527">
                  <c:v>45687</c:v>
                </c:pt>
                <c:pt idx="1528">
                  <c:v>45688</c:v>
                </c:pt>
                <c:pt idx="1529">
                  <c:v>45691</c:v>
                </c:pt>
                <c:pt idx="1530">
                  <c:v>45692</c:v>
                </c:pt>
                <c:pt idx="1531">
                  <c:v>45693</c:v>
                </c:pt>
                <c:pt idx="1532">
                  <c:v>45693</c:v>
                </c:pt>
                <c:pt idx="1533">
                  <c:v>45694</c:v>
                </c:pt>
                <c:pt idx="1534">
                  <c:v>45695</c:v>
                </c:pt>
                <c:pt idx="1535">
                  <c:v>45698</c:v>
                </c:pt>
                <c:pt idx="1536">
                  <c:v>45699</c:v>
                </c:pt>
                <c:pt idx="1537">
                  <c:v>45700</c:v>
                </c:pt>
                <c:pt idx="1538">
                  <c:v>45701</c:v>
                </c:pt>
                <c:pt idx="1539">
                  <c:v>45702</c:v>
                </c:pt>
                <c:pt idx="1540">
                  <c:v>45705</c:v>
                </c:pt>
                <c:pt idx="1541">
                  <c:v>45706</c:v>
                </c:pt>
                <c:pt idx="1542">
                  <c:v>45707</c:v>
                </c:pt>
                <c:pt idx="1543">
                  <c:v>45712</c:v>
                </c:pt>
                <c:pt idx="1544">
                  <c:v>45713</c:v>
                </c:pt>
                <c:pt idx="1545">
                  <c:v>45714</c:v>
                </c:pt>
                <c:pt idx="1546">
                  <c:v>45715</c:v>
                </c:pt>
                <c:pt idx="1547">
                  <c:v>45716</c:v>
                </c:pt>
                <c:pt idx="1548">
                  <c:v>45719</c:v>
                </c:pt>
                <c:pt idx="1549">
                  <c:v>45720</c:v>
                </c:pt>
                <c:pt idx="1550">
                  <c:v>45721</c:v>
                </c:pt>
                <c:pt idx="1551">
                  <c:v>45722</c:v>
                </c:pt>
                <c:pt idx="1552">
                  <c:v>45723</c:v>
                </c:pt>
                <c:pt idx="1553">
                  <c:v>45726</c:v>
                </c:pt>
                <c:pt idx="1554">
                  <c:v>45727</c:v>
                </c:pt>
                <c:pt idx="1555">
                  <c:v>45728</c:v>
                </c:pt>
                <c:pt idx="1556">
                  <c:v>45729</c:v>
                </c:pt>
                <c:pt idx="1557">
                  <c:v>45730</c:v>
                </c:pt>
                <c:pt idx="1558">
                  <c:v>45733</c:v>
                </c:pt>
                <c:pt idx="1559">
                  <c:v>45734</c:v>
                </c:pt>
                <c:pt idx="1560">
                  <c:v>45735</c:v>
                </c:pt>
                <c:pt idx="1561">
                  <c:v>45736</c:v>
                </c:pt>
                <c:pt idx="1562">
                  <c:v>45737</c:v>
                </c:pt>
                <c:pt idx="1563">
                  <c:v>45740</c:v>
                </c:pt>
                <c:pt idx="1564">
                  <c:v>45741</c:v>
                </c:pt>
                <c:pt idx="1565">
                  <c:v>45742</c:v>
                </c:pt>
                <c:pt idx="1566">
                  <c:v>45743</c:v>
                </c:pt>
                <c:pt idx="1567">
                  <c:v>45744</c:v>
                </c:pt>
                <c:pt idx="1568">
                  <c:v>45749</c:v>
                </c:pt>
                <c:pt idx="1569">
                  <c:v>45750</c:v>
                </c:pt>
                <c:pt idx="1570">
                  <c:v>45751</c:v>
                </c:pt>
                <c:pt idx="1571">
                  <c:v>45754</c:v>
                </c:pt>
                <c:pt idx="1572">
                  <c:v>45758</c:v>
                </c:pt>
                <c:pt idx="1573">
                  <c:v>45761</c:v>
                </c:pt>
                <c:pt idx="1574">
                  <c:v>45762</c:v>
                </c:pt>
                <c:pt idx="1575">
                  <c:v>45763</c:v>
                </c:pt>
                <c:pt idx="1576">
                  <c:v>45764</c:v>
                </c:pt>
                <c:pt idx="1577">
                  <c:v>45765</c:v>
                </c:pt>
                <c:pt idx="1578">
                  <c:v>45768</c:v>
                </c:pt>
                <c:pt idx="1579">
                  <c:v>45769</c:v>
                </c:pt>
                <c:pt idx="1580">
                  <c:v>45771</c:v>
                </c:pt>
                <c:pt idx="1581">
                  <c:v>45775</c:v>
                </c:pt>
                <c:pt idx="1582">
                  <c:v>45776</c:v>
                </c:pt>
                <c:pt idx="1583">
                  <c:v>45777</c:v>
                </c:pt>
                <c:pt idx="1584">
                  <c:v>45779</c:v>
                </c:pt>
                <c:pt idx="1585">
                  <c:v>45782</c:v>
                </c:pt>
                <c:pt idx="1586">
                  <c:v>45783</c:v>
                </c:pt>
                <c:pt idx="1587">
                  <c:v>45784</c:v>
                </c:pt>
                <c:pt idx="1588">
                  <c:v>45785</c:v>
                </c:pt>
                <c:pt idx="1589">
                  <c:v>45786</c:v>
                </c:pt>
                <c:pt idx="1590">
                  <c:v>45789</c:v>
                </c:pt>
                <c:pt idx="1591">
                  <c:v>45790</c:v>
                </c:pt>
                <c:pt idx="1592">
                  <c:v>45791</c:v>
                </c:pt>
                <c:pt idx="1593">
                  <c:v>45792</c:v>
                </c:pt>
                <c:pt idx="1594">
                  <c:v>45793</c:v>
                </c:pt>
                <c:pt idx="1595">
                  <c:v>45797</c:v>
                </c:pt>
                <c:pt idx="1596">
                  <c:v>45798</c:v>
                </c:pt>
                <c:pt idx="1597">
                  <c:v>45799</c:v>
                </c:pt>
                <c:pt idx="1598">
                  <c:v>45800</c:v>
                </c:pt>
                <c:pt idx="1599">
                  <c:v>45803</c:v>
                </c:pt>
                <c:pt idx="1600">
                  <c:v>45804</c:v>
                </c:pt>
                <c:pt idx="1601">
                  <c:v>45805</c:v>
                </c:pt>
                <c:pt idx="1602">
                  <c:v>45806</c:v>
                </c:pt>
                <c:pt idx="1603">
                  <c:v>45807</c:v>
                </c:pt>
                <c:pt idx="1604">
                  <c:v>45810</c:v>
                </c:pt>
                <c:pt idx="1605">
                  <c:v>45811</c:v>
                </c:pt>
                <c:pt idx="1606">
                  <c:v>45812</c:v>
                </c:pt>
                <c:pt idx="1607">
                  <c:v>45813</c:v>
                </c:pt>
                <c:pt idx="1608">
                  <c:v>45818</c:v>
                </c:pt>
                <c:pt idx="1609">
                  <c:v>45819</c:v>
                </c:pt>
                <c:pt idx="1610">
                  <c:v>45820</c:v>
                </c:pt>
                <c:pt idx="1611">
                  <c:v>45821</c:v>
                </c:pt>
                <c:pt idx="1612">
                  <c:v>45824</c:v>
                </c:pt>
                <c:pt idx="1613">
                  <c:v>45826</c:v>
                </c:pt>
                <c:pt idx="1614">
                  <c:v>45827</c:v>
                </c:pt>
                <c:pt idx="1615">
                  <c:v>45828</c:v>
                </c:pt>
                <c:pt idx="1616">
                  <c:v>45831</c:v>
                </c:pt>
                <c:pt idx="1617">
                  <c:v>45832</c:v>
                </c:pt>
                <c:pt idx="1618">
                  <c:v>45833</c:v>
                </c:pt>
                <c:pt idx="1619">
                  <c:v>45834</c:v>
                </c:pt>
                <c:pt idx="1620">
                  <c:v>45835</c:v>
                </c:pt>
                <c:pt idx="1621">
                  <c:v>45838</c:v>
                </c:pt>
                <c:pt idx="1622">
                  <c:v>45839</c:v>
                </c:pt>
                <c:pt idx="1623">
                  <c:v>45840</c:v>
                </c:pt>
              </c:numCache>
            </c:numRef>
          </c:cat>
          <c:val>
            <c:numRef>
              <c:f>Sayfa1!$B$2:$B$1625</c:f>
              <c:numCache>
                <c:formatCode>General</c:formatCode>
                <c:ptCount val="1624"/>
                <c:pt idx="0">
                  <c:v>23.87</c:v>
                </c:pt>
                <c:pt idx="1">
                  <c:v>23.01</c:v>
                </c:pt>
                <c:pt idx="2">
                  <c:v>22.94</c:v>
                </c:pt>
                <c:pt idx="3">
                  <c:v>23.35</c:v>
                </c:pt>
                <c:pt idx="4">
                  <c:v>23.94</c:v>
                </c:pt>
                <c:pt idx="5">
                  <c:v>24</c:v>
                </c:pt>
                <c:pt idx="6">
                  <c:v>23.09</c:v>
                </c:pt>
                <c:pt idx="7">
                  <c:v>22.71</c:v>
                </c:pt>
                <c:pt idx="8">
                  <c:v>23.83</c:v>
                </c:pt>
                <c:pt idx="9">
                  <c:v>24.14</c:v>
                </c:pt>
                <c:pt idx="10">
                  <c:v>24.53</c:v>
                </c:pt>
                <c:pt idx="11">
                  <c:v>24.04</c:v>
                </c:pt>
                <c:pt idx="12">
                  <c:v>23.68</c:v>
                </c:pt>
                <c:pt idx="13">
                  <c:v>23.96</c:v>
                </c:pt>
                <c:pt idx="14">
                  <c:v>23.89</c:v>
                </c:pt>
                <c:pt idx="15">
                  <c:v>23.33</c:v>
                </c:pt>
                <c:pt idx="16">
                  <c:v>22.68</c:v>
                </c:pt>
                <c:pt idx="17">
                  <c:v>24.1</c:v>
                </c:pt>
                <c:pt idx="18">
                  <c:v>23.52</c:v>
                </c:pt>
                <c:pt idx="19">
                  <c:v>23.57</c:v>
                </c:pt>
                <c:pt idx="20">
                  <c:v>23.21</c:v>
                </c:pt>
                <c:pt idx="21">
                  <c:v>23.31</c:v>
                </c:pt>
                <c:pt idx="22">
                  <c:v>23.7</c:v>
                </c:pt>
                <c:pt idx="23">
                  <c:v>23.93</c:v>
                </c:pt>
                <c:pt idx="24">
                  <c:v>23.41</c:v>
                </c:pt>
                <c:pt idx="25">
                  <c:v>23.59</c:v>
                </c:pt>
                <c:pt idx="26">
                  <c:v>23.98</c:v>
                </c:pt>
                <c:pt idx="27">
                  <c:v>23.43</c:v>
                </c:pt>
                <c:pt idx="28">
                  <c:v>24.07</c:v>
                </c:pt>
                <c:pt idx="29">
                  <c:v>23.92</c:v>
                </c:pt>
                <c:pt idx="30">
                  <c:v>23.65</c:v>
                </c:pt>
                <c:pt idx="31">
                  <c:v>23.6</c:v>
                </c:pt>
                <c:pt idx="32">
                  <c:v>24.1</c:v>
                </c:pt>
                <c:pt idx="33">
                  <c:v>24.17</c:v>
                </c:pt>
                <c:pt idx="34">
                  <c:v>24.18</c:v>
                </c:pt>
                <c:pt idx="35">
                  <c:v>24.08</c:v>
                </c:pt>
                <c:pt idx="36">
                  <c:v>24.07</c:v>
                </c:pt>
                <c:pt idx="37">
                  <c:v>23.94</c:v>
                </c:pt>
                <c:pt idx="38">
                  <c:v>23.42</c:v>
                </c:pt>
                <c:pt idx="39">
                  <c:v>23.74</c:v>
                </c:pt>
                <c:pt idx="40">
                  <c:v>24.25</c:v>
                </c:pt>
                <c:pt idx="41">
                  <c:v>24.07</c:v>
                </c:pt>
                <c:pt idx="42">
                  <c:v>24.61</c:v>
                </c:pt>
                <c:pt idx="43">
                  <c:v>24.41</c:v>
                </c:pt>
                <c:pt idx="44">
                  <c:v>23.81</c:v>
                </c:pt>
                <c:pt idx="45">
                  <c:v>22.75</c:v>
                </c:pt>
                <c:pt idx="46">
                  <c:v>22.75</c:v>
                </c:pt>
                <c:pt idx="47">
                  <c:v>22.75</c:v>
                </c:pt>
                <c:pt idx="48">
                  <c:v>22.75</c:v>
                </c:pt>
                <c:pt idx="49">
                  <c:v>22.75</c:v>
                </c:pt>
                <c:pt idx="50">
                  <c:v>22.75</c:v>
                </c:pt>
                <c:pt idx="51">
                  <c:v>22.75</c:v>
                </c:pt>
                <c:pt idx="52">
                  <c:v>22.75</c:v>
                </c:pt>
                <c:pt idx="53">
                  <c:v>22.95</c:v>
                </c:pt>
                <c:pt idx="54">
                  <c:v>22.95</c:v>
                </c:pt>
                <c:pt idx="55">
                  <c:v>22.95</c:v>
                </c:pt>
                <c:pt idx="56">
                  <c:v>22.95</c:v>
                </c:pt>
                <c:pt idx="57">
                  <c:v>22.95</c:v>
                </c:pt>
                <c:pt idx="58">
                  <c:v>22.95</c:v>
                </c:pt>
                <c:pt idx="59">
                  <c:v>25.36</c:v>
                </c:pt>
                <c:pt idx="60">
                  <c:v>25.47</c:v>
                </c:pt>
                <c:pt idx="61">
                  <c:v>25.49</c:v>
                </c:pt>
                <c:pt idx="62">
                  <c:v>25.49</c:v>
                </c:pt>
                <c:pt idx="63">
                  <c:v>25.49</c:v>
                </c:pt>
                <c:pt idx="64">
                  <c:v>25.49</c:v>
                </c:pt>
                <c:pt idx="65">
                  <c:v>25.49</c:v>
                </c:pt>
                <c:pt idx="66">
                  <c:v>25.49</c:v>
                </c:pt>
                <c:pt idx="67">
                  <c:v>25.49</c:v>
                </c:pt>
                <c:pt idx="68">
                  <c:v>25.49</c:v>
                </c:pt>
                <c:pt idx="69">
                  <c:v>25.42</c:v>
                </c:pt>
                <c:pt idx="70">
                  <c:v>25.41</c:v>
                </c:pt>
                <c:pt idx="71">
                  <c:v>25.45</c:v>
                </c:pt>
                <c:pt idx="72">
                  <c:v>24.68</c:v>
                </c:pt>
                <c:pt idx="73">
                  <c:v>23.18</c:v>
                </c:pt>
                <c:pt idx="74">
                  <c:v>23.04</c:v>
                </c:pt>
                <c:pt idx="75">
                  <c:v>23.41</c:v>
                </c:pt>
                <c:pt idx="76">
                  <c:v>23.69</c:v>
                </c:pt>
                <c:pt idx="77">
                  <c:v>24.56</c:v>
                </c:pt>
                <c:pt idx="78">
                  <c:v>24.5</c:v>
                </c:pt>
                <c:pt idx="79">
                  <c:v>24.27</c:v>
                </c:pt>
                <c:pt idx="80">
                  <c:v>24.57</c:v>
                </c:pt>
                <c:pt idx="81">
                  <c:v>24.8</c:v>
                </c:pt>
                <c:pt idx="82">
                  <c:v>24.85</c:v>
                </c:pt>
                <c:pt idx="83">
                  <c:v>24.95</c:v>
                </c:pt>
                <c:pt idx="84">
                  <c:v>24.39</c:v>
                </c:pt>
                <c:pt idx="85">
                  <c:v>24.46</c:v>
                </c:pt>
                <c:pt idx="86">
                  <c:v>24.37</c:v>
                </c:pt>
                <c:pt idx="87">
                  <c:v>24.43</c:v>
                </c:pt>
                <c:pt idx="88">
                  <c:v>24.87</c:v>
                </c:pt>
                <c:pt idx="89">
                  <c:v>24.89</c:v>
                </c:pt>
                <c:pt idx="90">
                  <c:v>25.41</c:v>
                </c:pt>
                <c:pt idx="91">
                  <c:v>25.46</c:v>
                </c:pt>
                <c:pt idx="92">
                  <c:v>25.48</c:v>
                </c:pt>
                <c:pt idx="93">
                  <c:v>25.49</c:v>
                </c:pt>
                <c:pt idx="94">
                  <c:v>25.49</c:v>
                </c:pt>
                <c:pt idx="95">
                  <c:v>25.49</c:v>
                </c:pt>
                <c:pt idx="96">
                  <c:v>25.49</c:v>
                </c:pt>
                <c:pt idx="97">
                  <c:v>25.49</c:v>
                </c:pt>
                <c:pt idx="98">
                  <c:v>25.49</c:v>
                </c:pt>
                <c:pt idx="99">
                  <c:v>25.49</c:v>
                </c:pt>
                <c:pt idx="100">
                  <c:v>25.49</c:v>
                </c:pt>
                <c:pt idx="101">
                  <c:v>25.49</c:v>
                </c:pt>
                <c:pt idx="102">
                  <c:v>25.21</c:v>
                </c:pt>
                <c:pt idx="103">
                  <c:v>24.49</c:v>
                </c:pt>
                <c:pt idx="104">
                  <c:v>24.52</c:v>
                </c:pt>
                <c:pt idx="105">
                  <c:v>24.5</c:v>
                </c:pt>
                <c:pt idx="106">
                  <c:v>25.43</c:v>
                </c:pt>
                <c:pt idx="107">
                  <c:v>25.33</c:v>
                </c:pt>
                <c:pt idx="108">
                  <c:v>24.99</c:v>
                </c:pt>
                <c:pt idx="109">
                  <c:v>24.5</c:v>
                </c:pt>
                <c:pt idx="110">
                  <c:v>24.47</c:v>
                </c:pt>
                <c:pt idx="111">
                  <c:v>24</c:v>
                </c:pt>
                <c:pt idx="112">
                  <c:v>24.29</c:v>
                </c:pt>
                <c:pt idx="113">
                  <c:v>24.68</c:v>
                </c:pt>
                <c:pt idx="114">
                  <c:v>24.82</c:v>
                </c:pt>
                <c:pt idx="115">
                  <c:v>24.52</c:v>
                </c:pt>
                <c:pt idx="116">
                  <c:v>24.59</c:v>
                </c:pt>
                <c:pt idx="117">
                  <c:v>24.5</c:v>
                </c:pt>
                <c:pt idx="118">
                  <c:v>24.67</c:v>
                </c:pt>
                <c:pt idx="119">
                  <c:v>24.54</c:v>
                </c:pt>
                <c:pt idx="120">
                  <c:v>24.53</c:v>
                </c:pt>
                <c:pt idx="121">
                  <c:v>24.16</c:v>
                </c:pt>
                <c:pt idx="122">
                  <c:v>23</c:v>
                </c:pt>
                <c:pt idx="123">
                  <c:v>23.99</c:v>
                </c:pt>
                <c:pt idx="124">
                  <c:v>24.5</c:v>
                </c:pt>
                <c:pt idx="125">
                  <c:v>24.02</c:v>
                </c:pt>
                <c:pt idx="126">
                  <c:v>23.45</c:v>
                </c:pt>
                <c:pt idx="127">
                  <c:v>23</c:v>
                </c:pt>
                <c:pt idx="128">
                  <c:v>23.03</c:v>
                </c:pt>
                <c:pt idx="129">
                  <c:v>23.05</c:v>
                </c:pt>
                <c:pt idx="130">
                  <c:v>23.54</c:v>
                </c:pt>
                <c:pt idx="131">
                  <c:v>23.48</c:v>
                </c:pt>
                <c:pt idx="132">
                  <c:v>23.01</c:v>
                </c:pt>
                <c:pt idx="133">
                  <c:v>23</c:v>
                </c:pt>
                <c:pt idx="134">
                  <c:v>23</c:v>
                </c:pt>
                <c:pt idx="135">
                  <c:v>23.17</c:v>
                </c:pt>
                <c:pt idx="136">
                  <c:v>23.12</c:v>
                </c:pt>
                <c:pt idx="137">
                  <c:v>23.22</c:v>
                </c:pt>
                <c:pt idx="138">
                  <c:v>23</c:v>
                </c:pt>
                <c:pt idx="139">
                  <c:v>23</c:v>
                </c:pt>
                <c:pt idx="140">
                  <c:v>23</c:v>
                </c:pt>
                <c:pt idx="141">
                  <c:v>23</c:v>
                </c:pt>
                <c:pt idx="142">
                  <c:v>19.46</c:v>
                </c:pt>
                <c:pt idx="143">
                  <c:v>19.149999999999999</c:v>
                </c:pt>
                <c:pt idx="144">
                  <c:v>18.71</c:v>
                </c:pt>
                <c:pt idx="145">
                  <c:v>18.98</c:v>
                </c:pt>
                <c:pt idx="146">
                  <c:v>18.89</c:v>
                </c:pt>
                <c:pt idx="147">
                  <c:v>19.09</c:v>
                </c:pt>
                <c:pt idx="148">
                  <c:v>19.23</c:v>
                </c:pt>
                <c:pt idx="149">
                  <c:v>19.25</c:v>
                </c:pt>
                <c:pt idx="150">
                  <c:v>19.16</c:v>
                </c:pt>
                <c:pt idx="151">
                  <c:v>19.25</c:v>
                </c:pt>
                <c:pt idx="152">
                  <c:v>19.18</c:v>
                </c:pt>
                <c:pt idx="153">
                  <c:v>19.16</c:v>
                </c:pt>
                <c:pt idx="154">
                  <c:v>19.190000000000001</c:v>
                </c:pt>
                <c:pt idx="155">
                  <c:v>19.2</c:v>
                </c:pt>
                <c:pt idx="156">
                  <c:v>19.239999999999998</c:v>
                </c:pt>
                <c:pt idx="157">
                  <c:v>19</c:v>
                </c:pt>
                <c:pt idx="158">
                  <c:v>18.98</c:v>
                </c:pt>
                <c:pt idx="159">
                  <c:v>18.97</c:v>
                </c:pt>
                <c:pt idx="160">
                  <c:v>18.850000000000001</c:v>
                </c:pt>
                <c:pt idx="161">
                  <c:v>18.91</c:v>
                </c:pt>
                <c:pt idx="162">
                  <c:v>19.27</c:v>
                </c:pt>
                <c:pt idx="163">
                  <c:v>19.25</c:v>
                </c:pt>
                <c:pt idx="164">
                  <c:v>18.89</c:v>
                </c:pt>
                <c:pt idx="165">
                  <c:v>19.03</c:v>
                </c:pt>
                <c:pt idx="166">
                  <c:v>18.88</c:v>
                </c:pt>
                <c:pt idx="167">
                  <c:v>19</c:v>
                </c:pt>
                <c:pt idx="168">
                  <c:v>19.14</c:v>
                </c:pt>
                <c:pt idx="169">
                  <c:v>18.78</c:v>
                </c:pt>
                <c:pt idx="170">
                  <c:v>18.899999999999999</c:v>
                </c:pt>
                <c:pt idx="171">
                  <c:v>18.98</c:v>
                </c:pt>
                <c:pt idx="172">
                  <c:v>19.059999999999999</c:v>
                </c:pt>
                <c:pt idx="173">
                  <c:v>16.190000000000001</c:v>
                </c:pt>
                <c:pt idx="174">
                  <c:v>16.579999999999998</c:v>
                </c:pt>
                <c:pt idx="175">
                  <c:v>16.690000000000001</c:v>
                </c:pt>
                <c:pt idx="176">
                  <c:v>16.82</c:v>
                </c:pt>
                <c:pt idx="177">
                  <c:v>16.71</c:v>
                </c:pt>
                <c:pt idx="178">
                  <c:v>16.68</c:v>
                </c:pt>
                <c:pt idx="179">
                  <c:v>16.61</c:v>
                </c:pt>
                <c:pt idx="180">
                  <c:v>16.38</c:v>
                </c:pt>
                <c:pt idx="181">
                  <c:v>16.37</c:v>
                </c:pt>
                <c:pt idx="182">
                  <c:v>16.309999999999999</c:v>
                </c:pt>
                <c:pt idx="183">
                  <c:v>16.27</c:v>
                </c:pt>
                <c:pt idx="184">
                  <c:v>16.29</c:v>
                </c:pt>
                <c:pt idx="185">
                  <c:v>16.170000000000002</c:v>
                </c:pt>
                <c:pt idx="186">
                  <c:v>15.9</c:v>
                </c:pt>
                <c:pt idx="187">
                  <c:v>15.66</c:v>
                </c:pt>
                <c:pt idx="188">
                  <c:v>16.57</c:v>
                </c:pt>
                <c:pt idx="189">
                  <c:v>16.62</c:v>
                </c:pt>
                <c:pt idx="190">
                  <c:v>16.73</c:v>
                </c:pt>
                <c:pt idx="191">
                  <c:v>16.71</c:v>
                </c:pt>
                <c:pt idx="192">
                  <c:v>16.73</c:v>
                </c:pt>
                <c:pt idx="193">
                  <c:v>16.55</c:v>
                </c:pt>
                <c:pt idx="194">
                  <c:v>16.489999999999998</c:v>
                </c:pt>
                <c:pt idx="195">
                  <c:v>16.48</c:v>
                </c:pt>
                <c:pt idx="196">
                  <c:v>16.32</c:v>
                </c:pt>
                <c:pt idx="197">
                  <c:v>15.68</c:v>
                </c:pt>
                <c:pt idx="198">
                  <c:v>15.99</c:v>
                </c:pt>
                <c:pt idx="199">
                  <c:v>15.89</c:v>
                </c:pt>
                <c:pt idx="200">
                  <c:v>16.079999999999998</c:v>
                </c:pt>
                <c:pt idx="201">
                  <c:v>16.239999999999998</c:v>
                </c:pt>
                <c:pt idx="202">
                  <c:v>16.149999999999999</c:v>
                </c:pt>
                <c:pt idx="203">
                  <c:v>14.23</c:v>
                </c:pt>
                <c:pt idx="204">
                  <c:v>14.92</c:v>
                </c:pt>
                <c:pt idx="205">
                  <c:v>14.99</c:v>
                </c:pt>
                <c:pt idx="206">
                  <c:v>14.68</c:v>
                </c:pt>
                <c:pt idx="207">
                  <c:v>14.23</c:v>
                </c:pt>
                <c:pt idx="208">
                  <c:v>13.23</c:v>
                </c:pt>
                <c:pt idx="209">
                  <c:v>12.95</c:v>
                </c:pt>
                <c:pt idx="210">
                  <c:v>13.03</c:v>
                </c:pt>
                <c:pt idx="211">
                  <c:v>13.55</c:v>
                </c:pt>
                <c:pt idx="212">
                  <c:v>14.58</c:v>
                </c:pt>
                <c:pt idx="213">
                  <c:v>14.52</c:v>
                </c:pt>
                <c:pt idx="214">
                  <c:v>12.9</c:v>
                </c:pt>
                <c:pt idx="215">
                  <c:v>12.74</c:v>
                </c:pt>
                <c:pt idx="216">
                  <c:v>13.77</c:v>
                </c:pt>
                <c:pt idx="217">
                  <c:v>13.57</c:v>
                </c:pt>
                <c:pt idx="218">
                  <c:v>13.39</c:v>
                </c:pt>
                <c:pt idx="219">
                  <c:v>13.02</c:v>
                </c:pt>
                <c:pt idx="220">
                  <c:v>13.84</c:v>
                </c:pt>
                <c:pt idx="221">
                  <c:v>13.9</c:v>
                </c:pt>
                <c:pt idx="222">
                  <c:v>13.87</c:v>
                </c:pt>
                <c:pt idx="223">
                  <c:v>13.59</c:v>
                </c:pt>
                <c:pt idx="224">
                  <c:v>13.37</c:v>
                </c:pt>
                <c:pt idx="225">
                  <c:v>13.28</c:v>
                </c:pt>
                <c:pt idx="226">
                  <c:v>13.95</c:v>
                </c:pt>
                <c:pt idx="227">
                  <c:v>14.09</c:v>
                </c:pt>
                <c:pt idx="228">
                  <c:v>13.87</c:v>
                </c:pt>
                <c:pt idx="229">
                  <c:v>13.85</c:v>
                </c:pt>
                <c:pt idx="230">
                  <c:v>13.65</c:v>
                </c:pt>
                <c:pt idx="231">
                  <c:v>13.47</c:v>
                </c:pt>
                <c:pt idx="232">
                  <c:v>13.84</c:v>
                </c:pt>
                <c:pt idx="233">
                  <c:v>14.12</c:v>
                </c:pt>
                <c:pt idx="234">
                  <c:v>13.77</c:v>
                </c:pt>
                <c:pt idx="235">
                  <c:v>12.8</c:v>
                </c:pt>
                <c:pt idx="236">
                  <c:v>12.02</c:v>
                </c:pt>
                <c:pt idx="237">
                  <c:v>11.31</c:v>
                </c:pt>
                <c:pt idx="238">
                  <c:v>11.23</c:v>
                </c:pt>
                <c:pt idx="239">
                  <c:v>10.98</c:v>
                </c:pt>
                <c:pt idx="240">
                  <c:v>11.04</c:v>
                </c:pt>
                <c:pt idx="241">
                  <c:v>11.13</c:v>
                </c:pt>
                <c:pt idx="242">
                  <c:v>11.03</c:v>
                </c:pt>
                <c:pt idx="243">
                  <c:v>10.72</c:v>
                </c:pt>
                <c:pt idx="244">
                  <c:v>10.51</c:v>
                </c:pt>
                <c:pt idx="245">
                  <c:v>10.51</c:v>
                </c:pt>
                <c:pt idx="246">
                  <c:v>11.09</c:v>
                </c:pt>
                <c:pt idx="247">
                  <c:v>11.12</c:v>
                </c:pt>
                <c:pt idx="248">
                  <c:v>11.36</c:v>
                </c:pt>
                <c:pt idx="249">
                  <c:v>11.16</c:v>
                </c:pt>
                <c:pt idx="250">
                  <c:v>11.1</c:v>
                </c:pt>
                <c:pt idx="251">
                  <c:v>11.78</c:v>
                </c:pt>
                <c:pt idx="252">
                  <c:v>12.34</c:v>
                </c:pt>
                <c:pt idx="253">
                  <c:v>12.4</c:v>
                </c:pt>
                <c:pt idx="254">
                  <c:v>12.42</c:v>
                </c:pt>
                <c:pt idx="255">
                  <c:v>11.98</c:v>
                </c:pt>
                <c:pt idx="256">
                  <c:v>11.01</c:v>
                </c:pt>
                <c:pt idx="257">
                  <c:v>10.99</c:v>
                </c:pt>
                <c:pt idx="258">
                  <c:v>10.82</c:v>
                </c:pt>
                <c:pt idx="259">
                  <c:v>12.02</c:v>
                </c:pt>
                <c:pt idx="260">
                  <c:v>11.48</c:v>
                </c:pt>
                <c:pt idx="261">
                  <c:v>11.21</c:v>
                </c:pt>
                <c:pt idx="262">
                  <c:v>11.46</c:v>
                </c:pt>
                <c:pt idx="263">
                  <c:v>11.33</c:v>
                </c:pt>
                <c:pt idx="264">
                  <c:v>10.7</c:v>
                </c:pt>
                <c:pt idx="265">
                  <c:v>10.57</c:v>
                </c:pt>
                <c:pt idx="266">
                  <c:v>10.130000000000001</c:v>
                </c:pt>
                <c:pt idx="267">
                  <c:v>10.93</c:v>
                </c:pt>
                <c:pt idx="268">
                  <c:v>11.3</c:v>
                </c:pt>
                <c:pt idx="269">
                  <c:v>11.49</c:v>
                </c:pt>
                <c:pt idx="270">
                  <c:v>10.58</c:v>
                </c:pt>
                <c:pt idx="271">
                  <c:v>10.51</c:v>
                </c:pt>
                <c:pt idx="272">
                  <c:v>10.56</c:v>
                </c:pt>
                <c:pt idx="273">
                  <c:v>10.73</c:v>
                </c:pt>
                <c:pt idx="274">
                  <c:v>11.17</c:v>
                </c:pt>
                <c:pt idx="275">
                  <c:v>11.73</c:v>
                </c:pt>
                <c:pt idx="276">
                  <c:v>11.19</c:v>
                </c:pt>
                <c:pt idx="277">
                  <c:v>10.8</c:v>
                </c:pt>
                <c:pt idx="278">
                  <c:v>10.43</c:v>
                </c:pt>
                <c:pt idx="279">
                  <c:v>10.36</c:v>
                </c:pt>
                <c:pt idx="280">
                  <c:v>10.51</c:v>
                </c:pt>
                <c:pt idx="281">
                  <c:v>10.64</c:v>
                </c:pt>
                <c:pt idx="282">
                  <c:v>10.91</c:v>
                </c:pt>
                <c:pt idx="283">
                  <c:v>11.07</c:v>
                </c:pt>
                <c:pt idx="284">
                  <c:v>10.98</c:v>
                </c:pt>
                <c:pt idx="285">
                  <c:v>11.9</c:v>
                </c:pt>
                <c:pt idx="286">
                  <c:v>11.1</c:v>
                </c:pt>
                <c:pt idx="287">
                  <c:v>10.74</c:v>
                </c:pt>
                <c:pt idx="288">
                  <c:v>10.66</c:v>
                </c:pt>
                <c:pt idx="289">
                  <c:v>10.75</c:v>
                </c:pt>
                <c:pt idx="290">
                  <c:v>10.96</c:v>
                </c:pt>
                <c:pt idx="291">
                  <c:v>10.93</c:v>
                </c:pt>
                <c:pt idx="292">
                  <c:v>10.74</c:v>
                </c:pt>
                <c:pt idx="293">
                  <c:v>11.08</c:v>
                </c:pt>
                <c:pt idx="294">
                  <c:v>10.9</c:v>
                </c:pt>
                <c:pt idx="295">
                  <c:v>10.93</c:v>
                </c:pt>
                <c:pt idx="296">
                  <c:v>10.97</c:v>
                </c:pt>
                <c:pt idx="297">
                  <c:v>10.97</c:v>
                </c:pt>
                <c:pt idx="298">
                  <c:v>10.98</c:v>
                </c:pt>
                <c:pt idx="299">
                  <c:v>10.83</c:v>
                </c:pt>
                <c:pt idx="300">
                  <c:v>10.72</c:v>
                </c:pt>
                <c:pt idx="301">
                  <c:v>10.76</c:v>
                </c:pt>
                <c:pt idx="302">
                  <c:v>10.64</c:v>
                </c:pt>
                <c:pt idx="303">
                  <c:v>9.6199999999999992</c:v>
                </c:pt>
                <c:pt idx="304">
                  <c:v>9.84</c:v>
                </c:pt>
                <c:pt idx="305">
                  <c:v>9.93</c:v>
                </c:pt>
                <c:pt idx="306">
                  <c:v>9.9700000000000006</c:v>
                </c:pt>
                <c:pt idx="307">
                  <c:v>9.57</c:v>
                </c:pt>
                <c:pt idx="308">
                  <c:v>9.32</c:v>
                </c:pt>
                <c:pt idx="309">
                  <c:v>9.73</c:v>
                </c:pt>
                <c:pt idx="310">
                  <c:v>9.5500000000000007</c:v>
                </c:pt>
                <c:pt idx="311">
                  <c:v>9.4499999999999993</c:v>
                </c:pt>
                <c:pt idx="312">
                  <c:v>9.0399999999999991</c:v>
                </c:pt>
                <c:pt idx="313">
                  <c:v>8.7799999999999994</c:v>
                </c:pt>
                <c:pt idx="314">
                  <c:v>8.77</c:v>
                </c:pt>
                <c:pt idx="315">
                  <c:v>9.36</c:v>
                </c:pt>
                <c:pt idx="316">
                  <c:v>9.5</c:v>
                </c:pt>
                <c:pt idx="317">
                  <c:v>9.24</c:v>
                </c:pt>
                <c:pt idx="318">
                  <c:v>9.02</c:v>
                </c:pt>
                <c:pt idx="319">
                  <c:v>8.8800000000000008</c:v>
                </c:pt>
                <c:pt idx="320">
                  <c:v>8.84</c:v>
                </c:pt>
                <c:pt idx="321">
                  <c:v>9.32</c:v>
                </c:pt>
                <c:pt idx="322">
                  <c:v>9.23</c:v>
                </c:pt>
                <c:pt idx="323">
                  <c:v>9.75</c:v>
                </c:pt>
                <c:pt idx="324">
                  <c:v>9.3000000000000007</c:v>
                </c:pt>
                <c:pt idx="325">
                  <c:v>9.2100000000000009</c:v>
                </c:pt>
                <c:pt idx="326">
                  <c:v>9.49</c:v>
                </c:pt>
                <c:pt idx="327">
                  <c:v>9.5</c:v>
                </c:pt>
                <c:pt idx="328">
                  <c:v>9.41</c:v>
                </c:pt>
                <c:pt idx="329">
                  <c:v>8.0500000000000007</c:v>
                </c:pt>
                <c:pt idx="330">
                  <c:v>7.85</c:v>
                </c:pt>
                <c:pt idx="331">
                  <c:v>8.02</c:v>
                </c:pt>
                <c:pt idx="332">
                  <c:v>8.08</c:v>
                </c:pt>
                <c:pt idx="333">
                  <c:v>8.91</c:v>
                </c:pt>
                <c:pt idx="334">
                  <c:v>9</c:v>
                </c:pt>
                <c:pt idx="335">
                  <c:v>8.27</c:v>
                </c:pt>
                <c:pt idx="336">
                  <c:v>8.23</c:v>
                </c:pt>
                <c:pt idx="337">
                  <c:v>9.4499999999999993</c:v>
                </c:pt>
                <c:pt idx="338">
                  <c:v>9.35</c:v>
                </c:pt>
                <c:pt idx="339">
                  <c:v>8.5</c:v>
                </c:pt>
                <c:pt idx="340">
                  <c:v>7.85</c:v>
                </c:pt>
                <c:pt idx="341">
                  <c:v>8</c:v>
                </c:pt>
                <c:pt idx="342">
                  <c:v>8.07</c:v>
                </c:pt>
                <c:pt idx="343">
                  <c:v>9.5</c:v>
                </c:pt>
                <c:pt idx="344">
                  <c:v>8.52</c:v>
                </c:pt>
                <c:pt idx="345">
                  <c:v>8.5500000000000007</c:v>
                </c:pt>
                <c:pt idx="346">
                  <c:v>9.0299999999999994</c:v>
                </c:pt>
                <c:pt idx="347">
                  <c:v>8.14</c:v>
                </c:pt>
                <c:pt idx="348">
                  <c:v>7.59</c:v>
                </c:pt>
                <c:pt idx="349">
                  <c:v>7.5</c:v>
                </c:pt>
                <c:pt idx="350">
                  <c:v>8.57</c:v>
                </c:pt>
                <c:pt idx="351">
                  <c:v>8.6999999999999993</c:v>
                </c:pt>
                <c:pt idx="352">
                  <c:v>8.19</c:v>
                </c:pt>
                <c:pt idx="353">
                  <c:v>8.2200000000000006</c:v>
                </c:pt>
                <c:pt idx="354">
                  <c:v>8.3800000000000008</c:v>
                </c:pt>
                <c:pt idx="355">
                  <c:v>8.19</c:v>
                </c:pt>
                <c:pt idx="356">
                  <c:v>8.19</c:v>
                </c:pt>
                <c:pt idx="357">
                  <c:v>7.81</c:v>
                </c:pt>
                <c:pt idx="358">
                  <c:v>7.9</c:v>
                </c:pt>
                <c:pt idx="359">
                  <c:v>8.14</c:v>
                </c:pt>
                <c:pt idx="360">
                  <c:v>7.83</c:v>
                </c:pt>
                <c:pt idx="361">
                  <c:v>7.56</c:v>
                </c:pt>
                <c:pt idx="362">
                  <c:v>7.78</c:v>
                </c:pt>
                <c:pt idx="363">
                  <c:v>8</c:v>
                </c:pt>
                <c:pt idx="364">
                  <c:v>8.2200000000000006</c:v>
                </c:pt>
                <c:pt idx="365">
                  <c:v>8.23</c:v>
                </c:pt>
                <c:pt idx="366">
                  <c:v>8.07</c:v>
                </c:pt>
                <c:pt idx="367">
                  <c:v>8.07</c:v>
                </c:pt>
                <c:pt idx="368">
                  <c:v>8.25</c:v>
                </c:pt>
                <c:pt idx="369">
                  <c:v>8.61</c:v>
                </c:pt>
                <c:pt idx="370">
                  <c:v>7.86</c:v>
                </c:pt>
                <c:pt idx="371">
                  <c:v>7.96</c:v>
                </c:pt>
                <c:pt idx="372">
                  <c:v>7.85</c:v>
                </c:pt>
                <c:pt idx="373">
                  <c:v>7.72</c:v>
                </c:pt>
                <c:pt idx="374">
                  <c:v>7.55</c:v>
                </c:pt>
                <c:pt idx="375">
                  <c:v>7.64</c:v>
                </c:pt>
                <c:pt idx="376">
                  <c:v>7.77</c:v>
                </c:pt>
                <c:pt idx="377">
                  <c:v>8.33</c:v>
                </c:pt>
                <c:pt idx="378">
                  <c:v>7.9</c:v>
                </c:pt>
                <c:pt idx="379">
                  <c:v>8.11</c:v>
                </c:pt>
                <c:pt idx="380">
                  <c:v>8.16</c:v>
                </c:pt>
                <c:pt idx="381">
                  <c:v>7.93</c:v>
                </c:pt>
                <c:pt idx="382">
                  <c:v>7.74</c:v>
                </c:pt>
                <c:pt idx="383">
                  <c:v>8.0500000000000007</c:v>
                </c:pt>
                <c:pt idx="384">
                  <c:v>8.5</c:v>
                </c:pt>
                <c:pt idx="385">
                  <c:v>8.33</c:v>
                </c:pt>
                <c:pt idx="386">
                  <c:v>8.5399999999999991</c:v>
                </c:pt>
                <c:pt idx="387">
                  <c:v>8.67</c:v>
                </c:pt>
                <c:pt idx="388">
                  <c:v>8.6999999999999993</c:v>
                </c:pt>
                <c:pt idx="389">
                  <c:v>8.35</c:v>
                </c:pt>
                <c:pt idx="390">
                  <c:v>8.1300000000000008</c:v>
                </c:pt>
                <c:pt idx="391">
                  <c:v>8.51</c:v>
                </c:pt>
                <c:pt idx="392">
                  <c:v>9.0500000000000007</c:v>
                </c:pt>
                <c:pt idx="393">
                  <c:v>8.61</c:v>
                </c:pt>
                <c:pt idx="394">
                  <c:v>7.8</c:v>
                </c:pt>
                <c:pt idx="395">
                  <c:v>9.4499999999999993</c:v>
                </c:pt>
                <c:pt idx="396">
                  <c:v>9.6199999999999992</c:v>
                </c:pt>
                <c:pt idx="397">
                  <c:v>9.74</c:v>
                </c:pt>
                <c:pt idx="398">
                  <c:v>9.74</c:v>
                </c:pt>
                <c:pt idx="399">
                  <c:v>9.74</c:v>
                </c:pt>
                <c:pt idx="400">
                  <c:v>9.74</c:v>
                </c:pt>
                <c:pt idx="401">
                  <c:v>9.74</c:v>
                </c:pt>
                <c:pt idx="402">
                  <c:v>9.74</c:v>
                </c:pt>
                <c:pt idx="403">
                  <c:v>9.74</c:v>
                </c:pt>
                <c:pt idx="404">
                  <c:v>9.74</c:v>
                </c:pt>
                <c:pt idx="405">
                  <c:v>9.74</c:v>
                </c:pt>
                <c:pt idx="406">
                  <c:v>9.74</c:v>
                </c:pt>
                <c:pt idx="407">
                  <c:v>9.74</c:v>
                </c:pt>
                <c:pt idx="408">
                  <c:v>10.02</c:v>
                </c:pt>
                <c:pt idx="409">
                  <c:v>9.83</c:v>
                </c:pt>
                <c:pt idx="410">
                  <c:v>9.75</c:v>
                </c:pt>
                <c:pt idx="411">
                  <c:v>9.75</c:v>
                </c:pt>
                <c:pt idx="412">
                  <c:v>9.77</c:v>
                </c:pt>
                <c:pt idx="413">
                  <c:v>9.76</c:v>
                </c:pt>
                <c:pt idx="414">
                  <c:v>9.74</c:v>
                </c:pt>
                <c:pt idx="415">
                  <c:v>9.75</c:v>
                </c:pt>
                <c:pt idx="416">
                  <c:v>9.75</c:v>
                </c:pt>
                <c:pt idx="417">
                  <c:v>9.7899999999999991</c:v>
                </c:pt>
                <c:pt idx="418">
                  <c:v>9.8699999999999992</c:v>
                </c:pt>
                <c:pt idx="419">
                  <c:v>9.9600000000000009</c:v>
                </c:pt>
                <c:pt idx="420">
                  <c:v>10.1</c:v>
                </c:pt>
                <c:pt idx="421">
                  <c:v>10.26</c:v>
                </c:pt>
                <c:pt idx="422">
                  <c:v>10.46</c:v>
                </c:pt>
                <c:pt idx="423">
                  <c:v>10.47</c:v>
                </c:pt>
                <c:pt idx="424">
                  <c:v>10.54</c:v>
                </c:pt>
                <c:pt idx="425">
                  <c:v>10.64</c:v>
                </c:pt>
                <c:pt idx="426">
                  <c:v>11.24</c:v>
                </c:pt>
                <c:pt idx="427">
                  <c:v>11.02</c:v>
                </c:pt>
                <c:pt idx="428">
                  <c:v>11.16</c:v>
                </c:pt>
                <c:pt idx="429">
                  <c:v>11.17</c:v>
                </c:pt>
                <c:pt idx="430">
                  <c:v>11.25</c:v>
                </c:pt>
                <c:pt idx="431">
                  <c:v>11.25</c:v>
                </c:pt>
                <c:pt idx="432">
                  <c:v>11.47</c:v>
                </c:pt>
                <c:pt idx="433">
                  <c:v>11.72</c:v>
                </c:pt>
                <c:pt idx="434">
                  <c:v>11.75</c:v>
                </c:pt>
                <c:pt idx="435">
                  <c:v>11.84</c:v>
                </c:pt>
                <c:pt idx="436">
                  <c:v>11.82</c:v>
                </c:pt>
                <c:pt idx="437">
                  <c:v>12.02</c:v>
                </c:pt>
                <c:pt idx="438">
                  <c:v>12.03</c:v>
                </c:pt>
                <c:pt idx="439">
                  <c:v>12.07</c:v>
                </c:pt>
                <c:pt idx="440">
                  <c:v>12.45</c:v>
                </c:pt>
                <c:pt idx="441">
                  <c:v>12.57</c:v>
                </c:pt>
                <c:pt idx="442">
                  <c:v>12.47</c:v>
                </c:pt>
                <c:pt idx="443">
                  <c:v>12.41</c:v>
                </c:pt>
                <c:pt idx="444">
                  <c:v>12.4</c:v>
                </c:pt>
                <c:pt idx="445">
                  <c:v>12.42</c:v>
                </c:pt>
                <c:pt idx="446">
                  <c:v>12.48</c:v>
                </c:pt>
                <c:pt idx="447">
                  <c:v>12.57</c:v>
                </c:pt>
                <c:pt idx="448">
                  <c:v>12.58</c:v>
                </c:pt>
                <c:pt idx="449">
                  <c:v>12.57</c:v>
                </c:pt>
                <c:pt idx="450">
                  <c:v>12.59</c:v>
                </c:pt>
                <c:pt idx="451">
                  <c:v>12.83</c:v>
                </c:pt>
                <c:pt idx="452">
                  <c:v>14.1</c:v>
                </c:pt>
                <c:pt idx="453">
                  <c:v>14.45</c:v>
                </c:pt>
                <c:pt idx="454">
                  <c:v>13.86</c:v>
                </c:pt>
                <c:pt idx="455">
                  <c:v>14.17</c:v>
                </c:pt>
                <c:pt idx="456">
                  <c:v>14.75</c:v>
                </c:pt>
                <c:pt idx="457">
                  <c:v>14.7</c:v>
                </c:pt>
                <c:pt idx="458">
                  <c:v>14.75</c:v>
                </c:pt>
                <c:pt idx="459">
                  <c:v>14.75</c:v>
                </c:pt>
                <c:pt idx="460">
                  <c:v>14.75</c:v>
                </c:pt>
                <c:pt idx="461">
                  <c:v>14.71</c:v>
                </c:pt>
                <c:pt idx="462">
                  <c:v>14.61</c:v>
                </c:pt>
                <c:pt idx="463">
                  <c:v>14.64</c:v>
                </c:pt>
                <c:pt idx="464">
                  <c:v>14.71</c:v>
                </c:pt>
                <c:pt idx="465">
                  <c:v>14.7</c:v>
                </c:pt>
                <c:pt idx="466">
                  <c:v>14.74</c:v>
                </c:pt>
                <c:pt idx="467">
                  <c:v>14.75</c:v>
                </c:pt>
                <c:pt idx="468">
                  <c:v>14.75</c:v>
                </c:pt>
                <c:pt idx="469">
                  <c:v>14.75</c:v>
                </c:pt>
                <c:pt idx="470">
                  <c:v>14.75</c:v>
                </c:pt>
                <c:pt idx="471">
                  <c:v>14.97</c:v>
                </c:pt>
                <c:pt idx="472">
                  <c:v>14.98</c:v>
                </c:pt>
                <c:pt idx="473">
                  <c:v>14.98</c:v>
                </c:pt>
                <c:pt idx="474">
                  <c:v>14.97</c:v>
                </c:pt>
                <c:pt idx="475">
                  <c:v>14.85</c:v>
                </c:pt>
                <c:pt idx="476">
                  <c:v>15.42</c:v>
                </c:pt>
                <c:pt idx="477">
                  <c:v>15.86</c:v>
                </c:pt>
                <c:pt idx="478">
                  <c:v>15.93</c:v>
                </c:pt>
                <c:pt idx="479">
                  <c:v>15.9</c:v>
                </c:pt>
                <c:pt idx="480">
                  <c:v>15.23</c:v>
                </c:pt>
                <c:pt idx="481">
                  <c:v>15.03</c:v>
                </c:pt>
                <c:pt idx="482">
                  <c:v>15.43</c:v>
                </c:pt>
                <c:pt idx="483">
                  <c:v>15.15</c:v>
                </c:pt>
                <c:pt idx="484">
                  <c:v>14.23</c:v>
                </c:pt>
                <c:pt idx="485">
                  <c:v>14.54</c:v>
                </c:pt>
                <c:pt idx="486">
                  <c:v>15.93</c:v>
                </c:pt>
                <c:pt idx="487">
                  <c:v>15.69</c:v>
                </c:pt>
                <c:pt idx="488">
                  <c:v>15.42</c:v>
                </c:pt>
                <c:pt idx="489">
                  <c:v>15.04</c:v>
                </c:pt>
                <c:pt idx="490">
                  <c:v>15.03</c:v>
                </c:pt>
                <c:pt idx="491">
                  <c:v>15.2</c:v>
                </c:pt>
                <c:pt idx="492">
                  <c:v>15.24</c:v>
                </c:pt>
                <c:pt idx="493">
                  <c:v>15.47</c:v>
                </c:pt>
                <c:pt idx="494">
                  <c:v>15.33</c:v>
                </c:pt>
                <c:pt idx="495">
                  <c:v>15.67</c:v>
                </c:pt>
                <c:pt idx="496">
                  <c:v>17.920000000000002</c:v>
                </c:pt>
                <c:pt idx="497">
                  <c:v>17.7</c:v>
                </c:pt>
                <c:pt idx="498">
                  <c:v>17.559999999999999</c:v>
                </c:pt>
                <c:pt idx="499">
                  <c:v>17.3</c:v>
                </c:pt>
                <c:pt idx="500">
                  <c:v>17.96</c:v>
                </c:pt>
                <c:pt idx="501">
                  <c:v>17.38</c:v>
                </c:pt>
                <c:pt idx="502">
                  <c:v>16.78</c:v>
                </c:pt>
                <c:pt idx="503">
                  <c:v>16.72</c:v>
                </c:pt>
                <c:pt idx="504">
                  <c:v>16.760000000000002</c:v>
                </c:pt>
                <c:pt idx="505">
                  <c:v>17.48</c:v>
                </c:pt>
                <c:pt idx="506">
                  <c:v>17.18</c:v>
                </c:pt>
                <c:pt idx="507">
                  <c:v>17.16</c:v>
                </c:pt>
                <c:pt idx="508">
                  <c:v>16.93</c:v>
                </c:pt>
                <c:pt idx="509">
                  <c:v>16.809999999999999</c:v>
                </c:pt>
                <c:pt idx="510">
                  <c:v>16.7195</c:v>
                </c:pt>
                <c:pt idx="511">
                  <c:v>16.73</c:v>
                </c:pt>
                <c:pt idx="512">
                  <c:v>16.79</c:v>
                </c:pt>
                <c:pt idx="513">
                  <c:v>16.739999999999998</c:v>
                </c:pt>
                <c:pt idx="514">
                  <c:v>17.059999999999999</c:v>
                </c:pt>
                <c:pt idx="515">
                  <c:v>17.260000000000002</c:v>
                </c:pt>
                <c:pt idx="516">
                  <c:v>17.190000000000001</c:v>
                </c:pt>
                <c:pt idx="517">
                  <c:v>16.97</c:v>
                </c:pt>
                <c:pt idx="518">
                  <c:v>16.920000000000002</c:v>
                </c:pt>
                <c:pt idx="519">
                  <c:v>16.989999999999998</c:v>
                </c:pt>
                <c:pt idx="520">
                  <c:v>16.98</c:v>
                </c:pt>
                <c:pt idx="521">
                  <c:v>17.34</c:v>
                </c:pt>
                <c:pt idx="522">
                  <c:v>17.45</c:v>
                </c:pt>
                <c:pt idx="523">
                  <c:v>17.38</c:v>
                </c:pt>
                <c:pt idx="524">
                  <c:v>17.37</c:v>
                </c:pt>
                <c:pt idx="525">
                  <c:v>17.149999999999999</c:v>
                </c:pt>
                <c:pt idx="526">
                  <c:v>17.04</c:v>
                </c:pt>
                <c:pt idx="527">
                  <c:v>16.96</c:v>
                </c:pt>
                <c:pt idx="528">
                  <c:v>16.989999999999998</c:v>
                </c:pt>
                <c:pt idx="529">
                  <c:v>17.100000000000001</c:v>
                </c:pt>
                <c:pt idx="530">
                  <c:v>17.03</c:v>
                </c:pt>
                <c:pt idx="531">
                  <c:v>16.920000000000002</c:v>
                </c:pt>
                <c:pt idx="532">
                  <c:v>17.059999999999999</c:v>
                </c:pt>
                <c:pt idx="533">
                  <c:v>16.82</c:v>
                </c:pt>
                <c:pt idx="534">
                  <c:v>16.55</c:v>
                </c:pt>
                <c:pt idx="535">
                  <c:v>16.940000000000001</c:v>
                </c:pt>
                <c:pt idx="536">
                  <c:v>16.8</c:v>
                </c:pt>
                <c:pt idx="537">
                  <c:v>16.96</c:v>
                </c:pt>
                <c:pt idx="538">
                  <c:v>17.25</c:v>
                </c:pt>
                <c:pt idx="539">
                  <c:v>17.329999999999998</c:v>
                </c:pt>
                <c:pt idx="540">
                  <c:v>17.09</c:v>
                </c:pt>
                <c:pt idx="541">
                  <c:v>17.260000000000002</c:v>
                </c:pt>
                <c:pt idx="542">
                  <c:v>17.100000000000001</c:v>
                </c:pt>
                <c:pt idx="543">
                  <c:v>17</c:v>
                </c:pt>
                <c:pt idx="544">
                  <c:v>17.14</c:v>
                </c:pt>
                <c:pt idx="545">
                  <c:v>17.399999999999999</c:v>
                </c:pt>
                <c:pt idx="546">
                  <c:v>17.43</c:v>
                </c:pt>
                <c:pt idx="547">
                  <c:v>17.22</c:v>
                </c:pt>
                <c:pt idx="548">
                  <c:v>17.23</c:v>
                </c:pt>
                <c:pt idx="549">
                  <c:v>17.16</c:v>
                </c:pt>
                <c:pt idx="550">
                  <c:v>17.13</c:v>
                </c:pt>
                <c:pt idx="551">
                  <c:v>17.05</c:v>
                </c:pt>
                <c:pt idx="552">
                  <c:v>16.899999999999999</c:v>
                </c:pt>
                <c:pt idx="553">
                  <c:v>16.670000000000002</c:v>
                </c:pt>
                <c:pt idx="554">
                  <c:v>17.02</c:v>
                </c:pt>
                <c:pt idx="555">
                  <c:v>19</c:v>
                </c:pt>
                <c:pt idx="556">
                  <c:v>18.920000000000002</c:v>
                </c:pt>
                <c:pt idx="557">
                  <c:v>19.14</c:v>
                </c:pt>
                <c:pt idx="558">
                  <c:v>19.170000000000002</c:v>
                </c:pt>
                <c:pt idx="559">
                  <c:v>19.29</c:v>
                </c:pt>
                <c:pt idx="560">
                  <c:v>19.04</c:v>
                </c:pt>
                <c:pt idx="561">
                  <c:v>18.86</c:v>
                </c:pt>
                <c:pt idx="562">
                  <c:v>18.98</c:v>
                </c:pt>
                <c:pt idx="563">
                  <c:v>18.579999999999998</c:v>
                </c:pt>
                <c:pt idx="564">
                  <c:v>18.71</c:v>
                </c:pt>
                <c:pt idx="565">
                  <c:v>18.88</c:v>
                </c:pt>
                <c:pt idx="566">
                  <c:v>19.100000000000001</c:v>
                </c:pt>
                <c:pt idx="567">
                  <c:v>19.260000000000002</c:v>
                </c:pt>
                <c:pt idx="568">
                  <c:v>19.41</c:v>
                </c:pt>
                <c:pt idx="569">
                  <c:v>19.41</c:v>
                </c:pt>
                <c:pt idx="570">
                  <c:v>19.190000000000001</c:v>
                </c:pt>
                <c:pt idx="571">
                  <c:v>18.940000000000001</c:v>
                </c:pt>
                <c:pt idx="572">
                  <c:v>18.88</c:v>
                </c:pt>
                <c:pt idx="573">
                  <c:v>18.8</c:v>
                </c:pt>
                <c:pt idx="574">
                  <c:v>19.329999999999998</c:v>
                </c:pt>
                <c:pt idx="575">
                  <c:v>19.100000000000001</c:v>
                </c:pt>
                <c:pt idx="576">
                  <c:v>19.03</c:v>
                </c:pt>
                <c:pt idx="577">
                  <c:v>19</c:v>
                </c:pt>
                <c:pt idx="578">
                  <c:v>19.12</c:v>
                </c:pt>
                <c:pt idx="579">
                  <c:v>19</c:v>
                </c:pt>
                <c:pt idx="580">
                  <c:v>19.02</c:v>
                </c:pt>
                <c:pt idx="581">
                  <c:v>18.96</c:v>
                </c:pt>
                <c:pt idx="582">
                  <c:v>18.989999999999998</c:v>
                </c:pt>
                <c:pt idx="583">
                  <c:v>19.52</c:v>
                </c:pt>
                <c:pt idx="584">
                  <c:v>19.25</c:v>
                </c:pt>
                <c:pt idx="585">
                  <c:v>19.239999999999998</c:v>
                </c:pt>
                <c:pt idx="586">
                  <c:v>19.23</c:v>
                </c:pt>
                <c:pt idx="587">
                  <c:v>19.23</c:v>
                </c:pt>
                <c:pt idx="588">
                  <c:v>19.25</c:v>
                </c:pt>
                <c:pt idx="589">
                  <c:v>19.260000000000002</c:v>
                </c:pt>
                <c:pt idx="590">
                  <c:v>19.22</c:v>
                </c:pt>
                <c:pt idx="591">
                  <c:v>17.96</c:v>
                </c:pt>
                <c:pt idx="592">
                  <c:v>18.79</c:v>
                </c:pt>
                <c:pt idx="593">
                  <c:v>18.84</c:v>
                </c:pt>
                <c:pt idx="594">
                  <c:v>18.96</c:v>
                </c:pt>
                <c:pt idx="595">
                  <c:v>19.010000000000002</c:v>
                </c:pt>
                <c:pt idx="596">
                  <c:v>19.03</c:v>
                </c:pt>
                <c:pt idx="597">
                  <c:v>18.97</c:v>
                </c:pt>
                <c:pt idx="598">
                  <c:v>18.739999999999998</c:v>
                </c:pt>
                <c:pt idx="599">
                  <c:v>18.760000000000002</c:v>
                </c:pt>
                <c:pt idx="600">
                  <c:v>18.96</c:v>
                </c:pt>
                <c:pt idx="601">
                  <c:v>19.07</c:v>
                </c:pt>
                <c:pt idx="602">
                  <c:v>18.920000000000002</c:v>
                </c:pt>
                <c:pt idx="603">
                  <c:v>19.02</c:v>
                </c:pt>
                <c:pt idx="604">
                  <c:v>19</c:v>
                </c:pt>
                <c:pt idx="605">
                  <c:v>19.170000000000002</c:v>
                </c:pt>
                <c:pt idx="606">
                  <c:v>19.07</c:v>
                </c:pt>
                <c:pt idx="607">
                  <c:v>18.98</c:v>
                </c:pt>
                <c:pt idx="608">
                  <c:v>19.05</c:v>
                </c:pt>
                <c:pt idx="609">
                  <c:v>18.850000000000001</c:v>
                </c:pt>
                <c:pt idx="610">
                  <c:v>19.079999999999998</c:v>
                </c:pt>
                <c:pt idx="611">
                  <c:v>19.05</c:v>
                </c:pt>
                <c:pt idx="612">
                  <c:v>19.07</c:v>
                </c:pt>
                <c:pt idx="613">
                  <c:v>19.13</c:v>
                </c:pt>
                <c:pt idx="614">
                  <c:v>19.13</c:v>
                </c:pt>
                <c:pt idx="615">
                  <c:v>19.28</c:v>
                </c:pt>
                <c:pt idx="616">
                  <c:v>19.079999999999998</c:v>
                </c:pt>
                <c:pt idx="617">
                  <c:v>19.14</c:v>
                </c:pt>
                <c:pt idx="618">
                  <c:v>19.04</c:v>
                </c:pt>
                <c:pt idx="619">
                  <c:v>18.850000000000001</c:v>
                </c:pt>
                <c:pt idx="620">
                  <c:v>19.079999999999998</c:v>
                </c:pt>
                <c:pt idx="621">
                  <c:v>19</c:v>
                </c:pt>
                <c:pt idx="622">
                  <c:v>18.98</c:v>
                </c:pt>
                <c:pt idx="623">
                  <c:v>19.02</c:v>
                </c:pt>
                <c:pt idx="624">
                  <c:v>19</c:v>
                </c:pt>
                <c:pt idx="625">
                  <c:v>18.95</c:v>
                </c:pt>
                <c:pt idx="626">
                  <c:v>18.920000000000002</c:v>
                </c:pt>
                <c:pt idx="627">
                  <c:v>19.260000000000002</c:v>
                </c:pt>
                <c:pt idx="628">
                  <c:v>19.07</c:v>
                </c:pt>
                <c:pt idx="629">
                  <c:v>18.829999999999998</c:v>
                </c:pt>
                <c:pt idx="630">
                  <c:v>18.97</c:v>
                </c:pt>
                <c:pt idx="631">
                  <c:v>19</c:v>
                </c:pt>
                <c:pt idx="632">
                  <c:v>19.03</c:v>
                </c:pt>
                <c:pt idx="633">
                  <c:v>19.03</c:v>
                </c:pt>
                <c:pt idx="634">
                  <c:v>19</c:v>
                </c:pt>
                <c:pt idx="635">
                  <c:v>18.95</c:v>
                </c:pt>
                <c:pt idx="636">
                  <c:v>19.13</c:v>
                </c:pt>
                <c:pt idx="637">
                  <c:v>18.940000000000001</c:v>
                </c:pt>
                <c:pt idx="638">
                  <c:v>18.98</c:v>
                </c:pt>
                <c:pt idx="639">
                  <c:v>19</c:v>
                </c:pt>
                <c:pt idx="640">
                  <c:v>19.059999999999999</c:v>
                </c:pt>
                <c:pt idx="641">
                  <c:v>19.010000000000002</c:v>
                </c:pt>
                <c:pt idx="642">
                  <c:v>18.97</c:v>
                </c:pt>
                <c:pt idx="643">
                  <c:v>18.95</c:v>
                </c:pt>
                <c:pt idx="644">
                  <c:v>18.93</c:v>
                </c:pt>
                <c:pt idx="645">
                  <c:v>19.059999999999999</c:v>
                </c:pt>
                <c:pt idx="646">
                  <c:v>19.059999999999999</c:v>
                </c:pt>
                <c:pt idx="647">
                  <c:v>19.07</c:v>
                </c:pt>
                <c:pt idx="648">
                  <c:v>18.97</c:v>
                </c:pt>
                <c:pt idx="649">
                  <c:v>18.95</c:v>
                </c:pt>
                <c:pt idx="650">
                  <c:v>18.97</c:v>
                </c:pt>
                <c:pt idx="651">
                  <c:v>19</c:v>
                </c:pt>
                <c:pt idx="652">
                  <c:v>18.97</c:v>
                </c:pt>
                <c:pt idx="653">
                  <c:v>18.760000000000002</c:v>
                </c:pt>
                <c:pt idx="654">
                  <c:v>18.79</c:v>
                </c:pt>
                <c:pt idx="655">
                  <c:v>19</c:v>
                </c:pt>
                <c:pt idx="656">
                  <c:v>18.989999999999998</c:v>
                </c:pt>
                <c:pt idx="657">
                  <c:v>19</c:v>
                </c:pt>
                <c:pt idx="658">
                  <c:v>18.989999999999998</c:v>
                </c:pt>
                <c:pt idx="659">
                  <c:v>18.989999999999998</c:v>
                </c:pt>
                <c:pt idx="660">
                  <c:v>18.989999999999998</c:v>
                </c:pt>
                <c:pt idx="661">
                  <c:v>18.940000000000001</c:v>
                </c:pt>
                <c:pt idx="662">
                  <c:v>18.97</c:v>
                </c:pt>
                <c:pt idx="663">
                  <c:v>18.600000000000001</c:v>
                </c:pt>
                <c:pt idx="664">
                  <c:v>18.98</c:v>
                </c:pt>
                <c:pt idx="665">
                  <c:v>19</c:v>
                </c:pt>
                <c:pt idx="666">
                  <c:v>19</c:v>
                </c:pt>
                <c:pt idx="667">
                  <c:v>19.010000000000002</c:v>
                </c:pt>
                <c:pt idx="668">
                  <c:v>19.07</c:v>
                </c:pt>
                <c:pt idx="669">
                  <c:v>19.07</c:v>
                </c:pt>
                <c:pt idx="670">
                  <c:v>19.059999999999999</c:v>
                </c:pt>
                <c:pt idx="671">
                  <c:v>19.07</c:v>
                </c:pt>
                <c:pt idx="672">
                  <c:v>18.899999999999999</c:v>
                </c:pt>
                <c:pt idx="673">
                  <c:v>18.88</c:v>
                </c:pt>
                <c:pt idx="674">
                  <c:v>18.600000000000001</c:v>
                </c:pt>
                <c:pt idx="675">
                  <c:v>19.04</c:v>
                </c:pt>
                <c:pt idx="676">
                  <c:v>19.02</c:v>
                </c:pt>
                <c:pt idx="677">
                  <c:v>18.84</c:v>
                </c:pt>
                <c:pt idx="678">
                  <c:v>18.850000000000001</c:v>
                </c:pt>
                <c:pt idx="679">
                  <c:v>18.3</c:v>
                </c:pt>
                <c:pt idx="680">
                  <c:v>17.86</c:v>
                </c:pt>
                <c:pt idx="681">
                  <c:v>17.940000000000001</c:v>
                </c:pt>
                <c:pt idx="682">
                  <c:v>18.11</c:v>
                </c:pt>
                <c:pt idx="683">
                  <c:v>18.32</c:v>
                </c:pt>
                <c:pt idx="684">
                  <c:v>18.27</c:v>
                </c:pt>
                <c:pt idx="685">
                  <c:v>18.23</c:v>
                </c:pt>
                <c:pt idx="686">
                  <c:v>18</c:v>
                </c:pt>
                <c:pt idx="687">
                  <c:v>18.02</c:v>
                </c:pt>
                <c:pt idx="688">
                  <c:v>18.02</c:v>
                </c:pt>
                <c:pt idx="689">
                  <c:v>18.190000000000001</c:v>
                </c:pt>
                <c:pt idx="690">
                  <c:v>18.21</c:v>
                </c:pt>
                <c:pt idx="691">
                  <c:v>18.02</c:v>
                </c:pt>
                <c:pt idx="692">
                  <c:v>18.149999999999999</c:v>
                </c:pt>
                <c:pt idx="693">
                  <c:v>17.71</c:v>
                </c:pt>
                <c:pt idx="694">
                  <c:v>17.899999999999999</c:v>
                </c:pt>
                <c:pt idx="695">
                  <c:v>17.93</c:v>
                </c:pt>
                <c:pt idx="696">
                  <c:v>17.96</c:v>
                </c:pt>
                <c:pt idx="697">
                  <c:v>17.79</c:v>
                </c:pt>
                <c:pt idx="698">
                  <c:v>18.34</c:v>
                </c:pt>
                <c:pt idx="699">
                  <c:v>16.32</c:v>
                </c:pt>
                <c:pt idx="700">
                  <c:v>16.420000000000002</c:v>
                </c:pt>
                <c:pt idx="701">
                  <c:v>16.350000000000001</c:v>
                </c:pt>
                <c:pt idx="702">
                  <c:v>16.32</c:v>
                </c:pt>
                <c:pt idx="703">
                  <c:v>16.57</c:v>
                </c:pt>
                <c:pt idx="704">
                  <c:v>16.12</c:v>
                </c:pt>
                <c:pt idx="705">
                  <c:v>16.23</c:v>
                </c:pt>
                <c:pt idx="706">
                  <c:v>16.14</c:v>
                </c:pt>
                <c:pt idx="707">
                  <c:v>16.21</c:v>
                </c:pt>
                <c:pt idx="708">
                  <c:v>16.09</c:v>
                </c:pt>
                <c:pt idx="709">
                  <c:v>15.94</c:v>
                </c:pt>
                <c:pt idx="710">
                  <c:v>16.010000000000002</c:v>
                </c:pt>
                <c:pt idx="711">
                  <c:v>16.14</c:v>
                </c:pt>
                <c:pt idx="712">
                  <c:v>16.22</c:v>
                </c:pt>
                <c:pt idx="713">
                  <c:v>15.94</c:v>
                </c:pt>
                <c:pt idx="714">
                  <c:v>16.03</c:v>
                </c:pt>
                <c:pt idx="715">
                  <c:v>15.91</c:v>
                </c:pt>
                <c:pt idx="716">
                  <c:v>15.51</c:v>
                </c:pt>
                <c:pt idx="717">
                  <c:v>16.71</c:v>
                </c:pt>
                <c:pt idx="718">
                  <c:v>14.76</c:v>
                </c:pt>
                <c:pt idx="719">
                  <c:v>15.07</c:v>
                </c:pt>
                <c:pt idx="720">
                  <c:v>14.96</c:v>
                </c:pt>
                <c:pt idx="721">
                  <c:v>15.26</c:v>
                </c:pt>
                <c:pt idx="722">
                  <c:v>15.5</c:v>
                </c:pt>
                <c:pt idx="723">
                  <c:v>15.27</c:v>
                </c:pt>
                <c:pt idx="724">
                  <c:v>15.4</c:v>
                </c:pt>
                <c:pt idx="725">
                  <c:v>15.34</c:v>
                </c:pt>
                <c:pt idx="726">
                  <c:v>16.329999999999998</c:v>
                </c:pt>
                <c:pt idx="727">
                  <c:v>15.43</c:v>
                </c:pt>
                <c:pt idx="728">
                  <c:v>16.420000000000002</c:v>
                </c:pt>
                <c:pt idx="729">
                  <c:v>16.309999999999999</c:v>
                </c:pt>
                <c:pt idx="730">
                  <c:v>15.3</c:v>
                </c:pt>
                <c:pt idx="731">
                  <c:v>15.12</c:v>
                </c:pt>
                <c:pt idx="732">
                  <c:v>15.14</c:v>
                </c:pt>
                <c:pt idx="733">
                  <c:v>15.58</c:v>
                </c:pt>
                <c:pt idx="734">
                  <c:v>16.36</c:v>
                </c:pt>
                <c:pt idx="735">
                  <c:v>15.78</c:v>
                </c:pt>
                <c:pt idx="736">
                  <c:v>15.97</c:v>
                </c:pt>
                <c:pt idx="737">
                  <c:v>16.03</c:v>
                </c:pt>
                <c:pt idx="738">
                  <c:v>14.38</c:v>
                </c:pt>
                <c:pt idx="739">
                  <c:v>14.16</c:v>
                </c:pt>
                <c:pt idx="740">
                  <c:v>14.02</c:v>
                </c:pt>
                <c:pt idx="741">
                  <c:v>14.27</c:v>
                </c:pt>
                <c:pt idx="742">
                  <c:v>15.25</c:v>
                </c:pt>
                <c:pt idx="743">
                  <c:v>15.29</c:v>
                </c:pt>
                <c:pt idx="744">
                  <c:v>15.39</c:v>
                </c:pt>
                <c:pt idx="745">
                  <c:v>14.83</c:v>
                </c:pt>
                <c:pt idx="746">
                  <c:v>14.79</c:v>
                </c:pt>
                <c:pt idx="747">
                  <c:v>15.41</c:v>
                </c:pt>
                <c:pt idx="748">
                  <c:v>14.22</c:v>
                </c:pt>
                <c:pt idx="749">
                  <c:v>14.09</c:v>
                </c:pt>
                <c:pt idx="750">
                  <c:v>13.99</c:v>
                </c:pt>
                <c:pt idx="751">
                  <c:v>13.56</c:v>
                </c:pt>
                <c:pt idx="752">
                  <c:v>13.91</c:v>
                </c:pt>
                <c:pt idx="753">
                  <c:v>13.92</c:v>
                </c:pt>
                <c:pt idx="754">
                  <c:v>14.5</c:v>
                </c:pt>
                <c:pt idx="755">
                  <c:v>14.79</c:v>
                </c:pt>
                <c:pt idx="756">
                  <c:v>14.5</c:v>
                </c:pt>
                <c:pt idx="757">
                  <c:v>13.95</c:v>
                </c:pt>
                <c:pt idx="758">
                  <c:v>14.86</c:v>
                </c:pt>
                <c:pt idx="759">
                  <c:v>14.16</c:v>
                </c:pt>
                <c:pt idx="760">
                  <c:v>13.76</c:v>
                </c:pt>
                <c:pt idx="761">
                  <c:v>15.04</c:v>
                </c:pt>
                <c:pt idx="762">
                  <c:v>14.44</c:v>
                </c:pt>
                <c:pt idx="763">
                  <c:v>14.2</c:v>
                </c:pt>
                <c:pt idx="764">
                  <c:v>14.92</c:v>
                </c:pt>
                <c:pt idx="765">
                  <c:v>14.74</c:v>
                </c:pt>
                <c:pt idx="766">
                  <c:v>14.31</c:v>
                </c:pt>
                <c:pt idx="767">
                  <c:v>14.2</c:v>
                </c:pt>
                <c:pt idx="768">
                  <c:v>14.23</c:v>
                </c:pt>
                <c:pt idx="769">
                  <c:v>13.94</c:v>
                </c:pt>
                <c:pt idx="770">
                  <c:v>14.27</c:v>
                </c:pt>
                <c:pt idx="771">
                  <c:v>14.34</c:v>
                </c:pt>
                <c:pt idx="772">
                  <c:v>14.25</c:v>
                </c:pt>
                <c:pt idx="773">
                  <c:v>13.94</c:v>
                </c:pt>
                <c:pt idx="774">
                  <c:v>14.44</c:v>
                </c:pt>
                <c:pt idx="775">
                  <c:v>14.5</c:v>
                </c:pt>
                <c:pt idx="776">
                  <c:v>13.96</c:v>
                </c:pt>
                <c:pt idx="777">
                  <c:v>14.05</c:v>
                </c:pt>
                <c:pt idx="778">
                  <c:v>14.02</c:v>
                </c:pt>
                <c:pt idx="779">
                  <c:v>13.94</c:v>
                </c:pt>
                <c:pt idx="780">
                  <c:v>14</c:v>
                </c:pt>
                <c:pt idx="781">
                  <c:v>13.99</c:v>
                </c:pt>
                <c:pt idx="782">
                  <c:v>12.73</c:v>
                </c:pt>
                <c:pt idx="783">
                  <c:v>14.38</c:v>
                </c:pt>
                <c:pt idx="784">
                  <c:v>14.29</c:v>
                </c:pt>
                <c:pt idx="785">
                  <c:v>14.17</c:v>
                </c:pt>
                <c:pt idx="786">
                  <c:v>14.22</c:v>
                </c:pt>
                <c:pt idx="787">
                  <c:v>14.33</c:v>
                </c:pt>
                <c:pt idx="788">
                  <c:v>13.98</c:v>
                </c:pt>
                <c:pt idx="789">
                  <c:v>14.66</c:v>
                </c:pt>
                <c:pt idx="790">
                  <c:v>14.42</c:v>
                </c:pt>
                <c:pt idx="791">
                  <c:v>14.74</c:v>
                </c:pt>
                <c:pt idx="792">
                  <c:v>14.37</c:v>
                </c:pt>
                <c:pt idx="793">
                  <c:v>13.89</c:v>
                </c:pt>
                <c:pt idx="794">
                  <c:v>14.54</c:v>
                </c:pt>
                <c:pt idx="795">
                  <c:v>14.51</c:v>
                </c:pt>
                <c:pt idx="796">
                  <c:v>14.35</c:v>
                </c:pt>
                <c:pt idx="797">
                  <c:v>14.46</c:v>
                </c:pt>
                <c:pt idx="798">
                  <c:v>14.16</c:v>
                </c:pt>
                <c:pt idx="799">
                  <c:v>14.25</c:v>
                </c:pt>
                <c:pt idx="800">
                  <c:v>14.29</c:v>
                </c:pt>
                <c:pt idx="801">
                  <c:v>14.29</c:v>
                </c:pt>
                <c:pt idx="802">
                  <c:v>13.3</c:v>
                </c:pt>
                <c:pt idx="803">
                  <c:v>14.12</c:v>
                </c:pt>
                <c:pt idx="804">
                  <c:v>14.38</c:v>
                </c:pt>
                <c:pt idx="805">
                  <c:v>14.32</c:v>
                </c:pt>
                <c:pt idx="806">
                  <c:v>14.26</c:v>
                </c:pt>
                <c:pt idx="807">
                  <c:v>14.19</c:v>
                </c:pt>
                <c:pt idx="808">
                  <c:v>14.05</c:v>
                </c:pt>
                <c:pt idx="809">
                  <c:v>13.85</c:v>
                </c:pt>
                <c:pt idx="810">
                  <c:v>13.64</c:v>
                </c:pt>
                <c:pt idx="811">
                  <c:v>12.96</c:v>
                </c:pt>
                <c:pt idx="812">
                  <c:v>12.74</c:v>
                </c:pt>
                <c:pt idx="813">
                  <c:v>14.05</c:v>
                </c:pt>
                <c:pt idx="814">
                  <c:v>14.13</c:v>
                </c:pt>
                <c:pt idx="815">
                  <c:v>14.07</c:v>
                </c:pt>
                <c:pt idx="816">
                  <c:v>14.11</c:v>
                </c:pt>
                <c:pt idx="817">
                  <c:v>13.92</c:v>
                </c:pt>
                <c:pt idx="818">
                  <c:v>14.05</c:v>
                </c:pt>
                <c:pt idx="819">
                  <c:v>14.05</c:v>
                </c:pt>
                <c:pt idx="820">
                  <c:v>14.1</c:v>
                </c:pt>
                <c:pt idx="821">
                  <c:v>13.64</c:v>
                </c:pt>
                <c:pt idx="822">
                  <c:v>12.97</c:v>
                </c:pt>
                <c:pt idx="823">
                  <c:v>14.06</c:v>
                </c:pt>
                <c:pt idx="824">
                  <c:v>13.99</c:v>
                </c:pt>
                <c:pt idx="825">
                  <c:v>14.15</c:v>
                </c:pt>
                <c:pt idx="826">
                  <c:v>14.16</c:v>
                </c:pt>
                <c:pt idx="827">
                  <c:v>14.24</c:v>
                </c:pt>
                <c:pt idx="828">
                  <c:v>14.24</c:v>
                </c:pt>
                <c:pt idx="829">
                  <c:v>14.01</c:v>
                </c:pt>
                <c:pt idx="830">
                  <c:v>13.9</c:v>
                </c:pt>
                <c:pt idx="831">
                  <c:v>13.8</c:v>
                </c:pt>
                <c:pt idx="832">
                  <c:v>14.31</c:v>
                </c:pt>
                <c:pt idx="833">
                  <c:v>14.61</c:v>
                </c:pt>
                <c:pt idx="834">
                  <c:v>13.75</c:v>
                </c:pt>
                <c:pt idx="835">
                  <c:v>13.7</c:v>
                </c:pt>
                <c:pt idx="836">
                  <c:v>13.8</c:v>
                </c:pt>
                <c:pt idx="837">
                  <c:v>13.97</c:v>
                </c:pt>
                <c:pt idx="838">
                  <c:v>13.96</c:v>
                </c:pt>
                <c:pt idx="839">
                  <c:v>13.38</c:v>
                </c:pt>
                <c:pt idx="840">
                  <c:v>13.91</c:v>
                </c:pt>
                <c:pt idx="841">
                  <c:v>14.32</c:v>
                </c:pt>
                <c:pt idx="842">
                  <c:v>14.05</c:v>
                </c:pt>
                <c:pt idx="843">
                  <c:v>13.91</c:v>
                </c:pt>
                <c:pt idx="844">
                  <c:v>14.09</c:v>
                </c:pt>
                <c:pt idx="845">
                  <c:v>14.14</c:v>
                </c:pt>
                <c:pt idx="846">
                  <c:v>14.3</c:v>
                </c:pt>
                <c:pt idx="847">
                  <c:v>14.5</c:v>
                </c:pt>
                <c:pt idx="848">
                  <c:v>14.42</c:v>
                </c:pt>
                <c:pt idx="849">
                  <c:v>13.95</c:v>
                </c:pt>
                <c:pt idx="850">
                  <c:v>14.09</c:v>
                </c:pt>
                <c:pt idx="851">
                  <c:v>14.23</c:v>
                </c:pt>
                <c:pt idx="852">
                  <c:v>14.49</c:v>
                </c:pt>
                <c:pt idx="853">
                  <c:v>14.58</c:v>
                </c:pt>
                <c:pt idx="854">
                  <c:v>14.41</c:v>
                </c:pt>
                <c:pt idx="855">
                  <c:v>13.99</c:v>
                </c:pt>
                <c:pt idx="856">
                  <c:v>13.44</c:v>
                </c:pt>
                <c:pt idx="857">
                  <c:v>13</c:v>
                </c:pt>
                <c:pt idx="858">
                  <c:v>13.78</c:v>
                </c:pt>
                <c:pt idx="859">
                  <c:v>14</c:v>
                </c:pt>
                <c:pt idx="860">
                  <c:v>14.15</c:v>
                </c:pt>
                <c:pt idx="861">
                  <c:v>14.07</c:v>
                </c:pt>
                <c:pt idx="862">
                  <c:v>14.51</c:v>
                </c:pt>
                <c:pt idx="863">
                  <c:v>14.5</c:v>
                </c:pt>
                <c:pt idx="864">
                  <c:v>15.2</c:v>
                </c:pt>
                <c:pt idx="865">
                  <c:v>14.88</c:v>
                </c:pt>
                <c:pt idx="866">
                  <c:v>14.52</c:v>
                </c:pt>
                <c:pt idx="867">
                  <c:v>14.76</c:v>
                </c:pt>
                <c:pt idx="868">
                  <c:v>14.66</c:v>
                </c:pt>
                <c:pt idx="869">
                  <c:v>14</c:v>
                </c:pt>
                <c:pt idx="870">
                  <c:v>14.02</c:v>
                </c:pt>
                <c:pt idx="871">
                  <c:v>14.09</c:v>
                </c:pt>
                <c:pt idx="872">
                  <c:v>14.49</c:v>
                </c:pt>
                <c:pt idx="873">
                  <c:v>15.28</c:v>
                </c:pt>
                <c:pt idx="874">
                  <c:v>14.02</c:v>
                </c:pt>
                <c:pt idx="875">
                  <c:v>14</c:v>
                </c:pt>
                <c:pt idx="876">
                  <c:v>14.02</c:v>
                </c:pt>
                <c:pt idx="877">
                  <c:v>14.18</c:v>
                </c:pt>
                <c:pt idx="878">
                  <c:v>14.42</c:v>
                </c:pt>
                <c:pt idx="879">
                  <c:v>14.25</c:v>
                </c:pt>
                <c:pt idx="880">
                  <c:v>14.9</c:v>
                </c:pt>
                <c:pt idx="881">
                  <c:v>14.85</c:v>
                </c:pt>
                <c:pt idx="882">
                  <c:v>14.09</c:v>
                </c:pt>
                <c:pt idx="883">
                  <c:v>14.12</c:v>
                </c:pt>
                <c:pt idx="884">
                  <c:v>14.17</c:v>
                </c:pt>
                <c:pt idx="885">
                  <c:v>15.02</c:v>
                </c:pt>
                <c:pt idx="886">
                  <c:v>14.33</c:v>
                </c:pt>
                <c:pt idx="887">
                  <c:v>14.59</c:v>
                </c:pt>
                <c:pt idx="888">
                  <c:v>14.15</c:v>
                </c:pt>
                <c:pt idx="889">
                  <c:v>14.95</c:v>
                </c:pt>
                <c:pt idx="890">
                  <c:v>14.91</c:v>
                </c:pt>
                <c:pt idx="891">
                  <c:v>14.04</c:v>
                </c:pt>
                <c:pt idx="892">
                  <c:v>14</c:v>
                </c:pt>
                <c:pt idx="893">
                  <c:v>13.61</c:v>
                </c:pt>
                <c:pt idx="894">
                  <c:v>13.02</c:v>
                </c:pt>
                <c:pt idx="895">
                  <c:v>13.08</c:v>
                </c:pt>
                <c:pt idx="896">
                  <c:v>14.3</c:v>
                </c:pt>
                <c:pt idx="897">
                  <c:v>14.65</c:v>
                </c:pt>
                <c:pt idx="898">
                  <c:v>14.41</c:v>
                </c:pt>
                <c:pt idx="899">
                  <c:v>14.33</c:v>
                </c:pt>
                <c:pt idx="900">
                  <c:v>13.82</c:v>
                </c:pt>
                <c:pt idx="901">
                  <c:v>13.95</c:v>
                </c:pt>
                <c:pt idx="902">
                  <c:v>14.12</c:v>
                </c:pt>
                <c:pt idx="903">
                  <c:v>14.16</c:v>
                </c:pt>
                <c:pt idx="904">
                  <c:v>14.2</c:v>
                </c:pt>
                <c:pt idx="905">
                  <c:v>14.96</c:v>
                </c:pt>
                <c:pt idx="906">
                  <c:v>13.49</c:v>
                </c:pt>
                <c:pt idx="907">
                  <c:v>13.81</c:v>
                </c:pt>
                <c:pt idx="908">
                  <c:v>13.5</c:v>
                </c:pt>
                <c:pt idx="909">
                  <c:v>13.49</c:v>
                </c:pt>
                <c:pt idx="910">
                  <c:v>12.41</c:v>
                </c:pt>
                <c:pt idx="911">
                  <c:v>12.06</c:v>
                </c:pt>
                <c:pt idx="912">
                  <c:v>11.94</c:v>
                </c:pt>
                <c:pt idx="913">
                  <c:v>13.33</c:v>
                </c:pt>
                <c:pt idx="914">
                  <c:v>13.19</c:v>
                </c:pt>
                <c:pt idx="915">
                  <c:v>13.07</c:v>
                </c:pt>
                <c:pt idx="916">
                  <c:v>13.29</c:v>
                </c:pt>
                <c:pt idx="917">
                  <c:v>13.4</c:v>
                </c:pt>
                <c:pt idx="918">
                  <c:v>13.3</c:v>
                </c:pt>
                <c:pt idx="919">
                  <c:v>12.96</c:v>
                </c:pt>
                <c:pt idx="920">
                  <c:v>12.94</c:v>
                </c:pt>
                <c:pt idx="921">
                  <c:v>12.83</c:v>
                </c:pt>
                <c:pt idx="922">
                  <c:v>13.03</c:v>
                </c:pt>
                <c:pt idx="923">
                  <c:v>12.96</c:v>
                </c:pt>
                <c:pt idx="924">
                  <c:v>11.79</c:v>
                </c:pt>
                <c:pt idx="925">
                  <c:v>12.61</c:v>
                </c:pt>
                <c:pt idx="926">
                  <c:v>12.78</c:v>
                </c:pt>
                <c:pt idx="927">
                  <c:v>13.01</c:v>
                </c:pt>
                <c:pt idx="928">
                  <c:v>12.9</c:v>
                </c:pt>
                <c:pt idx="929">
                  <c:v>13.43</c:v>
                </c:pt>
                <c:pt idx="930">
                  <c:v>13.38</c:v>
                </c:pt>
                <c:pt idx="931">
                  <c:v>12.83</c:v>
                </c:pt>
                <c:pt idx="932">
                  <c:v>12.83</c:v>
                </c:pt>
                <c:pt idx="933">
                  <c:v>12.33</c:v>
                </c:pt>
                <c:pt idx="934">
                  <c:v>11.37</c:v>
                </c:pt>
                <c:pt idx="935">
                  <c:v>12.89</c:v>
                </c:pt>
                <c:pt idx="936">
                  <c:v>12.37</c:v>
                </c:pt>
                <c:pt idx="937">
                  <c:v>12.47</c:v>
                </c:pt>
                <c:pt idx="938">
                  <c:v>12.04</c:v>
                </c:pt>
                <c:pt idx="939">
                  <c:v>12.31</c:v>
                </c:pt>
                <c:pt idx="940">
                  <c:v>11.99</c:v>
                </c:pt>
                <c:pt idx="941">
                  <c:v>12.11</c:v>
                </c:pt>
                <c:pt idx="942">
                  <c:v>11.99</c:v>
                </c:pt>
                <c:pt idx="943">
                  <c:v>11.82</c:v>
                </c:pt>
                <c:pt idx="944">
                  <c:v>12.1</c:v>
                </c:pt>
                <c:pt idx="945">
                  <c:v>11.73</c:v>
                </c:pt>
                <c:pt idx="946">
                  <c:v>12.26</c:v>
                </c:pt>
                <c:pt idx="947">
                  <c:v>11.95</c:v>
                </c:pt>
                <c:pt idx="948">
                  <c:v>12.51</c:v>
                </c:pt>
                <c:pt idx="949">
                  <c:v>13.43</c:v>
                </c:pt>
                <c:pt idx="950">
                  <c:v>11.48</c:v>
                </c:pt>
                <c:pt idx="951">
                  <c:v>10.91</c:v>
                </c:pt>
                <c:pt idx="952">
                  <c:v>10.88</c:v>
                </c:pt>
                <c:pt idx="953">
                  <c:v>10.88</c:v>
                </c:pt>
                <c:pt idx="954">
                  <c:v>10.74</c:v>
                </c:pt>
                <c:pt idx="955">
                  <c:v>11.14</c:v>
                </c:pt>
                <c:pt idx="956">
                  <c:v>11.46</c:v>
                </c:pt>
                <c:pt idx="957">
                  <c:v>10.88</c:v>
                </c:pt>
                <c:pt idx="958">
                  <c:v>10.91</c:v>
                </c:pt>
                <c:pt idx="959">
                  <c:v>11.05</c:v>
                </c:pt>
                <c:pt idx="960">
                  <c:v>10.7</c:v>
                </c:pt>
                <c:pt idx="961">
                  <c:v>10.119999999999999</c:v>
                </c:pt>
                <c:pt idx="962">
                  <c:v>10.08</c:v>
                </c:pt>
                <c:pt idx="963">
                  <c:v>10.119999999999999</c:v>
                </c:pt>
                <c:pt idx="964">
                  <c:v>10.039999999999999</c:v>
                </c:pt>
                <c:pt idx="965">
                  <c:v>10.53</c:v>
                </c:pt>
                <c:pt idx="966">
                  <c:v>10.75</c:v>
                </c:pt>
                <c:pt idx="967">
                  <c:v>10.96</c:v>
                </c:pt>
                <c:pt idx="968">
                  <c:v>11.28</c:v>
                </c:pt>
                <c:pt idx="969">
                  <c:v>11.47</c:v>
                </c:pt>
                <c:pt idx="970">
                  <c:v>11.72</c:v>
                </c:pt>
                <c:pt idx="971">
                  <c:v>11.67</c:v>
                </c:pt>
                <c:pt idx="972">
                  <c:v>11.16</c:v>
                </c:pt>
                <c:pt idx="973">
                  <c:v>11.2</c:v>
                </c:pt>
                <c:pt idx="974">
                  <c:v>11.67</c:v>
                </c:pt>
                <c:pt idx="975">
                  <c:v>9.43</c:v>
                </c:pt>
                <c:pt idx="976">
                  <c:v>10.07</c:v>
                </c:pt>
                <c:pt idx="977">
                  <c:v>10.050000000000001</c:v>
                </c:pt>
                <c:pt idx="978">
                  <c:v>10.039999999999999</c:v>
                </c:pt>
                <c:pt idx="979">
                  <c:v>10</c:v>
                </c:pt>
                <c:pt idx="980">
                  <c:v>9.9600000000000009</c:v>
                </c:pt>
                <c:pt idx="981">
                  <c:v>9.64</c:v>
                </c:pt>
                <c:pt idx="982">
                  <c:v>9.6999999999999993</c:v>
                </c:pt>
                <c:pt idx="983">
                  <c:v>8.9</c:v>
                </c:pt>
                <c:pt idx="984">
                  <c:v>8.7799999999999994</c:v>
                </c:pt>
                <c:pt idx="985">
                  <c:v>9.2899999999999991</c:v>
                </c:pt>
                <c:pt idx="986">
                  <c:v>9.5299999999999994</c:v>
                </c:pt>
                <c:pt idx="987">
                  <c:v>9.32</c:v>
                </c:pt>
                <c:pt idx="988">
                  <c:v>9.6</c:v>
                </c:pt>
                <c:pt idx="989">
                  <c:v>9.66</c:v>
                </c:pt>
                <c:pt idx="990">
                  <c:v>9.5399999999999991</c:v>
                </c:pt>
                <c:pt idx="991">
                  <c:v>9.57</c:v>
                </c:pt>
                <c:pt idx="992">
                  <c:v>9.23</c:v>
                </c:pt>
                <c:pt idx="993">
                  <c:v>8.4499999999999993</c:v>
                </c:pt>
                <c:pt idx="994">
                  <c:v>9.27</c:v>
                </c:pt>
                <c:pt idx="995">
                  <c:v>9.34</c:v>
                </c:pt>
                <c:pt idx="996">
                  <c:v>9.66</c:v>
                </c:pt>
                <c:pt idx="997">
                  <c:v>9.9209999999999994</c:v>
                </c:pt>
                <c:pt idx="998">
                  <c:v>9.98</c:v>
                </c:pt>
                <c:pt idx="999">
                  <c:v>10.26</c:v>
                </c:pt>
                <c:pt idx="1000">
                  <c:v>7.72</c:v>
                </c:pt>
                <c:pt idx="1001">
                  <c:v>7.75</c:v>
                </c:pt>
                <c:pt idx="1002">
                  <c:v>8.59</c:v>
                </c:pt>
                <c:pt idx="1003">
                  <c:v>9.69</c:v>
                </c:pt>
                <c:pt idx="1004">
                  <c:v>9.08</c:v>
                </c:pt>
                <c:pt idx="1005">
                  <c:v>9.0500000000000007</c:v>
                </c:pt>
                <c:pt idx="1006">
                  <c:v>8.73</c:v>
                </c:pt>
                <c:pt idx="1007">
                  <c:v>8.99</c:v>
                </c:pt>
                <c:pt idx="1008">
                  <c:v>9.0299999999999994</c:v>
                </c:pt>
                <c:pt idx="1009">
                  <c:v>9.93</c:v>
                </c:pt>
                <c:pt idx="1010">
                  <c:v>9.49</c:v>
                </c:pt>
                <c:pt idx="1011">
                  <c:v>9.14</c:v>
                </c:pt>
                <c:pt idx="1012">
                  <c:v>8.99</c:v>
                </c:pt>
                <c:pt idx="1013">
                  <c:v>9.09</c:v>
                </c:pt>
                <c:pt idx="1014">
                  <c:v>9.48</c:v>
                </c:pt>
                <c:pt idx="1015">
                  <c:v>9.49</c:v>
                </c:pt>
                <c:pt idx="1016">
                  <c:v>9.5299999999999994</c:v>
                </c:pt>
                <c:pt idx="1017">
                  <c:v>9.4</c:v>
                </c:pt>
                <c:pt idx="1018">
                  <c:v>9.2799999999999994</c:v>
                </c:pt>
                <c:pt idx="1019">
                  <c:v>9.39</c:v>
                </c:pt>
                <c:pt idx="1020">
                  <c:v>9.33</c:v>
                </c:pt>
                <c:pt idx="1021">
                  <c:v>9.2899999999999991</c:v>
                </c:pt>
                <c:pt idx="1022">
                  <c:v>9.1999999999999993</c:v>
                </c:pt>
                <c:pt idx="1023">
                  <c:v>9.43</c:v>
                </c:pt>
                <c:pt idx="1024">
                  <c:v>9.77</c:v>
                </c:pt>
                <c:pt idx="1025">
                  <c:v>9.9499999999999993</c:v>
                </c:pt>
                <c:pt idx="1026">
                  <c:v>9.58</c:v>
                </c:pt>
                <c:pt idx="1027">
                  <c:v>9.58</c:v>
                </c:pt>
                <c:pt idx="1028">
                  <c:v>9.49</c:v>
                </c:pt>
                <c:pt idx="1029">
                  <c:v>9.26</c:v>
                </c:pt>
                <c:pt idx="1030">
                  <c:v>8.6300000000000008</c:v>
                </c:pt>
                <c:pt idx="1031">
                  <c:v>9.64</c:v>
                </c:pt>
                <c:pt idx="1032">
                  <c:v>9.4499999999999993</c:v>
                </c:pt>
                <c:pt idx="1033">
                  <c:v>8.8699999999999992</c:v>
                </c:pt>
                <c:pt idx="1034">
                  <c:v>8.69</c:v>
                </c:pt>
                <c:pt idx="1035">
                  <c:v>8.9700000000000006</c:v>
                </c:pt>
                <c:pt idx="1036">
                  <c:v>8.4</c:v>
                </c:pt>
                <c:pt idx="1037">
                  <c:v>8.85</c:v>
                </c:pt>
                <c:pt idx="1038">
                  <c:v>9.0500000000000007</c:v>
                </c:pt>
                <c:pt idx="1039">
                  <c:v>8.68</c:v>
                </c:pt>
                <c:pt idx="1040">
                  <c:v>7.62</c:v>
                </c:pt>
                <c:pt idx="1041">
                  <c:v>8.43</c:v>
                </c:pt>
                <c:pt idx="1042">
                  <c:v>8.8699999999999992</c:v>
                </c:pt>
                <c:pt idx="1043">
                  <c:v>9.01</c:v>
                </c:pt>
                <c:pt idx="1044">
                  <c:v>8.81</c:v>
                </c:pt>
                <c:pt idx="1045">
                  <c:v>8.61</c:v>
                </c:pt>
                <c:pt idx="1046">
                  <c:v>8.6</c:v>
                </c:pt>
                <c:pt idx="1047">
                  <c:v>8.6999999999999993</c:v>
                </c:pt>
                <c:pt idx="1048">
                  <c:v>8.74</c:v>
                </c:pt>
                <c:pt idx="1049">
                  <c:v>8.69</c:v>
                </c:pt>
                <c:pt idx="1050">
                  <c:v>8.32</c:v>
                </c:pt>
                <c:pt idx="1051">
                  <c:v>8.35</c:v>
                </c:pt>
                <c:pt idx="1052">
                  <c:v>8.48</c:v>
                </c:pt>
                <c:pt idx="1053">
                  <c:v>8.65</c:v>
                </c:pt>
                <c:pt idx="1054">
                  <c:v>9.52</c:v>
                </c:pt>
                <c:pt idx="1055">
                  <c:v>9.11</c:v>
                </c:pt>
                <c:pt idx="1056">
                  <c:v>8.65</c:v>
                </c:pt>
                <c:pt idx="1057">
                  <c:v>9.26</c:v>
                </c:pt>
                <c:pt idx="1058">
                  <c:v>9.18</c:v>
                </c:pt>
                <c:pt idx="1059">
                  <c:v>9.14</c:v>
                </c:pt>
                <c:pt idx="1060">
                  <c:v>8.98</c:v>
                </c:pt>
                <c:pt idx="1061">
                  <c:v>8.99</c:v>
                </c:pt>
                <c:pt idx="1062">
                  <c:v>9.18</c:v>
                </c:pt>
                <c:pt idx="1063">
                  <c:v>9.0500000000000007</c:v>
                </c:pt>
                <c:pt idx="1064">
                  <c:v>9.4499999999999993</c:v>
                </c:pt>
                <c:pt idx="1065">
                  <c:v>9.24</c:v>
                </c:pt>
                <c:pt idx="1066">
                  <c:v>9.14</c:v>
                </c:pt>
                <c:pt idx="1067">
                  <c:v>8.59</c:v>
                </c:pt>
                <c:pt idx="1068">
                  <c:v>9.1199999999999992</c:v>
                </c:pt>
                <c:pt idx="1069">
                  <c:v>9.1199999999999992</c:v>
                </c:pt>
                <c:pt idx="1070">
                  <c:v>9.39</c:v>
                </c:pt>
                <c:pt idx="1071">
                  <c:v>9.43</c:v>
                </c:pt>
                <c:pt idx="1072">
                  <c:v>9.67</c:v>
                </c:pt>
                <c:pt idx="1073">
                  <c:v>9.26</c:v>
                </c:pt>
                <c:pt idx="1074">
                  <c:v>9.6999999999999993</c:v>
                </c:pt>
                <c:pt idx="1075">
                  <c:v>9.42</c:v>
                </c:pt>
                <c:pt idx="1076">
                  <c:v>9.65</c:v>
                </c:pt>
                <c:pt idx="1077">
                  <c:v>9.99</c:v>
                </c:pt>
                <c:pt idx="1078">
                  <c:v>9.99</c:v>
                </c:pt>
                <c:pt idx="1079">
                  <c:v>9.99</c:v>
                </c:pt>
                <c:pt idx="1080">
                  <c:v>9.99</c:v>
                </c:pt>
                <c:pt idx="1081">
                  <c:v>9.99</c:v>
                </c:pt>
                <c:pt idx="1082">
                  <c:v>9.99</c:v>
                </c:pt>
                <c:pt idx="1083">
                  <c:v>9.99</c:v>
                </c:pt>
                <c:pt idx="1084">
                  <c:v>9.99</c:v>
                </c:pt>
                <c:pt idx="1085">
                  <c:v>9.99</c:v>
                </c:pt>
                <c:pt idx="1086">
                  <c:v>9.99</c:v>
                </c:pt>
                <c:pt idx="1087">
                  <c:v>9.98</c:v>
                </c:pt>
                <c:pt idx="1088">
                  <c:v>9.99</c:v>
                </c:pt>
                <c:pt idx="1089">
                  <c:v>9.99</c:v>
                </c:pt>
                <c:pt idx="1090">
                  <c:v>9.99</c:v>
                </c:pt>
                <c:pt idx="1091">
                  <c:v>9.99</c:v>
                </c:pt>
                <c:pt idx="1092">
                  <c:v>9.99</c:v>
                </c:pt>
                <c:pt idx="1093">
                  <c:v>9.99</c:v>
                </c:pt>
                <c:pt idx="1094">
                  <c:v>9.99</c:v>
                </c:pt>
                <c:pt idx="1095">
                  <c:v>9.99</c:v>
                </c:pt>
                <c:pt idx="1096">
                  <c:v>9.99</c:v>
                </c:pt>
                <c:pt idx="1097">
                  <c:v>9.99</c:v>
                </c:pt>
                <c:pt idx="1098">
                  <c:v>9.99</c:v>
                </c:pt>
                <c:pt idx="1099">
                  <c:v>9.99</c:v>
                </c:pt>
                <c:pt idx="1100">
                  <c:v>10</c:v>
                </c:pt>
                <c:pt idx="1101">
                  <c:v>10</c:v>
                </c:pt>
                <c:pt idx="1102">
                  <c:v>9.99</c:v>
                </c:pt>
                <c:pt idx="1103">
                  <c:v>9.99</c:v>
                </c:pt>
                <c:pt idx="1104">
                  <c:v>10</c:v>
                </c:pt>
                <c:pt idx="1105">
                  <c:v>10</c:v>
                </c:pt>
                <c:pt idx="1106">
                  <c:v>10</c:v>
                </c:pt>
                <c:pt idx="1107">
                  <c:v>10</c:v>
                </c:pt>
                <c:pt idx="1108">
                  <c:v>10</c:v>
                </c:pt>
                <c:pt idx="1109">
                  <c:v>9.99</c:v>
                </c:pt>
                <c:pt idx="1110">
                  <c:v>9.99</c:v>
                </c:pt>
                <c:pt idx="1111">
                  <c:v>9.99</c:v>
                </c:pt>
                <c:pt idx="1112">
                  <c:v>9.99</c:v>
                </c:pt>
                <c:pt idx="1113">
                  <c:v>9.99</c:v>
                </c:pt>
                <c:pt idx="1114">
                  <c:v>9.99</c:v>
                </c:pt>
                <c:pt idx="1115">
                  <c:v>9.99</c:v>
                </c:pt>
                <c:pt idx="1116">
                  <c:v>9.99</c:v>
                </c:pt>
                <c:pt idx="1117">
                  <c:v>9.36</c:v>
                </c:pt>
                <c:pt idx="1118">
                  <c:v>8.15</c:v>
                </c:pt>
                <c:pt idx="1119">
                  <c:v>8.4499999999999993</c:v>
                </c:pt>
                <c:pt idx="1120">
                  <c:v>9.32</c:v>
                </c:pt>
                <c:pt idx="1121">
                  <c:v>16.38</c:v>
                </c:pt>
                <c:pt idx="1122">
                  <c:v>16.489999999999998</c:v>
                </c:pt>
                <c:pt idx="1123">
                  <c:v>16.45</c:v>
                </c:pt>
                <c:pt idx="1124">
                  <c:v>16.420000000000002</c:v>
                </c:pt>
                <c:pt idx="1125">
                  <c:v>16.149999999999999</c:v>
                </c:pt>
                <c:pt idx="1126">
                  <c:v>14.77</c:v>
                </c:pt>
                <c:pt idx="1127">
                  <c:v>15.11</c:v>
                </c:pt>
                <c:pt idx="1128">
                  <c:v>16.440000000000001</c:v>
                </c:pt>
                <c:pt idx="1129">
                  <c:v>16.27</c:v>
                </c:pt>
                <c:pt idx="1130">
                  <c:v>14.57</c:v>
                </c:pt>
                <c:pt idx="1131">
                  <c:v>13.92</c:v>
                </c:pt>
                <c:pt idx="1132">
                  <c:v>13.53</c:v>
                </c:pt>
                <c:pt idx="1133">
                  <c:v>13.55</c:v>
                </c:pt>
                <c:pt idx="1134">
                  <c:v>13.5</c:v>
                </c:pt>
                <c:pt idx="1135">
                  <c:v>13.5</c:v>
                </c:pt>
                <c:pt idx="1136">
                  <c:v>13.5</c:v>
                </c:pt>
                <c:pt idx="1137">
                  <c:v>13.51</c:v>
                </c:pt>
                <c:pt idx="1138">
                  <c:v>16.16</c:v>
                </c:pt>
                <c:pt idx="1139">
                  <c:v>16.100000000000001</c:v>
                </c:pt>
                <c:pt idx="1140">
                  <c:v>16.03</c:v>
                </c:pt>
                <c:pt idx="1141">
                  <c:v>16.18</c:v>
                </c:pt>
                <c:pt idx="1142">
                  <c:v>16.239999999999998</c:v>
                </c:pt>
                <c:pt idx="1143">
                  <c:v>16.38</c:v>
                </c:pt>
                <c:pt idx="1144">
                  <c:v>16.649999999999999</c:v>
                </c:pt>
                <c:pt idx="1145">
                  <c:v>16.309999999999999</c:v>
                </c:pt>
                <c:pt idx="1146">
                  <c:v>16.010000000000002</c:v>
                </c:pt>
                <c:pt idx="1147">
                  <c:v>16</c:v>
                </c:pt>
                <c:pt idx="1148">
                  <c:v>17.98</c:v>
                </c:pt>
                <c:pt idx="1149">
                  <c:v>17.2</c:v>
                </c:pt>
                <c:pt idx="1150">
                  <c:v>16.489999999999998</c:v>
                </c:pt>
                <c:pt idx="1151">
                  <c:v>16.55</c:v>
                </c:pt>
                <c:pt idx="1152">
                  <c:v>16.91</c:v>
                </c:pt>
                <c:pt idx="1153">
                  <c:v>18.22</c:v>
                </c:pt>
                <c:pt idx="1154">
                  <c:v>17.86</c:v>
                </c:pt>
                <c:pt idx="1155">
                  <c:v>17.95</c:v>
                </c:pt>
                <c:pt idx="1156">
                  <c:v>18.3</c:v>
                </c:pt>
                <c:pt idx="1157">
                  <c:v>18.32</c:v>
                </c:pt>
                <c:pt idx="1158">
                  <c:v>18.809999999999999</c:v>
                </c:pt>
                <c:pt idx="1159">
                  <c:v>18.989999999999998</c:v>
                </c:pt>
                <c:pt idx="1160">
                  <c:v>18.989999999999998</c:v>
                </c:pt>
                <c:pt idx="1161">
                  <c:v>18.989999999999998</c:v>
                </c:pt>
                <c:pt idx="1162">
                  <c:v>18.989999999999998</c:v>
                </c:pt>
                <c:pt idx="1163">
                  <c:v>23.86</c:v>
                </c:pt>
                <c:pt idx="1164">
                  <c:v>23.98</c:v>
                </c:pt>
                <c:pt idx="1165">
                  <c:v>23.98</c:v>
                </c:pt>
                <c:pt idx="1166">
                  <c:v>23.72</c:v>
                </c:pt>
                <c:pt idx="1167">
                  <c:v>26.41</c:v>
                </c:pt>
                <c:pt idx="1168">
                  <c:v>26.43</c:v>
                </c:pt>
                <c:pt idx="1169">
                  <c:v>26.45</c:v>
                </c:pt>
                <c:pt idx="1170">
                  <c:v>26.41</c:v>
                </c:pt>
                <c:pt idx="1171">
                  <c:v>26.35</c:v>
                </c:pt>
                <c:pt idx="1172">
                  <c:v>26.27</c:v>
                </c:pt>
                <c:pt idx="1173">
                  <c:v>26.42</c:v>
                </c:pt>
                <c:pt idx="1174">
                  <c:v>26.34</c:v>
                </c:pt>
                <c:pt idx="1175">
                  <c:v>26.23</c:v>
                </c:pt>
                <c:pt idx="1176">
                  <c:v>26.29</c:v>
                </c:pt>
                <c:pt idx="1177">
                  <c:v>26.49</c:v>
                </c:pt>
                <c:pt idx="1178">
                  <c:v>26.49</c:v>
                </c:pt>
                <c:pt idx="1179">
                  <c:v>26.49</c:v>
                </c:pt>
                <c:pt idx="1180">
                  <c:v>26.49</c:v>
                </c:pt>
                <c:pt idx="1181">
                  <c:v>26.49</c:v>
                </c:pt>
                <c:pt idx="1182">
                  <c:v>28.5</c:v>
                </c:pt>
                <c:pt idx="1183">
                  <c:v>28.5</c:v>
                </c:pt>
                <c:pt idx="1184">
                  <c:v>28.5</c:v>
                </c:pt>
                <c:pt idx="1185">
                  <c:v>28.5</c:v>
                </c:pt>
                <c:pt idx="1186">
                  <c:v>28.5</c:v>
                </c:pt>
                <c:pt idx="1187">
                  <c:v>31.49</c:v>
                </c:pt>
                <c:pt idx="1188">
                  <c:v>31.48</c:v>
                </c:pt>
                <c:pt idx="1189">
                  <c:v>31.11</c:v>
                </c:pt>
                <c:pt idx="1190">
                  <c:v>30.54</c:v>
                </c:pt>
                <c:pt idx="1191">
                  <c:v>29.64</c:v>
                </c:pt>
                <c:pt idx="1192">
                  <c:v>30.05</c:v>
                </c:pt>
                <c:pt idx="1193">
                  <c:v>29.38</c:v>
                </c:pt>
                <c:pt idx="1194">
                  <c:v>29.34</c:v>
                </c:pt>
                <c:pt idx="1195">
                  <c:v>28.74</c:v>
                </c:pt>
                <c:pt idx="1196">
                  <c:v>28.85</c:v>
                </c:pt>
                <c:pt idx="1197">
                  <c:v>30.94</c:v>
                </c:pt>
                <c:pt idx="1198">
                  <c:v>29.09</c:v>
                </c:pt>
                <c:pt idx="1199">
                  <c:v>28.66</c:v>
                </c:pt>
                <c:pt idx="1200">
                  <c:v>29</c:v>
                </c:pt>
                <c:pt idx="1201">
                  <c:v>29.76</c:v>
                </c:pt>
                <c:pt idx="1202">
                  <c:v>29.76</c:v>
                </c:pt>
                <c:pt idx="1203">
                  <c:v>28.77</c:v>
                </c:pt>
                <c:pt idx="1204">
                  <c:v>28.69</c:v>
                </c:pt>
                <c:pt idx="1205">
                  <c:v>28.64</c:v>
                </c:pt>
                <c:pt idx="1206">
                  <c:v>28.51</c:v>
                </c:pt>
                <c:pt idx="1207">
                  <c:v>33.51</c:v>
                </c:pt>
                <c:pt idx="1208">
                  <c:v>33.51</c:v>
                </c:pt>
                <c:pt idx="1209">
                  <c:v>33.53</c:v>
                </c:pt>
                <c:pt idx="1210">
                  <c:v>33.869999999999997</c:v>
                </c:pt>
                <c:pt idx="1211">
                  <c:v>34.159999999999997</c:v>
                </c:pt>
                <c:pt idx="1212">
                  <c:v>34.130000000000003</c:v>
                </c:pt>
                <c:pt idx="1213">
                  <c:v>34.14</c:v>
                </c:pt>
                <c:pt idx="1214">
                  <c:v>34.15</c:v>
                </c:pt>
                <c:pt idx="1215">
                  <c:v>33.78</c:v>
                </c:pt>
                <c:pt idx="1216">
                  <c:v>33.51</c:v>
                </c:pt>
                <c:pt idx="1217">
                  <c:v>36.479999999999997</c:v>
                </c:pt>
                <c:pt idx="1218">
                  <c:v>36.159999999999997</c:v>
                </c:pt>
                <c:pt idx="1219">
                  <c:v>36.19</c:v>
                </c:pt>
                <c:pt idx="1220">
                  <c:v>36.14</c:v>
                </c:pt>
                <c:pt idx="1221">
                  <c:v>36.200000000000003</c:v>
                </c:pt>
                <c:pt idx="1222">
                  <c:v>36.47</c:v>
                </c:pt>
                <c:pt idx="1223">
                  <c:v>36.33</c:v>
                </c:pt>
                <c:pt idx="1224">
                  <c:v>36.01</c:v>
                </c:pt>
                <c:pt idx="1225">
                  <c:v>35.49</c:v>
                </c:pt>
                <c:pt idx="1226">
                  <c:v>34.380000000000003</c:v>
                </c:pt>
                <c:pt idx="1227">
                  <c:v>39.770000000000003</c:v>
                </c:pt>
                <c:pt idx="1228">
                  <c:v>39.65</c:v>
                </c:pt>
                <c:pt idx="1229">
                  <c:v>39.6</c:v>
                </c:pt>
                <c:pt idx="1230">
                  <c:v>40.14</c:v>
                </c:pt>
                <c:pt idx="1231">
                  <c:v>41.44</c:v>
                </c:pt>
                <c:pt idx="1232">
                  <c:v>41.48</c:v>
                </c:pt>
                <c:pt idx="1233">
                  <c:v>41.43</c:v>
                </c:pt>
                <c:pt idx="1234">
                  <c:v>41.04</c:v>
                </c:pt>
                <c:pt idx="1235">
                  <c:v>39.47</c:v>
                </c:pt>
                <c:pt idx="1236">
                  <c:v>39.19</c:v>
                </c:pt>
                <c:pt idx="1237">
                  <c:v>41.3</c:v>
                </c:pt>
                <c:pt idx="1238">
                  <c:v>40.94</c:v>
                </c:pt>
                <c:pt idx="1239">
                  <c:v>40.5</c:v>
                </c:pt>
                <c:pt idx="1240">
                  <c:v>40.119999999999997</c:v>
                </c:pt>
                <c:pt idx="1241">
                  <c:v>40.119999999999997</c:v>
                </c:pt>
                <c:pt idx="1242">
                  <c:v>40.020000000000003</c:v>
                </c:pt>
                <c:pt idx="1243">
                  <c:v>39.119999999999997</c:v>
                </c:pt>
                <c:pt idx="1244">
                  <c:v>38.89</c:v>
                </c:pt>
                <c:pt idx="1245">
                  <c:v>39.04</c:v>
                </c:pt>
                <c:pt idx="1246">
                  <c:v>38.880000000000003</c:v>
                </c:pt>
                <c:pt idx="1247">
                  <c:v>42.36</c:v>
                </c:pt>
                <c:pt idx="1248">
                  <c:v>41.91</c:v>
                </c:pt>
                <c:pt idx="1249">
                  <c:v>41.45</c:v>
                </c:pt>
                <c:pt idx="1250">
                  <c:v>41.52</c:v>
                </c:pt>
                <c:pt idx="1251">
                  <c:v>41.58</c:v>
                </c:pt>
                <c:pt idx="1252">
                  <c:v>42.25</c:v>
                </c:pt>
                <c:pt idx="1253">
                  <c:v>43.31</c:v>
                </c:pt>
                <c:pt idx="1254">
                  <c:v>42.24</c:v>
                </c:pt>
                <c:pt idx="1255">
                  <c:v>41.97</c:v>
                </c:pt>
                <c:pt idx="1256">
                  <c:v>41.84</c:v>
                </c:pt>
                <c:pt idx="1257">
                  <c:v>41.48</c:v>
                </c:pt>
                <c:pt idx="1258">
                  <c:v>41.44</c:v>
                </c:pt>
                <c:pt idx="1259">
                  <c:v>41.06</c:v>
                </c:pt>
                <c:pt idx="1260">
                  <c:v>41.2</c:v>
                </c:pt>
                <c:pt idx="1261">
                  <c:v>41.42</c:v>
                </c:pt>
                <c:pt idx="1262">
                  <c:v>41.66</c:v>
                </c:pt>
                <c:pt idx="1263">
                  <c:v>43.69</c:v>
                </c:pt>
                <c:pt idx="1264">
                  <c:v>43.7</c:v>
                </c:pt>
                <c:pt idx="1265">
                  <c:v>43.47</c:v>
                </c:pt>
                <c:pt idx="1266">
                  <c:v>43.15</c:v>
                </c:pt>
                <c:pt idx="1267">
                  <c:v>42.03</c:v>
                </c:pt>
                <c:pt idx="1268">
                  <c:v>43.5</c:v>
                </c:pt>
                <c:pt idx="1269">
                  <c:v>43.51</c:v>
                </c:pt>
                <c:pt idx="1270">
                  <c:v>43.51</c:v>
                </c:pt>
                <c:pt idx="1271">
                  <c:v>43.5</c:v>
                </c:pt>
                <c:pt idx="1272">
                  <c:v>44.51</c:v>
                </c:pt>
                <c:pt idx="1273">
                  <c:v>46.32</c:v>
                </c:pt>
                <c:pt idx="1274">
                  <c:v>46.03</c:v>
                </c:pt>
                <c:pt idx="1275">
                  <c:v>45.89</c:v>
                </c:pt>
                <c:pt idx="1276">
                  <c:v>45.71</c:v>
                </c:pt>
                <c:pt idx="1277">
                  <c:v>45.36</c:v>
                </c:pt>
                <c:pt idx="1278">
                  <c:v>45.22</c:v>
                </c:pt>
                <c:pt idx="1279">
                  <c:v>44.75</c:v>
                </c:pt>
                <c:pt idx="1280">
                  <c:v>43.85</c:v>
                </c:pt>
                <c:pt idx="1281">
                  <c:v>44.93</c:v>
                </c:pt>
                <c:pt idx="1282">
                  <c:v>46.04</c:v>
                </c:pt>
                <c:pt idx="1283">
                  <c:v>45.89</c:v>
                </c:pt>
                <c:pt idx="1284">
                  <c:v>44.96</c:v>
                </c:pt>
                <c:pt idx="1285">
                  <c:v>44.94</c:v>
                </c:pt>
                <c:pt idx="1286">
                  <c:v>45.89</c:v>
                </c:pt>
                <c:pt idx="1287">
                  <c:v>46.47</c:v>
                </c:pt>
                <c:pt idx="1288">
                  <c:v>46.49</c:v>
                </c:pt>
                <c:pt idx="1289">
                  <c:v>46.48</c:v>
                </c:pt>
                <c:pt idx="1290">
                  <c:v>46.43</c:v>
                </c:pt>
                <c:pt idx="1291">
                  <c:v>46.03</c:v>
                </c:pt>
                <c:pt idx="1292">
                  <c:v>44.43</c:v>
                </c:pt>
                <c:pt idx="1293">
                  <c:v>46.37</c:v>
                </c:pt>
                <c:pt idx="1294">
                  <c:v>46.49</c:v>
                </c:pt>
                <c:pt idx="1295">
                  <c:v>46.49</c:v>
                </c:pt>
                <c:pt idx="1296">
                  <c:v>46.5</c:v>
                </c:pt>
                <c:pt idx="1297">
                  <c:v>46.5</c:v>
                </c:pt>
                <c:pt idx="1298">
                  <c:v>46.5</c:v>
                </c:pt>
                <c:pt idx="1299">
                  <c:v>46.49</c:v>
                </c:pt>
                <c:pt idx="1300">
                  <c:v>46.49</c:v>
                </c:pt>
                <c:pt idx="1301">
                  <c:v>46.49</c:v>
                </c:pt>
                <c:pt idx="1302">
                  <c:v>46.5</c:v>
                </c:pt>
                <c:pt idx="1303">
                  <c:v>46.45</c:v>
                </c:pt>
                <c:pt idx="1304">
                  <c:v>46.47</c:v>
                </c:pt>
                <c:pt idx="1305">
                  <c:v>46.49</c:v>
                </c:pt>
                <c:pt idx="1306">
                  <c:v>46.5</c:v>
                </c:pt>
                <c:pt idx="1307">
                  <c:v>46.5</c:v>
                </c:pt>
                <c:pt idx="1308">
                  <c:v>52.75</c:v>
                </c:pt>
                <c:pt idx="1309">
                  <c:v>52.83</c:v>
                </c:pt>
                <c:pt idx="1310">
                  <c:v>52.42</c:v>
                </c:pt>
                <c:pt idx="1311">
                  <c:v>51.48</c:v>
                </c:pt>
                <c:pt idx="1312">
                  <c:v>52.42</c:v>
                </c:pt>
                <c:pt idx="1313">
                  <c:v>52.99</c:v>
                </c:pt>
                <c:pt idx="1314">
                  <c:v>52.22</c:v>
                </c:pt>
                <c:pt idx="1315">
                  <c:v>52.2</c:v>
                </c:pt>
                <c:pt idx="1316">
                  <c:v>52.49</c:v>
                </c:pt>
                <c:pt idx="1317">
                  <c:v>52.95</c:v>
                </c:pt>
                <c:pt idx="1318">
                  <c:v>52.99</c:v>
                </c:pt>
                <c:pt idx="1319">
                  <c:v>51.48</c:v>
                </c:pt>
                <c:pt idx="1320">
                  <c:v>48.81</c:v>
                </c:pt>
                <c:pt idx="1321">
                  <c:v>53.51</c:v>
                </c:pt>
                <c:pt idx="1322">
                  <c:v>53.96</c:v>
                </c:pt>
                <c:pt idx="1323">
                  <c:v>53.99</c:v>
                </c:pt>
                <c:pt idx="1324">
                  <c:v>52.99</c:v>
                </c:pt>
                <c:pt idx="1325">
                  <c:v>52.99</c:v>
                </c:pt>
                <c:pt idx="1326">
                  <c:v>52.99</c:v>
                </c:pt>
                <c:pt idx="1327">
                  <c:v>52.99</c:v>
                </c:pt>
                <c:pt idx="1328">
                  <c:v>52.99</c:v>
                </c:pt>
                <c:pt idx="1329">
                  <c:v>52.99</c:v>
                </c:pt>
                <c:pt idx="1330">
                  <c:v>52.99</c:v>
                </c:pt>
                <c:pt idx="1331">
                  <c:v>52.99</c:v>
                </c:pt>
                <c:pt idx="1332">
                  <c:v>52.99</c:v>
                </c:pt>
                <c:pt idx="1333">
                  <c:v>52.99</c:v>
                </c:pt>
                <c:pt idx="1334">
                  <c:v>52.98</c:v>
                </c:pt>
                <c:pt idx="1335">
                  <c:v>49.15</c:v>
                </c:pt>
                <c:pt idx="1336">
                  <c:v>47.95</c:v>
                </c:pt>
                <c:pt idx="1337">
                  <c:v>50</c:v>
                </c:pt>
                <c:pt idx="1338">
                  <c:v>52.99</c:v>
                </c:pt>
                <c:pt idx="1339">
                  <c:v>52.18</c:v>
                </c:pt>
                <c:pt idx="1340">
                  <c:v>51.34</c:v>
                </c:pt>
                <c:pt idx="1341">
                  <c:v>50.68</c:v>
                </c:pt>
                <c:pt idx="1342">
                  <c:v>50.17</c:v>
                </c:pt>
                <c:pt idx="1343">
                  <c:v>48.39</c:v>
                </c:pt>
                <c:pt idx="1344">
                  <c:v>48.13</c:v>
                </c:pt>
                <c:pt idx="1345">
                  <c:v>47.12</c:v>
                </c:pt>
                <c:pt idx="1346">
                  <c:v>47.16</c:v>
                </c:pt>
                <c:pt idx="1347">
                  <c:v>51.01</c:v>
                </c:pt>
                <c:pt idx="1348">
                  <c:v>52.99</c:v>
                </c:pt>
                <c:pt idx="1349">
                  <c:v>52.95</c:v>
                </c:pt>
                <c:pt idx="1350">
                  <c:v>52.24</c:v>
                </c:pt>
                <c:pt idx="1351">
                  <c:v>52.13</c:v>
                </c:pt>
                <c:pt idx="1352">
                  <c:v>52.2</c:v>
                </c:pt>
                <c:pt idx="1353">
                  <c:v>52.34</c:v>
                </c:pt>
                <c:pt idx="1354">
                  <c:v>52.67</c:v>
                </c:pt>
                <c:pt idx="1355">
                  <c:v>52.67</c:v>
                </c:pt>
                <c:pt idx="1356">
                  <c:v>52.83</c:v>
                </c:pt>
                <c:pt idx="1357">
                  <c:v>50.49</c:v>
                </c:pt>
                <c:pt idx="1358">
                  <c:v>50.05</c:v>
                </c:pt>
                <c:pt idx="1359">
                  <c:v>50.23</c:v>
                </c:pt>
                <c:pt idx="1360">
                  <c:v>50.09</c:v>
                </c:pt>
                <c:pt idx="1361">
                  <c:v>51.07</c:v>
                </c:pt>
                <c:pt idx="1362">
                  <c:v>49.4</c:v>
                </c:pt>
                <c:pt idx="1363">
                  <c:v>48.42</c:v>
                </c:pt>
                <c:pt idx="1364">
                  <c:v>47.02</c:v>
                </c:pt>
                <c:pt idx="1365">
                  <c:v>50.3</c:v>
                </c:pt>
                <c:pt idx="1366">
                  <c:v>50.87</c:v>
                </c:pt>
                <c:pt idx="1367">
                  <c:v>50.44</c:v>
                </c:pt>
                <c:pt idx="1368">
                  <c:v>52.64</c:v>
                </c:pt>
                <c:pt idx="1369">
                  <c:v>50.6</c:v>
                </c:pt>
                <c:pt idx="1370">
                  <c:v>51.79</c:v>
                </c:pt>
                <c:pt idx="1371">
                  <c:v>52.53</c:v>
                </c:pt>
                <c:pt idx="1372">
                  <c:v>52.25</c:v>
                </c:pt>
                <c:pt idx="1373">
                  <c:v>52.41</c:v>
                </c:pt>
                <c:pt idx="1374">
                  <c:v>52.44</c:v>
                </c:pt>
                <c:pt idx="1375">
                  <c:v>52.35</c:v>
                </c:pt>
                <c:pt idx="1376">
                  <c:v>52.26</c:v>
                </c:pt>
                <c:pt idx="1377">
                  <c:v>48.88</c:v>
                </c:pt>
                <c:pt idx="1378">
                  <c:v>50.11</c:v>
                </c:pt>
                <c:pt idx="1379">
                  <c:v>48.43</c:v>
                </c:pt>
                <c:pt idx="1380">
                  <c:v>47.87</c:v>
                </c:pt>
                <c:pt idx="1381">
                  <c:v>47.88</c:v>
                </c:pt>
                <c:pt idx="1382">
                  <c:v>49.63</c:v>
                </c:pt>
                <c:pt idx="1383">
                  <c:v>49.99</c:v>
                </c:pt>
                <c:pt idx="1384">
                  <c:v>51.11</c:v>
                </c:pt>
                <c:pt idx="1385">
                  <c:v>50.95</c:v>
                </c:pt>
                <c:pt idx="1386">
                  <c:v>52.41</c:v>
                </c:pt>
                <c:pt idx="1387">
                  <c:v>52.44</c:v>
                </c:pt>
                <c:pt idx="1388">
                  <c:v>52.35</c:v>
                </c:pt>
                <c:pt idx="1389">
                  <c:v>52.26</c:v>
                </c:pt>
                <c:pt idx="1390">
                  <c:v>48.88</c:v>
                </c:pt>
                <c:pt idx="1391">
                  <c:v>50.11</c:v>
                </c:pt>
                <c:pt idx="1392">
                  <c:v>48.43</c:v>
                </c:pt>
                <c:pt idx="1393">
                  <c:v>47.87</c:v>
                </c:pt>
                <c:pt idx="1394">
                  <c:v>47.88</c:v>
                </c:pt>
                <c:pt idx="1395">
                  <c:v>49.63</c:v>
                </c:pt>
                <c:pt idx="1396">
                  <c:v>49.99</c:v>
                </c:pt>
                <c:pt idx="1397">
                  <c:v>51.11</c:v>
                </c:pt>
                <c:pt idx="1398">
                  <c:v>50.95</c:v>
                </c:pt>
                <c:pt idx="1399">
                  <c:v>48.91</c:v>
                </c:pt>
                <c:pt idx="1400">
                  <c:v>48.32</c:v>
                </c:pt>
                <c:pt idx="1401">
                  <c:v>47.98</c:v>
                </c:pt>
                <c:pt idx="1402">
                  <c:v>47.25</c:v>
                </c:pt>
                <c:pt idx="1403">
                  <c:v>47.01</c:v>
                </c:pt>
                <c:pt idx="1404">
                  <c:v>48.3</c:v>
                </c:pt>
                <c:pt idx="1405">
                  <c:v>51.09</c:v>
                </c:pt>
                <c:pt idx="1406">
                  <c:v>51.75</c:v>
                </c:pt>
                <c:pt idx="1407">
                  <c:v>52.78</c:v>
                </c:pt>
                <c:pt idx="1408">
                  <c:v>52.96</c:v>
                </c:pt>
                <c:pt idx="1409">
                  <c:v>52.94</c:v>
                </c:pt>
                <c:pt idx="1410">
                  <c:v>52.34</c:v>
                </c:pt>
                <c:pt idx="1411">
                  <c:v>51.23</c:v>
                </c:pt>
                <c:pt idx="1412">
                  <c:v>49.96</c:v>
                </c:pt>
                <c:pt idx="1413">
                  <c:v>49.25</c:v>
                </c:pt>
                <c:pt idx="1414">
                  <c:v>50.34</c:v>
                </c:pt>
                <c:pt idx="1415">
                  <c:v>49.81</c:v>
                </c:pt>
                <c:pt idx="1416">
                  <c:v>49.23</c:v>
                </c:pt>
                <c:pt idx="1417">
                  <c:v>49.35</c:v>
                </c:pt>
                <c:pt idx="1418">
                  <c:v>50.12</c:v>
                </c:pt>
                <c:pt idx="1419">
                  <c:v>50.56</c:v>
                </c:pt>
                <c:pt idx="1420">
                  <c:v>50.6</c:v>
                </c:pt>
                <c:pt idx="1421">
                  <c:v>48.85</c:v>
                </c:pt>
                <c:pt idx="1422">
                  <c:v>50.11</c:v>
                </c:pt>
                <c:pt idx="1423">
                  <c:v>49.96</c:v>
                </c:pt>
                <c:pt idx="1424">
                  <c:v>52.52</c:v>
                </c:pt>
                <c:pt idx="1425">
                  <c:v>52.94</c:v>
                </c:pt>
                <c:pt idx="1426">
                  <c:v>52.99</c:v>
                </c:pt>
                <c:pt idx="1427">
                  <c:v>52.99</c:v>
                </c:pt>
                <c:pt idx="1428">
                  <c:v>52.99</c:v>
                </c:pt>
                <c:pt idx="1429">
                  <c:v>52.99</c:v>
                </c:pt>
                <c:pt idx="1430">
                  <c:v>52.99</c:v>
                </c:pt>
                <c:pt idx="1431">
                  <c:v>52.52</c:v>
                </c:pt>
                <c:pt idx="1432">
                  <c:v>52.2</c:v>
                </c:pt>
                <c:pt idx="1433">
                  <c:v>51.05</c:v>
                </c:pt>
                <c:pt idx="1434">
                  <c:v>49.18</c:v>
                </c:pt>
                <c:pt idx="1435">
                  <c:v>47.79</c:v>
                </c:pt>
                <c:pt idx="1436">
                  <c:v>47.36</c:v>
                </c:pt>
                <c:pt idx="1437">
                  <c:v>47.03</c:v>
                </c:pt>
                <c:pt idx="1438">
                  <c:v>47.41</c:v>
                </c:pt>
                <c:pt idx="1439">
                  <c:v>48.73</c:v>
                </c:pt>
                <c:pt idx="1440">
                  <c:v>50.25</c:v>
                </c:pt>
                <c:pt idx="1441">
                  <c:v>49.9</c:v>
                </c:pt>
                <c:pt idx="1442">
                  <c:v>47.27</c:v>
                </c:pt>
                <c:pt idx="1443">
                  <c:v>47.11</c:v>
                </c:pt>
                <c:pt idx="1444">
                  <c:v>48.4</c:v>
                </c:pt>
                <c:pt idx="1445">
                  <c:v>50.57</c:v>
                </c:pt>
                <c:pt idx="1446">
                  <c:v>49.78</c:v>
                </c:pt>
                <c:pt idx="1447">
                  <c:v>49.73</c:v>
                </c:pt>
                <c:pt idx="1448">
                  <c:v>49.82</c:v>
                </c:pt>
                <c:pt idx="1449">
                  <c:v>49.95</c:v>
                </c:pt>
                <c:pt idx="1450">
                  <c:v>49.81</c:v>
                </c:pt>
                <c:pt idx="1451">
                  <c:v>49.71</c:v>
                </c:pt>
                <c:pt idx="1452">
                  <c:v>48.4</c:v>
                </c:pt>
                <c:pt idx="1453">
                  <c:v>48.41</c:v>
                </c:pt>
                <c:pt idx="1454">
                  <c:v>48.51</c:v>
                </c:pt>
                <c:pt idx="1455">
                  <c:v>48.94</c:v>
                </c:pt>
                <c:pt idx="1456">
                  <c:v>49.1</c:v>
                </c:pt>
                <c:pt idx="1457">
                  <c:v>49.3</c:v>
                </c:pt>
                <c:pt idx="1458">
                  <c:v>49.18</c:v>
                </c:pt>
                <c:pt idx="1459">
                  <c:v>48.54</c:v>
                </c:pt>
                <c:pt idx="1460">
                  <c:v>48.79</c:v>
                </c:pt>
                <c:pt idx="1461">
                  <c:v>48.68</c:v>
                </c:pt>
                <c:pt idx="1462">
                  <c:v>48.6</c:v>
                </c:pt>
                <c:pt idx="1463">
                  <c:v>48.61</c:v>
                </c:pt>
                <c:pt idx="1464">
                  <c:v>49.38</c:v>
                </c:pt>
                <c:pt idx="1465">
                  <c:v>49.81</c:v>
                </c:pt>
                <c:pt idx="1466">
                  <c:v>49.93</c:v>
                </c:pt>
                <c:pt idx="1467">
                  <c:v>49.92</c:v>
                </c:pt>
                <c:pt idx="1468">
                  <c:v>49.75</c:v>
                </c:pt>
                <c:pt idx="1469">
                  <c:v>49.53</c:v>
                </c:pt>
                <c:pt idx="1470">
                  <c:v>49.38</c:v>
                </c:pt>
                <c:pt idx="1471">
                  <c:v>49.32</c:v>
                </c:pt>
                <c:pt idx="1472">
                  <c:v>48.98</c:v>
                </c:pt>
                <c:pt idx="1473">
                  <c:v>49.05</c:v>
                </c:pt>
                <c:pt idx="1474">
                  <c:v>49.16</c:v>
                </c:pt>
                <c:pt idx="1475">
                  <c:v>49.15</c:v>
                </c:pt>
                <c:pt idx="1476">
                  <c:v>49.16</c:v>
                </c:pt>
                <c:pt idx="1477">
                  <c:v>49.26</c:v>
                </c:pt>
                <c:pt idx="1478">
                  <c:v>49.32</c:v>
                </c:pt>
                <c:pt idx="1479">
                  <c:v>49.42</c:v>
                </c:pt>
                <c:pt idx="1480">
                  <c:v>49.37</c:v>
                </c:pt>
                <c:pt idx="1481">
                  <c:v>49.32</c:v>
                </c:pt>
                <c:pt idx="1482">
                  <c:v>49.35</c:v>
                </c:pt>
                <c:pt idx="1483">
                  <c:v>49.41</c:v>
                </c:pt>
                <c:pt idx="1484">
                  <c:v>49.71</c:v>
                </c:pt>
                <c:pt idx="1485">
                  <c:v>49.71</c:v>
                </c:pt>
                <c:pt idx="1486">
                  <c:v>49.58</c:v>
                </c:pt>
                <c:pt idx="1487">
                  <c:v>49.37</c:v>
                </c:pt>
                <c:pt idx="1488">
                  <c:v>49.48</c:v>
                </c:pt>
                <c:pt idx="1489">
                  <c:v>50</c:v>
                </c:pt>
                <c:pt idx="1490">
                  <c:v>50.06</c:v>
                </c:pt>
                <c:pt idx="1491">
                  <c:v>49.91</c:v>
                </c:pt>
                <c:pt idx="1492">
                  <c:v>49.52</c:v>
                </c:pt>
                <c:pt idx="1493">
                  <c:v>49.33</c:v>
                </c:pt>
                <c:pt idx="1494">
                  <c:v>49.31</c:v>
                </c:pt>
                <c:pt idx="1495">
                  <c:v>49.2</c:v>
                </c:pt>
                <c:pt idx="1496">
                  <c:v>49.24</c:v>
                </c:pt>
                <c:pt idx="1497">
                  <c:v>49.33</c:v>
                </c:pt>
                <c:pt idx="1498">
                  <c:v>49.24</c:v>
                </c:pt>
                <c:pt idx="1499">
                  <c:v>49.34</c:v>
                </c:pt>
                <c:pt idx="1500">
                  <c:v>49.29</c:v>
                </c:pt>
                <c:pt idx="1501">
                  <c:v>49.3</c:v>
                </c:pt>
                <c:pt idx="1502">
                  <c:v>49.42</c:v>
                </c:pt>
                <c:pt idx="1503">
                  <c:v>48.73</c:v>
                </c:pt>
                <c:pt idx="1504">
                  <c:v>47.07</c:v>
                </c:pt>
                <c:pt idx="1505">
                  <c:v>47.06</c:v>
                </c:pt>
                <c:pt idx="1506">
                  <c:v>48.79</c:v>
                </c:pt>
                <c:pt idx="1507">
                  <c:v>46.62</c:v>
                </c:pt>
                <c:pt idx="1508">
                  <c:v>46.76</c:v>
                </c:pt>
                <c:pt idx="1509">
                  <c:v>46.91</c:v>
                </c:pt>
                <c:pt idx="1510">
                  <c:v>46.82</c:v>
                </c:pt>
                <c:pt idx="1511">
                  <c:v>46.68</c:v>
                </c:pt>
                <c:pt idx="1512">
                  <c:v>46.63</c:v>
                </c:pt>
                <c:pt idx="1513">
                  <c:v>46.68</c:v>
                </c:pt>
                <c:pt idx="1514">
                  <c:v>46.49</c:v>
                </c:pt>
                <c:pt idx="1515">
                  <c:v>46.52</c:v>
                </c:pt>
                <c:pt idx="1516">
                  <c:v>46.6</c:v>
                </c:pt>
                <c:pt idx="1517">
                  <c:v>46.67</c:v>
                </c:pt>
                <c:pt idx="1518">
                  <c:v>46.72</c:v>
                </c:pt>
                <c:pt idx="1519">
                  <c:v>46.64</c:v>
                </c:pt>
                <c:pt idx="1520">
                  <c:v>46.51</c:v>
                </c:pt>
                <c:pt idx="1521">
                  <c:v>46.44</c:v>
                </c:pt>
                <c:pt idx="1522">
                  <c:v>46.2</c:v>
                </c:pt>
                <c:pt idx="1523">
                  <c:v>44.27</c:v>
                </c:pt>
                <c:pt idx="1524">
                  <c:v>44.38</c:v>
                </c:pt>
                <c:pt idx="1525">
                  <c:v>44.35</c:v>
                </c:pt>
                <c:pt idx="1526">
                  <c:v>44.33</c:v>
                </c:pt>
                <c:pt idx="1527">
                  <c:v>44.47</c:v>
                </c:pt>
                <c:pt idx="1528">
                  <c:v>44.48</c:v>
                </c:pt>
                <c:pt idx="1529">
                  <c:v>44.48</c:v>
                </c:pt>
                <c:pt idx="1530">
                  <c:v>44.59</c:v>
                </c:pt>
                <c:pt idx="1531">
                  <c:v>44.64</c:v>
                </c:pt>
                <c:pt idx="1532">
                  <c:v>44.61</c:v>
                </c:pt>
                <c:pt idx="1533">
                  <c:v>44.61</c:v>
                </c:pt>
                <c:pt idx="1534">
                  <c:v>44.64</c:v>
                </c:pt>
                <c:pt idx="1535">
                  <c:v>44.59</c:v>
                </c:pt>
                <c:pt idx="1536">
                  <c:v>44.62</c:v>
                </c:pt>
                <c:pt idx="1537">
                  <c:v>44.66</c:v>
                </c:pt>
                <c:pt idx="1538">
                  <c:v>44.5</c:v>
                </c:pt>
                <c:pt idx="1539">
                  <c:v>44.51</c:v>
                </c:pt>
                <c:pt idx="1540">
                  <c:v>44.51</c:v>
                </c:pt>
                <c:pt idx="1541">
                  <c:v>44.51</c:v>
                </c:pt>
                <c:pt idx="1542">
                  <c:v>44.65</c:v>
                </c:pt>
                <c:pt idx="1543">
                  <c:v>44.66</c:v>
                </c:pt>
                <c:pt idx="1544">
                  <c:v>44.7</c:v>
                </c:pt>
                <c:pt idx="1545">
                  <c:v>44.71</c:v>
                </c:pt>
                <c:pt idx="1546">
                  <c:v>44.73</c:v>
                </c:pt>
                <c:pt idx="1547">
                  <c:v>44.63</c:v>
                </c:pt>
                <c:pt idx="1548">
                  <c:v>44.69</c:v>
                </c:pt>
                <c:pt idx="1549">
                  <c:v>44.72</c:v>
                </c:pt>
                <c:pt idx="1550">
                  <c:v>44.73</c:v>
                </c:pt>
                <c:pt idx="1551">
                  <c:v>44.5</c:v>
                </c:pt>
                <c:pt idx="1552">
                  <c:v>42.86</c:v>
                </c:pt>
                <c:pt idx="1553">
                  <c:v>42.69</c:v>
                </c:pt>
                <c:pt idx="1554">
                  <c:v>42.34</c:v>
                </c:pt>
                <c:pt idx="1555">
                  <c:v>42.22</c:v>
                </c:pt>
                <c:pt idx="1556">
                  <c:v>42.18</c:v>
                </c:pt>
                <c:pt idx="1557">
                  <c:v>42.16</c:v>
                </c:pt>
                <c:pt idx="1558">
                  <c:v>42.02</c:v>
                </c:pt>
                <c:pt idx="1559">
                  <c:v>42.02</c:v>
                </c:pt>
                <c:pt idx="1560">
                  <c:v>42.23</c:v>
                </c:pt>
                <c:pt idx="1561">
                  <c:v>43.63</c:v>
                </c:pt>
                <c:pt idx="1562">
                  <c:v>45.72</c:v>
                </c:pt>
                <c:pt idx="1563">
                  <c:v>45.97</c:v>
                </c:pt>
                <c:pt idx="1564">
                  <c:v>45.98</c:v>
                </c:pt>
                <c:pt idx="1565">
                  <c:v>45.99</c:v>
                </c:pt>
                <c:pt idx="1566">
                  <c:v>45.89</c:v>
                </c:pt>
                <c:pt idx="1567">
                  <c:v>45.99</c:v>
                </c:pt>
                <c:pt idx="1568">
                  <c:v>45.99</c:v>
                </c:pt>
                <c:pt idx="1569">
                  <c:v>45.99</c:v>
                </c:pt>
                <c:pt idx="1570">
                  <c:v>45.99</c:v>
                </c:pt>
                <c:pt idx="1571">
                  <c:v>45.99</c:v>
                </c:pt>
                <c:pt idx="1572">
                  <c:v>45.99</c:v>
                </c:pt>
                <c:pt idx="1573">
                  <c:v>45.99</c:v>
                </c:pt>
                <c:pt idx="1574">
                  <c:v>45.99</c:v>
                </c:pt>
                <c:pt idx="1575">
                  <c:v>45.99</c:v>
                </c:pt>
                <c:pt idx="1576">
                  <c:v>45.99</c:v>
                </c:pt>
                <c:pt idx="1577">
                  <c:v>48.99</c:v>
                </c:pt>
                <c:pt idx="1578">
                  <c:v>48.99</c:v>
                </c:pt>
                <c:pt idx="1579">
                  <c:v>48.89</c:v>
                </c:pt>
                <c:pt idx="1580">
                  <c:v>48.99</c:v>
                </c:pt>
                <c:pt idx="1581">
                  <c:v>48.99</c:v>
                </c:pt>
                <c:pt idx="1582">
                  <c:v>48.99</c:v>
                </c:pt>
                <c:pt idx="1583">
                  <c:v>48.99</c:v>
                </c:pt>
                <c:pt idx="1584">
                  <c:v>48.99</c:v>
                </c:pt>
                <c:pt idx="1585">
                  <c:v>48.99</c:v>
                </c:pt>
                <c:pt idx="1586">
                  <c:v>48.99</c:v>
                </c:pt>
                <c:pt idx="1587">
                  <c:v>48.99</c:v>
                </c:pt>
                <c:pt idx="1588">
                  <c:v>48.99</c:v>
                </c:pt>
                <c:pt idx="1589">
                  <c:v>48.99</c:v>
                </c:pt>
                <c:pt idx="1590">
                  <c:v>48.99</c:v>
                </c:pt>
                <c:pt idx="1591">
                  <c:v>48.99</c:v>
                </c:pt>
                <c:pt idx="1592">
                  <c:v>48.99</c:v>
                </c:pt>
                <c:pt idx="1593">
                  <c:v>48.99</c:v>
                </c:pt>
                <c:pt idx="1594">
                  <c:v>48.97</c:v>
                </c:pt>
                <c:pt idx="1595">
                  <c:v>48.87</c:v>
                </c:pt>
                <c:pt idx="1596">
                  <c:v>48.61</c:v>
                </c:pt>
                <c:pt idx="1597">
                  <c:v>45.79</c:v>
                </c:pt>
                <c:pt idx="1598">
                  <c:v>48.89</c:v>
                </c:pt>
                <c:pt idx="1599">
                  <c:v>48.98</c:v>
                </c:pt>
                <c:pt idx="1600">
                  <c:v>48.99</c:v>
                </c:pt>
                <c:pt idx="1601">
                  <c:v>48.99</c:v>
                </c:pt>
                <c:pt idx="1602">
                  <c:v>48.99</c:v>
                </c:pt>
                <c:pt idx="1603">
                  <c:v>48.99</c:v>
                </c:pt>
                <c:pt idx="1604">
                  <c:v>48.99</c:v>
                </c:pt>
                <c:pt idx="1605">
                  <c:v>48.99</c:v>
                </c:pt>
                <c:pt idx="1606">
                  <c:v>48.99</c:v>
                </c:pt>
                <c:pt idx="1607">
                  <c:v>48.99</c:v>
                </c:pt>
                <c:pt idx="1608">
                  <c:v>48.99</c:v>
                </c:pt>
                <c:pt idx="1609">
                  <c:v>48.99</c:v>
                </c:pt>
                <c:pt idx="1610">
                  <c:v>48.54</c:v>
                </c:pt>
                <c:pt idx="1611">
                  <c:v>47.12</c:v>
                </c:pt>
                <c:pt idx="1612">
                  <c:v>46.33</c:v>
                </c:pt>
                <c:pt idx="1613">
                  <c:v>46.18</c:v>
                </c:pt>
                <c:pt idx="1614">
                  <c:v>47.03</c:v>
                </c:pt>
                <c:pt idx="1615">
                  <c:v>46.39</c:v>
                </c:pt>
                <c:pt idx="1616">
                  <c:v>46.44</c:v>
                </c:pt>
                <c:pt idx="1617">
                  <c:v>46.55</c:v>
                </c:pt>
                <c:pt idx="1618">
                  <c:v>48.39</c:v>
                </c:pt>
                <c:pt idx="1619">
                  <c:v>46.7</c:v>
                </c:pt>
                <c:pt idx="1620">
                  <c:v>46.68</c:v>
                </c:pt>
                <c:pt idx="1621">
                  <c:v>46.97</c:v>
                </c:pt>
                <c:pt idx="1622">
                  <c:v>45.89</c:v>
                </c:pt>
                <c:pt idx="1623">
                  <c:v>45.94</c:v>
                </c:pt>
              </c:numCache>
            </c:numRef>
          </c:val>
          <c:smooth val="0"/>
          <c:extLst>
            <c:ext xmlns:c16="http://schemas.microsoft.com/office/drawing/2014/chart" uri="{C3380CC4-5D6E-409C-BE32-E72D297353CC}">
              <c16:uniqueId val="{00000000-322A-4800-BADC-EC4376AB0639}"/>
            </c:ext>
          </c:extLst>
        </c:ser>
        <c:ser>
          <c:idx val="1"/>
          <c:order val="1"/>
          <c:tx>
            <c:strRef>
              <c:f>Sayfa1!$C$1</c:f>
              <c:strCache>
                <c:ptCount val="1"/>
                <c:pt idx="0">
                  <c:v>Seri 2</c:v>
                </c:pt>
              </c:strCache>
            </c:strRef>
          </c:tx>
          <c:spPr>
            <a:ln w="28575" cap="rnd">
              <a:solidFill>
                <a:schemeClr val="accent2"/>
              </a:solidFill>
              <a:round/>
            </a:ln>
            <a:effectLst/>
          </c:spPr>
          <c:marker>
            <c:symbol val="none"/>
          </c:marker>
          <c:cat>
            <c:numRef>
              <c:f>Sayfa1!$A$2:$A$1625</c:f>
              <c:numCache>
                <c:formatCode>m/d/yyyy</c:formatCode>
                <c:ptCount val="1624"/>
                <c:pt idx="0">
                  <c:v>43462</c:v>
                </c:pt>
                <c:pt idx="1">
                  <c:v>43467</c:v>
                </c:pt>
                <c:pt idx="2">
                  <c:v>43468</c:v>
                </c:pt>
                <c:pt idx="3">
                  <c:v>43469</c:v>
                </c:pt>
                <c:pt idx="4">
                  <c:v>43472</c:v>
                </c:pt>
                <c:pt idx="5">
                  <c:v>43473</c:v>
                </c:pt>
                <c:pt idx="6">
                  <c:v>43474</c:v>
                </c:pt>
                <c:pt idx="7">
                  <c:v>43475</c:v>
                </c:pt>
                <c:pt idx="8">
                  <c:v>43476</c:v>
                </c:pt>
                <c:pt idx="9">
                  <c:v>43479</c:v>
                </c:pt>
                <c:pt idx="10">
                  <c:v>43480</c:v>
                </c:pt>
                <c:pt idx="11">
                  <c:v>43481</c:v>
                </c:pt>
                <c:pt idx="12">
                  <c:v>43482</c:v>
                </c:pt>
                <c:pt idx="13">
                  <c:v>43483</c:v>
                </c:pt>
                <c:pt idx="14">
                  <c:v>43486</c:v>
                </c:pt>
                <c:pt idx="15">
                  <c:v>43487</c:v>
                </c:pt>
                <c:pt idx="16">
                  <c:v>43488</c:v>
                </c:pt>
                <c:pt idx="17">
                  <c:v>43489</c:v>
                </c:pt>
                <c:pt idx="18">
                  <c:v>43490</c:v>
                </c:pt>
                <c:pt idx="19">
                  <c:v>43493</c:v>
                </c:pt>
                <c:pt idx="20">
                  <c:v>43494</c:v>
                </c:pt>
                <c:pt idx="21">
                  <c:v>43495</c:v>
                </c:pt>
                <c:pt idx="22">
                  <c:v>43496</c:v>
                </c:pt>
                <c:pt idx="23">
                  <c:v>43497</c:v>
                </c:pt>
                <c:pt idx="24">
                  <c:v>43500</c:v>
                </c:pt>
                <c:pt idx="25">
                  <c:v>43501</c:v>
                </c:pt>
                <c:pt idx="26">
                  <c:v>43502</c:v>
                </c:pt>
                <c:pt idx="27">
                  <c:v>43503</c:v>
                </c:pt>
                <c:pt idx="28">
                  <c:v>43504</c:v>
                </c:pt>
                <c:pt idx="29">
                  <c:v>43507</c:v>
                </c:pt>
                <c:pt idx="30">
                  <c:v>43508</c:v>
                </c:pt>
                <c:pt idx="31">
                  <c:v>43509</c:v>
                </c:pt>
                <c:pt idx="32">
                  <c:v>43510</c:v>
                </c:pt>
                <c:pt idx="33">
                  <c:v>43511</c:v>
                </c:pt>
                <c:pt idx="34">
                  <c:v>43514</c:v>
                </c:pt>
                <c:pt idx="35">
                  <c:v>43515</c:v>
                </c:pt>
                <c:pt idx="36">
                  <c:v>43516</c:v>
                </c:pt>
                <c:pt idx="37">
                  <c:v>43517</c:v>
                </c:pt>
                <c:pt idx="38">
                  <c:v>43518</c:v>
                </c:pt>
                <c:pt idx="39">
                  <c:v>43521</c:v>
                </c:pt>
                <c:pt idx="40">
                  <c:v>43522</c:v>
                </c:pt>
                <c:pt idx="41">
                  <c:v>43523</c:v>
                </c:pt>
                <c:pt idx="42">
                  <c:v>43524</c:v>
                </c:pt>
                <c:pt idx="43">
                  <c:v>43525</c:v>
                </c:pt>
                <c:pt idx="44">
                  <c:v>43528</c:v>
                </c:pt>
                <c:pt idx="45">
                  <c:v>43529</c:v>
                </c:pt>
                <c:pt idx="46">
                  <c:v>43530</c:v>
                </c:pt>
                <c:pt idx="47">
                  <c:v>43531</c:v>
                </c:pt>
                <c:pt idx="48">
                  <c:v>43532</c:v>
                </c:pt>
                <c:pt idx="49">
                  <c:v>43535</c:v>
                </c:pt>
                <c:pt idx="50">
                  <c:v>43536</c:v>
                </c:pt>
                <c:pt idx="51">
                  <c:v>43537</c:v>
                </c:pt>
                <c:pt idx="52">
                  <c:v>43538</c:v>
                </c:pt>
                <c:pt idx="53">
                  <c:v>43539</c:v>
                </c:pt>
                <c:pt idx="54">
                  <c:v>43542</c:v>
                </c:pt>
                <c:pt idx="55">
                  <c:v>43543</c:v>
                </c:pt>
                <c:pt idx="56">
                  <c:v>43544</c:v>
                </c:pt>
                <c:pt idx="57">
                  <c:v>43545</c:v>
                </c:pt>
                <c:pt idx="58">
                  <c:v>43546</c:v>
                </c:pt>
                <c:pt idx="59">
                  <c:v>43549</c:v>
                </c:pt>
                <c:pt idx="60">
                  <c:v>43550</c:v>
                </c:pt>
                <c:pt idx="61">
                  <c:v>43551</c:v>
                </c:pt>
                <c:pt idx="62">
                  <c:v>43552</c:v>
                </c:pt>
                <c:pt idx="63">
                  <c:v>43553</c:v>
                </c:pt>
                <c:pt idx="64">
                  <c:v>43556</c:v>
                </c:pt>
                <c:pt idx="65">
                  <c:v>43557</c:v>
                </c:pt>
                <c:pt idx="66">
                  <c:v>43558</c:v>
                </c:pt>
                <c:pt idx="67">
                  <c:v>43559</c:v>
                </c:pt>
                <c:pt idx="68">
                  <c:v>43560</c:v>
                </c:pt>
                <c:pt idx="69">
                  <c:v>43563</c:v>
                </c:pt>
                <c:pt idx="70">
                  <c:v>43564</c:v>
                </c:pt>
                <c:pt idx="71">
                  <c:v>43565</c:v>
                </c:pt>
                <c:pt idx="72">
                  <c:v>43566</c:v>
                </c:pt>
                <c:pt idx="73">
                  <c:v>43567</c:v>
                </c:pt>
                <c:pt idx="74">
                  <c:v>43570</c:v>
                </c:pt>
                <c:pt idx="75">
                  <c:v>43571</c:v>
                </c:pt>
                <c:pt idx="76">
                  <c:v>43572</c:v>
                </c:pt>
                <c:pt idx="77">
                  <c:v>43573</c:v>
                </c:pt>
                <c:pt idx="78">
                  <c:v>43574</c:v>
                </c:pt>
                <c:pt idx="79">
                  <c:v>43577</c:v>
                </c:pt>
                <c:pt idx="80">
                  <c:v>43579</c:v>
                </c:pt>
                <c:pt idx="81">
                  <c:v>43580</c:v>
                </c:pt>
                <c:pt idx="82">
                  <c:v>43581</c:v>
                </c:pt>
                <c:pt idx="83">
                  <c:v>43584</c:v>
                </c:pt>
                <c:pt idx="84">
                  <c:v>43585</c:v>
                </c:pt>
                <c:pt idx="85">
                  <c:v>43587</c:v>
                </c:pt>
                <c:pt idx="86">
                  <c:v>43588</c:v>
                </c:pt>
                <c:pt idx="87">
                  <c:v>43591</c:v>
                </c:pt>
                <c:pt idx="88">
                  <c:v>43592</c:v>
                </c:pt>
                <c:pt idx="89">
                  <c:v>43593</c:v>
                </c:pt>
                <c:pt idx="90">
                  <c:v>43594</c:v>
                </c:pt>
                <c:pt idx="91">
                  <c:v>43595</c:v>
                </c:pt>
                <c:pt idx="92">
                  <c:v>43598</c:v>
                </c:pt>
                <c:pt idx="93">
                  <c:v>43599</c:v>
                </c:pt>
                <c:pt idx="94">
                  <c:v>43600</c:v>
                </c:pt>
                <c:pt idx="95">
                  <c:v>43601</c:v>
                </c:pt>
                <c:pt idx="96">
                  <c:v>43602</c:v>
                </c:pt>
                <c:pt idx="97">
                  <c:v>43605</c:v>
                </c:pt>
                <c:pt idx="98">
                  <c:v>43606</c:v>
                </c:pt>
                <c:pt idx="99">
                  <c:v>43607</c:v>
                </c:pt>
                <c:pt idx="100">
                  <c:v>43608</c:v>
                </c:pt>
                <c:pt idx="101">
                  <c:v>43609</c:v>
                </c:pt>
                <c:pt idx="102">
                  <c:v>43612</c:v>
                </c:pt>
                <c:pt idx="103">
                  <c:v>43613</c:v>
                </c:pt>
                <c:pt idx="104">
                  <c:v>43614</c:v>
                </c:pt>
                <c:pt idx="105">
                  <c:v>43615</c:v>
                </c:pt>
                <c:pt idx="106">
                  <c:v>43616</c:v>
                </c:pt>
                <c:pt idx="107">
                  <c:v>43619</c:v>
                </c:pt>
                <c:pt idx="108">
                  <c:v>43623</c:v>
                </c:pt>
                <c:pt idx="109">
                  <c:v>43626</c:v>
                </c:pt>
                <c:pt idx="110">
                  <c:v>43627</c:v>
                </c:pt>
                <c:pt idx="111">
                  <c:v>43628</c:v>
                </c:pt>
                <c:pt idx="112">
                  <c:v>43629</c:v>
                </c:pt>
                <c:pt idx="113">
                  <c:v>43630</c:v>
                </c:pt>
                <c:pt idx="114">
                  <c:v>43633</c:v>
                </c:pt>
                <c:pt idx="115">
                  <c:v>43634</c:v>
                </c:pt>
                <c:pt idx="116">
                  <c:v>43635</c:v>
                </c:pt>
                <c:pt idx="117">
                  <c:v>43636</c:v>
                </c:pt>
                <c:pt idx="118">
                  <c:v>43637</c:v>
                </c:pt>
                <c:pt idx="119">
                  <c:v>43640</c:v>
                </c:pt>
                <c:pt idx="120">
                  <c:v>43641</c:v>
                </c:pt>
                <c:pt idx="121">
                  <c:v>43642</c:v>
                </c:pt>
                <c:pt idx="122">
                  <c:v>43643</c:v>
                </c:pt>
                <c:pt idx="123">
                  <c:v>43644</c:v>
                </c:pt>
                <c:pt idx="124">
                  <c:v>43647</c:v>
                </c:pt>
                <c:pt idx="125">
                  <c:v>43648</c:v>
                </c:pt>
                <c:pt idx="126">
                  <c:v>43649</c:v>
                </c:pt>
                <c:pt idx="127">
                  <c:v>43650</c:v>
                </c:pt>
                <c:pt idx="128">
                  <c:v>43651</c:v>
                </c:pt>
                <c:pt idx="129">
                  <c:v>43654</c:v>
                </c:pt>
                <c:pt idx="130">
                  <c:v>43655</c:v>
                </c:pt>
                <c:pt idx="131">
                  <c:v>43656</c:v>
                </c:pt>
                <c:pt idx="132">
                  <c:v>43657</c:v>
                </c:pt>
                <c:pt idx="133">
                  <c:v>43658</c:v>
                </c:pt>
                <c:pt idx="134">
                  <c:v>43662</c:v>
                </c:pt>
                <c:pt idx="135">
                  <c:v>43663</c:v>
                </c:pt>
                <c:pt idx="136">
                  <c:v>43664</c:v>
                </c:pt>
                <c:pt idx="137">
                  <c:v>43665</c:v>
                </c:pt>
                <c:pt idx="138">
                  <c:v>43668</c:v>
                </c:pt>
                <c:pt idx="139">
                  <c:v>43669</c:v>
                </c:pt>
                <c:pt idx="140">
                  <c:v>43670</c:v>
                </c:pt>
                <c:pt idx="141">
                  <c:v>43671</c:v>
                </c:pt>
                <c:pt idx="142">
                  <c:v>43672</c:v>
                </c:pt>
                <c:pt idx="143">
                  <c:v>43675</c:v>
                </c:pt>
                <c:pt idx="144">
                  <c:v>43676</c:v>
                </c:pt>
                <c:pt idx="145">
                  <c:v>43677</c:v>
                </c:pt>
                <c:pt idx="146">
                  <c:v>43678</c:v>
                </c:pt>
                <c:pt idx="147">
                  <c:v>43679</c:v>
                </c:pt>
                <c:pt idx="148">
                  <c:v>43682</c:v>
                </c:pt>
                <c:pt idx="149">
                  <c:v>43683</c:v>
                </c:pt>
                <c:pt idx="150">
                  <c:v>43684</c:v>
                </c:pt>
                <c:pt idx="151">
                  <c:v>43685</c:v>
                </c:pt>
                <c:pt idx="152">
                  <c:v>43686</c:v>
                </c:pt>
                <c:pt idx="153">
                  <c:v>43692</c:v>
                </c:pt>
                <c:pt idx="154">
                  <c:v>43693</c:v>
                </c:pt>
                <c:pt idx="155">
                  <c:v>43696</c:v>
                </c:pt>
                <c:pt idx="156">
                  <c:v>43697</c:v>
                </c:pt>
                <c:pt idx="157">
                  <c:v>43698</c:v>
                </c:pt>
                <c:pt idx="158">
                  <c:v>43699</c:v>
                </c:pt>
                <c:pt idx="159">
                  <c:v>43700</c:v>
                </c:pt>
                <c:pt idx="160">
                  <c:v>43703</c:v>
                </c:pt>
                <c:pt idx="161">
                  <c:v>43704</c:v>
                </c:pt>
                <c:pt idx="162">
                  <c:v>43705</c:v>
                </c:pt>
                <c:pt idx="163">
                  <c:v>43706</c:v>
                </c:pt>
                <c:pt idx="164">
                  <c:v>43710</c:v>
                </c:pt>
                <c:pt idx="165">
                  <c:v>43711</c:v>
                </c:pt>
                <c:pt idx="166">
                  <c:v>43712</c:v>
                </c:pt>
                <c:pt idx="167">
                  <c:v>43713</c:v>
                </c:pt>
                <c:pt idx="168">
                  <c:v>43714</c:v>
                </c:pt>
                <c:pt idx="169">
                  <c:v>43717</c:v>
                </c:pt>
                <c:pt idx="170">
                  <c:v>43718</c:v>
                </c:pt>
                <c:pt idx="171">
                  <c:v>43719</c:v>
                </c:pt>
                <c:pt idx="172">
                  <c:v>43720</c:v>
                </c:pt>
                <c:pt idx="173">
                  <c:v>43721</c:v>
                </c:pt>
                <c:pt idx="174">
                  <c:v>43724</c:v>
                </c:pt>
                <c:pt idx="175">
                  <c:v>43725</c:v>
                </c:pt>
                <c:pt idx="176">
                  <c:v>43726</c:v>
                </c:pt>
                <c:pt idx="177">
                  <c:v>43727</c:v>
                </c:pt>
                <c:pt idx="178">
                  <c:v>43728</c:v>
                </c:pt>
                <c:pt idx="179">
                  <c:v>43731</c:v>
                </c:pt>
                <c:pt idx="180">
                  <c:v>43732</c:v>
                </c:pt>
                <c:pt idx="181">
                  <c:v>43733</c:v>
                </c:pt>
                <c:pt idx="182">
                  <c:v>43734</c:v>
                </c:pt>
                <c:pt idx="183">
                  <c:v>43735</c:v>
                </c:pt>
                <c:pt idx="184">
                  <c:v>43738</c:v>
                </c:pt>
                <c:pt idx="185">
                  <c:v>43739</c:v>
                </c:pt>
                <c:pt idx="186">
                  <c:v>43740</c:v>
                </c:pt>
                <c:pt idx="187">
                  <c:v>43741</c:v>
                </c:pt>
                <c:pt idx="188">
                  <c:v>43742</c:v>
                </c:pt>
                <c:pt idx="189">
                  <c:v>43745</c:v>
                </c:pt>
                <c:pt idx="190">
                  <c:v>43746</c:v>
                </c:pt>
                <c:pt idx="191">
                  <c:v>43747</c:v>
                </c:pt>
                <c:pt idx="192">
                  <c:v>43748</c:v>
                </c:pt>
                <c:pt idx="193">
                  <c:v>43749</c:v>
                </c:pt>
                <c:pt idx="194">
                  <c:v>43752</c:v>
                </c:pt>
                <c:pt idx="195">
                  <c:v>43753</c:v>
                </c:pt>
                <c:pt idx="196">
                  <c:v>43754</c:v>
                </c:pt>
                <c:pt idx="197">
                  <c:v>43755</c:v>
                </c:pt>
                <c:pt idx="198">
                  <c:v>43756</c:v>
                </c:pt>
                <c:pt idx="199">
                  <c:v>43759</c:v>
                </c:pt>
                <c:pt idx="200">
                  <c:v>43760</c:v>
                </c:pt>
                <c:pt idx="201">
                  <c:v>43761</c:v>
                </c:pt>
                <c:pt idx="202">
                  <c:v>43762</c:v>
                </c:pt>
                <c:pt idx="203">
                  <c:v>43763</c:v>
                </c:pt>
                <c:pt idx="204">
                  <c:v>43766</c:v>
                </c:pt>
                <c:pt idx="205">
                  <c:v>43768</c:v>
                </c:pt>
                <c:pt idx="206">
                  <c:v>43769</c:v>
                </c:pt>
                <c:pt idx="207">
                  <c:v>43773</c:v>
                </c:pt>
                <c:pt idx="208">
                  <c:v>43774</c:v>
                </c:pt>
                <c:pt idx="209">
                  <c:v>43775</c:v>
                </c:pt>
                <c:pt idx="210">
                  <c:v>43776</c:v>
                </c:pt>
                <c:pt idx="211">
                  <c:v>43777</c:v>
                </c:pt>
                <c:pt idx="212">
                  <c:v>43780</c:v>
                </c:pt>
                <c:pt idx="213">
                  <c:v>43781</c:v>
                </c:pt>
                <c:pt idx="214">
                  <c:v>43782</c:v>
                </c:pt>
                <c:pt idx="215">
                  <c:v>43783</c:v>
                </c:pt>
                <c:pt idx="216">
                  <c:v>43784</c:v>
                </c:pt>
                <c:pt idx="217">
                  <c:v>43787</c:v>
                </c:pt>
                <c:pt idx="218">
                  <c:v>43788</c:v>
                </c:pt>
                <c:pt idx="219">
                  <c:v>43789</c:v>
                </c:pt>
                <c:pt idx="220">
                  <c:v>43790</c:v>
                </c:pt>
                <c:pt idx="221">
                  <c:v>43791</c:v>
                </c:pt>
                <c:pt idx="222">
                  <c:v>43794</c:v>
                </c:pt>
                <c:pt idx="223">
                  <c:v>43795</c:v>
                </c:pt>
                <c:pt idx="224">
                  <c:v>43796</c:v>
                </c:pt>
                <c:pt idx="225">
                  <c:v>43797</c:v>
                </c:pt>
                <c:pt idx="226">
                  <c:v>43798</c:v>
                </c:pt>
                <c:pt idx="227">
                  <c:v>43801</c:v>
                </c:pt>
                <c:pt idx="228">
                  <c:v>43802</c:v>
                </c:pt>
                <c:pt idx="229">
                  <c:v>43803</c:v>
                </c:pt>
                <c:pt idx="230">
                  <c:v>43804</c:v>
                </c:pt>
                <c:pt idx="231">
                  <c:v>43805</c:v>
                </c:pt>
                <c:pt idx="232">
                  <c:v>43808</c:v>
                </c:pt>
                <c:pt idx="233">
                  <c:v>43809</c:v>
                </c:pt>
                <c:pt idx="234">
                  <c:v>43810</c:v>
                </c:pt>
                <c:pt idx="235">
                  <c:v>43811</c:v>
                </c:pt>
                <c:pt idx="236">
                  <c:v>43812</c:v>
                </c:pt>
                <c:pt idx="237">
                  <c:v>43815</c:v>
                </c:pt>
                <c:pt idx="238">
                  <c:v>43816</c:v>
                </c:pt>
                <c:pt idx="239">
                  <c:v>43817</c:v>
                </c:pt>
                <c:pt idx="240">
                  <c:v>43818</c:v>
                </c:pt>
                <c:pt idx="241">
                  <c:v>43819</c:v>
                </c:pt>
                <c:pt idx="242">
                  <c:v>43822</c:v>
                </c:pt>
                <c:pt idx="243">
                  <c:v>43823</c:v>
                </c:pt>
                <c:pt idx="244">
                  <c:v>43824</c:v>
                </c:pt>
                <c:pt idx="245">
                  <c:v>43825</c:v>
                </c:pt>
                <c:pt idx="246">
                  <c:v>43826</c:v>
                </c:pt>
                <c:pt idx="247">
                  <c:v>43829</c:v>
                </c:pt>
                <c:pt idx="248">
                  <c:v>43830</c:v>
                </c:pt>
                <c:pt idx="249">
                  <c:v>43832</c:v>
                </c:pt>
                <c:pt idx="250">
                  <c:v>43833</c:v>
                </c:pt>
                <c:pt idx="251">
                  <c:v>43836</c:v>
                </c:pt>
                <c:pt idx="252">
                  <c:v>43837</c:v>
                </c:pt>
                <c:pt idx="253">
                  <c:v>43838</c:v>
                </c:pt>
                <c:pt idx="254">
                  <c:v>43839</c:v>
                </c:pt>
                <c:pt idx="255">
                  <c:v>43840</c:v>
                </c:pt>
                <c:pt idx="256">
                  <c:v>43843</c:v>
                </c:pt>
                <c:pt idx="257">
                  <c:v>43844</c:v>
                </c:pt>
                <c:pt idx="258">
                  <c:v>43845</c:v>
                </c:pt>
                <c:pt idx="259">
                  <c:v>43846</c:v>
                </c:pt>
                <c:pt idx="260">
                  <c:v>43847</c:v>
                </c:pt>
                <c:pt idx="261">
                  <c:v>43850</c:v>
                </c:pt>
                <c:pt idx="262">
                  <c:v>43851</c:v>
                </c:pt>
                <c:pt idx="263">
                  <c:v>43852</c:v>
                </c:pt>
                <c:pt idx="264">
                  <c:v>43853</c:v>
                </c:pt>
                <c:pt idx="265">
                  <c:v>43854</c:v>
                </c:pt>
                <c:pt idx="266">
                  <c:v>43857</c:v>
                </c:pt>
                <c:pt idx="267">
                  <c:v>43858</c:v>
                </c:pt>
                <c:pt idx="268">
                  <c:v>43859</c:v>
                </c:pt>
                <c:pt idx="269">
                  <c:v>43860</c:v>
                </c:pt>
                <c:pt idx="270">
                  <c:v>43861</c:v>
                </c:pt>
                <c:pt idx="271">
                  <c:v>43864</c:v>
                </c:pt>
                <c:pt idx="272">
                  <c:v>43865</c:v>
                </c:pt>
                <c:pt idx="273">
                  <c:v>43866</c:v>
                </c:pt>
                <c:pt idx="274">
                  <c:v>43867</c:v>
                </c:pt>
                <c:pt idx="275">
                  <c:v>43868</c:v>
                </c:pt>
                <c:pt idx="276">
                  <c:v>43871</c:v>
                </c:pt>
                <c:pt idx="277">
                  <c:v>43872</c:v>
                </c:pt>
                <c:pt idx="278">
                  <c:v>43873</c:v>
                </c:pt>
                <c:pt idx="279">
                  <c:v>43874</c:v>
                </c:pt>
                <c:pt idx="280">
                  <c:v>43875</c:v>
                </c:pt>
                <c:pt idx="281">
                  <c:v>43878</c:v>
                </c:pt>
                <c:pt idx="282">
                  <c:v>43879</c:v>
                </c:pt>
                <c:pt idx="283">
                  <c:v>43880</c:v>
                </c:pt>
                <c:pt idx="284">
                  <c:v>43881</c:v>
                </c:pt>
                <c:pt idx="285">
                  <c:v>43882</c:v>
                </c:pt>
                <c:pt idx="286">
                  <c:v>43885</c:v>
                </c:pt>
                <c:pt idx="287">
                  <c:v>43886</c:v>
                </c:pt>
                <c:pt idx="288">
                  <c:v>43887</c:v>
                </c:pt>
                <c:pt idx="289">
                  <c:v>43888</c:v>
                </c:pt>
                <c:pt idx="290">
                  <c:v>43889</c:v>
                </c:pt>
                <c:pt idx="291">
                  <c:v>43892</c:v>
                </c:pt>
                <c:pt idx="292">
                  <c:v>43893</c:v>
                </c:pt>
                <c:pt idx="293">
                  <c:v>43894</c:v>
                </c:pt>
                <c:pt idx="294">
                  <c:v>43895</c:v>
                </c:pt>
                <c:pt idx="295">
                  <c:v>43896</c:v>
                </c:pt>
                <c:pt idx="296">
                  <c:v>43899</c:v>
                </c:pt>
                <c:pt idx="297">
                  <c:v>43900</c:v>
                </c:pt>
                <c:pt idx="298">
                  <c:v>43901</c:v>
                </c:pt>
                <c:pt idx="299">
                  <c:v>43902</c:v>
                </c:pt>
                <c:pt idx="300">
                  <c:v>43903</c:v>
                </c:pt>
                <c:pt idx="301">
                  <c:v>43906</c:v>
                </c:pt>
                <c:pt idx="302">
                  <c:v>43907</c:v>
                </c:pt>
                <c:pt idx="303">
                  <c:v>43908</c:v>
                </c:pt>
                <c:pt idx="304">
                  <c:v>43909</c:v>
                </c:pt>
                <c:pt idx="305">
                  <c:v>43910</c:v>
                </c:pt>
                <c:pt idx="306">
                  <c:v>43913</c:v>
                </c:pt>
                <c:pt idx="307">
                  <c:v>43914</c:v>
                </c:pt>
                <c:pt idx="308">
                  <c:v>43915</c:v>
                </c:pt>
                <c:pt idx="309">
                  <c:v>43916</c:v>
                </c:pt>
                <c:pt idx="310">
                  <c:v>43917</c:v>
                </c:pt>
                <c:pt idx="311">
                  <c:v>43920</c:v>
                </c:pt>
                <c:pt idx="312">
                  <c:v>43921</c:v>
                </c:pt>
                <c:pt idx="313">
                  <c:v>43922</c:v>
                </c:pt>
                <c:pt idx="314">
                  <c:v>43923</c:v>
                </c:pt>
                <c:pt idx="315">
                  <c:v>43924</c:v>
                </c:pt>
                <c:pt idx="316">
                  <c:v>43927</c:v>
                </c:pt>
                <c:pt idx="317">
                  <c:v>43928</c:v>
                </c:pt>
                <c:pt idx="318">
                  <c:v>43929</c:v>
                </c:pt>
                <c:pt idx="319">
                  <c:v>43930</c:v>
                </c:pt>
                <c:pt idx="320">
                  <c:v>43931</c:v>
                </c:pt>
                <c:pt idx="321">
                  <c:v>43934</c:v>
                </c:pt>
                <c:pt idx="322">
                  <c:v>43935</c:v>
                </c:pt>
                <c:pt idx="323">
                  <c:v>43936</c:v>
                </c:pt>
                <c:pt idx="324">
                  <c:v>43937</c:v>
                </c:pt>
                <c:pt idx="325">
                  <c:v>43938</c:v>
                </c:pt>
                <c:pt idx="326">
                  <c:v>43941</c:v>
                </c:pt>
                <c:pt idx="327">
                  <c:v>43942</c:v>
                </c:pt>
                <c:pt idx="328">
                  <c:v>43943</c:v>
                </c:pt>
                <c:pt idx="329">
                  <c:v>43945</c:v>
                </c:pt>
                <c:pt idx="330">
                  <c:v>43948</c:v>
                </c:pt>
                <c:pt idx="331">
                  <c:v>43949</c:v>
                </c:pt>
                <c:pt idx="332">
                  <c:v>43950</c:v>
                </c:pt>
                <c:pt idx="333">
                  <c:v>43951</c:v>
                </c:pt>
                <c:pt idx="334">
                  <c:v>43955</c:v>
                </c:pt>
                <c:pt idx="335">
                  <c:v>43956</c:v>
                </c:pt>
                <c:pt idx="336">
                  <c:v>43957</c:v>
                </c:pt>
                <c:pt idx="337">
                  <c:v>43958</c:v>
                </c:pt>
                <c:pt idx="338">
                  <c:v>43959</c:v>
                </c:pt>
                <c:pt idx="339">
                  <c:v>43962</c:v>
                </c:pt>
                <c:pt idx="340">
                  <c:v>43963</c:v>
                </c:pt>
                <c:pt idx="341">
                  <c:v>43964</c:v>
                </c:pt>
                <c:pt idx="342">
                  <c:v>43965</c:v>
                </c:pt>
                <c:pt idx="343">
                  <c:v>43966</c:v>
                </c:pt>
                <c:pt idx="344">
                  <c:v>43969</c:v>
                </c:pt>
                <c:pt idx="345">
                  <c:v>43971</c:v>
                </c:pt>
                <c:pt idx="346">
                  <c:v>43972</c:v>
                </c:pt>
                <c:pt idx="347">
                  <c:v>43973</c:v>
                </c:pt>
                <c:pt idx="348">
                  <c:v>43978</c:v>
                </c:pt>
                <c:pt idx="349">
                  <c:v>43979</c:v>
                </c:pt>
                <c:pt idx="350">
                  <c:v>43980</c:v>
                </c:pt>
                <c:pt idx="351">
                  <c:v>43983</c:v>
                </c:pt>
                <c:pt idx="352">
                  <c:v>43984</c:v>
                </c:pt>
                <c:pt idx="353">
                  <c:v>43985</c:v>
                </c:pt>
                <c:pt idx="354">
                  <c:v>43986</c:v>
                </c:pt>
                <c:pt idx="355">
                  <c:v>43987</c:v>
                </c:pt>
                <c:pt idx="356">
                  <c:v>43990</c:v>
                </c:pt>
                <c:pt idx="357">
                  <c:v>43991</c:v>
                </c:pt>
                <c:pt idx="358">
                  <c:v>43992</c:v>
                </c:pt>
                <c:pt idx="359">
                  <c:v>43993</c:v>
                </c:pt>
                <c:pt idx="360">
                  <c:v>43994</c:v>
                </c:pt>
                <c:pt idx="361">
                  <c:v>43997</c:v>
                </c:pt>
                <c:pt idx="362">
                  <c:v>43998</c:v>
                </c:pt>
                <c:pt idx="363">
                  <c:v>43999</c:v>
                </c:pt>
                <c:pt idx="364">
                  <c:v>44000</c:v>
                </c:pt>
                <c:pt idx="365">
                  <c:v>44001</c:v>
                </c:pt>
                <c:pt idx="366">
                  <c:v>44004</c:v>
                </c:pt>
                <c:pt idx="367">
                  <c:v>44005</c:v>
                </c:pt>
                <c:pt idx="368">
                  <c:v>44006</c:v>
                </c:pt>
                <c:pt idx="369">
                  <c:v>44007</c:v>
                </c:pt>
                <c:pt idx="370">
                  <c:v>44008</c:v>
                </c:pt>
                <c:pt idx="371">
                  <c:v>44011</c:v>
                </c:pt>
                <c:pt idx="372">
                  <c:v>44012</c:v>
                </c:pt>
                <c:pt idx="373">
                  <c:v>44013</c:v>
                </c:pt>
                <c:pt idx="374">
                  <c:v>44014</c:v>
                </c:pt>
                <c:pt idx="375">
                  <c:v>44015</c:v>
                </c:pt>
                <c:pt idx="376">
                  <c:v>44018</c:v>
                </c:pt>
                <c:pt idx="377">
                  <c:v>44019</c:v>
                </c:pt>
                <c:pt idx="378">
                  <c:v>44020</c:v>
                </c:pt>
                <c:pt idx="379">
                  <c:v>44021</c:v>
                </c:pt>
                <c:pt idx="380">
                  <c:v>44022</c:v>
                </c:pt>
                <c:pt idx="381">
                  <c:v>44025</c:v>
                </c:pt>
                <c:pt idx="382">
                  <c:v>44026</c:v>
                </c:pt>
                <c:pt idx="383">
                  <c:v>44028</c:v>
                </c:pt>
                <c:pt idx="384">
                  <c:v>44029</c:v>
                </c:pt>
                <c:pt idx="385">
                  <c:v>44032</c:v>
                </c:pt>
                <c:pt idx="386">
                  <c:v>44033</c:v>
                </c:pt>
                <c:pt idx="387">
                  <c:v>44034</c:v>
                </c:pt>
                <c:pt idx="388">
                  <c:v>44035</c:v>
                </c:pt>
                <c:pt idx="389">
                  <c:v>44036</c:v>
                </c:pt>
                <c:pt idx="390">
                  <c:v>44039</c:v>
                </c:pt>
                <c:pt idx="391">
                  <c:v>44040</c:v>
                </c:pt>
                <c:pt idx="392">
                  <c:v>44041</c:v>
                </c:pt>
                <c:pt idx="393">
                  <c:v>44042</c:v>
                </c:pt>
                <c:pt idx="394">
                  <c:v>44047</c:v>
                </c:pt>
                <c:pt idx="395">
                  <c:v>44048</c:v>
                </c:pt>
                <c:pt idx="396">
                  <c:v>44049</c:v>
                </c:pt>
                <c:pt idx="397">
                  <c:v>44050</c:v>
                </c:pt>
                <c:pt idx="398">
                  <c:v>44053</c:v>
                </c:pt>
                <c:pt idx="399">
                  <c:v>44054</c:v>
                </c:pt>
                <c:pt idx="400">
                  <c:v>44055</c:v>
                </c:pt>
                <c:pt idx="401">
                  <c:v>44056</c:v>
                </c:pt>
                <c:pt idx="402">
                  <c:v>44057</c:v>
                </c:pt>
                <c:pt idx="403">
                  <c:v>44060</c:v>
                </c:pt>
                <c:pt idx="404">
                  <c:v>44061</c:v>
                </c:pt>
                <c:pt idx="405">
                  <c:v>44062</c:v>
                </c:pt>
                <c:pt idx="406">
                  <c:v>44063</c:v>
                </c:pt>
                <c:pt idx="407">
                  <c:v>44064</c:v>
                </c:pt>
                <c:pt idx="408">
                  <c:v>44067</c:v>
                </c:pt>
                <c:pt idx="409">
                  <c:v>44068</c:v>
                </c:pt>
                <c:pt idx="410">
                  <c:v>44069</c:v>
                </c:pt>
                <c:pt idx="411">
                  <c:v>44070</c:v>
                </c:pt>
                <c:pt idx="412">
                  <c:v>44071</c:v>
                </c:pt>
                <c:pt idx="413">
                  <c:v>44074</c:v>
                </c:pt>
                <c:pt idx="414">
                  <c:v>44075</c:v>
                </c:pt>
                <c:pt idx="415">
                  <c:v>44076</c:v>
                </c:pt>
                <c:pt idx="416">
                  <c:v>44077</c:v>
                </c:pt>
                <c:pt idx="417">
                  <c:v>44078</c:v>
                </c:pt>
                <c:pt idx="418">
                  <c:v>44081</c:v>
                </c:pt>
                <c:pt idx="419">
                  <c:v>44082</c:v>
                </c:pt>
                <c:pt idx="420">
                  <c:v>44083</c:v>
                </c:pt>
                <c:pt idx="421">
                  <c:v>44084</c:v>
                </c:pt>
                <c:pt idx="422">
                  <c:v>44085</c:v>
                </c:pt>
                <c:pt idx="423">
                  <c:v>44088</c:v>
                </c:pt>
                <c:pt idx="424">
                  <c:v>44089</c:v>
                </c:pt>
                <c:pt idx="425">
                  <c:v>44090</c:v>
                </c:pt>
                <c:pt idx="426">
                  <c:v>44091</c:v>
                </c:pt>
                <c:pt idx="427">
                  <c:v>44092</c:v>
                </c:pt>
                <c:pt idx="428">
                  <c:v>44095</c:v>
                </c:pt>
                <c:pt idx="429">
                  <c:v>44096</c:v>
                </c:pt>
                <c:pt idx="430">
                  <c:v>44097</c:v>
                </c:pt>
                <c:pt idx="431">
                  <c:v>44098</c:v>
                </c:pt>
                <c:pt idx="432">
                  <c:v>44099</c:v>
                </c:pt>
                <c:pt idx="433">
                  <c:v>44102</c:v>
                </c:pt>
                <c:pt idx="434">
                  <c:v>44103</c:v>
                </c:pt>
                <c:pt idx="435">
                  <c:v>44104</c:v>
                </c:pt>
                <c:pt idx="436">
                  <c:v>44105</c:v>
                </c:pt>
                <c:pt idx="437">
                  <c:v>44106</c:v>
                </c:pt>
                <c:pt idx="438">
                  <c:v>44109</c:v>
                </c:pt>
                <c:pt idx="439">
                  <c:v>44110</c:v>
                </c:pt>
                <c:pt idx="440">
                  <c:v>44111</c:v>
                </c:pt>
                <c:pt idx="441">
                  <c:v>44112</c:v>
                </c:pt>
                <c:pt idx="442">
                  <c:v>44113</c:v>
                </c:pt>
                <c:pt idx="443">
                  <c:v>44116</c:v>
                </c:pt>
                <c:pt idx="444">
                  <c:v>44117</c:v>
                </c:pt>
                <c:pt idx="445">
                  <c:v>44118</c:v>
                </c:pt>
                <c:pt idx="446">
                  <c:v>44119</c:v>
                </c:pt>
                <c:pt idx="447">
                  <c:v>44120</c:v>
                </c:pt>
                <c:pt idx="448">
                  <c:v>44123</c:v>
                </c:pt>
                <c:pt idx="449">
                  <c:v>44124</c:v>
                </c:pt>
                <c:pt idx="450">
                  <c:v>44125</c:v>
                </c:pt>
                <c:pt idx="451">
                  <c:v>44126</c:v>
                </c:pt>
                <c:pt idx="452">
                  <c:v>44127</c:v>
                </c:pt>
                <c:pt idx="453">
                  <c:v>44130</c:v>
                </c:pt>
                <c:pt idx="454">
                  <c:v>44131</c:v>
                </c:pt>
                <c:pt idx="455">
                  <c:v>44132</c:v>
                </c:pt>
                <c:pt idx="456">
                  <c:v>44134</c:v>
                </c:pt>
                <c:pt idx="457">
                  <c:v>44137</c:v>
                </c:pt>
                <c:pt idx="458">
                  <c:v>44138</c:v>
                </c:pt>
                <c:pt idx="459">
                  <c:v>44139</c:v>
                </c:pt>
                <c:pt idx="460">
                  <c:v>44140</c:v>
                </c:pt>
                <c:pt idx="461">
                  <c:v>44141</c:v>
                </c:pt>
                <c:pt idx="462">
                  <c:v>44144</c:v>
                </c:pt>
                <c:pt idx="463">
                  <c:v>44145</c:v>
                </c:pt>
                <c:pt idx="464">
                  <c:v>44146</c:v>
                </c:pt>
                <c:pt idx="465">
                  <c:v>44147</c:v>
                </c:pt>
                <c:pt idx="466">
                  <c:v>44148</c:v>
                </c:pt>
                <c:pt idx="467">
                  <c:v>44151</c:v>
                </c:pt>
                <c:pt idx="468">
                  <c:v>44152</c:v>
                </c:pt>
                <c:pt idx="469">
                  <c:v>44153</c:v>
                </c:pt>
                <c:pt idx="470">
                  <c:v>44154</c:v>
                </c:pt>
                <c:pt idx="471">
                  <c:v>44155</c:v>
                </c:pt>
                <c:pt idx="472">
                  <c:v>44158</c:v>
                </c:pt>
                <c:pt idx="473">
                  <c:v>44159</c:v>
                </c:pt>
                <c:pt idx="474">
                  <c:v>44160</c:v>
                </c:pt>
                <c:pt idx="475">
                  <c:v>44161</c:v>
                </c:pt>
                <c:pt idx="476" formatCode="d\-mmm\-yy">
                  <c:v>44162</c:v>
                </c:pt>
                <c:pt idx="477" formatCode="d\-mmm\-yy">
                  <c:v>44165</c:v>
                </c:pt>
                <c:pt idx="478" formatCode="d\-mmm\-yy">
                  <c:v>44166</c:v>
                </c:pt>
                <c:pt idx="479" formatCode="d\-mmm\-yy">
                  <c:v>44167</c:v>
                </c:pt>
                <c:pt idx="480" formatCode="d\-mmm\-yy">
                  <c:v>44168</c:v>
                </c:pt>
                <c:pt idx="481" formatCode="d\-mmm\-yy">
                  <c:v>44169</c:v>
                </c:pt>
                <c:pt idx="482" formatCode="d\-mmm\-yy">
                  <c:v>44172</c:v>
                </c:pt>
                <c:pt idx="483" formatCode="d\-mmm\-yy">
                  <c:v>44173</c:v>
                </c:pt>
                <c:pt idx="484" formatCode="d\-mmm\-yy">
                  <c:v>44174</c:v>
                </c:pt>
                <c:pt idx="485" formatCode="d\-mmm\-yy">
                  <c:v>44175</c:v>
                </c:pt>
                <c:pt idx="486" formatCode="d\-mmm\-yy">
                  <c:v>44176</c:v>
                </c:pt>
                <c:pt idx="487" formatCode="d\-mmm\-yy">
                  <c:v>44179</c:v>
                </c:pt>
                <c:pt idx="488" formatCode="d\-mmm\-yy">
                  <c:v>44180</c:v>
                </c:pt>
                <c:pt idx="489" formatCode="d\-mmm\-yy">
                  <c:v>44181</c:v>
                </c:pt>
                <c:pt idx="490" formatCode="d\-mmm\-yy">
                  <c:v>44182</c:v>
                </c:pt>
                <c:pt idx="491" formatCode="d\-mmm\-yy">
                  <c:v>44183</c:v>
                </c:pt>
                <c:pt idx="492" formatCode="d\-mmm\-yy">
                  <c:v>44186</c:v>
                </c:pt>
                <c:pt idx="493" formatCode="d\-mmm\-yy">
                  <c:v>44187</c:v>
                </c:pt>
                <c:pt idx="494" formatCode="d\-mmm\-yy">
                  <c:v>44188</c:v>
                </c:pt>
                <c:pt idx="495" formatCode="d\-mmm\-yy">
                  <c:v>44189</c:v>
                </c:pt>
                <c:pt idx="496" formatCode="d\-mmm\-yy">
                  <c:v>44190</c:v>
                </c:pt>
                <c:pt idx="497" formatCode="d\-mmm\-yy">
                  <c:v>44193</c:v>
                </c:pt>
                <c:pt idx="498" formatCode="d\-mmm\-yy">
                  <c:v>44194</c:v>
                </c:pt>
                <c:pt idx="499" formatCode="d\-mmm\-yy">
                  <c:v>44195</c:v>
                </c:pt>
                <c:pt idx="500" formatCode="d\-mmm\-yy">
                  <c:v>44196</c:v>
                </c:pt>
                <c:pt idx="501" formatCode="d\-mmm\-yy">
                  <c:v>44200</c:v>
                </c:pt>
                <c:pt idx="502" formatCode="d\-mmm\-yy">
                  <c:v>44201</c:v>
                </c:pt>
                <c:pt idx="503" formatCode="d\-mmm\-yy">
                  <c:v>44202</c:v>
                </c:pt>
                <c:pt idx="504" formatCode="d\-mmm\-yy">
                  <c:v>44203</c:v>
                </c:pt>
                <c:pt idx="505" formatCode="d\-mmm\-yy">
                  <c:v>44204</c:v>
                </c:pt>
                <c:pt idx="506" formatCode="d\-mmm\-yy">
                  <c:v>44207</c:v>
                </c:pt>
                <c:pt idx="507" formatCode="d\-mmm\-yy">
                  <c:v>44208</c:v>
                </c:pt>
                <c:pt idx="508" formatCode="d\-mmm\-yy">
                  <c:v>44209</c:v>
                </c:pt>
                <c:pt idx="509" formatCode="d\-mmm\-yy">
                  <c:v>44210</c:v>
                </c:pt>
                <c:pt idx="510" formatCode="d\-mmm\-yy">
                  <c:v>44211</c:v>
                </c:pt>
                <c:pt idx="511" formatCode="d\-mmm\-yy">
                  <c:v>44214</c:v>
                </c:pt>
                <c:pt idx="512" formatCode="d\-mmm\-yy">
                  <c:v>44215</c:v>
                </c:pt>
                <c:pt idx="513" formatCode="d\-mmm\-yy">
                  <c:v>44216</c:v>
                </c:pt>
                <c:pt idx="514" formatCode="d\-mmm\-yy">
                  <c:v>44217</c:v>
                </c:pt>
                <c:pt idx="515" formatCode="d\-mmm\-yy">
                  <c:v>44218</c:v>
                </c:pt>
                <c:pt idx="516" formatCode="d\-mmm\-yy">
                  <c:v>44221</c:v>
                </c:pt>
                <c:pt idx="517" formatCode="d\-mmm\-yy">
                  <c:v>44222</c:v>
                </c:pt>
                <c:pt idx="518" formatCode="d\-mmm\-yy">
                  <c:v>44223</c:v>
                </c:pt>
                <c:pt idx="519" formatCode="d\-mmm\-yy">
                  <c:v>44224</c:v>
                </c:pt>
                <c:pt idx="520" formatCode="d\-mmm\-yy">
                  <c:v>44225</c:v>
                </c:pt>
                <c:pt idx="521" formatCode="d\-mmm\-yy">
                  <c:v>44228</c:v>
                </c:pt>
                <c:pt idx="522" formatCode="d\-mmm\-yy">
                  <c:v>44229</c:v>
                </c:pt>
                <c:pt idx="523" formatCode="d\-mmm\-yy">
                  <c:v>44230</c:v>
                </c:pt>
                <c:pt idx="524" formatCode="d\-mmm\-yy">
                  <c:v>44231</c:v>
                </c:pt>
                <c:pt idx="525" formatCode="d\-mmm\-yy">
                  <c:v>44232</c:v>
                </c:pt>
                <c:pt idx="526" formatCode="d\-mmm\-yy">
                  <c:v>44235</c:v>
                </c:pt>
                <c:pt idx="527" formatCode="d\-mmm\-yy">
                  <c:v>44236</c:v>
                </c:pt>
                <c:pt idx="528" formatCode="d\-mmm\-yy">
                  <c:v>44237</c:v>
                </c:pt>
                <c:pt idx="529" formatCode="d\-mmm\-yy">
                  <c:v>44238</c:v>
                </c:pt>
                <c:pt idx="530" formatCode="d\-mmm\-yy">
                  <c:v>44239</c:v>
                </c:pt>
                <c:pt idx="531" formatCode="d\-mmm\-yy">
                  <c:v>44242</c:v>
                </c:pt>
                <c:pt idx="532" formatCode="d\-mmm\-yy">
                  <c:v>44243</c:v>
                </c:pt>
                <c:pt idx="533" formatCode="d\-mmm\-yy">
                  <c:v>44244</c:v>
                </c:pt>
                <c:pt idx="534" formatCode="d\-mmm\-yy">
                  <c:v>44245</c:v>
                </c:pt>
                <c:pt idx="535" formatCode="d\-mmm\-yy">
                  <c:v>44246</c:v>
                </c:pt>
                <c:pt idx="536" formatCode="d\-mmm\-yy">
                  <c:v>44249</c:v>
                </c:pt>
                <c:pt idx="537" formatCode="d\-mmm\-yy">
                  <c:v>44250</c:v>
                </c:pt>
                <c:pt idx="538" formatCode="d\-mmm\-yy">
                  <c:v>44251</c:v>
                </c:pt>
                <c:pt idx="539" formatCode="d\-mmm\-yy">
                  <c:v>44252</c:v>
                </c:pt>
                <c:pt idx="540" formatCode="d\-mmm\-yy">
                  <c:v>44253</c:v>
                </c:pt>
                <c:pt idx="541" formatCode="d\-mmm\-yy">
                  <c:v>44256</c:v>
                </c:pt>
                <c:pt idx="542" formatCode="d\-mmm\-yy">
                  <c:v>44257</c:v>
                </c:pt>
                <c:pt idx="543" formatCode="d\-mmm\-yy">
                  <c:v>44258</c:v>
                </c:pt>
                <c:pt idx="544" formatCode="d\-mmm\-yy">
                  <c:v>44259</c:v>
                </c:pt>
                <c:pt idx="545" formatCode="d\-mmm\-yy">
                  <c:v>44260</c:v>
                </c:pt>
                <c:pt idx="546" formatCode="d\-mmm\-yy">
                  <c:v>44263</c:v>
                </c:pt>
                <c:pt idx="547" formatCode="d\-mmm\-yy">
                  <c:v>44264</c:v>
                </c:pt>
                <c:pt idx="548" formatCode="d\-mmm\-yy">
                  <c:v>44265</c:v>
                </c:pt>
                <c:pt idx="549" formatCode="d\-mmm">
                  <c:v>44266</c:v>
                </c:pt>
                <c:pt idx="550" formatCode="d\-mmm\-yy">
                  <c:v>44267</c:v>
                </c:pt>
                <c:pt idx="551" formatCode="d\-mmm\-yy">
                  <c:v>44270</c:v>
                </c:pt>
                <c:pt idx="552" formatCode="d\-mmm\-yy">
                  <c:v>44271</c:v>
                </c:pt>
                <c:pt idx="553" formatCode="d\-mmm\-yy">
                  <c:v>44272</c:v>
                </c:pt>
                <c:pt idx="554" formatCode="d\-mmm\-yy">
                  <c:v>44273</c:v>
                </c:pt>
                <c:pt idx="555" formatCode="d\-mmm\-yy">
                  <c:v>44274</c:v>
                </c:pt>
                <c:pt idx="556" formatCode="d\-mmm\-yy">
                  <c:v>44277</c:v>
                </c:pt>
                <c:pt idx="557" formatCode="d\-mmm\-yy">
                  <c:v>44278</c:v>
                </c:pt>
                <c:pt idx="558">
                  <c:v>44279</c:v>
                </c:pt>
                <c:pt idx="559">
                  <c:v>44281</c:v>
                </c:pt>
                <c:pt idx="560">
                  <c:v>44284</c:v>
                </c:pt>
                <c:pt idx="561">
                  <c:v>44285</c:v>
                </c:pt>
                <c:pt idx="562" formatCode="d\-mmm\-yy">
                  <c:v>44286</c:v>
                </c:pt>
                <c:pt idx="563">
                  <c:v>44287</c:v>
                </c:pt>
                <c:pt idx="564">
                  <c:v>44288</c:v>
                </c:pt>
                <c:pt idx="565">
                  <c:v>44291</c:v>
                </c:pt>
                <c:pt idx="566">
                  <c:v>44292</c:v>
                </c:pt>
                <c:pt idx="567">
                  <c:v>44293</c:v>
                </c:pt>
                <c:pt idx="568">
                  <c:v>44294</c:v>
                </c:pt>
                <c:pt idx="569">
                  <c:v>44295</c:v>
                </c:pt>
                <c:pt idx="570">
                  <c:v>44298</c:v>
                </c:pt>
                <c:pt idx="571">
                  <c:v>44299</c:v>
                </c:pt>
                <c:pt idx="572">
                  <c:v>44300</c:v>
                </c:pt>
                <c:pt idx="573">
                  <c:v>44301</c:v>
                </c:pt>
                <c:pt idx="574">
                  <c:v>44302</c:v>
                </c:pt>
                <c:pt idx="575">
                  <c:v>44305</c:v>
                </c:pt>
                <c:pt idx="576">
                  <c:v>44306</c:v>
                </c:pt>
                <c:pt idx="577">
                  <c:v>44307</c:v>
                </c:pt>
                <c:pt idx="578">
                  <c:v>44308</c:v>
                </c:pt>
                <c:pt idx="579">
                  <c:v>44312</c:v>
                </c:pt>
                <c:pt idx="580">
                  <c:v>44313</c:v>
                </c:pt>
                <c:pt idx="581">
                  <c:v>44314</c:v>
                </c:pt>
                <c:pt idx="582">
                  <c:v>44315</c:v>
                </c:pt>
                <c:pt idx="583">
                  <c:v>44316</c:v>
                </c:pt>
                <c:pt idx="584">
                  <c:v>44319</c:v>
                </c:pt>
                <c:pt idx="585">
                  <c:v>44320</c:v>
                </c:pt>
                <c:pt idx="586">
                  <c:v>44321</c:v>
                </c:pt>
                <c:pt idx="587">
                  <c:v>44322</c:v>
                </c:pt>
                <c:pt idx="588">
                  <c:v>44323</c:v>
                </c:pt>
                <c:pt idx="589">
                  <c:v>44326</c:v>
                </c:pt>
                <c:pt idx="590">
                  <c:v>44327</c:v>
                </c:pt>
                <c:pt idx="591">
                  <c:v>44328</c:v>
                </c:pt>
                <c:pt idx="592">
                  <c:v>44333</c:v>
                </c:pt>
                <c:pt idx="593">
                  <c:v>44334</c:v>
                </c:pt>
                <c:pt idx="594">
                  <c:v>44336</c:v>
                </c:pt>
                <c:pt idx="595">
                  <c:v>44337</c:v>
                </c:pt>
                <c:pt idx="596">
                  <c:v>44340</c:v>
                </c:pt>
                <c:pt idx="597">
                  <c:v>44341</c:v>
                </c:pt>
                <c:pt idx="598">
                  <c:v>44342</c:v>
                </c:pt>
                <c:pt idx="599">
                  <c:v>44343</c:v>
                </c:pt>
                <c:pt idx="600">
                  <c:v>44344</c:v>
                </c:pt>
                <c:pt idx="601">
                  <c:v>44347</c:v>
                </c:pt>
                <c:pt idx="602">
                  <c:v>44348</c:v>
                </c:pt>
                <c:pt idx="603">
                  <c:v>44349</c:v>
                </c:pt>
                <c:pt idx="604">
                  <c:v>44350</c:v>
                </c:pt>
                <c:pt idx="605">
                  <c:v>44351</c:v>
                </c:pt>
                <c:pt idx="606">
                  <c:v>44354</c:v>
                </c:pt>
                <c:pt idx="607">
                  <c:v>44355</c:v>
                </c:pt>
                <c:pt idx="608">
                  <c:v>44356</c:v>
                </c:pt>
                <c:pt idx="609">
                  <c:v>44357</c:v>
                </c:pt>
                <c:pt idx="610">
                  <c:v>44358</c:v>
                </c:pt>
                <c:pt idx="611">
                  <c:v>44361</c:v>
                </c:pt>
                <c:pt idx="612">
                  <c:v>44362</c:v>
                </c:pt>
                <c:pt idx="613">
                  <c:v>44363</c:v>
                </c:pt>
                <c:pt idx="614">
                  <c:v>44364</c:v>
                </c:pt>
                <c:pt idx="615">
                  <c:v>44365</c:v>
                </c:pt>
                <c:pt idx="616">
                  <c:v>44368</c:v>
                </c:pt>
                <c:pt idx="617">
                  <c:v>44369</c:v>
                </c:pt>
                <c:pt idx="618">
                  <c:v>44370</c:v>
                </c:pt>
                <c:pt idx="619">
                  <c:v>44371</c:v>
                </c:pt>
                <c:pt idx="620">
                  <c:v>44372</c:v>
                </c:pt>
                <c:pt idx="621">
                  <c:v>44375</c:v>
                </c:pt>
                <c:pt idx="622">
                  <c:v>44376</c:v>
                </c:pt>
                <c:pt idx="623">
                  <c:v>44377</c:v>
                </c:pt>
                <c:pt idx="624">
                  <c:v>44378</c:v>
                </c:pt>
                <c:pt idx="625">
                  <c:v>44379</c:v>
                </c:pt>
                <c:pt idx="626">
                  <c:v>44382</c:v>
                </c:pt>
                <c:pt idx="627">
                  <c:v>44383</c:v>
                </c:pt>
                <c:pt idx="628">
                  <c:v>44384</c:v>
                </c:pt>
                <c:pt idx="629">
                  <c:v>44385</c:v>
                </c:pt>
                <c:pt idx="630">
                  <c:v>44386</c:v>
                </c:pt>
                <c:pt idx="631">
                  <c:v>44389</c:v>
                </c:pt>
                <c:pt idx="632">
                  <c:v>44390</c:v>
                </c:pt>
                <c:pt idx="633">
                  <c:v>44391</c:v>
                </c:pt>
                <c:pt idx="634">
                  <c:v>44393</c:v>
                </c:pt>
                <c:pt idx="635">
                  <c:v>44396</c:v>
                </c:pt>
                <c:pt idx="636">
                  <c:v>44403</c:v>
                </c:pt>
                <c:pt idx="637">
                  <c:v>44404</c:v>
                </c:pt>
                <c:pt idx="638">
                  <c:v>44405</c:v>
                </c:pt>
                <c:pt idx="639">
                  <c:v>44406</c:v>
                </c:pt>
                <c:pt idx="640">
                  <c:v>44407</c:v>
                </c:pt>
                <c:pt idx="641">
                  <c:v>44410</c:v>
                </c:pt>
                <c:pt idx="642">
                  <c:v>44411</c:v>
                </c:pt>
                <c:pt idx="643">
                  <c:v>44412</c:v>
                </c:pt>
                <c:pt idx="644">
                  <c:v>44413</c:v>
                </c:pt>
                <c:pt idx="645">
                  <c:v>44414</c:v>
                </c:pt>
                <c:pt idx="646">
                  <c:v>44417</c:v>
                </c:pt>
                <c:pt idx="647">
                  <c:v>44418</c:v>
                </c:pt>
                <c:pt idx="648">
                  <c:v>44419</c:v>
                </c:pt>
                <c:pt idx="649">
                  <c:v>44420</c:v>
                </c:pt>
                <c:pt idx="650">
                  <c:v>44421</c:v>
                </c:pt>
                <c:pt idx="651">
                  <c:v>44424</c:v>
                </c:pt>
                <c:pt idx="652">
                  <c:v>44425</c:v>
                </c:pt>
                <c:pt idx="653">
                  <c:v>44426</c:v>
                </c:pt>
                <c:pt idx="654">
                  <c:v>44427</c:v>
                </c:pt>
                <c:pt idx="655">
                  <c:v>44428</c:v>
                </c:pt>
                <c:pt idx="656">
                  <c:v>44431</c:v>
                </c:pt>
                <c:pt idx="657">
                  <c:v>44432</c:v>
                </c:pt>
                <c:pt idx="658">
                  <c:v>44433</c:v>
                </c:pt>
                <c:pt idx="659">
                  <c:v>44434</c:v>
                </c:pt>
                <c:pt idx="660">
                  <c:v>44435</c:v>
                </c:pt>
                <c:pt idx="661">
                  <c:v>44439</c:v>
                </c:pt>
                <c:pt idx="662">
                  <c:v>44440</c:v>
                </c:pt>
                <c:pt idx="663">
                  <c:v>44441</c:v>
                </c:pt>
                <c:pt idx="664">
                  <c:v>44442</c:v>
                </c:pt>
                <c:pt idx="665">
                  <c:v>44445</c:v>
                </c:pt>
                <c:pt idx="666">
                  <c:v>44446</c:v>
                </c:pt>
                <c:pt idx="667">
                  <c:v>44447</c:v>
                </c:pt>
                <c:pt idx="668">
                  <c:v>44448</c:v>
                </c:pt>
                <c:pt idx="669">
                  <c:v>44449</c:v>
                </c:pt>
                <c:pt idx="670">
                  <c:v>44452</c:v>
                </c:pt>
                <c:pt idx="671">
                  <c:v>44453</c:v>
                </c:pt>
                <c:pt idx="672">
                  <c:v>44454</c:v>
                </c:pt>
                <c:pt idx="673">
                  <c:v>44455</c:v>
                </c:pt>
                <c:pt idx="674">
                  <c:v>44456</c:v>
                </c:pt>
                <c:pt idx="675">
                  <c:v>44459</c:v>
                </c:pt>
                <c:pt idx="676">
                  <c:v>44460</c:v>
                </c:pt>
                <c:pt idx="677">
                  <c:v>44461</c:v>
                </c:pt>
                <c:pt idx="678">
                  <c:v>44462</c:v>
                </c:pt>
                <c:pt idx="679">
                  <c:v>44463</c:v>
                </c:pt>
                <c:pt idx="680">
                  <c:v>44466</c:v>
                </c:pt>
                <c:pt idx="681">
                  <c:v>44467</c:v>
                </c:pt>
                <c:pt idx="682">
                  <c:v>44468</c:v>
                </c:pt>
                <c:pt idx="683">
                  <c:v>44469</c:v>
                </c:pt>
                <c:pt idx="684">
                  <c:v>44470</c:v>
                </c:pt>
                <c:pt idx="685">
                  <c:v>44473</c:v>
                </c:pt>
                <c:pt idx="686">
                  <c:v>44474</c:v>
                </c:pt>
                <c:pt idx="687">
                  <c:v>44475</c:v>
                </c:pt>
                <c:pt idx="688">
                  <c:v>44476</c:v>
                </c:pt>
                <c:pt idx="689">
                  <c:v>44477</c:v>
                </c:pt>
                <c:pt idx="690">
                  <c:v>44480</c:v>
                </c:pt>
                <c:pt idx="691">
                  <c:v>44481</c:v>
                </c:pt>
                <c:pt idx="692">
                  <c:v>44482</c:v>
                </c:pt>
                <c:pt idx="693">
                  <c:v>44483</c:v>
                </c:pt>
                <c:pt idx="694">
                  <c:v>44484</c:v>
                </c:pt>
                <c:pt idx="695">
                  <c:v>44487</c:v>
                </c:pt>
                <c:pt idx="696">
                  <c:v>44488</c:v>
                </c:pt>
                <c:pt idx="697">
                  <c:v>44489</c:v>
                </c:pt>
                <c:pt idx="698">
                  <c:v>44490</c:v>
                </c:pt>
                <c:pt idx="699">
                  <c:v>44491</c:v>
                </c:pt>
                <c:pt idx="700">
                  <c:v>44494</c:v>
                </c:pt>
                <c:pt idx="701">
                  <c:v>44495</c:v>
                </c:pt>
                <c:pt idx="702">
                  <c:v>44496</c:v>
                </c:pt>
                <c:pt idx="703">
                  <c:v>44497</c:v>
                </c:pt>
                <c:pt idx="704">
                  <c:v>44501</c:v>
                </c:pt>
                <c:pt idx="705">
                  <c:v>44502</c:v>
                </c:pt>
                <c:pt idx="706">
                  <c:v>44503</c:v>
                </c:pt>
                <c:pt idx="707">
                  <c:v>44504</c:v>
                </c:pt>
                <c:pt idx="708">
                  <c:v>44505</c:v>
                </c:pt>
                <c:pt idx="709">
                  <c:v>44508</c:v>
                </c:pt>
                <c:pt idx="710">
                  <c:v>44509</c:v>
                </c:pt>
                <c:pt idx="711">
                  <c:v>44510</c:v>
                </c:pt>
                <c:pt idx="712">
                  <c:v>44511</c:v>
                </c:pt>
                <c:pt idx="713">
                  <c:v>44512</c:v>
                </c:pt>
                <c:pt idx="714">
                  <c:v>44515</c:v>
                </c:pt>
                <c:pt idx="715">
                  <c:v>44516</c:v>
                </c:pt>
                <c:pt idx="716">
                  <c:v>44517</c:v>
                </c:pt>
                <c:pt idx="717">
                  <c:v>44518</c:v>
                </c:pt>
                <c:pt idx="718">
                  <c:v>44519</c:v>
                </c:pt>
                <c:pt idx="719">
                  <c:v>44522</c:v>
                </c:pt>
                <c:pt idx="720">
                  <c:v>44523</c:v>
                </c:pt>
                <c:pt idx="721">
                  <c:v>44524</c:v>
                </c:pt>
                <c:pt idx="722">
                  <c:v>44525</c:v>
                </c:pt>
                <c:pt idx="723">
                  <c:v>44526</c:v>
                </c:pt>
                <c:pt idx="724">
                  <c:v>44529</c:v>
                </c:pt>
                <c:pt idx="725">
                  <c:v>44530</c:v>
                </c:pt>
                <c:pt idx="726">
                  <c:v>44531</c:v>
                </c:pt>
                <c:pt idx="727">
                  <c:v>44532</c:v>
                </c:pt>
                <c:pt idx="728">
                  <c:v>44533</c:v>
                </c:pt>
                <c:pt idx="729">
                  <c:v>44536</c:v>
                </c:pt>
                <c:pt idx="730">
                  <c:v>44537</c:v>
                </c:pt>
                <c:pt idx="731">
                  <c:v>44538</c:v>
                </c:pt>
                <c:pt idx="732">
                  <c:v>44539</c:v>
                </c:pt>
                <c:pt idx="733">
                  <c:v>44540</c:v>
                </c:pt>
                <c:pt idx="734">
                  <c:v>44543</c:v>
                </c:pt>
                <c:pt idx="735">
                  <c:v>44544</c:v>
                </c:pt>
                <c:pt idx="736">
                  <c:v>44545</c:v>
                </c:pt>
                <c:pt idx="737">
                  <c:v>44546</c:v>
                </c:pt>
                <c:pt idx="738">
                  <c:v>44547</c:v>
                </c:pt>
                <c:pt idx="739">
                  <c:v>44550</c:v>
                </c:pt>
                <c:pt idx="740">
                  <c:v>44551</c:v>
                </c:pt>
                <c:pt idx="741">
                  <c:v>44552</c:v>
                </c:pt>
                <c:pt idx="742">
                  <c:v>44553</c:v>
                </c:pt>
                <c:pt idx="743">
                  <c:v>44554</c:v>
                </c:pt>
                <c:pt idx="744">
                  <c:v>44557</c:v>
                </c:pt>
                <c:pt idx="745">
                  <c:v>44558</c:v>
                </c:pt>
                <c:pt idx="746">
                  <c:v>44559</c:v>
                </c:pt>
                <c:pt idx="747">
                  <c:v>44560</c:v>
                </c:pt>
                <c:pt idx="748">
                  <c:v>44561</c:v>
                </c:pt>
                <c:pt idx="749">
                  <c:v>44564</c:v>
                </c:pt>
                <c:pt idx="750">
                  <c:v>44565</c:v>
                </c:pt>
                <c:pt idx="751">
                  <c:v>44566</c:v>
                </c:pt>
                <c:pt idx="752">
                  <c:v>44567</c:v>
                </c:pt>
                <c:pt idx="753">
                  <c:v>44568</c:v>
                </c:pt>
                <c:pt idx="754">
                  <c:v>44571</c:v>
                </c:pt>
                <c:pt idx="755">
                  <c:v>44572</c:v>
                </c:pt>
                <c:pt idx="756">
                  <c:v>44573</c:v>
                </c:pt>
                <c:pt idx="757">
                  <c:v>44574</c:v>
                </c:pt>
                <c:pt idx="758">
                  <c:v>44575</c:v>
                </c:pt>
                <c:pt idx="759">
                  <c:v>44578</c:v>
                </c:pt>
                <c:pt idx="760">
                  <c:v>44579</c:v>
                </c:pt>
                <c:pt idx="761">
                  <c:v>44580</c:v>
                </c:pt>
                <c:pt idx="762">
                  <c:v>44581</c:v>
                </c:pt>
                <c:pt idx="763">
                  <c:v>44582</c:v>
                </c:pt>
                <c:pt idx="764">
                  <c:v>44585</c:v>
                </c:pt>
                <c:pt idx="765">
                  <c:v>44586</c:v>
                </c:pt>
                <c:pt idx="766">
                  <c:v>44587</c:v>
                </c:pt>
                <c:pt idx="767">
                  <c:v>44588</c:v>
                </c:pt>
                <c:pt idx="768">
                  <c:v>44589</c:v>
                </c:pt>
                <c:pt idx="769">
                  <c:v>44592</c:v>
                </c:pt>
                <c:pt idx="770">
                  <c:v>44593</c:v>
                </c:pt>
                <c:pt idx="771">
                  <c:v>44594</c:v>
                </c:pt>
                <c:pt idx="772">
                  <c:v>44595</c:v>
                </c:pt>
                <c:pt idx="773">
                  <c:v>44596</c:v>
                </c:pt>
                <c:pt idx="774">
                  <c:v>44599</c:v>
                </c:pt>
                <c:pt idx="775">
                  <c:v>44600</c:v>
                </c:pt>
                <c:pt idx="776">
                  <c:v>44601</c:v>
                </c:pt>
                <c:pt idx="777">
                  <c:v>44602</c:v>
                </c:pt>
                <c:pt idx="778">
                  <c:v>44603</c:v>
                </c:pt>
                <c:pt idx="779">
                  <c:v>44606</c:v>
                </c:pt>
                <c:pt idx="780">
                  <c:v>44607</c:v>
                </c:pt>
                <c:pt idx="781">
                  <c:v>44608</c:v>
                </c:pt>
                <c:pt idx="782">
                  <c:v>44609</c:v>
                </c:pt>
                <c:pt idx="783">
                  <c:v>44610</c:v>
                </c:pt>
                <c:pt idx="784">
                  <c:v>44613</c:v>
                </c:pt>
                <c:pt idx="785">
                  <c:v>44614</c:v>
                </c:pt>
                <c:pt idx="786">
                  <c:v>44615</c:v>
                </c:pt>
                <c:pt idx="787">
                  <c:v>44616</c:v>
                </c:pt>
                <c:pt idx="788">
                  <c:v>44617</c:v>
                </c:pt>
                <c:pt idx="789">
                  <c:v>44620</c:v>
                </c:pt>
                <c:pt idx="790">
                  <c:v>44621</c:v>
                </c:pt>
                <c:pt idx="791">
                  <c:v>44622</c:v>
                </c:pt>
                <c:pt idx="792">
                  <c:v>44623</c:v>
                </c:pt>
                <c:pt idx="793">
                  <c:v>44624</c:v>
                </c:pt>
                <c:pt idx="794">
                  <c:v>44627</c:v>
                </c:pt>
                <c:pt idx="795">
                  <c:v>44628</c:v>
                </c:pt>
                <c:pt idx="796">
                  <c:v>44629</c:v>
                </c:pt>
                <c:pt idx="797">
                  <c:v>44630</c:v>
                </c:pt>
                <c:pt idx="798">
                  <c:v>44631</c:v>
                </c:pt>
                <c:pt idx="799">
                  <c:v>44634</c:v>
                </c:pt>
                <c:pt idx="800">
                  <c:v>44635</c:v>
                </c:pt>
                <c:pt idx="801">
                  <c:v>44636</c:v>
                </c:pt>
                <c:pt idx="802">
                  <c:v>44637</c:v>
                </c:pt>
                <c:pt idx="803">
                  <c:v>44638</c:v>
                </c:pt>
                <c:pt idx="804">
                  <c:v>44641</c:v>
                </c:pt>
                <c:pt idx="805">
                  <c:v>44642</c:v>
                </c:pt>
                <c:pt idx="806">
                  <c:v>44643</c:v>
                </c:pt>
                <c:pt idx="807">
                  <c:v>44644</c:v>
                </c:pt>
                <c:pt idx="808">
                  <c:v>44645</c:v>
                </c:pt>
                <c:pt idx="809">
                  <c:v>44648</c:v>
                </c:pt>
                <c:pt idx="810">
                  <c:v>44649</c:v>
                </c:pt>
                <c:pt idx="811">
                  <c:v>44650</c:v>
                </c:pt>
                <c:pt idx="812">
                  <c:v>44651</c:v>
                </c:pt>
                <c:pt idx="813">
                  <c:v>44652</c:v>
                </c:pt>
                <c:pt idx="814">
                  <c:v>44655</c:v>
                </c:pt>
                <c:pt idx="815">
                  <c:v>44656</c:v>
                </c:pt>
                <c:pt idx="816">
                  <c:v>44657</c:v>
                </c:pt>
                <c:pt idx="817">
                  <c:v>44658</c:v>
                </c:pt>
                <c:pt idx="818">
                  <c:v>44659</c:v>
                </c:pt>
                <c:pt idx="819">
                  <c:v>44662</c:v>
                </c:pt>
                <c:pt idx="820">
                  <c:v>44663</c:v>
                </c:pt>
                <c:pt idx="821">
                  <c:v>44664</c:v>
                </c:pt>
                <c:pt idx="822">
                  <c:v>44665</c:v>
                </c:pt>
                <c:pt idx="823">
                  <c:v>44666</c:v>
                </c:pt>
                <c:pt idx="824">
                  <c:v>44669</c:v>
                </c:pt>
                <c:pt idx="825">
                  <c:v>44670</c:v>
                </c:pt>
                <c:pt idx="826">
                  <c:v>44671</c:v>
                </c:pt>
                <c:pt idx="827">
                  <c:v>44672</c:v>
                </c:pt>
                <c:pt idx="828">
                  <c:v>44672</c:v>
                </c:pt>
                <c:pt idx="829">
                  <c:v>44676</c:v>
                </c:pt>
                <c:pt idx="830">
                  <c:v>44677</c:v>
                </c:pt>
                <c:pt idx="831">
                  <c:v>44678</c:v>
                </c:pt>
                <c:pt idx="832">
                  <c:v>44679</c:v>
                </c:pt>
                <c:pt idx="833">
                  <c:v>44680</c:v>
                </c:pt>
                <c:pt idx="834">
                  <c:v>44686</c:v>
                </c:pt>
                <c:pt idx="835">
                  <c:v>44687</c:v>
                </c:pt>
                <c:pt idx="836">
                  <c:v>44690</c:v>
                </c:pt>
                <c:pt idx="837">
                  <c:v>44691</c:v>
                </c:pt>
                <c:pt idx="838">
                  <c:v>44692</c:v>
                </c:pt>
                <c:pt idx="839">
                  <c:v>44693</c:v>
                </c:pt>
                <c:pt idx="840">
                  <c:v>44694</c:v>
                </c:pt>
                <c:pt idx="841">
                  <c:v>44697</c:v>
                </c:pt>
                <c:pt idx="842">
                  <c:v>44698</c:v>
                </c:pt>
                <c:pt idx="843">
                  <c:v>44699</c:v>
                </c:pt>
                <c:pt idx="844">
                  <c:v>44701</c:v>
                </c:pt>
                <c:pt idx="845">
                  <c:v>44704</c:v>
                </c:pt>
                <c:pt idx="846">
                  <c:v>44705</c:v>
                </c:pt>
                <c:pt idx="847">
                  <c:v>44706</c:v>
                </c:pt>
                <c:pt idx="848">
                  <c:v>44707</c:v>
                </c:pt>
                <c:pt idx="849">
                  <c:v>44708</c:v>
                </c:pt>
                <c:pt idx="850">
                  <c:v>44711</c:v>
                </c:pt>
                <c:pt idx="851">
                  <c:v>44712</c:v>
                </c:pt>
                <c:pt idx="852">
                  <c:v>44713</c:v>
                </c:pt>
                <c:pt idx="853">
                  <c:v>44714</c:v>
                </c:pt>
                <c:pt idx="854">
                  <c:v>44715</c:v>
                </c:pt>
                <c:pt idx="855">
                  <c:v>44718</c:v>
                </c:pt>
                <c:pt idx="856">
                  <c:v>44719</c:v>
                </c:pt>
                <c:pt idx="857">
                  <c:v>44720</c:v>
                </c:pt>
                <c:pt idx="858">
                  <c:v>44721</c:v>
                </c:pt>
                <c:pt idx="859">
                  <c:v>44722</c:v>
                </c:pt>
                <c:pt idx="860">
                  <c:v>44725</c:v>
                </c:pt>
                <c:pt idx="861">
                  <c:v>44726</c:v>
                </c:pt>
                <c:pt idx="862">
                  <c:v>44727</c:v>
                </c:pt>
                <c:pt idx="863">
                  <c:v>44728</c:v>
                </c:pt>
                <c:pt idx="864">
                  <c:v>44729</c:v>
                </c:pt>
                <c:pt idx="865">
                  <c:v>44732</c:v>
                </c:pt>
                <c:pt idx="866">
                  <c:v>44733</c:v>
                </c:pt>
                <c:pt idx="867">
                  <c:v>44734</c:v>
                </c:pt>
                <c:pt idx="868">
                  <c:v>44735</c:v>
                </c:pt>
                <c:pt idx="869">
                  <c:v>44736</c:v>
                </c:pt>
                <c:pt idx="870">
                  <c:v>44739</c:v>
                </c:pt>
                <c:pt idx="871">
                  <c:v>44740</c:v>
                </c:pt>
                <c:pt idx="872">
                  <c:v>44741</c:v>
                </c:pt>
                <c:pt idx="873">
                  <c:v>44742</c:v>
                </c:pt>
                <c:pt idx="874">
                  <c:v>44743</c:v>
                </c:pt>
                <c:pt idx="875">
                  <c:v>44746</c:v>
                </c:pt>
                <c:pt idx="876">
                  <c:v>44747</c:v>
                </c:pt>
                <c:pt idx="877">
                  <c:v>44748</c:v>
                </c:pt>
                <c:pt idx="878">
                  <c:v>44749</c:v>
                </c:pt>
                <c:pt idx="879">
                  <c:v>44750</c:v>
                </c:pt>
                <c:pt idx="880">
                  <c:v>44755</c:v>
                </c:pt>
                <c:pt idx="881">
                  <c:v>44756</c:v>
                </c:pt>
                <c:pt idx="882">
                  <c:v>44760</c:v>
                </c:pt>
                <c:pt idx="883">
                  <c:v>44761</c:v>
                </c:pt>
                <c:pt idx="884">
                  <c:v>44762</c:v>
                </c:pt>
                <c:pt idx="885">
                  <c:v>44763</c:v>
                </c:pt>
                <c:pt idx="886">
                  <c:v>44764</c:v>
                </c:pt>
                <c:pt idx="887">
                  <c:v>44767</c:v>
                </c:pt>
                <c:pt idx="888">
                  <c:v>44768</c:v>
                </c:pt>
                <c:pt idx="889">
                  <c:v>44769</c:v>
                </c:pt>
                <c:pt idx="890">
                  <c:v>44770</c:v>
                </c:pt>
                <c:pt idx="891">
                  <c:v>44771</c:v>
                </c:pt>
                <c:pt idx="892">
                  <c:v>44774</c:v>
                </c:pt>
                <c:pt idx="893">
                  <c:v>44775</c:v>
                </c:pt>
                <c:pt idx="894">
                  <c:v>44776</c:v>
                </c:pt>
                <c:pt idx="895">
                  <c:v>44777</c:v>
                </c:pt>
                <c:pt idx="896">
                  <c:v>44778</c:v>
                </c:pt>
                <c:pt idx="897">
                  <c:v>44781</c:v>
                </c:pt>
                <c:pt idx="898">
                  <c:v>44782</c:v>
                </c:pt>
                <c:pt idx="899">
                  <c:v>44783</c:v>
                </c:pt>
                <c:pt idx="900">
                  <c:v>44784</c:v>
                </c:pt>
                <c:pt idx="901">
                  <c:v>44785</c:v>
                </c:pt>
                <c:pt idx="902">
                  <c:v>44788</c:v>
                </c:pt>
                <c:pt idx="903">
                  <c:v>44789</c:v>
                </c:pt>
                <c:pt idx="904">
                  <c:v>44790</c:v>
                </c:pt>
                <c:pt idx="905">
                  <c:v>44791</c:v>
                </c:pt>
                <c:pt idx="906">
                  <c:v>44792</c:v>
                </c:pt>
                <c:pt idx="907">
                  <c:v>44795</c:v>
                </c:pt>
                <c:pt idx="908">
                  <c:v>44796</c:v>
                </c:pt>
                <c:pt idx="909">
                  <c:v>44797</c:v>
                </c:pt>
                <c:pt idx="910">
                  <c:v>44798</c:v>
                </c:pt>
                <c:pt idx="911">
                  <c:v>44799</c:v>
                </c:pt>
                <c:pt idx="912">
                  <c:v>44802</c:v>
                </c:pt>
                <c:pt idx="913">
                  <c:v>44804</c:v>
                </c:pt>
                <c:pt idx="914">
                  <c:v>44805</c:v>
                </c:pt>
                <c:pt idx="915">
                  <c:v>44806</c:v>
                </c:pt>
                <c:pt idx="916">
                  <c:v>44809</c:v>
                </c:pt>
                <c:pt idx="917">
                  <c:v>44810</c:v>
                </c:pt>
                <c:pt idx="918">
                  <c:v>44811</c:v>
                </c:pt>
                <c:pt idx="919">
                  <c:v>44812</c:v>
                </c:pt>
                <c:pt idx="920">
                  <c:v>44813</c:v>
                </c:pt>
                <c:pt idx="921">
                  <c:v>44816</c:v>
                </c:pt>
                <c:pt idx="922">
                  <c:v>44817</c:v>
                </c:pt>
                <c:pt idx="923">
                  <c:v>44818</c:v>
                </c:pt>
                <c:pt idx="924">
                  <c:v>44819</c:v>
                </c:pt>
                <c:pt idx="925">
                  <c:v>44820</c:v>
                </c:pt>
                <c:pt idx="926">
                  <c:v>44823</c:v>
                </c:pt>
                <c:pt idx="927">
                  <c:v>44824</c:v>
                </c:pt>
                <c:pt idx="928">
                  <c:v>44825</c:v>
                </c:pt>
                <c:pt idx="929">
                  <c:v>44826</c:v>
                </c:pt>
                <c:pt idx="930">
                  <c:v>44827</c:v>
                </c:pt>
                <c:pt idx="931">
                  <c:v>44830</c:v>
                </c:pt>
                <c:pt idx="932">
                  <c:v>44830</c:v>
                </c:pt>
                <c:pt idx="933">
                  <c:v>44832</c:v>
                </c:pt>
                <c:pt idx="934">
                  <c:v>44833</c:v>
                </c:pt>
                <c:pt idx="935">
                  <c:v>44834</c:v>
                </c:pt>
                <c:pt idx="936">
                  <c:v>44837</c:v>
                </c:pt>
                <c:pt idx="937">
                  <c:v>44838</c:v>
                </c:pt>
                <c:pt idx="938">
                  <c:v>44839</c:v>
                </c:pt>
                <c:pt idx="939">
                  <c:v>44840</c:v>
                </c:pt>
                <c:pt idx="940">
                  <c:v>44841</c:v>
                </c:pt>
                <c:pt idx="941">
                  <c:v>44844</c:v>
                </c:pt>
                <c:pt idx="942">
                  <c:v>44845</c:v>
                </c:pt>
                <c:pt idx="943">
                  <c:v>44846</c:v>
                </c:pt>
                <c:pt idx="944">
                  <c:v>44847</c:v>
                </c:pt>
                <c:pt idx="945">
                  <c:v>44848</c:v>
                </c:pt>
                <c:pt idx="946">
                  <c:v>44851</c:v>
                </c:pt>
                <c:pt idx="947">
                  <c:v>44852</c:v>
                </c:pt>
                <c:pt idx="948">
                  <c:v>44853</c:v>
                </c:pt>
                <c:pt idx="949">
                  <c:v>44854</c:v>
                </c:pt>
                <c:pt idx="950">
                  <c:v>44855</c:v>
                </c:pt>
                <c:pt idx="951">
                  <c:v>44858</c:v>
                </c:pt>
                <c:pt idx="952">
                  <c:v>44859</c:v>
                </c:pt>
                <c:pt idx="953">
                  <c:v>44860</c:v>
                </c:pt>
                <c:pt idx="954">
                  <c:v>44861</c:v>
                </c:pt>
                <c:pt idx="955">
                  <c:v>44862</c:v>
                </c:pt>
                <c:pt idx="956">
                  <c:v>44865</c:v>
                </c:pt>
                <c:pt idx="957">
                  <c:v>44866</c:v>
                </c:pt>
                <c:pt idx="958">
                  <c:v>44867</c:v>
                </c:pt>
                <c:pt idx="959">
                  <c:v>44868</c:v>
                </c:pt>
                <c:pt idx="960">
                  <c:v>44869</c:v>
                </c:pt>
                <c:pt idx="961">
                  <c:v>44872</c:v>
                </c:pt>
                <c:pt idx="962">
                  <c:v>44873</c:v>
                </c:pt>
                <c:pt idx="963">
                  <c:v>44874</c:v>
                </c:pt>
                <c:pt idx="964">
                  <c:v>44875</c:v>
                </c:pt>
                <c:pt idx="965">
                  <c:v>44876</c:v>
                </c:pt>
                <c:pt idx="966">
                  <c:v>44879</c:v>
                </c:pt>
                <c:pt idx="967">
                  <c:v>44880</c:v>
                </c:pt>
                <c:pt idx="968">
                  <c:v>44881</c:v>
                </c:pt>
                <c:pt idx="969">
                  <c:v>44882</c:v>
                </c:pt>
                <c:pt idx="970">
                  <c:v>44883</c:v>
                </c:pt>
                <c:pt idx="971">
                  <c:v>44886</c:v>
                </c:pt>
                <c:pt idx="972">
                  <c:v>44887</c:v>
                </c:pt>
                <c:pt idx="973">
                  <c:v>44888</c:v>
                </c:pt>
                <c:pt idx="974">
                  <c:v>44889</c:v>
                </c:pt>
                <c:pt idx="975">
                  <c:v>44890</c:v>
                </c:pt>
                <c:pt idx="976">
                  <c:v>44893</c:v>
                </c:pt>
                <c:pt idx="977">
                  <c:v>44894</c:v>
                </c:pt>
                <c:pt idx="978">
                  <c:v>44895</c:v>
                </c:pt>
                <c:pt idx="979">
                  <c:v>44896</c:v>
                </c:pt>
                <c:pt idx="980">
                  <c:v>44897</c:v>
                </c:pt>
                <c:pt idx="981">
                  <c:v>44900</c:v>
                </c:pt>
                <c:pt idx="982">
                  <c:v>44901</c:v>
                </c:pt>
                <c:pt idx="983">
                  <c:v>44902</c:v>
                </c:pt>
                <c:pt idx="984">
                  <c:v>44903</c:v>
                </c:pt>
                <c:pt idx="985">
                  <c:v>44904</c:v>
                </c:pt>
                <c:pt idx="986">
                  <c:v>44907</c:v>
                </c:pt>
                <c:pt idx="987">
                  <c:v>44908</c:v>
                </c:pt>
                <c:pt idx="988">
                  <c:v>44909</c:v>
                </c:pt>
                <c:pt idx="989">
                  <c:v>44910</c:v>
                </c:pt>
                <c:pt idx="990">
                  <c:v>44914</c:v>
                </c:pt>
                <c:pt idx="991">
                  <c:v>44915</c:v>
                </c:pt>
                <c:pt idx="992">
                  <c:v>44916</c:v>
                </c:pt>
                <c:pt idx="993">
                  <c:v>44917</c:v>
                </c:pt>
                <c:pt idx="994">
                  <c:v>44918</c:v>
                </c:pt>
                <c:pt idx="995">
                  <c:v>44921</c:v>
                </c:pt>
                <c:pt idx="996">
                  <c:v>44922</c:v>
                </c:pt>
                <c:pt idx="997">
                  <c:v>44923</c:v>
                </c:pt>
                <c:pt idx="998">
                  <c:v>44924</c:v>
                </c:pt>
                <c:pt idx="999">
                  <c:v>44925</c:v>
                </c:pt>
                <c:pt idx="1000">
                  <c:v>44928</c:v>
                </c:pt>
                <c:pt idx="1001">
                  <c:v>44929</c:v>
                </c:pt>
                <c:pt idx="1002">
                  <c:v>44930</c:v>
                </c:pt>
                <c:pt idx="1003">
                  <c:v>44931</c:v>
                </c:pt>
                <c:pt idx="1004">
                  <c:v>44932</c:v>
                </c:pt>
                <c:pt idx="1005">
                  <c:v>44935</c:v>
                </c:pt>
                <c:pt idx="1006">
                  <c:v>44936</c:v>
                </c:pt>
                <c:pt idx="1007">
                  <c:v>44937</c:v>
                </c:pt>
                <c:pt idx="1008">
                  <c:v>44938</c:v>
                </c:pt>
                <c:pt idx="1009">
                  <c:v>44939</c:v>
                </c:pt>
                <c:pt idx="1010">
                  <c:v>44942</c:v>
                </c:pt>
                <c:pt idx="1011">
                  <c:v>44943</c:v>
                </c:pt>
                <c:pt idx="1012">
                  <c:v>44944</c:v>
                </c:pt>
                <c:pt idx="1013">
                  <c:v>44945</c:v>
                </c:pt>
                <c:pt idx="1014">
                  <c:v>44946</c:v>
                </c:pt>
                <c:pt idx="1015">
                  <c:v>44949</c:v>
                </c:pt>
                <c:pt idx="1016">
                  <c:v>44950</c:v>
                </c:pt>
                <c:pt idx="1017">
                  <c:v>44951</c:v>
                </c:pt>
                <c:pt idx="1018">
                  <c:v>44952</c:v>
                </c:pt>
                <c:pt idx="1019">
                  <c:v>44953</c:v>
                </c:pt>
                <c:pt idx="1020">
                  <c:v>44956</c:v>
                </c:pt>
                <c:pt idx="1021">
                  <c:v>44957</c:v>
                </c:pt>
                <c:pt idx="1022">
                  <c:v>44958</c:v>
                </c:pt>
                <c:pt idx="1023">
                  <c:v>44959</c:v>
                </c:pt>
                <c:pt idx="1024">
                  <c:v>44960</c:v>
                </c:pt>
                <c:pt idx="1025">
                  <c:v>44963</c:v>
                </c:pt>
                <c:pt idx="1026">
                  <c:v>44964</c:v>
                </c:pt>
                <c:pt idx="1027">
                  <c:v>44965</c:v>
                </c:pt>
                <c:pt idx="1028">
                  <c:v>44966</c:v>
                </c:pt>
                <c:pt idx="1029">
                  <c:v>44967</c:v>
                </c:pt>
                <c:pt idx="1030">
                  <c:v>44970</c:v>
                </c:pt>
                <c:pt idx="1031">
                  <c:v>44971</c:v>
                </c:pt>
                <c:pt idx="1032">
                  <c:v>44972</c:v>
                </c:pt>
                <c:pt idx="1033">
                  <c:v>44973</c:v>
                </c:pt>
                <c:pt idx="1034">
                  <c:v>44974</c:v>
                </c:pt>
                <c:pt idx="1035">
                  <c:v>44977</c:v>
                </c:pt>
                <c:pt idx="1036">
                  <c:v>44978</c:v>
                </c:pt>
                <c:pt idx="1037">
                  <c:v>44979</c:v>
                </c:pt>
                <c:pt idx="1038">
                  <c:v>44980</c:v>
                </c:pt>
                <c:pt idx="1039">
                  <c:v>44981</c:v>
                </c:pt>
                <c:pt idx="1040">
                  <c:v>44984</c:v>
                </c:pt>
                <c:pt idx="1041">
                  <c:v>44985</c:v>
                </c:pt>
                <c:pt idx="1042">
                  <c:v>44986</c:v>
                </c:pt>
                <c:pt idx="1043">
                  <c:v>44987</c:v>
                </c:pt>
                <c:pt idx="1044">
                  <c:v>44988</c:v>
                </c:pt>
                <c:pt idx="1045">
                  <c:v>44991</c:v>
                </c:pt>
                <c:pt idx="1046">
                  <c:v>44992</c:v>
                </c:pt>
                <c:pt idx="1047">
                  <c:v>44993</c:v>
                </c:pt>
                <c:pt idx="1048">
                  <c:v>44994</c:v>
                </c:pt>
                <c:pt idx="1049">
                  <c:v>44995</c:v>
                </c:pt>
                <c:pt idx="1050">
                  <c:v>44998</c:v>
                </c:pt>
                <c:pt idx="1051">
                  <c:v>44999</c:v>
                </c:pt>
                <c:pt idx="1052">
                  <c:v>45000</c:v>
                </c:pt>
                <c:pt idx="1053">
                  <c:v>45001</c:v>
                </c:pt>
                <c:pt idx="1054">
                  <c:v>45002</c:v>
                </c:pt>
                <c:pt idx="1055">
                  <c:v>45005</c:v>
                </c:pt>
                <c:pt idx="1056">
                  <c:v>45006</c:v>
                </c:pt>
                <c:pt idx="1057">
                  <c:v>45007</c:v>
                </c:pt>
                <c:pt idx="1058">
                  <c:v>45008</c:v>
                </c:pt>
                <c:pt idx="1059">
                  <c:v>45009</c:v>
                </c:pt>
                <c:pt idx="1060">
                  <c:v>45012</c:v>
                </c:pt>
                <c:pt idx="1061">
                  <c:v>45013</c:v>
                </c:pt>
                <c:pt idx="1062">
                  <c:v>45014</c:v>
                </c:pt>
                <c:pt idx="1063">
                  <c:v>45015</c:v>
                </c:pt>
                <c:pt idx="1064">
                  <c:v>45016</c:v>
                </c:pt>
                <c:pt idx="1065">
                  <c:v>45019</c:v>
                </c:pt>
                <c:pt idx="1066">
                  <c:v>45020</c:v>
                </c:pt>
                <c:pt idx="1067">
                  <c:v>45021</c:v>
                </c:pt>
                <c:pt idx="1068">
                  <c:v>45022</c:v>
                </c:pt>
                <c:pt idx="1069">
                  <c:v>45023</c:v>
                </c:pt>
                <c:pt idx="1070">
                  <c:v>45026</c:v>
                </c:pt>
                <c:pt idx="1071">
                  <c:v>45027</c:v>
                </c:pt>
                <c:pt idx="1072">
                  <c:v>45028</c:v>
                </c:pt>
                <c:pt idx="1073">
                  <c:v>45029</c:v>
                </c:pt>
                <c:pt idx="1074">
                  <c:v>45030</c:v>
                </c:pt>
                <c:pt idx="1075">
                  <c:v>45033</c:v>
                </c:pt>
                <c:pt idx="1076">
                  <c:v>45034</c:v>
                </c:pt>
                <c:pt idx="1077">
                  <c:v>45035</c:v>
                </c:pt>
                <c:pt idx="1078">
                  <c:v>45036</c:v>
                </c:pt>
                <c:pt idx="1079">
                  <c:v>45040</c:v>
                </c:pt>
                <c:pt idx="1080">
                  <c:v>45041</c:v>
                </c:pt>
                <c:pt idx="1081">
                  <c:v>45041</c:v>
                </c:pt>
                <c:pt idx="1082">
                  <c:v>45043</c:v>
                </c:pt>
                <c:pt idx="1083">
                  <c:v>45044</c:v>
                </c:pt>
                <c:pt idx="1084">
                  <c:v>45048</c:v>
                </c:pt>
                <c:pt idx="1085">
                  <c:v>45049</c:v>
                </c:pt>
                <c:pt idx="1086">
                  <c:v>45050</c:v>
                </c:pt>
                <c:pt idx="1087">
                  <c:v>45051</c:v>
                </c:pt>
                <c:pt idx="1088">
                  <c:v>45054</c:v>
                </c:pt>
                <c:pt idx="1089">
                  <c:v>45055</c:v>
                </c:pt>
                <c:pt idx="1090">
                  <c:v>45056</c:v>
                </c:pt>
                <c:pt idx="1091">
                  <c:v>45057</c:v>
                </c:pt>
                <c:pt idx="1092">
                  <c:v>45058</c:v>
                </c:pt>
                <c:pt idx="1093">
                  <c:v>45061</c:v>
                </c:pt>
                <c:pt idx="1094">
                  <c:v>45062</c:v>
                </c:pt>
                <c:pt idx="1095">
                  <c:v>45063</c:v>
                </c:pt>
                <c:pt idx="1096">
                  <c:v>45064</c:v>
                </c:pt>
                <c:pt idx="1097">
                  <c:v>45068</c:v>
                </c:pt>
                <c:pt idx="1098">
                  <c:v>45069</c:v>
                </c:pt>
                <c:pt idx="1099">
                  <c:v>45070</c:v>
                </c:pt>
                <c:pt idx="1100">
                  <c:v>45071</c:v>
                </c:pt>
                <c:pt idx="1101">
                  <c:v>45072</c:v>
                </c:pt>
                <c:pt idx="1102">
                  <c:v>45075</c:v>
                </c:pt>
                <c:pt idx="1103">
                  <c:v>45076</c:v>
                </c:pt>
                <c:pt idx="1104">
                  <c:v>45077</c:v>
                </c:pt>
                <c:pt idx="1105">
                  <c:v>45078</c:v>
                </c:pt>
                <c:pt idx="1106">
                  <c:v>45079</c:v>
                </c:pt>
                <c:pt idx="1107">
                  <c:v>45082</c:v>
                </c:pt>
                <c:pt idx="1108">
                  <c:v>45083</c:v>
                </c:pt>
                <c:pt idx="1109">
                  <c:v>45084</c:v>
                </c:pt>
                <c:pt idx="1110">
                  <c:v>45085</c:v>
                </c:pt>
                <c:pt idx="1111">
                  <c:v>45086</c:v>
                </c:pt>
                <c:pt idx="1112">
                  <c:v>45089</c:v>
                </c:pt>
                <c:pt idx="1113">
                  <c:v>45090</c:v>
                </c:pt>
                <c:pt idx="1114">
                  <c:v>45091</c:v>
                </c:pt>
                <c:pt idx="1115">
                  <c:v>45092</c:v>
                </c:pt>
                <c:pt idx="1116">
                  <c:v>45093</c:v>
                </c:pt>
                <c:pt idx="1117">
                  <c:v>45096</c:v>
                </c:pt>
                <c:pt idx="1118">
                  <c:v>45097</c:v>
                </c:pt>
                <c:pt idx="1119">
                  <c:v>45098</c:v>
                </c:pt>
                <c:pt idx="1120">
                  <c:v>45099</c:v>
                </c:pt>
                <c:pt idx="1121">
                  <c:v>45100</c:v>
                </c:pt>
                <c:pt idx="1122">
                  <c:v>45103</c:v>
                </c:pt>
                <c:pt idx="1123">
                  <c:v>45104</c:v>
                </c:pt>
                <c:pt idx="1124">
                  <c:v>45110</c:v>
                </c:pt>
                <c:pt idx="1125">
                  <c:v>45111</c:v>
                </c:pt>
                <c:pt idx="1126">
                  <c:v>45112</c:v>
                </c:pt>
                <c:pt idx="1127">
                  <c:v>45113</c:v>
                </c:pt>
                <c:pt idx="1128">
                  <c:v>45114</c:v>
                </c:pt>
                <c:pt idx="1129">
                  <c:v>45117</c:v>
                </c:pt>
                <c:pt idx="1130">
                  <c:v>45118</c:v>
                </c:pt>
                <c:pt idx="1131">
                  <c:v>45119</c:v>
                </c:pt>
                <c:pt idx="1132">
                  <c:v>45120</c:v>
                </c:pt>
                <c:pt idx="1133">
                  <c:v>45121</c:v>
                </c:pt>
                <c:pt idx="1134">
                  <c:v>45124</c:v>
                </c:pt>
                <c:pt idx="1135">
                  <c:v>45125</c:v>
                </c:pt>
                <c:pt idx="1136">
                  <c:v>45126</c:v>
                </c:pt>
                <c:pt idx="1137">
                  <c:v>45127</c:v>
                </c:pt>
                <c:pt idx="1138">
                  <c:v>45128</c:v>
                </c:pt>
                <c:pt idx="1139">
                  <c:v>45131</c:v>
                </c:pt>
                <c:pt idx="1140">
                  <c:v>45132</c:v>
                </c:pt>
                <c:pt idx="1141">
                  <c:v>45133</c:v>
                </c:pt>
                <c:pt idx="1142">
                  <c:v>45134</c:v>
                </c:pt>
                <c:pt idx="1143">
                  <c:v>45135</c:v>
                </c:pt>
                <c:pt idx="1144">
                  <c:v>45138</c:v>
                </c:pt>
                <c:pt idx="1145">
                  <c:v>45139</c:v>
                </c:pt>
                <c:pt idx="1146">
                  <c:v>45140</c:v>
                </c:pt>
                <c:pt idx="1147">
                  <c:v>45141</c:v>
                </c:pt>
                <c:pt idx="1148">
                  <c:v>45142</c:v>
                </c:pt>
                <c:pt idx="1149">
                  <c:v>45145</c:v>
                </c:pt>
                <c:pt idx="1150">
                  <c:v>45146</c:v>
                </c:pt>
                <c:pt idx="1151">
                  <c:v>45147</c:v>
                </c:pt>
                <c:pt idx="1152">
                  <c:v>45148</c:v>
                </c:pt>
                <c:pt idx="1153">
                  <c:v>45149</c:v>
                </c:pt>
                <c:pt idx="1154">
                  <c:v>45152</c:v>
                </c:pt>
                <c:pt idx="1155">
                  <c:v>45153</c:v>
                </c:pt>
                <c:pt idx="1156">
                  <c:v>45154</c:v>
                </c:pt>
                <c:pt idx="1157">
                  <c:v>45155</c:v>
                </c:pt>
                <c:pt idx="1158">
                  <c:v>45156</c:v>
                </c:pt>
                <c:pt idx="1159">
                  <c:v>45159</c:v>
                </c:pt>
                <c:pt idx="1160">
                  <c:v>45160</c:v>
                </c:pt>
                <c:pt idx="1161">
                  <c:v>45161</c:v>
                </c:pt>
                <c:pt idx="1162">
                  <c:v>45162</c:v>
                </c:pt>
                <c:pt idx="1163">
                  <c:v>45163</c:v>
                </c:pt>
                <c:pt idx="1164">
                  <c:v>45166</c:v>
                </c:pt>
                <c:pt idx="1165">
                  <c:v>45166</c:v>
                </c:pt>
                <c:pt idx="1166">
                  <c:v>45169</c:v>
                </c:pt>
                <c:pt idx="1167">
                  <c:v>45170</c:v>
                </c:pt>
                <c:pt idx="1168">
                  <c:v>45173</c:v>
                </c:pt>
                <c:pt idx="1169">
                  <c:v>45174</c:v>
                </c:pt>
                <c:pt idx="1170">
                  <c:v>45175</c:v>
                </c:pt>
                <c:pt idx="1171">
                  <c:v>45176</c:v>
                </c:pt>
                <c:pt idx="1172">
                  <c:v>45177</c:v>
                </c:pt>
                <c:pt idx="1173">
                  <c:v>45180</c:v>
                </c:pt>
                <c:pt idx="1174">
                  <c:v>45181</c:v>
                </c:pt>
                <c:pt idx="1175">
                  <c:v>45182</c:v>
                </c:pt>
                <c:pt idx="1176">
                  <c:v>45183</c:v>
                </c:pt>
                <c:pt idx="1177">
                  <c:v>45184</c:v>
                </c:pt>
                <c:pt idx="1178">
                  <c:v>45187</c:v>
                </c:pt>
                <c:pt idx="1179">
                  <c:v>45188</c:v>
                </c:pt>
                <c:pt idx="1180">
                  <c:v>45189</c:v>
                </c:pt>
                <c:pt idx="1181">
                  <c:v>45190</c:v>
                </c:pt>
                <c:pt idx="1182">
                  <c:v>45191</c:v>
                </c:pt>
                <c:pt idx="1183">
                  <c:v>45194</c:v>
                </c:pt>
                <c:pt idx="1184">
                  <c:v>45195</c:v>
                </c:pt>
                <c:pt idx="1185">
                  <c:v>45196</c:v>
                </c:pt>
                <c:pt idx="1186">
                  <c:v>45197</c:v>
                </c:pt>
                <c:pt idx="1187">
                  <c:v>45198</c:v>
                </c:pt>
                <c:pt idx="1188">
                  <c:v>45201</c:v>
                </c:pt>
                <c:pt idx="1189">
                  <c:v>45202</c:v>
                </c:pt>
                <c:pt idx="1190">
                  <c:v>45203</c:v>
                </c:pt>
                <c:pt idx="1191">
                  <c:v>45204</c:v>
                </c:pt>
                <c:pt idx="1192">
                  <c:v>45205</c:v>
                </c:pt>
                <c:pt idx="1193">
                  <c:v>45208</c:v>
                </c:pt>
                <c:pt idx="1194">
                  <c:v>45209</c:v>
                </c:pt>
                <c:pt idx="1195">
                  <c:v>45210</c:v>
                </c:pt>
                <c:pt idx="1196">
                  <c:v>45211</c:v>
                </c:pt>
                <c:pt idx="1197">
                  <c:v>45212</c:v>
                </c:pt>
                <c:pt idx="1198">
                  <c:v>45215</c:v>
                </c:pt>
                <c:pt idx="1199">
                  <c:v>45216</c:v>
                </c:pt>
                <c:pt idx="1200">
                  <c:v>45217</c:v>
                </c:pt>
                <c:pt idx="1201">
                  <c:v>45218</c:v>
                </c:pt>
                <c:pt idx="1202">
                  <c:v>45219</c:v>
                </c:pt>
                <c:pt idx="1203">
                  <c:v>45222</c:v>
                </c:pt>
                <c:pt idx="1204">
                  <c:v>45223</c:v>
                </c:pt>
                <c:pt idx="1205">
                  <c:v>45224</c:v>
                </c:pt>
                <c:pt idx="1206">
                  <c:v>45225</c:v>
                </c:pt>
                <c:pt idx="1207">
                  <c:v>45226</c:v>
                </c:pt>
                <c:pt idx="1208">
                  <c:v>45229</c:v>
                </c:pt>
                <c:pt idx="1209">
                  <c:v>45230</c:v>
                </c:pt>
                <c:pt idx="1210">
                  <c:v>45231</c:v>
                </c:pt>
                <c:pt idx="1211">
                  <c:v>45232</c:v>
                </c:pt>
                <c:pt idx="1212">
                  <c:v>45233</c:v>
                </c:pt>
                <c:pt idx="1213">
                  <c:v>45236</c:v>
                </c:pt>
                <c:pt idx="1214">
                  <c:v>45237</c:v>
                </c:pt>
                <c:pt idx="1215">
                  <c:v>45238</c:v>
                </c:pt>
                <c:pt idx="1216">
                  <c:v>45239</c:v>
                </c:pt>
                <c:pt idx="1217">
                  <c:v>45240</c:v>
                </c:pt>
                <c:pt idx="1218">
                  <c:v>45243</c:v>
                </c:pt>
                <c:pt idx="1219">
                  <c:v>45244</c:v>
                </c:pt>
                <c:pt idx="1220">
                  <c:v>45245</c:v>
                </c:pt>
                <c:pt idx="1221">
                  <c:v>45246</c:v>
                </c:pt>
                <c:pt idx="1222">
                  <c:v>45247</c:v>
                </c:pt>
                <c:pt idx="1223">
                  <c:v>45250</c:v>
                </c:pt>
                <c:pt idx="1224">
                  <c:v>45251</c:v>
                </c:pt>
                <c:pt idx="1225">
                  <c:v>45252</c:v>
                </c:pt>
                <c:pt idx="1226">
                  <c:v>45253</c:v>
                </c:pt>
                <c:pt idx="1227">
                  <c:v>45254</c:v>
                </c:pt>
                <c:pt idx="1228">
                  <c:v>45257</c:v>
                </c:pt>
                <c:pt idx="1229">
                  <c:v>45258</c:v>
                </c:pt>
                <c:pt idx="1230">
                  <c:v>45259</c:v>
                </c:pt>
                <c:pt idx="1231">
                  <c:v>45260</c:v>
                </c:pt>
                <c:pt idx="1232">
                  <c:v>45261</c:v>
                </c:pt>
                <c:pt idx="1233">
                  <c:v>45264</c:v>
                </c:pt>
                <c:pt idx="1234">
                  <c:v>45265</c:v>
                </c:pt>
                <c:pt idx="1235">
                  <c:v>45266</c:v>
                </c:pt>
                <c:pt idx="1236">
                  <c:v>45267</c:v>
                </c:pt>
                <c:pt idx="1237">
                  <c:v>45268</c:v>
                </c:pt>
                <c:pt idx="1238">
                  <c:v>45271</c:v>
                </c:pt>
                <c:pt idx="1239">
                  <c:v>45272</c:v>
                </c:pt>
                <c:pt idx="1240">
                  <c:v>45273</c:v>
                </c:pt>
                <c:pt idx="1241">
                  <c:v>45274</c:v>
                </c:pt>
                <c:pt idx="1242">
                  <c:v>45275</c:v>
                </c:pt>
                <c:pt idx="1243">
                  <c:v>45278</c:v>
                </c:pt>
                <c:pt idx="1244">
                  <c:v>45279</c:v>
                </c:pt>
                <c:pt idx="1245">
                  <c:v>45280</c:v>
                </c:pt>
                <c:pt idx="1246">
                  <c:v>45281</c:v>
                </c:pt>
                <c:pt idx="1247">
                  <c:v>45282</c:v>
                </c:pt>
                <c:pt idx="1248">
                  <c:v>45285</c:v>
                </c:pt>
                <c:pt idx="1249">
                  <c:v>45286</c:v>
                </c:pt>
                <c:pt idx="1250">
                  <c:v>45287</c:v>
                </c:pt>
                <c:pt idx="1251">
                  <c:v>45288</c:v>
                </c:pt>
                <c:pt idx="1252">
                  <c:v>45295</c:v>
                </c:pt>
                <c:pt idx="1253">
                  <c:v>45296</c:v>
                </c:pt>
                <c:pt idx="1254">
                  <c:v>45299</c:v>
                </c:pt>
                <c:pt idx="1255">
                  <c:v>45300</c:v>
                </c:pt>
                <c:pt idx="1256">
                  <c:v>45301</c:v>
                </c:pt>
                <c:pt idx="1257">
                  <c:v>45302</c:v>
                </c:pt>
                <c:pt idx="1258">
                  <c:v>45303</c:v>
                </c:pt>
                <c:pt idx="1259">
                  <c:v>45306</c:v>
                </c:pt>
                <c:pt idx="1260">
                  <c:v>45307</c:v>
                </c:pt>
                <c:pt idx="1261">
                  <c:v>45308</c:v>
                </c:pt>
                <c:pt idx="1262">
                  <c:v>45309</c:v>
                </c:pt>
                <c:pt idx="1263">
                  <c:v>45310</c:v>
                </c:pt>
                <c:pt idx="1264">
                  <c:v>45313</c:v>
                </c:pt>
                <c:pt idx="1265">
                  <c:v>45314</c:v>
                </c:pt>
                <c:pt idx="1266">
                  <c:v>45315</c:v>
                </c:pt>
                <c:pt idx="1267">
                  <c:v>45316</c:v>
                </c:pt>
                <c:pt idx="1268">
                  <c:v>45317</c:v>
                </c:pt>
                <c:pt idx="1269">
                  <c:v>45320</c:v>
                </c:pt>
                <c:pt idx="1270">
                  <c:v>45321</c:v>
                </c:pt>
                <c:pt idx="1271">
                  <c:v>45322</c:v>
                </c:pt>
                <c:pt idx="1272">
                  <c:v>45323</c:v>
                </c:pt>
                <c:pt idx="1273">
                  <c:v>45324</c:v>
                </c:pt>
                <c:pt idx="1274">
                  <c:v>45327</c:v>
                </c:pt>
                <c:pt idx="1275">
                  <c:v>45328</c:v>
                </c:pt>
                <c:pt idx="1276">
                  <c:v>45329</c:v>
                </c:pt>
                <c:pt idx="1277">
                  <c:v>45330</c:v>
                </c:pt>
                <c:pt idx="1278">
                  <c:v>45331</c:v>
                </c:pt>
                <c:pt idx="1279">
                  <c:v>45334</c:v>
                </c:pt>
                <c:pt idx="1280">
                  <c:v>45335</c:v>
                </c:pt>
                <c:pt idx="1281">
                  <c:v>45336</c:v>
                </c:pt>
                <c:pt idx="1282">
                  <c:v>45337</c:v>
                </c:pt>
                <c:pt idx="1283">
                  <c:v>45338</c:v>
                </c:pt>
                <c:pt idx="1284">
                  <c:v>45341</c:v>
                </c:pt>
                <c:pt idx="1285">
                  <c:v>45342</c:v>
                </c:pt>
                <c:pt idx="1286">
                  <c:v>45343</c:v>
                </c:pt>
                <c:pt idx="1287">
                  <c:v>45344</c:v>
                </c:pt>
                <c:pt idx="1288">
                  <c:v>45345</c:v>
                </c:pt>
                <c:pt idx="1289">
                  <c:v>45348</c:v>
                </c:pt>
                <c:pt idx="1290">
                  <c:v>45349</c:v>
                </c:pt>
                <c:pt idx="1291">
                  <c:v>45350</c:v>
                </c:pt>
                <c:pt idx="1292">
                  <c:v>45351</c:v>
                </c:pt>
                <c:pt idx="1293">
                  <c:v>45352</c:v>
                </c:pt>
                <c:pt idx="1294">
                  <c:v>45355</c:v>
                </c:pt>
                <c:pt idx="1295">
                  <c:v>45356</c:v>
                </c:pt>
                <c:pt idx="1296">
                  <c:v>45357</c:v>
                </c:pt>
                <c:pt idx="1297">
                  <c:v>45358</c:v>
                </c:pt>
                <c:pt idx="1298">
                  <c:v>45359</c:v>
                </c:pt>
                <c:pt idx="1299">
                  <c:v>45362</c:v>
                </c:pt>
                <c:pt idx="1300">
                  <c:v>45363</c:v>
                </c:pt>
                <c:pt idx="1301">
                  <c:v>45364</c:v>
                </c:pt>
                <c:pt idx="1302">
                  <c:v>45365</c:v>
                </c:pt>
                <c:pt idx="1303">
                  <c:v>45366</c:v>
                </c:pt>
                <c:pt idx="1304">
                  <c:v>45369</c:v>
                </c:pt>
                <c:pt idx="1305">
                  <c:v>45370</c:v>
                </c:pt>
                <c:pt idx="1306">
                  <c:v>45371</c:v>
                </c:pt>
                <c:pt idx="1307">
                  <c:v>45372</c:v>
                </c:pt>
                <c:pt idx="1308">
                  <c:v>45373</c:v>
                </c:pt>
                <c:pt idx="1309">
                  <c:v>45376</c:v>
                </c:pt>
                <c:pt idx="1310">
                  <c:v>45377</c:v>
                </c:pt>
                <c:pt idx="1311">
                  <c:v>45378</c:v>
                </c:pt>
                <c:pt idx="1312">
                  <c:v>45379</c:v>
                </c:pt>
                <c:pt idx="1313">
                  <c:v>45380</c:v>
                </c:pt>
                <c:pt idx="1314">
                  <c:v>45383</c:v>
                </c:pt>
                <c:pt idx="1315">
                  <c:v>45384</c:v>
                </c:pt>
                <c:pt idx="1316">
                  <c:v>45385</c:v>
                </c:pt>
                <c:pt idx="1317">
                  <c:v>45386</c:v>
                </c:pt>
                <c:pt idx="1318">
                  <c:v>45387</c:v>
                </c:pt>
                <c:pt idx="1319">
                  <c:v>45390</c:v>
                </c:pt>
                <c:pt idx="1320">
                  <c:v>45391</c:v>
                </c:pt>
                <c:pt idx="1321">
                  <c:v>45397</c:v>
                </c:pt>
                <c:pt idx="1322">
                  <c:v>45398</c:v>
                </c:pt>
                <c:pt idx="1323">
                  <c:v>45399</c:v>
                </c:pt>
                <c:pt idx="1324">
                  <c:v>45400</c:v>
                </c:pt>
                <c:pt idx="1325">
                  <c:v>45401</c:v>
                </c:pt>
                <c:pt idx="1326">
                  <c:v>45404</c:v>
                </c:pt>
                <c:pt idx="1327">
                  <c:v>45406</c:v>
                </c:pt>
                <c:pt idx="1328">
                  <c:v>45407</c:v>
                </c:pt>
                <c:pt idx="1329">
                  <c:v>45408</c:v>
                </c:pt>
                <c:pt idx="1330">
                  <c:v>45411</c:v>
                </c:pt>
                <c:pt idx="1331">
                  <c:v>45412</c:v>
                </c:pt>
                <c:pt idx="1332">
                  <c:v>45384</c:v>
                </c:pt>
                <c:pt idx="1333">
                  <c:v>45415</c:v>
                </c:pt>
                <c:pt idx="1334">
                  <c:v>45418</c:v>
                </c:pt>
                <c:pt idx="1335">
                  <c:v>45419</c:v>
                </c:pt>
                <c:pt idx="1336">
                  <c:v>45420</c:v>
                </c:pt>
                <c:pt idx="1337">
                  <c:v>45421</c:v>
                </c:pt>
                <c:pt idx="1338">
                  <c:v>45422</c:v>
                </c:pt>
                <c:pt idx="1339">
                  <c:v>45425</c:v>
                </c:pt>
                <c:pt idx="1340">
                  <c:v>45426</c:v>
                </c:pt>
                <c:pt idx="1341">
                  <c:v>45427</c:v>
                </c:pt>
                <c:pt idx="1342">
                  <c:v>45428</c:v>
                </c:pt>
                <c:pt idx="1343">
                  <c:v>45429</c:v>
                </c:pt>
                <c:pt idx="1344">
                  <c:v>45432</c:v>
                </c:pt>
                <c:pt idx="1345">
                  <c:v>45433</c:v>
                </c:pt>
                <c:pt idx="1346">
                  <c:v>45434</c:v>
                </c:pt>
                <c:pt idx="1347">
                  <c:v>45435</c:v>
                </c:pt>
                <c:pt idx="1348">
                  <c:v>45436</c:v>
                </c:pt>
                <c:pt idx="1349">
                  <c:v>45439</c:v>
                </c:pt>
                <c:pt idx="1350">
                  <c:v>45440</c:v>
                </c:pt>
                <c:pt idx="1351">
                  <c:v>45441</c:v>
                </c:pt>
                <c:pt idx="1352">
                  <c:v>45442</c:v>
                </c:pt>
                <c:pt idx="1353">
                  <c:v>45443</c:v>
                </c:pt>
                <c:pt idx="1354">
                  <c:v>45446</c:v>
                </c:pt>
                <c:pt idx="1355">
                  <c:v>45447</c:v>
                </c:pt>
                <c:pt idx="1356">
                  <c:v>45448</c:v>
                </c:pt>
                <c:pt idx="1357">
                  <c:v>45449</c:v>
                </c:pt>
                <c:pt idx="1358">
                  <c:v>45450</c:v>
                </c:pt>
                <c:pt idx="1359">
                  <c:v>45453</c:v>
                </c:pt>
                <c:pt idx="1360">
                  <c:v>45454</c:v>
                </c:pt>
                <c:pt idx="1361">
                  <c:v>45455</c:v>
                </c:pt>
                <c:pt idx="1362">
                  <c:v>45456</c:v>
                </c:pt>
                <c:pt idx="1363">
                  <c:v>45457</c:v>
                </c:pt>
                <c:pt idx="1364">
                  <c:v>45463</c:v>
                </c:pt>
                <c:pt idx="1365">
                  <c:v>45468</c:v>
                </c:pt>
                <c:pt idx="1366">
                  <c:v>45469</c:v>
                </c:pt>
                <c:pt idx="1367">
                  <c:v>45470</c:v>
                </c:pt>
                <c:pt idx="1368">
                  <c:v>45471</c:v>
                </c:pt>
                <c:pt idx="1369">
                  <c:v>45474</c:v>
                </c:pt>
                <c:pt idx="1370">
                  <c:v>45475</c:v>
                </c:pt>
                <c:pt idx="1371">
                  <c:v>45476</c:v>
                </c:pt>
                <c:pt idx="1372">
                  <c:v>45477</c:v>
                </c:pt>
                <c:pt idx="1373">
                  <c:v>45478</c:v>
                </c:pt>
                <c:pt idx="1374">
                  <c:v>45481</c:v>
                </c:pt>
                <c:pt idx="1375">
                  <c:v>45482</c:v>
                </c:pt>
                <c:pt idx="1376">
                  <c:v>45483</c:v>
                </c:pt>
                <c:pt idx="1377">
                  <c:v>45484</c:v>
                </c:pt>
                <c:pt idx="1378">
                  <c:v>45485</c:v>
                </c:pt>
                <c:pt idx="1379">
                  <c:v>45489</c:v>
                </c:pt>
                <c:pt idx="1380">
                  <c:v>45490</c:v>
                </c:pt>
                <c:pt idx="1381">
                  <c:v>45491</c:v>
                </c:pt>
                <c:pt idx="1382">
                  <c:v>45492</c:v>
                </c:pt>
                <c:pt idx="1383">
                  <c:v>45495</c:v>
                </c:pt>
                <c:pt idx="1384">
                  <c:v>45496</c:v>
                </c:pt>
                <c:pt idx="1385">
                  <c:v>45497</c:v>
                </c:pt>
                <c:pt idx="1386">
                  <c:v>45478</c:v>
                </c:pt>
                <c:pt idx="1387">
                  <c:v>45481</c:v>
                </c:pt>
                <c:pt idx="1388">
                  <c:v>45482</c:v>
                </c:pt>
                <c:pt idx="1389">
                  <c:v>45483</c:v>
                </c:pt>
                <c:pt idx="1390">
                  <c:v>45484</c:v>
                </c:pt>
                <c:pt idx="1391">
                  <c:v>45485</c:v>
                </c:pt>
                <c:pt idx="1392">
                  <c:v>45489</c:v>
                </c:pt>
                <c:pt idx="1393">
                  <c:v>45490</c:v>
                </c:pt>
                <c:pt idx="1394">
                  <c:v>45491</c:v>
                </c:pt>
                <c:pt idx="1395">
                  <c:v>45492</c:v>
                </c:pt>
                <c:pt idx="1396">
                  <c:v>45495</c:v>
                </c:pt>
                <c:pt idx="1397">
                  <c:v>45496</c:v>
                </c:pt>
                <c:pt idx="1398">
                  <c:v>45497</c:v>
                </c:pt>
                <c:pt idx="1399">
                  <c:v>45498</c:v>
                </c:pt>
                <c:pt idx="1400">
                  <c:v>45499</c:v>
                </c:pt>
                <c:pt idx="1401">
                  <c:v>45502</c:v>
                </c:pt>
                <c:pt idx="1402">
                  <c:v>45503</c:v>
                </c:pt>
                <c:pt idx="1403">
                  <c:v>45504</c:v>
                </c:pt>
                <c:pt idx="1404">
                  <c:v>45505</c:v>
                </c:pt>
                <c:pt idx="1405">
                  <c:v>45506</c:v>
                </c:pt>
                <c:pt idx="1406">
                  <c:v>45509</c:v>
                </c:pt>
                <c:pt idx="1407">
                  <c:v>45510</c:v>
                </c:pt>
                <c:pt idx="1408">
                  <c:v>45511</c:v>
                </c:pt>
                <c:pt idx="1409">
                  <c:v>45512</c:v>
                </c:pt>
                <c:pt idx="1410">
                  <c:v>45513</c:v>
                </c:pt>
                <c:pt idx="1411">
                  <c:v>45516</c:v>
                </c:pt>
                <c:pt idx="1412">
                  <c:v>45517</c:v>
                </c:pt>
                <c:pt idx="1413">
                  <c:v>45518</c:v>
                </c:pt>
                <c:pt idx="1414">
                  <c:v>45519</c:v>
                </c:pt>
                <c:pt idx="1415">
                  <c:v>45520</c:v>
                </c:pt>
                <c:pt idx="1416">
                  <c:v>45523</c:v>
                </c:pt>
                <c:pt idx="1417">
                  <c:v>45524</c:v>
                </c:pt>
                <c:pt idx="1418">
                  <c:v>45525</c:v>
                </c:pt>
                <c:pt idx="1419">
                  <c:v>45526</c:v>
                </c:pt>
                <c:pt idx="1420">
                  <c:v>45527</c:v>
                </c:pt>
                <c:pt idx="1421">
                  <c:v>45530</c:v>
                </c:pt>
                <c:pt idx="1422">
                  <c:v>45531</c:v>
                </c:pt>
                <c:pt idx="1423">
                  <c:v>45532</c:v>
                </c:pt>
                <c:pt idx="1424">
                  <c:v>45533</c:v>
                </c:pt>
                <c:pt idx="1425">
                  <c:v>45537</c:v>
                </c:pt>
                <c:pt idx="1426">
                  <c:v>45538</c:v>
                </c:pt>
                <c:pt idx="1427">
                  <c:v>45539</c:v>
                </c:pt>
                <c:pt idx="1428">
                  <c:v>45540</c:v>
                </c:pt>
                <c:pt idx="1429">
                  <c:v>45541</c:v>
                </c:pt>
                <c:pt idx="1430">
                  <c:v>45544</c:v>
                </c:pt>
                <c:pt idx="1431">
                  <c:v>45545</c:v>
                </c:pt>
                <c:pt idx="1432">
                  <c:v>45546</c:v>
                </c:pt>
                <c:pt idx="1433">
                  <c:v>45547</c:v>
                </c:pt>
                <c:pt idx="1434">
                  <c:v>45548</c:v>
                </c:pt>
                <c:pt idx="1435">
                  <c:v>45551</c:v>
                </c:pt>
                <c:pt idx="1436">
                  <c:v>45552</c:v>
                </c:pt>
                <c:pt idx="1437">
                  <c:v>45553</c:v>
                </c:pt>
                <c:pt idx="1438">
                  <c:v>45554</c:v>
                </c:pt>
                <c:pt idx="1439">
                  <c:v>45555</c:v>
                </c:pt>
                <c:pt idx="1440">
                  <c:v>45558</c:v>
                </c:pt>
                <c:pt idx="1441">
                  <c:v>45559</c:v>
                </c:pt>
                <c:pt idx="1442">
                  <c:v>45560</c:v>
                </c:pt>
                <c:pt idx="1443">
                  <c:v>45561</c:v>
                </c:pt>
                <c:pt idx="1444">
                  <c:v>45562</c:v>
                </c:pt>
                <c:pt idx="1445">
                  <c:v>45565</c:v>
                </c:pt>
                <c:pt idx="1446">
                  <c:v>45567</c:v>
                </c:pt>
                <c:pt idx="1447">
                  <c:v>45568</c:v>
                </c:pt>
                <c:pt idx="1448">
                  <c:v>45572</c:v>
                </c:pt>
                <c:pt idx="1449">
                  <c:v>45573</c:v>
                </c:pt>
                <c:pt idx="1450">
                  <c:v>45574</c:v>
                </c:pt>
                <c:pt idx="1451">
                  <c:v>45575</c:v>
                </c:pt>
                <c:pt idx="1452">
                  <c:v>45579</c:v>
                </c:pt>
                <c:pt idx="1453">
                  <c:v>45580</c:v>
                </c:pt>
                <c:pt idx="1454">
                  <c:v>45581</c:v>
                </c:pt>
                <c:pt idx="1455">
                  <c:v>45582</c:v>
                </c:pt>
                <c:pt idx="1456">
                  <c:v>45583</c:v>
                </c:pt>
                <c:pt idx="1457">
                  <c:v>45586</c:v>
                </c:pt>
                <c:pt idx="1458">
                  <c:v>45588</c:v>
                </c:pt>
                <c:pt idx="1459">
                  <c:v>45589</c:v>
                </c:pt>
                <c:pt idx="1460">
                  <c:v>45590</c:v>
                </c:pt>
                <c:pt idx="1461">
                  <c:v>45593</c:v>
                </c:pt>
                <c:pt idx="1462">
                  <c:v>45595</c:v>
                </c:pt>
                <c:pt idx="1463">
                  <c:v>45596</c:v>
                </c:pt>
                <c:pt idx="1464">
                  <c:v>45597</c:v>
                </c:pt>
                <c:pt idx="1465">
                  <c:v>45600</c:v>
                </c:pt>
                <c:pt idx="1466">
                  <c:v>45601</c:v>
                </c:pt>
                <c:pt idx="1467">
                  <c:v>45602</c:v>
                </c:pt>
                <c:pt idx="1468">
                  <c:v>45603</c:v>
                </c:pt>
                <c:pt idx="1469">
                  <c:v>45604</c:v>
                </c:pt>
                <c:pt idx="1470">
                  <c:v>45607</c:v>
                </c:pt>
                <c:pt idx="1471">
                  <c:v>45608</c:v>
                </c:pt>
                <c:pt idx="1472">
                  <c:v>45609</c:v>
                </c:pt>
                <c:pt idx="1473">
                  <c:v>45610</c:v>
                </c:pt>
                <c:pt idx="1474">
                  <c:v>45611</c:v>
                </c:pt>
                <c:pt idx="1475">
                  <c:v>45614</c:v>
                </c:pt>
                <c:pt idx="1476">
                  <c:v>45615</c:v>
                </c:pt>
                <c:pt idx="1477">
                  <c:v>45616</c:v>
                </c:pt>
                <c:pt idx="1478">
                  <c:v>45617</c:v>
                </c:pt>
                <c:pt idx="1479">
                  <c:v>45618</c:v>
                </c:pt>
                <c:pt idx="1480">
                  <c:v>45621</c:v>
                </c:pt>
                <c:pt idx="1481">
                  <c:v>45622</c:v>
                </c:pt>
                <c:pt idx="1482">
                  <c:v>45623</c:v>
                </c:pt>
                <c:pt idx="1483">
                  <c:v>45624</c:v>
                </c:pt>
                <c:pt idx="1484">
                  <c:v>45625</c:v>
                </c:pt>
                <c:pt idx="1485">
                  <c:v>45628</c:v>
                </c:pt>
                <c:pt idx="1486">
                  <c:v>45629</c:v>
                </c:pt>
                <c:pt idx="1487">
                  <c:v>45630</c:v>
                </c:pt>
                <c:pt idx="1488">
                  <c:v>45631</c:v>
                </c:pt>
                <c:pt idx="1489">
                  <c:v>45632</c:v>
                </c:pt>
                <c:pt idx="1490">
                  <c:v>45635</c:v>
                </c:pt>
                <c:pt idx="1491">
                  <c:v>45636</c:v>
                </c:pt>
                <c:pt idx="1492">
                  <c:v>45637</c:v>
                </c:pt>
                <c:pt idx="1493">
                  <c:v>45638</c:v>
                </c:pt>
                <c:pt idx="1494">
                  <c:v>45639</c:v>
                </c:pt>
                <c:pt idx="1495">
                  <c:v>45642</c:v>
                </c:pt>
                <c:pt idx="1496">
                  <c:v>45643</c:v>
                </c:pt>
                <c:pt idx="1497">
                  <c:v>45644</c:v>
                </c:pt>
                <c:pt idx="1498">
                  <c:v>45645</c:v>
                </c:pt>
                <c:pt idx="1499">
                  <c:v>45646</c:v>
                </c:pt>
                <c:pt idx="1500">
                  <c:v>45649</c:v>
                </c:pt>
                <c:pt idx="1501">
                  <c:v>45650</c:v>
                </c:pt>
                <c:pt idx="1502">
                  <c:v>45651</c:v>
                </c:pt>
                <c:pt idx="1503">
                  <c:v>45652</c:v>
                </c:pt>
                <c:pt idx="1504">
                  <c:v>45653</c:v>
                </c:pt>
                <c:pt idx="1505">
                  <c:v>45656</c:v>
                </c:pt>
                <c:pt idx="1506">
                  <c:v>45657</c:v>
                </c:pt>
                <c:pt idx="1507">
                  <c:v>45659</c:v>
                </c:pt>
                <c:pt idx="1508">
                  <c:v>45660</c:v>
                </c:pt>
                <c:pt idx="1509">
                  <c:v>45663</c:v>
                </c:pt>
                <c:pt idx="1510">
                  <c:v>45664</c:v>
                </c:pt>
                <c:pt idx="1511">
                  <c:v>45665</c:v>
                </c:pt>
                <c:pt idx="1512">
                  <c:v>45666</c:v>
                </c:pt>
                <c:pt idx="1513">
                  <c:v>45667</c:v>
                </c:pt>
                <c:pt idx="1514">
                  <c:v>45670</c:v>
                </c:pt>
                <c:pt idx="1515">
                  <c:v>45671</c:v>
                </c:pt>
                <c:pt idx="1516">
                  <c:v>45672</c:v>
                </c:pt>
                <c:pt idx="1517">
                  <c:v>45673</c:v>
                </c:pt>
                <c:pt idx="1518">
                  <c:v>45674</c:v>
                </c:pt>
                <c:pt idx="1519">
                  <c:v>45677</c:v>
                </c:pt>
                <c:pt idx="1520">
                  <c:v>45678</c:v>
                </c:pt>
                <c:pt idx="1521">
                  <c:v>45679</c:v>
                </c:pt>
                <c:pt idx="1522">
                  <c:v>45680</c:v>
                </c:pt>
                <c:pt idx="1523">
                  <c:v>45681</c:v>
                </c:pt>
                <c:pt idx="1524">
                  <c:v>45684</c:v>
                </c:pt>
                <c:pt idx="1525">
                  <c:v>45685</c:v>
                </c:pt>
                <c:pt idx="1526">
                  <c:v>45686</c:v>
                </c:pt>
                <c:pt idx="1527">
                  <c:v>45687</c:v>
                </c:pt>
                <c:pt idx="1528">
                  <c:v>45688</c:v>
                </c:pt>
                <c:pt idx="1529">
                  <c:v>45691</c:v>
                </c:pt>
                <c:pt idx="1530">
                  <c:v>45692</c:v>
                </c:pt>
                <c:pt idx="1531">
                  <c:v>45693</c:v>
                </c:pt>
                <c:pt idx="1532">
                  <c:v>45693</c:v>
                </c:pt>
                <c:pt idx="1533">
                  <c:v>45694</c:v>
                </c:pt>
                <c:pt idx="1534">
                  <c:v>45695</c:v>
                </c:pt>
                <c:pt idx="1535">
                  <c:v>45698</c:v>
                </c:pt>
                <c:pt idx="1536">
                  <c:v>45699</c:v>
                </c:pt>
                <c:pt idx="1537">
                  <c:v>45700</c:v>
                </c:pt>
                <c:pt idx="1538">
                  <c:v>45701</c:v>
                </c:pt>
                <c:pt idx="1539">
                  <c:v>45702</c:v>
                </c:pt>
                <c:pt idx="1540">
                  <c:v>45705</c:v>
                </c:pt>
                <c:pt idx="1541">
                  <c:v>45706</c:v>
                </c:pt>
                <c:pt idx="1542">
                  <c:v>45707</c:v>
                </c:pt>
                <c:pt idx="1543">
                  <c:v>45712</c:v>
                </c:pt>
                <c:pt idx="1544">
                  <c:v>45713</c:v>
                </c:pt>
                <c:pt idx="1545">
                  <c:v>45714</c:v>
                </c:pt>
                <c:pt idx="1546">
                  <c:v>45715</c:v>
                </c:pt>
                <c:pt idx="1547">
                  <c:v>45716</c:v>
                </c:pt>
                <c:pt idx="1548">
                  <c:v>45719</c:v>
                </c:pt>
                <c:pt idx="1549">
                  <c:v>45720</c:v>
                </c:pt>
                <c:pt idx="1550">
                  <c:v>45721</c:v>
                </c:pt>
                <c:pt idx="1551">
                  <c:v>45722</c:v>
                </c:pt>
                <c:pt idx="1552">
                  <c:v>45723</c:v>
                </c:pt>
                <c:pt idx="1553">
                  <c:v>45726</c:v>
                </c:pt>
                <c:pt idx="1554">
                  <c:v>45727</c:v>
                </c:pt>
                <c:pt idx="1555">
                  <c:v>45728</c:v>
                </c:pt>
                <c:pt idx="1556">
                  <c:v>45729</c:v>
                </c:pt>
                <c:pt idx="1557">
                  <c:v>45730</c:v>
                </c:pt>
                <c:pt idx="1558">
                  <c:v>45733</c:v>
                </c:pt>
                <c:pt idx="1559">
                  <c:v>45734</c:v>
                </c:pt>
                <c:pt idx="1560">
                  <c:v>45735</c:v>
                </c:pt>
                <c:pt idx="1561">
                  <c:v>45736</c:v>
                </c:pt>
                <c:pt idx="1562">
                  <c:v>45737</c:v>
                </c:pt>
                <c:pt idx="1563">
                  <c:v>45740</c:v>
                </c:pt>
                <c:pt idx="1564">
                  <c:v>45741</c:v>
                </c:pt>
                <c:pt idx="1565">
                  <c:v>45742</c:v>
                </c:pt>
                <c:pt idx="1566">
                  <c:v>45743</c:v>
                </c:pt>
                <c:pt idx="1567">
                  <c:v>45744</c:v>
                </c:pt>
                <c:pt idx="1568">
                  <c:v>45749</c:v>
                </c:pt>
                <c:pt idx="1569">
                  <c:v>45750</c:v>
                </c:pt>
                <c:pt idx="1570">
                  <c:v>45751</c:v>
                </c:pt>
                <c:pt idx="1571">
                  <c:v>45754</c:v>
                </c:pt>
                <c:pt idx="1572">
                  <c:v>45758</c:v>
                </c:pt>
                <c:pt idx="1573">
                  <c:v>45761</c:v>
                </c:pt>
                <c:pt idx="1574">
                  <c:v>45762</c:v>
                </c:pt>
                <c:pt idx="1575">
                  <c:v>45763</c:v>
                </c:pt>
                <c:pt idx="1576">
                  <c:v>45764</c:v>
                </c:pt>
                <c:pt idx="1577">
                  <c:v>45765</c:v>
                </c:pt>
                <c:pt idx="1578">
                  <c:v>45768</c:v>
                </c:pt>
                <c:pt idx="1579">
                  <c:v>45769</c:v>
                </c:pt>
                <c:pt idx="1580">
                  <c:v>45771</c:v>
                </c:pt>
                <c:pt idx="1581">
                  <c:v>45775</c:v>
                </c:pt>
                <c:pt idx="1582">
                  <c:v>45776</c:v>
                </c:pt>
                <c:pt idx="1583">
                  <c:v>45777</c:v>
                </c:pt>
                <c:pt idx="1584">
                  <c:v>45779</c:v>
                </c:pt>
                <c:pt idx="1585">
                  <c:v>45782</c:v>
                </c:pt>
                <c:pt idx="1586">
                  <c:v>45783</c:v>
                </c:pt>
                <c:pt idx="1587">
                  <c:v>45784</c:v>
                </c:pt>
                <c:pt idx="1588">
                  <c:v>45785</c:v>
                </c:pt>
                <c:pt idx="1589">
                  <c:v>45786</c:v>
                </c:pt>
                <c:pt idx="1590">
                  <c:v>45789</c:v>
                </c:pt>
                <c:pt idx="1591">
                  <c:v>45790</c:v>
                </c:pt>
                <c:pt idx="1592">
                  <c:v>45791</c:v>
                </c:pt>
                <c:pt idx="1593">
                  <c:v>45792</c:v>
                </c:pt>
                <c:pt idx="1594">
                  <c:v>45793</c:v>
                </c:pt>
                <c:pt idx="1595">
                  <c:v>45797</c:v>
                </c:pt>
                <c:pt idx="1596">
                  <c:v>45798</c:v>
                </c:pt>
                <c:pt idx="1597">
                  <c:v>45799</c:v>
                </c:pt>
                <c:pt idx="1598">
                  <c:v>45800</c:v>
                </c:pt>
                <c:pt idx="1599">
                  <c:v>45803</c:v>
                </c:pt>
                <c:pt idx="1600">
                  <c:v>45804</c:v>
                </c:pt>
                <c:pt idx="1601">
                  <c:v>45805</c:v>
                </c:pt>
                <c:pt idx="1602">
                  <c:v>45806</c:v>
                </c:pt>
                <c:pt idx="1603">
                  <c:v>45807</c:v>
                </c:pt>
                <c:pt idx="1604">
                  <c:v>45810</c:v>
                </c:pt>
                <c:pt idx="1605">
                  <c:v>45811</c:v>
                </c:pt>
                <c:pt idx="1606">
                  <c:v>45812</c:v>
                </c:pt>
                <c:pt idx="1607">
                  <c:v>45813</c:v>
                </c:pt>
                <c:pt idx="1608">
                  <c:v>45818</c:v>
                </c:pt>
                <c:pt idx="1609">
                  <c:v>45819</c:v>
                </c:pt>
                <c:pt idx="1610">
                  <c:v>45820</c:v>
                </c:pt>
                <c:pt idx="1611">
                  <c:v>45821</c:v>
                </c:pt>
                <c:pt idx="1612">
                  <c:v>45824</c:v>
                </c:pt>
                <c:pt idx="1613">
                  <c:v>45826</c:v>
                </c:pt>
                <c:pt idx="1614">
                  <c:v>45827</c:v>
                </c:pt>
                <c:pt idx="1615">
                  <c:v>45828</c:v>
                </c:pt>
                <c:pt idx="1616">
                  <c:v>45831</c:v>
                </c:pt>
                <c:pt idx="1617">
                  <c:v>45832</c:v>
                </c:pt>
                <c:pt idx="1618">
                  <c:v>45833</c:v>
                </c:pt>
                <c:pt idx="1619">
                  <c:v>45834</c:v>
                </c:pt>
                <c:pt idx="1620">
                  <c:v>45835</c:v>
                </c:pt>
                <c:pt idx="1621">
                  <c:v>45838</c:v>
                </c:pt>
                <c:pt idx="1622">
                  <c:v>45839</c:v>
                </c:pt>
                <c:pt idx="1623">
                  <c:v>45840</c:v>
                </c:pt>
              </c:numCache>
            </c:numRef>
          </c:cat>
          <c:val>
            <c:numRef>
              <c:f>Sayfa1!$C$2:$C$1625</c:f>
              <c:numCache>
                <c:formatCode>General</c:formatCode>
                <c:ptCount val="1624"/>
              </c:numCache>
            </c:numRef>
          </c:val>
          <c:smooth val="0"/>
          <c:extLst xmlns:c15="http://schemas.microsoft.com/office/drawing/2012/chart">
            <c:ext xmlns:c16="http://schemas.microsoft.com/office/drawing/2014/chart" uri="{C3380CC4-5D6E-409C-BE32-E72D297353CC}">
              <c16:uniqueId val="{00000001-322A-4800-BADC-EC4376AB0639}"/>
            </c:ext>
          </c:extLst>
        </c:ser>
        <c:ser>
          <c:idx val="2"/>
          <c:order val="2"/>
          <c:tx>
            <c:strRef>
              <c:f>Sayfa1!$D$1</c:f>
              <c:strCache>
                <c:ptCount val="1"/>
                <c:pt idx="0">
                  <c:v>Seri 3</c:v>
                </c:pt>
              </c:strCache>
            </c:strRef>
          </c:tx>
          <c:spPr>
            <a:ln w="28575" cap="rnd">
              <a:solidFill>
                <a:schemeClr val="accent3"/>
              </a:solidFill>
              <a:round/>
            </a:ln>
            <a:effectLst/>
          </c:spPr>
          <c:marker>
            <c:symbol val="none"/>
          </c:marker>
          <c:cat>
            <c:numRef>
              <c:f>Sayfa1!$A$2:$A$1625</c:f>
              <c:numCache>
                <c:formatCode>m/d/yyyy</c:formatCode>
                <c:ptCount val="1624"/>
                <c:pt idx="0">
                  <c:v>43462</c:v>
                </c:pt>
                <c:pt idx="1">
                  <c:v>43467</c:v>
                </c:pt>
                <c:pt idx="2">
                  <c:v>43468</c:v>
                </c:pt>
                <c:pt idx="3">
                  <c:v>43469</c:v>
                </c:pt>
                <c:pt idx="4">
                  <c:v>43472</c:v>
                </c:pt>
                <c:pt idx="5">
                  <c:v>43473</c:v>
                </c:pt>
                <c:pt idx="6">
                  <c:v>43474</c:v>
                </c:pt>
                <c:pt idx="7">
                  <c:v>43475</c:v>
                </c:pt>
                <c:pt idx="8">
                  <c:v>43476</c:v>
                </c:pt>
                <c:pt idx="9">
                  <c:v>43479</c:v>
                </c:pt>
                <c:pt idx="10">
                  <c:v>43480</c:v>
                </c:pt>
                <c:pt idx="11">
                  <c:v>43481</c:v>
                </c:pt>
                <c:pt idx="12">
                  <c:v>43482</c:v>
                </c:pt>
                <c:pt idx="13">
                  <c:v>43483</c:v>
                </c:pt>
                <c:pt idx="14">
                  <c:v>43486</c:v>
                </c:pt>
                <c:pt idx="15">
                  <c:v>43487</c:v>
                </c:pt>
                <c:pt idx="16">
                  <c:v>43488</c:v>
                </c:pt>
                <c:pt idx="17">
                  <c:v>43489</c:v>
                </c:pt>
                <c:pt idx="18">
                  <c:v>43490</c:v>
                </c:pt>
                <c:pt idx="19">
                  <c:v>43493</c:v>
                </c:pt>
                <c:pt idx="20">
                  <c:v>43494</c:v>
                </c:pt>
                <c:pt idx="21">
                  <c:v>43495</c:v>
                </c:pt>
                <c:pt idx="22">
                  <c:v>43496</c:v>
                </c:pt>
                <c:pt idx="23">
                  <c:v>43497</c:v>
                </c:pt>
                <c:pt idx="24">
                  <c:v>43500</c:v>
                </c:pt>
                <c:pt idx="25">
                  <c:v>43501</c:v>
                </c:pt>
                <c:pt idx="26">
                  <c:v>43502</c:v>
                </c:pt>
                <c:pt idx="27">
                  <c:v>43503</c:v>
                </c:pt>
                <c:pt idx="28">
                  <c:v>43504</c:v>
                </c:pt>
                <c:pt idx="29">
                  <c:v>43507</c:v>
                </c:pt>
                <c:pt idx="30">
                  <c:v>43508</c:v>
                </c:pt>
                <c:pt idx="31">
                  <c:v>43509</c:v>
                </c:pt>
                <c:pt idx="32">
                  <c:v>43510</c:v>
                </c:pt>
                <c:pt idx="33">
                  <c:v>43511</c:v>
                </c:pt>
                <c:pt idx="34">
                  <c:v>43514</c:v>
                </c:pt>
                <c:pt idx="35">
                  <c:v>43515</c:v>
                </c:pt>
                <c:pt idx="36">
                  <c:v>43516</c:v>
                </c:pt>
                <c:pt idx="37">
                  <c:v>43517</c:v>
                </c:pt>
                <c:pt idx="38">
                  <c:v>43518</c:v>
                </c:pt>
                <c:pt idx="39">
                  <c:v>43521</c:v>
                </c:pt>
                <c:pt idx="40">
                  <c:v>43522</c:v>
                </c:pt>
                <c:pt idx="41">
                  <c:v>43523</c:v>
                </c:pt>
                <c:pt idx="42">
                  <c:v>43524</c:v>
                </c:pt>
                <c:pt idx="43">
                  <c:v>43525</c:v>
                </c:pt>
                <c:pt idx="44">
                  <c:v>43528</c:v>
                </c:pt>
                <c:pt idx="45">
                  <c:v>43529</c:v>
                </c:pt>
                <c:pt idx="46">
                  <c:v>43530</c:v>
                </c:pt>
                <c:pt idx="47">
                  <c:v>43531</c:v>
                </c:pt>
                <c:pt idx="48">
                  <c:v>43532</c:v>
                </c:pt>
                <c:pt idx="49">
                  <c:v>43535</c:v>
                </c:pt>
                <c:pt idx="50">
                  <c:v>43536</c:v>
                </c:pt>
                <c:pt idx="51">
                  <c:v>43537</c:v>
                </c:pt>
                <c:pt idx="52">
                  <c:v>43538</c:v>
                </c:pt>
                <c:pt idx="53">
                  <c:v>43539</c:v>
                </c:pt>
                <c:pt idx="54">
                  <c:v>43542</c:v>
                </c:pt>
                <c:pt idx="55">
                  <c:v>43543</c:v>
                </c:pt>
                <c:pt idx="56">
                  <c:v>43544</c:v>
                </c:pt>
                <c:pt idx="57">
                  <c:v>43545</c:v>
                </c:pt>
                <c:pt idx="58">
                  <c:v>43546</c:v>
                </c:pt>
                <c:pt idx="59">
                  <c:v>43549</c:v>
                </c:pt>
                <c:pt idx="60">
                  <c:v>43550</c:v>
                </c:pt>
                <c:pt idx="61">
                  <c:v>43551</c:v>
                </c:pt>
                <c:pt idx="62">
                  <c:v>43552</c:v>
                </c:pt>
                <c:pt idx="63">
                  <c:v>43553</c:v>
                </c:pt>
                <c:pt idx="64">
                  <c:v>43556</c:v>
                </c:pt>
                <c:pt idx="65">
                  <c:v>43557</c:v>
                </c:pt>
                <c:pt idx="66">
                  <c:v>43558</c:v>
                </c:pt>
                <c:pt idx="67">
                  <c:v>43559</c:v>
                </c:pt>
                <c:pt idx="68">
                  <c:v>43560</c:v>
                </c:pt>
                <c:pt idx="69">
                  <c:v>43563</c:v>
                </c:pt>
                <c:pt idx="70">
                  <c:v>43564</c:v>
                </c:pt>
                <c:pt idx="71">
                  <c:v>43565</c:v>
                </c:pt>
                <c:pt idx="72">
                  <c:v>43566</c:v>
                </c:pt>
                <c:pt idx="73">
                  <c:v>43567</c:v>
                </c:pt>
                <c:pt idx="74">
                  <c:v>43570</c:v>
                </c:pt>
                <c:pt idx="75">
                  <c:v>43571</c:v>
                </c:pt>
                <c:pt idx="76">
                  <c:v>43572</c:v>
                </c:pt>
                <c:pt idx="77">
                  <c:v>43573</c:v>
                </c:pt>
                <c:pt idx="78">
                  <c:v>43574</c:v>
                </c:pt>
                <c:pt idx="79">
                  <c:v>43577</c:v>
                </c:pt>
                <c:pt idx="80">
                  <c:v>43579</c:v>
                </c:pt>
                <c:pt idx="81">
                  <c:v>43580</c:v>
                </c:pt>
                <c:pt idx="82">
                  <c:v>43581</c:v>
                </c:pt>
                <c:pt idx="83">
                  <c:v>43584</c:v>
                </c:pt>
                <c:pt idx="84">
                  <c:v>43585</c:v>
                </c:pt>
                <c:pt idx="85">
                  <c:v>43587</c:v>
                </c:pt>
                <c:pt idx="86">
                  <c:v>43588</c:v>
                </c:pt>
                <c:pt idx="87">
                  <c:v>43591</c:v>
                </c:pt>
                <c:pt idx="88">
                  <c:v>43592</c:v>
                </c:pt>
                <c:pt idx="89">
                  <c:v>43593</c:v>
                </c:pt>
                <c:pt idx="90">
                  <c:v>43594</c:v>
                </c:pt>
                <c:pt idx="91">
                  <c:v>43595</c:v>
                </c:pt>
                <c:pt idx="92">
                  <c:v>43598</c:v>
                </c:pt>
                <c:pt idx="93">
                  <c:v>43599</c:v>
                </c:pt>
                <c:pt idx="94">
                  <c:v>43600</c:v>
                </c:pt>
                <c:pt idx="95">
                  <c:v>43601</c:v>
                </c:pt>
                <c:pt idx="96">
                  <c:v>43602</c:v>
                </c:pt>
                <c:pt idx="97">
                  <c:v>43605</c:v>
                </c:pt>
                <c:pt idx="98">
                  <c:v>43606</c:v>
                </c:pt>
                <c:pt idx="99">
                  <c:v>43607</c:v>
                </c:pt>
                <c:pt idx="100">
                  <c:v>43608</c:v>
                </c:pt>
                <c:pt idx="101">
                  <c:v>43609</c:v>
                </c:pt>
                <c:pt idx="102">
                  <c:v>43612</c:v>
                </c:pt>
                <c:pt idx="103">
                  <c:v>43613</c:v>
                </c:pt>
                <c:pt idx="104">
                  <c:v>43614</c:v>
                </c:pt>
                <c:pt idx="105">
                  <c:v>43615</c:v>
                </c:pt>
                <c:pt idx="106">
                  <c:v>43616</c:v>
                </c:pt>
                <c:pt idx="107">
                  <c:v>43619</c:v>
                </c:pt>
                <c:pt idx="108">
                  <c:v>43623</c:v>
                </c:pt>
                <c:pt idx="109">
                  <c:v>43626</c:v>
                </c:pt>
                <c:pt idx="110">
                  <c:v>43627</c:v>
                </c:pt>
                <c:pt idx="111">
                  <c:v>43628</c:v>
                </c:pt>
                <c:pt idx="112">
                  <c:v>43629</c:v>
                </c:pt>
                <c:pt idx="113">
                  <c:v>43630</c:v>
                </c:pt>
                <c:pt idx="114">
                  <c:v>43633</c:v>
                </c:pt>
                <c:pt idx="115">
                  <c:v>43634</c:v>
                </c:pt>
                <c:pt idx="116">
                  <c:v>43635</c:v>
                </c:pt>
                <c:pt idx="117">
                  <c:v>43636</c:v>
                </c:pt>
                <c:pt idx="118">
                  <c:v>43637</c:v>
                </c:pt>
                <c:pt idx="119">
                  <c:v>43640</c:v>
                </c:pt>
                <c:pt idx="120">
                  <c:v>43641</c:v>
                </c:pt>
                <c:pt idx="121">
                  <c:v>43642</c:v>
                </c:pt>
                <c:pt idx="122">
                  <c:v>43643</c:v>
                </c:pt>
                <c:pt idx="123">
                  <c:v>43644</c:v>
                </c:pt>
                <c:pt idx="124">
                  <c:v>43647</c:v>
                </c:pt>
                <c:pt idx="125">
                  <c:v>43648</c:v>
                </c:pt>
                <c:pt idx="126">
                  <c:v>43649</c:v>
                </c:pt>
                <c:pt idx="127">
                  <c:v>43650</c:v>
                </c:pt>
                <c:pt idx="128">
                  <c:v>43651</c:v>
                </c:pt>
                <c:pt idx="129">
                  <c:v>43654</c:v>
                </c:pt>
                <c:pt idx="130">
                  <c:v>43655</c:v>
                </c:pt>
                <c:pt idx="131">
                  <c:v>43656</c:v>
                </c:pt>
                <c:pt idx="132">
                  <c:v>43657</c:v>
                </c:pt>
                <c:pt idx="133">
                  <c:v>43658</c:v>
                </c:pt>
                <c:pt idx="134">
                  <c:v>43662</c:v>
                </c:pt>
                <c:pt idx="135">
                  <c:v>43663</c:v>
                </c:pt>
                <c:pt idx="136">
                  <c:v>43664</c:v>
                </c:pt>
                <c:pt idx="137">
                  <c:v>43665</c:v>
                </c:pt>
                <c:pt idx="138">
                  <c:v>43668</c:v>
                </c:pt>
                <c:pt idx="139">
                  <c:v>43669</c:v>
                </c:pt>
                <c:pt idx="140">
                  <c:v>43670</c:v>
                </c:pt>
                <c:pt idx="141">
                  <c:v>43671</c:v>
                </c:pt>
                <c:pt idx="142">
                  <c:v>43672</c:v>
                </c:pt>
                <c:pt idx="143">
                  <c:v>43675</c:v>
                </c:pt>
                <c:pt idx="144">
                  <c:v>43676</c:v>
                </c:pt>
                <c:pt idx="145">
                  <c:v>43677</c:v>
                </c:pt>
                <c:pt idx="146">
                  <c:v>43678</c:v>
                </c:pt>
                <c:pt idx="147">
                  <c:v>43679</c:v>
                </c:pt>
                <c:pt idx="148">
                  <c:v>43682</c:v>
                </c:pt>
                <c:pt idx="149">
                  <c:v>43683</c:v>
                </c:pt>
                <c:pt idx="150">
                  <c:v>43684</c:v>
                </c:pt>
                <c:pt idx="151">
                  <c:v>43685</c:v>
                </c:pt>
                <c:pt idx="152">
                  <c:v>43686</c:v>
                </c:pt>
                <c:pt idx="153">
                  <c:v>43692</c:v>
                </c:pt>
                <c:pt idx="154">
                  <c:v>43693</c:v>
                </c:pt>
                <c:pt idx="155">
                  <c:v>43696</c:v>
                </c:pt>
                <c:pt idx="156">
                  <c:v>43697</c:v>
                </c:pt>
                <c:pt idx="157">
                  <c:v>43698</c:v>
                </c:pt>
                <c:pt idx="158">
                  <c:v>43699</c:v>
                </c:pt>
                <c:pt idx="159">
                  <c:v>43700</c:v>
                </c:pt>
                <c:pt idx="160">
                  <c:v>43703</c:v>
                </c:pt>
                <c:pt idx="161">
                  <c:v>43704</c:v>
                </c:pt>
                <c:pt idx="162">
                  <c:v>43705</c:v>
                </c:pt>
                <c:pt idx="163">
                  <c:v>43706</c:v>
                </c:pt>
                <c:pt idx="164">
                  <c:v>43710</c:v>
                </c:pt>
                <c:pt idx="165">
                  <c:v>43711</c:v>
                </c:pt>
                <c:pt idx="166">
                  <c:v>43712</c:v>
                </c:pt>
                <c:pt idx="167">
                  <c:v>43713</c:v>
                </c:pt>
                <c:pt idx="168">
                  <c:v>43714</c:v>
                </c:pt>
                <c:pt idx="169">
                  <c:v>43717</c:v>
                </c:pt>
                <c:pt idx="170">
                  <c:v>43718</c:v>
                </c:pt>
                <c:pt idx="171">
                  <c:v>43719</c:v>
                </c:pt>
                <c:pt idx="172">
                  <c:v>43720</c:v>
                </c:pt>
                <c:pt idx="173">
                  <c:v>43721</c:v>
                </c:pt>
                <c:pt idx="174">
                  <c:v>43724</c:v>
                </c:pt>
                <c:pt idx="175">
                  <c:v>43725</c:v>
                </c:pt>
                <c:pt idx="176">
                  <c:v>43726</c:v>
                </c:pt>
                <c:pt idx="177">
                  <c:v>43727</c:v>
                </c:pt>
                <c:pt idx="178">
                  <c:v>43728</c:v>
                </c:pt>
                <c:pt idx="179">
                  <c:v>43731</c:v>
                </c:pt>
                <c:pt idx="180">
                  <c:v>43732</c:v>
                </c:pt>
                <c:pt idx="181">
                  <c:v>43733</c:v>
                </c:pt>
                <c:pt idx="182">
                  <c:v>43734</c:v>
                </c:pt>
                <c:pt idx="183">
                  <c:v>43735</c:v>
                </c:pt>
                <c:pt idx="184">
                  <c:v>43738</c:v>
                </c:pt>
                <c:pt idx="185">
                  <c:v>43739</c:v>
                </c:pt>
                <c:pt idx="186">
                  <c:v>43740</c:v>
                </c:pt>
                <c:pt idx="187">
                  <c:v>43741</c:v>
                </c:pt>
                <c:pt idx="188">
                  <c:v>43742</c:v>
                </c:pt>
                <c:pt idx="189">
                  <c:v>43745</c:v>
                </c:pt>
                <c:pt idx="190">
                  <c:v>43746</c:v>
                </c:pt>
                <c:pt idx="191">
                  <c:v>43747</c:v>
                </c:pt>
                <c:pt idx="192">
                  <c:v>43748</c:v>
                </c:pt>
                <c:pt idx="193">
                  <c:v>43749</c:v>
                </c:pt>
                <c:pt idx="194">
                  <c:v>43752</c:v>
                </c:pt>
                <c:pt idx="195">
                  <c:v>43753</c:v>
                </c:pt>
                <c:pt idx="196">
                  <c:v>43754</c:v>
                </c:pt>
                <c:pt idx="197">
                  <c:v>43755</c:v>
                </c:pt>
                <c:pt idx="198">
                  <c:v>43756</c:v>
                </c:pt>
                <c:pt idx="199">
                  <c:v>43759</c:v>
                </c:pt>
                <c:pt idx="200">
                  <c:v>43760</c:v>
                </c:pt>
                <c:pt idx="201">
                  <c:v>43761</c:v>
                </c:pt>
                <c:pt idx="202">
                  <c:v>43762</c:v>
                </c:pt>
                <c:pt idx="203">
                  <c:v>43763</c:v>
                </c:pt>
                <c:pt idx="204">
                  <c:v>43766</c:v>
                </c:pt>
                <c:pt idx="205">
                  <c:v>43768</c:v>
                </c:pt>
                <c:pt idx="206">
                  <c:v>43769</c:v>
                </c:pt>
                <c:pt idx="207">
                  <c:v>43773</c:v>
                </c:pt>
                <c:pt idx="208">
                  <c:v>43774</c:v>
                </c:pt>
                <c:pt idx="209">
                  <c:v>43775</c:v>
                </c:pt>
                <c:pt idx="210">
                  <c:v>43776</c:v>
                </c:pt>
                <c:pt idx="211">
                  <c:v>43777</c:v>
                </c:pt>
                <c:pt idx="212">
                  <c:v>43780</c:v>
                </c:pt>
                <c:pt idx="213">
                  <c:v>43781</c:v>
                </c:pt>
                <c:pt idx="214">
                  <c:v>43782</c:v>
                </c:pt>
                <c:pt idx="215">
                  <c:v>43783</c:v>
                </c:pt>
                <c:pt idx="216">
                  <c:v>43784</c:v>
                </c:pt>
                <c:pt idx="217">
                  <c:v>43787</c:v>
                </c:pt>
                <c:pt idx="218">
                  <c:v>43788</c:v>
                </c:pt>
                <c:pt idx="219">
                  <c:v>43789</c:v>
                </c:pt>
                <c:pt idx="220">
                  <c:v>43790</c:v>
                </c:pt>
                <c:pt idx="221">
                  <c:v>43791</c:v>
                </c:pt>
                <c:pt idx="222">
                  <c:v>43794</c:v>
                </c:pt>
                <c:pt idx="223">
                  <c:v>43795</c:v>
                </c:pt>
                <c:pt idx="224">
                  <c:v>43796</c:v>
                </c:pt>
                <c:pt idx="225">
                  <c:v>43797</c:v>
                </c:pt>
                <c:pt idx="226">
                  <c:v>43798</c:v>
                </c:pt>
                <c:pt idx="227">
                  <c:v>43801</c:v>
                </c:pt>
                <c:pt idx="228">
                  <c:v>43802</c:v>
                </c:pt>
                <c:pt idx="229">
                  <c:v>43803</c:v>
                </c:pt>
                <c:pt idx="230">
                  <c:v>43804</c:v>
                </c:pt>
                <c:pt idx="231">
                  <c:v>43805</c:v>
                </c:pt>
                <c:pt idx="232">
                  <c:v>43808</c:v>
                </c:pt>
                <c:pt idx="233">
                  <c:v>43809</c:v>
                </c:pt>
                <c:pt idx="234">
                  <c:v>43810</c:v>
                </c:pt>
                <c:pt idx="235">
                  <c:v>43811</c:v>
                </c:pt>
                <c:pt idx="236">
                  <c:v>43812</c:v>
                </c:pt>
                <c:pt idx="237">
                  <c:v>43815</c:v>
                </c:pt>
                <c:pt idx="238">
                  <c:v>43816</c:v>
                </c:pt>
                <c:pt idx="239">
                  <c:v>43817</c:v>
                </c:pt>
                <c:pt idx="240">
                  <c:v>43818</c:v>
                </c:pt>
                <c:pt idx="241">
                  <c:v>43819</c:v>
                </c:pt>
                <c:pt idx="242">
                  <c:v>43822</c:v>
                </c:pt>
                <c:pt idx="243">
                  <c:v>43823</c:v>
                </c:pt>
                <c:pt idx="244">
                  <c:v>43824</c:v>
                </c:pt>
                <c:pt idx="245">
                  <c:v>43825</c:v>
                </c:pt>
                <c:pt idx="246">
                  <c:v>43826</c:v>
                </c:pt>
                <c:pt idx="247">
                  <c:v>43829</c:v>
                </c:pt>
                <c:pt idx="248">
                  <c:v>43830</c:v>
                </c:pt>
                <c:pt idx="249">
                  <c:v>43832</c:v>
                </c:pt>
                <c:pt idx="250">
                  <c:v>43833</c:v>
                </c:pt>
                <c:pt idx="251">
                  <c:v>43836</c:v>
                </c:pt>
                <c:pt idx="252">
                  <c:v>43837</c:v>
                </c:pt>
                <c:pt idx="253">
                  <c:v>43838</c:v>
                </c:pt>
                <c:pt idx="254">
                  <c:v>43839</c:v>
                </c:pt>
                <c:pt idx="255">
                  <c:v>43840</c:v>
                </c:pt>
                <c:pt idx="256">
                  <c:v>43843</c:v>
                </c:pt>
                <c:pt idx="257">
                  <c:v>43844</c:v>
                </c:pt>
                <c:pt idx="258">
                  <c:v>43845</c:v>
                </c:pt>
                <c:pt idx="259">
                  <c:v>43846</c:v>
                </c:pt>
                <c:pt idx="260">
                  <c:v>43847</c:v>
                </c:pt>
                <c:pt idx="261">
                  <c:v>43850</c:v>
                </c:pt>
                <c:pt idx="262">
                  <c:v>43851</c:v>
                </c:pt>
                <c:pt idx="263">
                  <c:v>43852</c:v>
                </c:pt>
                <c:pt idx="264">
                  <c:v>43853</c:v>
                </c:pt>
                <c:pt idx="265">
                  <c:v>43854</c:v>
                </c:pt>
                <c:pt idx="266">
                  <c:v>43857</c:v>
                </c:pt>
                <c:pt idx="267">
                  <c:v>43858</c:v>
                </c:pt>
                <c:pt idx="268">
                  <c:v>43859</c:v>
                </c:pt>
                <c:pt idx="269">
                  <c:v>43860</c:v>
                </c:pt>
                <c:pt idx="270">
                  <c:v>43861</c:v>
                </c:pt>
                <c:pt idx="271">
                  <c:v>43864</c:v>
                </c:pt>
                <c:pt idx="272">
                  <c:v>43865</c:v>
                </c:pt>
                <c:pt idx="273">
                  <c:v>43866</c:v>
                </c:pt>
                <c:pt idx="274">
                  <c:v>43867</c:v>
                </c:pt>
                <c:pt idx="275">
                  <c:v>43868</c:v>
                </c:pt>
                <c:pt idx="276">
                  <c:v>43871</c:v>
                </c:pt>
                <c:pt idx="277">
                  <c:v>43872</c:v>
                </c:pt>
                <c:pt idx="278">
                  <c:v>43873</c:v>
                </c:pt>
                <c:pt idx="279">
                  <c:v>43874</c:v>
                </c:pt>
                <c:pt idx="280">
                  <c:v>43875</c:v>
                </c:pt>
                <c:pt idx="281">
                  <c:v>43878</c:v>
                </c:pt>
                <c:pt idx="282">
                  <c:v>43879</c:v>
                </c:pt>
                <c:pt idx="283">
                  <c:v>43880</c:v>
                </c:pt>
                <c:pt idx="284">
                  <c:v>43881</c:v>
                </c:pt>
                <c:pt idx="285">
                  <c:v>43882</c:v>
                </c:pt>
                <c:pt idx="286">
                  <c:v>43885</c:v>
                </c:pt>
                <c:pt idx="287">
                  <c:v>43886</c:v>
                </c:pt>
                <c:pt idx="288">
                  <c:v>43887</c:v>
                </c:pt>
                <c:pt idx="289">
                  <c:v>43888</c:v>
                </c:pt>
                <c:pt idx="290">
                  <c:v>43889</c:v>
                </c:pt>
                <c:pt idx="291">
                  <c:v>43892</c:v>
                </c:pt>
                <c:pt idx="292">
                  <c:v>43893</c:v>
                </c:pt>
                <c:pt idx="293">
                  <c:v>43894</c:v>
                </c:pt>
                <c:pt idx="294">
                  <c:v>43895</c:v>
                </c:pt>
                <c:pt idx="295">
                  <c:v>43896</c:v>
                </c:pt>
                <c:pt idx="296">
                  <c:v>43899</c:v>
                </c:pt>
                <c:pt idx="297">
                  <c:v>43900</c:v>
                </c:pt>
                <c:pt idx="298">
                  <c:v>43901</c:v>
                </c:pt>
                <c:pt idx="299">
                  <c:v>43902</c:v>
                </c:pt>
                <c:pt idx="300">
                  <c:v>43903</c:v>
                </c:pt>
                <c:pt idx="301">
                  <c:v>43906</c:v>
                </c:pt>
                <c:pt idx="302">
                  <c:v>43907</c:v>
                </c:pt>
                <c:pt idx="303">
                  <c:v>43908</c:v>
                </c:pt>
                <c:pt idx="304">
                  <c:v>43909</c:v>
                </c:pt>
                <c:pt idx="305">
                  <c:v>43910</c:v>
                </c:pt>
                <c:pt idx="306">
                  <c:v>43913</c:v>
                </c:pt>
                <c:pt idx="307">
                  <c:v>43914</c:v>
                </c:pt>
                <c:pt idx="308">
                  <c:v>43915</c:v>
                </c:pt>
                <c:pt idx="309">
                  <c:v>43916</c:v>
                </c:pt>
                <c:pt idx="310">
                  <c:v>43917</c:v>
                </c:pt>
                <c:pt idx="311">
                  <c:v>43920</c:v>
                </c:pt>
                <c:pt idx="312">
                  <c:v>43921</c:v>
                </c:pt>
                <c:pt idx="313">
                  <c:v>43922</c:v>
                </c:pt>
                <c:pt idx="314">
                  <c:v>43923</c:v>
                </c:pt>
                <c:pt idx="315">
                  <c:v>43924</c:v>
                </c:pt>
                <c:pt idx="316">
                  <c:v>43927</c:v>
                </c:pt>
                <c:pt idx="317">
                  <c:v>43928</c:v>
                </c:pt>
                <c:pt idx="318">
                  <c:v>43929</c:v>
                </c:pt>
                <c:pt idx="319">
                  <c:v>43930</c:v>
                </c:pt>
                <c:pt idx="320">
                  <c:v>43931</c:v>
                </c:pt>
                <c:pt idx="321">
                  <c:v>43934</c:v>
                </c:pt>
                <c:pt idx="322">
                  <c:v>43935</c:v>
                </c:pt>
                <c:pt idx="323">
                  <c:v>43936</c:v>
                </c:pt>
                <c:pt idx="324">
                  <c:v>43937</c:v>
                </c:pt>
                <c:pt idx="325">
                  <c:v>43938</c:v>
                </c:pt>
                <c:pt idx="326">
                  <c:v>43941</c:v>
                </c:pt>
                <c:pt idx="327">
                  <c:v>43942</c:v>
                </c:pt>
                <c:pt idx="328">
                  <c:v>43943</c:v>
                </c:pt>
                <c:pt idx="329">
                  <c:v>43945</c:v>
                </c:pt>
                <c:pt idx="330">
                  <c:v>43948</c:v>
                </c:pt>
                <c:pt idx="331">
                  <c:v>43949</c:v>
                </c:pt>
                <c:pt idx="332">
                  <c:v>43950</c:v>
                </c:pt>
                <c:pt idx="333">
                  <c:v>43951</c:v>
                </c:pt>
                <c:pt idx="334">
                  <c:v>43955</c:v>
                </c:pt>
                <c:pt idx="335">
                  <c:v>43956</c:v>
                </c:pt>
                <c:pt idx="336">
                  <c:v>43957</c:v>
                </c:pt>
                <c:pt idx="337">
                  <c:v>43958</c:v>
                </c:pt>
                <c:pt idx="338">
                  <c:v>43959</c:v>
                </c:pt>
                <c:pt idx="339">
                  <c:v>43962</c:v>
                </c:pt>
                <c:pt idx="340">
                  <c:v>43963</c:v>
                </c:pt>
                <c:pt idx="341">
                  <c:v>43964</c:v>
                </c:pt>
                <c:pt idx="342">
                  <c:v>43965</c:v>
                </c:pt>
                <c:pt idx="343">
                  <c:v>43966</c:v>
                </c:pt>
                <c:pt idx="344">
                  <c:v>43969</c:v>
                </c:pt>
                <c:pt idx="345">
                  <c:v>43971</c:v>
                </c:pt>
                <c:pt idx="346">
                  <c:v>43972</c:v>
                </c:pt>
                <c:pt idx="347">
                  <c:v>43973</c:v>
                </c:pt>
                <c:pt idx="348">
                  <c:v>43978</c:v>
                </c:pt>
                <c:pt idx="349">
                  <c:v>43979</c:v>
                </c:pt>
                <c:pt idx="350">
                  <c:v>43980</c:v>
                </c:pt>
                <c:pt idx="351">
                  <c:v>43983</c:v>
                </c:pt>
                <c:pt idx="352">
                  <c:v>43984</c:v>
                </c:pt>
                <c:pt idx="353">
                  <c:v>43985</c:v>
                </c:pt>
                <c:pt idx="354">
                  <c:v>43986</c:v>
                </c:pt>
                <c:pt idx="355">
                  <c:v>43987</c:v>
                </c:pt>
                <c:pt idx="356">
                  <c:v>43990</c:v>
                </c:pt>
                <c:pt idx="357">
                  <c:v>43991</c:v>
                </c:pt>
                <c:pt idx="358">
                  <c:v>43992</c:v>
                </c:pt>
                <c:pt idx="359">
                  <c:v>43993</c:v>
                </c:pt>
                <c:pt idx="360">
                  <c:v>43994</c:v>
                </c:pt>
                <c:pt idx="361">
                  <c:v>43997</c:v>
                </c:pt>
                <c:pt idx="362">
                  <c:v>43998</c:v>
                </c:pt>
                <c:pt idx="363">
                  <c:v>43999</c:v>
                </c:pt>
                <c:pt idx="364">
                  <c:v>44000</c:v>
                </c:pt>
                <c:pt idx="365">
                  <c:v>44001</c:v>
                </c:pt>
                <c:pt idx="366">
                  <c:v>44004</c:v>
                </c:pt>
                <c:pt idx="367">
                  <c:v>44005</c:v>
                </c:pt>
                <c:pt idx="368">
                  <c:v>44006</c:v>
                </c:pt>
                <c:pt idx="369">
                  <c:v>44007</c:v>
                </c:pt>
                <c:pt idx="370">
                  <c:v>44008</c:v>
                </c:pt>
                <c:pt idx="371">
                  <c:v>44011</c:v>
                </c:pt>
                <c:pt idx="372">
                  <c:v>44012</c:v>
                </c:pt>
                <c:pt idx="373">
                  <c:v>44013</c:v>
                </c:pt>
                <c:pt idx="374">
                  <c:v>44014</c:v>
                </c:pt>
                <c:pt idx="375">
                  <c:v>44015</c:v>
                </c:pt>
                <c:pt idx="376">
                  <c:v>44018</c:v>
                </c:pt>
                <c:pt idx="377">
                  <c:v>44019</c:v>
                </c:pt>
                <c:pt idx="378">
                  <c:v>44020</c:v>
                </c:pt>
                <c:pt idx="379">
                  <c:v>44021</c:v>
                </c:pt>
                <c:pt idx="380">
                  <c:v>44022</c:v>
                </c:pt>
                <c:pt idx="381">
                  <c:v>44025</c:v>
                </c:pt>
                <c:pt idx="382">
                  <c:v>44026</c:v>
                </c:pt>
                <c:pt idx="383">
                  <c:v>44028</c:v>
                </c:pt>
                <c:pt idx="384">
                  <c:v>44029</c:v>
                </c:pt>
                <c:pt idx="385">
                  <c:v>44032</c:v>
                </c:pt>
                <c:pt idx="386">
                  <c:v>44033</c:v>
                </c:pt>
                <c:pt idx="387">
                  <c:v>44034</c:v>
                </c:pt>
                <c:pt idx="388">
                  <c:v>44035</c:v>
                </c:pt>
                <c:pt idx="389">
                  <c:v>44036</c:v>
                </c:pt>
                <c:pt idx="390">
                  <c:v>44039</c:v>
                </c:pt>
                <c:pt idx="391">
                  <c:v>44040</c:v>
                </c:pt>
                <c:pt idx="392">
                  <c:v>44041</c:v>
                </c:pt>
                <c:pt idx="393">
                  <c:v>44042</c:v>
                </c:pt>
                <c:pt idx="394">
                  <c:v>44047</c:v>
                </c:pt>
                <c:pt idx="395">
                  <c:v>44048</c:v>
                </c:pt>
                <c:pt idx="396">
                  <c:v>44049</c:v>
                </c:pt>
                <c:pt idx="397">
                  <c:v>44050</c:v>
                </c:pt>
                <c:pt idx="398">
                  <c:v>44053</c:v>
                </c:pt>
                <c:pt idx="399">
                  <c:v>44054</c:v>
                </c:pt>
                <c:pt idx="400">
                  <c:v>44055</c:v>
                </c:pt>
                <c:pt idx="401">
                  <c:v>44056</c:v>
                </c:pt>
                <c:pt idx="402">
                  <c:v>44057</c:v>
                </c:pt>
                <c:pt idx="403">
                  <c:v>44060</c:v>
                </c:pt>
                <c:pt idx="404">
                  <c:v>44061</c:v>
                </c:pt>
                <c:pt idx="405">
                  <c:v>44062</c:v>
                </c:pt>
                <c:pt idx="406">
                  <c:v>44063</c:v>
                </c:pt>
                <c:pt idx="407">
                  <c:v>44064</c:v>
                </c:pt>
                <c:pt idx="408">
                  <c:v>44067</c:v>
                </c:pt>
                <c:pt idx="409">
                  <c:v>44068</c:v>
                </c:pt>
                <c:pt idx="410">
                  <c:v>44069</c:v>
                </c:pt>
                <c:pt idx="411">
                  <c:v>44070</c:v>
                </c:pt>
                <c:pt idx="412">
                  <c:v>44071</c:v>
                </c:pt>
                <c:pt idx="413">
                  <c:v>44074</c:v>
                </c:pt>
                <c:pt idx="414">
                  <c:v>44075</c:v>
                </c:pt>
                <c:pt idx="415">
                  <c:v>44076</c:v>
                </c:pt>
                <c:pt idx="416">
                  <c:v>44077</c:v>
                </c:pt>
                <c:pt idx="417">
                  <c:v>44078</c:v>
                </c:pt>
                <c:pt idx="418">
                  <c:v>44081</c:v>
                </c:pt>
                <c:pt idx="419">
                  <c:v>44082</c:v>
                </c:pt>
                <c:pt idx="420">
                  <c:v>44083</c:v>
                </c:pt>
                <c:pt idx="421">
                  <c:v>44084</c:v>
                </c:pt>
                <c:pt idx="422">
                  <c:v>44085</c:v>
                </c:pt>
                <c:pt idx="423">
                  <c:v>44088</c:v>
                </c:pt>
                <c:pt idx="424">
                  <c:v>44089</c:v>
                </c:pt>
                <c:pt idx="425">
                  <c:v>44090</c:v>
                </c:pt>
                <c:pt idx="426">
                  <c:v>44091</c:v>
                </c:pt>
                <c:pt idx="427">
                  <c:v>44092</c:v>
                </c:pt>
                <c:pt idx="428">
                  <c:v>44095</c:v>
                </c:pt>
                <c:pt idx="429">
                  <c:v>44096</c:v>
                </c:pt>
                <c:pt idx="430">
                  <c:v>44097</c:v>
                </c:pt>
                <c:pt idx="431">
                  <c:v>44098</c:v>
                </c:pt>
                <c:pt idx="432">
                  <c:v>44099</c:v>
                </c:pt>
                <c:pt idx="433">
                  <c:v>44102</c:v>
                </c:pt>
                <c:pt idx="434">
                  <c:v>44103</c:v>
                </c:pt>
                <c:pt idx="435">
                  <c:v>44104</c:v>
                </c:pt>
                <c:pt idx="436">
                  <c:v>44105</c:v>
                </c:pt>
                <c:pt idx="437">
                  <c:v>44106</c:v>
                </c:pt>
                <c:pt idx="438">
                  <c:v>44109</c:v>
                </c:pt>
                <c:pt idx="439">
                  <c:v>44110</c:v>
                </c:pt>
                <c:pt idx="440">
                  <c:v>44111</c:v>
                </c:pt>
                <c:pt idx="441">
                  <c:v>44112</c:v>
                </c:pt>
                <c:pt idx="442">
                  <c:v>44113</c:v>
                </c:pt>
                <c:pt idx="443">
                  <c:v>44116</c:v>
                </c:pt>
                <c:pt idx="444">
                  <c:v>44117</c:v>
                </c:pt>
                <c:pt idx="445">
                  <c:v>44118</c:v>
                </c:pt>
                <c:pt idx="446">
                  <c:v>44119</c:v>
                </c:pt>
                <c:pt idx="447">
                  <c:v>44120</c:v>
                </c:pt>
                <c:pt idx="448">
                  <c:v>44123</c:v>
                </c:pt>
                <c:pt idx="449">
                  <c:v>44124</c:v>
                </c:pt>
                <c:pt idx="450">
                  <c:v>44125</c:v>
                </c:pt>
                <c:pt idx="451">
                  <c:v>44126</c:v>
                </c:pt>
                <c:pt idx="452">
                  <c:v>44127</c:v>
                </c:pt>
                <c:pt idx="453">
                  <c:v>44130</c:v>
                </c:pt>
                <c:pt idx="454">
                  <c:v>44131</c:v>
                </c:pt>
                <c:pt idx="455">
                  <c:v>44132</c:v>
                </c:pt>
                <c:pt idx="456">
                  <c:v>44134</c:v>
                </c:pt>
                <c:pt idx="457">
                  <c:v>44137</c:v>
                </c:pt>
                <c:pt idx="458">
                  <c:v>44138</c:v>
                </c:pt>
                <c:pt idx="459">
                  <c:v>44139</c:v>
                </c:pt>
                <c:pt idx="460">
                  <c:v>44140</c:v>
                </c:pt>
                <c:pt idx="461">
                  <c:v>44141</c:v>
                </c:pt>
                <c:pt idx="462">
                  <c:v>44144</c:v>
                </c:pt>
                <c:pt idx="463">
                  <c:v>44145</c:v>
                </c:pt>
                <c:pt idx="464">
                  <c:v>44146</c:v>
                </c:pt>
                <c:pt idx="465">
                  <c:v>44147</c:v>
                </c:pt>
                <c:pt idx="466">
                  <c:v>44148</c:v>
                </c:pt>
                <c:pt idx="467">
                  <c:v>44151</c:v>
                </c:pt>
                <c:pt idx="468">
                  <c:v>44152</c:v>
                </c:pt>
                <c:pt idx="469">
                  <c:v>44153</c:v>
                </c:pt>
                <c:pt idx="470">
                  <c:v>44154</c:v>
                </c:pt>
                <c:pt idx="471">
                  <c:v>44155</c:v>
                </c:pt>
                <c:pt idx="472">
                  <c:v>44158</c:v>
                </c:pt>
                <c:pt idx="473">
                  <c:v>44159</c:v>
                </c:pt>
                <c:pt idx="474">
                  <c:v>44160</c:v>
                </c:pt>
                <c:pt idx="475">
                  <c:v>44161</c:v>
                </c:pt>
                <c:pt idx="476" formatCode="d\-mmm\-yy">
                  <c:v>44162</c:v>
                </c:pt>
                <c:pt idx="477" formatCode="d\-mmm\-yy">
                  <c:v>44165</c:v>
                </c:pt>
                <c:pt idx="478" formatCode="d\-mmm\-yy">
                  <c:v>44166</c:v>
                </c:pt>
                <c:pt idx="479" formatCode="d\-mmm\-yy">
                  <c:v>44167</c:v>
                </c:pt>
                <c:pt idx="480" formatCode="d\-mmm\-yy">
                  <c:v>44168</c:v>
                </c:pt>
                <c:pt idx="481" formatCode="d\-mmm\-yy">
                  <c:v>44169</c:v>
                </c:pt>
                <c:pt idx="482" formatCode="d\-mmm\-yy">
                  <c:v>44172</c:v>
                </c:pt>
                <c:pt idx="483" formatCode="d\-mmm\-yy">
                  <c:v>44173</c:v>
                </c:pt>
                <c:pt idx="484" formatCode="d\-mmm\-yy">
                  <c:v>44174</c:v>
                </c:pt>
                <c:pt idx="485" formatCode="d\-mmm\-yy">
                  <c:v>44175</c:v>
                </c:pt>
                <c:pt idx="486" formatCode="d\-mmm\-yy">
                  <c:v>44176</c:v>
                </c:pt>
                <c:pt idx="487" formatCode="d\-mmm\-yy">
                  <c:v>44179</c:v>
                </c:pt>
                <c:pt idx="488" formatCode="d\-mmm\-yy">
                  <c:v>44180</c:v>
                </c:pt>
                <c:pt idx="489" formatCode="d\-mmm\-yy">
                  <c:v>44181</c:v>
                </c:pt>
                <c:pt idx="490" formatCode="d\-mmm\-yy">
                  <c:v>44182</c:v>
                </c:pt>
                <c:pt idx="491" formatCode="d\-mmm\-yy">
                  <c:v>44183</c:v>
                </c:pt>
                <c:pt idx="492" formatCode="d\-mmm\-yy">
                  <c:v>44186</c:v>
                </c:pt>
                <c:pt idx="493" formatCode="d\-mmm\-yy">
                  <c:v>44187</c:v>
                </c:pt>
                <c:pt idx="494" formatCode="d\-mmm\-yy">
                  <c:v>44188</c:v>
                </c:pt>
                <c:pt idx="495" formatCode="d\-mmm\-yy">
                  <c:v>44189</c:v>
                </c:pt>
                <c:pt idx="496" formatCode="d\-mmm\-yy">
                  <c:v>44190</c:v>
                </c:pt>
                <c:pt idx="497" formatCode="d\-mmm\-yy">
                  <c:v>44193</c:v>
                </c:pt>
                <c:pt idx="498" formatCode="d\-mmm\-yy">
                  <c:v>44194</c:v>
                </c:pt>
                <c:pt idx="499" formatCode="d\-mmm\-yy">
                  <c:v>44195</c:v>
                </c:pt>
                <c:pt idx="500" formatCode="d\-mmm\-yy">
                  <c:v>44196</c:v>
                </c:pt>
                <c:pt idx="501" formatCode="d\-mmm\-yy">
                  <c:v>44200</c:v>
                </c:pt>
                <c:pt idx="502" formatCode="d\-mmm\-yy">
                  <c:v>44201</c:v>
                </c:pt>
                <c:pt idx="503" formatCode="d\-mmm\-yy">
                  <c:v>44202</c:v>
                </c:pt>
                <c:pt idx="504" formatCode="d\-mmm\-yy">
                  <c:v>44203</c:v>
                </c:pt>
                <c:pt idx="505" formatCode="d\-mmm\-yy">
                  <c:v>44204</c:v>
                </c:pt>
                <c:pt idx="506" formatCode="d\-mmm\-yy">
                  <c:v>44207</c:v>
                </c:pt>
                <c:pt idx="507" formatCode="d\-mmm\-yy">
                  <c:v>44208</c:v>
                </c:pt>
                <c:pt idx="508" formatCode="d\-mmm\-yy">
                  <c:v>44209</c:v>
                </c:pt>
                <c:pt idx="509" formatCode="d\-mmm\-yy">
                  <c:v>44210</c:v>
                </c:pt>
                <c:pt idx="510" formatCode="d\-mmm\-yy">
                  <c:v>44211</c:v>
                </c:pt>
                <c:pt idx="511" formatCode="d\-mmm\-yy">
                  <c:v>44214</c:v>
                </c:pt>
                <c:pt idx="512" formatCode="d\-mmm\-yy">
                  <c:v>44215</c:v>
                </c:pt>
                <c:pt idx="513" formatCode="d\-mmm\-yy">
                  <c:v>44216</c:v>
                </c:pt>
                <c:pt idx="514" formatCode="d\-mmm\-yy">
                  <c:v>44217</c:v>
                </c:pt>
                <c:pt idx="515" formatCode="d\-mmm\-yy">
                  <c:v>44218</c:v>
                </c:pt>
                <c:pt idx="516" formatCode="d\-mmm\-yy">
                  <c:v>44221</c:v>
                </c:pt>
                <c:pt idx="517" formatCode="d\-mmm\-yy">
                  <c:v>44222</c:v>
                </c:pt>
                <c:pt idx="518" formatCode="d\-mmm\-yy">
                  <c:v>44223</c:v>
                </c:pt>
                <c:pt idx="519" formatCode="d\-mmm\-yy">
                  <c:v>44224</c:v>
                </c:pt>
                <c:pt idx="520" formatCode="d\-mmm\-yy">
                  <c:v>44225</c:v>
                </c:pt>
                <c:pt idx="521" formatCode="d\-mmm\-yy">
                  <c:v>44228</c:v>
                </c:pt>
                <c:pt idx="522" formatCode="d\-mmm\-yy">
                  <c:v>44229</c:v>
                </c:pt>
                <c:pt idx="523" formatCode="d\-mmm\-yy">
                  <c:v>44230</c:v>
                </c:pt>
                <c:pt idx="524" formatCode="d\-mmm\-yy">
                  <c:v>44231</c:v>
                </c:pt>
                <c:pt idx="525" formatCode="d\-mmm\-yy">
                  <c:v>44232</c:v>
                </c:pt>
                <c:pt idx="526" formatCode="d\-mmm\-yy">
                  <c:v>44235</c:v>
                </c:pt>
                <c:pt idx="527" formatCode="d\-mmm\-yy">
                  <c:v>44236</c:v>
                </c:pt>
                <c:pt idx="528" formatCode="d\-mmm\-yy">
                  <c:v>44237</c:v>
                </c:pt>
                <c:pt idx="529" formatCode="d\-mmm\-yy">
                  <c:v>44238</c:v>
                </c:pt>
                <c:pt idx="530" formatCode="d\-mmm\-yy">
                  <c:v>44239</c:v>
                </c:pt>
                <c:pt idx="531" formatCode="d\-mmm\-yy">
                  <c:v>44242</c:v>
                </c:pt>
                <c:pt idx="532" formatCode="d\-mmm\-yy">
                  <c:v>44243</c:v>
                </c:pt>
                <c:pt idx="533" formatCode="d\-mmm\-yy">
                  <c:v>44244</c:v>
                </c:pt>
                <c:pt idx="534" formatCode="d\-mmm\-yy">
                  <c:v>44245</c:v>
                </c:pt>
                <c:pt idx="535" formatCode="d\-mmm\-yy">
                  <c:v>44246</c:v>
                </c:pt>
                <c:pt idx="536" formatCode="d\-mmm\-yy">
                  <c:v>44249</c:v>
                </c:pt>
                <c:pt idx="537" formatCode="d\-mmm\-yy">
                  <c:v>44250</c:v>
                </c:pt>
                <c:pt idx="538" formatCode="d\-mmm\-yy">
                  <c:v>44251</c:v>
                </c:pt>
                <c:pt idx="539" formatCode="d\-mmm\-yy">
                  <c:v>44252</c:v>
                </c:pt>
                <c:pt idx="540" formatCode="d\-mmm\-yy">
                  <c:v>44253</c:v>
                </c:pt>
                <c:pt idx="541" formatCode="d\-mmm\-yy">
                  <c:v>44256</c:v>
                </c:pt>
                <c:pt idx="542" formatCode="d\-mmm\-yy">
                  <c:v>44257</c:v>
                </c:pt>
                <c:pt idx="543" formatCode="d\-mmm\-yy">
                  <c:v>44258</c:v>
                </c:pt>
                <c:pt idx="544" formatCode="d\-mmm\-yy">
                  <c:v>44259</c:v>
                </c:pt>
                <c:pt idx="545" formatCode="d\-mmm\-yy">
                  <c:v>44260</c:v>
                </c:pt>
                <c:pt idx="546" formatCode="d\-mmm\-yy">
                  <c:v>44263</c:v>
                </c:pt>
                <c:pt idx="547" formatCode="d\-mmm\-yy">
                  <c:v>44264</c:v>
                </c:pt>
                <c:pt idx="548" formatCode="d\-mmm\-yy">
                  <c:v>44265</c:v>
                </c:pt>
                <c:pt idx="549" formatCode="d\-mmm">
                  <c:v>44266</c:v>
                </c:pt>
                <c:pt idx="550" formatCode="d\-mmm\-yy">
                  <c:v>44267</c:v>
                </c:pt>
                <c:pt idx="551" formatCode="d\-mmm\-yy">
                  <c:v>44270</c:v>
                </c:pt>
                <c:pt idx="552" formatCode="d\-mmm\-yy">
                  <c:v>44271</c:v>
                </c:pt>
                <c:pt idx="553" formatCode="d\-mmm\-yy">
                  <c:v>44272</c:v>
                </c:pt>
                <c:pt idx="554" formatCode="d\-mmm\-yy">
                  <c:v>44273</c:v>
                </c:pt>
                <c:pt idx="555" formatCode="d\-mmm\-yy">
                  <c:v>44274</c:v>
                </c:pt>
                <c:pt idx="556" formatCode="d\-mmm\-yy">
                  <c:v>44277</c:v>
                </c:pt>
                <c:pt idx="557" formatCode="d\-mmm\-yy">
                  <c:v>44278</c:v>
                </c:pt>
                <c:pt idx="558">
                  <c:v>44279</c:v>
                </c:pt>
                <c:pt idx="559">
                  <c:v>44281</c:v>
                </c:pt>
                <c:pt idx="560">
                  <c:v>44284</c:v>
                </c:pt>
                <c:pt idx="561">
                  <c:v>44285</c:v>
                </c:pt>
                <c:pt idx="562" formatCode="d\-mmm\-yy">
                  <c:v>44286</c:v>
                </c:pt>
                <c:pt idx="563">
                  <c:v>44287</c:v>
                </c:pt>
                <c:pt idx="564">
                  <c:v>44288</c:v>
                </c:pt>
                <c:pt idx="565">
                  <c:v>44291</c:v>
                </c:pt>
                <c:pt idx="566">
                  <c:v>44292</c:v>
                </c:pt>
                <c:pt idx="567">
                  <c:v>44293</c:v>
                </c:pt>
                <c:pt idx="568">
                  <c:v>44294</c:v>
                </c:pt>
                <c:pt idx="569">
                  <c:v>44295</c:v>
                </c:pt>
                <c:pt idx="570">
                  <c:v>44298</c:v>
                </c:pt>
                <c:pt idx="571">
                  <c:v>44299</c:v>
                </c:pt>
                <c:pt idx="572">
                  <c:v>44300</c:v>
                </c:pt>
                <c:pt idx="573">
                  <c:v>44301</c:v>
                </c:pt>
                <c:pt idx="574">
                  <c:v>44302</c:v>
                </c:pt>
                <c:pt idx="575">
                  <c:v>44305</c:v>
                </c:pt>
                <c:pt idx="576">
                  <c:v>44306</c:v>
                </c:pt>
                <c:pt idx="577">
                  <c:v>44307</c:v>
                </c:pt>
                <c:pt idx="578">
                  <c:v>44308</c:v>
                </c:pt>
                <c:pt idx="579">
                  <c:v>44312</c:v>
                </c:pt>
                <c:pt idx="580">
                  <c:v>44313</c:v>
                </c:pt>
                <c:pt idx="581">
                  <c:v>44314</c:v>
                </c:pt>
                <c:pt idx="582">
                  <c:v>44315</c:v>
                </c:pt>
                <c:pt idx="583">
                  <c:v>44316</c:v>
                </c:pt>
                <c:pt idx="584">
                  <c:v>44319</c:v>
                </c:pt>
                <c:pt idx="585">
                  <c:v>44320</c:v>
                </c:pt>
                <c:pt idx="586">
                  <c:v>44321</c:v>
                </c:pt>
                <c:pt idx="587">
                  <c:v>44322</c:v>
                </c:pt>
                <c:pt idx="588">
                  <c:v>44323</c:v>
                </c:pt>
                <c:pt idx="589">
                  <c:v>44326</c:v>
                </c:pt>
                <c:pt idx="590">
                  <c:v>44327</c:v>
                </c:pt>
                <c:pt idx="591">
                  <c:v>44328</c:v>
                </c:pt>
                <c:pt idx="592">
                  <c:v>44333</c:v>
                </c:pt>
                <c:pt idx="593">
                  <c:v>44334</c:v>
                </c:pt>
                <c:pt idx="594">
                  <c:v>44336</c:v>
                </c:pt>
                <c:pt idx="595">
                  <c:v>44337</c:v>
                </c:pt>
                <c:pt idx="596">
                  <c:v>44340</c:v>
                </c:pt>
                <c:pt idx="597">
                  <c:v>44341</c:v>
                </c:pt>
                <c:pt idx="598">
                  <c:v>44342</c:v>
                </c:pt>
                <c:pt idx="599">
                  <c:v>44343</c:v>
                </c:pt>
                <c:pt idx="600">
                  <c:v>44344</c:v>
                </c:pt>
                <c:pt idx="601">
                  <c:v>44347</c:v>
                </c:pt>
                <c:pt idx="602">
                  <c:v>44348</c:v>
                </c:pt>
                <c:pt idx="603">
                  <c:v>44349</c:v>
                </c:pt>
                <c:pt idx="604">
                  <c:v>44350</c:v>
                </c:pt>
                <c:pt idx="605">
                  <c:v>44351</c:v>
                </c:pt>
                <c:pt idx="606">
                  <c:v>44354</c:v>
                </c:pt>
                <c:pt idx="607">
                  <c:v>44355</c:v>
                </c:pt>
                <c:pt idx="608">
                  <c:v>44356</c:v>
                </c:pt>
                <c:pt idx="609">
                  <c:v>44357</c:v>
                </c:pt>
                <c:pt idx="610">
                  <c:v>44358</c:v>
                </c:pt>
                <c:pt idx="611">
                  <c:v>44361</c:v>
                </c:pt>
                <c:pt idx="612">
                  <c:v>44362</c:v>
                </c:pt>
                <c:pt idx="613">
                  <c:v>44363</c:v>
                </c:pt>
                <c:pt idx="614">
                  <c:v>44364</c:v>
                </c:pt>
                <c:pt idx="615">
                  <c:v>44365</c:v>
                </c:pt>
                <c:pt idx="616">
                  <c:v>44368</c:v>
                </c:pt>
                <c:pt idx="617">
                  <c:v>44369</c:v>
                </c:pt>
                <c:pt idx="618">
                  <c:v>44370</c:v>
                </c:pt>
                <c:pt idx="619">
                  <c:v>44371</c:v>
                </c:pt>
                <c:pt idx="620">
                  <c:v>44372</c:v>
                </c:pt>
                <c:pt idx="621">
                  <c:v>44375</c:v>
                </c:pt>
                <c:pt idx="622">
                  <c:v>44376</c:v>
                </c:pt>
                <c:pt idx="623">
                  <c:v>44377</c:v>
                </c:pt>
                <c:pt idx="624">
                  <c:v>44378</c:v>
                </c:pt>
                <c:pt idx="625">
                  <c:v>44379</c:v>
                </c:pt>
                <c:pt idx="626">
                  <c:v>44382</c:v>
                </c:pt>
                <c:pt idx="627">
                  <c:v>44383</c:v>
                </c:pt>
                <c:pt idx="628">
                  <c:v>44384</c:v>
                </c:pt>
                <c:pt idx="629">
                  <c:v>44385</c:v>
                </c:pt>
                <c:pt idx="630">
                  <c:v>44386</c:v>
                </c:pt>
                <c:pt idx="631">
                  <c:v>44389</c:v>
                </c:pt>
                <c:pt idx="632">
                  <c:v>44390</c:v>
                </c:pt>
                <c:pt idx="633">
                  <c:v>44391</c:v>
                </c:pt>
                <c:pt idx="634">
                  <c:v>44393</c:v>
                </c:pt>
                <c:pt idx="635">
                  <c:v>44396</c:v>
                </c:pt>
                <c:pt idx="636">
                  <c:v>44403</c:v>
                </c:pt>
                <c:pt idx="637">
                  <c:v>44404</c:v>
                </c:pt>
                <c:pt idx="638">
                  <c:v>44405</c:v>
                </c:pt>
                <c:pt idx="639">
                  <c:v>44406</c:v>
                </c:pt>
                <c:pt idx="640">
                  <c:v>44407</c:v>
                </c:pt>
                <c:pt idx="641">
                  <c:v>44410</c:v>
                </c:pt>
                <c:pt idx="642">
                  <c:v>44411</c:v>
                </c:pt>
                <c:pt idx="643">
                  <c:v>44412</c:v>
                </c:pt>
                <c:pt idx="644">
                  <c:v>44413</c:v>
                </c:pt>
                <c:pt idx="645">
                  <c:v>44414</c:v>
                </c:pt>
                <c:pt idx="646">
                  <c:v>44417</c:v>
                </c:pt>
                <c:pt idx="647">
                  <c:v>44418</c:v>
                </c:pt>
                <c:pt idx="648">
                  <c:v>44419</c:v>
                </c:pt>
                <c:pt idx="649">
                  <c:v>44420</c:v>
                </c:pt>
                <c:pt idx="650">
                  <c:v>44421</c:v>
                </c:pt>
                <c:pt idx="651">
                  <c:v>44424</c:v>
                </c:pt>
                <c:pt idx="652">
                  <c:v>44425</c:v>
                </c:pt>
                <c:pt idx="653">
                  <c:v>44426</c:v>
                </c:pt>
                <c:pt idx="654">
                  <c:v>44427</c:v>
                </c:pt>
                <c:pt idx="655">
                  <c:v>44428</c:v>
                </c:pt>
                <c:pt idx="656">
                  <c:v>44431</c:v>
                </c:pt>
                <c:pt idx="657">
                  <c:v>44432</c:v>
                </c:pt>
                <c:pt idx="658">
                  <c:v>44433</c:v>
                </c:pt>
                <c:pt idx="659">
                  <c:v>44434</c:v>
                </c:pt>
                <c:pt idx="660">
                  <c:v>44435</c:v>
                </c:pt>
                <c:pt idx="661">
                  <c:v>44439</c:v>
                </c:pt>
                <c:pt idx="662">
                  <c:v>44440</c:v>
                </c:pt>
                <c:pt idx="663">
                  <c:v>44441</c:v>
                </c:pt>
                <c:pt idx="664">
                  <c:v>44442</c:v>
                </c:pt>
                <c:pt idx="665">
                  <c:v>44445</c:v>
                </c:pt>
                <c:pt idx="666">
                  <c:v>44446</c:v>
                </c:pt>
                <c:pt idx="667">
                  <c:v>44447</c:v>
                </c:pt>
                <c:pt idx="668">
                  <c:v>44448</c:v>
                </c:pt>
                <c:pt idx="669">
                  <c:v>44449</c:v>
                </c:pt>
                <c:pt idx="670">
                  <c:v>44452</c:v>
                </c:pt>
                <c:pt idx="671">
                  <c:v>44453</c:v>
                </c:pt>
                <c:pt idx="672">
                  <c:v>44454</c:v>
                </c:pt>
                <c:pt idx="673">
                  <c:v>44455</c:v>
                </c:pt>
                <c:pt idx="674">
                  <c:v>44456</c:v>
                </c:pt>
                <c:pt idx="675">
                  <c:v>44459</c:v>
                </c:pt>
                <c:pt idx="676">
                  <c:v>44460</c:v>
                </c:pt>
                <c:pt idx="677">
                  <c:v>44461</c:v>
                </c:pt>
                <c:pt idx="678">
                  <c:v>44462</c:v>
                </c:pt>
                <c:pt idx="679">
                  <c:v>44463</c:v>
                </c:pt>
                <c:pt idx="680">
                  <c:v>44466</c:v>
                </c:pt>
                <c:pt idx="681">
                  <c:v>44467</c:v>
                </c:pt>
                <c:pt idx="682">
                  <c:v>44468</c:v>
                </c:pt>
                <c:pt idx="683">
                  <c:v>44469</c:v>
                </c:pt>
                <c:pt idx="684">
                  <c:v>44470</c:v>
                </c:pt>
                <c:pt idx="685">
                  <c:v>44473</c:v>
                </c:pt>
                <c:pt idx="686">
                  <c:v>44474</c:v>
                </c:pt>
                <c:pt idx="687">
                  <c:v>44475</c:v>
                </c:pt>
                <c:pt idx="688">
                  <c:v>44476</c:v>
                </c:pt>
                <c:pt idx="689">
                  <c:v>44477</c:v>
                </c:pt>
                <c:pt idx="690">
                  <c:v>44480</c:v>
                </c:pt>
                <c:pt idx="691">
                  <c:v>44481</c:v>
                </c:pt>
                <c:pt idx="692">
                  <c:v>44482</c:v>
                </c:pt>
                <c:pt idx="693">
                  <c:v>44483</c:v>
                </c:pt>
                <c:pt idx="694">
                  <c:v>44484</c:v>
                </c:pt>
                <c:pt idx="695">
                  <c:v>44487</c:v>
                </c:pt>
                <c:pt idx="696">
                  <c:v>44488</c:v>
                </c:pt>
                <c:pt idx="697">
                  <c:v>44489</c:v>
                </c:pt>
                <c:pt idx="698">
                  <c:v>44490</c:v>
                </c:pt>
                <c:pt idx="699">
                  <c:v>44491</c:v>
                </c:pt>
                <c:pt idx="700">
                  <c:v>44494</c:v>
                </c:pt>
                <c:pt idx="701">
                  <c:v>44495</c:v>
                </c:pt>
                <c:pt idx="702">
                  <c:v>44496</c:v>
                </c:pt>
                <c:pt idx="703">
                  <c:v>44497</c:v>
                </c:pt>
                <c:pt idx="704">
                  <c:v>44501</c:v>
                </c:pt>
                <c:pt idx="705">
                  <c:v>44502</c:v>
                </c:pt>
                <c:pt idx="706">
                  <c:v>44503</c:v>
                </c:pt>
                <c:pt idx="707">
                  <c:v>44504</c:v>
                </c:pt>
                <c:pt idx="708">
                  <c:v>44505</c:v>
                </c:pt>
                <c:pt idx="709">
                  <c:v>44508</c:v>
                </c:pt>
                <c:pt idx="710">
                  <c:v>44509</c:v>
                </c:pt>
                <c:pt idx="711">
                  <c:v>44510</c:v>
                </c:pt>
                <c:pt idx="712">
                  <c:v>44511</c:v>
                </c:pt>
                <c:pt idx="713">
                  <c:v>44512</c:v>
                </c:pt>
                <c:pt idx="714">
                  <c:v>44515</c:v>
                </c:pt>
                <c:pt idx="715">
                  <c:v>44516</c:v>
                </c:pt>
                <c:pt idx="716">
                  <c:v>44517</c:v>
                </c:pt>
                <c:pt idx="717">
                  <c:v>44518</c:v>
                </c:pt>
                <c:pt idx="718">
                  <c:v>44519</c:v>
                </c:pt>
                <c:pt idx="719">
                  <c:v>44522</c:v>
                </c:pt>
                <c:pt idx="720">
                  <c:v>44523</c:v>
                </c:pt>
                <c:pt idx="721">
                  <c:v>44524</c:v>
                </c:pt>
                <c:pt idx="722">
                  <c:v>44525</c:v>
                </c:pt>
                <c:pt idx="723">
                  <c:v>44526</c:v>
                </c:pt>
                <c:pt idx="724">
                  <c:v>44529</c:v>
                </c:pt>
                <c:pt idx="725">
                  <c:v>44530</c:v>
                </c:pt>
                <c:pt idx="726">
                  <c:v>44531</c:v>
                </c:pt>
                <c:pt idx="727">
                  <c:v>44532</c:v>
                </c:pt>
                <c:pt idx="728">
                  <c:v>44533</c:v>
                </c:pt>
                <c:pt idx="729">
                  <c:v>44536</c:v>
                </c:pt>
                <c:pt idx="730">
                  <c:v>44537</c:v>
                </c:pt>
                <c:pt idx="731">
                  <c:v>44538</c:v>
                </c:pt>
                <c:pt idx="732">
                  <c:v>44539</c:v>
                </c:pt>
                <c:pt idx="733">
                  <c:v>44540</c:v>
                </c:pt>
                <c:pt idx="734">
                  <c:v>44543</c:v>
                </c:pt>
                <c:pt idx="735">
                  <c:v>44544</c:v>
                </c:pt>
                <c:pt idx="736">
                  <c:v>44545</c:v>
                </c:pt>
                <c:pt idx="737">
                  <c:v>44546</c:v>
                </c:pt>
                <c:pt idx="738">
                  <c:v>44547</c:v>
                </c:pt>
                <c:pt idx="739">
                  <c:v>44550</c:v>
                </c:pt>
                <c:pt idx="740">
                  <c:v>44551</c:v>
                </c:pt>
                <c:pt idx="741">
                  <c:v>44552</c:v>
                </c:pt>
                <c:pt idx="742">
                  <c:v>44553</c:v>
                </c:pt>
                <c:pt idx="743">
                  <c:v>44554</c:v>
                </c:pt>
                <c:pt idx="744">
                  <c:v>44557</c:v>
                </c:pt>
                <c:pt idx="745">
                  <c:v>44558</c:v>
                </c:pt>
                <c:pt idx="746">
                  <c:v>44559</c:v>
                </c:pt>
                <c:pt idx="747">
                  <c:v>44560</c:v>
                </c:pt>
                <c:pt idx="748">
                  <c:v>44561</c:v>
                </c:pt>
                <c:pt idx="749">
                  <c:v>44564</c:v>
                </c:pt>
                <c:pt idx="750">
                  <c:v>44565</c:v>
                </c:pt>
                <c:pt idx="751">
                  <c:v>44566</c:v>
                </c:pt>
                <c:pt idx="752">
                  <c:v>44567</c:v>
                </c:pt>
                <c:pt idx="753">
                  <c:v>44568</c:v>
                </c:pt>
                <c:pt idx="754">
                  <c:v>44571</c:v>
                </c:pt>
                <c:pt idx="755">
                  <c:v>44572</c:v>
                </c:pt>
                <c:pt idx="756">
                  <c:v>44573</c:v>
                </c:pt>
                <c:pt idx="757">
                  <c:v>44574</c:v>
                </c:pt>
                <c:pt idx="758">
                  <c:v>44575</c:v>
                </c:pt>
                <c:pt idx="759">
                  <c:v>44578</c:v>
                </c:pt>
                <c:pt idx="760">
                  <c:v>44579</c:v>
                </c:pt>
                <c:pt idx="761">
                  <c:v>44580</c:v>
                </c:pt>
                <c:pt idx="762">
                  <c:v>44581</c:v>
                </c:pt>
                <c:pt idx="763">
                  <c:v>44582</c:v>
                </c:pt>
                <c:pt idx="764">
                  <c:v>44585</c:v>
                </c:pt>
                <c:pt idx="765">
                  <c:v>44586</c:v>
                </c:pt>
                <c:pt idx="766">
                  <c:v>44587</c:v>
                </c:pt>
                <c:pt idx="767">
                  <c:v>44588</c:v>
                </c:pt>
                <c:pt idx="768">
                  <c:v>44589</c:v>
                </c:pt>
                <c:pt idx="769">
                  <c:v>44592</c:v>
                </c:pt>
                <c:pt idx="770">
                  <c:v>44593</c:v>
                </c:pt>
                <c:pt idx="771">
                  <c:v>44594</c:v>
                </c:pt>
                <c:pt idx="772">
                  <c:v>44595</c:v>
                </c:pt>
                <c:pt idx="773">
                  <c:v>44596</c:v>
                </c:pt>
                <c:pt idx="774">
                  <c:v>44599</c:v>
                </c:pt>
                <c:pt idx="775">
                  <c:v>44600</c:v>
                </c:pt>
                <c:pt idx="776">
                  <c:v>44601</c:v>
                </c:pt>
                <c:pt idx="777">
                  <c:v>44602</c:v>
                </c:pt>
                <c:pt idx="778">
                  <c:v>44603</c:v>
                </c:pt>
                <c:pt idx="779">
                  <c:v>44606</c:v>
                </c:pt>
                <c:pt idx="780">
                  <c:v>44607</c:v>
                </c:pt>
                <c:pt idx="781">
                  <c:v>44608</c:v>
                </c:pt>
                <c:pt idx="782">
                  <c:v>44609</c:v>
                </c:pt>
                <c:pt idx="783">
                  <c:v>44610</c:v>
                </c:pt>
                <c:pt idx="784">
                  <c:v>44613</c:v>
                </c:pt>
                <c:pt idx="785">
                  <c:v>44614</c:v>
                </c:pt>
                <c:pt idx="786">
                  <c:v>44615</c:v>
                </c:pt>
                <c:pt idx="787">
                  <c:v>44616</c:v>
                </c:pt>
                <c:pt idx="788">
                  <c:v>44617</c:v>
                </c:pt>
                <c:pt idx="789">
                  <c:v>44620</c:v>
                </c:pt>
                <c:pt idx="790">
                  <c:v>44621</c:v>
                </c:pt>
                <c:pt idx="791">
                  <c:v>44622</c:v>
                </c:pt>
                <c:pt idx="792">
                  <c:v>44623</c:v>
                </c:pt>
                <c:pt idx="793">
                  <c:v>44624</c:v>
                </c:pt>
                <c:pt idx="794">
                  <c:v>44627</c:v>
                </c:pt>
                <c:pt idx="795">
                  <c:v>44628</c:v>
                </c:pt>
                <c:pt idx="796">
                  <c:v>44629</c:v>
                </c:pt>
                <c:pt idx="797">
                  <c:v>44630</c:v>
                </c:pt>
                <c:pt idx="798">
                  <c:v>44631</c:v>
                </c:pt>
                <c:pt idx="799">
                  <c:v>44634</c:v>
                </c:pt>
                <c:pt idx="800">
                  <c:v>44635</c:v>
                </c:pt>
                <c:pt idx="801">
                  <c:v>44636</c:v>
                </c:pt>
                <c:pt idx="802">
                  <c:v>44637</c:v>
                </c:pt>
                <c:pt idx="803">
                  <c:v>44638</c:v>
                </c:pt>
                <c:pt idx="804">
                  <c:v>44641</c:v>
                </c:pt>
                <c:pt idx="805">
                  <c:v>44642</c:v>
                </c:pt>
                <c:pt idx="806">
                  <c:v>44643</c:v>
                </c:pt>
                <c:pt idx="807">
                  <c:v>44644</c:v>
                </c:pt>
                <c:pt idx="808">
                  <c:v>44645</c:v>
                </c:pt>
                <c:pt idx="809">
                  <c:v>44648</c:v>
                </c:pt>
                <c:pt idx="810">
                  <c:v>44649</c:v>
                </c:pt>
                <c:pt idx="811">
                  <c:v>44650</c:v>
                </c:pt>
                <c:pt idx="812">
                  <c:v>44651</c:v>
                </c:pt>
                <c:pt idx="813">
                  <c:v>44652</c:v>
                </c:pt>
                <c:pt idx="814">
                  <c:v>44655</c:v>
                </c:pt>
                <c:pt idx="815">
                  <c:v>44656</c:v>
                </c:pt>
                <c:pt idx="816">
                  <c:v>44657</c:v>
                </c:pt>
                <c:pt idx="817">
                  <c:v>44658</c:v>
                </c:pt>
                <c:pt idx="818">
                  <c:v>44659</c:v>
                </c:pt>
                <c:pt idx="819">
                  <c:v>44662</c:v>
                </c:pt>
                <c:pt idx="820">
                  <c:v>44663</c:v>
                </c:pt>
                <c:pt idx="821">
                  <c:v>44664</c:v>
                </c:pt>
                <c:pt idx="822">
                  <c:v>44665</c:v>
                </c:pt>
                <c:pt idx="823">
                  <c:v>44666</c:v>
                </c:pt>
                <c:pt idx="824">
                  <c:v>44669</c:v>
                </c:pt>
                <c:pt idx="825">
                  <c:v>44670</c:v>
                </c:pt>
                <c:pt idx="826">
                  <c:v>44671</c:v>
                </c:pt>
                <c:pt idx="827">
                  <c:v>44672</c:v>
                </c:pt>
                <c:pt idx="828">
                  <c:v>44672</c:v>
                </c:pt>
                <c:pt idx="829">
                  <c:v>44676</c:v>
                </c:pt>
                <c:pt idx="830">
                  <c:v>44677</c:v>
                </c:pt>
                <c:pt idx="831">
                  <c:v>44678</c:v>
                </c:pt>
                <c:pt idx="832">
                  <c:v>44679</c:v>
                </c:pt>
                <c:pt idx="833">
                  <c:v>44680</c:v>
                </c:pt>
                <c:pt idx="834">
                  <c:v>44686</c:v>
                </c:pt>
                <c:pt idx="835">
                  <c:v>44687</c:v>
                </c:pt>
                <c:pt idx="836">
                  <c:v>44690</c:v>
                </c:pt>
                <c:pt idx="837">
                  <c:v>44691</c:v>
                </c:pt>
                <c:pt idx="838">
                  <c:v>44692</c:v>
                </c:pt>
                <c:pt idx="839">
                  <c:v>44693</c:v>
                </c:pt>
                <c:pt idx="840">
                  <c:v>44694</c:v>
                </c:pt>
                <c:pt idx="841">
                  <c:v>44697</c:v>
                </c:pt>
                <c:pt idx="842">
                  <c:v>44698</c:v>
                </c:pt>
                <c:pt idx="843">
                  <c:v>44699</c:v>
                </c:pt>
                <c:pt idx="844">
                  <c:v>44701</c:v>
                </c:pt>
                <c:pt idx="845">
                  <c:v>44704</c:v>
                </c:pt>
                <c:pt idx="846">
                  <c:v>44705</c:v>
                </c:pt>
                <c:pt idx="847">
                  <c:v>44706</c:v>
                </c:pt>
                <c:pt idx="848">
                  <c:v>44707</c:v>
                </c:pt>
                <c:pt idx="849">
                  <c:v>44708</c:v>
                </c:pt>
                <c:pt idx="850">
                  <c:v>44711</c:v>
                </c:pt>
                <c:pt idx="851">
                  <c:v>44712</c:v>
                </c:pt>
                <c:pt idx="852">
                  <c:v>44713</c:v>
                </c:pt>
                <c:pt idx="853">
                  <c:v>44714</c:v>
                </c:pt>
                <c:pt idx="854">
                  <c:v>44715</c:v>
                </c:pt>
                <c:pt idx="855">
                  <c:v>44718</c:v>
                </c:pt>
                <c:pt idx="856">
                  <c:v>44719</c:v>
                </c:pt>
                <c:pt idx="857">
                  <c:v>44720</c:v>
                </c:pt>
                <c:pt idx="858">
                  <c:v>44721</c:v>
                </c:pt>
                <c:pt idx="859">
                  <c:v>44722</c:v>
                </c:pt>
                <c:pt idx="860">
                  <c:v>44725</c:v>
                </c:pt>
                <c:pt idx="861">
                  <c:v>44726</c:v>
                </c:pt>
                <c:pt idx="862">
                  <c:v>44727</c:v>
                </c:pt>
                <c:pt idx="863">
                  <c:v>44728</c:v>
                </c:pt>
                <c:pt idx="864">
                  <c:v>44729</c:v>
                </c:pt>
                <c:pt idx="865">
                  <c:v>44732</c:v>
                </c:pt>
                <c:pt idx="866">
                  <c:v>44733</c:v>
                </c:pt>
                <c:pt idx="867">
                  <c:v>44734</c:v>
                </c:pt>
                <c:pt idx="868">
                  <c:v>44735</c:v>
                </c:pt>
                <c:pt idx="869">
                  <c:v>44736</c:v>
                </c:pt>
                <c:pt idx="870">
                  <c:v>44739</c:v>
                </c:pt>
                <c:pt idx="871">
                  <c:v>44740</c:v>
                </c:pt>
                <c:pt idx="872">
                  <c:v>44741</c:v>
                </c:pt>
                <c:pt idx="873">
                  <c:v>44742</c:v>
                </c:pt>
                <c:pt idx="874">
                  <c:v>44743</c:v>
                </c:pt>
                <c:pt idx="875">
                  <c:v>44746</c:v>
                </c:pt>
                <c:pt idx="876">
                  <c:v>44747</c:v>
                </c:pt>
                <c:pt idx="877">
                  <c:v>44748</c:v>
                </c:pt>
                <c:pt idx="878">
                  <c:v>44749</c:v>
                </c:pt>
                <c:pt idx="879">
                  <c:v>44750</c:v>
                </c:pt>
                <c:pt idx="880">
                  <c:v>44755</c:v>
                </c:pt>
                <c:pt idx="881">
                  <c:v>44756</c:v>
                </c:pt>
                <c:pt idx="882">
                  <c:v>44760</c:v>
                </c:pt>
                <c:pt idx="883">
                  <c:v>44761</c:v>
                </c:pt>
                <c:pt idx="884">
                  <c:v>44762</c:v>
                </c:pt>
                <c:pt idx="885">
                  <c:v>44763</c:v>
                </c:pt>
                <c:pt idx="886">
                  <c:v>44764</c:v>
                </c:pt>
                <c:pt idx="887">
                  <c:v>44767</c:v>
                </c:pt>
                <c:pt idx="888">
                  <c:v>44768</c:v>
                </c:pt>
                <c:pt idx="889">
                  <c:v>44769</c:v>
                </c:pt>
                <c:pt idx="890">
                  <c:v>44770</c:v>
                </c:pt>
                <c:pt idx="891">
                  <c:v>44771</c:v>
                </c:pt>
                <c:pt idx="892">
                  <c:v>44774</c:v>
                </c:pt>
                <c:pt idx="893">
                  <c:v>44775</c:v>
                </c:pt>
                <c:pt idx="894">
                  <c:v>44776</c:v>
                </c:pt>
                <c:pt idx="895">
                  <c:v>44777</c:v>
                </c:pt>
                <c:pt idx="896">
                  <c:v>44778</c:v>
                </c:pt>
                <c:pt idx="897">
                  <c:v>44781</c:v>
                </c:pt>
                <c:pt idx="898">
                  <c:v>44782</c:v>
                </c:pt>
                <c:pt idx="899">
                  <c:v>44783</c:v>
                </c:pt>
                <c:pt idx="900">
                  <c:v>44784</c:v>
                </c:pt>
                <c:pt idx="901">
                  <c:v>44785</c:v>
                </c:pt>
                <c:pt idx="902">
                  <c:v>44788</c:v>
                </c:pt>
                <c:pt idx="903">
                  <c:v>44789</c:v>
                </c:pt>
                <c:pt idx="904">
                  <c:v>44790</c:v>
                </c:pt>
                <c:pt idx="905">
                  <c:v>44791</c:v>
                </c:pt>
                <c:pt idx="906">
                  <c:v>44792</c:v>
                </c:pt>
                <c:pt idx="907">
                  <c:v>44795</c:v>
                </c:pt>
                <c:pt idx="908">
                  <c:v>44796</c:v>
                </c:pt>
                <c:pt idx="909">
                  <c:v>44797</c:v>
                </c:pt>
                <c:pt idx="910">
                  <c:v>44798</c:v>
                </c:pt>
                <c:pt idx="911">
                  <c:v>44799</c:v>
                </c:pt>
                <c:pt idx="912">
                  <c:v>44802</c:v>
                </c:pt>
                <c:pt idx="913">
                  <c:v>44804</c:v>
                </c:pt>
                <c:pt idx="914">
                  <c:v>44805</c:v>
                </c:pt>
                <c:pt idx="915">
                  <c:v>44806</c:v>
                </c:pt>
                <c:pt idx="916">
                  <c:v>44809</c:v>
                </c:pt>
                <c:pt idx="917">
                  <c:v>44810</c:v>
                </c:pt>
                <c:pt idx="918">
                  <c:v>44811</c:v>
                </c:pt>
                <c:pt idx="919">
                  <c:v>44812</c:v>
                </c:pt>
                <c:pt idx="920">
                  <c:v>44813</c:v>
                </c:pt>
                <c:pt idx="921">
                  <c:v>44816</c:v>
                </c:pt>
                <c:pt idx="922">
                  <c:v>44817</c:v>
                </c:pt>
                <c:pt idx="923">
                  <c:v>44818</c:v>
                </c:pt>
                <c:pt idx="924">
                  <c:v>44819</c:v>
                </c:pt>
                <c:pt idx="925">
                  <c:v>44820</c:v>
                </c:pt>
                <c:pt idx="926">
                  <c:v>44823</c:v>
                </c:pt>
                <c:pt idx="927">
                  <c:v>44824</c:v>
                </c:pt>
                <c:pt idx="928">
                  <c:v>44825</c:v>
                </c:pt>
                <c:pt idx="929">
                  <c:v>44826</c:v>
                </c:pt>
                <c:pt idx="930">
                  <c:v>44827</c:v>
                </c:pt>
                <c:pt idx="931">
                  <c:v>44830</c:v>
                </c:pt>
                <c:pt idx="932">
                  <c:v>44830</c:v>
                </c:pt>
                <c:pt idx="933">
                  <c:v>44832</c:v>
                </c:pt>
                <c:pt idx="934">
                  <c:v>44833</c:v>
                </c:pt>
                <c:pt idx="935">
                  <c:v>44834</c:v>
                </c:pt>
                <c:pt idx="936">
                  <c:v>44837</c:v>
                </c:pt>
                <c:pt idx="937">
                  <c:v>44838</c:v>
                </c:pt>
                <c:pt idx="938">
                  <c:v>44839</c:v>
                </c:pt>
                <c:pt idx="939">
                  <c:v>44840</c:v>
                </c:pt>
                <c:pt idx="940">
                  <c:v>44841</c:v>
                </c:pt>
                <c:pt idx="941">
                  <c:v>44844</c:v>
                </c:pt>
                <c:pt idx="942">
                  <c:v>44845</c:v>
                </c:pt>
                <c:pt idx="943">
                  <c:v>44846</c:v>
                </c:pt>
                <c:pt idx="944">
                  <c:v>44847</c:v>
                </c:pt>
                <c:pt idx="945">
                  <c:v>44848</c:v>
                </c:pt>
                <c:pt idx="946">
                  <c:v>44851</c:v>
                </c:pt>
                <c:pt idx="947">
                  <c:v>44852</c:v>
                </c:pt>
                <c:pt idx="948">
                  <c:v>44853</c:v>
                </c:pt>
                <c:pt idx="949">
                  <c:v>44854</c:v>
                </c:pt>
                <c:pt idx="950">
                  <c:v>44855</c:v>
                </c:pt>
                <c:pt idx="951">
                  <c:v>44858</c:v>
                </c:pt>
                <c:pt idx="952">
                  <c:v>44859</c:v>
                </c:pt>
                <c:pt idx="953">
                  <c:v>44860</c:v>
                </c:pt>
                <c:pt idx="954">
                  <c:v>44861</c:v>
                </c:pt>
                <c:pt idx="955">
                  <c:v>44862</c:v>
                </c:pt>
                <c:pt idx="956">
                  <c:v>44865</c:v>
                </c:pt>
                <c:pt idx="957">
                  <c:v>44866</c:v>
                </c:pt>
                <c:pt idx="958">
                  <c:v>44867</c:v>
                </c:pt>
                <c:pt idx="959">
                  <c:v>44868</c:v>
                </c:pt>
                <c:pt idx="960">
                  <c:v>44869</c:v>
                </c:pt>
                <c:pt idx="961">
                  <c:v>44872</c:v>
                </c:pt>
                <c:pt idx="962">
                  <c:v>44873</c:v>
                </c:pt>
                <c:pt idx="963">
                  <c:v>44874</c:v>
                </c:pt>
                <c:pt idx="964">
                  <c:v>44875</c:v>
                </c:pt>
                <c:pt idx="965">
                  <c:v>44876</c:v>
                </c:pt>
                <c:pt idx="966">
                  <c:v>44879</c:v>
                </c:pt>
                <c:pt idx="967">
                  <c:v>44880</c:v>
                </c:pt>
                <c:pt idx="968">
                  <c:v>44881</c:v>
                </c:pt>
                <c:pt idx="969">
                  <c:v>44882</c:v>
                </c:pt>
                <c:pt idx="970">
                  <c:v>44883</c:v>
                </c:pt>
                <c:pt idx="971">
                  <c:v>44886</c:v>
                </c:pt>
                <c:pt idx="972">
                  <c:v>44887</c:v>
                </c:pt>
                <c:pt idx="973">
                  <c:v>44888</c:v>
                </c:pt>
                <c:pt idx="974">
                  <c:v>44889</c:v>
                </c:pt>
                <c:pt idx="975">
                  <c:v>44890</c:v>
                </c:pt>
                <c:pt idx="976">
                  <c:v>44893</c:v>
                </c:pt>
                <c:pt idx="977">
                  <c:v>44894</c:v>
                </c:pt>
                <c:pt idx="978">
                  <c:v>44895</c:v>
                </c:pt>
                <c:pt idx="979">
                  <c:v>44896</c:v>
                </c:pt>
                <c:pt idx="980">
                  <c:v>44897</c:v>
                </c:pt>
                <c:pt idx="981">
                  <c:v>44900</c:v>
                </c:pt>
                <c:pt idx="982">
                  <c:v>44901</c:v>
                </c:pt>
                <c:pt idx="983">
                  <c:v>44902</c:v>
                </c:pt>
                <c:pt idx="984">
                  <c:v>44903</c:v>
                </c:pt>
                <c:pt idx="985">
                  <c:v>44904</c:v>
                </c:pt>
                <c:pt idx="986">
                  <c:v>44907</c:v>
                </c:pt>
                <c:pt idx="987">
                  <c:v>44908</c:v>
                </c:pt>
                <c:pt idx="988">
                  <c:v>44909</c:v>
                </c:pt>
                <c:pt idx="989">
                  <c:v>44910</c:v>
                </c:pt>
                <c:pt idx="990">
                  <c:v>44914</c:v>
                </c:pt>
                <c:pt idx="991">
                  <c:v>44915</c:v>
                </c:pt>
                <c:pt idx="992">
                  <c:v>44916</c:v>
                </c:pt>
                <c:pt idx="993">
                  <c:v>44917</c:v>
                </c:pt>
                <c:pt idx="994">
                  <c:v>44918</c:v>
                </c:pt>
                <c:pt idx="995">
                  <c:v>44921</c:v>
                </c:pt>
                <c:pt idx="996">
                  <c:v>44922</c:v>
                </c:pt>
                <c:pt idx="997">
                  <c:v>44923</c:v>
                </c:pt>
                <c:pt idx="998">
                  <c:v>44924</c:v>
                </c:pt>
                <c:pt idx="999">
                  <c:v>44925</c:v>
                </c:pt>
                <c:pt idx="1000">
                  <c:v>44928</c:v>
                </c:pt>
                <c:pt idx="1001">
                  <c:v>44929</c:v>
                </c:pt>
                <c:pt idx="1002">
                  <c:v>44930</c:v>
                </c:pt>
                <c:pt idx="1003">
                  <c:v>44931</c:v>
                </c:pt>
                <c:pt idx="1004">
                  <c:v>44932</c:v>
                </c:pt>
                <c:pt idx="1005">
                  <c:v>44935</c:v>
                </c:pt>
                <c:pt idx="1006">
                  <c:v>44936</c:v>
                </c:pt>
                <c:pt idx="1007">
                  <c:v>44937</c:v>
                </c:pt>
                <c:pt idx="1008">
                  <c:v>44938</c:v>
                </c:pt>
                <c:pt idx="1009">
                  <c:v>44939</c:v>
                </c:pt>
                <c:pt idx="1010">
                  <c:v>44942</c:v>
                </c:pt>
                <c:pt idx="1011">
                  <c:v>44943</c:v>
                </c:pt>
                <c:pt idx="1012">
                  <c:v>44944</c:v>
                </c:pt>
                <c:pt idx="1013">
                  <c:v>44945</c:v>
                </c:pt>
                <c:pt idx="1014">
                  <c:v>44946</c:v>
                </c:pt>
                <c:pt idx="1015">
                  <c:v>44949</c:v>
                </c:pt>
                <c:pt idx="1016">
                  <c:v>44950</c:v>
                </c:pt>
                <c:pt idx="1017">
                  <c:v>44951</c:v>
                </c:pt>
                <c:pt idx="1018">
                  <c:v>44952</c:v>
                </c:pt>
                <c:pt idx="1019">
                  <c:v>44953</c:v>
                </c:pt>
                <c:pt idx="1020">
                  <c:v>44956</c:v>
                </c:pt>
                <c:pt idx="1021">
                  <c:v>44957</c:v>
                </c:pt>
                <c:pt idx="1022">
                  <c:v>44958</c:v>
                </c:pt>
                <c:pt idx="1023">
                  <c:v>44959</c:v>
                </c:pt>
                <c:pt idx="1024">
                  <c:v>44960</c:v>
                </c:pt>
                <c:pt idx="1025">
                  <c:v>44963</c:v>
                </c:pt>
                <c:pt idx="1026">
                  <c:v>44964</c:v>
                </c:pt>
                <c:pt idx="1027">
                  <c:v>44965</c:v>
                </c:pt>
                <c:pt idx="1028">
                  <c:v>44966</c:v>
                </c:pt>
                <c:pt idx="1029">
                  <c:v>44967</c:v>
                </c:pt>
                <c:pt idx="1030">
                  <c:v>44970</c:v>
                </c:pt>
                <c:pt idx="1031">
                  <c:v>44971</c:v>
                </c:pt>
                <c:pt idx="1032">
                  <c:v>44972</c:v>
                </c:pt>
                <c:pt idx="1033">
                  <c:v>44973</c:v>
                </c:pt>
                <c:pt idx="1034">
                  <c:v>44974</c:v>
                </c:pt>
                <c:pt idx="1035">
                  <c:v>44977</c:v>
                </c:pt>
                <c:pt idx="1036">
                  <c:v>44978</c:v>
                </c:pt>
                <c:pt idx="1037">
                  <c:v>44979</c:v>
                </c:pt>
                <c:pt idx="1038">
                  <c:v>44980</c:v>
                </c:pt>
                <c:pt idx="1039">
                  <c:v>44981</c:v>
                </c:pt>
                <c:pt idx="1040">
                  <c:v>44984</c:v>
                </c:pt>
                <c:pt idx="1041">
                  <c:v>44985</c:v>
                </c:pt>
                <c:pt idx="1042">
                  <c:v>44986</c:v>
                </c:pt>
                <c:pt idx="1043">
                  <c:v>44987</c:v>
                </c:pt>
                <c:pt idx="1044">
                  <c:v>44988</c:v>
                </c:pt>
                <c:pt idx="1045">
                  <c:v>44991</c:v>
                </c:pt>
                <c:pt idx="1046">
                  <c:v>44992</c:v>
                </c:pt>
                <c:pt idx="1047">
                  <c:v>44993</c:v>
                </c:pt>
                <c:pt idx="1048">
                  <c:v>44994</c:v>
                </c:pt>
                <c:pt idx="1049">
                  <c:v>44995</c:v>
                </c:pt>
                <c:pt idx="1050">
                  <c:v>44998</c:v>
                </c:pt>
                <c:pt idx="1051">
                  <c:v>44999</c:v>
                </c:pt>
                <c:pt idx="1052">
                  <c:v>45000</c:v>
                </c:pt>
                <c:pt idx="1053">
                  <c:v>45001</c:v>
                </c:pt>
                <c:pt idx="1054">
                  <c:v>45002</c:v>
                </c:pt>
                <c:pt idx="1055">
                  <c:v>45005</c:v>
                </c:pt>
                <c:pt idx="1056">
                  <c:v>45006</c:v>
                </c:pt>
                <c:pt idx="1057">
                  <c:v>45007</c:v>
                </c:pt>
                <c:pt idx="1058">
                  <c:v>45008</c:v>
                </c:pt>
                <c:pt idx="1059">
                  <c:v>45009</c:v>
                </c:pt>
                <c:pt idx="1060">
                  <c:v>45012</c:v>
                </c:pt>
                <c:pt idx="1061">
                  <c:v>45013</c:v>
                </c:pt>
                <c:pt idx="1062">
                  <c:v>45014</c:v>
                </c:pt>
                <c:pt idx="1063">
                  <c:v>45015</c:v>
                </c:pt>
                <c:pt idx="1064">
                  <c:v>45016</c:v>
                </c:pt>
                <c:pt idx="1065">
                  <c:v>45019</c:v>
                </c:pt>
                <c:pt idx="1066">
                  <c:v>45020</c:v>
                </c:pt>
                <c:pt idx="1067">
                  <c:v>45021</c:v>
                </c:pt>
                <c:pt idx="1068">
                  <c:v>45022</c:v>
                </c:pt>
                <c:pt idx="1069">
                  <c:v>45023</c:v>
                </c:pt>
                <c:pt idx="1070">
                  <c:v>45026</c:v>
                </c:pt>
                <c:pt idx="1071">
                  <c:v>45027</c:v>
                </c:pt>
                <c:pt idx="1072">
                  <c:v>45028</c:v>
                </c:pt>
                <c:pt idx="1073">
                  <c:v>45029</c:v>
                </c:pt>
                <c:pt idx="1074">
                  <c:v>45030</c:v>
                </c:pt>
                <c:pt idx="1075">
                  <c:v>45033</c:v>
                </c:pt>
                <c:pt idx="1076">
                  <c:v>45034</c:v>
                </c:pt>
                <c:pt idx="1077">
                  <c:v>45035</c:v>
                </c:pt>
                <c:pt idx="1078">
                  <c:v>45036</c:v>
                </c:pt>
                <c:pt idx="1079">
                  <c:v>45040</c:v>
                </c:pt>
                <c:pt idx="1080">
                  <c:v>45041</c:v>
                </c:pt>
                <c:pt idx="1081">
                  <c:v>45041</c:v>
                </c:pt>
                <c:pt idx="1082">
                  <c:v>45043</c:v>
                </c:pt>
                <c:pt idx="1083">
                  <c:v>45044</c:v>
                </c:pt>
                <c:pt idx="1084">
                  <c:v>45048</c:v>
                </c:pt>
                <c:pt idx="1085">
                  <c:v>45049</c:v>
                </c:pt>
                <c:pt idx="1086">
                  <c:v>45050</c:v>
                </c:pt>
                <c:pt idx="1087">
                  <c:v>45051</c:v>
                </c:pt>
                <c:pt idx="1088">
                  <c:v>45054</c:v>
                </c:pt>
                <c:pt idx="1089">
                  <c:v>45055</c:v>
                </c:pt>
                <c:pt idx="1090">
                  <c:v>45056</c:v>
                </c:pt>
                <c:pt idx="1091">
                  <c:v>45057</c:v>
                </c:pt>
                <c:pt idx="1092">
                  <c:v>45058</c:v>
                </c:pt>
                <c:pt idx="1093">
                  <c:v>45061</c:v>
                </c:pt>
                <c:pt idx="1094">
                  <c:v>45062</c:v>
                </c:pt>
                <c:pt idx="1095">
                  <c:v>45063</c:v>
                </c:pt>
                <c:pt idx="1096">
                  <c:v>45064</c:v>
                </c:pt>
                <c:pt idx="1097">
                  <c:v>45068</c:v>
                </c:pt>
                <c:pt idx="1098">
                  <c:v>45069</c:v>
                </c:pt>
                <c:pt idx="1099">
                  <c:v>45070</c:v>
                </c:pt>
                <c:pt idx="1100">
                  <c:v>45071</c:v>
                </c:pt>
                <c:pt idx="1101">
                  <c:v>45072</c:v>
                </c:pt>
                <c:pt idx="1102">
                  <c:v>45075</c:v>
                </c:pt>
                <c:pt idx="1103">
                  <c:v>45076</c:v>
                </c:pt>
                <c:pt idx="1104">
                  <c:v>45077</c:v>
                </c:pt>
                <c:pt idx="1105">
                  <c:v>45078</c:v>
                </c:pt>
                <c:pt idx="1106">
                  <c:v>45079</c:v>
                </c:pt>
                <c:pt idx="1107">
                  <c:v>45082</c:v>
                </c:pt>
                <c:pt idx="1108">
                  <c:v>45083</c:v>
                </c:pt>
                <c:pt idx="1109">
                  <c:v>45084</c:v>
                </c:pt>
                <c:pt idx="1110">
                  <c:v>45085</c:v>
                </c:pt>
                <c:pt idx="1111">
                  <c:v>45086</c:v>
                </c:pt>
                <c:pt idx="1112">
                  <c:v>45089</c:v>
                </c:pt>
                <c:pt idx="1113">
                  <c:v>45090</c:v>
                </c:pt>
                <c:pt idx="1114">
                  <c:v>45091</c:v>
                </c:pt>
                <c:pt idx="1115">
                  <c:v>45092</c:v>
                </c:pt>
                <c:pt idx="1116">
                  <c:v>45093</c:v>
                </c:pt>
                <c:pt idx="1117">
                  <c:v>45096</c:v>
                </c:pt>
                <c:pt idx="1118">
                  <c:v>45097</c:v>
                </c:pt>
                <c:pt idx="1119">
                  <c:v>45098</c:v>
                </c:pt>
                <c:pt idx="1120">
                  <c:v>45099</c:v>
                </c:pt>
                <c:pt idx="1121">
                  <c:v>45100</c:v>
                </c:pt>
                <c:pt idx="1122">
                  <c:v>45103</c:v>
                </c:pt>
                <c:pt idx="1123">
                  <c:v>45104</c:v>
                </c:pt>
                <c:pt idx="1124">
                  <c:v>45110</c:v>
                </c:pt>
                <c:pt idx="1125">
                  <c:v>45111</c:v>
                </c:pt>
                <c:pt idx="1126">
                  <c:v>45112</c:v>
                </c:pt>
                <c:pt idx="1127">
                  <c:v>45113</c:v>
                </c:pt>
                <c:pt idx="1128">
                  <c:v>45114</c:v>
                </c:pt>
                <c:pt idx="1129">
                  <c:v>45117</c:v>
                </c:pt>
                <c:pt idx="1130">
                  <c:v>45118</c:v>
                </c:pt>
                <c:pt idx="1131">
                  <c:v>45119</c:v>
                </c:pt>
                <c:pt idx="1132">
                  <c:v>45120</c:v>
                </c:pt>
                <c:pt idx="1133">
                  <c:v>45121</c:v>
                </c:pt>
                <c:pt idx="1134">
                  <c:v>45124</c:v>
                </c:pt>
                <c:pt idx="1135">
                  <c:v>45125</c:v>
                </c:pt>
                <c:pt idx="1136">
                  <c:v>45126</c:v>
                </c:pt>
                <c:pt idx="1137">
                  <c:v>45127</c:v>
                </c:pt>
                <c:pt idx="1138">
                  <c:v>45128</c:v>
                </c:pt>
                <c:pt idx="1139">
                  <c:v>45131</c:v>
                </c:pt>
                <c:pt idx="1140">
                  <c:v>45132</c:v>
                </c:pt>
                <c:pt idx="1141">
                  <c:v>45133</c:v>
                </c:pt>
                <c:pt idx="1142">
                  <c:v>45134</c:v>
                </c:pt>
                <c:pt idx="1143">
                  <c:v>45135</c:v>
                </c:pt>
                <c:pt idx="1144">
                  <c:v>45138</c:v>
                </c:pt>
                <c:pt idx="1145">
                  <c:v>45139</c:v>
                </c:pt>
                <c:pt idx="1146">
                  <c:v>45140</c:v>
                </c:pt>
                <c:pt idx="1147">
                  <c:v>45141</c:v>
                </c:pt>
                <c:pt idx="1148">
                  <c:v>45142</c:v>
                </c:pt>
                <c:pt idx="1149">
                  <c:v>45145</c:v>
                </c:pt>
                <c:pt idx="1150">
                  <c:v>45146</c:v>
                </c:pt>
                <c:pt idx="1151">
                  <c:v>45147</c:v>
                </c:pt>
                <c:pt idx="1152">
                  <c:v>45148</c:v>
                </c:pt>
                <c:pt idx="1153">
                  <c:v>45149</c:v>
                </c:pt>
                <c:pt idx="1154">
                  <c:v>45152</c:v>
                </c:pt>
                <c:pt idx="1155">
                  <c:v>45153</c:v>
                </c:pt>
                <c:pt idx="1156">
                  <c:v>45154</c:v>
                </c:pt>
                <c:pt idx="1157">
                  <c:v>45155</c:v>
                </c:pt>
                <c:pt idx="1158">
                  <c:v>45156</c:v>
                </c:pt>
                <c:pt idx="1159">
                  <c:v>45159</c:v>
                </c:pt>
                <c:pt idx="1160">
                  <c:v>45160</c:v>
                </c:pt>
                <c:pt idx="1161">
                  <c:v>45161</c:v>
                </c:pt>
                <c:pt idx="1162">
                  <c:v>45162</c:v>
                </c:pt>
                <c:pt idx="1163">
                  <c:v>45163</c:v>
                </c:pt>
                <c:pt idx="1164">
                  <c:v>45166</c:v>
                </c:pt>
                <c:pt idx="1165">
                  <c:v>45166</c:v>
                </c:pt>
                <c:pt idx="1166">
                  <c:v>45169</c:v>
                </c:pt>
                <c:pt idx="1167">
                  <c:v>45170</c:v>
                </c:pt>
                <c:pt idx="1168">
                  <c:v>45173</c:v>
                </c:pt>
                <c:pt idx="1169">
                  <c:v>45174</c:v>
                </c:pt>
                <c:pt idx="1170">
                  <c:v>45175</c:v>
                </c:pt>
                <c:pt idx="1171">
                  <c:v>45176</c:v>
                </c:pt>
                <c:pt idx="1172">
                  <c:v>45177</c:v>
                </c:pt>
                <c:pt idx="1173">
                  <c:v>45180</c:v>
                </c:pt>
                <c:pt idx="1174">
                  <c:v>45181</c:v>
                </c:pt>
                <c:pt idx="1175">
                  <c:v>45182</c:v>
                </c:pt>
                <c:pt idx="1176">
                  <c:v>45183</c:v>
                </c:pt>
                <c:pt idx="1177">
                  <c:v>45184</c:v>
                </c:pt>
                <c:pt idx="1178">
                  <c:v>45187</c:v>
                </c:pt>
                <c:pt idx="1179">
                  <c:v>45188</c:v>
                </c:pt>
                <c:pt idx="1180">
                  <c:v>45189</c:v>
                </c:pt>
                <c:pt idx="1181">
                  <c:v>45190</c:v>
                </c:pt>
                <c:pt idx="1182">
                  <c:v>45191</c:v>
                </c:pt>
                <c:pt idx="1183">
                  <c:v>45194</c:v>
                </c:pt>
                <c:pt idx="1184">
                  <c:v>45195</c:v>
                </c:pt>
                <c:pt idx="1185">
                  <c:v>45196</c:v>
                </c:pt>
                <c:pt idx="1186">
                  <c:v>45197</c:v>
                </c:pt>
                <c:pt idx="1187">
                  <c:v>45198</c:v>
                </c:pt>
                <c:pt idx="1188">
                  <c:v>45201</c:v>
                </c:pt>
                <c:pt idx="1189">
                  <c:v>45202</c:v>
                </c:pt>
                <c:pt idx="1190">
                  <c:v>45203</c:v>
                </c:pt>
                <c:pt idx="1191">
                  <c:v>45204</c:v>
                </c:pt>
                <c:pt idx="1192">
                  <c:v>45205</c:v>
                </c:pt>
                <c:pt idx="1193">
                  <c:v>45208</c:v>
                </c:pt>
                <c:pt idx="1194">
                  <c:v>45209</c:v>
                </c:pt>
                <c:pt idx="1195">
                  <c:v>45210</c:v>
                </c:pt>
                <c:pt idx="1196">
                  <c:v>45211</c:v>
                </c:pt>
                <c:pt idx="1197">
                  <c:v>45212</c:v>
                </c:pt>
                <c:pt idx="1198">
                  <c:v>45215</c:v>
                </c:pt>
                <c:pt idx="1199">
                  <c:v>45216</c:v>
                </c:pt>
                <c:pt idx="1200">
                  <c:v>45217</c:v>
                </c:pt>
                <c:pt idx="1201">
                  <c:v>45218</c:v>
                </c:pt>
                <c:pt idx="1202">
                  <c:v>45219</c:v>
                </c:pt>
                <c:pt idx="1203">
                  <c:v>45222</c:v>
                </c:pt>
                <c:pt idx="1204">
                  <c:v>45223</c:v>
                </c:pt>
                <c:pt idx="1205">
                  <c:v>45224</c:v>
                </c:pt>
                <c:pt idx="1206">
                  <c:v>45225</c:v>
                </c:pt>
                <c:pt idx="1207">
                  <c:v>45226</c:v>
                </c:pt>
                <c:pt idx="1208">
                  <c:v>45229</c:v>
                </c:pt>
                <c:pt idx="1209">
                  <c:v>45230</c:v>
                </c:pt>
                <c:pt idx="1210">
                  <c:v>45231</c:v>
                </c:pt>
                <c:pt idx="1211">
                  <c:v>45232</c:v>
                </c:pt>
                <c:pt idx="1212">
                  <c:v>45233</c:v>
                </c:pt>
                <c:pt idx="1213">
                  <c:v>45236</c:v>
                </c:pt>
                <c:pt idx="1214">
                  <c:v>45237</c:v>
                </c:pt>
                <c:pt idx="1215">
                  <c:v>45238</c:v>
                </c:pt>
                <c:pt idx="1216">
                  <c:v>45239</c:v>
                </c:pt>
                <c:pt idx="1217">
                  <c:v>45240</c:v>
                </c:pt>
                <c:pt idx="1218">
                  <c:v>45243</c:v>
                </c:pt>
                <c:pt idx="1219">
                  <c:v>45244</c:v>
                </c:pt>
                <c:pt idx="1220">
                  <c:v>45245</c:v>
                </c:pt>
                <c:pt idx="1221">
                  <c:v>45246</c:v>
                </c:pt>
                <c:pt idx="1222">
                  <c:v>45247</c:v>
                </c:pt>
                <c:pt idx="1223">
                  <c:v>45250</c:v>
                </c:pt>
                <c:pt idx="1224">
                  <c:v>45251</c:v>
                </c:pt>
                <c:pt idx="1225">
                  <c:v>45252</c:v>
                </c:pt>
                <c:pt idx="1226">
                  <c:v>45253</c:v>
                </c:pt>
                <c:pt idx="1227">
                  <c:v>45254</c:v>
                </c:pt>
                <c:pt idx="1228">
                  <c:v>45257</c:v>
                </c:pt>
                <c:pt idx="1229">
                  <c:v>45258</c:v>
                </c:pt>
                <c:pt idx="1230">
                  <c:v>45259</c:v>
                </c:pt>
                <c:pt idx="1231">
                  <c:v>45260</c:v>
                </c:pt>
                <c:pt idx="1232">
                  <c:v>45261</c:v>
                </c:pt>
                <c:pt idx="1233">
                  <c:v>45264</c:v>
                </c:pt>
                <c:pt idx="1234">
                  <c:v>45265</c:v>
                </c:pt>
                <c:pt idx="1235">
                  <c:v>45266</c:v>
                </c:pt>
                <c:pt idx="1236">
                  <c:v>45267</c:v>
                </c:pt>
                <c:pt idx="1237">
                  <c:v>45268</c:v>
                </c:pt>
                <c:pt idx="1238">
                  <c:v>45271</c:v>
                </c:pt>
                <c:pt idx="1239">
                  <c:v>45272</c:v>
                </c:pt>
                <c:pt idx="1240">
                  <c:v>45273</c:v>
                </c:pt>
                <c:pt idx="1241">
                  <c:v>45274</c:v>
                </c:pt>
                <c:pt idx="1242">
                  <c:v>45275</c:v>
                </c:pt>
                <c:pt idx="1243">
                  <c:v>45278</c:v>
                </c:pt>
                <c:pt idx="1244">
                  <c:v>45279</c:v>
                </c:pt>
                <c:pt idx="1245">
                  <c:v>45280</c:v>
                </c:pt>
                <c:pt idx="1246">
                  <c:v>45281</c:v>
                </c:pt>
                <c:pt idx="1247">
                  <c:v>45282</c:v>
                </c:pt>
                <c:pt idx="1248">
                  <c:v>45285</c:v>
                </c:pt>
                <c:pt idx="1249">
                  <c:v>45286</c:v>
                </c:pt>
                <c:pt idx="1250">
                  <c:v>45287</c:v>
                </c:pt>
                <c:pt idx="1251">
                  <c:v>45288</c:v>
                </c:pt>
                <c:pt idx="1252">
                  <c:v>45295</c:v>
                </c:pt>
                <c:pt idx="1253">
                  <c:v>45296</c:v>
                </c:pt>
                <c:pt idx="1254">
                  <c:v>45299</c:v>
                </c:pt>
                <c:pt idx="1255">
                  <c:v>45300</c:v>
                </c:pt>
                <c:pt idx="1256">
                  <c:v>45301</c:v>
                </c:pt>
                <c:pt idx="1257">
                  <c:v>45302</c:v>
                </c:pt>
                <c:pt idx="1258">
                  <c:v>45303</c:v>
                </c:pt>
                <c:pt idx="1259">
                  <c:v>45306</c:v>
                </c:pt>
                <c:pt idx="1260">
                  <c:v>45307</c:v>
                </c:pt>
                <c:pt idx="1261">
                  <c:v>45308</c:v>
                </c:pt>
                <c:pt idx="1262">
                  <c:v>45309</c:v>
                </c:pt>
                <c:pt idx="1263">
                  <c:v>45310</c:v>
                </c:pt>
                <c:pt idx="1264">
                  <c:v>45313</c:v>
                </c:pt>
                <c:pt idx="1265">
                  <c:v>45314</c:v>
                </c:pt>
                <c:pt idx="1266">
                  <c:v>45315</c:v>
                </c:pt>
                <c:pt idx="1267">
                  <c:v>45316</c:v>
                </c:pt>
                <c:pt idx="1268">
                  <c:v>45317</c:v>
                </c:pt>
                <c:pt idx="1269">
                  <c:v>45320</c:v>
                </c:pt>
                <c:pt idx="1270">
                  <c:v>45321</c:v>
                </c:pt>
                <c:pt idx="1271">
                  <c:v>45322</c:v>
                </c:pt>
                <c:pt idx="1272">
                  <c:v>45323</c:v>
                </c:pt>
                <c:pt idx="1273">
                  <c:v>45324</c:v>
                </c:pt>
                <c:pt idx="1274">
                  <c:v>45327</c:v>
                </c:pt>
                <c:pt idx="1275">
                  <c:v>45328</c:v>
                </c:pt>
                <c:pt idx="1276">
                  <c:v>45329</c:v>
                </c:pt>
                <c:pt idx="1277">
                  <c:v>45330</c:v>
                </c:pt>
                <c:pt idx="1278">
                  <c:v>45331</c:v>
                </c:pt>
                <c:pt idx="1279">
                  <c:v>45334</c:v>
                </c:pt>
                <c:pt idx="1280">
                  <c:v>45335</c:v>
                </c:pt>
                <c:pt idx="1281">
                  <c:v>45336</c:v>
                </c:pt>
                <c:pt idx="1282">
                  <c:v>45337</c:v>
                </c:pt>
                <c:pt idx="1283">
                  <c:v>45338</c:v>
                </c:pt>
                <c:pt idx="1284">
                  <c:v>45341</c:v>
                </c:pt>
                <c:pt idx="1285">
                  <c:v>45342</c:v>
                </c:pt>
                <c:pt idx="1286">
                  <c:v>45343</c:v>
                </c:pt>
                <c:pt idx="1287">
                  <c:v>45344</c:v>
                </c:pt>
                <c:pt idx="1288">
                  <c:v>45345</c:v>
                </c:pt>
                <c:pt idx="1289">
                  <c:v>45348</c:v>
                </c:pt>
                <c:pt idx="1290">
                  <c:v>45349</c:v>
                </c:pt>
                <c:pt idx="1291">
                  <c:v>45350</c:v>
                </c:pt>
                <c:pt idx="1292">
                  <c:v>45351</c:v>
                </c:pt>
                <c:pt idx="1293">
                  <c:v>45352</c:v>
                </c:pt>
                <c:pt idx="1294">
                  <c:v>45355</c:v>
                </c:pt>
                <c:pt idx="1295">
                  <c:v>45356</c:v>
                </c:pt>
                <c:pt idx="1296">
                  <c:v>45357</c:v>
                </c:pt>
                <c:pt idx="1297">
                  <c:v>45358</c:v>
                </c:pt>
                <c:pt idx="1298">
                  <c:v>45359</c:v>
                </c:pt>
                <c:pt idx="1299">
                  <c:v>45362</c:v>
                </c:pt>
                <c:pt idx="1300">
                  <c:v>45363</c:v>
                </c:pt>
                <c:pt idx="1301">
                  <c:v>45364</c:v>
                </c:pt>
                <c:pt idx="1302">
                  <c:v>45365</c:v>
                </c:pt>
                <c:pt idx="1303">
                  <c:v>45366</c:v>
                </c:pt>
                <c:pt idx="1304">
                  <c:v>45369</c:v>
                </c:pt>
                <c:pt idx="1305">
                  <c:v>45370</c:v>
                </c:pt>
                <c:pt idx="1306">
                  <c:v>45371</c:v>
                </c:pt>
                <c:pt idx="1307">
                  <c:v>45372</c:v>
                </c:pt>
                <c:pt idx="1308">
                  <c:v>45373</c:v>
                </c:pt>
                <c:pt idx="1309">
                  <c:v>45376</c:v>
                </c:pt>
                <c:pt idx="1310">
                  <c:v>45377</c:v>
                </c:pt>
                <c:pt idx="1311">
                  <c:v>45378</c:v>
                </c:pt>
                <c:pt idx="1312">
                  <c:v>45379</c:v>
                </c:pt>
                <c:pt idx="1313">
                  <c:v>45380</c:v>
                </c:pt>
                <c:pt idx="1314">
                  <c:v>45383</c:v>
                </c:pt>
                <c:pt idx="1315">
                  <c:v>45384</c:v>
                </c:pt>
                <c:pt idx="1316">
                  <c:v>45385</c:v>
                </c:pt>
                <c:pt idx="1317">
                  <c:v>45386</c:v>
                </c:pt>
                <c:pt idx="1318">
                  <c:v>45387</c:v>
                </c:pt>
                <c:pt idx="1319">
                  <c:v>45390</c:v>
                </c:pt>
                <c:pt idx="1320">
                  <c:v>45391</c:v>
                </c:pt>
                <c:pt idx="1321">
                  <c:v>45397</c:v>
                </c:pt>
                <c:pt idx="1322">
                  <c:v>45398</c:v>
                </c:pt>
                <c:pt idx="1323">
                  <c:v>45399</c:v>
                </c:pt>
                <c:pt idx="1324">
                  <c:v>45400</c:v>
                </c:pt>
                <c:pt idx="1325">
                  <c:v>45401</c:v>
                </c:pt>
                <c:pt idx="1326">
                  <c:v>45404</c:v>
                </c:pt>
                <c:pt idx="1327">
                  <c:v>45406</c:v>
                </c:pt>
                <c:pt idx="1328">
                  <c:v>45407</c:v>
                </c:pt>
                <c:pt idx="1329">
                  <c:v>45408</c:v>
                </c:pt>
                <c:pt idx="1330">
                  <c:v>45411</c:v>
                </c:pt>
                <c:pt idx="1331">
                  <c:v>45412</c:v>
                </c:pt>
                <c:pt idx="1332">
                  <c:v>45384</c:v>
                </c:pt>
                <c:pt idx="1333">
                  <c:v>45415</c:v>
                </c:pt>
                <c:pt idx="1334">
                  <c:v>45418</c:v>
                </c:pt>
                <c:pt idx="1335">
                  <c:v>45419</c:v>
                </c:pt>
                <c:pt idx="1336">
                  <c:v>45420</c:v>
                </c:pt>
                <c:pt idx="1337">
                  <c:v>45421</c:v>
                </c:pt>
                <c:pt idx="1338">
                  <c:v>45422</c:v>
                </c:pt>
                <c:pt idx="1339">
                  <c:v>45425</c:v>
                </c:pt>
                <c:pt idx="1340">
                  <c:v>45426</c:v>
                </c:pt>
                <c:pt idx="1341">
                  <c:v>45427</c:v>
                </c:pt>
                <c:pt idx="1342">
                  <c:v>45428</c:v>
                </c:pt>
                <c:pt idx="1343">
                  <c:v>45429</c:v>
                </c:pt>
                <c:pt idx="1344">
                  <c:v>45432</c:v>
                </c:pt>
                <c:pt idx="1345">
                  <c:v>45433</c:v>
                </c:pt>
                <c:pt idx="1346">
                  <c:v>45434</c:v>
                </c:pt>
                <c:pt idx="1347">
                  <c:v>45435</c:v>
                </c:pt>
                <c:pt idx="1348">
                  <c:v>45436</c:v>
                </c:pt>
                <c:pt idx="1349">
                  <c:v>45439</c:v>
                </c:pt>
                <c:pt idx="1350">
                  <c:v>45440</c:v>
                </c:pt>
                <c:pt idx="1351">
                  <c:v>45441</c:v>
                </c:pt>
                <c:pt idx="1352">
                  <c:v>45442</c:v>
                </c:pt>
                <c:pt idx="1353">
                  <c:v>45443</c:v>
                </c:pt>
                <c:pt idx="1354">
                  <c:v>45446</c:v>
                </c:pt>
                <c:pt idx="1355">
                  <c:v>45447</c:v>
                </c:pt>
                <c:pt idx="1356">
                  <c:v>45448</c:v>
                </c:pt>
                <c:pt idx="1357">
                  <c:v>45449</c:v>
                </c:pt>
                <c:pt idx="1358">
                  <c:v>45450</c:v>
                </c:pt>
                <c:pt idx="1359">
                  <c:v>45453</c:v>
                </c:pt>
                <c:pt idx="1360">
                  <c:v>45454</c:v>
                </c:pt>
                <c:pt idx="1361">
                  <c:v>45455</c:v>
                </c:pt>
                <c:pt idx="1362">
                  <c:v>45456</c:v>
                </c:pt>
                <c:pt idx="1363">
                  <c:v>45457</c:v>
                </c:pt>
                <c:pt idx="1364">
                  <c:v>45463</c:v>
                </c:pt>
                <c:pt idx="1365">
                  <c:v>45468</c:v>
                </c:pt>
                <c:pt idx="1366">
                  <c:v>45469</c:v>
                </c:pt>
                <c:pt idx="1367">
                  <c:v>45470</c:v>
                </c:pt>
                <c:pt idx="1368">
                  <c:v>45471</c:v>
                </c:pt>
                <c:pt idx="1369">
                  <c:v>45474</c:v>
                </c:pt>
                <c:pt idx="1370">
                  <c:v>45475</c:v>
                </c:pt>
                <c:pt idx="1371">
                  <c:v>45476</c:v>
                </c:pt>
                <c:pt idx="1372">
                  <c:v>45477</c:v>
                </c:pt>
                <c:pt idx="1373">
                  <c:v>45478</c:v>
                </c:pt>
                <c:pt idx="1374">
                  <c:v>45481</c:v>
                </c:pt>
                <c:pt idx="1375">
                  <c:v>45482</c:v>
                </c:pt>
                <c:pt idx="1376">
                  <c:v>45483</c:v>
                </c:pt>
                <c:pt idx="1377">
                  <c:v>45484</c:v>
                </c:pt>
                <c:pt idx="1378">
                  <c:v>45485</c:v>
                </c:pt>
                <c:pt idx="1379">
                  <c:v>45489</c:v>
                </c:pt>
                <c:pt idx="1380">
                  <c:v>45490</c:v>
                </c:pt>
                <c:pt idx="1381">
                  <c:v>45491</c:v>
                </c:pt>
                <c:pt idx="1382">
                  <c:v>45492</c:v>
                </c:pt>
                <c:pt idx="1383">
                  <c:v>45495</c:v>
                </c:pt>
                <c:pt idx="1384">
                  <c:v>45496</c:v>
                </c:pt>
                <c:pt idx="1385">
                  <c:v>45497</c:v>
                </c:pt>
                <c:pt idx="1386">
                  <c:v>45478</c:v>
                </c:pt>
                <c:pt idx="1387">
                  <c:v>45481</c:v>
                </c:pt>
                <c:pt idx="1388">
                  <c:v>45482</c:v>
                </c:pt>
                <c:pt idx="1389">
                  <c:v>45483</c:v>
                </c:pt>
                <c:pt idx="1390">
                  <c:v>45484</c:v>
                </c:pt>
                <c:pt idx="1391">
                  <c:v>45485</c:v>
                </c:pt>
                <c:pt idx="1392">
                  <c:v>45489</c:v>
                </c:pt>
                <c:pt idx="1393">
                  <c:v>45490</c:v>
                </c:pt>
                <c:pt idx="1394">
                  <c:v>45491</c:v>
                </c:pt>
                <c:pt idx="1395">
                  <c:v>45492</c:v>
                </c:pt>
                <c:pt idx="1396">
                  <c:v>45495</c:v>
                </c:pt>
                <c:pt idx="1397">
                  <c:v>45496</c:v>
                </c:pt>
                <c:pt idx="1398">
                  <c:v>45497</c:v>
                </c:pt>
                <c:pt idx="1399">
                  <c:v>45498</c:v>
                </c:pt>
                <c:pt idx="1400">
                  <c:v>45499</c:v>
                </c:pt>
                <c:pt idx="1401">
                  <c:v>45502</c:v>
                </c:pt>
                <c:pt idx="1402">
                  <c:v>45503</c:v>
                </c:pt>
                <c:pt idx="1403">
                  <c:v>45504</c:v>
                </c:pt>
                <c:pt idx="1404">
                  <c:v>45505</c:v>
                </c:pt>
                <c:pt idx="1405">
                  <c:v>45506</c:v>
                </c:pt>
                <c:pt idx="1406">
                  <c:v>45509</c:v>
                </c:pt>
                <c:pt idx="1407">
                  <c:v>45510</c:v>
                </c:pt>
                <c:pt idx="1408">
                  <c:v>45511</c:v>
                </c:pt>
                <c:pt idx="1409">
                  <c:v>45512</c:v>
                </c:pt>
                <c:pt idx="1410">
                  <c:v>45513</c:v>
                </c:pt>
                <c:pt idx="1411">
                  <c:v>45516</c:v>
                </c:pt>
                <c:pt idx="1412">
                  <c:v>45517</c:v>
                </c:pt>
                <c:pt idx="1413">
                  <c:v>45518</c:v>
                </c:pt>
                <c:pt idx="1414">
                  <c:v>45519</c:v>
                </c:pt>
                <c:pt idx="1415">
                  <c:v>45520</c:v>
                </c:pt>
                <c:pt idx="1416">
                  <c:v>45523</c:v>
                </c:pt>
                <c:pt idx="1417">
                  <c:v>45524</c:v>
                </c:pt>
                <c:pt idx="1418">
                  <c:v>45525</c:v>
                </c:pt>
                <c:pt idx="1419">
                  <c:v>45526</c:v>
                </c:pt>
                <c:pt idx="1420">
                  <c:v>45527</c:v>
                </c:pt>
                <c:pt idx="1421">
                  <c:v>45530</c:v>
                </c:pt>
                <c:pt idx="1422">
                  <c:v>45531</c:v>
                </c:pt>
                <c:pt idx="1423">
                  <c:v>45532</c:v>
                </c:pt>
                <c:pt idx="1424">
                  <c:v>45533</c:v>
                </c:pt>
                <c:pt idx="1425">
                  <c:v>45537</c:v>
                </c:pt>
                <c:pt idx="1426">
                  <c:v>45538</c:v>
                </c:pt>
                <c:pt idx="1427">
                  <c:v>45539</c:v>
                </c:pt>
                <c:pt idx="1428">
                  <c:v>45540</c:v>
                </c:pt>
                <c:pt idx="1429">
                  <c:v>45541</c:v>
                </c:pt>
                <c:pt idx="1430">
                  <c:v>45544</c:v>
                </c:pt>
                <c:pt idx="1431">
                  <c:v>45545</c:v>
                </c:pt>
                <c:pt idx="1432">
                  <c:v>45546</c:v>
                </c:pt>
                <c:pt idx="1433">
                  <c:v>45547</c:v>
                </c:pt>
                <c:pt idx="1434">
                  <c:v>45548</c:v>
                </c:pt>
                <c:pt idx="1435">
                  <c:v>45551</c:v>
                </c:pt>
                <c:pt idx="1436">
                  <c:v>45552</c:v>
                </c:pt>
                <c:pt idx="1437">
                  <c:v>45553</c:v>
                </c:pt>
                <c:pt idx="1438">
                  <c:v>45554</c:v>
                </c:pt>
                <c:pt idx="1439">
                  <c:v>45555</c:v>
                </c:pt>
                <c:pt idx="1440">
                  <c:v>45558</c:v>
                </c:pt>
                <c:pt idx="1441">
                  <c:v>45559</c:v>
                </c:pt>
                <c:pt idx="1442">
                  <c:v>45560</c:v>
                </c:pt>
                <c:pt idx="1443">
                  <c:v>45561</c:v>
                </c:pt>
                <c:pt idx="1444">
                  <c:v>45562</c:v>
                </c:pt>
                <c:pt idx="1445">
                  <c:v>45565</c:v>
                </c:pt>
                <c:pt idx="1446">
                  <c:v>45567</c:v>
                </c:pt>
                <c:pt idx="1447">
                  <c:v>45568</c:v>
                </c:pt>
                <c:pt idx="1448">
                  <c:v>45572</c:v>
                </c:pt>
                <c:pt idx="1449">
                  <c:v>45573</c:v>
                </c:pt>
                <c:pt idx="1450">
                  <c:v>45574</c:v>
                </c:pt>
                <c:pt idx="1451">
                  <c:v>45575</c:v>
                </c:pt>
                <c:pt idx="1452">
                  <c:v>45579</c:v>
                </c:pt>
                <c:pt idx="1453">
                  <c:v>45580</c:v>
                </c:pt>
                <c:pt idx="1454">
                  <c:v>45581</c:v>
                </c:pt>
                <c:pt idx="1455">
                  <c:v>45582</c:v>
                </c:pt>
                <c:pt idx="1456">
                  <c:v>45583</c:v>
                </c:pt>
                <c:pt idx="1457">
                  <c:v>45586</c:v>
                </c:pt>
                <c:pt idx="1458">
                  <c:v>45588</c:v>
                </c:pt>
                <c:pt idx="1459">
                  <c:v>45589</c:v>
                </c:pt>
                <c:pt idx="1460">
                  <c:v>45590</c:v>
                </c:pt>
                <c:pt idx="1461">
                  <c:v>45593</c:v>
                </c:pt>
                <c:pt idx="1462">
                  <c:v>45595</c:v>
                </c:pt>
                <c:pt idx="1463">
                  <c:v>45596</c:v>
                </c:pt>
                <c:pt idx="1464">
                  <c:v>45597</c:v>
                </c:pt>
                <c:pt idx="1465">
                  <c:v>45600</c:v>
                </c:pt>
                <c:pt idx="1466">
                  <c:v>45601</c:v>
                </c:pt>
                <c:pt idx="1467">
                  <c:v>45602</c:v>
                </c:pt>
                <c:pt idx="1468">
                  <c:v>45603</c:v>
                </c:pt>
                <c:pt idx="1469">
                  <c:v>45604</c:v>
                </c:pt>
                <c:pt idx="1470">
                  <c:v>45607</c:v>
                </c:pt>
                <c:pt idx="1471">
                  <c:v>45608</c:v>
                </c:pt>
                <c:pt idx="1472">
                  <c:v>45609</c:v>
                </c:pt>
                <c:pt idx="1473">
                  <c:v>45610</c:v>
                </c:pt>
                <c:pt idx="1474">
                  <c:v>45611</c:v>
                </c:pt>
                <c:pt idx="1475">
                  <c:v>45614</c:v>
                </c:pt>
                <c:pt idx="1476">
                  <c:v>45615</c:v>
                </c:pt>
                <c:pt idx="1477">
                  <c:v>45616</c:v>
                </c:pt>
                <c:pt idx="1478">
                  <c:v>45617</c:v>
                </c:pt>
                <c:pt idx="1479">
                  <c:v>45618</c:v>
                </c:pt>
                <c:pt idx="1480">
                  <c:v>45621</c:v>
                </c:pt>
                <c:pt idx="1481">
                  <c:v>45622</c:v>
                </c:pt>
                <c:pt idx="1482">
                  <c:v>45623</c:v>
                </c:pt>
                <c:pt idx="1483">
                  <c:v>45624</c:v>
                </c:pt>
                <c:pt idx="1484">
                  <c:v>45625</c:v>
                </c:pt>
                <c:pt idx="1485">
                  <c:v>45628</c:v>
                </c:pt>
                <c:pt idx="1486">
                  <c:v>45629</c:v>
                </c:pt>
                <c:pt idx="1487">
                  <c:v>45630</c:v>
                </c:pt>
                <c:pt idx="1488">
                  <c:v>45631</c:v>
                </c:pt>
                <c:pt idx="1489">
                  <c:v>45632</c:v>
                </c:pt>
                <c:pt idx="1490">
                  <c:v>45635</c:v>
                </c:pt>
                <c:pt idx="1491">
                  <c:v>45636</c:v>
                </c:pt>
                <c:pt idx="1492">
                  <c:v>45637</c:v>
                </c:pt>
                <c:pt idx="1493">
                  <c:v>45638</c:v>
                </c:pt>
                <c:pt idx="1494">
                  <c:v>45639</c:v>
                </c:pt>
                <c:pt idx="1495">
                  <c:v>45642</c:v>
                </c:pt>
                <c:pt idx="1496">
                  <c:v>45643</c:v>
                </c:pt>
                <c:pt idx="1497">
                  <c:v>45644</c:v>
                </c:pt>
                <c:pt idx="1498">
                  <c:v>45645</c:v>
                </c:pt>
                <c:pt idx="1499">
                  <c:v>45646</c:v>
                </c:pt>
                <c:pt idx="1500">
                  <c:v>45649</c:v>
                </c:pt>
                <c:pt idx="1501">
                  <c:v>45650</c:v>
                </c:pt>
                <c:pt idx="1502">
                  <c:v>45651</c:v>
                </c:pt>
                <c:pt idx="1503">
                  <c:v>45652</c:v>
                </c:pt>
                <c:pt idx="1504">
                  <c:v>45653</c:v>
                </c:pt>
                <c:pt idx="1505">
                  <c:v>45656</c:v>
                </c:pt>
                <c:pt idx="1506">
                  <c:v>45657</c:v>
                </c:pt>
                <c:pt idx="1507">
                  <c:v>45659</c:v>
                </c:pt>
                <c:pt idx="1508">
                  <c:v>45660</c:v>
                </c:pt>
                <c:pt idx="1509">
                  <c:v>45663</c:v>
                </c:pt>
                <c:pt idx="1510">
                  <c:v>45664</c:v>
                </c:pt>
                <c:pt idx="1511">
                  <c:v>45665</c:v>
                </c:pt>
                <c:pt idx="1512">
                  <c:v>45666</c:v>
                </c:pt>
                <c:pt idx="1513">
                  <c:v>45667</c:v>
                </c:pt>
                <c:pt idx="1514">
                  <c:v>45670</c:v>
                </c:pt>
                <c:pt idx="1515">
                  <c:v>45671</c:v>
                </c:pt>
                <c:pt idx="1516">
                  <c:v>45672</c:v>
                </c:pt>
                <c:pt idx="1517">
                  <c:v>45673</c:v>
                </c:pt>
                <c:pt idx="1518">
                  <c:v>45674</c:v>
                </c:pt>
                <c:pt idx="1519">
                  <c:v>45677</c:v>
                </c:pt>
                <c:pt idx="1520">
                  <c:v>45678</c:v>
                </c:pt>
                <c:pt idx="1521">
                  <c:v>45679</c:v>
                </c:pt>
                <c:pt idx="1522">
                  <c:v>45680</c:v>
                </c:pt>
                <c:pt idx="1523">
                  <c:v>45681</c:v>
                </c:pt>
                <c:pt idx="1524">
                  <c:v>45684</c:v>
                </c:pt>
                <c:pt idx="1525">
                  <c:v>45685</c:v>
                </c:pt>
                <c:pt idx="1526">
                  <c:v>45686</c:v>
                </c:pt>
                <c:pt idx="1527">
                  <c:v>45687</c:v>
                </c:pt>
                <c:pt idx="1528">
                  <c:v>45688</c:v>
                </c:pt>
                <c:pt idx="1529">
                  <c:v>45691</c:v>
                </c:pt>
                <c:pt idx="1530">
                  <c:v>45692</c:v>
                </c:pt>
                <c:pt idx="1531">
                  <c:v>45693</c:v>
                </c:pt>
                <c:pt idx="1532">
                  <c:v>45693</c:v>
                </c:pt>
                <c:pt idx="1533">
                  <c:v>45694</c:v>
                </c:pt>
                <c:pt idx="1534">
                  <c:v>45695</c:v>
                </c:pt>
                <c:pt idx="1535">
                  <c:v>45698</c:v>
                </c:pt>
                <c:pt idx="1536">
                  <c:v>45699</c:v>
                </c:pt>
                <c:pt idx="1537">
                  <c:v>45700</c:v>
                </c:pt>
                <c:pt idx="1538">
                  <c:v>45701</c:v>
                </c:pt>
                <c:pt idx="1539">
                  <c:v>45702</c:v>
                </c:pt>
                <c:pt idx="1540">
                  <c:v>45705</c:v>
                </c:pt>
                <c:pt idx="1541">
                  <c:v>45706</c:v>
                </c:pt>
                <c:pt idx="1542">
                  <c:v>45707</c:v>
                </c:pt>
                <c:pt idx="1543">
                  <c:v>45712</c:v>
                </c:pt>
                <c:pt idx="1544">
                  <c:v>45713</c:v>
                </c:pt>
                <c:pt idx="1545">
                  <c:v>45714</c:v>
                </c:pt>
                <c:pt idx="1546">
                  <c:v>45715</c:v>
                </c:pt>
                <c:pt idx="1547">
                  <c:v>45716</c:v>
                </c:pt>
                <c:pt idx="1548">
                  <c:v>45719</c:v>
                </c:pt>
                <c:pt idx="1549">
                  <c:v>45720</c:v>
                </c:pt>
                <c:pt idx="1550">
                  <c:v>45721</c:v>
                </c:pt>
                <c:pt idx="1551">
                  <c:v>45722</c:v>
                </c:pt>
                <c:pt idx="1552">
                  <c:v>45723</c:v>
                </c:pt>
                <c:pt idx="1553">
                  <c:v>45726</c:v>
                </c:pt>
                <c:pt idx="1554">
                  <c:v>45727</c:v>
                </c:pt>
                <c:pt idx="1555">
                  <c:v>45728</c:v>
                </c:pt>
                <c:pt idx="1556">
                  <c:v>45729</c:v>
                </c:pt>
                <c:pt idx="1557">
                  <c:v>45730</c:v>
                </c:pt>
                <c:pt idx="1558">
                  <c:v>45733</c:v>
                </c:pt>
                <c:pt idx="1559">
                  <c:v>45734</c:v>
                </c:pt>
                <c:pt idx="1560">
                  <c:v>45735</c:v>
                </c:pt>
                <c:pt idx="1561">
                  <c:v>45736</c:v>
                </c:pt>
                <c:pt idx="1562">
                  <c:v>45737</c:v>
                </c:pt>
                <c:pt idx="1563">
                  <c:v>45740</c:v>
                </c:pt>
                <c:pt idx="1564">
                  <c:v>45741</c:v>
                </c:pt>
                <c:pt idx="1565">
                  <c:v>45742</c:v>
                </c:pt>
                <c:pt idx="1566">
                  <c:v>45743</c:v>
                </c:pt>
                <c:pt idx="1567">
                  <c:v>45744</c:v>
                </c:pt>
                <c:pt idx="1568">
                  <c:v>45749</c:v>
                </c:pt>
                <c:pt idx="1569">
                  <c:v>45750</c:v>
                </c:pt>
                <c:pt idx="1570">
                  <c:v>45751</c:v>
                </c:pt>
                <c:pt idx="1571">
                  <c:v>45754</c:v>
                </c:pt>
                <c:pt idx="1572">
                  <c:v>45758</c:v>
                </c:pt>
                <c:pt idx="1573">
                  <c:v>45761</c:v>
                </c:pt>
                <c:pt idx="1574">
                  <c:v>45762</c:v>
                </c:pt>
                <c:pt idx="1575">
                  <c:v>45763</c:v>
                </c:pt>
                <c:pt idx="1576">
                  <c:v>45764</c:v>
                </c:pt>
                <c:pt idx="1577">
                  <c:v>45765</c:v>
                </c:pt>
                <c:pt idx="1578">
                  <c:v>45768</c:v>
                </c:pt>
                <c:pt idx="1579">
                  <c:v>45769</c:v>
                </c:pt>
                <c:pt idx="1580">
                  <c:v>45771</c:v>
                </c:pt>
                <c:pt idx="1581">
                  <c:v>45775</c:v>
                </c:pt>
                <c:pt idx="1582">
                  <c:v>45776</c:v>
                </c:pt>
                <c:pt idx="1583">
                  <c:v>45777</c:v>
                </c:pt>
                <c:pt idx="1584">
                  <c:v>45779</c:v>
                </c:pt>
                <c:pt idx="1585">
                  <c:v>45782</c:v>
                </c:pt>
                <c:pt idx="1586">
                  <c:v>45783</c:v>
                </c:pt>
                <c:pt idx="1587">
                  <c:v>45784</c:v>
                </c:pt>
                <c:pt idx="1588">
                  <c:v>45785</c:v>
                </c:pt>
                <c:pt idx="1589">
                  <c:v>45786</c:v>
                </c:pt>
                <c:pt idx="1590">
                  <c:v>45789</c:v>
                </c:pt>
                <c:pt idx="1591">
                  <c:v>45790</c:v>
                </c:pt>
                <c:pt idx="1592">
                  <c:v>45791</c:v>
                </c:pt>
                <c:pt idx="1593">
                  <c:v>45792</c:v>
                </c:pt>
                <c:pt idx="1594">
                  <c:v>45793</c:v>
                </c:pt>
                <c:pt idx="1595">
                  <c:v>45797</c:v>
                </c:pt>
                <c:pt idx="1596">
                  <c:v>45798</c:v>
                </c:pt>
                <c:pt idx="1597">
                  <c:v>45799</c:v>
                </c:pt>
                <c:pt idx="1598">
                  <c:v>45800</c:v>
                </c:pt>
                <c:pt idx="1599">
                  <c:v>45803</c:v>
                </c:pt>
                <c:pt idx="1600">
                  <c:v>45804</c:v>
                </c:pt>
                <c:pt idx="1601">
                  <c:v>45805</c:v>
                </c:pt>
                <c:pt idx="1602">
                  <c:v>45806</c:v>
                </c:pt>
                <c:pt idx="1603">
                  <c:v>45807</c:v>
                </c:pt>
                <c:pt idx="1604">
                  <c:v>45810</c:v>
                </c:pt>
                <c:pt idx="1605">
                  <c:v>45811</c:v>
                </c:pt>
                <c:pt idx="1606">
                  <c:v>45812</c:v>
                </c:pt>
                <c:pt idx="1607">
                  <c:v>45813</c:v>
                </c:pt>
                <c:pt idx="1608">
                  <c:v>45818</c:v>
                </c:pt>
                <c:pt idx="1609">
                  <c:v>45819</c:v>
                </c:pt>
                <c:pt idx="1610">
                  <c:v>45820</c:v>
                </c:pt>
                <c:pt idx="1611">
                  <c:v>45821</c:v>
                </c:pt>
                <c:pt idx="1612">
                  <c:v>45824</c:v>
                </c:pt>
                <c:pt idx="1613">
                  <c:v>45826</c:v>
                </c:pt>
                <c:pt idx="1614">
                  <c:v>45827</c:v>
                </c:pt>
                <c:pt idx="1615">
                  <c:v>45828</c:v>
                </c:pt>
                <c:pt idx="1616">
                  <c:v>45831</c:v>
                </c:pt>
                <c:pt idx="1617">
                  <c:v>45832</c:v>
                </c:pt>
                <c:pt idx="1618">
                  <c:v>45833</c:v>
                </c:pt>
                <c:pt idx="1619">
                  <c:v>45834</c:v>
                </c:pt>
                <c:pt idx="1620">
                  <c:v>45835</c:v>
                </c:pt>
                <c:pt idx="1621">
                  <c:v>45838</c:v>
                </c:pt>
                <c:pt idx="1622">
                  <c:v>45839</c:v>
                </c:pt>
                <c:pt idx="1623">
                  <c:v>45840</c:v>
                </c:pt>
              </c:numCache>
            </c:numRef>
          </c:cat>
          <c:val>
            <c:numRef>
              <c:f>Sayfa1!$D$2:$D$1625</c:f>
              <c:numCache>
                <c:formatCode>General</c:formatCode>
                <c:ptCount val="1624"/>
              </c:numCache>
            </c:numRef>
          </c:val>
          <c:smooth val="0"/>
          <c:extLst xmlns:c15="http://schemas.microsoft.com/office/drawing/2012/chart">
            <c:ext xmlns:c16="http://schemas.microsoft.com/office/drawing/2014/chart" uri="{C3380CC4-5D6E-409C-BE32-E72D297353CC}">
              <c16:uniqueId val="{00000002-322A-4800-BADC-EC4376AB0639}"/>
            </c:ext>
          </c:extLst>
        </c:ser>
        <c:dLbls>
          <c:showLegendKey val="0"/>
          <c:showVal val="0"/>
          <c:showCatName val="0"/>
          <c:showSerName val="0"/>
          <c:showPercent val="0"/>
          <c:showBubbleSize val="0"/>
        </c:dLbls>
        <c:smooth val="0"/>
        <c:axId val="1068020559"/>
        <c:axId val="1068026799"/>
        <c:extLst/>
      </c:lineChart>
      <c:dateAx>
        <c:axId val="1068020559"/>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068026799"/>
        <c:crosses val="autoZero"/>
        <c:auto val="1"/>
        <c:lblOffset val="100"/>
        <c:baseTimeUnit val="days"/>
      </c:dateAx>
      <c:valAx>
        <c:axId val="1068026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06802055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tr-TR"/>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22517674202015E-2"/>
          <c:y val="2.1338018268494369E-2"/>
          <c:w val="0.90109471573109812"/>
          <c:h val="0.80900073832952701"/>
        </c:manualLayout>
      </c:layout>
      <c:lineChart>
        <c:grouping val="standard"/>
        <c:varyColors val="0"/>
        <c:ser>
          <c:idx val="0"/>
          <c:order val="0"/>
          <c:tx>
            <c:strRef>
              <c:f>Sayfa1!$B$1</c:f>
              <c:strCache>
                <c:ptCount val="1"/>
                <c:pt idx="0">
                  <c:v>Sütun1</c:v>
                </c:pt>
              </c:strCache>
            </c:strRef>
          </c:tx>
          <c:spPr>
            <a:ln w="28575" cap="rnd">
              <a:solidFill>
                <a:srgbClr val="0070C0"/>
              </a:solidFill>
              <a:round/>
            </a:ln>
            <a:effectLst/>
          </c:spPr>
          <c:marker>
            <c:symbol val="none"/>
          </c:marker>
          <c:cat>
            <c:numRef>
              <c:f>Sayfa1!$A$2:$A$113</c:f>
              <c:numCache>
                <c:formatCode>mmm\-yy</c:formatCode>
                <c:ptCount val="112"/>
                <c:pt idx="0">
                  <c:v>42370</c:v>
                </c:pt>
                <c:pt idx="1">
                  <c:v>42401</c:v>
                </c:pt>
                <c:pt idx="2">
                  <c:v>42430</c:v>
                </c:pt>
                <c:pt idx="3">
                  <c:v>42461</c:v>
                </c:pt>
                <c:pt idx="4">
                  <c:v>42491</c:v>
                </c:pt>
                <c:pt idx="5">
                  <c:v>42522</c:v>
                </c:pt>
                <c:pt idx="6">
                  <c:v>42552</c:v>
                </c:pt>
                <c:pt idx="7">
                  <c:v>42583</c:v>
                </c:pt>
                <c:pt idx="8">
                  <c:v>42614</c:v>
                </c:pt>
                <c:pt idx="9">
                  <c:v>42644</c:v>
                </c:pt>
                <c:pt idx="10">
                  <c:v>42675</c:v>
                </c:pt>
                <c:pt idx="11">
                  <c:v>42736</c:v>
                </c:pt>
                <c:pt idx="12">
                  <c:v>42767</c:v>
                </c:pt>
                <c:pt idx="13">
                  <c:v>42795</c:v>
                </c:pt>
                <c:pt idx="14">
                  <c:v>42826</c:v>
                </c:pt>
                <c:pt idx="15">
                  <c:v>42856</c:v>
                </c:pt>
                <c:pt idx="16">
                  <c:v>42887</c:v>
                </c:pt>
                <c:pt idx="17">
                  <c:v>42917</c:v>
                </c:pt>
                <c:pt idx="18">
                  <c:v>42948</c:v>
                </c:pt>
                <c:pt idx="19">
                  <c:v>42979</c:v>
                </c:pt>
                <c:pt idx="20">
                  <c:v>43009</c:v>
                </c:pt>
                <c:pt idx="21">
                  <c:v>43040</c:v>
                </c:pt>
                <c:pt idx="22" formatCode="m/d/yyyy">
                  <c:v>43070</c:v>
                </c:pt>
                <c:pt idx="23" formatCode="m/d/yyyy">
                  <c:v>43101</c:v>
                </c:pt>
                <c:pt idx="24" formatCode="m/d/yyyy">
                  <c:v>43132</c:v>
                </c:pt>
                <c:pt idx="25" formatCode="m/d/yyyy">
                  <c:v>43160</c:v>
                </c:pt>
                <c:pt idx="26" formatCode="m/d/yyyy">
                  <c:v>43191</c:v>
                </c:pt>
                <c:pt idx="27" formatCode="m/d/yyyy">
                  <c:v>43221</c:v>
                </c:pt>
                <c:pt idx="28" formatCode="m/d/yyyy">
                  <c:v>43252</c:v>
                </c:pt>
                <c:pt idx="29" formatCode="m/d/yyyy">
                  <c:v>43282</c:v>
                </c:pt>
                <c:pt idx="30" formatCode="m/d/yyyy">
                  <c:v>43313</c:v>
                </c:pt>
                <c:pt idx="31" formatCode="m/d/yyyy">
                  <c:v>43344</c:v>
                </c:pt>
                <c:pt idx="32" formatCode="m/d/yyyy">
                  <c:v>43374</c:v>
                </c:pt>
                <c:pt idx="33" formatCode="m/d/yyyy">
                  <c:v>43405</c:v>
                </c:pt>
                <c:pt idx="34" formatCode="m/d/yyyy">
                  <c:v>43435</c:v>
                </c:pt>
                <c:pt idx="35" formatCode="m/d/yyyy">
                  <c:v>43466</c:v>
                </c:pt>
                <c:pt idx="36" formatCode="m/d/yyyy">
                  <c:v>43497</c:v>
                </c:pt>
                <c:pt idx="37" formatCode="m/d/yyyy">
                  <c:v>43525</c:v>
                </c:pt>
                <c:pt idx="38" formatCode="m/d/yyyy">
                  <c:v>43556</c:v>
                </c:pt>
                <c:pt idx="39" formatCode="m/d/yyyy">
                  <c:v>43586</c:v>
                </c:pt>
                <c:pt idx="40" formatCode="m/d/yyyy">
                  <c:v>43617</c:v>
                </c:pt>
                <c:pt idx="41" formatCode="m/d/yyyy">
                  <c:v>43647</c:v>
                </c:pt>
                <c:pt idx="42" formatCode="m/d/yyyy">
                  <c:v>43678</c:v>
                </c:pt>
                <c:pt idx="43" formatCode="m/d/yyyy">
                  <c:v>43709</c:v>
                </c:pt>
                <c:pt idx="44" formatCode="m/d/yyyy">
                  <c:v>43739</c:v>
                </c:pt>
                <c:pt idx="45" formatCode="m/d/yyyy">
                  <c:v>43770</c:v>
                </c:pt>
                <c:pt idx="46" formatCode="m/d/yyyy">
                  <c:v>43800</c:v>
                </c:pt>
                <c:pt idx="47" formatCode="m/d/yyyy">
                  <c:v>43831</c:v>
                </c:pt>
                <c:pt idx="48" formatCode="m/d/yyyy">
                  <c:v>43862</c:v>
                </c:pt>
                <c:pt idx="49" formatCode="m/d/yyyy">
                  <c:v>43891</c:v>
                </c:pt>
                <c:pt idx="50" formatCode="m/d/yyyy">
                  <c:v>43922</c:v>
                </c:pt>
                <c:pt idx="51" formatCode="m/d/yyyy">
                  <c:v>43952</c:v>
                </c:pt>
                <c:pt idx="52" formatCode="m/d/yyyy">
                  <c:v>43983</c:v>
                </c:pt>
                <c:pt idx="53" formatCode="m/d/yyyy">
                  <c:v>44013</c:v>
                </c:pt>
                <c:pt idx="54" formatCode="m/d/yyyy">
                  <c:v>44044</c:v>
                </c:pt>
                <c:pt idx="55" formatCode="m/d/yyyy">
                  <c:v>44075</c:v>
                </c:pt>
                <c:pt idx="56" formatCode="m/d/yyyy">
                  <c:v>44105</c:v>
                </c:pt>
                <c:pt idx="57" formatCode="m/d/yyyy">
                  <c:v>44136</c:v>
                </c:pt>
                <c:pt idx="58" formatCode="m/d/yyyy">
                  <c:v>44166</c:v>
                </c:pt>
                <c:pt idx="59" formatCode="m/d/yyyy">
                  <c:v>44197</c:v>
                </c:pt>
                <c:pt idx="60" formatCode="m/d/yyyy">
                  <c:v>44228</c:v>
                </c:pt>
                <c:pt idx="61" formatCode="m/d/yyyy">
                  <c:v>44256</c:v>
                </c:pt>
                <c:pt idx="62" formatCode="m/d/yyyy">
                  <c:v>44287</c:v>
                </c:pt>
                <c:pt idx="63" formatCode="m/d/yyyy">
                  <c:v>44317</c:v>
                </c:pt>
                <c:pt idx="64" formatCode="m/d/yyyy">
                  <c:v>44348</c:v>
                </c:pt>
                <c:pt idx="65" formatCode="m/d/yyyy">
                  <c:v>44378</c:v>
                </c:pt>
                <c:pt idx="66" formatCode="m/d/yyyy">
                  <c:v>44409</c:v>
                </c:pt>
                <c:pt idx="67" formatCode="m/d/yyyy">
                  <c:v>44440</c:v>
                </c:pt>
                <c:pt idx="68" formatCode="m/d/yyyy">
                  <c:v>44470</c:v>
                </c:pt>
                <c:pt idx="69" formatCode="m/d/yyyy">
                  <c:v>44501</c:v>
                </c:pt>
                <c:pt idx="70" formatCode="m/d/yyyy">
                  <c:v>44531</c:v>
                </c:pt>
                <c:pt idx="71" formatCode="m/d/yyyy">
                  <c:v>44562</c:v>
                </c:pt>
                <c:pt idx="72" formatCode="m/d/yyyy">
                  <c:v>44593</c:v>
                </c:pt>
                <c:pt idx="73" formatCode="m/d/yyyy">
                  <c:v>44621</c:v>
                </c:pt>
                <c:pt idx="74" formatCode="m/d/yyyy">
                  <c:v>44652</c:v>
                </c:pt>
                <c:pt idx="75" formatCode="m/d/yyyy">
                  <c:v>44682</c:v>
                </c:pt>
                <c:pt idx="76" formatCode="m/d/yyyy">
                  <c:v>44713</c:v>
                </c:pt>
                <c:pt idx="77" formatCode="m/d/yyyy">
                  <c:v>44743</c:v>
                </c:pt>
                <c:pt idx="78" formatCode="m/d/yyyy">
                  <c:v>44774</c:v>
                </c:pt>
                <c:pt idx="79" formatCode="m/d/yyyy">
                  <c:v>44805</c:v>
                </c:pt>
                <c:pt idx="80" formatCode="m/d/yyyy">
                  <c:v>44835</c:v>
                </c:pt>
                <c:pt idx="81" formatCode="m/d/yyyy">
                  <c:v>44866</c:v>
                </c:pt>
                <c:pt idx="82" formatCode="m/d/yyyy">
                  <c:v>44896</c:v>
                </c:pt>
                <c:pt idx="83" formatCode="m/d/yyyy">
                  <c:v>44927</c:v>
                </c:pt>
                <c:pt idx="84" formatCode="m/d/yyyy">
                  <c:v>44958</c:v>
                </c:pt>
                <c:pt idx="85" formatCode="m/d/yyyy">
                  <c:v>44986</c:v>
                </c:pt>
                <c:pt idx="86" formatCode="m/d/yyyy">
                  <c:v>45017</c:v>
                </c:pt>
                <c:pt idx="87" formatCode="m/d/yyyy">
                  <c:v>45047</c:v>
                </c:pt>
                <c:pt idx="88" formatCode="m/d/yyyy">
                  <c:v>45078</c:v>
                </c:pt>
                <c:pt idx="89" formatCode="m/d/yyyy">
                  <c:v>45108</c:v>
                </c:pt>
                <c:pt idx="90" formatCode="m/d/yyyy">
                  <c:v>45139</c:v>
                </c:pt>
                <c:pt idx="91" formatCode="m/d/yyyy">
                  <c:v>45170</c:v>
                </c:pt>
                <c:pt idx="92" formatCode="m/d/yyyy">
                  <c:v>45200</c:v>
                </c:pt>
                <c:pt idx="93" formatCode="m/d/yyyy">
                  <c:v>45231</c:v>
                </c:pt>
                <c:pt idx="94" formatCode="m/d/yyyy">
                  <c:v>45261</c:v>
                </c:pt>
                <c:pt idx="95" formatCode="m/d/yyyy">
                  <c:v>45292</c:v>
                </c:pt>
                <c:pt idx="96" formatCode="m/d/yyyy">
                  <c:v>45323</c:v>
                </c:pt>
                <c:pt idx="97" formatCode="m/d/yyyy">
                  <c:v>45352</c:v>
                </c:pt>
                <c:pt idx="98" formatCode="m/d/yyyy">
                  <c:v>45383</c:v>
                </c:pt>
                <c:pt idx="99" formatCode="m/d/yyyy">
                  <c:v>45413</c:v>
                </c:pt>
                <c:pt idx="100" formatCode="m/d/yyyy">
                  <c:v>45444</c:v>
                </c:pt>
                <c:pt idx="101" formatCode="m/d/yyyy">
                  <c:v>45474</c:v>
                </c:pt>
                <c:pt idx="102" formatCode="m/d/yyyy">
                  <c:v>45505</c:v>
                </c:pt>
                <c:pt idx="103" formatCode="m/d/yyyy">
                  <c:v>45536</c:v>
                </c:pt>
                <c:pt idx="104" formatCode="m/d/yyyy">
                  <c:v>45566</c:v>
                </c:pt>
                <c:pt idx="105" formatCode="m/d/yyyy">
                  <c:v>45597</c:v>
                </c:pt>
                <c:pt idx="106" formatCode="m/d/yyyy">
                  <c:v>45627</c:v>
                </c:pt>
                <c:pt idx="107" formatCode="d\-mmm\-yy">
                  <c:v>45658</c:v>
                </c:pt>
                <c:pt idx="108" formatCode="d\-mmm\-yy">
                  <c:v>45689</c:v>
                </c:pt>
                <c:pt idx="109" formatCode="d\-mmm\-yy">
                  <c:v>45717</c:v>
                </c:pt>
                <c:pt idx="110">
                  <c:v>45748</c:v>
                </c:pt>
                <c:pt idx="111" formatCode="m/d/yyyy">
                  <c:v>45778</c:v>
                </c:pt>
              </c:numCache>
            </c:numRef>
          </c:cat>
          <c:val>
            <c:numRef>
              <c:f>Sayfa1!$B$2:$B$113</c:f>
              <c:numCache>
                <c:formatCode>General</c:formatCode>
                <c:ptCount val="112"/>
                <c:pt idx="0">
                  <c:v>8.82</c:v>
                </c:pt>
                <c:pt idx="1">
                  <c:v>8.89</c:v>
                </c:pt>
                <c:pt idx="2">
                  <c:v>8.9700000000000006</c:v>
                </c:pt>
                <c:pt idx="3">
                  <c:v>9.06</c:v>
                </c:pt>
                <c:pt idx="4">
                  <c:v>9.19</c:v>
                </c:pt>
                <c:pt idx="5">
                  <c:v>9.27</c:v>
                </c:pt>
                <c:pt idx="6">
                  <c:v>9.3000000000000007</c:v>
                </c:pt>
                <c:pt idx="7">
                  <c:v>9.42</c:v>
                </c:pt>
                <c:pt idx="8">
                  <c:v>9.5</c:v>
                </c:pt>
                <c:pt idx="9">
                  <c:v>9.5299999999999994</c:v>
                </c:pt>
                <c:pt idx="10">
                  <c:v>9.6199999999999992</c:v>
                </c:pt>
                <c:pt idx="11">
                  <c:v>9.83</c:v>
                </c:pt>
                <c:pt idx="12">
                  <c:v>9.9600000000000009</c:v>
                </c:pt>
                <c:pt idx="13">
                  <c:v>10.07</c:v>
                </c:pt>
                <c:pt idx="14">
                  <c:v>10.18</c:v>
                </c:pt>
                <c:pt idx="15">
                  <c:v>10.24</c:v>
                </c:pt>
                <c:pt idx="16">
                  <c:v>10.33</c:v>
                </c:pt>
                <c:pt idx="17">
                  <c:v>10.34</c:v>
                </c:pt>
                <c:pt idx="18">
                  <c:v>10.24</c:v>
                </c:pt>
                <c:pt idx="19">
                  <c:v>10.47</c:v>
                </c:pt>
                <c:pt idx="20">
                  <c:v>10.5</c:v>
                </c:pt>
                <c:pt idx="21">
                  <c:v>10.53</c:v>
                </c:pt>
                <c:pt idx="22">
                  <c:v>10.61</c:v>
                </c:pt>
                <c:pt idx="23">
                  <c:v>10.68</c:v>
                </c:pt>
                <c:pt idx="24">
                  <c:v>10.75</c:v>
                </c:pt>
                <c:pt idx="25">
                  <c:v>10.86</c:v>
                </c:pt>
                <c:pt idx="26">
                  <c:v>10.93</c:v>
                </c:pt>
                <c:pt idx="27">
                  <c:v>11.13</c:v>
                </c:pt>
                <c:pt idx="28">
                  <c:v>11.27</c:v>
                </c:pt>
                <c:pt idx="29">
                  <c:v>11.19</c:v>
                </c:pt>
                <c:pt idx="30">
                  <c:v>11.14</c:v>
                </c:pt>
                <c:pt idx="31">
                  <c:v>11.2</c:v>
                </c:pt>
                <c:pt idx="32">
                  <c:v>11.3</c:v>
                </c:pt>
                <c:pt idx="33">
                  <c:v>11.32</c:v>
                </c:pt>
                <c:pt idx="34">
                  <c:v>11.19</c:v>
                </c:pt>
                <c:pt idx="35">
                  <c:v>11.18</c:v>
                </c:pt>
                <c:pt idx="36">
                  <c:v>11.19</c:v>
                </c:pt>
                <c:pt idx="37">
                  <c:v>11.24</c:v>
                </c:pt>
                <c:pt idx="38">
                  <c:v>11.31</c:v>
                </c:pt>
                <c:pt idx="39">
                  <c:v>11.46</c:v>
                </c:pt>
                <c:pt idx="40">
                  <c:v>11.4</c:v>
                </c:pt>
                <c:pt idx="41">
                  <c:v>11.47</c:v>
                </c:pt>
                <c:pt idx="42">
                  <c:v>11.78</c:v>
                </c:pt>
                <c:pt idx="43">
                  <c:v>11.88</c:v>
                </c:pt>
                <c:pt idx="44">
                  <c:v>12.01</c:v>
                </c:pt>
                <c:pt idx="45">
                  <c:v>12.14</c:v>
                </c:pt>
                <c:pt idx="46">
                  <c:v>12.29</c:v>
                </c:pt>
                <c:pt idx="47">
                  <c:v>12.61</c:v>
                </c:pt>
                <c:pt idx="48">
                  <c:v>12.89</c:v>
                </c:pt>
                <c:pt idx="49">
                  <c:v>13.13</c:v>
                </c:pt>
                <c:pt idx="50">
                  <c:v>13.15</c:v>
                </c:pt>
                <c:pt idx="51">
                  <c:v>13.4</c:v>
                </c:pt>
                <c:pt idx="52">
                  <c:v>14.32</c:v>
                </c:pt>
                <c:pt idx="53">
                  <c:v>14.85</c:v>
                </c:pt>
                <c:pt idx="54">
                  <c:v>15.06</c:v>
                </c:pt>
                <c:pt idx="55">
                  <c:v>15.23</c:v>
                </c:pt>
                <c:pt idx="56">
                  <c:v>15.57</c:v>
                </c:pt>
                <c:pt idx="57">
                  <c:v>16.059999999999999</c:v>
                </c:pt>
                <c:pt idx="58">
                  <c:v>16.23</c:v>
                </c:pt>
                <c:pt idx="59">
                  <c:v>16.489999999999998</c:v>
                </c:pt>
                <c:pt idx="60">
                  <c:v>16.98</c:v>
                </c:pt>
                <c:pt idx="61">
                  <c:v>17.32</c:v>
                </c:pt>
                <c:pt idx="62">
                  <c:v>17.86</c:v>
                </c:pt>
                <c:pt idx="63">
                  <c:v>18.27</c:v>
                </c:pt>
                <c:pt idx="64">
                  <c:v>18.760000000000002</c:v>
                </c:pt>
                <c:pt idx="65">
                  <c:v>19.41</c:v>
                </c:pt>
                <c:pt idx="66">
                  <c:v>19.989999999999998</c:v>
                </c:pt>
                <c:pt idx="67">
                  <c:v>20.77</c:v>
                </c:pt>
                <c:pt idx="68">
                  <c:v>21.65</c:v>
                </c:pt>
                <c:pt idx="69">
                  <c:v>23.22</c:v>
                </c:pt>
                <c:pt idx="70">
                  <c:v>26.54</c:v>
                </c:pt>
                <c:pt idx="71">
                  <c:v>29.95</c:v>
                </c:pt>
                <c:pt idx="72">
                  <c:v>32.299999999999997</c:v>
                </c:pt>
                <c:pt idx="73">
                  <c:v>35.39</c:v>
                </c:pt>
                <c:pt idx="74">
                  <c:v>39.44</c:v>
                </c:pt>
                <c:pt idx="75">
                  <c:v>44.56</c:v>
                </c:pt>
                <c:pt idx="76">
                  <c:v>49.53</c:v>
                </c:pt>
                <c:pt idx="77">
                  <c:v>53.04</c:v>
                </c:pt>
                <c:pt idx="78">
                  <c:v>56.26</c:v>
                </c:pt>
                <c:pt idx="79">
                  <c:v>59.48</c:v>
                </c:pt>
                <c:pt idx="80">
                  <c:v>62.09</c:v>
                </c:pt>
                <c:pt idx="81">
                  <c:v>64.2</c:v>
                </c:pt>
                <c:pt idx="82">
                  <c:v>66.849999999999994</c:v>
                </c:pt>
                <c:pt idx="83">
                  <c:v>73.88</c:v>
                </c:pt>
                <c:pt idx="84">
                  <c:v>78.400000000000006</c:v>
                </c:pt>
                <c:pt idx="85">
                  <c:v>84.68</c:v>
                </c:pt>
                <c:pt idx="86">
                  <c:v>87.55</c:v>
                </c:pt>
                <c:pt idx="87">
                  <c:v>91.12</c:v>
                </c:pt>
                <c:pt idx="88">
                  <c:v>95.66</c:v>
                </c:pt>
                <c:pt idx="89">
                  <c:v>101.87</c:v>
                </c:pt>
                <c:pt idx="90">
                  <c:v>108.97</c:v>
                </c:pt>
                <c:pt idx="91">
                  <c:v>116.18</c:v>
                </c:pt>
                <c:pt idx="92">
                  <c:v>119.18</c:v>
                </c:pt>
                <c:pt idx="93">
                  <c:v>120.07</c:v>
                </c:pt>
                <c:pt idx="94">
                  <c:v>122.43</c:v>
                </c:pt>
                <c:pt idx="95">
                  <c:v>125.71</c:v>
                </c:pt>
                <c:pt idx="96">
                  <c:v>129.87</c:v>
                </c:pt>
                <c:pt idx="97">
                  <c:v>131.49</c:v>
                </c:pt>
                <c:pt idx="98">
                  <c:v>132.69999999999999</c:v>
                </c:pt>
                <c:pt idx="99">
                  <c:v>137.9</c:v>
                </c:pt>
                <c:pt idx="100">
                  <c:v>140.03</c:v>
                </c:pt>
                <c:pt idx="101">
                  <c:v>141.32</c:v>
                </c:pt>
                <c:pt idx="102">
                  <c:v>146.4</c:v>
                </c:pt>
                <c:pt idx="103">
                  <c:v>148</c:v>
                </c:pt>
                <c:pt idx="104">
                  <c:v>151.08000000000001</c:v>
                </c:pt>
                <c:pt idx="105">
                  <c:v>155.37</c:v>
                </c:pt>
                <c:pt idx="106">
                  <c:v>158.44999999999999</c:v>
                </c:pt>
                <c:pt idx="107">
                  <c:v>165.9</c:v>
                </c:pt>
                <c:pt idx="108">
                  <c:v>170.52</c:v>
                </c:pt>
                <c:pt idx="109">
                  <c:v>174.01</c:v>
                </c:pt>
                <c:pt idx="110">
                  <c:v>176.42</c:v>
                </c:pt>
                <c:pt idx="111">
                  <c:v>182.4</c:v>
                </c:pt>
              </c:numCache>
            </c:numRef>
          </c:val>
          <c:smooth val="0"/>
          <c:extLst>
            <c:ext xmlns:c16="http://schemas.microsoft.com/office/drawing/2014/chart" uri="{C3380CC4-5D6E-409C-BE32-E72D297353CC}">
              <c16:uniqueId val="{00000000-6D46-4F28-92C7-A0E6C4AEE404}"/>
            </c:ext>
          </c:extLst>
        </c:ser>
        <c:dLbls>
          <c:showLegendKey val="0"/>
          <c:showVal val="0"/>
          <c:showCatName val="0"/>
          <c:showSerName val="0"/>
          <c:showPercent val="0"/>
          <c:showBubbleSize val="0"/>
        </c:dLbls>
        <c:smooth val="0"/>
        <c:axId val="1603413656"/>
        <c:axId val="1603410704"/>
      </c:lineChart>
      <c:dateAx>
        <c:axId val="160341365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tr-TR"/>
          </a:p>
        </c:txPr>
        <c:crossAx val="1603410704"/>
        <c:crosses val="autoZero"/>
        <c:auto val="1"/>
        <c:lblOffset val="100"/>
        <c:baseTimeUnit val="months"/>
      </c:dateAx>
      <c:valAx>
        <c:axId val="1603410704"/>
        <c:scaling>
          <c:orientation val="minMax"/>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tr-TR"/>
          </a:p>
        </c:txPr>
        <c:crossAx val="16034136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348915463147378E-2"/>
          <c:y val="2.6219893253290955E-2"/>
          <c:w val="0.93131243486226101"/>
          <c:h val="0.79264015299411994"/>
        </c:manualLayout>
      </c:layout>
      <c:lineChart>
        <c:grouping val="standard"/>
        <c:varyColors val="0"/>
        <c:ser>
          <c:idx val="0"/>
          <c:order val="0"/>
          <c:tx>
            <c:strRef>
              <c:f>Sayfa1!$B$1</c:f>
              <c:strCache>
                <c:ptCount val="1"/>
                <c:pt idx="0">
                  <c:v>Yıllık Artış (%)</c:v>
                </c:pt>
              </c:strCache>
            </c:strRef>
          </c:tx>
          <c:spPr>
            <a:ln w="31750" cap="rnd">
              <a:solidFill>
                <a:schemeClr val="accent1"/>
              </a:solidFill>
              <a:round/>
            </a:ln>
            <a:effectLst>
              <a:outerShdw blurRad="40000" dist="23000" dir="5400000" rotWithShape="0">
                <a:srgbClr val="000000">
                  <a:alpha val="35000"/>
                </a:srgbClr>
              </a:outerShdw>
            </a:effectLst>
          </c:spPr>
          <c:marker>
            <c:symbol val="none"/>
          </c:marker>
          <c:cat>
            <c:numRef>
              <c:f>Sayfa1!$A$2:$A$113</c:f>
              <c:numCache>
                <c:formatCode>mmm\-yy</c:formatCode>
                <c:ptCount val="112"/>
                <c:pt idx="0">
                  <c:v>42370</c:v>
                </c:pt>
                <c:pt idx="1">
                  <c:v>42401</c:v>
                </c:pt>
                <c:pt idx="2">
                  <c:v>42430</c:v>
                </c:pt>
                <c:pt idx="3">
                  <c:v>42461</c:v>
                </c:pt>
                <c:pt idx="4">
                  <c:v>42491</c:v>
                </c:pt>
                <c:pt idx="5">
                  <c:v>42522</c:v>
                </c:pt>
                <c:pt idx="6">
                  <c:v>42552</c:v>
                </c:pt>
                <c:pt idx="7">
                  <c:v>42583</c:v>
                </c:pt>
                <c:pt idx="8">
                  <c:v>42614</c:v>
                </c:pt>
                <c:pt idx="9">
                  <c:v>42644</c:v>
                </c:pt>
                <c:pt idx="10">
                  <c:v>42675</c:v>
                </c:pt>
                <c:pt idx="11">
                  <c:v>42736</c:v>
                </c:pt>
                <c:pt idx="12">
                  <c:v>42767</c:v>
                </c:pt>
                <c:pt idx="13">
                  <c:v>42795</c:v>
                </c:pt>
                <c:pt idx="14">
                  <c:v>42826</c:v>
                </c:pt>
                <c:pt idx="15">
                  <c:v>42856</c:v>
                </c:pt>
                <c:pt idx="16">
                  <c:v>42887</c:v>
                </c:pt>
                <c:pt idx="17">
                  <c:v>42917</c:v>
                </c:pt>
                <c:pt idx="18">
                  <c:v>42948</c:v>
                </c:pt>
                <c:pt idx="19">
                  <c:v>42979</c:v>
                </c:pt>
                <c:pt idx="20">
                  <c:v>43009</c:v>
                </c:pt>
                <c:pt idx="21">
                  <c:v>43040</c:v>
                </c:pt>
                <c:pt idx="22" formatCode="m/d/yyyy">
                  <c:v>43070</c:v>
                </c:pt>
                <c:pt idx="23" formatCode="m/d/yyyy">
                  <c:v>43101</c:v>
                </c:pt>
                <c:pt idx="24" formatCode="m/d/yyyy">
                  <c:v>43132</c:v>
                </c:pt>
                <c:pt idx="25" formatCode="m/d/yyyy">
                  <c:v>43160</c:v>
                </c:pt>
                <c:pt idx="26" formatCode="m/d/yyyy">
                  <c:v>43191</c:v>
                </c:pt>
                <c:pt idx="27" formatCode="m/d/yyyy">
                  <c:v>43221</c:v>
                </c:pt>
                <c:pt idx="28" formatCode="m/d/yyyy">
                  <c:v>43252</c:v>
                </c:pt>
                <c:pt idx="29" formatCode="m/d/yyyy">
                  <c:v>43282</c:v>
                </c:pt>
                <c:pt idx="30" formatCode="m/d/yyyy">
                  <c:v>43313</c:v>
                </c:pt>
                <c:pt idx="31" formatCode="m/d/yyyy">
                  <c:v>43344</c:v>
                </c:pt>
                <c:pt idx="32" formatCode="m/d/yyyy">
                  <c:v>43374</c:v>
                </c:pt>
                <c:pt idx="33" formatCode="m/d/yyyy">
                  <c:v>43405</c:v>
                </c:pt>
                <c:pt idx="34" formatCode="m/d/yyyy">
                  <c:v>43435</c:v>
                </c:pt>
                <c:pt idx="35" formatCode="m/d/yyyy">
                  <c:v>43466</c:v>
                </c:pt>
                <c:pt idx="36" formatCode="m/d/yyyy">
                  <c:v>43497</c:v>
                </c:pt>
                <c:pt idx="37" formatCode="m/d/yyyy">
                  <c:v>43525</c:v>
                </c:pt>
                <c:pt idx="38" formatCode="m/d/yyyy">
                  <c:v>43556</c:v>
                </c:pt>
                <c:pt idx="39" formatCode="m/d/yyyy">
                  <c:v>43586</c:v>
                </c:pt>
                <c:pt idx="40" formatCode="m/d/yyyy">
                  <c:v>43617</c:v>
                </c:pt>
                <c:pt idx="41" formatCode="m/d/yyyy">
                  <c:v>43647</c:v>
                </c:pt>
                <c:pt idx="42" formatCode="m/d/yyyy">
                  <c:v>43678</c:v>
                </c:pt>
                <c:pt idx="43" formatCode="m/d/yyyy">
                  <c:v>43709</c:v>
                </c:pt>
                <c:pt idx="44" formatCode="m/d/yyyy">
                  <c:v>43739</c:v>
                </c:pt>
                <c:pt idx="45" formatCode="m/d/yyyy">
                  <c:v>43770</c:v>
                </c:pt>
                <c:pt idx="46" formatCode="m/d/yyyy">
                  <c:v>43800</c:v>
                </c:pt>
                <c:pt idx="47" formatCode="m/d/yyyy">
                  <c:v>43831</c:v>
                </c:pt>
                <c:pt idx="48" formatCode="m/d/yyyy">
                  <c:v>43862</c:v>
                </c:pt>
                <c:pt idx="49" formatCode="m/d/yyyy">
                  <c:v>43891</c:v>
                </c:pt>
                <c:pt idx="50" formatCode="m/d/yyyy">
                  <c:v>43922</c:v>
                </c:pt>
                <c:pt idx="51" formatCode="m/d/yyyy">
                  <c:v>43952</c:v>
                </c:pt>
                <c:pt idx="52" formatCode="m/d/yyyy">
                  <c:v>43983</c:v>
                </c:pt>
                <c:pt idx="53" formatCode="m/d/yyyy">
                  <c:v>44013</c:v>
                </c:pt>
                <c:pt idx="54" formatCode="m/d/yyyy">
                  <c:v>44044</c:v>
                </c:pt>
                <c:pt idx="55" formatCode="m/d/yyyy">
                  <c:v>44075</c:v>
                </c:pt>
                <c:pt idx="56" formatCode="m/d/yyyy">
                  <c:v>44105</c:v>
                </c:pt>
                <c:pt idx="57" formatCode="m/d/yyyy">
                  <c:v>44136</c:v>
                </c:pt>
                <c:pt idx="58" formatCode="m/d/yyyy">
                  <c:v>44166</c:v>
                </c:pt>
                <c:pt idx="59" formatCode="m/d/yyyy">
                  <c:v>44197</c:v>
                </c:pt>
                <c:pt idx="60" formatCode="m/d/yyyy">
                  <c:v>44228</c:v>
                </c:pt>
                <c:pt idx="61" formatCode="m/d/yyyy">
                  <c:v>44256</c:v>
                </c:pt>
                <c:pt idx="62" formatCode="m/d/yyyy">
                  <c:v>44287</c:v>
                </c:pt>
                <c:pt idx="63" formatCode="m/d/yyyy">
                  <c:v>44317</c:v>
                </c:pt>
                <c:pt idx="64" formatCode="m/d/yyyy">
                  <c:v>44348</c:v>
                </c:pt>
                <c:pt idx="65" formatCode="m/d/yyyy">
                  <c:v>44378</c:v>
                </c:pt>
                <c:pt idx="66" formatCode="m/d/yyyy">
                  <c:v>44409</c:v>
                </c:pt>
                <c:pt idx="67" formatCode="m/d/yyyy">
                  <c:v>44440</c:v>
                </c:pt>
                <c:pt idx="68" formatCode="m/d/yyyy">
                  <c:v>44470</c:v>
                </c:pt>
                <c:pt idx="69" formatCode="m/d/yyyy">
                  <c:v>44501</c:v>
                </c:pt>
                <c:pt idx="70" formatCode="m/d/yyyy">
                  <c:v>44531</c:v>
                </c:pt>
                <c:pt idx="71" formatCode="m/d/yyyy">
                  <c:v>44562</c:v>
                </c:pt>
                <c:pt idx="72" formatCode="m/d/yyyy">
                  <c:v>44593</c:v>
                </c:pt>
                <c:pt idx="73" formatCode="m/d/yyyy">
                  <c:v>44621</c:v>
                </c:pt>
                <c:pt idx="74" formatCode="m/d/yyyy">
                  <c:v>44652</c:v>
                </c:pt>
                <c:pt idx="75" formatCode="m/d/yyyy">
                  <c:v>44682</c:v>
                </c:pt>
                <c:pt idx="76" formatCode="m/d/yyyy">
                  <c:v>44713</c:v>
                </c:pt>
                <c:pt idx="77" formatCode="m/d/yyyy">
                  <c:v>44743</c:v>
                </c:pt>
                <c:pt idx="78" formatCode="m/d/yyyy">
                  <c:v>44774</c:v>
                </c:pt>
                <c:pt idx="79" formatCode="m/d/yyyy">
                  <c:v>44805</c:v>
                </c:pt>
                <c:pt idx="80" formatCode="m/d/yyyy">
                  <c:v>44835</c:v>
                </c:pt>
                <c:pt idx="81" formatCode="m/d/yyyy">
                  <c:v>44866</c:v>
                </c:pt>
                <c:pt idx="82" formatCode="m/d/yyyy">
                  <c:v>44896</c:v>
                </c:pt>
                <c:pt idx="83" formatCode="m/d/yyyy">
                  <c:v>44927</c:v>
                </c:pt>
                <c:pt idx="84" formatCode="m/d/yyyy">
                  <c:v>44958</c:v>
                </c:pt>
                <c:pt idx="85" formatCode="m/d/yyyy">
                  <c:v>44986</c:v>
                </c:pt>
                <c:pt idx="86" formatCode="m/d/yyyy">
                  <c:v>45017</c:v>
                </c:pt>
                <c:pt idx="87" formatCode="m/d/yyyy">
                  <c:v>45047</c:v>
                </c:pt>
                <c:pt idx="88" formatCode="m/d/yyyy">
                  <c:v>45078</c:v>
                </c:pt>
                <c:pt idx="89" formatCode="m/d/yyyy">
                  <c:v>45108</c:v>
                </c:pt>
                <c:pt idx="90" formatCode="m/d/yyyy">
                  <c:v>45139</c:v>
                </c:pt>
                <c:pt idx="91" formatCode="m/d/yyyy">
                  <c:v>45170</c:v>
                </c:pt>
                <c:pt idx="92" formatCode="m/d/yyyy">
                  <c:v>45200</c:v>
                </c:pt>
                <c:pt idx="93" formatCode="m/d/yyyy">
                  <c:v>45231</c:v>
                </c:pt>
                <c:pt idx="94" formatCode="m/d/yyyy">
                  <c:v>45261</c:v>
                </c:pt>
                <c:pt idx="95" formatCode="m/d/yyyy">
                  <c:v>45292</c:v>
                </c:pt>
                <c:pt idx="96" formatCode="m/d/yyyy">
                  <c:v>45323</c:v>
                </c:pt>
                <c:pt idx="97" formatCode="m/d/yyyy">
                  <c:v>45352</c:v>
                </c:pt>
                <c:pt idx="98" formatCode="m/d/yyyy">
                  <c:v>45383</c:v>
                </c:pt>
                <c:pt idx="99" formatCode="m/d/yyyy">
                  <c:v>45413</c:v>
                </c:pt>
                <c:pt idx="100" formatCode="m/d/yyyy">
                  <c:v>45444</c:v>
                </c:pt>
                <c:pt idx="101" formatCode="m/d/yyyy">
                  <c:v>45474</c:v>
                </c:pt>
                <c:pt idx="102" formatCode="m/d/yyyy">
                  <c:v>45505</c:v>
                </c:pt>
                <c:pt idx="103" formatCode="m/d/yyyy">
                  <c:v>45536</c:v>
                </c:pt>
                <c:pt idx="104" formatCode="m/d/yyyy">
                  <c:v>45566</c:v>
                </c:pt>
                <c:pt idx="105" formatCode="m/d/yyyy">
                  <c:v>45597</c:v>
                </c:pt>
                <c:pt idx="106" formatCode="m/d/yyyy">
                  <c:v>45627</c:v>
                </c:pt>
                <c:pt idx="107" formatCode="d\-mmm\-yy">
                  <c:v>45658</c:v>
                </c:pt>
                <c:pt idx="108" formatCode="d\-mmm\-yy">
                  <c:v>45689</c:v>
                </c:pt>
                <c:pt idx="109" formatCode="d\-mmm\-yy">
                  <c:v>45717</c:v>
                </c:pt>
                <c:pt idx="110">
                  <c:v>45748</c:v>
                </c:pt>
                <c:pt idx="111">
                  <c:v>45778</c:v>
                </c:pt>
              </c:numCache>
            </c:numRef>
          </c:cat>
          <c:val>
            <c:numRef>
              <c:f>Sayfa1!$B$2:$B$113</c:f>
              <c:numCache>
                <c:formatCode>General</c:formatCode>
                <c:ptCount val="112"/>
                <c:pt idx="0">
                  <c:v>15.29</c:v>
                </c:pt>
                <c:pt idx="1">
                  <c:v>14.27</c:v>
                </c:pt>
                <c:pt idx="2">
                  <c:v>13.4</c:v>
                </c:pt>
                <c:pt idx="3">
                  <c:v>12.97</c:v>
                </c:pt>
                <c:pt idx="4">
                  <c:v>13.18</c:v>
                </c:pt>
                <c:pt idx="5">
                  <c:v>12.23</c:v>
                </c:pt>
                <c:pt idx="6">
                  <c:v>11.91</c:v>
                </c:pt>
                <c:pt idx="7">
                  <c:v>13.22</c:v>
                </c:pt>
                <c:pt idx="8">
                  <c:v>12.43</c:v>
                </c:pt>
                <c:pt idx="9">
                  <c:v>12.12</c:v>
                </c:pt>
                <c:pt idx="10">
                  <c:v>10.96</c:v>
                </c:pt>
                <c:pt idx="11">
                  <c:v>11.45</c:v>
                </c:pt>
                <c:pt idx="12">
                  <c:v>12.04</c:v>
                </c:pt>
                <c:pt idx="13">
                  <c:v>12.26</c:v>
                </c:pt>
                <c:pt idx="14">
                  <c:v>12.36</c:v>
                </c:pt>
                <c:pt idx="15">
                  <c:v>11.43</c:v>
                </c:pt>
                <c:pt idx="16">
                  <c:v>11.43</c:v>
                </c:pt>
                <c:pt idx="17">
                  <c:v>11.18</c:v>
                </c:pt>
                <c:pt idx="18">
                  <c:v>8.6999999999999993</c:v>
                </c:pt>
                <c:pt idx="19">
                  <c:v>10.210000000000001</c:v>
                </c:pt>
                <c:pt idx="20">
                  <c:v>10.18</c:v>
                </c:pt>
                <c:pt idx="21">
                  <c:v>9.4600000000000009</c:v>
                </c:pt>
                <c:pt idx="22">
                  <c:v>9.3800000000000008</c:v>
                </c:pt>
                <c:pt idx="23">
                  <c:v>8.65</c:v>
                </c:pt>
                <c:pt idx="24">
                  <c:v>7.93</c:v>
                </c:pt>
                <c:pt idx="25">
                  <c:v>7.85</c:v>
                </c:pt>
                <c:pt idx="26">
                  <c:v>7.37</c:v>
                </c:pt>
                <c:pt idx="27">
                  <c:v>8.69</c:v>
                </c:pt>
                <c:pt idx="28">
                  <c:v>9.1</c:v>
                </c:pt>
                <c:pt idx="29">
                  <c:v>8.2200000000000006</c:v>
                </c:pt>
                <c:pt idx="30">
                  <c:v>8.7899999999999991</c:v>
                </c:pt>
                <c:pt idx="31">
                  <c:v>6.97</c:v>
                </c:pt>
                <c:pt idx="32">
                  <c:v>7.62</c:v>
                </c:pt>
                <c:pt idx="33">
                  <c:v>7.5</c:v>
                </c:pt>
                <c:pt idx="34">
                  <c:v>5.47</c:v>
                </c:pt>
                <c:pt idx="35">
                  <c:v>4.68</c:v>
                </c:pt>
                <c:pt idx="36">
                  <c:v>4.09</c:v>
                </c:pt>
                <c:pt idx="37">
                  <c:v>3.5</c:v>
                </c:pt>
                <c:pt idx="38">
                  <c:v>3.48</c:v>
                </c:pt>
                <c:pt idx="39">
                  <c:v>2.96</c:v>
                </c:pt>
                <c:pt idx="40">
                  <c:v>1.1499999999999999</c:v>
                </c:pt>
                <c:pt idx="41">
                  <c:v>2.5</c:v>
                </c:pt>
                <c:pt idx="42">
                  <c:v>5.75</c:v>
                </c:pt>
                <c:pt idx="43">
                  <c:v>6.07</c:v>
                </c:pt>
                <c:pt idx="44">
                  <c:v>6.28</c:v>
                </c:pt>
                <c:pt idx="45">
                  <c:v>7.24</c:v>
                </c:pt>
                <c:pt idx="46">
                  <c:v>9.83</c:v>
                </c:pt>
                <c:pt idx="47">
                  <c:v>12.79</c:v>
                </c:pt>
                <c:pt idx="48">
                  <c:v>15.19</c:v>
                </c:pt>
                <c:pt idx="49">
                  <c:v>16.809999999999999</c:v>
                </c:pt>
                <c:pt idx="50">
                  <c:v>16.27</c:v>
                </c:pt>
                <c:pt idx="51">
                  <c:v>16.93</c:v>
                </c:pt>
                <c:pt idx="52">
                  <c:v>25.61</c:v>
                </c:pt>
                <c:pt idx="53">
                  <c:v>29.47</c:v>
                </c:pt>
                <c:pt idx="54">
                  <c:v>27.84</c:v>
                </c:pt>
                <c:pt idx="55">
                  <c:v>28.2</c:v>
                </c:pt>
                <c:pt idx="56">
                  <c:v>29.64</c:v>
                </c:pt>
                <c:pt idx="57">
                  <c:v>32.39</c:v>
                </c:pt>
                <c:pt idx="58">
                  <c:v>32.06</c:v>
                </c:pt>
                <c:pt idx="59">
                  <c:v>30.77</c:v>
                </c:pt>
                <c:pt idx="60">
                  <c:v>31.73</c:v>
                </c:pt>
                <c:pt idx="61">
                  <c:v>31.91</c:v>
                </c:pt>
                <c:pt idx="62">
                  <c:v>35.82</c:v>
                </c:pt>
                <c:pt idx="63">
                  <c:v>36.340000000000003</c:v>
                </c:pt>
                <c:pt idx="64">
                  <c:v>31.01</c:v>
                </c:pt>
                <c:pt idx="65">
                  <c:v>30.71</c:v>
                </c:pt>
                <c:pt idx="66">
                  <c:v>32.74</c:v>
                </c:pt>
                <c:pt idx="67">
                  <c:v>36.380000000000003</c:v>
                </c:pt>
                <c:pt idx="68">
                  <c:v>39.049999999999997</c:v>
                </c:pt>
                <c:pt idx="69">
                  <c:v>44.58</c:v>
                </c:pt>
                <c:pt idx="70">
                  <c:v>63.52</c:v>
                </c:pt>
                <c:pt idx="71">
                  <c:v>81.63</c:v>
                </c:pt>
                <c:pt idx="72">
                  <c:v>90.22</c:v>
                </c:pt>
                <c:pt idx="73">
                  <c:v>104.33</c:v>
                </c:pt>
                <c:pt idx="74">
                  <c:v>120.83</c:v>
                </c:pt>
                <c:pt idx="75">
                  <c:v>143.9</c:v>
                </c:pt>
                <c:pt idx="76">
                  <c:v>164.02</c:v>
                </c:pt>
                <c:pt idx="77">
                  <c:v>173.26</c:v>
                </c:pt>
                <c:pt idx="78">
                  <c:v>181.44</c:v>
                </c:pt>
                <c:pt idx="79">
                  <c:v>186.37</c:v>
                </c:pt>
                <c:pt idx="80">
                  <c:v>186.79</c:v>
                </c:pt>
                <c:pt idx="81">
                  <c:v>176.49</c:v>
                </c:pt>
                <c:pt idx="82">
                  <c:v>151.88</c:v>
                </c:pt>
                <c:pt idx="83">
                  <c:v>146.68</c:v>
                </c:pt>
                <c:pt idx="84">
                  <c:v>142.72</c:v>
                </c:pt>
                <c:pt idx="85">
                  <c:v>139.28</c:v>
                </c:pt>
                <c:pt idx="86">
                  <c:v>121.98</c:v>
                </c:pt>
                <c:pt idx="87">
                  <c:v>104.49</c:v>
                </c:pt>
                <c:pt idx="88">
                  <c:v>93.14</c:v>
                </c:pt>
                <c:pt idx="89">
                  <c:v>92.06</c:v>
                </c:pt>
                <c:pt idx="90">
                  <c:v>93.69</c:v>
                </c:pt>
                <c:pt idx="91">
                  <c:v>95.33</c:v>
                </c:pt>
                <c:pt idx="92">
                  <c:v>91.95</c:v>
                </c:pt>
                <c:pt idx="93">
                  <c:v>87.02</c:v>
                </c:pt>
                <c:pt idx="94">
                  <c:v>83.14</c:v>
                </c:pt>
                <c:pt idx="95">
                  <c:v>70.150000000000006</c:v>
                </c:pt>
                <c:pt idx="96">
                  <c:v>65.650000000000006</c:v>
                </c:pt>
                <c:pt idx="97">
                  <c:v>55.28</c:v>
                </c:pt>
                <c:pt idx="98">
                  <c:v>51.57</c:v>
                </c:pt>
                <c:pt idx="99">
                  <c:v>51.34</c:v>
                </c:pt>
                <c:pt idx="100">
                  <c:v>46.38</c:v>
                </c:pt>
                <c:pt idx="101">
                  <c:v>38.729999999999997</c:v>
                </c:pt>
                <c:pt idx="102">
                  <c:v>34.299999999999997</c:v>
                </c:pt>
                <c:pt idx="103">
                  <c:v>27.4</c:v>
                </c:pt>
                <c:pt idx="104">
                  <c:v>26.77</c:v>
                </c:pt>
                <c:pt idx="105">
                  <c:v>29.4</c:v>
                </c:pt>
                <c:pt idx="106">
                  <c:v>29.42</c:v>
                </c:pt>
                <c:pt idx="107">
                  <c:v>31.9</c:v>
                </c:pt>
                <c:pt idx="108">
                  <c:v>31.3</c:v>
                </c:pt>
                <c:pt idx="109">
                  <c:v>32.299999999999997</c:v>
                </c:pt>
                <c:pt idx="110">
                  <c:v>32.950000000000003</c:v>
                </c:pt>
                <c:pt idx="111">
                  <c:v>32.299999999999997</c:v>
                </c:pt>
              </c:numCache>
            </c:numRef>
          </c:val>
          <c:smooth val="0"/>
          <c:extLst>
            <c:ext xmlns:c16="http://schemas.microsoft.com/office/drawing/2014/chart" uri="{C3380CC4-5D6E-409C-BE32-E72D297353CC}">
              <c16:uniqueId val="{00000000-F79B-40FB-87A6-728A61623C43}"/>
            </c:ext>
          </c:extLst>
        </c:ser>
        <c:dLbls>
          <c:showLegendKey val="0"/>
          <c:showVal val="0"/>
          <c:showCatName val="0"/>
          <c:showSerName val="0"/>
          <c:showPercent val="0"/>
          <c:showBubbleSize val="0"/>
        </c:dLbls>
        <c:smooth val="0"/>
        <c:axId val="1009989488"/>
        <c:axId val="1009988528"/>
      </c:lineChart>
      <c:dateAx>
        <c:axId val="1009989488"/>
        <c:scaling>
          <c:orientation val="minMax"/>
        </c:scaling>
        <c:delete val="0"/>
        <c:axPos val="b"/>
        <c:numFmt formatCode="mmm\-yy"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tr-TR"/>
          </a:p>
        </c:txPr>
        <c:crossAx val="1009988528"/>
        <c:crosses val="autoZero"/>
        <c:auto val="1"/>
        <c:lblOffset val="100"/>
        <c:baseTimeUnit val="months"/>
      </c:dateAx>
      <c:valAx>
        <c:axId val="100998852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tr-TR"/>
          </a:p>
        </c:txPr>
        <c:crossAx val="10099894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tr-T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tr-T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cked"/>
        <c:varyColors val="0"/>
        <c:ser>
          <c:idx val="0"/>
          <c:order val="0"/>
          <c:spPr>
            <a:ln>
              <a:solidFill>
                <a:srgbClr val="0070C0"/>
              </a:solidFill>
            </a:ln>
          </c:spPr>
          <c:marker>
            <c:symbol val="none"/>
          </c:marker>
          <c:val>
            <c:numRef>
              <c:f>'BÜTÇE DENGESİ'!$A$3:$A$27</c:f>
              <c:numCache>
                <c:formatCode>General</c:formatCod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numCache>
            </c:numRef>
          </c:val>
          <c:smooth val="0"/>
          <c:extLst>
            <c:ext xmlns:c16="http://schemas.microsoft.com/office/drawing/2014/chart" uri="{C3380CC4-5D6E-409C-BE32-E72D297353CC}">
              <c16:uniqueId val="{00000000-DE55-4074-BCF3-45E06305CBB6}"/>
            </c:ext>
          </c:extLst>
        </c:ser>
        <c:ser>
          <c:idx val="1"/>
          <c:order val="1"/>
          <c:spPr>
            <a:ln>
              <a:solidFill>
                <a:schemeClr val="tx2">
                  <a:lumMod val="50000"/>
                </a:schemeClr>
              </a:solidFill>
            </a:ln>
          </c:spPr>
          <c:marker>
            <c:symbol val="none"/>
          </c:marker>
          <c:val>
            <c:numRef>
              <c:f>'BÜTÇE DENGESİ'!$B$3:$B$27</c:f>
              <c:numCache>
                <c:formatCode>#,##0</c:formatCode>
                <c:ptCount val="25"/>
                <c:pt idx="0">
                  <c:v>-13115.466812318315</c:v>
                </c:pt>
                <c:pt idx="1">
                  <c:v>-28556.05961873629</c:v>
                </c:pt>
                <c:pt idx="2">
                  <c:v>-40183.548974171266</c:v>
                </c:pt>
                <c:pt idx="3">
                  <c:v>-40208.248804584378</c:v>
                </c:pt>
                <c:pt idx="4">
                  <c:v>-29128.356827429743</c:v>
                </c:pt>
                <c:pt idx="5">
                  <c:v>-6902.702620508644</c:v>
                </c:pt>
                <c:pt idx="6">
                  <c:v>-4643.0329999999958</c:v>
                </c:pt>
                <c:pt idx="7">
                  <c:v>-13708.140000000014</c:v>
                </c:pt>
                <c:pt idx="8">
                  <c:v>-17432.089999999997</c:v>
                </c:pt>
                <c:pt idx="9">
                  <c:v>-52760.843999999954</c:v>
                </c:pt>
                <c:pt idx="10">
                  <c:v>-40081.289000000048</c:v>
                </c:pt>
                <c:pt idx="11">
                  <c:v>-17783.190000000002</c:v>
                </c:pt>
                <c:pt idx="12">
                  <c:v>-29411.791000000027</c:v>
                </c:pt>
                <c:pt idx="13">
                  <c:v>-18542.575000000012</c:v>
                </c:pt>
                <c:pt idx="14">
                  <c:v>-23369.549999999988</c:v>
                </c:pt>
                <c:pt idx="15">
                  <c:v>-23525.19299999997</c:v>
                </c:pt>
                <c:pt idx="16">
                  <c:v>-29931.929000000004</c:v>
                </c:pt>
                <c:pt idx="17">
                  <c:v>-47373.250999999931</c:v>
                </c:pt>
                <c:pt idx="18">
                  <c:v>-72614</c:v>
                </c:pt>
                <c:pt idx="19">
                  <c:v>-123693</c:v>
                </c:pt>
                <c:pt idx="20">
                  <c:v>-172743</c:v>
                </c:pt>
                <c:pt idx="21">
                  <c:v>-192244</c:v>
                </c:pt>
                <c:pt idx="22">
                  <c:v>-139065</c:v>
                </c:pt>
                <c:pt idx="23">
                  <c:v>-1374967</c:v>
                </c:pt>
                <c:pt idx="24">
                  <c:v>-2106145</c:v>
                </c:pt>
              </c:numCache>
            </c:numRef>
          </c:val>
          <c:smooth val="0"/>
          <c:extLst>
            <c:ext xmlns:c16="http://schemas.microsoft.com/office/drawing/2014/chart" uri="{C3380CC4-5D6E-409C-BE32-E72D297353CC}">
              <c16:uniqueId val="{00000000-4E6C-49E1-AF42-76746C8DCAD3}"/>
            </c:ext>
          </c:extLst>
        </c:ser>
        <c:dLbls>
          <c:showLegendKey val="0"/>
          <c:showVal val="0"/>
          <c:showCatName val="0"/>
          <c:showSerName val="0"/>
          <c:showPercent val="0"/>
          <c:showBubbleSize val="0"/>
        </c:dLbls>
        <c:smooth val="0"/>
        <c:axId val="390628544"/>
        <c:axId val="390617960"/>
      </c:lineChart>
      <c:catAx>
        <c:axId val="390628544"/>
        <c:scaling>
          <c:orientation val="minMax"/>
        </c:scaling>
        <c:delete val="0"/>
        <c:axPos val="b"/>
        <c:numFmt formatCode="General" sourceLinked="1"/>
        <c:majorTickMark val="out"/>
        <c:minorTickMark val="none"/>
        <c:tickLblPos val="nextTo"/>
        <c:txPr>
          <a:bodyPr rot="-5400000" vert="horz"/>
          <a:lstStyle/>
          <a:p>
            <a:pPr>
              <a:defRPr sz="1200"/>
            </a:pPr>
            <a:endParaRPr lang="tr-TR"/>
          </a:p>
        </c:txPr>
        <c:crossAx val="390617960"/>
        <c:crosses val="autoZero"/>
        <c:auto val="1"/>
        <c:lblAlgn val="ctr"/>
        <c:lblOffset val="100"/>
        <c:noMultiLvlLbl val="0"/>
      </c:catAx>
      <c:valAx>
        <c:axId val="390617960"/>
        <c:scaling>
          <c:orientation val="minMax"/>
        </c:scaling>
        <c:delete val="0"/>
        <c:axPos val="l"/>
        <c:majorGridlines/>
        <c:numFmt formatCode="General" sourceLinked="1"/>
        <c:majorTickMark val="out"/>
        <c:minorTickMark val="none"/>
        <c:tickLblPos val="nextTo"/>
        <c:txPr>
          <a:bodyPr/>
          <a:lstStyle/>
          <a:p>
            <a:pPr>
              <a:defRPr sz="1400" b="1"/>
            </a:pPr>
            <a:endParaRPr lang="tr-TR"/>
          </a:p>
        </c:txPr>
        <c:crossAx val="390628544"/>
        <c:crosses val="autoZero"/>
        <c:crossBetween val="between"/>
      </c:valAx>
    </c:plotArea>
    <c:plotVisOnly val="1"/>
    <c:dispBlanksAs val="zero"/>
    <c:showDLblsOverMax val="0"/>
  </c:chart>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988929132434105E-2"/>
          <c:y val="1.8527016656919158E-2"/>
          <c:w val="0.91040750768112277"/>
          <c:h val="0.83210458990143243"/>
        </c:manualLayout>
      </c:layout>
      <c:lineChart>
        <c:grouping val="standard"/>
        <c:varyColors val="0"/>
        <c:ser>
          <c:idx val="0"/>
          <c:order val="0"/>
          <c:spPr>
            <a:ln w="38100" cap="rnd">
              <a:solidFill>
                <a:srgbClr val="0070C0"/>
              </a:solidFill>
              <a:round/>
            </a:ln>
            <a:effectLst/>
          </c:spPr>
          <c:marker>
            <c:symbol val="none"/>
          </c:marker>
          <c:dPt>
            <c:idx val="249"/>
            <c:bubble3D val="0"/>
            <c:extLst>
              <c:ext xmlns:c16="http://schemas.microsoft.com/office/drawing/2014/chart" uri="{C3380CC4-5D6E-409C-BE32-E72D297353CC}">
                <c16:uniqueId val="{00000000-28B2-401C-9F59-EE991233A2E7}"/>
              </c:ext>
            </c:extLst>
          </c:dPt>
          <c:dLbls>
            <c:dLbl>
              <c:idx val="180"/>
              <c:layout>
                <c:manualLayout>
                  <c:x val="-6.1854111300429664E-2"/>
                  <c:y val="4.7786632310461097E-2"/>
                </c:manualLayout>
              </c:layout>
              <c:tx>
                <c:rich>
                  <a:bodyPr/>
                  <a:lstStyle/>
                  <a:p>
                    <a:fld id="{E45CD7F7-8B63-4138-82C7-0A5D88DD326D}" type="CATEGORYNAME">
                      <a:rPr lang="en-US" smtClean="0"/>
                      <a:pPr/>
                      <a:t>[KATEGORİ ADI]</a:t>
                    </a:fld>
                    <a:endParaRPr lang="en-US" baseline="0" dirty="0"/>
                  </a:p>
                  <a:p>
                    <a:fld id="{065DD9AF-D699-4B06-9A61-45820EF89682}" type="VALUE">
                      <a:rPr lang="en-US" baseline="0" smtClean="0"/>
                      <a:pPr/>
                      <a:t>[DEĞER]</a:t>
                    </a:fld>
                    <a:endParaRPr lang="tr-T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BCB-4968-BD1F-2FC210AB98FC}"/>
                </c:ext>
              </c:extLst>
            </c:dLbl>
            <c:dLbl>
              <c:idx val="230"/>
              <c:layout>
                <c:manualLayout>
                  <c:x val="-4.7796358732150115E-2"/>
                  <c:y val="5.4954627157030263E-2"/>
                </c:manualLayout>
              </c:layout>
              <c:tx>
                <c:rich>
                  <a:bodyPr/>
                  <a:lstStyle/>
                  <a:p>
                    <a:fld id="{5796DF9B-CF4F-4FE9-8CE1-A47190031428}" type="CATEGORYNAME">
                      <a:rPr lang="en-US" smtClean="0"/>
                      <a:pPr/>
                      <a:t>[KATEGORİ ADI]</a:t>
                    </a:fld>
                    <a:endParaRPr lang="en-US" baseline="0" dirty="0"/>
                  </a:p>
                  <a:p>
                    <a:r>
                      <a:rPr lang="en-US" baseline="0" dirty="0"/>
                      <a:t> </a:t>
                    </a:r>
                    <a:fld id="{1752EB3E-6C61-4BAA-8E0E-3A427198BC28}" type="VALUE">
                      <a:rPr lang="en-US" baseline="0" dirty="0"/>
                      <a:pPr/>
                      <a:t>[DEĞER]</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BCB-4968-BD1F-2FC210AB98FC}"/>
                </c:ext>
              </c:extLst>
            </c:dLbl>
            <c:dLbl>
              <c:idx val="257"/>
              <c:layout>
                <c:manualLayout>
                  <c:x val="-5.0607853900323456E-2"/>
                  <c:y val="-4.4046226546659163E-2"/>
                </c:manualLayout>
              </c:layout>
              <c:tx>
                <c:rich>
                  <a:bodyPr wrap="square" lIns="38100" tIns="19050" rIns="38100" bIns="19050" anchor="ctr">
                    <a:noAutofit/>
                  </a:bodyPr>
                  <a:lstStyle/>
                  <a:p>
                    <a:pPr>
                      <a:defRPr sz="1200" b="1"/>
                    </a:pPr>
                    <a:fld id="{7BDDB34E-6EFA-4ED2-A381-4943BA99F6FF}" type="CATEGORYNAME">
                      <a:rPr lang="en-US" smtClean="0"/>
                      <a:pPr>
                        <a:defRPr sz="1200" b="1"/>
                      </a:pPr>
                      <a:t>[KATEGORİ ADI]</a:t>
                    </a:fld>
                    <a:endParaRPr lang="en-US" baseline="0" dirty="0"/>
                  </a:p>
                  <a:p>
                    <a:pPr>
                      <a:defRPr sz="1200" b="1"/>
                    </a:pPr>
                    <a:r>
                      <a:rPr lang="en-US" baseline="0" dirty="0"/>
                      <a:t> </a:t>
                    </a:r>
                    <a:fld id="{6DC79908-06F0-4246-9326-93C8E05AF7E4}" type="VALUE">
                      <a:rPr lang="en-US" baseline="0"/>
                      <a:pPr>
                        <a:defRPr sz="1200" b="1"/>
                      </a:pPr>
                      <a:t>[DEĞER]</a:t>
                    </a:fld>
                    <a:endParaRPr lang="en-US" baseline="0" dirty="0"/>
                  </a:p>
                </c:rich>
              </c:tx>
              <c:spPr>
                <a:solidFill>
                  <a:prstClr val="white"/>
                </a:solidFill>
                <a:ln>
                  <a:solidFill>
                    <a:prstClr val="black">
                      <a:lumMod val="65000"/>
                      <a:lumOff val="35000"/>
                    </a:prstClr>
                  </a:solidFill>
                </a:ln>
                <a:effectLst/>
              </c:sp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7.9749630319849274E-2"/>
                      <c:h val="8.4151649300041403E-2"/>
                    </c:manualLayout>
                  </c15:layout>
                  <c15:dlblFieldTable/>
                  <c15:showDataLabelsRange val="0"/>
                </c:ext>
                <c:ext xmlns:c16="http://schemas.microsoft.com/office/drawing/2014/chart" uri="{C3380CC4-5D6E-409C-BE32-E72D297353CC}">
                  <c16:uniqueId val="{00000001-9E50-4CD0-A50B-4EBAA6F62EFF}"/>
                </c:ext>
              </c:extLst>
            </c:dLbl>
            <c:spPr>
              <a:solidFill>
                <a:prstClr val="white"/>
              </a:solidFill>
              <a:ln>
                <a:solidFill>
                  <a:prstClr val="black">
                    <a:lumMod val="65000"/>
                    <a:lumOff val="35000"/>
                  </a:prstClr>
                </a:solidFill>
              </a:ln>
              <a:effectLst/>
            </c:spPr>
            <c:txPr>
              <a:bodyPr wrap="square" lIns="38100" tIns="19050" rIns="38100" bIns="19050" anchor="ctr">
                <a:spAutoFit/>
              </a:bodyPr>
              <a:lstStyle/>
              <a:p>
                <a:pPr>
                  <a:defRPr sz="1200" b="1"/>
                </a:pPr>
                <a:endParaRPr lang="tr-TR"/>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LeaderLines val="0"/>
              </c:ext>
            </c:extLst>
          </c:dLbls>
          <c:cat>
            <c:numRef>
              <c:f>Sayfa1!$A$1:$A$643</c:f>
              <c:numCache>
                <c:formatCode>mmm\-yy</c:formatCode>
                <c:ptCount val="643"/>
                <c:pt idx="0">
                  <c:v>36892</c:v>
                </c:pt>
                <c:pt idx="1">
                  <c:v>36923</c:v>
                </c:pt>
                <c:pt idx="2">
                  <c:v>36951</c:v>
                </c:pt>
                <c:pt idx="3">
                  <c:v>36982</c:v>
                </c:pt>
                <c:pt idx="4">
                  <c:v>37012</c:v>
                </c:pt>
                <c:pt idx="5">
                  <c:v>37043</c:v>
                </c:pt>
                <c:pt idx="6">
                  <c:v>37073</c:v>
                </c:pt>
                <c:pt idx="7">
                  <c:v>37104</c:v>
                </c:pt>
                <c:pt idx="8">
                  <c:v>37135</c:v>
                </c:pt>
                <c:pt idx="9">
                  <c:v>37165</c:v>
                </c:pt>
                <c:pt idx="10">
                  <c:v>37196</c:v>
                </c:pt>
                <c:pt idx="11">
                  <c:v>37226</c:v>
                </c:pt>
                <c:pt idx="12">
                  <c:v>37257</c:v>
                </c:pt>
                <c:pt idx="13">
                  <c:v>37288</c:v>
                </c:pt>
                <c:pt idx="14">
                  <c:v>37316</c:v>
                </c:pt>
                <c:pt idx="15">
                  <c:v>37347</c:v>
                </c:pt>
                <c:pt idx="16">
                  <c:v>37377</c:v>
                </c:pt>
                <c:pt idx="17">
                  <c:v>37408</c:v>
                </c:pt>
                <c:pt idx="18">
                  <c:v>37438</c:v>
                </c:pt>
                <c:pt idx="19">
                  <c:v>37469</c:v>
                </c:pt>
                <c:pt idx="20">
                  <c:v>37500</c:v>
                </c:pt>
                <c:pt idx="21">
                  <c:v>37530</c:v>
                </c:pt>
                <c:pt idx="22">
                  <c:v>37561</c:v>
                </c:pt>
                <c:pt idx="23">
                  <c:v>37591</c:v>
                </c:pt>
                <c:pt idx="24">
                  <c:v>37622</c:v>
                </c:pt>
                <c:pt idx="25">
                  <c:v>37653</c:v>
                </c:pt>
                <c:pt idx="26">
                  <c:v>37681</c:v>
                </c:pt>
                <c:pt idx="27">
                  <c:v>37712</c:v>
                </c:pt>
                <c:pt idx="28">
                  <c:v>37742</c:v>
                </c:pt>
                <c:pt idx="29">
                  <c:v>37773</c:v>
                </c:pt>
                <c:pt idx="30">
                  <c:v>37803</c:v>
                </c:pt>
                <c:pt idx="31">
                  <c:v>37834</c:v>
                </c:pt>
                <c:pt idx="32">
                  <c:v>37865</c:v>
                </c:pt>
                <c:pt idx="33">
                  <c:v>37895</c:v>
                </c:pt>
                <c:pt idx="34">
                  <c:v>37926</c:v>
                </c:pt>
                <c:pt idx="35">
                  <c:v>37956</c:v>
                </c:pt>
                <c:pt idx="36">
                  <c:v>37987</c:v>
                </c:pt>
                <c:pt idx="37">
                  <c:v>38018</c:v>
                </c:pt>
                <c:pt idx="38">
                  <c:v>38047</c:v>
                </c:pt>
                <c:pt idx="39">
                  <c:v>38078</c:v>
                </c:pt>
                <c:pt idx="40">
                  <c:v>38108</c:v>
                </c:pt>
                <c:pt idx="41">
                  <c:v>38139</c:v>
                </c:pt>
                <c:pt idx="42">
                  <c:v>38169</c:v>
                </c:pt>
                <c:pt idx="43">
                  <c:v>38200</c:v>
                </c:pt>
                <c:pt idx="44">
                  <c:v>38231</c:v>
                </c:pt>
                <c:pt idx="45">
                  <c:v>38261</c:v>
                </c:pt>
                <c:pt idx="46">
                  <c:v>38292</c:v>
                </c:pt>
                <c:pt idx="47">
                  <c:v>38322</c:v>
                </c:pt>
                <c:pt idx="48">
                  <c:v>38353</c:v>
                </c:pt>
                <c:pt idx="49">
                  <c:v>38384</c:v>
                </c:pt>
                <c:pt idx="50">
                  <c:v>38412</c:v>
                </c:pt>
                <c:pt idx="51">
                  <c:v>38443</c:v>
                </c:pt>
                <c:pt idx="52">
                  <c:v>38473</c:v>
                </c:pt>
                <c:pt idx="53">
                  <c:v>38504</c:v>
                </c:pt>
                <c:pt idx="54">
                  <c:v>38534</c:v>
                </c:pt>
                <c:pt idx="55">
                  <c:v>38565</c:v>
                </c:pt>
                <c:pt idx="56">
                  <c:v>38596</c:v>
                </c:pt>
                <c:pt idx="57">
                  <c:v>38626</c:v>
                </c:pt>
                <c:pt idx="58">
                  <c:v>38657</c:v>
                </c:pt>
                <c:pt idx="59">
                  <c:v>38687</c:v>
                </c:pt>
                <c:pt idx="60">
                  <c:v>38718</c:v>
                </c:pt>
                <c:pt idx="61">
                  <c:v>38749</c:v>
                </c:pt>
                <c:pt idx="62">
                  <c:v>38777</c:v>
                </c:pt>
                <c:pt idx="63">
                  <c:v>38808</c:v>
                </c:pt>
                <c:pt idx="64">
                  <c:v>38838</c:v>
                </c:pt>
                <c:pt idx="65">
                  <c:v>38869</c:v>
                </c:pt>
                <c:pt idx="66">
                  <c:v>38899</c:v>
                </c:pt>
                <c:pt idx="67">
                  <c:v>38930</c:v>
                </c:pt>
                <c:pt idx="68">
                  <c:v>38961</c:v>
                </c:pt>
                <c:pt idx="69">
                  <c:v>38991</c:v>
                </c:pt>
                <c:pt idx="70">
                  <c:v>39022</c:v>
                </c:pt>
                <c:pt idx="71">
                  <c:v>39052</c:v>
                </c:pt>
                <c:pt idx="72">
                  <c:v>39083</c:v>
                </c:pt>
                <c:pt idx="73">
                  <c:v>39114</c:v>
                </c:pt>
                <c:pt idx="74">
                  <c:v>39142</c:v>
                </c:pt>
                <c:pt idx="75">
                  <c:v>39173</c:v>
                </c:pt>
                <c:pt idx="76">
                  <c:v>39203</c:v>
                </c:pt>
                <c:pt idx="77">
                  <c:v>39234</c:v>
                </c:pt>
                <c:pt idx="78">
                  <c:v>39264</c:v>
                </c:pt>
                <c:pt idx="79">
                  <c:v>39295</c:v>
                </c:pt>
                <c:pt idx="80">
                  <c:v>39326</c:v>
                </c:pt>
                <c:pt idx="81">
                  <c:v>39356</c:v>
                </c:pt>
                <c:pt idx="82">
                  <c:v>39387</c:v>
                </c:pt>
                <c:pt idx="83">
                  <c:v>39417</c:v>
                </c:pt>
                <c:pt idx="84">
                  <c:v>39448</c:v>
                </c:pt>
                <c:pt idx="85">
                  <c:v>39479</c:v>
                </c:pt>
                <c:pt idx="86">
                  <c:v>39508</c:v>
                </c:pt>
                <c:pt idx="87">
                  <c:v>39539</c:v>
                </c:pt>
                <c:pt idx="88">
                  <c:v>39569</c:v>
                </c:pt>
                <c:pt idx="89">
                  <c:v>39600</c:v>
                </c:pt>
                <c:pt idx="90">
                  <c:v>39630</c:v>
                </c:pt>
                <c:pt idx="91">
                  <c:v>39661</c:v>
                </c:pt>
                <c:pt idx="92">
                  <c:v>39692</c:v>
                </c:pt>
                <c:pt idx="93">
                  <c:v>39722</c:v>
                </c:pt>
                <c:pt idx="94">
                  <c:v>39753</c:v>
                </c:pt>
                <c:pt idx="95">
                  <c:v>39783</c:v>
                </c:pt>
                <c:pt idx="96">
                  <c:v>39814</c:v>
                </c:pt>
                <c:pt idx="97">
                  <c:v>39845</c:v>
                </c:pt>
                <c:pt idx="98">
                  <c:v>39873</c:v>
                </c:pt>
                <c:pt idx="99">
                  <c:v>39904</c:v>
                </c:pt>
                <c:pt idx="100">
                  <c:v>39934</c:v>
                </c:pt>
                <c:pt idx="101">
                  <c:v>39965</c:v>
                </c:pt>
                <c:pt idx="102">
                  <c:v>39995</c:v>
                </c:pt>
                <c:pt idx="103">
                  <c:v>40026</c:v>
                </c:pt>
                <c:pt idx="104">
                  <c:v>40057</c:v>
                </c:pt>
                <c:pt idx="105">
                  <c:v>40087</c:v>
                </c:pt>
                <c:pt idx="106">
                  <c:v>40118</c:v>
                </c:pt>
                <c:pt idx="107">
                  <c:v>40148</c:v>
                </c:pt>
                <c:pt idx="108">
                  <c:v>40179</c:v>
                </c:pt>
                <c:pt idx="109">
                  <c:v>40210</c:v>
                </c:pt>
                <c:pt idx="110">
                  <c:v>40238</c:v>
                </c:pt>
                <c:pt idx="111">
                  <c:v>40269</c:v>
                </c:pt>
                <c:pt idx="112">
                  <c:v>40299</c:v>
                </c:pt>
                <c:pt idx="113">
                  <c:v>40330</c:v>
                </c:pt>
                <c:pt idx="114">
                  <c:v>40360</c:v>
                </c:pt>
                <c:pt idx="115">
                  <c:v>40391</c:v>
                </c:pt>
                <c:pt idx="116">
                  <c:v>40422</c:v>
                </c:pt>
                <c:pt idx="117">
                  <c:v>40452</c:v>
                </c:pt>
                <c:pt idx="118">
                  <c:v>40483</c:v>
                </c:pt>
                <c:pt idx="119">
                  <c:v>40513</c:v>
                </c:pt>
                <c:pt idx="120">
                  <c:v>40544</c:v>
                </c:pt>
                <c:pt idx="121">
                  <c:v>40575</c:v>
                </c:pt>
                <c:pt idx="122">
                  <c:v>40603</c:v>
                </c:pt>
                <c:pt idx="123">
                  <c:v>40634</c:v>
                </c:pt>
                <c:pt idx="124">
                  <c:v>40664</c:v>
                </c:pt>
                <c:pt idx="125">
                  <c:v>40695</c:v>
                </c:pt>
                <c:pt idx="126">
                  <c:v>40725</c:v>
                </c:pt>
                <c:pt idx="127">
                  <c:v>40756</c:v>
                </c:pt>
                <c:pt idx="128">
                  <c:v>40787</c:v>
                </c:pt>
                <c:pt idx="129">
                  <c:v>40817</c:v>
                </c:pt>
                <c:pt idx="130">
                  <c:v>40848</c:v>
                </c:pt>
                <c:pt idx="131">
                  <c:v>40878</c:v>
                </c:pt>
                <c:pt idx="132">
                  <c:v>40909</c:v>
                </c:pt>
                <c:pt idx="133">
                  <c:v>40940</c:v>
                </c:pt>
                <c:pt idx="134">
                  <c:v>40969</c:v>
                </c:pt>
                <c:pt idx="135">
                  <c:v>41000</c:v>
                </c:pt>
                <c:pt idx="136">
                  <c:v>41030</c:v>
                </c:pt>
                <c:pt idx="137">
                  <c:v>41061</c:v>
                </c:pt>
                <c:pt idx="138">
                  <c:v>41091</c:v>
                </c:pt>
                <c:pt idx="139">
                  <c:v>41122</c:v>
                </c:pt>
                <c:pt idx="140">
                  <c:v>41153</c:v>
                </c:pt>
                <c:pt idx="141">
                  <c:v>41183</c:v>
                </c:pt>
                <c:pt idx="142">
                  <c:v>41214</c:v>
                </c:pt>
                <c:pt idx="143">
                  <c:v>41244</c:v>
                </c:pt>
                <c:pt idx="144">
                  <c:v>41275</c:v>
                </c:pt>
                <c:pt idx="145">
                  <c:v>41306</c:v>
                </c:pt>
                <c:pt idx="146">
                  <c:v>41334</c:v>
                </c:pt>
                <c:pt idx="147">
                  <c:v>41365</c:v>
                </c:pt>
                <c:pt idx="148">
                  <c:v>41395</c:v>
                </c:pt>
                <c:pt idx="149">
                  <c:v>41426</c:v>
                </c:pt>
                <c:pt idx="150">
                  <c:v>41456</c:v>
                </c:pt>
                <c:pt idx="151">
                  <c:v>41487</c:v>
                </c:pt>
                <c:pt idx="152">
                  <c:v>41518</c:v>
                </c:pt>
                <c:pt idx="153">
                  <c:v>41548</c:v>
                </c:pt>
                <c:pt idx="154">
                  <c:v>41579</c:v>
                </c:pt>
                <c:pt idx="155">
                  <c:v>41609</c:v>
                </c:pt>
                <c:pt idx="156">
                  <c:v>41640</c:v>
                </c:pt>
                <c:pt idx="157">
                  <c:v>41671</c:v>
                </c:pt>
                <c:pt idx="158">
                  <c:v>41699</c:v>
                </c:pt>
                <c:pt idx="159">
                  <c:v>41730</c:v>
                </c:pt>
                <c:pt idx="160">
                  <c:v>41760</c:v>
                </c:pt>
                <c:pt idx="161">
                  <c:v>41791</c:v>
                </c:pt>
                <c:pt idx="162">
                  <c:v>41821</c:v>
                </c:pt>
                <c:pt idx="163">
                  <c:v>41852</c:v>
                </c:pt>
                <c:pt idx="164">
                  <c:v>41883</c:v>
                </c:pt>
                <c:pt idx="165">
                  <c:v>41913</c:v>
                </c:pt>
                <c:pt idx="166">
                  <c:v>41944</c:v>
                </c:pt>
                <c:pt idx="167">
                  <c:v>41974</c:v>
                </c:pt>
                <c:pt idx="168">
                  <c:v>42005</c:v>
                </c:pt>
                <c:pt idx="169">
                  <c:v>42036</c:v>
                </c:pt>
                <c:pt idx="170">
                  <c:v>42064</c:v>
                </c:pt>
                <c:pt idx="171">
                  <c:v>42095</c:v>
                </c:pt>
                <c:pt idx="172">
                  <c:v>42125</c:v>
                </c:pt>
                <c:pt idx="173">
                  <c:v>42156</c:v>
                </c:pt>
                <c:pt idx="174">
                  <c:v>42186</c:v>
                </c:pt>
                <c:pt idx="175">
                  <c:v>42217</c:v>
                </c:pt>
                <c:pt idx="176">
                  <c:v>42248</c:v>
                </c:pt>
                <c:pt idx="177">
                  <c:v>42278</c:v>
                </c:pt>
                <c:pt idx="178">
                  <c:v>42309</c:v>
                </c:pt>
                <c:pt idx="179">
                  <c:v>42339</c:v>
                </c:pt>
                <c:pt idx="180" formatCode="m/d/yyyy">
                  <c:v>42380</c:v>
                </c:pt>
                <c:pt idx="181">
                  <c:v>42401</c:v>
                </c:pt>
                <c:pt idx="182">
                  <c:v>42430</c:v>
                </c:pt>
                <c:pt idx="183">
                  <c:v>42461</c:v>
                </c:pt>
                <c:pt idx="184">
                  <c:v>42491</c:v>
                </c:pt>
                <c:pt idx="185">
                  <c:v>42522</c:v>
                </c:pt>
                <c:pt idx="186">
                  <c:v>42552</c:v>
                </c:pt>
                <c:pt idx="187">
                  <c:v>42583</c:v>
                </c:pt>
                <c:pt idx="188">
                  <c:v>42614</c:v>
                </c:pt>
                <c:pt idx="189">
                  <c:v>42644</c:v>
                </c:pt>
                <c:pt idx="190">
                  <c:v>42675</c:v>
                </c:pt>
                <c:pt idx="191">
                  <c:v>42705</c:v>
                </c:pt>
                <c:pt idx="192">
                  <c:v>42736</c:v>
                </c:pt>
                <c:pt idx="193">
                  <c:v>42767</c:v>
                </c:pt>
                <c:pt idx="194">
                  <c:v>42795</c:v>
                </c:pt>
                <c:pt idx="195">
                  <c:v>42826</c:v>
                </c:pt>
                <c:pt idx="196">
                  <c:v>42856</c:v>
                </c:pt>
                <c:pt idx="197">
                  <c:v>42887</c:v>
                </c:pt>
                <c:pt idx="198">
                  <c:v>42917</c:v>
                </c:pt>
                <c:pt idx="199">
                  <c:v>42948</c:v>
                </c:pt>
                <c:pt idx="200">
                  <c:v>42979</c:v>
                </c:pt>
                <c:pt idx="201">
                  <c:v>43009</c:v>
                </c:pt>
                <c:pt idx="202">
                  <c:v>43040</c:v>
                </c:pt>
                <c:pt idx="203">
                  <c:v>43070</c:v>
                </c:pt>
                <c:pt idx="204">
                  <c:v>43101</c:v>
                </c:pt>
                <c:pt idx="205">
                  <c:v>43132</c:v>
                </c:pt>
                <c:pt idx="206">
                  <c:v>43160</c:v>
                </c:pt>
                <c:pt idx="207">
                  <c:v>43191</c:v>
                </c:pt>
                <c:pt idx="208">
                  <c:v>43221</c:v>
                </c:pt>
                <c:pt idx="209">
                  <c:v>43252</c:v>
                </c:pt>
                <c:pt idx="210">
                  <c:v>43282</c:v>
                </c:pt>
                <c:pt idx="211">
                  <c:v>43313</c:v>
                </c:pt>
                <c:pt idx="212">
                  <c:v>43344</c:v>
                </c:pt>
                <c:pt idx="213">
                  <c:v>43374</c:v>
                </c:pt>
                <c:pt idx="214">
                  <c:v>43405</c:v>
                </c:pt>
                <c:pt idx="215">
                  <c:v>43435</c:v>
                </c:pt>
                <c:pt idx="216">
                  <c:v>43466</c:v>
                </c:pt>
                <c:pt idx="217">
                  <c:v>43497</c:v>
                </c:pt>
                <c:pt idx="218">
                  <c:v>43525</c:v>
                </c:pt>
                <c:pt idx="219">
                  <c:v>43556</c:v>
                </c:pt>
                <c:pt idx="220">
                  <c:v>43586</c:v>
                </c:pt>
                <c:pt idx="221">
                  <c:v>43617</c:v>
                </c:pt>
                <c:pt idx="222">
                  <c:v>43647</c:v>
                </c:pt>
                <c:pt idx="223">
                  <c:v>43678</c:v>
                </c:pt>
                <c:pt idx="224">
                  <c:v>43709</c:v>
                </c:pt>
                <c:pt idx="225">
                  <c:v>43739</c:v>
                </c:pt>
                <c:pt idx="226">
                  <c:v>43770</c:v>
                </c:pt>
                <c:pt idx="227">
                  <c:v>43800</c:v>
                </c:pt>
                <c:pt idx="228">
                  <c:v>43831</c:v>
                </c:pt>
                <c:pt idx="229">
                  <c:v>43862</c:v>
                </c:pt>
                <c:pt idx="230" formatCode="m/d/yyyy">
                  <c:v>43913</c:v>
                </c:pt>
                <c:pt idx="231">
                  <c:v>43922</c:v>
                </c:pt>
                <c:pt idx="232">
                  <c:v>43952</c:v>
                </c:pt>
                <c:pt idx="233">
                  <c:v>43983</c:v>
                </c:pt>
                <c:pt idx="234">
                  <c:v>44013</c:v>
                </c:pt>
                <c:pt idx="235">
                  <c:v>44044</c:v>
                </c:pt>
                <c:pt idx="236">
                  <c:v>44075</c:v>
                </c:pt>
                <c:pt idx="237">
                  <c:v>44105</c:v>
                </c:pt>
                <c:pt idx="238">
                  <c:v>44136</c:v>
                </c:pt>
                <c:pt idx="239">
                  <c:v>44166</c:v>
                </c:pt>
                <c:pt idx="240">
                  <c:v>44197</c:v>
                </c:pt>
                <c:pt idx="241">
                  <c:v>44228</c:v>
                </c:pt>
                <c:pt idx="242">
                  <c:v>44256</c:v>
                </c:pt>
                <c:pt idx="243">
                  <c:v>44287</c:v>
                </c:pt>
                <c:pt idx="244" formatCode="m/d/yyyy">
                  <c:v>44327</c:v>
                </c:pt>
                <c:pt idx="245">
                  <c:v>44317</c:v>
                </c:pt>
                <c:pt idx="246">
                  <c:v>44348</c:v>
                </c:pt>
                <c:pt idx="247">
                  <c:v>44378</c:v>
                </c:pt>
                <c:pt idx="248">
                  <c:v>44409</c:v>
                </c:pt>
                <c:pt idx="249" formatCode="m/d/yyyy">
                  <c:v>44449</c:v>
                </c:pt>
                <c:pt idx="250">
                  <c:v>44469</c:v>
                </c:pt>
                <c:pt idx="251" formatCode="m/d/yyyy">
                  <c:v>44484</c:v>
                </c:pt>
                <c:pt idx="252">
                  <c:v>44470</c:v>
                </c:pt>
                <c:pt idx="253">
                  <c:v>44501</c:v>
                </c:pt>
                <c:pt idx="254">
                  <c:v>44531</c:v>
                </c:pt>
                <c:pt idx="255">
                  <c:v>44562</c:v>
                </c:pt>
                <c:pt idx="256">
                  <c:v>44593</c:v>
                </c:pt>
                <c:pt idx="257" formatCode="m/d/yyyy">
                  <c:v>44627</c:v>
                </c:pt>
                <c:pt idx="258">
                  <c:v>44621</c:v>
                </c:pt>
                <c:pt idx="259">
                  <c:v>44652</c:v>
                </c:pt>
                <c:pt idx="260">
                  <c:v>44682</c:v>
                </c:pt>
                <c:pt idx="261">
                  <c:v>44713</c:v>
                </c:pt>
                <c:pt idx="262" formatCode="m/d/yyyy">
                  <c:v>44756</c:v>
                </c:pt>
                <c:pt idx="263">
                  <c:v>44743</c:v>
                </c:pt>
                <c:pt idx="264" formatCode="m/d/yyyy">
                  <c:v>44799</c:v>
                </c:pt>
                <c:pt idx="265">
                  <c:v>44774</c:v>
                </c:pt>
                <c:pt idx="266">
                  <c:v>44805</c:v>
                </c:pt>
                <c:pt idx="267">
                  <c:v>44835</c:v>
                </c:pt>
                <c:pt idx="268">
                  <c:v>44866</c:v>
                </c:pt>
                <c:pt idx="269">
                  <c:v>44896</c:v>
                </c:pt>
                <c:pt idx="270">
                  <c:v>44952</c:v>
                </c:pt>
                <c:pt idx="271">
                  <c:v>45000</c:v>
                </c:pt>
                <c:pt idx="272" formatCode="m/d/yyyy">
                  <c:v>45044</c:v>
                </c:pt>
                <c:pt idx="273">
                  <c:v>45047</c:v>
                </c:pt>
                <c:pt idx="274" formatCode="m/d/yyyy">
                  <c:v>45085</c:v>
                </c:pt>
                <c:pt idx="275" formatCode="m/d/yyyy">
                  <c:v>45092</c:v>
                </c:pt>
                <c:pt idx="276" formatCode="m/d/yyyy">
                  <c:v>45099</c:v>
                </c:pt>
                <c:pt idx="277" formatCode="m/d/yyyy">
                  <c:v>45106</c:v>
                </c:pt>
                <c:pt idx="278" formatCode="m/d/yyyy">
                  <c:v>45113</c:v>
                </c:pt>
                <c:pt idx="279" formatCode="m/d/yyyy">
                  <c:v>45120</c:v>
                </c:pt>
                <c:pt idx="280" formatCode="m/d/yyyy">
                  <c:v>45127</c:v>
                </c:pt>
                <c:pt idx="281" formatCode="m/d/yyyy">
                  <c:v>45134</c:v>
                </c:pt>
                <c:pt idx="282" formatCode="m/d/yyyy">
                  <c:v>45141</c:v>
                </c:pt>
                <c:pt idx="283" formatCode="m/d/yyyy">
                  <c:v>45148</c:v>
                </c:pt>
                <c:pt idx="284" formatCode="m/d/yyyy">
                  <c:v>45155</c:v>
                </c:pt>
                <c:pt idx="285" formatCode="m/d/yyyy">
                  <c:v>45162</c:v>
                </c:pt>
                <c:pt idx="286" formatCode="m/d/yyyy">
                  <c:v>45168</c:v>
                </c:pt>
                <c:pt idx="287" formatCode="m/d/yyyy">
                  <c:v>45175</c:v>
                </c:pt>
                <c:pt idx="288" formatCode="m/d/yyyy">
                  <c:v>45181</c:v>
                </c:pt>
                <c:pt idx="289" formatCode="m/d/yyyy">
                  <c:v>45188</c:v>
                </c:pt>
                <c:pt idx="290" formatCode="m/d/yyyy">
                  <c:v>45195</c:v>
                </c:pt>
                <c:pt idx="291" formatCode="m/d/yyyy">
                  <c:v>45201</c:v>
                </c:pt>
                <c:pt idx="292" formatCode="m/d/yyyy">
                  <c:v>45208</c:v>
                </c:pt>
                <c:pt idx="293" formatCode="m/d/yyyy">
                  <c:v>45216</c:v>
                </c:pt>
                <c:pt idx="294" formatCode="m/d/yyyy">
                  <c:v>45223</c:v>
                </c:pt>
                <c:pt idx="295" formatCode="m/d/yyyy">
                  <c:v>45230</c:v>
                </c:pt>
                <c:pt idx="296" formatCode="m/d/yyyy">
                  <c:v>45237</c:v>
                </c:pt>
                <c:pt idx="297" formatCode="m/d/yyyy">
                  <c:v>45244</c:v>
                </c:pt>
                <c:pt idx="298" formatCode="m/d/yyyy">
                  <c:v>45251</c:v>
                </c:pt>
                <c:pt idx="299" formatCode="m/d/yyyy">
                  <c:v>45258</c:v>
                </c:pt>
                <c:pt idx="300" formatCode="m/d/yyyy">
                  <c:v>45264</c:v>
                </c:pt>
                <c:pt idx="301" formatCode="m/d/yyyy">
                  <c:v>45271</c:v>
                </c:pt>
                <c:pt idx="302" formatCode="m/d/yyyy">
                  <c:v>45278</c:v>
                </c:pt>
                <c:pt idx="303" formatCode="m/d/yyyy">
                  <c:v>45287</c:v>
                </c:pt>
                <c:pt idx="304" formatCode="m/d/yyyy">
                  <c:v>45293</c:v>
                </c:pt>
                <c:pt idx="305" formatCode="m/d/yyyy">
                  <c:v>45298</c:v>
                </c:pt>
                <c:pt idx="306" formatCode="m/d/yyyy">
                  <c:v>45305</c:v>
                </c:pt>
                <c:pt idx="307" formatCode="m/d/yyyy">
                  <c:v>45312</c:v>
                </c:pt>
                <c:pt idx="308" formatCode="m/d/yyyy">
                  <c:v>45319</c:v>
                </c:pt>
                <c:pt idx="309" formatCode="m/d/yyyy">
                  <c:v>45326</c:v>
                </c:pt>
                <c:pt idx="310" formatCode="m/d/yyyy">
                  <c:v>45333</c:v>
                </c:pt>
                <c:pt idx="311" formatCode="m/d/yyyy">
                  <c:v>45340</c:v>
                </c:pt>
                <c:pt idx="312" formatCode="m/d/yyyy">
                  <c:v>45341</c:v>
                </c:pt>
                <c:pt idx="313" formatCode="m/d/yyyy">
                  <c:v>45342</c:v>
                </c:pt>
                <c:pt idx="314" formatCode="m/d/yyyy">
                  <c:v>45343</c:v>
                </c:pt>
                <c:pt idx="315" formatCode="m/d/yyyy">
                  <c:v>45344</c:v>
                </c:pt>
                <c:pt idx="316" formatCode="m/d/yyyy">
                  <c:v>45345</c:v>
                </c:pt>
                <c:pt idx="317" formatCode="m/d/yyyy">
                  <c:v>45348</c:v>
                </c:pt>
                <c:pt idx="318" formatCode="m/d/yyyy">
                  <c:v>45349</c:v>
                </c:pt>
                <c:pt idx="319" formatCode="m/d/yyyy">
                  <c:v>45350</c:v>
                </c:pt>
                <c:pt idx="320" formatCode="m/d/yyyy">
                  <c:v>45351</c:v>
                </c:pt>
                <c:pt idx="321" formatCode="m/d/yyyy">
                  <c:v>45352</c:v>
                </c:pt>
                <c:pt idx="322" formatCode="m/d/yyyy">
                  <c:v>45355</c:v>
                </c:pt>
                <c:pt idx="323" formatCode="m/d/yyyy">
                  <c:v>45356</c:v>
                </c:pt>
                <c:pt idx="324" formatCode="m/d/yyyy">
                  <c:v>45357</c:v>
                </c:pt>
                <c:pt idx="325" formatCode="m/d/yyyy">
                  <c:v>45358</c:v>
                </c:pt>
                <c:pt idx="326" formatCode="m/d/yyyy">
                  <c:v>45359</c:v>
                </c:pt>
                <c:pt idx="327" formatCode="m/d/yyyy">
                  <c:v>45362</c:v>
                </c:pt>
                <c:pt idx="328" formatCode="m/d/yyyy">
                  <c:v>45363</c:v>
                </c:pt>
                <c:pt idx="329" formatCode="m/d/yyyy">
                  <c:v>45364</c:v>
                </c:pt>
                <c:pt idx="330" formatCode="m/d/yyyy">
                  <c:v>45365</c:v>
                </c:pt>
                <c:pt idx="331" formatCode="m/d/yyyy">
                  <c:v>45366</c:v>
                </c:pt>
                <c:pt idx="332" formatCode="m/d/yyyy">
                  <c:v>45369</c:v>
                </c:pt>
                <c:pt idx="333" formatCode="m/d/yyyy">
                  <c:v>45370</c:v>
                </c:pt>
                <c:pt idx="334" formatCode="m/d/yyyy">
                  <c:v>45371</c:v>
                </c:pt>
                <c:pt idx="335" formatCode="m/d/yyyy">
                  <c:v>45372</c:v>
                </c:pt>
                <c:pt idx="336" formatCode="m/d/yyyy">
                  <c:v>45373</c:v>
                </c:pt>
                <c:pt idx="337" formatCode="m/d/yyyy">
                  <c:v>45376</c:v>
                </c:pt>
                <c:pt idx="338" formatCode="m/d/yyyy">
                  <c:v>45377</c:v>
                </c:pt>
                <c:pt idx="339" formatCode="m/d/yyyy">
                  <c:v>45378</c:v>
                </c:pt>
                <c:pt idx="340" formatCode="m/d/yyyy">
                  <c:v>45379</c:v>
                </c:pt>
                <c:pt idx="341" formatCode="m/d/yyyy">
                  <c:v>45384</c:v>
                </c:pt>
                <c:pt idx="342" formatCode="m/d/yyyy">
                  <c:v>45385</c:v>
                </c:pt>
                <c:pt idx="343" formatCode="m/d/yyyy">
                  <c:v>45386</c:v>
                </c:pt>
                <c:pt idx="344" formatCode="m/d/yyyy">
                  <c:v>45387</c:v>
                </c:pt>
                <c:pt idx="345" formatCode="m/d/yyyy">
                  <c:v>45390</c:v>
                </c:pt>
                <c:pt idx="346" formatCode="m/d/yyyy">
                  <c:v>45391</c:v>
                </c:pt>
                <c:pt idx="347" formatCode="m/d/yyyy">
                  <c:v>45392</c:v>
                </c:pt>
                <c:pt idx="348" formatCode="m/d/yyyy">
                  <c:v>45393</c:v>
                </c:pt>
                <c:pt idx="349" formatCode="m/d/yyyy">
                  <c:v>45394</c:v>
                </c:pt>
                <c:pt idx="350" formatCode="m/d/yyyy">
                  <c:v>45397</c:v>
                </c:pt>
                <c:pt idx="351" formatCode="m/d/yyyy">
                  <c:v>45398</c:v>
                </c:pt>
                <c:pt idx="352" formatCode="m/d/yyyy">
                  <c:v>45399</c:v>
                </c:pt>
                <c:pt idx="353" formatCode="m/d/yyyy">
                  <c:v>45400</c:v>
                </c:pt>
                <c:pt idx="354" formatCode="m/d/yyyy">
                  <c:v>45401</c:v>
                </c:pt>
                <c:pt idx="355" formatCode="m/d/yyyy">
                  <c:v>45404</c:v>
                </c:pt>
                <c:pt idx="356" formatCode="m/d/yyyy">
                  <c:v>45405</c:v>
                </c:pt>
                <c:pt idx="357" formatCode="m/d/yyyy">
                  <c:v>45406</c:v>
                </c:pt>
                <c:pt idx="358" formatCode="m/d/yyyy">
                  <c:v>45407</c:v>
                </c:pt>
                <c:pt idx="359" formatCode="m/d/yyyy">
                  <c:v>45408</c:v>
                </c:pt>
                <c:pt idx="360" formatCode="m/d/yyyy">
                  <c:v>45411</c:v>
                </c:pt>
                <c:pt idx="361" formatCode="m/d/yyyy">
                  <c:v>45412</c:v>
                </c:pt>
                <c:pt idx="362" formatCode="m/d/yyyy">
                  <c:v>45413</c:v>
                </c:pt>
                <c:pt idx="363" formatCode="m/d/yyyy">
                  <c:v>45415</c:v>
                </c:pt>
                <c:pt idx="364" formatCode="m/d/yyyy">
                  <c:v>45419</c:v>
                </c:pt>
                <c:pt idx="365" formatCode="m/d/yyyy">
                  <c:v>45420</c:v>
                </c:pt>
                <c:pt idx="366" formatCode="m/d/yyyy">
                  <c:v>45421</c:v>
                </c:pt>
                <c:pt idx="367" formatCode="m/d/yyyy">
                  <c:v>45422</c:v>
                </c:pt>
                <c:pt idx="368" formatCode="m/d/yyyy">
                  <c:v>45425</c:v>
                </c:pt>
                <c:pt idx="369" formatCode="m/d/yyyy">
                  <c:v>45427</c:v>
                </c:pt>
                <c:pt idx="370" formatCode="m/d/yyyy">
                  <c:v>45428</c:v>
                </c:pt>
                <c:pt idx="371" formatCode="m/d/yyyy">
                  <c:v>45432</c:v>
                </c:pt>
                <c:pt idx="372" formatCode="m/d/yyyy">
                  <c:v>45433</c:v>
                </c:pt>
                <c:pt idx="373" formatCode="m/d/yyyy">
                  <c:v>45434</c:v>
                </c:pt>
                <c:pt idx="374" formatCode="m/d/yyyy">
                  <c:v>45435</c:v>
                </c:pt>
                <c:pt idx="375" formatCode="m/d/yyyy">
                  <c:v>45436</c:v>
                </c:pt>
                <c:pt idx="376" formatCode="m/d/yyyy">
                  <c:v>45440</c:v>
                </c:pt>
                <c:pt idx="377" formatCode="m/d/yyyy">
                  <c:v>45441</c:v>
                </c:pt>
                <c:pt idx="378" formatCode="m/d/yyyy">
                  <c:v>45442</c:v>
                </c:pt>
                <c:pt idx="379" formatCode="m/d/yyyy">
                  <c:v>45443</c:v>
                </c:pt>
                <c:pt idx="380" formatCode="m/d/yyyy">
                  <c:v>45446</c:v>
                </c:pt>
                <c:pt idx="381" formatCode="m/d/yyyy">
                  <c:v>45447</c:v>
                </c:pt>
                <c:pt idx="382" formatCode="m/d/yyyy">
                  <c:v>45448</c:v>
                </c:pt>
                <c:pt idx="383" formatCode="m/d/yyyy">
                  <c:v>45449</c:v>
                </c:pt>
                <c:pt idx="384" formatCode="m/d/yyyy">
                  <c:v>45450</c:v>
                </c:pt>
                <c:pt idx="385" formatCode="m/d/yyyy">
                  <c:v>45453</c:v>
                </c:pt>
                <c:pt idx="386" formatCode="m/d/yyyy">
                  <c:v>45454</c:v>
                </c:pt>
                <c:pt idx="387" formatCode="m/d/yyyy">
                  <c:v>45455</c:v>
                </c:pt>
                <c:pt idx="388" formatCode="m/d/yyyy">
                  <c:v>45456</c:v>
                </c:pt>
                <c:pt idx="389" formatCode="m/d/yyyy">
                  <c:v>45457</c:v>
                </c:pt>
                <c:pt idx="390" formatCode="m/d/yyyy">
                  <c:v>45460</c:v>
                </c:pt>
                <c:pt idx="391" formatCode="m/d/yyyy">
                  <c:v>45461</c:v>
                </c:pt>
                <c:pt idx="392" formatCode="m/d/yyyy">
                  <c:v>45462</c:v>
                </c:pt>
                <c:pt idx="393" formatCode="m/d/yyyy">
                  <c:v>45463</c:v>
                </c:pt>
                <c:pt idx="394" formatCode="m/d/yyyy">
                  <c:v>45464</c:v>
                </c:pt>
                <c:pt idx="395" formatCode="m/d/yyyy">
                  <c:v>45467</c:v>
                </c:pt>
                <c:pt idx="396" formatCode="m/d/yyyy">
                  <c:v>45468</c:v>
                </c:pt>
                <c:pt idx="397" formatCode="m/d/yyyy">
                  <c:v>45469</c:v>
                </c:pt>
                <c:pt idx="398" formatCode="m/d/yyyy">
                  <c:v>45470</c:v>
                </c:pt>
                <c:pt idx="399" formatCode="m/d/yyyy">
                  <c:v>45474</c:v>
                </c:pt>
                <c:pt idx="400" formatCode="m/d/yyyy">
                  <c:v>45475</c:v>
                </c:pt>
                <c:pt idx="401" formatCode="m/d/yyyy">
                  <c:v>45476</c:v>
                </c:pt>
                <c:pt idx="402" formatCode="m/d/yyyy">
                  <c:v>45477</c:v>
                </c:pt>
                <c:pt idx="403" formatCode="m/d/yyyy">
                  <c:v>45478</c:v>
                </c:pt>
                <c:pt idx="404" formatCode="m/d/yyyy">
                  <c:v>45481</c:v>
                </c:pt>
                <c:pt idx="405" formatCode="m/d/yyyy">
                  <c:v>45482</c:v>
                </c:pt>
                <c:pt idx="406" formatCode="m/d/yyyy">
                  <c:v>45483</c:v>
                </c:pt>
                <c:pt idx="407" formatCode="m/d/yyyy">
                  <c:v>45484</c:v>
                </c:pt>
                <c:pt idx="408" formatCode="m/d/yyyy">
                  <c:v>45485</c:v>
                </c:pt>
                <c:pt idx="409" formatCode="m/d/yyyy">
                  <c:v>45488</c:v>
                </c:pt>
                <c:pt idx="410" formatCode="m/d/yyyy">
                  <c:v>45489</c:v>
                </c:pt>
                <c:pt idx="411" formatCode="m/d/yyyy">
                  <c:v>45490</c:v>
                </c:pt>
                <c:pt idx="412" formatCode="m/d/yyyy">
                  <c:v>45491</c:v>
                </c:pt>
                <c:pt idx="413" formatCode="m/d/yyyy">
                  <c:v>45492</c:v>
                </c:pt>
                <c:pt idx="414" formatCode="m/d/yyyy">
                  <c:v>45495</c:v>
                </c:pt>
                <c:pt idx="415" formatCode="m/d/yyyy">
                  <c:v>45496</c:v>
                </c:pt>
                <c:pt idx="416" formatCode="m/d/yyyy">
                  <c:v>45497</c:v>
                </c:pt>
                <c:pt idx="417" formatCode="m/d/yyyy">
                  <c:v>45498</c:v>
                </c:pt>
                <c:pt idx="418" formatCode="m/d/yyyy">
                  <c:v>45499</c:v>
                </c:pt>
                <c:pt idx="419" formatCode="m/d/yyyy">
                  <c:v>45502</c:v>
                </c:pt>
                <c:pt idx="420" formatCode="m/d/yyyy">
                  <c:v>45503</c:v>
                </c:pt>
                <c:pt idx="421" formatCode="m/d/yyyy">
                  <c:v>45504</c:v>
                </c:pt>
                <c:pt idx="422" formatCode="m/d/yyyy">
                  <c:v>45505</c:v>
                </c:pt>
                <c:pt idx="423" formatCode="m/d/yyyy">
                  <c:v>45506</c:v>
                </c:pt>
                <c:pt idx="424" formatCode="m/d/yyyy">
                  <c:v>45509</c:v>
                </c:pt>
                <c:pt idx="425" formatCode="m/d/yyyy">
                  <c:v>45511</c:v>
                </c:pt>
                <c:pt idx="426" formatCode="m/d/yyyy">
                  <c:v>45512</c:v>
                </c:pt>
                <c:pt idx="427" formatCode="m/d/yyyy">
                  <c:v>45512</c:v>
                </c:pt>
                <c:pt idx="428" formatCode="m/d/yyyy">
                  <c:v>45513</c:v>
                </c:pt>
                <c:pt idx="429" formatCode="m/d/yyyy">
                  <c:v>45516</c:v>
                </c:pt>
                <c:pt idx="430" formatCode="m/d/yyyy">
                  <c:v>45517</c:v>
                </c:pt>
                <c:pt idx="431" formatCode="m/d/yyyy">
                  <c:v>45518</c:v>
                </c:pt>
                <c:pt idx="432" formatCode="m/d/yyyy">
                  <c:v>45519</c:v>
                </c:pt>
                <c:pt idx="433" formatCode="m/d/yyyy">
                  <c:v>45520</c:v>
                </c:pt>
                <c:pt idx="434" formatCode="m/d/yyyy">
                  <c:v>45523</c:v>
                </c:pt>
                <c:pt idx="435" formatCode="m/d/yyyy">
                  <c:v>45524</c:v>
                </c:pt>
                <c:pt idx="436" formatCode="m/d/yyyy">
                  <c:v>45525</c:v>
                </c:pt>
                <c:pt idx="437" formatCode="m/d/yyyy">
                  <c:v>45526</c:v>
                </c:pt>
                <c:pt idx="438" formatCode="m/d/yyyy">
                  <c:v>45527</c:v>
                </c:pt>
                <c:pt idx="439" formatCode="m/d/yyyy">
                  <c:v>45531</c:v>
                </c:pt>
                <c:pt idx="440" formatCode="m/d/yyyy">
                  <c:v>45532</c:v>
                </c:pt>
                <c:pt idx="441" formatCode="m/d/yyyy">
                  <c:v>45533</c:v>
                </c:pt>
                <c:pt idx="442" formatCode="m/d/yyyy">
                  <c:v>45534</c:v>
                </c:pt>
                <c:pt idx="443" formatCode="m/d/yyyy">
                  <c:v>45537</c:v>
                </c:pt>
                <c:pt idx="444" formatCode="m/d/yyyy">
                  <c:v>45538</c:v>
                </c:pt>
                <c:pt idx="445" formatCode="m/d/yyyy">
                  <c:v>45539</c:v>
                </c:pt>
                <c:pt idx="446" formatCode="m/d/yyyy">
                  <c:v>45540</c:v>
                </c:pt>
                <c:pt idx="447" formatCode="m/d/yyyy">
                  <c:v>45541</c:v>
                </c:pt>
                <c:pt idx="448" formatCode="m/d/yyyy">
                  <c:v>45544</c:v>
                </c:pt>
                <c:pt idx="449" formatCode="m/d/yyyy">
                  <c:v>45545</c:v>
                </c:pt>
                <c:pt idx="450" formatCode="m/d/yyyy">
                  <c:v>45546</c:v>
                </c:pt>
                <c:pt idx="451" formatCode="m/d/yyyy">
                  <c:v>45547</c:v>
                </c:pt>
                <c:pt idx="452" formatCode="m/d/yyyy">
                  <c:v>45548</c:v>
                </c:pt>
                <c:pt idx="453" formatCode="m/d/yyyy">
                  <c:v>45551</c:v>
                </c:pt>
                <c:pt idx="454" formatCode="m/d/yyyy">
                  <c:v>45552</c:v>
                </c:pt>
                <c:pt idx="455" formatCode="m/d/yyyy">
                  <c:v>45553</c:v>
                </c:pt>
                <c:pt idx="456" formatCode="m/d/yyyy">
                  <c:v>45554</c:v>
                </c:pt>
                <c:pt idx="457" formatCode="m/d/yyyy">
                  <c:v>45555</c:v>
                </c:pt>
                <c:pt idx="458" formatCode="m/d/yyyy">
                  <c:v>45558</c:v>
                </c:pt>
                <c:pt idx="459" formatCode="m/d/yyyy">
                  <c:v>45559</c:v>
                </c:pt>
                <c:pt idx="460" formatCode="m/d/yyyy">
                  <c:v>45560</c:v>
                </c:pt>
                <c:pt idx="461" formatCode="m/d/yyyy">
                  <c:v>45561</c:v>
                </c:pt>
                <c:pt idx="462" formatCode="m/d/yyyy">
                  <c:v>45562</c:v>
                </c:pt>
                <c:pt idx="463" formatCode="m/d/yyyy">
                  <c:v>45565</c:v>
                </c:pt>
                <c:pt idx="464" formatCode="m/d/yyyy">
                  <c:v>45566</c:v>
                </c:pt>
                <c:pt idx="465" formatCode="m/d/yyyy">
                  <c:v>45567</c:v>
                </c:pt>
                <c:pt idx="466" formatCode="m/d/yyyy">
                  <c:v>45568</c:v>
                </c:pt>
                <c:pt idx="467" formatCode="m/d/yyyy">
                  <c:v>45569</c:v>
                </c:pt>
                <c:pt idx="468" formatCode="m/d/yyyy">
                  <c:v>45572</c:v>
                </c:pt>
                <c:pt idx="469" formatCode="m/d/yyyy">
                  <c:v>45573</c:v>
                </c:pt>
                <c:pt idx="470" formatCode="m/d/yyyy">
                  <c:v>45574</c:v>
                </c:pt>
                <c:pt idx="471" formatCode="m/d/yyyy">
                  <c:v>45575</c:v>
                </c:pt>
                <c:pt idx="472" formatCode="m/d/yyyy">
                  <c:v>45576</c:v>
                </c:pt>
                <c:pt idx="473" formatCode="m/d/yyyy">
                  <c:v>45579</c:v>
                </c:pt>
                <c:pt idx="474" formatCode="m/d/yyyy">
                  <c:v>45580</c:v>
                </c:pt>
                <c:pt idx="475" formatCode="m/d/yyyy">
                  <c:v>45581</c:v>
                </c:pt>
                <c:pt idx="476" formatCode="m/d/yyyy">
                  <c:v>45582</c:v>
                </c:pt>
                <c:pt idx="477" formatCode="m/d/yyyy">
                  <c:v>45583</c:v>
                </c:pt>
                <c:pt idx="478" formatCode="m/d/yyyy">
                  <c:v>45586</c:v>
                </c:pt>
                <c:pt idx="479" formatCode="m/d/yyyy">
                  <c:v>45587</c:v>
                </c:pt>
                <c:pt idx="480" formatCode="m/d/yyyy">
                  <c:v>45588</c:v>
                </c:pt>
                <c:pt idx="481" formatCode="m/d/yyyy">
                  <c:v>45589</c:v>
                </c:pt>
                <c:pt idx="482" formatCode="m/d/yyyy">
                  <c:v>45590</c:v>
                </c:pt>
                <c:pt idx="483" formatCode="m/d/yyyy">
                  <c:v>45593</c:v>
                </c:pt>
                <c:pt idx="484" formatCode="m/d/yyyy">
                  <c:v>45594</c:v>
                </c:pt>
                <c:pt idx="485" formatCode="m/d/yyyy">
                  <c:v>45595</c:v>
                </c:pt>
                <c:pt idx="486" formatCode="m/d/yyyy">
                  <c:v>45596</c:v>
                </c:pt>
                <c:pt idx="487" formatCode="m/d/yyyy">
                  <c:v>45597</c:v>
                </c:pt>
                <c:pt idx="488" formatCode="m/d/yyyy">
                  <c:v>45600</c:v>
                </c:pt>
                <c:pt idx="489" formatCode="m/d/yyyy">
                  <c:v>45601</c:v>
                </c:pt>
                <c:pt idx="490" formatCode="m/d/yyyy">
                  <c:v>45602</c:v>
                </c:pt>
                <c:pt idx="491" formatCode="m/d/yyyy">
                  <c:v>45603</c:v>
                </c:pt>
                <c:pt idx="492" formatCode="m/d/yyyy">
                  <c:v>45604</c:v>
                </c:pt>
                <c:pt idx="493" formatCode="m/d/yyyy">
                  <c:v>45607</c:v>
                </c:pt>
                <c:pt idx="494" formatCode="m/d/yyyy">
                  <c:v>45608</c:v>
                </c:pt>
                <c:pt idx="495" formatCode="m/d/yyyy">
                  <c:v>45609</c:v>
                </c:pt>
                <c:pt idx="496" formatCode="m/d/yyyy">
                  <c:v>45610</c:v>
                </c:pt>
                <c:pt idx="497" formatCode="m/d/yyyy">
                  <c:v>45611</c:v>
                </c:pt>
                <c:pt idx="498" formatCode="m/d/yyyy">
                  <c:v>45614</c:v>
                </c:pt>
                <c:pt idx="499" formatCode="m/d/yyyy">
                  <c:v>45615</c:v>
                </c:pt>
                <c:pt idx="500" formatCode="m/d/yyyy">
                  <c:v>45616</c:v>
                </c:pt>
                <c:pt idx="501" formatCode="m/d/yyyy">
                  <c:v>45617</c:v>
                </c:pt>
                <c:pt idx="502" formatCode="m/d/yyyy">
                  <c:v>45618</c:v>
                </c:pt>
                <c:pt idx="503" formatCode="m/d/yyyy">
                  <c:v>45621</c:v>
                </c:pt>
                <c:pt idx="504" formatCode="m/d/yyyy">
                  <c:v>45622</c:v>
                </c:pt>
                <c:pt idx="505" formatCode="m/d/yyyy">
                  <c:v>45623</c:v>
                </c:pt>
                <c:pt idx="506" formatCode="m/d/yyyy">
                  <c:v>45624</c:v>
                </c:pt>
                <c:pt idx="507" formatCode="m/d/yyyy">
                  <c:v>45625</c:v>
                </c:pt>
                <c:pt idx="508" formatCode="m/d/yyyy">
                  <c:v>45628</c:v>
                </c:pt>
                <c:pt idx="509" formatCode="m/d/yyyy">
                  <c:v>45629</c:v>
                </c:pt>
                <c:pt idx="510" formatCode="m/d/yyyy">
                  <c:v>45630</c:v>
                </c:pt>
                <c:pt idx="511" formatCode="m/d/yyyy">
                  <c:v>45631</c:v>
                </c:pt>
                <c:pt idx="512" formatCode="m/d/yyyy">
                  <c:v>45632</c:v>
                </c:pt>
                <c:pt idx="513" formatCode="m/d/yyyy">
                  <c:v>45635</c:v>
                </c:pt>
                <c:pt idx="514" formatCode="m/d/yyyy">
                  <c:v>45636</c:v>
                </c:pt>
                <c:pt idx="515" formatCode="m/d/yyyy">
                  <c:v>45637</c:v>
                </c:pt>
                <c:pt idx="516" formatCode="m/d/yyyy">
                  <c:v>45638</c:v>
                </c:pt>
                <c:pt idx="517" formatCode="m/d/yyyy">
                  <c:v>45639</c:v>
                </c:pt>
                <c:pt idx="518" formatCode="m/d/yyyy">
                  <c:v>45642</c:v>
                </c:pt>
                <c:pt idx="519" formatCode="m/d/yyyy">
                  <c:v>45643</c:v>
                </c:pt>
                <c:pt idx="520" formatCode="m/d/yyyy">
                  <c:v>45644</c:v>
                </c:pt>
                <c:pt idx="521" formatCode="m/d/yyyy">
                  <c:v>45645</c:v>
                </c:pt>
                <c:pt idx="522" formatCode="m/d/yyyy">
                  <c:v>45646</c:v>
                </c:pt>
                <c:pt idx="523" formatCode="m/d/yyyy">
                  <c:v>45649</c:v>
                </c:pt>
                <c:pt idx="524" formatCode="m/d/yyyy">
                  <c:v>45650</c:v>
                </c:pt>
                <c:pt idx="525" formatCode="m/d/yyyy">
                  <c:v>45653</c:v>
                </c:pt>
                <c:pt idx="526" formatCode="m/d/yyyy">
                  <c:v>45656</c:v>
                </c:pt>
                <c:pt idx="527" formatCode="m/d/yyyy">
                  <c:v>45657</c:v>
                </c:pt>
                <c:pt idx="528" formatCode="m/d/yyyy">
                  <c:v>45659</c:v>
                </c:pt>
                <c:pt idx="529" formatCode="m/d/yyyy">
                  <c:v>45660</c:v>
                </c:pt>
                <c:pt idx="530" formatCode="m/d/yyyy">
                  <c:v>45663</c:v>
                </c:pt>
                <c:pt idx="531" formatCode="m/d/yyyy">
                  <c:v>45664</c:v>
                </c:pt>
                <c:pt idx="532" formatCode="m/d/yyyy">
                  <c:v>45665</c:v>
                </c:pt>
                <c:pt idx="533" formatCode="m/d/yyyy">
                  <c:v>45666</c:v>
                </c:pt>
                <c:pt idx="534" formatCode="m/d/yyyy">
                  <c:v>45667</c:v>
                </c:pt>
                <c:pt idx="535" formatCode="m/d/yyyy">
                  <c:v>45670</c:v>
                </c:pt>
                <c:pt idx="536" formatCode="m/d/yyyy">
                  <c:v>45671</c:v>
                </c:pt>
                <c:pt idx="537" formatCode="m/d/yyyy">
                  <c:v>45672</c:v>
                </c:pt>
                <c:pt idx="538" formatCode="m/d/yyyy">
                  <c:v>45673</c:v>
                </c:pt>
                <c:pt idx="539" formatCode="m/d/yyyy">
                  <c:v>45674</c:v>
                </c:pt>
                <c:pt idx="540" formatCode="m/d/yyyy">
                  <c:v>45677</c:v>
                </c:pt>
                <c:pt idx="541" formatCode="m/d/yyyy">
                  <c:v>45678</c:v>
                </c:pt>
                <c:pt idx="542" formatCode="m/d/yyyy">
                  <c:v>45679</c:v>
                </c:pt>
                <c:pt idx="543" formatCode="m/d/yyyy">
                  <c:v>45680</c:v>
                </c:pt>
                <c:pt idx="544" formatCode="m/d/yyyy">
                  <c:v>45681</c:v>
                </c:pt>
                <c:pt idx="545" formatCode="m/d/yyyy">
                  <c:v>45684</c:v>
                </c:pt>
                <c:pt idx="546" formatCode="m/d/yyyy">
                  <c:v>45685</c:v>
                </c:pt>
                <c:pt idx="547" formatCode="m/d/yyyy">
                  <c:v>45686</c:v>
                </c:pt>
                <c:pt idx="548" formatCode="m/d/yyyy">
                  <c:v>45687</c:v>
                </c:pt>
                <c:pt idx="549" formatCode="m/d/yyyy">
                  <c:v>45688</c:v>
                </c:pt>
                <c:pt idx="550" formatCode="m/d/yyyy">
                  <c:v>45691</c:v>
                </c:pt>
                <c:pt idx="551" formatCode="m/d/yyyy">
                  <c:v>45692</c:v>
                </c:pt>
                <c:pt idx="552" formatCode="m/d/yyyy">
                  <c:v>45693</c:v>
                </c:pt>
                <c:pt idx="553" formatCode="m/d/yyyy">
                  <c:v>45694</c:v>
                </c:pt>
                <c:pt idx="554" formatCode="m/d/yyyy">
                  <c:v>45695</c:v>
                </c:pt>
                <c:pt idx="555" formatCode="m/d/yyyy">
                  <c:v>45698</c:v>
                </c:pt>
                <c:pt idx="556" formatCode="m/d/yyyy">
                  <c:v>45699</c:v>
                </c:pt>
                <c:pt idx="557" formatCode="m/d/yyyy">
                  <c:v>45700</c:v>
                </c:pt>
                <c:pt idx="558" formatCode="m/d/yyyy">
                  <c:v>45701</c:v>
                </c:pt>
                <c:pt idx="559" formatCode="m/d/yyyy">
                  <c:v>45702</c:v>
                </c:pt>
                <c:pt idx="560" formatCode="m/d/yyyy">
                  <c:v>45705</c:v>
                </c:pt>
                <c:pt idx="561" formatCode="m/d/yyyy">
                  <c:v>45706</c:v>
                </c:pt>
                <c:pt idx="562" formatCode="m/d/yyyy">
                  <c:v>45707</c:v>
                </c:pt>
                <c:pt idx="563" formatCode="m/d/yyyy">
                  <c:v>45708</c:v>
                </c:pt>
                <c:pt idx="564" formatCode="m/d/yyyy">
                  <c:v>45709</c:v>
                </c:pt>
                <c:pt idx="565" formatCode="m/d/yyyy">
                  <c:v>45712</c:v>
                </c:pt>
                <c:pt idx="566" formatCode="m/d/yyyy">
                  <c:v>45713</c:v>
                </c:pt>
                <c:pt idx="567" formatCode="m/d/yyyy">
                  <c:v>45714</c:v>
                </c:pt>
                <c:pt idx="568" formatCode="m/d/yyyy">
                  <c:v>45715</c:v>
                </c:pt>
                <c:pt idx="569" formatCode="m/d/yyyy">
                  <c:v>45716</c:v>
                </c:pt>
                <c:pt idx="570" formatCode="m/d/yyyy">
                  <c:v>45719</c:v>
                </c:pt>
                <c:pt idx="571" formatCode="m/d/yyyy">
                  <c:v>45720</c:v>
                </c:pt>
                <c:pt idx="572" formatCode="m/d/yyyy">
                  <c:v>45721</c:v>
                </c:pt>
                <c:pt idx="573" formatCode="m/d/yyyy">
                  <c:v>45722</c:v>
                </c:pt>
                <c:pt idx="574" formatCode="m/d/yyyy">
                  <c:v>45723</c:v>
                </c:pt>
                <c:pt idx="575" formatCode="m/d/yyyy">
                  <c:v>45726</c:v>
                </c:pt>
                <c:pt idx="576" formatCode="m/d/yyyy">
                  <c:v>45727</c:v>
                </c:pt>
                <c:pt idx="577" formatCode="m/d/yyyy">
                  <c:v>45728</c:v>
                </c:pt>
                <c:pt idx="578" formatCode="m/d/yyyy">
                  <c:v>45729</c:v>
                </c:pt>
                <c:pt idx="579" formatCode="m/d/yyyy">
                  <c:v>45730</c:v>
                </c:pt>
                <c:pt idx="580" formatCode="m/d/yyyy">
                  <c:v>45733</c:v>
                </c:pt>
                <c:pt idx="581" formatCode="m/d/yyyy">
                  <c:v>45734</c:v>
                </c:pt>
                <c:pt idx="582" formatCode="m/d/yyyy">
                  <c:v>45735</c:v>
                </c:pt>
                <c:pt idx="583" formatCode="m/d/yyyy">
                  <c:v>45736</c:v>
                </c:pt>
                <c:pt idx="584" formatCode="m/d/yyyy">
                  <c:v>45737</c:v>
                </c:pt>
                <c:pt idx="585" formatCode="m/d/yyyy">
                  <c:v>45740</c:v>
                </c:pt>
                <c:pt idx="586" formatCode="m/d/yyyy">
                  <c:v>45743</c:v>
                </c:pt>
                <c:pt idx="587" formatCode="m/d/yyyy">
                  <c:v>45744</c:v>
                </c:pt>
                <c:pt idx="588" formatCode="m/d/yyyy">
                  <c:v>45747</c:v>
                </c:pt>
                <c:pt idx="589" formatCode="m/d/yyyy">
                  <c:v>45761</c:v>
                </c:pt>
                <c:pt idx="590" formatCode="m/d/yyyy">
                  <c:v>45762</c:v>
                </c:pt>
                <c:pt idx="591" formatCode="m/d/yyyy">
                  <c:v>45763</c:v>
                </c:pt>
                <c:pt idx="592" formatCode="m/d/yyyy">
                  <c:v>45764</c:v>
                </c:pt>
                <c:pt idx="593" formatCode="m/d/yyyy">
                  <c:v>45769</c:v>
                </c:pt>
                <c:pt idx="594" formatCode="m/d/yyyy">
                  <c:v>45770</c:v>
                </c:pt>
                <c:pt idx="595" formatCode="m/d/yyyy">
                  <c:v>45771</c:v>
                </c:pt>
                <c:pt idx="596" formatCode="m/d/yyyy">
                  <c:v>45772</c:v>
                </c:pt>
                <c:pt idx="597" formatCode="m/d/yyyy">
                  <c:v>45775</c:v>
                </c:pt>
                <c:pt idx="598" formatCode="m/d/yyyy">
                  <c:v>45776</c:v>
                </c:pt>
                <c:pt idx="599" formatCode="m/d/yyyy">
                  <c:v>45777</c:v>
                </c:pt>
                <c:pt idx="600" formatCode="m/d/yyyy">
                  <c:v>45778</c:v>
                </c:pt>
                <c:pt idx="601" formatCode="m/d/yyyy">
                  <c:v>45779</c:v>
                </c:pt>
                <c:pt idx="602" formatCode="m/d/yyyy">
                  <c:v>45783</c:v>
                </c:pt>
                <c:pt idx="603" formatCode="m/d/yyyy">
                  <c:v>45784</c:v>
                </c:pt>
                <c:pt idx="604" formatCode="m/d/yyyy">
                  <c:v>45785</c:v>
                </c:pt>
                <c:pt idx="605" formatCode="m/d/yyyy">
                  <c:v>45786</c:v>
                </c:pt>
                <c:pt idx="606" formatCode="m/d/yyyy">
                  <c:v>45789</c:v>
                </c:pt>
                <c:pt idx="607" formatCode="m/d/yyyy">
                  <c:v>45790</c:v>
                </c:pt>
                <c:pt idx="608" formatCode="m/d/yyyy">
                  <c:v>45791</c:v>
                </c:pt>
                <c:pt idx="609" formatCode="m/d/yyyy">
                  <c:v>45792</c:v>
                </c:pt>
                <c:pt idx="610" formatCode="m/d/yyyy">
                  <c:v>45793</c:v>
                </c:pt>
                <c:pt idx="611" formatCode="m/d/yyyy">
                  <c:v>45796</c:v>
                </c:pt>
                <c:pt idx="612" formatCode="m/d/yyyy">
                  <c:v>45797</c:v>
                </c:pt>
                <c:pt idx="613" formatCode="m/d/yyyy">
                  <c:v>45798</c:v>
                </c:pt>
                <c:pt idx="614" formatCode="m/d/yyyy">
                  <c:v>45799</c:v>
                </c:pt>
                <c:pt idx="615" formatCode="m/d/yyyy">
                  <c:v>45800</c:v>
                </c:pt>
                <c:pt idx="616" formatCode="m/d/yyyy">
                  <c:v>45804</c:v>
                </c:pt>
                <c:pt idx="617" formatCode="m/d/yyyy">
                  <c:v>45805</c:v>
                </c:pt>
                <c:pt idx="618" formatCode="m/d/yyyy">
                  <c:v>45806</c:v>
                </c:pt>
                <c:pt idx="619" formatCode="m/d/yyyy">
                  <c:v>45807</c:v>
                </c:pt>
                <c:pt idx="620" formatCode="m/d/yyyy">
                  <c:v>45810</c:v>
                </c:pt>
                <c:pt idx="621" formatCode="m/d/yyyy">
                  <c:v>45811</c:v>
                </c:pt>
                <c:pt idx="622" formatCode="m/d/yyyy">
                  <c:v>45812</c:v>
                </c:pt>
                <c:pt idx="623" formatCode="m/d/yyyy">
                  <c:v>45813</c:v>
                </c:pt>
                <c:pt idx="624" formatCode="m/d/yyyy">
                  <c:v>45814</c:v>
                </c:pt>
                <c:pt idx="625" formatCode="m/d/yyyy">
                  <c:v>45817</c:v>
                </c:pt>
                <c:pt idx="626" formatCode="m/d/yyyy">
                  <c:v>45818</c:v>
                </c:pt>
                <c:pt idx="627" formatCode="m/d/yyyy">
                  <c:v>45819</c:v>
                </c:pt>
                <c:pt idx="628" formatCode="m/d/yyyy">
                  <c:v>45820</c:v>
                </c:pt>
                <c:pt idx="629" formatCode="m/d/yyyy">
                  <c:v>45821</c:v>
                </c:pt>
                <c:pt idx="630" formatCode="m/d/yyyy">
                  <c:v>45824</c:v>
                </c:pt>
                <c:pt idx="631" formatCode="m/d/yyyy">
                  <c:v>45825</c:v>
                </c:pt>
                <c:pt idx="632" formatCode="m/d/yyyy">
                  <c:v>45826</c:v>
                </c:pt>
                <c:pt idx="633" formatCode="m/d/yyyy">
                  <c:v>45827</c:v>
                </c:pt>
                <c:pt idx="634" formatCode="m/d/yyyy">
                  <c:v>45828</c:v>
                </c:pt>
                <c:pt idx="635" formatCode="m/d/yyyy">
                  <c:v>45831</c:v>
                </c:pt>
                <c:pt idx="636" formatCode="m/d/yyyy">
                  <c:v>45832</c:v>
                </c:pt>
                <c:pt idx="637" formatCode="m/d/yyyy">
                  <c:v>45833</c:v>
                </c:pt>
                <c:pt idx="638" formatCode="m/d/yyyy">
                  <c:v>45834</c:v>
                </c:pt>
                <c:pt idx="639" formatCode="m/d/yyyy">
                  <c:v>45835</c:v>
                </c:pt>
                <c:pt idx="640" formatCode="m/d/yyyy">
                  <c:v>45838</c:v>
                </c:pt>
                <c:pt idx="641" formatCode="m/d/yyyy">
                  <c:v>45839</c:v>
                </c:pt>
                <c:pt idx="642" formatCode="m/d/yyyy">
                  <c:v>45840</c:v>
                </c:pt>
              </c:numCache>
            </c:numRef>
          </c:cat>
          <c:val>
            <c:numRef>
              <c:f>Sayfa1!$B$1:$B$643</c:f>
              <c:numCache>
                <c:formatCode>#,##0</c:formatCode>
                <c:ptCount val="643"/>
                <c:pt idx="0">
                  <c:v>1289</c:v>
                </c:pt>
                <c:pt idx="1">
                  <c:v>1245</c:v>
                </c:pt>
                <c:pt idx="2">
                  <c:v>1177</c:v>
                </c:pt>
                <c:pt idx="3">
                  <c:v>1211</c:v>
                </c:pt>
                <c:pt idx="4">
                  <c:v>1190</c:v>
                </c:pt>
                <c:pt idx="5">
                  <c:v>1128</c:v>
                </c:pt>
                <c:pt idx="6">
                  <c:v>1080</c:v>
                </c:pt>
                <c:pt idx="7">
                  <c:v>1072</c:v>
                </c:pt>
                <c:pt idx="8">
                  <c:v>1014</c:v>
                </c:pt>
                <c:pt idx="9">
                  <c:v>974</c:v>
                </c:pt>
                <c:pt idx="10">
                  <c:v>1108</c:v>
                </c:pt>
                <c:pt idx="11">
                  <c:v>1049</c:v>
                </c:pt>
                <c:pt idx="12">
                  <c:v>1088</c:v>
                </c:pt>
                <c:pt idx="13">
                  <c:v>1094</c:v>
                </c:pt>
                <c:pt idx="14">
                  <c:v>1131</c:v>
                </c:pt>
                <c:pt idx="15">
                  <c:v>1119</c:v>
                </c:pt>
                <c:pt idx="16">
                  <c:v>1112</c:v>
                </c:pt>
                <c:pt idx="17">
                  <c:v>1123</c:v>
                </c:pt>
                <c:pt idx="18">
                  <c:v>1054</c:v>
                </c:pt>
                <c:pt idx="19">
                  <c:v>1054</c:v>
                </c:pt>
                <c:pt idx="20">
                  <c:v>1029</c:v>
                </c:pt>
                <c:pt idx="21">
                  <c:v>1101</c:v>
                </c:pt>
                <c:pt idx="22">
                  <c:v>1146</c:v>
                </c:pt>
                <c:pt idx="23">
                  <c:v>1090</c:v>
                </c:pt>
                <c:pt idx="24">
                  <c:v>1182</c:v>
                </c:pt>
                <c:pt idx="25">
                  <c:v>1187</c:v>
                </c:pt>
                <c:pt idx="26">
                  <c:v>1109</c:v>
                </c:pt>
                <c:pt idx="27">
                  <c:v>1130</c:v>
                </c:pt>
                <c:pt idx="28">
                  <c:v>1191</c:v>
                </c:pt>
                <c:pt idx="29">
                  <c:v>1149</c:v>
                </c:pt>
                <c:pt idx="30">
                  <c:v>1244</c:v>
                </c:pt>
                <c:pt idx="31">
                  <c:v>1220</c:v>
                </c:pt>
                <c:pt idx="32">
                  <c:v>1238</c:v>
                </c:pt>
                <c:pt idx="33">
                  <c:v>1392</c:v>
                </c:pt>
                <c:pt idx="34">
                  <c:v>1407</c:v>
                </c:pt>
                <c:pt idx="35">
                  <c:v>1569</c:v>
                </c:pt>
                <c:pt idx="36">
                  <c:v>1624</c:v>
                </c:pt>
                <c:pt idx="37">
                  <c:v>1766</c:v>
                </c:pt>
                <c:pt idx="38">
                  <c:v>1780</c:v>
                </c:pt>
                <c:pt idx="39">
                  <c:v>1628</c:v>
                </c:pt>
                <c:pt idx="40">
                  <c:v>1695</c:v>
                </c:pt>
                <c:pt idx="41">
                  <c:v>1664</c:v>
                </c:pt>
                <c:pt idx="42">
                  <c:v>1720</c:v>
                </c:pt>
                <c:pt idx="43">
                  <c:v>1685</c:v>
                </c:pt>
                <c:pt idx="44">
                  <c:v>1831</c:v>
                </c:pt>
                <c:pt idx="45">
                  <c:v>1727</c:v>
                </c:pt>
                <c:pt idx="46">
                  <c:v>1879</c:v>
                </c:pt>
                <c:pt idx="47">
                  <c:v>1940</c:v>
                </c:pt>
                <c:pt idx="48">
                  <c:v>1891</c:v>
                </c:pt>
                <c:pt idx="49">
                  <c:v>1989</c:v>
                </c:pt>
                <c:pt idx="50">
                  <c:v>2021</c:v>
                </c:pt>
                <c:pt idx="51">
                  <c:v>1936</c:v>
                </c:pt>
                <c:pt idx="52">
                  <c:v>1878</c:v>
                </c:pt>
                <c:pt idx="53">
                  <c:v>1890</c:v>
                </c:pt>
                <c:pt idx="54">
                  <c:v>1982</c:v>
                </c:pt>
                <c:pt idx="55">
                  <c:v>2018</c:v>
                </c:pt>
                <c:pt idx="56">
                  <c:v>2039</c:v>
                </c:pt>
                <c:pt idx="57">
                  <c:v>2118</c:v>
                </c:pt>
                <c:pt idx="58">
                  <c:v>2287</c:v>
                </c:pt>
                <c:pt idx="59">
                  <c:v>2405</c:v>
                </c:pt>
                <c:pt idx="60">
                  <c:v>2676</c:v>
                </c:pt>
                <c:pt idx="61">
                  <c:v>2626</c:v>
                </c:pt>
                <c:pt idx="62">
                  <c:v>2826</c:v>
                </c:pt>
                <c:pt idx="63">
                  <c:v>3462</c:v>
                </c:pt>
                <c:pt idx="64">
                  <c:v>3732</c:v>
                </c:pt>
                <c:pt idx="65">
                  <c:v>3513</c:v>
                </c:pt>
                <c:pt idx="66">
                  <c:v>3743</c:v>
                </c:pt>
                <c:pt idx="67">
                  <c:v>3730</c:v>
                </c:pt>
                <c:pt idx="68">
                  <c:v>3719</c:v>
                </c:pt>
                <c:pt idx="69">
                  <c:v>3913</c:v>
                </c:pt>
                <c:pt idx="70">
                  <c:v>3870</c:v>
                </c:pt>
                <c:pt idx="71">
                  <c:v>3701</c:v>
                </c:pt>
                <c:pt idx="72">
                  <c:v>3520</c:v>
                </c:pt>
                <c:pt idx="73">
                  <c:v>3698</c:v>
                </c:pt>
                <c:pt idx="74">
                  <c:v>3929</c:v>
                </c:pt>
                <c:pt idx="75">
                  <c:v>4287</c:v>
                </c:pt>
                <c:pt idx="76">
                  <c:v>4156</c:v>
                </c:pt>
                <c:pt idx="77">
                  <c:v>3992</c:v>
                </c:pt>
                <c:pt idx="78">
                  <c:v>4107</c:v>
                </c:pt>
                <c:pt idx="79">
                  <c:v>3813</c:v>
                </c:pt>
                <c:pt idx="80">
                  <c:v>3961</c:v>
                </c:pt>
                <c:pt idx="81">
                  <c:v>3917</c:v>
                </c:pt>
                <c:pt idx="82">
                  <c:v>3579</c:v>
                </c:pt>
                <c:pt idx="83">
                  <c:v>3393</c:v>
                </c:pt>
                <c:pt idx="84">
                  <c:v>3720</c:v>
                </c:pt>
                <c:pt idx="85">
                  <c:v>4260</c:v>
                </c:pt>
                <c:pt idx="86">
                  <c:v>4117</c:v>
                </c:pt>
                <c:pt idx="87">
                  <c:v>4117</c:v>
                </c:pt>
                <c:pt idx="88">
                  <c:v>3775</c:v>
                </c:pt>
                <c:pt idx="89">
                  <c:v>3984</c:v>
                </c:pt>
                <c:pt idx="90">
                  <c:v>3792.8</c:v>
                </c:pt>
                <c:pt idx="91">
                  <c:v>3542.9</c:v>
                </c:pt>
                <c:pt idx="92">
                  <c:v>3046.7</c:v>
                </c:pt>
                <c:pt idx="93">
                  <c:v>2190.4</c:v>
                </c:pt>
                <c:pt idx="94">
                  <c:v>1931.5</c:v>
                </c:pt>
                <c:pt idx="95">
                  <c:v>1723.3</c:v>
                </c:pt>
                <c:pt idx="96">
                  <c:v>1666.3</c:v>
                </c:pt>
                <c:pt idx="97">
                  <c:v>1718.8</c:v>
                </c:pt>
                <c:pt idx="98">
                  <c:v>1906.7</c:v>
                </c:pt>
                <c:pt idx="99">
                  <c:v>2102.6999999999998</c:v>
                </c:pt>
                <c:pt idx="100">
                  <c:v>2260.5</c:v>
                </c:pt>
                <c:pt idx="101">
                  <c:v>2383.6999999999998</c:v>
                </c:pt>
                <c:pt idx="102">
                  <c:v>2732.7</c:v>
                </c:pt>
                <c:pt idx="103">
                  <c:v>2966.6</c:v>
                </c:pt>
                <c:pt idx="104">
                  <c:v>2895.8</c:v>
                </c:pt>
                <c:pt idx="105">
                  <c:v>3003.5</c:v>
                </c:pt>
                <c:pt idx="106">
                  <c:v>3159</c:v>
                </c:pt>
                <c:pt idx="107">
                  <c:v>3403.5</c:v>
                </c:pt>
                <c:pt idx="108">
                  <c:v>3125.4</c:v>
                </c:pt>
                <c:pt idx="109">
                  <c:v>3313.3</c:v>
                </c:pt>
                <c:pt idx="110">
                  <c:v>3610.2</c:v>
                </c:pt>
                <c:pt idx="111">
                  <c:v>3512.5</c:v>
                </c:pt>
                <c:pt idx="112">
                  <c:v>3178.1</c:v>
                </c:pt>
                <c:pt idx="113">
                  <c:v>3002.3</c:v>
                </c:pt>
                <c:pt idx="114">
                  <c:v>3347.8</c:v>
                </c:pt>
                <c:pt idx="115">
                  <c:v>3352.5</c:v>
                </c:pt>
                <c:pt idx="116">
                  <c:v>3686.7</c:v>
                </c:pt>
                <c:pt idx="117">
                  <c:v>3770.3</c:v>
                </c:pt>
                <c:pt idx="118">
                  <c:v>3736.3</c:v>
                </c:pt>
                <c:pt idx="119">
                  <c:v>4213</c:v>
                </c:pt>
                <c:pt idx="120">
                  <c:v>4321.3</c:v>
                </c:pt>
                <c:pt idx="121">
                  <c:v>4432.6000000000004</c:v>
                </c:pt>
                <c:pt idx="122">
                  <c:v>4278.6000000000004</c:v>
                </c:pt>
                <c:pt idx="123">
                  <c:v>4280.2</c:v>
                </c:pt>
                <c:pt idx="124">
                  <c:v>4144.1000000000004</c:v>
                </c:pt>
                <c:pt idx="125">
                  <c:v>4151.8</c:v>
                </c:pt>
                <c:pt idx="126">
                  <c:v>4329.5</c:v>
                </c:pt>
                <c:pt idx="127">
                  <c:v>4043.7</c:v>
                </c:pt>
                <c:pt idx="128">
                  <c:v>3198.2</c:v>
                </c:pt>
                <c:pt idx="129">
                  <c:v>3526.1</c:v>
                </c:pt>
                <c:pt idx="130">
                  <c:v>3436.9</c:v>
                </c:pt>
                <c:pt idx="131">
                  <c:v>3306</c:v>
                </c:pt>
                <c:pt idx="132">
                  <c:v>3666.8</c:v>
                </c:pt>
                <c:pt idx="133">
                  <c:v>3707.6</c:v>
                </c:pt>
                <c:pt idx="134">
                  <c:v>3581.4</c:v>
                </c:pt>
                <c:pt idx="135">
                  <c:v>3588.2</c:v>
                </c:pt>
                <c:pt idx="136">
                  <c:v>3216.1</c:v>
                </c:pt>
                <c:pt idx="137">
                  <c:v>3251.7</c:v>
                </c:pt>
                <c:pt idx="138">
                  <c:v>3191.2</c:v>
                </c:pt>
                <c:pt idx="139">
                  <c:v>3225.3</c:v>
                </c:pt>
                <c:pt idx="140">
                  <c:v>3549</c:v>
                </c:pt>
                <c:pt idx="141">
                  <c:v>3278.5</c:v>
                </c:pt>
                <c:pt idx="142">
                  <c:v>3471.5</c:v>
                </c:pt>
                <c:pt idx="143">
                  <c:v>3454.5</c:v>
                </c:pt>
                <c:pt idx="144">
                  <c:v>3557.9</c:v>
                </c:pt>
                <c:pt idx="145">
                  <c:v>3386.4</c:v>
                </c:pt>
                <c:pt idx="146">
                  <c:v>3262.1</c:v>
                </c:pt>
                <c:pt idx="147">
                  <c:v>3075.6</c:v>
                </c:pt>
                <c:pt idx="148">
                  <c:v>3169.9</c:v>
                </c:pt>
                <c:pt idx="149">
                  <c:v>2940.5</c:v>
                </c:pt>
                <c:pt idx="150">
                  <c:v>2990.2</c:v>
                </c:pt>
                <c:pt idx="151">
                  <c:v>3062.8</c:v>
                </c:pt>
                <c:pt idx="152">
                  <c:v>3140.7</c:v>
                </c:pt>
                <c:pt idx="153">
                  <c:v>3149.6</c:v>
                </c:pt>
                <c:pt idx="154">
                  <c:v>3036.5</c:v>
                </c:pt>
                <c:pt idx="155">
                  <c:v>3159.3</c:v>
                </c:pt>
                <c:pt idx="156">
                  <c:v>3041.6</c:v>
                </c:pt>
                <c:pt idx="157">
                  <c:v>3084.9</c:v>
                </c:pt>
                <c:pt idx="158">
                  <c:v>2997.4</c:v>
                </c:pt>
                <c:pt idx="159">
                  <c:v>3052.1</c:v>
                </c:pt>
                <c:pt idx="160">
                  <c:v>3136.5</c:v>
                </c:pt>
                <c:pt idx="161">
                  <c:v>3207.5</c:v>
                </c:pt>
                <c:pt idx="162">
                  <c:v>3280.9</c:v>
                </c:pt>
                <c:pt idx="163">
                  <c:v>3280.4</c:v>
                </c:pt>
                <c:pt idx="164">
                  <c:v>3091.6</c:v>
                </c:pt>
                <c:pt idx="165">
                  <c:v>3122.7</c:v>
                </c:pt>
                <c:pt idx="166">
                  <c:v>3023.2</c:v>
                </c:pt>
                <c:pt idx="167">
                  <c:v>2914.3</c:v>
                </c:pt>
                <c:pt idx="168">
                  <c:v>2714.9</c:v>
                </c:pt>
                <c:pt idx="169">
                  <c:v>2753</c:v>
                </c:pt>
                <c:pt idx="170">
                  <c:v>2750.8</c:v>
                </c:pt>
                <c:pt idx="171">
                  <c:v>2938.8</c:v>
                </c:pt>
                <c:pt idx="172">
                  <c:v>2735.5</c:v>
                </c:pt>
                <c:pt idx="173">
                  <c:v>2600.6999999999998</c:v>
                </c:pt>
                <c:pt idx="174">
                  <c:v>2438.9</c:v>
                </c:pt>
                <c:pt idx="175">
                  <c:v>2377.6</c:v>
                </c:pt>
                <c:pt idx="176">
                  <c:v>2371.1999999999998</c:v>
                </c:pt>
                <c:pt idx="177">
                  <c:v>2317</c:v>
                </c:pt>
                <c:pt idx="178">
                  <c:v>2145.1</c:v>
                </c:pt>
                <c:pt idx="179">
                  <c:v>2203.1</c:v>
                </c:pt>
                <c:pt idx="180">
                  <c:v>2054</c:v>
                </c:pt>
                <c:pt idx="181">
                  <c:v>2244.1</c:v>
                </c:pt>
                <c:pt idx="182">
                  <c:v>2270.9</c:v>
                </c:pt>
                <c:pt idx="183">
                  <c:v>2414.3000000000002</c:v>
                </c:pt>
                <c:pt idx="184">
                  <c:v>2246.6999999999998</c:v>
                </c:pt>
                <c:pt idx="185">
                  <c:v>2369.3000000000002</c:v>
                </c:pt>
                <c:pt idx="186">
                  <c:v>2427.9</c:v>
                </c:pt>
                <c:pt idx="187">
                  <c:v>2348.3000000000002</c:v>
                </c:pt>
                <c:pt idx="188">
                  <c:v>2473.8000000000002</c:v>
                </c:pt>
                <c:pt idx="189">
                  <c:v>2502.1999999999998</c:v>
                </c:pt>
                <c:pt idx="190">
                  <c:v>2799.3</c:v>
                </c:pt>
                <c:pt idx="191">
                  <c:v>2659.6</c:v>
                </c:pt>
                <c:pt idx="192">
                  <c:v>2856.4</c:v>
                </c:pt>
                <c:pt idx="193">
                  <c:v>2889</c:v>
                </c:pt>
                <c:pt idx="194">
                  <c:v>2858.7</c:v>
                </c:pt>
                <c:pt idx="195">
                  <c:v>2782.5</c:v>
                </c:pt>
                <c:pt idx="196">
                  <c:v>2759.2</c:v>
                </c:pt>
                <c:pt idx="197">
                  <c:v>2853.5</c:v>
                </c:pt>
                <c:pt idx="198">
                  <c:v>2977.9</c:v>
                </c:pt>
                <c:pt idx="199">
                  <c:v>3217.3</c:v>
                </c:pt>
                <c:pt idx="200">
                  <c:v>3124.7</c:v>
                </c:pt>
                <c:pt idx="201">
                  <c:v>3261.6</c:v>
                </c:pt>
                <c:pt idx="202">
                  <c:v>3176.2</c:v>
                </c:pt>
                <c:pt idx="203">
                  <c:v>3418.9</c:v>
                </c:pt>
                <c:pt idx="204">
                  <c:v>3432.5</c:v>
                </c:pt>
                <c:pt idx="205">
                  <c:v>3339.7</c:v>
                </c:pt>
                <c:pt idx="206">
                  <c:v>3204.8</c:v>
                </c:pt>
                <c:pt idx="207">
                  <c:v>3299.7</c:v>
                </c:pt>
                <c:pt idx="208">
                  <c:v>3350.6</c:v>
                </c:pt>
                <c:pt idx="209">
                  <c:v>3203.9</c:v>
                </c:pt>
                <c:pt idx="210">
                  <c:v>3044</c:v>
                </c:pt>
                <c:pt idx="211">
                  <c:v>2928.3</c:v>
                </c:pt>
                <c:pt idx="212">
                  <c:v>2994.8</c:v>
                </c:pt>
                <c:pt idx="213">
                  <c:v>2856.6</c:v>
                </c:pt>
                <c:pt idx="214">
                  <c:v>2909.8</c:v>
                </c:pt>
                <c:pt idx="215">
                  <c:v>2801.1</c:v>
                </c:pt>
                <c:pt idx="216">
                  <c:v>2948</c:v>
                </c:pt>
                <c:pt idx="217">
                  <c:v>3058</c:v>
                </c:pt>
                <c:pt idx="218">
                  <c:v>3056.7</c:v>
                </c:pt>
                <c:pt idx="219">
                  <c:v>2958.2</c:v>
                </c:pt>
                <c:pt idx="220">
                  <c:v>2763.1</c:v>
                </c:pt>
                <c:pt idx="221">
                  <c:v>2818.6</c:v>
                </c:pt>
                <c:pt idx="222">
                  <c:v>2813.7</c:v>
                </c:pt>
                <c:pt idx="223">
                  <c:v>2757.3</c:v>
                </c:pt>
                <c:pt idx="224">
                  <c:v>2774.3</c:v>
                </c:pt>
                <c:pt idx="225">
                  <c:v>2815.8</c:v>
                </c:pt>
                <c:pt idx="226">
                  <c:v>2749</c:v>
                </c:pt>
                <c:pt idx="227">
                  <c:v>2843.3</c:v>
                </c:pt>
                <c:pt idx="228">
                  <c:v>2629.9</c:v>
                </c:pt>
                <c:pt idx="229">
                  <c:v>2606.9</c:v>
                </c:pt>
                <c:pt idx="230">
                  <c:v>2232</c:v>
                </c:pt>
                <c:pt idx="231">
                  <c:v>2392.8000000000002</c:v>
                </c:pt>
                <c:pt idx="232">
                  <c:v>2470.9</c:v>
                </c:pt>
                <c:pt idx="233">
                  <c:v>2681.7</c:v>
                </c:pt>
                <c:pt idx="234">
                  <c:v>2872.7</c:v>
                </c:pt>
                <c:pt idx="235">
                  <c:v>3017.3</c:v>
                </c:pt>
                <c:pt idx="236">
                  <c:v>2967.9</c:v>
                </c:pt>
                <c:pt idx="237">
                  <c:v>3037.4</c:v>
                </c:pt>
                <c:pt idx="238">
                  <c:v>3378.9</c:v>
                </c:pt>
                <c:pt idx="239">
                  <c:v>3414.5</c:v>
                </c:pt>
                <c:pt idx="240">
                  <c:v>3455.8</c:v>
                </c:pt>
                <c:pt idx="241">
                  <c:v>3877</c:v>
                </c:pt>
                <c:pt idx="242">
                  <c:v>3787</c:v>
                </c:pt>
                <c:pt idx="243">
                  <c:v>4178</c:v>
                </c:pt>
                <c:pt idx="244">
                  <c:v>4402</c:v>
                </c:pt>
                <c:pt idx="245">
                  <c:v>4350</c:v>
                </c:pt>
                <c:pt idx="246">
                  <c:v>4151</c:v>
                </c:pt>
                <c:pt idx="247">
                  <c:v>4321</c:v>
                </c:pt>
                <c:pt idx="248">
                  <c:v>4292</c:v>
                </c:pt>
                <c:pt idx="249">
                  <c:v>4429</c:v>
                </c:pt>
                <c:pt idx="250">
                  <c:v>4161</c:v>
                </c:pt>
                <c:pt idx="251">
                  <c:v>4763</c:v>
                </c:pt>
                <c:pt idx="252">
                  <c:v>4394</c:v>
                </c:pt>
                <c:pt idx="253">
                  <c:v>4327</c:v>
                </c:pt>
                <c:pt idx="254">
                  <c:v>4502</c:v>
                </c:pt>
                <c:pt idx="255">
                  <c:v>4587</c:v>
                </c:pt>
                <c:pt idx="256">
                  <c:v>4856</c:v>
                </c:pt>
                <c:pt idx="257">
                  <c:v>5506</c:v>
                </c:pt>
                <c:pt idx="258">
                  <c:v>5174</c:v>
                </c:pt>
                <c:pt idx="259">
                  <c:v>4831</c:v>
                </c:pt>
                <c:pt idx="260">
                  <c:v>4537</c:v>
                </c:pt>
                <c:pt idx="261">
                  <c:v>3878</c:v>
                </c:pt>
                <c:pt idx="262">
                  <c:v>3473</c:v>
                </c:pt>
                <c:pt idx="263">
                  <c:v>3722</c:v>
                </c:pt>
                <c:pt idx="264">
                  <c:v>3903</c:v>
                </c:pt>
                <c:pt idx="265">
                  <c:v>3739</c:v>
                </c:pt>
                <c:pt idx="266">
                  <c:v>3452</c:v>
                </c:pt>
                <c:pt idx="267">
                  <c:v>3657</c:v>
                </c:pt>
                <c:pt idx="268">
                  <c:v>3823</c:v>
                </c:pt>
                <c:pt idx="269">
                  <c:v>3915</c:v>
                </c:pt>
                <c:pt idx="270">
                  <c:v>4403</c:v>
                </c:pt>
                <c:pt idx="271">
                  <c:v>3824</c:v>
                </c:pt>
                <c:pt idx="272">
                  <c:v>3907</c:v>
                </c:pt>
                <c:pt idx="273">
                  <c:v>3627</c:v>
                </c:pt>
                <c:pt idx="274">
                  <c:v>3720</c:v>
                </c:pt>
                <c:pt idx="275">
                  <c:v>3829</c:v>
                </c:pt>
                <c:pt idx="276">
                  <c:v>3789</c:v>
                </c:pt>
                <c:pt idx="277">
                  <c:v>3638</c:v>
                </c:pt>
                <c:pt idx="278">
                  <c:v>3675</c:v>
                </c:pt>
                <c:pt idx="279">
                  <c:v>3855</c:v>
                </c:pt>
                <c:pt idx="280">
                  <c:v>3765</c:v>
                </c:pt>
                <c:pt idx="281">
                  <c:v>3801</c:v>
                </c:pt>
                <c:pt idx="282">
                  <c:v>3812</c:v>
                </c:pt>
                <c:pt idx="283">
                  <c:v>3722</c:v>
                </c:pt>
                <c:pt idx="284">
                  <c:v>3633</c:v>
                </c:pt>
                <c:pt idx="285">
                  <c:v>3694</c:v>
                </c:pt>
                <c:pt idx="286">
                  <c:v>3732</c:v>
                </c:pt>
                <c:pt idx="287">
                  <c:v>3715</c:v>
                </c:pt>
                <c:pt idx="288">
                  <c:v>3702</c:v>
                </c:pt>
                <c:pt idx="289">
                  <c:v>3667</c:v>
                </c:pt>
                <c:pt idx="290">
                  <c:v>3639</c:v>
                </c:pt>
                <c:pt idx="291">
                  <c:v>3638</c:v>
                </c:pt>
                <c:pt idx="292">
                  <c:v>3624</c:v>
                </c:pt>
                <c:pt idx="293">
                  <c:v>3561</c:v>
                </c:pt>
                <c:pt idx="294">
                  <c:v>3584</c:v>
                </c:pt>
                <c:pt idx="295">
                  <c:v>3602</c:v>
                </c:pt>
                <c:pt idx="296">
                  <c:v>3642</c:v>
                </c:pt>
                <c:pt idx="297">
                  <c:v>3654</c:v>
                </c:pt>
                <c:pt idx="298">
                  <c:v>3701</c:v>
                </c:pt>
                <c:pt idx="299">
                  <c:v>3664</c:v>
                </c:pt>
                <c:pt idx="300">
                  <c:v>3635</c:v>
                </c:pt>
                <c:pt idx="301">
                  <c:v>3574</c:v>
                </c:pt>
                <c:pt idx="302">
                  <c:v>3691</c:v>
                </c:pt>
                <c:pt idx="303">
                  <c:v>3801</c:v>
                </c:pt>
                <c:pt idx="304">
                  <c:v>3731</c:v>
                </c:pt>
                <c:pt idx="305">
                  <c:v>3635</c:v>
                </c:pt>
                <c:pt idx="306">
                  <c:v>3616</c:v>
                </c:pt>
                <c:pt idx="307">
                  <c:v>3736</c:v>
                </c:pt>
                <c:pt idx="308">
                  <c:v>3667</c:v>
                </c:pt>
                <c:pt idx="309">
                  <c:v>3558</c:v>
                </c:pt>
                <c:pt idx="310">
                  <c:v>3673</c:v>
                </c:pt>
                <c:pt idx="311">
                  <c:v>3647</c:v>
                </c:pt>
                <c:pt idx="312">
                  <c:v>3647</c:v>
                </c:pt>
                <c:pt idx="313">
                  <c:v>3698</c:v>
                </c:pt>
                <c:pt idx="314">
                  <c:v>3690</c:v>
                </c:pt>
                <c:pt idx="315">
                  <c:v>3660</c:v>
                </c:pt>
                <c:pt idx="316">
                  <c:v>3693</c:v>
                </c:pt>
                <c:pt idx="317">
                  <c:v>3659</c:v>
                </c:pt>
                <c:pt idx="318">
                  <c:v>3671</c:v>
                </c:pt>
                <c:pt idx="319">
                  <c:v>3667</c:v>
                </c:pt>
                <c:pt idx="320">
                  <c:v>3694</c:v>
                </c:pt>
                <c:pt idx="321">
                  <c:v>3696</c:v>
                </c:pt>
                <c:pt idx="322">
                  <c:v>3712</c:v>
                </c:pt>
                <c:pt idx="323">
                  <c:v>3694</c:v>
                </c:pt>
                <c:pt idx="324">
                  <c:v>3724</c:v>
                </c:pt>
                <c:pt idx="325">
                  <c:v>3759</c:v>
                </c:pt>
                <c:pt idx="326">
                  <c:v>3739</c:v>
                </c:pt>
                <c:pt idx="327">
                  <c:v>3773</c:v>
                </c:pt>
                <c:pt idx="328">
                  <c:v>3777</c:v>
                </c:pt>
                <c:pt idx="329">
                  <c:v>3846</c:v>
                </c:pt>
                <c:pt idx="330">
                  <c:v>3839</c:v>
                </c:pt>
                <c:pt idx="331">
                  <c:v>3894</c:v>
                </c:pt>
                <c:pt idx="332">
                  <c:v>3889</c:v>
                </c:pt>
                <c:pt idx="333">
                  <c:v>3838</c:v>
                </c:pt>
                <c:pt idx="334">
                  <c:v>3825</c:v>
                </c:pt>
                <c:pt idx="335">
                  <c:v>3846</c:v>
                </c:pt>
                <c:pt idx="336">
                  <c:v>3817</c:v>
                </c:pt>
                <c:pt idx="337">
                  <c:v>3817</c:v>
                </c:pt>
                <c:pt idx="338">
                  <c:v>3794</c:v>
                </c:pt>
                <c:pt idx="339">
                  <c:v>3787</c:v>
                </c:pt>
                <c:pt idx="340">
                  <c:v>3811</c:v>
                </c:pt>
                <c:pt idx="341">
                  <c:v>3863</c:v>
                </c:pt>
                <c:pt idx="342">
                  <c:v>3965</c:v>
                </c:pt>
                <c:pt idx="343">
                  <c:v>4015</c:v>
                </c:pt>
                <c:pt idx="344" formatCode="0.00">
                  <c:v>4010</c:v>
                </c:pt>
                <c:pt idx="345">
                  <c:v>4043</c:v>
                </c:pt>
                <c:pt idx="346">
                  <c:v>4064</c:v>
                </c:pt>
                <c:pt idx="347">
                  <c:v>4064</c:v>
                </c:pt>
                <c:pt idx="348">
                  <c:v>4063</c:v>
                </c:pt>
                <c:pt idx="349">
                  <c:v>4122</c:v>
                </c:pt>
                <c:pt idx="350">
                  <c:v>4165</c:v>
                </c:pt>
                <c:pt idx="351">
                  <c:v>4131</c:v>
                </c:pt>
                <c:pt idx="352">
                  <c:v>4194</c:v>
                </c:pt>
                <c:pt idx="353">
                  <c:v>4256</c:v>
                </c:pt>
                <c:pt idx="354">
                  <c:v>4331</c:v>
                </c:pt>
                <c:pt idx="355">
                  <c:v>4320</c:v>
                </c:pt>
                <c:pt idx="356">
                  <c:v>4222</c:v>
                </c:pt>
                <c:pt idx="357">
                  <c:v>4245</c:v>
                </c:pt>
                <c:pt idx="358">
                  <c:v>4270</c:v>
                </c:pt>
                <c:pt idx="359">
                  <c:v>4291</c:v>
                </c:pt>
                <c:pt idx="360">
                  <c:v>4354</c:v>
                </c:pt>
                <c:pt idx="361">
                  <c:v>4306</c:v>
                </c:pt>
                <c:pt idx="362">
                  <c:v>4256</c:v>
                </c:pt>
                <c:pt idx="363">
                  <c:v>4203</c:v>
                </c:pt>
                <c:pt idx="364">
                  <c:v>4310</c:v>
                </c:pt>
                <c:pt idx="365">
                  <c:v>4254</c:v>
                </c:pt>
                <c:pt idx="366">
                  <c:v>4286</c:v>
                </c:pt>
                <c:pt idx="367">
                  <c:v>4297</c:v>
                </c:pt>
                <c:pt idx="368">
                  <c:v>4365</c:v>
                </c:pt>
                <c:pt idx="369">
                  <c:v>4397</c:v>
                </c:pt>
                <c:pt idx="370">
                  <c:v>4451</c:v>
                </c:pt>
                <c:pt idx="371">
                  <c:v>4632</c:v>
                </c:pt>
                <c:pt idx="372">
                  <c:v>4652</c:v>
                </c:pt>
                <c:pt idx="373">
                  <c:v>4481</c:v>
                </c:pt>
                <c:pt idx="374">
                  <c:v>4473</c:v>
                </c:pt>
                <c:pt idx="375">
                  <c:v>4462</c:v>
                </c:pt>
                <c:pt idx="376">
                  <c:v>4541</c:v>
                </c:pt>
                <c:pt idx="377">
                  <c:v>4542</c:v>
                </c:pt>
                <c:pt idx="378">
                  <c:v>4420</c:v>
                </c:pt>
                <c:pt idx="379">
                  <c:v>4362</c:v>
                </c:pt>
                <c:pt idx="380">
                  <c:v>4377</c:v>
                </c:pt>
                <c:pt idx="381">
                  <c:v>4314</c:v>
                </c:pt>
                <c:pt idx="382">
                  <c:v>4267</c:v>
                </c:pt>
                <c:pt idx="383">
                  <c:v>4346</c:v>
                </c:pt>
                <c:pt idx="384">
                  <c:v>4192</c:v>
                </c:pt>
                <c:pt idx="385">
                  <c:v>4231</c:v>
                </c:pt>
                <c:pt idx="386">
                  <c:v>4170</c:v>
                </c:pt>
                <c:pt idx="387">
                  <c:v>4261</c:v>
                </c:pt>
                <c:pt idx="388">
                  <c:v>4223</c:v>
                </c:pt>
                <c:pt idx="389">
                  <c:v>4180</c:v>
                </c:pt>
                <c:pt idx="390">
                  <c:v>4157</c:v>
                </c:pt>
                <c:pt idx="391">
                  <c:v>4155</c:v>
                </c:pt>
                <c:pt idx="392">
                  <c:v>4195</c:v>
                </c:pt>
                <c:pt idx="393">
                  <c:v>4229</c:v>
                </c:pt>
                <c:pt idx="394">
                  <c:v>4171</c:v>
                </c:pt>
                <c:pt idx="395">
                  <c:v>4140</c:v>
                </c:pt>
                <c:pt idx="396">
                  <c:v>4134</c:v>
                </c:pt>
                <c:pt idx="397">
                  <c:v>4137</c:v>
                </c:pt>
                <c:pt idx="398">
                  <c:v>4122</c:v>
                </c:pt>
                <c:pt idx="399">
                  <c:v>4165</c:v>
                </c:pt>
                <c:pt idx="400">
                  <c:v>4169</c:v>
                </c:pt>
                <c:pt idx="401">
                  <c:v>4242</c:v>
                </c:pt>
                <c:pt idx="402">
                  <c:v>4232</c:v>
                </c:pt>
                <c:pt idx="403">
                  <c:v>4261</c:v>
                </c:pt>
                <c:pt idx="404">
                  <c:v>4247</c:v>
                </c:pt>
                <c:pt idx="405">
                  <c:v>4215</c:v>
                </c:pt>
                <c:pt idx="406">
                  <c:v>4222</c:v>
                </c:pt>
                <c:pt idx="407">
                  <c:v>4210</c:v>
                </c:pt>
                <c:pt idx="408">
                  <c:v>4225</c:v>
                </c:pt>
                <c:pt idx="409">
                  <c:v>4193</c:v>
                </c:pt>
                <c:pt idx="410">
                  <c:v>4128</c:v>
                </c:pt>
                <c:pt idx="411">
                  <c:v>4114</c:v>
                </c:pt>
                <c:pt idx="412">
                  <c:v>4029</c:v>
                </c:pt>
                <c:pt idx="413">
                  <c:v>3987</c:v>
                </c:pt>
                <c:pt idx="414">
                  <c:v>3926</c:v>
                </c:pt>
                <c:pt idx="415">
                  <c:v>3900</c:v>
                </c:pt>
                <c:pt idx="416">
                  <c:v>3884</c:v>
                </c:pt>
                <c:pt idx="417">
                  <c:v>3873</c:v>
                </c:pt>
                <c:pt idx="418">
                  <c:v>3880</c:v>
                </c:pt>
                <c:pt idx="419">
                  <c:v>3836</c:v>
                </c:pt>
                <c:pt idx="420">
                  <c:v>3809</c:v>
                </c:pt>
                <c:pt idx="421">
                  <c:v>3921</c:v>
                </c:pt>
                <c:pt idx="422">
                  <c:v>3875</c:v>
                </c:pt>
                <c:pt idx="423">
                  <c:v>3860</c:v>
                </c:pt>
                <c:pt idx="424">
                  <c:v>3798</c:v>
                </c:pt>
                <c:pt idx="425">
                  <c:v>3823</c:v>
                </c:pt>
                <c:pt idx="426">
                  <c:v>3781</c:v>
                </c:pt>
                <c:pt idx="427">
                  <c:v>3793</c:v>
                </c:pt>
                <c:pt idx="428">
                  <c:v>3843</c:v>
                </c:pt>
                <c:pt idx="429">
                  <c:v>3888</c:v>
                </c:pt>
                <c:pt idx="430">
                  <c:v>3867</c:v>
                </c:pt>
                <c:pt idx="431">
                  <c:v>3877</c:v>
                </c:pt>
                <c:pt idx="432">
                  <c:v>3962</c:v>
                </c:pt>
                <c:pt idx="433">
                  <c:v>3952</c:v>
                </c:pt>
                <c:pt idx="434">
                  <c:v>4025</c:v>
                </c:pt>
                <c:pt idx="435">
                  <c:v>4037</c:v>
                </c:pt>
                <c:pt idx="436">
                  <c:v>4056</c:v>
                </c:pt>
                <c:pt idx="437">
                  <c:v>4014</c:v>
                </c:pt>
                <c:pt idx="438">
                  <c:v>4093</c:v>
                </c:pt>
                <c:pt idx="439">
                  <c:v>4143</c:v>
                </c:pt>
                <c:pt idx="440">
                  <c:v>4059</c:v>
                </c:pt>
                <c:pt idx="441">
                  <c:v>4036</c:v>
                </c:pt>
                <c:pt idx="442">
                  <c:v>4031</c:v>
                </c:pt>
                <c:pt idx="443">
                  <c:v>3992</c:v>
                </c:pt>
                <c:pt idx="444">
                  <c:v>3922</c:v>
                </c:pt>
                <c:pt idx="445">
                  <c:v>3905</c:v>
                </c:pt>
                <c:pt idx="446">
                  <c:v>3923</c:v>
                </c:pt>
                <c:pt idx="447">
                  <c:v>3880</c:v>
                </c:pt>
                <c:pt idx="448">
                  <c:v>3904</c:v>
                </c:pt>
                <c:pt idx="449">
                  <c:v>3875</c:v>
                </c:pt>
                <c:pt idx="450">
                  <c:v>3921</c:v>
                </c:pt>
                <c:pt idx="451">
                  <c:v>3998</c:v>
                </c:pt>
                <c:pt idx="452">
                  <c:v>4046</c:v>
                </c:pt>
                <c:pt idx="453">
                  <c:v>4095</c:v>
                </c:pt>
                <c:pt idx="454">
                  <c:v>4082</c:v>
                </c:pt>
                <c:pt idx="455">
                  <c:v>4088</c:v>
                </c:pt>
                <c:pt idx="456">
                  <c:v>4128</c:v>
                </c:pt>
                <c:pt idx="457">
                  <c:v>4097</c:v>
                </c:pt>
                <c:pt idx="458">
                  <c:v>4118</c:v>
                </c:pt>
                <c:pt idx="459">
                  <c:v>4221</c:v>
                </c:pt>
                <c:pt idx="460">
                  <c:v>4215</c:v>
                </c:pt>
                <c:pt idx="461">
                  <c:v>4319</c:v>
                </c:pt>
                <c:pt idx="462">
                  <c:v>4312</c:v>
                </c:pt>
                <c:pt idx="463">
                  <c:v>4275</c:v>
                </c:pt>
                <c:pt idx="464">
                  <c:v>4335</c:v>
                </c:pt>
                <c:pt idx="465">
                  <c:v>4382</c:v>
                </c:pt>
                <c:pt idx="466">
                  <c:v>4292</c:v>
                </c:pt>
                <c:pt idx="467">
                  <c:v>4331</c:v>
                </c:pt>
                <c:pt idx="468">
                  <c:v>4328</c:v>
                </c:pt>
                <c:pt idx="469">
                  <c:v>4227</c:v>
                </c:pt>
                <c:pt idx="470">
                  <c:v>4180</c:v>
                </c:pt>
                <c:pt idx="471">
                  <c:v>4238</c:v>
                </c:pt>
                <c:pt idx="472">
                  <c:v>4288</c:v>
                </c:pt>
                <c:pt idx="473">
                  <c:v>4222</c:v>
                </c:pt>
                <c:pt idx="474">
                  <c:v>4175</c:v>
                </c:pt>
                <c:pt idx="475">
                  <c:v>4184</c:v>
                </c:pt>
                <c:pt idx="476">
                  <c:v>4151</c:v>
                </c:pt>
                <c:pt idx="477">
                  <c:v>4203</c:v>
                </c:pt>
                <c:pt idx="478">
                  <c:v>4169</c:v>
                </c:pt>
                <c:pt idx="479">
                  <c:v>4189</c:v>
                </c:pt>
                <c:pt idx="480">
                  <c:v>4190</c:v>
                </c:pt>
                <c:pt idx="481">
                  <c:v>4182</c:v>
                </c:pt>
                <c:pt idx="482">
                  <c:v>4203</c:v>
                </c:pt>
                <c:pt idx="483">
                  <c:v>4177</c:v>
                </c:pt>
                <c:pt idx="484">
                  <c:v>4170</c:v>
                </c:pt>
                <c:pt idx="485">
                  <c:v>4151</c:v>
                </c:pt>
                <c:pt idx="486">
                  <c:v>4138</c:v>
                </c:pt>
                <c:pt idx="487">
                  <c:v>4162</c:v>
                </c:pt>
                <c:pt idx="488">
                  <c:v>4195</c:v>
                </c:pt>
                <c:pt idx="489">
                  <c:v>4227</c:v>
                </c:pt>
                <c:pt idx="490">
                  <c:v>4091</c:v>
                </c:pt>
                <c:pt idx="491">
                  <c:v>4215</c:v>
                </c:pt>
                <c:pt idx="492">
                  <c:v>4121</c:v>
                </c:pt>
                <c:pt idx="493">
                  <c:v>4073</c:v>
                </c:pt>
                <c:pt idx="494">
                  <c:v>4004</c:v>
                </c:pt>
                <c:pt idx="495">
                  <c:v>3967</c:v>
                </c:pt>
                <c:pt idx="496">
                  <c:v>3952</c:v>
                </c:pt>
                <c:pt idx="497">
                  <c:v>3998</c:v>
                </c:pt>
                <c:pt idx="498">
                  <c:v>4007</c:v>
                </c:pt>
                <c:pt idx="499">
                  <c:v>4024</c:v>
                </c:pt>
                <c:pt idx="500">
                  <c:v>4033</c:v>
                </c:pt>
                <c:pt idx="501">
                  <c:v>4002</c:v>
                </c:pt>
                <c:pt idx="502">
                  <c:v>3994</c:v>
                </c:pt>
                <c:pt idx="503">
                  <c:v>4032</c:v>
                </c:pt>
                <c:pt idx="504">
                  <c:v>4010</c:v>
                </c:pt>
                <c:pt idx="505">
                  <c:v>4008</c:v>
                </c:pt>
                <c:pt idx="506">
                  <c:v>4001</c:v>
                </c:pt>
                <c:pt idx="507">
                  <c:v>4012</c:v>
                </c:pt>
                <c:pt idx="508">
                  <c:v>3994</c:v>
                </c:pt>
                <c:pt idx="509">
                  <c:v>4040</c:v>
                </c:pt>
                <c:pt idx="510">
                  <c:v>4047</c:v>
                </c:pt>
                <c:pt idx="511">
                  <c:v>4042</c:v>
                </c:pt>
                <c:pt idx="512">
                  <c:v>4034</c:v>
                </c:pt>
                <c:pt idx="513">
                  <c:v>4062</c:v>
                </c:pt>
                <c:pt idx="514">
                  <c:v>4059</c:v>
                </c:pt>
                <c:pt idx="515">
                  <c:v>4050</c:v>
                </c:pt>
                <c:pt idx="516">
                  <c:v>4036</c:v>
                </c:pt>
                <c:pt idx="517">
                  <c:v>4024</c:v>
                </c:pt>
                <c:pt idx="518">
                  <c:v>4004</c:v>
                </c:pt>
                <c:pt idx="519">
                  <c:v>3970</c:v>
                </c:pt>
                <c:pt idx="520">
                  <c:v>3971</c:v>
                </c:pt>
                <c:pt idx="521">
                  <c:v>3913</c:v>
                </c:pt>
                <c:pt idx="522">
                  <c:v>3946</c:v>
                </c:pt>
                <c:pt idx="523">
                  <c:v>3934</c:v>
                </c:pt>
                <c:pt idx="524">
                  <c:v>3971</c:v>
                </c:pt>
                <c:pt idx="525">
                  <c:v>3968</c:v>
                </c:pt>
                <c:pt idx="526">
                  <c:v>3948</c:v>
                </c:pt>
                <c:pt idx="527">
                  <c:v>3905</c:v>
                </c:pt>
                <c:pt idx="528">
                  <c:v>3890</c:v>
                </c:pt>
                <c:pt idx="529">
                  <c:v>3894</c:v>
                </c:pt>
                <c:pt idx="530">
                  <c:v>3926</c:v>
                </c:pt>
                <c:pt idx="531">
                  <c:v>3941</c:v>
                </c:pt>
                <c:pt idx="532">
                  <c:v>3937</c:v>
                </c:pt>
                <c:pt idx="533">
                  <c:v>3980</c:v>
                </c:pt>
                <c:pt idx="534">
                  <c:v>4003</c:v>
                </c:pt>
                <c:pt idx="535">
                  <c:v>4006</c:v>
                </c:pt>
                <c:pt idx="536">
                  <c:v>4013</c:v>
                </c:pt>
                <c:pt idx="537">
                  <c:v>4027</c:v>
                </c:pt>
                <c:pt idx="538">
                  <c:v>4059</c:v>
                </c:pt>
                <c:pt idx="539">
                  <c:v>4078</c:v>
                </c:pt>
                <c:pt idx="540">
                  <c:v>4107</c:v>
                </c:pt>
                <c:pt idx="541">
                  <c:v>4084</c:v>
                </c:pt>
                <c:pt idx="542">
                  <c:v>4057</c:v>
                </c:pt>
                <c:pt idx="543">
                  <c:v>4045</c:v>
                </c:pt>
                <c:pt idx="544">
                  <c:v>4060</c:v>
                </c:pt>
                <c:pt idx="545">
                  <c:v>3997</c:v>
                </c:pt>
                <c:pt idx="546">
                  <c:v>3950</c:v>
                </c:pt>
                <c:pt idx="547">
                  <c:v>3993</c:v>
                </c:pt>
                <c:pt idx="548">
                  <c:v>4011</c:v>
                </c:pt>
                <c:pt idx="549">
                  <c:v>3969</c:v>
                </c:pt>
                <c:pt idx="550">
                  <c:v>3997</c:v>
                </c:pt>
                <c:pt idx="551">
                  <c:v>4019</c:v>
                </c:pt>
                <c:pt idx="552">
                  <c:v>4039</c:v>
                </c:pt>
                <c:pt idx="553">
                  <c:v>4057</c:v>
                </c:pt>
                <c:pt idx="554">
                  <c:v>4093</c:v>
                </c:pt>
                <c:pt idx="555">
                  <c:v>4111</c:v>
                </c:pt>
                <c:pt idx="556">
                  <c:v>4078</c:v>
                </c:pt>
                <c:pt idx="557">
                  <c:v>4102</c:v>
                </c:pt>
                <c:pt idx="558">
                  <c:v>4118</c:v>
                </c:pt>
                <c:pt idx="559">
                  <c:v>4136</c:v>
                </c:pt>
                <c:pt idx="560">
                  <c:v>4122</c:v>
                </c:pt>
                <c:pt idx="561">
                  <c:v>4148</c:v>
                </c:pt>
                <c:pt idx="562">
                  <c:v>4157</c:v>
                </c:pt>
                <c:pt idx="563">
                  <c:v>4208</c:v>
                </c:pt>
                <c:pt idx="564">
                  <c:v>4195</c:v>
                </c:pt>
                <c:pt idx="565">
                  <c:v>4159</c:v>
                </c:pt>
                <c:pt idx="566">
                  <c:v>4117</c:v>
                </c:pt>
                <c:pt idx="567">
                  <c:v>4135</c:v>
                </c:pt>
                <c:pt idx="568">
                  <c:v>4116</c:v>
                </c:pt>
                <c:pt idx="569">
                  <c:v>4085</c:v>
                </c:pt>
                <c:pt idx="570">
                  <c:v>4115</c:v>
                </c:pt>
                <c:pt idx="571">
                  <c:v>4099</c:v>
                </c:pt>
                <c:pt idx="572">
                  <c:v>4183</c:v>
                </c:pt>
                <c:pt idx="573">
                  <c:v>4254</c:v>
                </c:pt>
                <c:pt idx="574">
                  <c:v>4221</c:v>
                </c:pt>
                <c:pt idx="575">
                  <c:v>4194</c:v>
                </c:pt>
                <c:pt idx="576">
                  <c:v>4239</c:v>
                </c:pt>
                <c:pt idx="577">
                  <c:v>4273</c:v>
                </c:pt>
                <c:pt idx="578">
                  <c:v>4298</c:v>
                </c:pt>
                <c:pt idx="579">
                  <c:v>4284</c:v>
                </c:pt>
                <c:pt idx="580">
                  <c:v>4301</c:v>
                </c:pt>
                <c:pt idx="581">
                  <c:v>4300</c:v>
                </c:pt>
                <c:pt idx="582">
                  <c:v>4324</c:v>
                </c:pt>
                <c:pt idx="583">
                  <c:v>4305</c:v>
                </c:pt>
                <c:pt idx="584">
                  <c:v>4262</c:v>
                </c:pt>
                <c:pt idx="585">
                  <c:v>4286</c:v>
                </c:pt>
                <c:pt idx="586">
                  <c:v>4244</c:v>
                </c:pt>
                <c:pt idx="587">
                  <c:v>4231</c:v>
                </c:pt>
                <c:pt idx="588">
                  <c:v>4197</c:v>
                </c:pt>
                <c:pt idx="589">
                  <c:v>3936</c:v>
                </c:pt>
                <c:pt idx="590">
                  <c:v>3930</c:v>
                </c:pt>
                <c:pt idx="591">
                  <c:v>3938</c:v>
                </c:pt>
                <c:pt idx="592">
                  <c:v>3929</c:v>
                </c:pt>
                <c:pt idx="593">
                  <c:v>3987</c:v>
                </c:pt>
                <c:pt idx="594">
                  <c:v>4015</c:v>
                </c:pt>
                <c:pt idx="595">
                  <c:v>4038</c:v>
                </c:pt>
                <c:pt idx="596">
                  <c:v>4018</c:v>
                </c:pt>
                <c:pt idx="597">
                  <c:v>4026</c:v>
                </c:pt>
                <c:pt idx="598">
                  <c:v>4046</c:v>
                </c:pt>
                <c:pt idx="599">
                  <c:v>3933</c:v>
                </c:pt>
                <c:pt idx="600">
                  <c:v>3946</c:v>
                </c:pt>
                <c:pt idx="601">
                  <c:v>4001</c:v>
                </c:pt>
                <c:pt idx="602">
                  <c:v>4056</c:v>
                </c:pt>
                <c:pt idx="603">
                  <c:v>4006</c:v>
                </c:pt>
                <c:pt idx="604">
                  <c:v>4025</c:v>
                </c:pt>
                <c:pt idx="605">
                  <c:v>4042</c:v>
                </c:pt>
                <c:pt idx="606">
                  <c:v>4084</c:v>
                </c:pt>
                <c:pt idx="607">
                  <c:v>4114</c:v>
                </c:pt>
                <c:pt idx="608">
                  <c:v>4138</c:v>
                </c:pt>
                <c:pt idx="609">
                  <c:v>4114</c:v>
                </c:pt>
                <c:pt idx="610">
                  <c:v>4073</c:v>
                </c:pt>
                <c:pt idx="611">
                  <c:v>4075</c:v>
                </c:pt>
                <c:pt idx="612">
                  <c:v>4086</c:v>
                </c:pt>
                <c:pt idx="613">
                  <c:v>4089</c:v>
                </c:pt>
                <c:pt idx="614">
                  <c:v>4071</c:v>
                </c:pt>
                <c:pt idx="615">
                  <c:v>4109</c:v>
                </c:pt>
                <c:pt idx="616">
                  <c:v>4109</c:v>
                </c:pt>
                <c:pt idx="617">
                  <c:v>4080</c:v>
                </c:pt>
                <c:pt idx="618">
                  <c:v>4073</c:v>
                </c:pt>
                <c:pt idx="619">
                  <c:v>4038</c:v>
                </c:pt>
                <c:pt idx="620">
                  <c:v>4092</c:v>
                </c:pt>
                <c:pt idx="621">
                  <c:v>4101</c:v>
                </c:pt>
                <c:pt idx="622">
                  <c:v>4107</c:v>
                </c:pt>
                <c:pt idx="623">
                  <c:v>4141</c:v>
                </c:pt>
                <c:pt idx="624">
                  <c:v>4113</c:v>
                </c:pt>
                <c:pt idx="625">
                  <c:v>4150</c:v>
                </c:pt>
                <c:pt idx="626">
                  <c:v>4145</c:v>
                </c:pt>
                <c:pt idx="627">
                  <c:v>4120</c:v>
                </c:pt>
                <c:pt idx="628">
                  <c:v>4131</c:v>
                </c:pt>
                <c:pt idx="629">
                  <c:v>4110</c:v>
                </c:pt>
                <c:pt idx="630">
                  <c:v>4131</c:v>
                </c:pt>
                <c:pt idx="631">
                  <c:v>4127</c:v>
                </c:pt>
                <c:pt idx="632">
                  <c:v>4126</c:v>
                </c:pt>
                <c:pt idx="633">
                  <c:v>4108</c:v>
                </c:pt>
                <c:pt idx="634">
                  <c:v>4129</c:v>
                </c:pt>
                <c:pt idx="635">
                  <c:v>4156</c:v>
                </c:pt>
                <c:pt idx="636">
                  <c:v>4149</c:v>
                </c:pt>
                <c:pt idx="637">
                  <c:v>4167</c:v>
                </c:pt>
                <c:pt idx="638">
                  <c:v>4239</c:v>
                </c:pt>
                <c:pt idx="639">
                  <c:v>4238</c:v>
                </c:pt>
                <c:pt idx="640">
                  <c:v>4231</c:v>
                </c:pt>
                <c:pt idx="641">
                  <c:v>4239</c:v>
                </c:pt>
                <c:pt idx="642">
                  <c:v>4272</c:v>
                </c:pt>
              </c:numCache>
            </c:numRef>
          </c:val>
          <c:smooth val="0"/>
          <c:extLst>
            <c:ext xmlns:c16="http://schemas.microsoft.com/office/drawing/2014/chart" uri="{C3380CC4-5D6E-409C-BE32-E72D297353CC}">
              <c16:uniqueId val="{00000002-28B2-401C-9F59-EE991233A2E7}"/>
            </c:ext>
          </c:extLst>
        </c:ser>
        <c:dLbls>
          <c:showLegendKey val="0"/>
          <c:showVal val="0"/>
          <c:showCatName val="0"/>
          <c:showSerName val="0"/>
          <c:showPercent val="0"/>
          <c:showBubbleSize val="0"/>
        </c:dLbls>
        <c:smooth val="0"/>
        <c:axId val="358980152"/>
        <c:axId val="358985640"/>
      </c:lineChart>
      <c:catAx>
        <c:axId val="35898015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tr-TR"/>
          </a:p>
        </c:txPr>
        <c:crossAx val="358985640"/>
        <c:crosses val="autoZero"/>
        <c:auto val="0"/>
        <c:lblAlgn val="ctr"/>
        <c:lblOffset val="100"/>
        <c:noMultiLvlLbl val="1"/>
      </c:catAx>
      <c:valAx>
        <c:axId val="3589856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tr-TR"/>
          </a:p>
        </c:txPr>
        <c:crossAx val="358980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1">
    <c:autoUpdate val="0"/>
  </c:externalData>
  <c:userShapes r:id="rId2"/>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394356955380584E-2"/>
          <c:y val="1.6308683327045933E-2"/>
          <c:w val="0.93116264539678439"/>
          <c:h val="0.95837311325190988"/>
        </c:manualLayout>
      </c:layout>
      <c:lineChart>
        <c:grouping val="standard"/>
        <c:varyColors val="0"/>
        <c:ser>
          <c:idx val="0"/>
          <c:order val="0"/>
          <c:tx>
            <c:strRef>
              <c:f>Sayfa1!$B$1</c:f>
              <c:strCache>
                <c:ptCount val="1"/>
                <c:pt idx="0">
                  <c:v>Seri 1</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prstDash val="solid"/>
                <a:round/>
                <a:headEnd w="med" len="med"/>
                <a:tailEnd type="none"/>
              </a:ln>
              <a:effectLst>
                <a:softEdge rad="0"/>
              </a:effectLst>
            </c:spPr>
            <c:extLst>
              <c:ext xmlns:c16="http://schemas.microsoft.com/office/drawing/2014/chart" uri="{C3380CC4-5D6E-409C-BE32-E72D297353CC}">
                <c16:uniqueId val="{00000003-CE4C-4FEC-BDB6-EEBF13280D38}"/>
              </c:ext>
            </c:extLst>
          </c:dPt>
          <c:val>
            <c:numRef>
              <c:f>Sayfa1!$B$2:$B$528</c:f>
              <c:numCache>
                <c:formatCode>0.00</c:formatCode>
                <c:ptCount val="527"/>
                <c:pt idx="0">
                  <c:v>3.7879999999999998</c:v>
                </c:pt>
                <c:pt idx="1">
                  <c:v>3.7789999999999999</c:v>
                </c:pt>
                <c:pt idx="2">
                  <c:v>3.7850000000000001</c:v>
                </c:pt>
                <c:pt idx="3">
                  <c:v>3.8290000000000002</c:v>
                </c:pt>
                <c:pt idx="4">
                  <c:v>3.8439999999999999</c:v>
                </c:pt>
                <c:pt idx="5">
                  <c:v>3.8220000000000001</c:v>
                </c:pt>
                <c:pt idx="6">
                  <c:v>3.8519999999999999</c:v>
                </c:pt>
                <c:pt idx="7">
                  <c:v>3.855</c:v>
                </c:pt>
                <c:pt idx="8">
                  <c:v>3.8180000000000001</c:v>
                </c:pt>
                <c:pt idx="9">
                  <c:v>3.8479999999999999</c:v>
                </c:pt>
                <c:pt idx="10">
                  <c:v>3.786</c:v>
                </c:pt>
                <c:pt idx="11">
                  <c:v>3.762</c:v>
                </c:pt>
                <c:pt idx="12">
                  <c:v>3.7160000000000002</c:v>
                </c:pt>
                <c:pt idx="13">
                  <c:v>3.8069999999999999</c:v>
                </c:pt>
                <c:pt idx="14">
                  <c:v>3.7919999999999998</c:v>
                </c:pt>
                <c:pt idx="15">
                  <c:v>3.7930000000000001</c:v>
                </c:pt>
                <c:pt idx="16">
                  <c:v>3.8210000000000002</c:v>
                </c:pt>
                <c:pt idx="17">
                  <c:v>3.8010000000000002</c:v>
                </c:pt>
                <c:pt idx="18">
                  <c:v>3.778</c:v>
                </c:pt>
                <c:pt idx="19">
                  <c:v>3.7469999999999999</c:v>
                </c:pt>
                <c:pt idx="20">
                  <c:v>3.7759999999999998</c:v>
                </c:pt>
                <c:pt idx="21">
                  <c:v>3.6579999999999999</c:v>
                </c:pt>
                <c:pt idx="22">
                  <c:v>3.6960000000000002</c:v>
                </c:pt>
                <c:pt idx="23">
                  <c:v>3.67</c:v>
                </c:pt>
                <c:pt idx="24">
                  <c:v>3.649</c:v>
                </c:pt>
                <c:pt idx="25">
                  <c:v>3.6509999999999998</c:v>
                </c:pt>
                <c:pt idx="26">
                  <c:v>3.7080000000000002</c:v>
                </c:pt>
                <c:pt idx="27">
                  <c:v>3.7370000000000001</c:v>
                </c:pt>
                <c:pt idx="28">
                  <c:v>3.7010000000000001</c:v>
                </c:pt>
                <c:pt idx="29">
                  <c:v>3.621</c:v>
                </c:pt>
                <c:pt idx="30">
                  <c:v>3.589</c:v>
                </c:pt>
                <c:pt idx="31">
                  <c:v>3.552</c:v>
                </c:pt>
                <c:pt idx="32">
                  <c:v>3.6269999999999998</c:v>
                </c:pt>
                <c:pt idx="33">
                  <c:v>3.6459999999999999</c:v>
                </c:pt>
                <c:pt idx="34">
                  <c:v>3.6339999999999999</c:v>
                </c:pt>
                <c:pt idx="35">
                  <c:v>3.6120000000000001</c:v>
                </c:pt>
                <c:pt idx="36">
                  <c:v>3.5910000000000002</c:v>
                </c:pt>
                <c:pt idx="37">
                  <c:v>3.5710000000000002</c:v>
                </c:pt>
                <c:pt idx="38">
                  <c:v>3.5819999999999999</c:v>
                </c:pt>
                <c:pt idx="39">
                  <c:v>3.5779999999999998</c:v>
                </c:pt>
                <c:pt idx="40">
                  <c:v>3.5870000000000002</c:v>
                </c:pt>
                <c:pt idx="41">
                  <c:v>3.601</c:v>
                </c:pt>
                <c:pt idx="42">
                  <c:v>3.5630000000000002</c:v>
                </c:pt>
                <c:pt idx="43">
                  <c:v>3.5859999999999999</c:v>
                </c:pt>
                <c:pt idx="44">
                  <c:v>3.6240000000000001</c:v>
                </c:pt>
                <c:pt idx="45">
                  <c:v>3.5910000000000002</c:v>
                </c:pt>
                <c:pt idx="46">
                  <c:v>3.5840000000000001</c:v>
                </c:pt>
                <c:pt idx="47">
                  <c:v>3.6459999999999999</c:v>
                </c:pt>
                <c:pt idx="48">
                  <c:v>3.6579999999999999</c:v>
                </c:pt>
                <c:pt idx="49">
                  <c:v>3.6520000000000001</c:v>
                </c:pt>
                <c:pt idx="50">
                  <c:v>3.649</c:v>
                </c:pt>
                <c:pt idx="51">
                  <c:v>3.6720000000000002</c:v>
                </c:pt>
                <c:pt idx="52">
                  <c:v>3.6789999999999998</c:v>
                </c:pt>
                <c:pt idx="53">
                  <c:v>3.7189999999999999</c:v>
                </c:pt>
                <c:pt idx="54">
                  <c:v>3.665</c:v>
                </c:pt>
                <c:pt idx="55">
                  <c:v>3.6379999999999999</c:v>
                </c:pt>
                <c:pt idx="56">
                  <c:v>3.64</c:v>
                </c:pt>
                <c:pt idx="57">
                  <c:v>3.5870000000000002</c:v>
                </c:pt>
                <c:pt idx="58">
                  <c:v>3.6659999999999999</c:v>
                </c:pt>
                <c:pt idx="59">
                  <c:v>3.6829999999999998</c:v>
                </c:pt>
                <c:pt idx="60">
                  <c:v>3.718</c:v>
                </c:pt>
                <c:pt idx="61">
                  <c:v>3.702</c:v>
                </c:pt>
                <c:pt idx="62">
                  <c:v>3.7210000000000001</c:v>
                </c:pt>
                <c:pt idx="63">
                  <c:v>3.8330000000000002</c:v>
                </c:pt>
                <c:pt idx="64">
                  <c:v>3.839</c:v>
                </c:pt>
                <c:pt idx="65">
                  <c:v>3.7970000000000002</c:v>
                </c:pt>
                <c:pt idx="66">
                  <c:v>3.82</c:v>
                </c:pt>
                <c:pt idx="67">
                  <c:v>3.7890000000000001</c:v>
                </c:pt>
                <c:pt idx="68">
                  <c:v>3.8279999999999998</c:v>
                </c:pt>
                <c:pt idx="69">
                  <c:v>3.8250000000000002</c:v>
                </c:pt>
                <c:pt idx="70">
                  <c:v>3.85</c:v>
                </c:pt>
                <c:pt idx="71">
                  <c:v>3.931</c:v>
                </c:pt>
                <c:pt idx="72">
                  <c:v>3.9220000000000002</c:v>
                </c:pt>
                <c:pt idx="73">
                  <c:v>3.835</c:v>
                </c:pt>
                <c:pt idx="74">
                  <c:v>3.79</c:v>
                </c:pt>
                <c:pt idx="75">
                  <c:v>3.734</c:v>
                </c:pt>
                <c:pt idx="76">
                  <c:v>3.7970000000000002</c:v>
                </c:pt>
                <c:pt idx="77">
                  <c:v>3.83</c:v>
                </c:pt>
                <c:pt idx="78">
                  <c:v>3.78</c:v>
                </c:pt>
                <c:pt idx="79">
                  <c:v>3.794</c:v>
                </c:pt>
                <c:pt idx="80">
                  <c:v>3.7679999999999998</c:v>
                </c:pt>
                <c:pt idx="81">
                  <c:v>3.8919999999999999</c:v>
                </c:pt>
                <c:pt idx="82">
                  <c:v>3.89</c:v>
                </c:pt>
                <c:pt idx="83">
                  <c:v>3.8519999999999999</c:v>
                </c:pt>
                <c:pt idx="84">
                  <c:v>3.8980000000000001</c:v>
                </c:pt>
                <c:pt idx="85">
                  <c:v>3.9060000000000001</c:v>
                </c:pt>
                <c:pt idx="86">
                  <c:v>3.8889999999999998</c:v>
                </c:pt>
                <c:pt idx="87">
                  <c:v>3.9289999999999998</c:v>
                </c:pt>
                <c:pt idx="88">
                  <c:v>3.9079999999999999</c:v>
                </c:pt>
                <c:pt idx="89">
                  <c:v>3.9020000000000001</c:v>
                </c:pt>
                <c:pt idx="90">
                  <c:v>3.92</c:v>
                </c:pt>
                <c:pt idx="91">
                  <c:v>3.9239999999999999</c:v>
                </c:pt>
                <c:pt idx="92">
                  <c:v>3.8919999999999999</c:v>
                </c:pt>
                <c:pt idx="93">
                  <c:v>3.899</c:v>
                </c:pt>
                <c:pt idx="94">
                  <c:v>3.88</c:v>
                </c:pt>
                <c:pt idx="95">
                  <c:v>3.8620000000000001</c:v>
                </c:pt>
                <c:pt idx="96">
                  <c:v>3.8439999999999999</c:v>
                </c:pt>
                <c:pt idx="97">
                  <c:v>3.8380000000000001</c:v>
                </c:pt>
                <c:pt idx="98">
                  <c:v>3.8149999999999999</c:v>
                </c:pt>
                <c:pt idx="99">
                  <c:v>3.758</c:v>
                </c:pt>
                <c:pt idx="100">
                  <c:v>3.7759999999999998</c:v>
                </c:pt>
                <c:pt idx="101">
                  <c:v>3.74</c:v>
                </c:pt>
                <c:pt idx="102">
                  <c:v>3.758</c:v>
                </c:pt>
                <c:pt idx="103">
                  <c:v>3.766</c:v>
                </c:pt>
                <c:pt idx="104">
                  <c:v>3.7330000000000001</c:v>
                </c:pt>
                <c:pt idx="105">
                  <c:v>3.7450000000000001</c:v>
                </c:pt>
                <c:pt idx="106">
                  <c:v>3.7869999999999999</c:v>
                </c:pt>
                <c:pt idx="107">
                  <c:v>3.786</c:v>
                </c:pt>
                <c:pt idx="108">
                  <c:v>3.7490000000000001</c:v>
                </c:pt>
                <c:pt idx="109">
                  <c:v>3.794</c:v>
                </c:pt>
                <c:pt idx="110">
                  <c:v>3.8860000000000001</c:v>
                </c:pt>
                <c:pt idx="111">
                  <c:v>3.887</c:v>
                </c:pt>
                <c:pt idx="112">
                  <c:v>3.8519999999999999</c:v>
                </c:pt>
                <c:pt idx="113">
                  <c:v>3.88</c:v>
                </c:pt>
                <c:pt idx="114">
                  <c:v>3.911</c:v>
                </c:pt>
                <c:pt idx="115">
                  <c:v>3.9060000000000001</c:v>
                </c:pt>
                <c:pt idx="116">
                  <c:v>3.8530000000000002</c:v>
                </c:pt>
                <c:pt idx="117">
                  <c:v>3.8220000000000001</c:v>
                </c:pt>
                <c:pt idx="118">
                  <c:v>3.8220000000000001</c:v>
                </c:pt>
                <c:pt idx="119">
                  <c:v>3.7829999999999999</c:v>
                </c:pt>
                <c:pt idx="120">
                  <c:v>3.7719999999999998</c:v>
                </c:pt>
                <c:pt idx="121">
                  <c:v>3.7360000000000002</c:v>
                </c:pt>
                <c:pt idx="122">
                  <c:v>3.702</c:v>
                </c:pt>
                <c:pt idx="123">
                  <c:v>3.681</c:v>
                </c:pt>
                <c:pt idx="124">
                  <c:v>3.7240000000000002</c:v>
                </c:pt>
                <c:pt idx="125">
                  <c:v>3.7109999999999999</c:v>
                </c:pt>
                <c:pt idx="126">
                  <c:v>3.7</c:v>
                </c:pt>
                <c:pt idx="127">
                  <c:v>3.742</c:v>
                </c:pt>
                <c:pt idx="128">
                  <c:v>3.839</c:v>
                </c:pt>
                <c:pt idx="129">
                  <c:v>3.8170000000000002</c:v>
                </c:pt>
                <c:pt idx="130">
                  <c:v>3.8109999999999999</c:v>
                </c:pt>
                <c:pt idx="131">
                  <c:v>3.8679999999999999</c:v>
                </c:pt>
                <c:pt idx="132">
                  <c:v>3.875</c:v>
                </c:pt>
                <c:pt idx="133">
                  <c:v>3.8980000000000001</c:v>
                </c:pt>
                <c:pt idx="134">
                  <c:v>3.85</c:v>
                </c:pt>
                <c:pt idx="135">
                  <c:v>3.9</c:v>
                </c:pt>
                <c:pt idx="136">
                  <c:v>3.883</c:v>
                </c:pt>
                <c:pt idx="137">
                  <c:v>3.863</c:v>
                </c:pt>
                <c:pt idx="138">
                  <c:v>3.8410000000000002</c:v>
                </c:pt>
                <c:pt idx="139">
                  <c:v>3.8410000000000002</c:v>
                </c:pt>
                <c:pt idx="140">
                  <c:v>3.847</c:v>
                </c:pt>
                <c:pt idx="141">
                  <c:v>3.8340000000000001</c:v>
                </c:pt>
                <c:pt idx="142">
                  <c:v>3.8570000000000002</c:v>
                </c:pt>
                <c:pt idx="143">
                  <c:v>3.847</c:v>
                </c:pt>
                <c:pt idx="144">
                  <c:v>3.8580000000000001</c:v>
                </c:pt>
                <c:pt idx="145">
                  <c:v>3.9260000000000002</c:v>
                </c:pt>
                <c:pt idx="146">
                  <c:v>3.891</c:v>
                </c:pt>
                <c:pt idx="147">
                  <c:v>3.9279999999999999</c:v>
                </c:pt>
                <c:pt idx="148">
                  <c:v>3.9319999999999999</c:v>
                </c:pt>
                <c:pt idx="149">
                  <c:v>4.0599999999999996</c:v>
                </c:pt>
                <c:pt idx="150">
                  <c:v>4.0410000000000004</c:v>
                </c:pt>
                <c:pt idx="151">
                  <c:v>4.125</c:v>
                </c:pt>
                <c:pt idx="152">
                  <c:v>4.1189999999999998</c:v>
                </c:pt>
                <c:pt idx="153">
                  <c:v>4.13</c:v>
                </c:pt>
                <c:pt idx="154">
                  <c:v>4.0750000000000002</c:v>
                </c:pt>
                <c:pt idx="155">
                  <c:v>4.0389999999999997</c:v>
                </c:pt>
                <c:pt idx="156">
                  <c:v>4.0579999999999998</c:v>
                </c:pt>
                <c:pt idx="157">
                  <c:v>4.0069999999999997</c:v>
                </c:pt>
                <c:pt idx="158">
                  <c:v>4.0010000000000003</c:v>
                </c:pt>
                <c:pt idx="159">
                  <c:v>4.0199999999999996</c:v>
                </c:pt>
                <c:pt idx="160">
                  <c:v>3.9990000000000001</c:v>
                </c:pt>
                <c:pt idx="161">
                  <c:v>4</c:v>
                </c:pt>
                <c:pt idx="162">
                  <c:v>4.0110000000000001</c:v>
                </c:pt>
                <c:pt idx="163">
                  <c:v>4.0119999999999996</c:v>
                </c:pt>
                <c:pt idx="164">
                  <c:v>4.0490000000000004</c:v>
                </c:pt>
                <c:pt idx="165">
                  <c:v>4.0819999999999999</c:v>
                </c:pt>
                <c:pt idx="166">
                  <c:v>4.194</c:v>
                </c:pt>
                <c:pt idx="167">
                  <c:v>4.2489999999999997</c:v>
                </c:pt>
                <c:pt idx="168">
                  <c:v>4.2210000000000001</c:v>
                </c:pt>
                <c:pt idx="169">
                  <c:v>4.2759999999999998</c:v>
                </c:pt>
                <c:pt idx="170">
                  <c:v>4.2850000000000001</c:v>
                </c:pt>
                <c:pt idx="171">
                  <c:v>4.282</c:v>
                </c:pt>
                <c:pt idx="172">
                  <c:v>4.2530000000000001</c:v>
                </c:pt>
                <c:pt idx="173">
                  <c:v>4.258</c:v>
                </c:pt>
                <c:pt idx="174">
                  <c:v>4.3789999999999996</c:v>
                </c:pt>
                <c:pt idx="175">
                  <c:v>4.3040000000000003</c:v>
                </c:pt>
                <c:pt idx="176">
                  <c:v>4.34</c:v>
                </c:pt>
                <c:pt idx="177">
                  <c:v>4.4249999999999998</c:v>
                </c:pt>
                <c:pt idx="178">
                  <c:v>4.4969999999999999</c:v>
                </c:pt>
                <c:pt idx="179">
                  <c:v>4.4960000000000004</c:v>
                </c:pt>
                <c:pt idx="180">
                  <c:v>4.476</c:v>
                </c:pt>
                <c:pt idx="181">
                  <c:v>4.4139999999999997</c:v>
                </c:pt>
                <c:pt idx="182">
                  <c:v>4.5810000000000004</c:v>
                </c:pt>
                <c:pt idx="183">
                  <c:v>4.5170000000000003</c:v>
                </c:pt>
                <c:pt idx="184">
                  <c:v>4.4569999999999999</c:v>
                </c:pt>
                <c:pt idx="185">
                  <c:v>4.5890000000000004</c:v>
                </c:pt>
                <c:pt idx="186">
                  <c:v>4.6050000000000004</c:v>
                </c:pt>
                <c:pt idx="187">
                  <c:v>4.5640000000000001</c:v>
                </c:pt>
                <c:pt idx="188">
                  <c:v>4.5460000000000003</c:v>
                </c:pt>
                <c:pt idx="189">
                  <c:v>4.4939999999999998</c:v>
                </c:pt>
                <c:pt idx="190">
                  <c:v>4.5279999999999996</c:v>
                </c:pt>
                <c:pt idx="191">
                  <c:v>4.5739999999999998</c:v>
                </c:pt>
                <c:pt idx="192">
                  <c:v>4.6040000000000001</c:v>
                </c:pt>
                <c:pt idx="193">
                  <c:v>4.6059999999999999</c:v>
                </c:pt>
                <c:pt idx="194">
                  <c:v>4.5220000000000002</c:v>
                </c:pt>
                <c:pt idx="195">
                  <c:v>4.585</c:v>
                </c:pt>
                <c:pt idx="196">
                  <c:v>4.6619999999999999</c:v>
                </c:pt>
                <c:pt idx="197">
                  <c:v>4.766</c:v>
                </c:pt>
                <c:pt idx="198">
                  <c:v>4.8949999999999996</c:v>
                </c:pt>
                <c:pt idx="199">
                  <c:v>4.9240000000000004</c:v>
                </c:pt>
                <c:pt idx="200">
                  <c:v>4.8769999999999998</c:v>
                </c:pt>
                <c:pt idx="201">
                  <c:v>5.05</c:v>
                </c:pt>
                <c:pt idx="202">
                  <c:v>5.0789999999999997</c:v>
                </c:pt>
                <c:pt idx="203">
                  <c:v>5.1139999999999999</c:v>
                </c:pt>
                <c:pt idx="204">
                  <c:v>4.8479999999999999</c:v>
                </c:pt>
                <c:pt idx="205">
                  <c:v>4.7919999999999998</c:v>
                </c:pt>
                <c:pt idx="206">
                  <c:v>4.8099999999999996</c:v>
                </c:pt>
                <c:pt idx="207">
                  <c:v>4.7670000000000003</c:v>
                </c:pt>
                <c:pt idx="208">
                  <c:v>4.835</c:v>
                </c:pt>
                <c:pt idx="209">
                  <c:v>4.8550000000000004</c:v>
                </c:pt>
                <c:pt idx="210">
                  <c:v>4.798</c:v>
                </c:pt>
                <c:pt idx="211">
                  <c:v>4.67</c:v>
                </c:pt>
                <c:pt idx="212">
                  <c:v>4.6020000000000003</c:v>
                </c:pt>
                <c:pt idx="213">
                  <c:v>4.633</c:v>
                </c:pt>
                <c:pt idx="214">
                  <c:v>4.6399999999999997</c:v>
                </c:pt>
                <c:pt idx="215">
                  <c:v>4.5999999999999996</c:v>
                </c:pt>
                <c:pt idx="216">
                  <c:v>4.54</c:v>
                </c:pt>
                <c:pt idx="217">
                  <c:v>4.6660000000000004</c:v>
                </c:pt>
                <c:pt idx="218">
                  <c:v>4.59</c:v>
                </c:pt>
                <c:pt idx="219">
                  <c:v>4.4610000000000003</c:v>
                </c:pt>
                <c:pt idx="220">
                  <c:v>4.5019999999999998</c:v>
                </c:pt>
                <c:pt idx="221">
                  <c:v>4.4509999999999996</c:v>
                </c:pt>
                <c:pt idx="222">
                  <c:v>4.5140000000000002</c:v>
                </c:pt>
                <c:pt idx="223">
                  <c:v>4.4809999999999999</c:v>
                </c:pt>
                <c:pt idx="224">
                  <c:v>4.95</c:v>
                </c:pt>
                <c:pt idx="225">
                  <c:v>4.4470000000000001</c:v>
                </c:pt>
                <c:pt idx="226">
                  <c:v>4.49</c:v>
                </c:pt>
                <c:pt idx="227">
                  <c:v>4.5019999999999998</c:v>
                </c:pt>
                <c:pt idx="228">
                  <c:v>4.5620000000000003</c:v>
                </c:pt>
                <c:pt idx="229">
                  <c:v>4.4279999999999999</c:v>
                </c:pt>
                <c:pt idx="230">
                  <c:v>4.4080000000000004</c:v>
                </c:pt>
                <c:pt idx="231">
                  <c:v>4.4249999999999998</c:v>
                </c:pt>
                <c:pt idx="232">
                  <c:v>4.3650000000000002</c:v>
                </c:pt>
                <c:pt idx="233">
                  <c:v>4.3630000000000004</c:v>
                </c:pt>
                <c:pt idx="234">
                  <c:v>4.3479999999999999</c:v>
                </c:pt>
                <c:pt idx="235">
                  <c:v>4.391</c:v>
                </c:pt>
                <c:pt idx="236">
                  <c:v>4.3789999999999996</c:v>
                </c:pt>
                <c:pt idx="237">
                  <c:v>4.4180000000000001</c:v>
                </c:pt>
                <c:pt idx="238">
                  <c:v>4.4189999999999996</c:v>
                </c:pt>
                <c:pt idx="239">
                  <c:v>4.5330000000000004</c:v>
                </c:pt>
                <c:pt idx="240">
                  <c:v>4.5609999999999999</c:v>
                </c:pt>
                <c:pt idx="241">
                  <c:v>4.6520000000000001</c:v>
                </c:pt>
                <c:pt idx="242">
                  <c:v>4.657</c:v>
                </c:pt>
                <c:pt idx="243">
                  <c:v>4.6180000000000003</c:v>
                </c:pt>
                <c:pt idx="244">
                  <c:v>4.577</c:v>
                </c:pt>
                <c:pt idx="245">
                  <c:v>4.6079999999999997</c:v>
                </c:pt>
                <c:pt idx="246">
                  <c:v>4.5060000000000002</c:v>
                </c:pt>
                <c:pt idx="247">
                  <c:v>4.593</c:v>
                </c:pt>
                <c:pt idx="248">
                  <c:v>4.5670000000000002</c:v>
                </c:pt>
                <c:pt idx="249">
                  <c:v>4.5259999999999998</c:v>
                </c:pt>
                <c:pt idx="250">
                  <c:v>4.4489999999999998</c:v>
                </c:pt>
                <c:pt idx="251">
                  <c:v>4.4080000000000004</c:v>
                </c:pt>
                <c:pt idx="252">
                  <c:v>4.2789999999999999</c:v>
                </c:pt>
                <c:pt idx="253">
                  <c:v>4.2359999999999998</c:v>
                </c:pt>
                <c:pt idx="254">
                  <c:v>4.2530000000000001</c:v>
                </c:pt>
                <c:pt idx="255">
                  <c:v>4.1970000000000001</c:v>
                </c:pt>
                <c:pt idx="256">
                  <c:v>4.16</c:v>
                </c:pt>
                <c:pt idx="257">
                  <c:v>4.109</c:v>
                </c:pt>
                <c:pt idx="258">
                  <c:v>4.125</c:v>
                </c:pt>
                <c:pt idx="259">
                  <c:v>4.1239999999999997</c:v>
                </c:pt>
                <c:pt idx="260">
                  <c:v>4.1260000000000003</c:v>
                </c:pt>
                <c:pt idx="261">
                  <c:v>4.0629999999999997</c:v>
                </c:pt>
                <c:pt idx="262">
                  <c:v>4.0839999999999996</c:v>
                </c:pt>
                <c:pt idx="263">
                  <c:v>4.1760000000000002</c:v>
                </c:pt>
                <c:pt idx="264">
                  <c:v>4.0819999999999999</c:v>
                </c:pt>
                <c:pt idx="265">
                  <c:v>4.1029999999999998</c:v>
                </c:pt>
                <c:pt idx="266">
                  <c:v>4.1029999999999998</c:v>
                </c:pt>
                <c:pt idx="267">
                  <c:v>3.9990000000000001</c:v>
                </c:pt>
                <c:pt idx="268">
                  <c:v>4.0270000000000001</c:v>
                </c:pt>
                <c:pt idx="269">
                  <c:v>3.952</c:v>
                </c:pt>
                <c:pt idx="270">
                  <c:v>3.9590000000000001</c:v>
                </c:pt>
                <c:pt idx="271">
                  <c:v>3.9929999999999999</c:v>
                </c:pt>
                <c:pt idx="272">
                  <c:v>3.9780000000000002</c:v>
                </c:pt>
                <c:pt idx="273">
                  <c:v>4.0679999999999996</c:v>
                </c:pt>
                <c:pt idx="274">
                  <c:v>4.0510000000000002</c:v>
                </c:pt>
                <c:pt idx="275">
                  <c:v>4.04</c:v>
                </c:pt>
                <c:pt idx="276">
                  <c:v>4.1509999999999998</c:v>
                </c:pt>
                <c:pt idx="277">
                  <c:v>4.1429999999999998</c:v>
                </c:pt>
                <c:pt idx="278">
                  <c:v>4.1509999999999998</c:v>
                </c:pt>
                <c:pt idx="279">
                  <c:v>4.18</c:v>
                </c:pt>
                <c:pt idx="280">
                  <c:v>4.1580000000000004</c:v>
                </c:pt>
                <c:pt idx="281">
                  <c:v>4.1900000000000004</c:v>
                </c:pt>
                <c:pt idx="282">
                  <c:v>4.41</c:v>
                </c:pt>
                <c:pt idx="283">
                  <c:v>4.2009999999999996</c:v>
                </c:pt>
                <c:pt idx="284">
                  <c:v>4.2430000000000003</c:v>
                </c:pt>
                <c:pt idx="285">
                  <c:v>4.2590000000000003</c:v>
                </c:pt>
                <c:pt idx="286">
                  <c:v>4.2789999999999999</c:v>
                </c:pt>
                <c:pt idx="287">
                  <c:v>4.2220000000000004</c:v>
                </c:pt>
                <c:pt idx="288">
                  <c:v>4.2110000000000003</c:v>
                </c:pt>
                <c:pt idx="289">
                  <c:v>4.218</c:v>
                </c:pt>
                <c:pt idx="290">
                  <c:v>4.1829999999999998</c:v>
                </c:pt>
                <c:pt idx="291">
                  <c:v>4.0919999999999996</c:v>
                </c:pt>
                <c:pt idx="292">
                  <c:v>4.0789999999999997</c:v>
                </c:pt>
                <c:pt idx="293">
                  <c:v>4.1369999999999996</c:v>
                </c:pt>
                <c:pt idx="294">
                  <c:v>4.0730000000000004</c:v>
                </c:pt>
                <c:pt idx="295">
                  <c:v>4.0739999999999998</c:v>
                </c:pt>
                <c:pt idx="296">
                  <c:v>4.1440000000000001</c:v>
                </c:pt>
                <c:pt idx="297">
                  <c:v>4.0979999999999999</c:v>
                </c:pt>
                <c:pt idx="298">
                  <c:v>4.1420000000000003</c:v>
                </c:pt>
                <c:pt idx="299">
                  <c:v>4.1950000000000003</c:v>
                </c:pt>
                <c:pt idx="300">
                  <c:v>4.2229999999999999</c:v>
                </c:pt>
                <c:pt idx="301">
                  <c:v>4.2729999999999997</c:v>
                </c:pt>
                <c:pt idx="302">
                  <c:v>4.2729999999999997</c:v>
                </c:pt>
                <c:pt idx="303">
                  <c:v>4.2990000000000004</c:v>
                </c:pt>
                <c:pt idx="304">
                  <c:v>4.3470000000000004</c:v>
                </c:pt>
                <c:pt idx="305">
                  <c:v>4.343</c:v>
                </c:pt>
                <c:pt idx="306">
                  <c:v>4.3280000000000003</c:v>
                </c:pt>
                <c:pt idx="307">
                  <c:v>4.3470000000000004</c:v>
                </c:pt>
                <c:pt idx="308">
                  <c:v>4.4909999999999997</c:v>
                </c:pt>
                <c:pt idx="309">
                  <c:v>4.4889999999999999</c:v>
                </c:pt>
                <c:pt idx="310">
                  <c:v>4.6100000000000003</c:v>
                </c:pt>
                <c:pt idx="311">
                  <c:v>4.5990000000000002</c:v>
                </c:pt>
                <c:pt idx="312">
                  <c:v>4.6760000000000002</c:v>
                </c:pt>
                <c:pt idx="313">
                  <c:v>4.5529999999999999</c:v>
                </c:pt>
                <c:pt idx="314">
                  <c:v>4.5890000000000004</c:v>
                </c:pt>
                <c:pt idx="315">
                  <c:v>4.649</c:v>
                </c:pt>
                <c:pt idx="316">
                  <c:v>4.5529999999999999</c:v>
                </c:pt>
                <c:pt idx="317">
                  <c:v>4.5739999999999998</c:v>
                </c:pt>
                <c:pt idx="318">
                  <c:v>4.5819999999999999</c:v>
                </c:pt>
                <c:pt idx="319">
                  <c:v>4.5659999999999998</c:v>
                </c:pt>
                <c:pt idx="320">
                  <c:v>4.4560000000000004</c:v>
                </c:pt>
                <c:pt idx="321">
                  <c:v>4.399</c:v>
                </c:pt>
                <c:pt idx="322">
                  <c:v>4.4269999999999996</c:v>
                </c:pt>
                <c:pt idx="323">
                  <c:v>4.4480000000000004</c:v>
                </c:pt>
                <c:pt idx="324">
                  <c:v>4.4059999999999997</c:v>
                </c:pt>
                <c:pt idx="325">
                  <c:v>4.3369999999999997</c:v>
                </c:pt>
                <c:pt idx="326">
                  <c:v>4.367</c:v>
                </c:pt>
                <c:pt idx="327">
                  <c:v>4.3250000000000002</c:v>
                </c:pt>
                <c:pt idx="328">
                  <c:v>4.3840000000000003</c:v>
                </c:pt>
                <c:pt idx="329">
                  <c:v>4.359</c:v>
                </c:pt>
                <c:pt idx="330">
                  <c:v>4.38</c:v>
                </c:pt>
                <c:pt idx="331">
                  <c:v>4.3360000000000003</c:v>
                </c:pt>
                <c:pt idx="332">
                  <c:v>4.3250000000000002</c:v>
                </c:pt>
                <c:pt idx="333">
                  <c:v>4.3440000000000003</c:v>
                </c:pt>
                <c:pt idx="334">
                  <c:v>4.3360000000000003</c:v>
                </c:pt>
                <c:pt idx="335">
                  <c:v>4.3360000000000003</c:v>
                </c:pt>
                <c:pt idx="336">
                  <c:v>4.351</c:v>
                </c:pt>
                <c:pt idx="337">
                  <c:v>4.34</c:v>
                </c:pt>
                <c:pt idx="338">
                  <c:v>4.3710000000000004</c:v>
                </c:pt>
                <c:pt idx="339">
                  <c:v>4.3689999999999998</c:v>
                </c:pt>
                <c:pt idx="340">
                  <c:v>4.431</c:v>
                </c:pt>
                <c:pt idx="341">
                  <c:v>4.4749999999999996</c:v>
                </c:pt>
                <c:pt idx="342">
                  <c:v>4.2460000000000004</c:v>
                </c:pt>
                <c:pt idx="343">
                  <c:v>4.431</c:v>
                </c:pt>
                <c:pt idx="344">
                  <c:v>4.306</c:v>
                </c:pt>
                <c:pt idx="345">
                  <c:v>4.2279999999999998</c:v>
                </c:pt>
                <c:pt idx="346">
                  <c:v>4.1360000000000001</c:v>
                </c:pt>
                <c:pt idx="347">
                  <c:v>4.0830000000000002</c:v>
                </c:pt>
                <c:pt idx="348">
                  <c:v>4.0869999999999997</c:v>
                </c:pt>
                <c:pt idx="349">
                  <c:v>4.0640000000000001</c:v>
                </c:pt>
                <c:pt idx="350">
                  <c:v>4.12</c:v>
                </c:pt>
                <c:pt idx="351">
                  <c:v>4.1420000000000003</c:v>
                </c:pt>
                <c:pt idx="352">
                  <c:v>4.1550000000000002</c:v>
                </c:pt>
                <c:pt idx="353">
                  <c:v>4.1639999999999997</c:v>
                </c:pt>
                <c:pt idx="354">
                  <c:v>4.133</c:v>
                </c:pt>
                <c:pt idx="355">
                  <c:v>4.1589999999999998</c:v>
                </c:pt>
                <c:pt idx="356">
                  <c:v>4.0979999999999999</c:v>
                </c:pt>
                <c:pt idx="357">
                  <c:v>4.1390000000000002</c:v>
                </c:pt>
                <c:pt idx="358">
                  <c:v>4.1399999999999997</c:v>
                </c:pt>
                <c:pt idx="359">
                  <c:v>4.13</c:v>
                </c:pt>
                <c:pt idx="360">
                  <c:v>4.202</c:v>
                </c:pt>
                <c:pt idx="361">
                  <c:v>4.2009999999999996</c:v>
                </c:pt>
                <c:pt idx="362">
                  <c:v>4.1920000000000002</c:v>
                </c:pt>
                <c:pt idx="363">
                  <c:v>4.1959999999999997</c:v>
                </c:pt>
                <c:pt idx="364">
                  <c:v>4.2750000000000004</c:v>
                </c:pt>
                <c:pt idx="365">
                  <c:v>4.2720000000000002</c:v>
                </c:pt>
                <c:pt idx="366">
                  <c:v>4.2629999999999999</c:v>
                </c:pt>
                <c:pt idx="367">
                  <c:v>4.2439999999999998</c:v>
                </c:pt>
                <c:pt idx="368">
                  <c:v>4.1970000000000001</c:v>
                </c:pt>
                <c:pt idx="369">
                  <c:v>4.2009999999999996</c:v>
                </c:pt>
                <c:pt idx="370">
                  <c:v>4.1909999999999998</c:v>
                </c:pt>
                <c:pt idx="371">
                  <c:v>4.1459999999999999</c:v>
                </c:pt>
                <c:pt idx="372">
                  <c:v>4.157</c:v>
                </c:pt>
                <c:pt idx="373">
                  <c:v>4.077</c:v>
                </c:pt>
                <c:pt idx="374">
                  <c:v>4.0999999999999996</c:v>
                </c:pt>
                <c:pt idx="375">
                  <c:v>4.085</c:v>
                </c:pt>
                <c:pt idx="376">
                  <c:v>4.1100000000000003</c:v>
                </c:pt>
                <c:pt idx="377">
                  <c:v>4.1050000000000004</c:v>
                </c:pt>
                <c:pt idx="378">
                  <c:v>4.1079999999999997</c:v>
                </c:pt>
                <c:pt idx="379">
                  <c:v>4.0999999999999996</c:v>
                </c:pt>
                <c:pt idx="380">
                  <c:v>4.093</c:v>
                </c:pt>
                <c:pt idx="381">
                  <c:v>4.0259999999999998</c:v>
                </c:pt>
                <c:pt idx="382">
                  <c:v>4.0309999999999997</c:v>
                </c:pt>
                <c:pt idx="383">
                  <c:v>4.0869999999999997</c:v>
                </c:pt>
                <c:pt idx="384">
                  <c:v>4.1950000000000003</c:v>
                </c:pt>
                <c:pt idx="385">
                  <c:v>4.258</c:v>
                </c:pt>
                <c:pt idx="386">
                  <c:v>4.3090000000000002</c:v>
                </c:pt>
                <c:pt idx="387">
                  <c:v>4.3040000000000003</c:v>
                </c:pt>
                <c:pt idx="388">
                  <c:v>4.298</c:v>
                </c:pt>
                <c:pt idx="389">
                  <c:v>4.3010000000000002</c:v>
                </c:pt>
                <c:pt idx="390">
                  <c:v>4.3470000000000004</c:v>
                </c:pt>
                <c:pt idx="391">
                  <c:v>4.4409999999999998</c:v>
                </c:pt>
                <c:pt idx="392">
                  <c:v>4.3680000000000003</c:v>
                </c:pt>
                <c:pt idx="393">
                  <c:v>4.3579999999999997</c:v>
                </c:pt>
                <c:pt idx="394">
                  <c:v>4.3280000000000003</c:v>
                </c:pt>
                <c:pt idx="395">
                  <c:v>4.3410000000000002</c:v>
                </c:pt>
                <c:pt idx="396">
                  <c:v>4.3010000000000002</c:v>
                </c:pt>
                <c:pt idx="397">
                  <c:v>4.3280000000000003</c:v>
                </c:pt>
                <c:pt idx="398">
                  <c:v>4.3209999999999997</c:v>
                </c:pt>
                <c:pt idx="399">
                  <c:v>4.3010000000000002</c:v>
                </c:pt>
                <c:pt idx="400">
                  <c:v>4.2080000000000002</c:v>
                </c:pt>
                <c:pt idx="401">
                  <c:v>4.2240000000000002</c:v>
                </c:pt>
                <c:pt idx="402">
                  <c:v>4.26</c:v>
                </c:pt>
                <c:pt idx="403">
                  <c:v>4.3070000000000004</c:v>
                </c:pt>
                <c:pt idx="404">
                  <c:v>4.2789999999999999</c:v>
                </c:pt>
                <c:pt idx="405">
                  <c:v>4.2350000000000003</c:v>
                </c:pt>
                <c:pt idx="406">
                  <c:v>4.3049999999999997</c:v>
                </c:pt>
                <c:pt idx="407">
                  <c:v>4.3529999999999998</c:v>
                </c:pt>
                <c:pt idx="408">
                  <c:v>4.444</c:v>
                </c:pt>
                <c:pt idx="409">
                  <c:v>4.4610000000000003</c:v>
                </c:pt>
                <c:pt idx="410">
                  <c:v>4.5890000000000004</c:v>
                </c:pt>
                <c:pt idx="411">
                  <c:v>4.7069999999999999</c:v>
                </c:pt>
                <c:pt idx="412">
                  <c:v>4.601</c:v>
                </c:pt>
                <c:pt idx="413">
                  <c:v>4.7039999999999997</c:v>
                </c:pt>
                <c:pt idx="414">
                  <c:v>4.7779999999999996</c:v>
                </c:pt>
                <c:pt idx="415">
                  <c:v>4.6639999999999997</c:v>
                </c:pt>
                <c:pt idx="416">
                  <c:v>4.5910000000000002</c:v>
                </c:pt>
                <c:pt idx="417">
                  <c:v>4.5620000000000003</c:v>
                </c:pt>
                <c:pt idx="418">
                  <c:v>4.6660000000000004</c:v>
                </c:pt>
                <c:pt idx="419">
                  <c:v>4.6150000000000002</c:v>
                </c:pt>
                <c:pt idx="420">
                  <c:v>4.6029999999999998</c:v>
                </c:pt>
                <c:pt idx="421">
                  <c:v>4.5629999999999997</c:v>
                </c:pt>
                <c:pt idx="422">
                  <c:v>4.5270000000000001</c:v>
                </c:pt>
                <c:pt idx="423">
                  <c:v>4.5860000000000003</c:v>
                </c:pt>
                <c:pt idx="424">
                  <c:v>4.6369999999999996</c:v>
                </c:pt>
                <c:pt idx="425">
                  <c:v>4.569</c:v>
                </c:pt>
                <c:pt idx="426">
                  <c:v>4.5910000000000002</c:v>
                </c:pt>
                <c:pt idx="427">
                  <c:v>4.6070000000000002</c:v>
                </c:pt>
                <c:pt idx="428">
                  <c:v>4.556</c:v>
                </c:pt>
                <c:pt idx="429">
                  <c:v>4.7939999999999996</c:v>
                </c:pt>
                <c:pt idx="430">
                  <c:v>4.8070000000000004</c:v>
                </c:pt>
                <c:pt idx="431">
                  <c:v>4.71</c:v>
                </c:pt>
                <c:pt idx="432">
                  <c:v>4.6660000000000004</c:v>
                </c:pt>
                <c:pt idx="433">
                  <c:v>4.766</c:v>
                </c:pt>
                <c:pt idx="434">
                  <c:v>4.8490000000000002</c:v>
                </c:pt>
                <c:pt idx="435">
                  <c:v>4.9249999999999998</c:v>
                </c:pt>
                <c:pt idx="436">
                  <c:v>4.8959999999999999</c:v>
                </c:pt>
                <c:pt idx="437">
                  <c:v>4.8789999999999996</c:v>
                </c:pt>
                <c:pt idx="438">
                  <c:v>4.9589999999999996</c:v>
                </c:pt>
                <c:pt idx="439">
                  <c:v>5.016</c:v>
                </c:pt>
                <c:pt idx="440">
                  <c:v>5.0999999999999996</c:v>
                </c:pt>
                <c:pt idx="441">
                  <c:v>5.1120000000000001</c:v>
                </c:pt>
                <c:pt idx="442">
                  <c:v>5.1130000000000004</c:v>
                </c:pt>
                <c:pt idx="443">
                  <c:v>5.1260000000000003</c:v>
                </c:pt>
                <c:pt idx="444">
                  <c:v>5.0919999999999996</c:v>
                </c:pt>
                <c:pt idx="445">
                  <c:v>5.21</c:v>
                </c:pt>
                <c:pt idx="446">
                  <c:v>5.2430000000000003</c:v>
                </c:pt>
                <c:pt idx="447">
                  <c:v>5.1189999999999998</c:v>
                </c:pt>
                <c:pt idx="448">
                  <c:v>5.13</c:v>
                </c:pt>
                <c:pt idx="449">
                  <c:v>5.0339999999999998</c:v>
                </c:pt>
                <c:pt idx="450">
                  <c:v>5.0350000000000001</c:v>
                </c:pt>
                <c:pt idx="451">
                  <c:v>5.04</c:v>
                </c:pt>
                <c:pt idx="452">
                  <c:v>4.8280000000000003</c:v>
                </c:pt>
                <c:pt idx="453">
                  <c:v>4.4020000000000001</c:v>
                </c:pt>
                <c:pt idx="454">
                  <c:v>4.2919999999999998</c:v>
                </c:pt>
                <c:pt idx="455">
                  <c:v>4.1440000000000001</c:v>
                </c:pt>
                <c:pt idx="456">
                  <c:v>4.4039999999999999</c:v>
                </c:pt>
                <c:pt idx="457">
                  <c:v>4.3360000000000003</c:v>
                </c:pt>
                <c:pt idx="458">
                  <c:v>4.5229999999999997</c:v>
                </c:pt>
                <c:pt idx="459">
                  <c:v>4.5670000000000002</c:v>
                </c:pt>
                <c:pt idx="460">
                  <c:v>4.625</c:v>
                </c:pt>
                <c:pt idx="461">
                  <c:v>4.6260000000000003</c:v>
                </c:pt>
                <c:pt idx="462">
                  <c:v>4.6849999999999996</c:v>
                </c:pt>
                <c:pt idx="463">
                  <c:v>4.7389999999999999</c:v>
                </c:pt>
                <c:pt idx="464">
                  <c:v>4.7279999999999998</c:v>
                </c:pt>
                <c:pt idx="465">
                  <c:v>4.8780000000000001</c:v>
                </c:pt>
                <c:pt idx="466">
                  <c:v>4.8319999999999999</c:v>
                </c:pt>
                <c:pt idx="467">
                  <c:v>4.88</c:v>
                </c:pt>
                <c:pt idx="468">
                  <c:v>4.8949999999999996</c:v>
                </c:pt>
                <c:pt idx="469">
                  <c:v>4.9009999999999998</c:v>
                </c:pt>
                <c:pt idx="470">
                  <c:v>4.8949999999999996</c:v>
                </c:pt>
                <c:pt idx="471">
                  <c:v>4.63</c:v>
                </c:pt>
                <c:pt idx="472">
                  <c:v>4.633</c:v>
                </c:pt>
                <c:pt idx="473">
                  <c:v>4.673</c:v>
                </c:pt>
                <c:pt idx="474">
                  <c:v>4.673</c:v>
                </c:pt>
                <c:pt idx="475">
                  <c:v>4.6900000000000004</c:v>
                </c:pt>
                <c:pt idx="476">
                  <c:v>4.7939999999999996</c:v>
                </c:pt>
                <c:pt idx="477">
                  <c:v>4.6520000000000001</c:v>
                </c:pt>
                <c:pt idx="478">
                  <c:v>4.601</c:v>
                </c:pt>
                <c:pt idx="479">
                  <c:v>4.6529999999999996</c:v>
                </c:pt>
                <c:pt idx="480">
                  <c:v>4.6280000000000001</c:v>
                </c:pt>
                <c:pt idx="481">
                  <c:v>4.7160000000000002</c:v>
                </c:pt>
                <c:pt idx="482">
                  <c:v>4.641</c:v>
                </c:pt>
                <c:pt idx="483">
                  <c:v>4.6829999999999998</c:v>
                </c:pt>
                <c:pt idx="484">
                  <c:v>4.593</c:v>
                </c:pt>
                <c:pt idx="485">
                  <c:v>4.5940000000000003</c:v>
                </c:pt>
                <c:pt idx="486">
                  <c:v>4.67</c:v>
                </c:pt>
                <c:pt idx="487">
                  <c:v>4.6820000000000004</c:v>
                </c:pt>
                <c:pt idx="488">
                  <c:v>4.6989999999999998</c:v>
                </c:pt>
                <c:pt idx="489">
                  <c:v>4.6769999999999996</c:v>
                </c:pt>
                <c:pt idx="490">
                  <c:v>4.867</c:v>
                </c:pt>
                <c:pt idx="491">
                  <c:v>4.851</c:v>
                </c:pt>
                <c:pt idx="492">
                  <c:v>4.8330000000000002</c:v>
                </c:pt>
                <c:pt idx="493">
                  <c:v>4.74</c:v>
                </c:pt>
                <c:pt idx="494">
                  <c:v>4.68</c:v>
                </c:pt>
                <c:pt idx="495">
                  <c:v>4.6749999999999998</c:v>
                </c:pt>
                <c:pt idx="496" formatCode="General">
                  <c:v>4.6769999999999996</c:v>
                </c:pt>
                <c:pt idx="497" formatCode="General">
                  <c:v>4.774</c:v>
                </c:pt>
                <c:pt idx="498" formatCode="General">
                  <c:v>4.8499999999999996</c:v>
                </c:pt>
                <c:pt idx="499" formatCode="General">
                  <c:v>4.8339999999999996</c:v>
                </c:pt>
                <c:pt idx="500" formatCode="General">
                  <c:v>4.8860000000000001</c:v>
                </c:pt>
                <c:pt idx="501" formatCode="General">
                  <c:v>4.9329999999999998</c:v>
                </c:pt>
                <c:pt idx="502" formatCode="General">
                  <c:v>4.8479999999999999</c:v>
                </c:pt>
                <c:pt idx="503" formatCode="General">
                  <c:v>4.8440000000000003</c:v>
                </c:pt>
                <c:pt idx="504" formatCode="General">
                  <c:v>4.9249999999999998</c:v>
                </c:pt>
                <c:pt idx="505" formatCode="General">
                  <c:v>4.8920000000000003</c:v>
                </c:pt>
                <c:pt idx="506" formatCode="General">
                  <c:v>4.8140000000000001</c:v>
                </c:pt>
                <c:pt idx="507" formatCode="General">
                  <c:v>4.8520000000000003</c:v>
                </c:pt>
                <c:pt idx="508" formatCode="General">
                  <c:v>4.8140000000000001</c:v>
                </c:pt>
                <c:pt idx="509" formatCode="General">
                  <c:v>4.7859999999999996</c:v>
                </c:pt>
                <c:pt idx="510" formatCode="General">
                  <c:v>4.8360000000000003</c:v>
                </c:pt>
                <c:pt idx="511" formatCode="General">
                  <c:v>4.8090000000000002</c:v>
                </c:pt>
                <c:pt idx="512" formatCode="General">
                  <c:v>4.8529999999999998</c:v>
                </c:pt>
                <c:pt idx="513" formatCode="General">
                  <c:v>4.8129999999999997</c:v>
                </c:pt>
                <c:pt idx="514" formatCode="General">
                  <c:v>4.8330000000000002</c:v>
                </c:pt>
                <c:pt idx="515" formatCode="General">
                  <c:v>4.8150000000000004</c:v>
                </c:pt>
                <c:pt idx="516" formatCode="General">
                  <c:v>4.8490000000000002</c:v>
                </c:pt>
                <c:pt idx="517" formatCode="General">
                  <c:v>4.8719999999999999</c:v>
                </c:pt>
                <c:pt idx="518" formatCode="General">
                  <c:v>4.9269999999999996</c:v>
                </c:pt>
                <c:pt idx="519" formatCode="General">
                  <c:v>5.0650000000000004</c:v>
                </c:pt>
                <c:pt idx="520" formatCode="General">
                  <c:v>5.0679999999999996</c:v>
                </c:pt>
                <c:pt idx="521" formatCode="General">
                  <c:v>5.1139999999999999</c:v>
                </c:pt>
                <c:pt idx="522" formatCode="General">
                  <c:v>5.0289999999999999</c:v>
                </c:pt>
                <c:pt idx="523" formatCode="General">
                  <c:v>5.03</c:v>
                </c:pt>
                <c:pt idx="524" formatCode="General">
                  <c:v>5.048</c:v>
                </c:pt>
                <c:pt idx="525" formatCode="General">
                  <c:v>5.1970000000000001</c:v>
                </c:pt>
                <c:pt idx="526" formatCode="General">
                  <c:v>5.89</c:v>
                </c:pt>
              </c:numCache>
            </c:numRef>
          </c:val>
          <c:smooth val="0"/>
          <c:extLst>
            <c:ext xmlns:c15="http://schemas.microsoft.com/office/drawing/2012/chart" uri="{02D57815-91ED-43cb-92C2-25804820EDAC}">
              <c15:filteredCategoryTitle>
                <c15:cat>
                  <c:numRef>
                    <c:extLst>
                      <c:ext uri="{02D57815-91ED-43cb-92C2-25804820EDAC}">
                        <c15:formulaRef>
                          <c15:sqref>Sayfa1!$A$2:$A$528</c15:sqref>
                        </c15:formulaRef>
                      </c:ext>
                    </c:extLst>
                    <c:numCache>
                      <c:formatCode>m/d/yyyy</c:formatCode>
                      <c:ptCount val="527"/>
                      <c:pt idx="0">
                        <c:v>45162</c:v>
                      </c:pt>
                      <c:pt idx="1">
                        <c:v>45163</c:v>
                      </c:pt>
                      <c:pt idx="2">
                        <c:v>45166</c:v>
                      </c:pt>
                      <c:pt idx="3">
                        <c:v>45167</c:v>
                      </c:pt>
                      <c:pt idx="4">
                        <c:v>45168</c:v>
                      </c:pt>
                      <c:pt idx="5">
                        <c:v>45169</c:v>
                      </c:pt>
                      <c:pt idx="6">
                        <c:v>45170</c:v>
                      </c:pt>
                      <c:pt idx="7">
                        <c:v>45172</c:v>
                      </c:pt>
                      <c:pt idx="8">
                        <c:v>45173</c:v>
                      </c:pt>
                      <c:pt idx="9">
                        <c:v>45174</c:v>
                      </c:pt>
                      <c:pt idx="10">
                        <c:v>45175</c:v>
                      </c:pt>
                      <c:pt idx="11">
                        <c:v>45176</c:v>
                      </c:pt>
                      <c:pt idx="12">
                        <c:v>45177</c:v>
                      </c:pt>
                      <c:pt idx="13">
                        <c:v>45180</c:v>
                      </c:pt>
                      <c:pt idx="14">
                        <c:v>45181</c:v>
                      </c:pt>
                      <c:pt idx="15">
                        <c:v>45182</c:v>
                      </c:pt>
                      <c:pt idx="16">
                        <c:v>45183</c:v>
                      </c:pt>
                      <c:pt idx="17">
                        <c:v>45184</c:v>
                      </c:pt>
                      <c:pt idx="18">
                        <c:v>45187</c:v>
                      </c:pt>
                      <c:pt idx="19">
                        <c:v>45188</c:v>
                      </c:pt>
                      <c:pt idx="20">
                        <c:v>45189</c:v>
                      </c:pt>
                      <c:pt idx="21">
                        <c:v>45190</c:v>
                      </c:pt>
                      <c:pt idx="22">
                        <c:v>45191</c:v>
                      </c:pt>
                      <c:pt idx="23">
                        <c:v>45194</c:v>
                      </c:pt>
                      <c:pt idx="24">
                        <c:v>45195</c:v>
                      </c:pt>
                      <c:pt idx="25">
                        <c:v>45196</c:v>
                      </c:pt>
                      <c:pt idx="26">
                        <c:v>45197</c:v>
                      </c:pt>
                      <c:pt idx="27">
                        <c:v>45198</c:v>
                      </c:pt>
                      <c:pt idx="28">
                        <c:v>45201</c:v>
                      </c:pt>
                      <c:pt idx="29">
                        <c:v>45202</c:v>
                      </c:pt>
                      <c:pt idx="30">
                        <c:v>45203</c:v>
                      </c:pt>
                      <c:pt idx="31">
                        <c:v>45204</c:v>
                      </c:pt>
                      <c:pt idx="32">
                        <c:v>45205</c:v>
                      </c:pt>
                      <c:pt idx="33">
                        <c:v>45208</c:v>
                      </c:pt>
                      <c:pt idx="34">
                        <c:v>45209</c:v>
                      </c:pt>
                      <c:pt idx="35">
                        <c:v>45210</c:v>
                      </c:pt>
                      <c:pt idx="36">
                        <c:v>45211</c:v>
                      </c:pt>
                      <c:pt idx="37">
                        <c:v>45212</c:v>
                      </c:pt>
                      <c:pt idx="38">
                        <c:v>45215</c:v>
                      </c:pt>
                      <c:pt idx="39">
                        <c:v>45216</c:v>
                      </c:pt>
                      <c:pt idx="40">
                        <c:v>45217</c:v>
                      </c:pt>
                      <c:pt idx="41">
                        <c:v>45218</c:v>
                      </c:pt>
                      <c:pt idx="42">
                        <c:v>45219</c:v>
                      </c:pt>
                      <c:pt idx="43">
                        <c:v>45222</c:v>
                      </c:pt>
                      <c:pt idx="44">
                        <c:v>45223</c:v>
                      </c:pt>
                      <c:pt idx="45">
                        <c:v>45224</c:v>
                      </c:pt>
                      <c:pt idx="46">
                        <c:v>45225</c:v>
                      </c:pt>
                      <c:pt idx="47">
                        <c:v>45226</c:v>
                      </c:pt>
                      <c:pt idx="48">
                        <c:v>45229</c:v>
                      </c:pt>
                      <c:pt idx="49">
                        <c:v>45230</c:v>
                      </c:pt>
                      <c:pt idx="50">
                        <c:v>45231</c:v>
                      </c:pt>
                      <c:pt idx="51">
                        <c:v>45232</c:v>
                      </c:pt>
                      <c:pt idx="52">
                        <c:v>45233</c:v>
                      </c:pt>
                      <c:pt idx="53">
                        <c:v>45236</c:v>
                      </c:pt>
                      <c:pt idx="54">
                        <c:v>45237</c:v>
                      </c:pt>
                      <c:pt idx="55">
                        <c:v>45238</c:v>
                      </c:pt>
                      <c:pt idx="56">
                        <c:v>45239</c:v>
                      </c:pt>
                      <c:pt idx="57">
                        <c:v>45240</c:v>
                      </c:pt>
                      <c:pt idx="58">
                        <c:v>45243</c:v>
                      </c:pt>
                      <c:pt idx="59">
                        <c:v>45244</c:v>
                      </c:pt>
                      <c:pt idx="60">
                        <c:v>45245</c:v>
                      </c:pt>
                      <c:pt idx="61">
                        <c:v>45246</c:v>
                      </c:pt>
                      <c:pt idx="62">
                        <c:v>45247</c:v>
                      </c:pt>
                      <c:pt idx="63">
                        <c:v>45250</c:v>
                      </c:pt>
                      <c:pt idx="64">
                        <c:v>45251</c:v>
                      </c:pt>
                      <c:pt idx="65">
                        <c:v>45252</c:v>
                      </c:pt>
                      <c:pt idx="66">
                        <c:v>45254</c:v>
                      </c:pt>
                      <c:pt idx="67">
                        <c:v>45257</c:v>
                      </c:pt>
                      <c:pt idx="68">
                        <c:v>45258</c:v>
                      </c:pt>
                      <c:pt idx="69">
                        <c:v>45259</c:v>
                      </c:pt>
                      <c:pt idx="70">
                        <c:v>45260</c:v>
                      </c:pt>
                      <c:pt idx="71">
                        <c:v>45261</c:v>
                      </c:pt>
                      <c:pt idx="72">
                        <c:v>45263</c:v>
                      </c:pt>
                      <c:pt idx="73">
                        <c:v>45264</c:v>
                      </c:pt>
                      <c:pt idx="74">
                        <c:v>45265</c:v>
                      </c:pt>
                      <c:pt idx="75">
                        <c:v>45266</c:v>
                      </c:pt>
                      <c:pt idx="76">
                        <c:v>45267</c:v>
                      </c:pt>
                      <c:pt idx="77">
                        <c:v>45268</c:v>
                      </c:pt>
                      <c:pt idx="78">
                        <c:v>45271</c:v>
                      </c:pt>
                      <c:pt idx="79">
                        <c:v>45272</c:v>
                      </c:pt>
                      <c:pt idx="80">
                        <c:v>45273</c:v>
                      </c:pt>
                      <c:pt idx="81">
                        <c:v>45274</c:v>
                      </c:pt>
                      <c:pt idx="82">
                        <c:v>45275</c:v>
                      </c:pt>
                      <c:pt idx="83">
                        <c:v>45278</c:v>
                      </c:pt>
                      <c:pt idx="84">
                        <c:v>45279</c:v>
                      </c:pt>
                      <c:pt idx="85">
                        <c:v>45280</c:v>
                      </c:pt>
                      <c:pt idx="86">
                        <c:v>45281</c:v>
                      </c:pt>
                      <c:pt idx="87">
                        <c:v>45282</c:v>
                      </c:pt>
                      <c:pt idx="88">
                        <c:v>45285</c:v>
                      </c:pt>
                      <c:pt idx="89">
                        <c:v>45286</c:v>
                      </c:pt>
                      <c:pt idx="90">
                        <c:v>45287</c:v>
                      </c:pt>
                      <c:pt idx="91">
                        <c:v>45288</c:v>
                      </c:pt>
                      <c:pt idx="92">
                        <c:v>45289</c:v>
                      </c:pt>
                      <c:pt idx="93">
                        <c:v>45292</c:v>
                      </c:pt>
                      <c:pt idx="94">
                        <c:v>45293</c:v>
                      </c:pt>
                      <c:pt idx="95">
                        <c:v>45294</c:v>
                      </c:pt>
                      <c:pt idx="96">
                        <c:v>45295</c:v>
                      </c:pt>
                      <c:pt idx="97">
                        <c:v>45296</c:v>
                      </c:pt>
                      <c:pt idx="98">
                        <c:v>45299</c:v>
                      </c:pt>
                      <c:pt idx="99">
                        <c:v>44935</c:v>
                      </c:pt>
                      <c:pt idx="100">
                        <c:v>45302</c:v>
                      </c:pt>
                      <c:pt idx="101">
                        <c:v>45303</c:v>
                      </c:pt>
                      <c:pt idx="102">
                        <c:v>45306</c:v>
                      </c:pt>
                      <c:pt idx="103">
                        <c:v>45307</c:v>
                      </c:pt>
                      <c:pt idx="104">
                        <c:v>45308</c:v>
                      </c:pt>
                      <c:pt idx="105">
                        <c:v>45309</c:v>
                      </c:pt>
                      <c:pt idx="106">
                        <c:v>45310</c:v>
                      </c:pt>
                      <c:pt idx="107">
                        <c:v>45312</c:v>
                      </c:pt>
                      <c:pt idx="108">
                        <c:v>45313</c:v>
                      </c:pt>
                      <c:pt idx="109">
                        <c:v>45314</c:v>
                      </c:pt>
                      <c:pt idx="110">
                        <c:v>45315</c:v>
                      </c:pt>
                      <c:pt idx="111">
                        <c:v>45316</c:v>
                      </c:pt>
                      <c:pt idx="112">
                        <c:v>45317</c:v>
                      </c:pt>
                      <c:pt idx="113">
                        <c:v>45320</c:v>
                      </c:pt>
                      <c:pt idx="114">
                        <c:v>45321</c:v>
                      </c:pt>
                      <c:pt idx="115">
                        <c:v>45322</c:v>
                      </c:pt>
                      <c:pt idx="116">
                        <c:v>45323</c:v>
                      </c:pt>
                      <c:pt idx="117">
                        <c:v>45324</c:v>
                      </c:pt>
                      <c:pt idx="118">
                        <c:v>45326</c:v>
                      </c:pt>
                      <c:pt idx="119">
                        <c:v>45327</c:v>
                      </c:pt>
                      <c:pt idx="120">
                        <c:v>45328</c:v>
                      </c:pt>
                      <c:pt idx="121">
                        <c:v>45329</c:v>
                      </c:pt>
                      <c:pt idx="122">
                        <c:v>45330</c:v>
                      </c:pt>
                      <c:pt idx="123">
                        <c:v>45331</c:v>
                      </c:pt>
                      <c:pt idx="124">
                        <c:v>45334</c:v>
                      </c:pt>
                      <c:pt idx="125">
                        <c:v>45335</c:v>
                      </c:pt>
                      <c:pt idx="126">
                        <c:v>45336</c:v>
                      </c:pt>
                      <c:pt idx="127">
                        <c:v>45337</c:v>
                      </c:pt>
                      <c:pt idx="128">
                        <c:v>45338</c:v>
                      </c:pt>
                      <c:pt idx="129">
                        <c:v>45340</c:v>
                      </c:pt>
                      <c:pt idx="130">
                        <c:v>45341</c:v>
                      </c:pt>
                      <c:pt idx="131">
                        <c:v>45342</c:v>
                      </c:pt>
                      <c:pt idx="132">
                        <c:v>45343</c:v>
                      </c:pt>
                      <c:pt idx="133">
                        <c:v>45344</c:v>
                      </c:pt>
                      <c:pt idx="134">
                        <c:v>45345</c:v>
                      </c:pt>
                      <c:pt idx="135">
                        <c:v>45345</c:v>
                      </c:pt>
                      <c:pt idx="136">
                        <c:v>45347</c:v>
                      </c:pt>
                      <c:pt idx="137">
                        <c:v>45348</c:v>
                      </c:pt>
                      <c:pt idx="138">
                        <c:v>45349</c:v>
                      </c:pt>
                      <c:pt idx="139">
                        <c:v>45350</c:v>
                      </c:pt>
                      <c:pt idx="140">
                        <c:v>45351</c:v>
                      </c:pt>
                      <c:pt idx="141">
                        <c:v>45352</c:v>
                      </c:pt>
                      <c:pt idx="142">
                        <c:v>45355</c:v>
                      </c:pt>
                      <c:pt idx="143">
                        <c:v>45356</c:v>
                      </c:pt>
                      <c:pt idx="144">
                        <c:v>45357</c:v>
                      </c:pt>
                      <c:pt idx="145">
                        <c:v>45358</c:v>
                      </c:pt>
                      <c:pt idx="146">
                        <c:v>45359</c:v>
                      </c:pt>
                      <c:pt idx="147">
                        <c:v>45362</c:v>
                      </c:pt>
                      <c:pt idx="148">
                        <c:v>45363</c:v>
                      </c:pt>
                      <c:pt idx="149">
                        <c:v>45364</c:v>
                      </c:pt>
                      <c:pt idx="150">
                        <c:v>45365</c:v>
                      </c:pt>
                      <c:pt idx="151">
                        <c:v>45366</c:v>
                      </c:pt>
                      <c:pt idx="152">
                        <c:v>45368</c:v>
                      </c:pt>
                      <c:pt idx="153">
                        <c:v>45369</c:v>
                      </c:pt>
                      <c:pt idx="154">
                        <c:v>45370</c:v>
                      </c:pt>
                      <c:pt idx="155">
                        <c:v>45371</c:v>
                      </c:pt>
                      <c:pt idx="156">
                        <c:v>45372</c:v>
                      </c:pt>
                      <c:pt idx="157">
                        <c:v>45373</c:v>
                      </c:pt>
                      <c:pt idx="158">
                        <c:v>45375</c:v>
                      </c:pt>
                      <c:pt idx="159">
                        <c:v>45376</c:v>
                      </c:pt>
                      <c:pt idx="160">
                        <c:v>45377</c:v>
                      </c:pt>
                      <c:pt idx="161">
                        <c:v>45378</c:v>
                      </c:pt>
                      <c:pt idx="162">
                        <c:v>45379</c:v>
                      </c:pt>
                      <c:pt idx="163">
                        <c:v>45380</c:v>
                      </c:pt>
                      <c:pt idx="164">
                        <c:v>45383</c:v>
                      </c:pt>
                      <c:pt idx="165">
                        <c:v>45384</c:v>
                      </c:pt>
                      <c:pt idx="166">
                        <c:v>45385</c:v>
                      </c:pt>
                      <c:pt idx="167">
                        <c:v>45386</c:v>
                      </c:pt>
                      <c:pt idx="168">
                        <c:v>45387</c:v>
                      </c:pt>
                      <c:pt idx="169">
                        <c:v>45390</c:v>
                      </c:pt>
                      <c:pt idx="170">
                        <c:v>45391</c:v>
                      </c:pt>
                      <c:pt idx="171">
                        <c:v>45392</c:v>
                      </c:pt>
                      <c:pt idx="172">
                        <c:v>45393</c:v>
                      </c:pt>
                      <c:pt idx="173">
                        <c:v>45394</c:v>
                      </c:pt>
                      <c:pt idx="174">
                        <c:v>45397</c:v>
                      </c:pt>
                      <c:pt idx="175">
                        <c:v>45398</c:v>
                      </c:pt>
                      <c:pt idx="176">
                        <c:v>45399</c:v>
                      </c:pt>
                      <c:pt idx="177">
                        <c:v>45400</c:v>
                      </c:pt>
                      <c:pt idx="178">
                        <c:v>45401</c:v>
                      </c:pt>
                      <c:pt idx="179">
                        <c:v>45403</c:v>
                      </c:pt>
                      <c:pt idx="180">
                        <c:v>45404</c:v>
                      </c:pt>
                      <c:pt idx="181">
                        <c:v>45405</c:v>
                      </c:pt>
                      <c:pt idx="182">
                        <c:v>45406</c:v>
                      </c:pt>
                      <c:pt idx="183">
                        <c:v>45407</c:v>
                      </c:pt>
                      <c:pt idx="184">
                        <c:v>45408</c:v>
                      </c:pt>
                      <c:pt idx="185">
                        <c:v>45410</c:v>
                      </c:pt>
                      <c:pt idx="186">
                        <c:v>45411</c:v>
                      </c:pt>
                      <c:pt idx="187">
                        <c:v>45412</c:v>
                      </c:pt>
                      <c:pt idx="188">
                        <c:v>45413</c:v>
                      </c:pt>
                      <c:pt idx="189">
                        <c:v>45414</c:v>
                      </c:pt>
                      <c:pt idx="190">
                        <c:v>45415</c:v>
                      </c:pt>
                      <c:pt idx="191">
                        <c:v>45417</c:v>
                      </c:pt>
                      <c:pt idx="192">
                        <c:v>45418</c:v>
                      </c:pt>
                      <c:pt idx="193">
                        <c:v>45419</c:v>
                      </c:pt>
                      <c:pt idx="194">
                        <c:v>45420</c:v>
                      </c:pt>
                      <c:pt idx="195">
                        <c:v>45421</c:v>
                      </c:pt>
                      <c:pt idx="196">
                        <c:v>45422</c:v>
                      </c:pt>
                      <c:pt idx="197">
                        <c:v>45425</c:v>
                      </c:pt>
                      <c:pt idx="198">
                        <c:v>45426</c:v>
                      </c:pt>
                      <c:pt idx="199">
                        <c:v>45427</c:v>
                      </c:pt>
                      <c:pt idx="200">
                        <c:v>45428</c:v>
                      </c:pt>
                      <c:pt idx="201">
                        <c:v>45429</c:v>
                      </c:pt>
                      <c:pt idx="202">
                        <c:v>45432</c:v>
                      </c:pt>
                      <c:pt idx="203">
                        <c:v>45433</c:v>
                      </c:pt>
                      <c:pt idx="204">
                        <c:v>45434</c:v>
                      </c:pt>
                      <c:pt idx="205">
                        <c:v>45435</c:v>
                      </c:pt>
                      <c:pt idx="206">
                        <c:v>45436</c:v>
                      </c:pt>
                      <c:pt idx="207">
                        <c:v>45438</c:v>
                      </c:pt>
                      <c:pt idx="208">
                        <c:v>45439</c:v>
                      </c:pt>
                      <c:pt idx="209">
                        <c:v>45440</c:v>
                      </c:pt>
                      <c:pt idx="210">
                        <c:v>45441</c:v>
                      </c:pt>
                      <c:pt idx="211">
                        <c:v>45442</c:v>
                      </c:pt>
                      <c:pt idx="212">
                        <c:v>45443</c:v>
                      </c:pt>
                      <c:pt idx="213">
                        <c:v>45445</c:v>
                      </c:pt>
                      <c:pt idx="214">
                        <c:v>45446</c:v>
                      </c:pt>
                      <c:pt idx="215">
                        <c:v>45447</c:v>
                      </c:pt>
                      <c:pt idx="216">
                        <c:v>45448</c:v>
                      </c:pt>
                      <c:pt idx="217">
                        <c:v>45449</c:v>
                      </c:pt>
                      <c:pt idx="218">
                        <c:v>45450</c:v>
                      </c:pt>
                      <c:pt idx="219">
                        <c:v>45452</c:v>
                      </c:pt>
                      <c:pt idx="220">
                        <c:v>45453</c:v>
                      </c:pt>
                      <c:pt idx="221">
                        <c:v>45454</c:v>
                      </c:pt>
                      <c:pt idx="222">
                        <c:v>45455</c:v>
                      </c:pt>
                      <c:pt idx="223">
                        <c:v>45456</c:v>
                      </c:pt>
                      <c:pt idx="224">
                        <c:v>45457</c:v>
                      </c:pt>
                      <c:pt idx="225">
                        <c:v>45460</c:v>
                      </c:pt>
                      <c:pt idx="226">
                        <c:v>45461</c:v>
                      </c:pt>
                      <c:pt idx="227">
                        <c:v>45462</c:v>
                      </c:pt>
                      <c:pt idx="228">
                        <c:v>45463</c:v>
                      </c:pt>
                      <c:pt idx="229">
                        <c:v>45464</c:v>
                      </c:pt>
                      <c:pt idx="230">
                        <c:v>45466</c:v>
                      </c:pt>
                      <c:pt idx="231">
                        <c:v>45467</c:v>
                      </c:pt>
                      <c:pt idx="232">
                        <c:v>45468</c:v>
                      </c:pt>
                      <c:pt idx="233">
                        <c:v>45469</c:v>
                      </c:pt>
                      <c:pt idx="234">
                        <c:v>45470</c:v>
                      </c:pt>
                      <c:pt idx="235">
                        <c:v>45471</c:v>
                      </c:pt>
                      <c:pt idx="236">
                        <c:v>45473</c:v>
                      </c:pt>
                      <c:pt idx="237">
                        <c:v>45474</c:v>
                      </c:pt>
                      <c:pt idx="238">
                        <c:v>45475</c:v>
                      </c:pt>
                      <c:pt idx="239">
                        <c:v>45476</c:v>
                      </c:pt>
                      <c:pt idx="240">
                        <c:v>45477</c:v>
                      </c:pt>
                      <c:pt idx="241">
                        <c:v>45478</c:v>
                      </c:pt>
                      <c:pt idx="242">
                        <c:v>45480</c:v>
                      </c:pt>
                      <c:pt idx="243">
                        <c:v>45481</c:v>
                      </c:pt>
                      <c:pt idx="244">
                        <c:v>45482</c:v>
                      </c:pt>
                      <c:pt idx="245">
                        <c:v>45483</c:v>
                      </c:pt>
                      <c:pt idx="246">
                        <c:v>45484</c:v>
                      </c:pt>
                      <c:pt idx="247">
                        <c:v>45485</c:v>
                      </c:pt>
                      <c:pt idx="248">
                        <c:v>45487</c:v>
                      </c:pt>
                      <c:pt idx="249">
                        <c:v>45488</c:v>
                      </c:pt>
                      <c:pt idx="250">
                        <c:v>45489</c:v>
                      </c:pt>
                      <c:pt idx="251">
                        <c:v>45490</c:v>
                      </c:pt>
                      <c:pt idx="252">
                        <c:v>45491</c:v>
                      </c:pt>
                      <c:pt idx="253">
                        <c:v>45492</c:v>
                      </c:pt>
                      <c:pt idx="254">
                        <c:v>45494</c:v>
                      </c:pt>
                      <c:pt idx="255">
                        <c:v>45495</c:v>
                      </c:pt>
                      <c:pt idx="256">
                        <c:v>45496</c:v>
                      </c:pt>
                      <c:pt idx="257">
                        <c:v>45497</c:v>
                      </c:pt>
                      <c:pt idx="258">
                        <c:v>45498</c:v>
                      </c:pt>
                      <c:pt idx="259">
                        <c:v>45499</c:v>
                      </c:pt>
                      <c:pt idx="260">
                        <c:v>45500</c:v>
                      </c:pt>
                      <c:pt idx="261">
                        <c:v>45502</c:v>
                      </c:pt>
                      <c:pt idx="262">
                        <c:v>45503</c:v>
                      </c:pt>
                      <c:pt idx="263">
                        <c:v>45504</c:v>
                      </c:pt>
                      <c:pt idx="264">
                        <c:v>45505</c:v>
                      </c:pt>
                      <c:pt idx="265">
                        <c:v>45506</c:v>
                      </c:pt>
                      <c:pt idx="266">
                        <c:v>45508</c:v>
                      </c:pt>
                      <c:pt idx="267">
                        <c:v>45509</c:v>
                      </c:pt>
                      <c:pt idx="268">
                        <c:v>45510</c:v>
                      </c:pt>
                      <c:pt idx="269">
                        <c:v>45511</c:v>
                      </c:pt>
                      <c:pt idx="270">
                        <c:v>45512</c:v>
                      </c:pt>
                      <c:pt idx="271">
                        <c:v>45513</c:v>
                      </c:pt>
                      <c:pt idx="272">
                        <c:v>45515</c:v>
                      </c:pt>
                      <c:pt idx="273">
                        <c:v>45516</c:v>
                      </c:pt>
                      <c:pt idx="274">
                        <c:v>45517</c:v>
                      </c:pt>
                      <c:pt idx="275">
                        <c:v>45518</c:v>
                      </c:pt>
                      <c:pt idx="276">
                        <c:v>45519</c:v>
                      </c:pt>
                      <c:pt idx="277">
                        <c:v>45520</c:v>
                      </c:pt>
                      <c:pt idx="278">
                        <c:v>45522</c:v>
                      </c:pt>
                      <c:pt idx="279">
                        <c:v>45523</c:v>
                      </c:pt>
                      <c:pt idx="280">
                        <c:v>45524</c:v>
                      </c:pt>
                      <c:pt idx="281">
                        <c:v>45525</c:v>
                      </c:pt>
                      <c:pt idx="282">
                        <c:v>45526</c:v>
                      </c:pt>
                      <c:pt idx="283">
                        <c:v>45527</c:v>
                      </c:pt>
                      <c:pt idx="284">
                        <c:v>45529</c:v>
                      </c:pt>
                      <c:pt idx="285">
                        <c:v>45531</c:v>
                      </c:pt>
                      <c:pt idx="286">
                        <c:v>45532</c:v>
                      </c:pt>
                      <c:pt idx="287">
                        <c:v>45533</c:v>
                      </c:pt>
                      <c:pt idx="288">
                        <c:v>45534</c:v>
                      </c:pt>
                      <c:pt idx="289">
                        <c:v>45536</c:v>
                      </c:pt>
                      <c:pt idx="290">
                        <c:v>45537</c:v>
                      </c:pt>
                      <c:pt idx="291">
                        <c:v>45538</c:v>
                      </c:pt>
                      <c:pt idx="292">
                        <c:v>45539</c:v>
                      </c:pt>
                      <c:pt idx="293">
                        <c:v>45540</c:v>
                      </c:pt>
                      <c:pt idx="294">
                        <c:v>45541</c:v>
                      </c:pt>
                      <c:pt idx="295">
                        <c:v>45543</c:v>
                      </c:pt>
                      <c:pt idx="296">
                        <c:v>45544</c:v>
                      </c:pt>
                      <c:pt idx="297">
                        <c:v>45545</c:v>
                      </c:pt>
                      <c:pt idx="298">
                        <c:v>45546</c:v>
                      </c:pt>
                      <c:pt idx="299">
                        <c:v>45547</c:v>
                      </c:pt>
                      <c:pt idx="300">
                        <c:v>45548</c:v>
                      </c:pt>
                      <c:pt idx="301">
                        <c:v>45551</c:v>
                      </c:pt>
                      <c:pt idx="302">
                        <c:v>45552</c:v>
                      </c:pt>
                      <c:pt idx="303">
                        <c:v>45553</c:v>
                      </c:pt>
                      <c:pt idx="304">
                        <c:v>45554</c:v>
                      </c:pt>
                      <c:pt idx="305">
                        <c:v>45555</c:v>
                      </c:pt>
                      <c:pt idx="306">
                        <c:v>45557</c:v>
                      </c:pt>
                      <c:pt idx="307">
                        <c:v>45558</c:v>
                      </c:pt>
                      <c:pt idx="308">
                        <c:v>45559</c:v>
                      </c:pt>
                      <c:pt idx="309">
                        <c:v>45560</c:v>
                      </c:pt>
                      <c:pt idx="310">
                        <c:v>45561</c:v>
                      </c:pt>
                      <c:pt idx="311">
                        <c:v>45562</c:v>
                      </c:pt>
                      <c:pt idx="312">
                        <c:v>45564</c:v>
                      </c:pt>
                      <c:pt idx="313">
                        <c:v>45565</c:v>
                      </c:pt>
                      <c:pt idx="314">
                        <c:v>45566</c:v>
                      </c:pt>
                      <c:pt idx="315">
                        <c:v>45567</c:v>
                      </c:pt>
                      <c:pt idx="316">
                        <c:v>45568</c:v>
                      </c:pt>
                      <c:pt idx="317">
                        <c:v>45569</c:v>
                      </c:pt>
                      <c:pt idx="318">
                        <c:v>45571</c:v>
                      </c:pt>
                      <c:pt idx="319">
                        <c:v>45572</c:v>
                      </c:pt>
                      <c:pt idx="320">
                        <c:v>45573</c:v>
                      </c:pt>
                      <c:pt idx="321">
                        <c:v>45574</c:v>
                      </c:pt>
                      <c:pt idx="322">
                        <c:v>45575</c:v>
                      </c:pt>
                      <c:pt idx="323">
                        <c:v>45576</c:v>
                      </c:pt>
                      <c:pt idx="324">
                        <c:v>45579</c:v>
                      </c:pt>
                      <c:pt idx="325">
                        <c:v>45580</c:v>
                      </c:pt>
                      <c:pt idx="326">
                        <c:v>45581</c:v>
                      </c:pt>
                      <c:pt idx="327">
                        <c:v>45582</c:v>
                      </c:pt>
                      <c:pt idx="328">
                        <c:v>45583</c:v>
                      </c:pt>
                      <c:pt idx="329">
                        <c:v>45586</c:v>
                      </c:pt>
                      <c:pt idx="330">
                        <c:v>45587</c:v>
                      </c:pt>
                      <c:pt idx="331">
                        <c:v>45588</c:v>
                      </c:pt>
                      <c:pt idx="332">
                        <c:v>45589</c:v>
                      </c:pt>
                      <c:pt idx="333">
                        <c:v>45590</c:v>
                      </c:pt>
                      <c:pt idx="334">
                        <c:v>45593</c:v>
                      </c:pt>
                      <c:pt idx="335">
                        <c:v>45594</c:v>
                      </c:pt>
                      <c:pt idx="336">
                        <c:v>45595</c:v>
                      </c:pt>
                      <c:pt idx="337">
                        <c:v>45596</c:v>
                      </c:pt>
                      <c:pt idx="338">
                        <c:v>45597</c:v>
                      </c:pt>
                      <c:pt idx="339">
                        <c:v>45599</c:v>
                      </c:pt>
                      <c:pt idx="340">
                        <c:v>45600</c:v>
                      </c:pt>
                      <c:pt idx="341">
                        <c:v>45601</c:v>
                      </c:pt>
                      <c:pt idx="342">
                        <c:v>45602</c:v>
                      </c:pt>
                      <c:pt idx="343">
                        <c:v>45603</c:v>
                      </c:pt>
                      <c:pt idx="344">
                        <c:v>45604</c:v>
                      </c:pt>
                      <c:pt idx="345">
                        <c:v>45607</c:v>
                      </c:pt>
                      <c:pt idx="346">
                        <c:v>45608</c:v>
                      </c:pt>
                      <c:pt idx="347">
                        <c:v>45609</c:v>
                      </c:pt>
                      <c:pt idx="348">
                        <c:v>45610</c:v>
                      </c:pt>
                      <c:pt idx="349">
                        <c:v>45611</c:v>
                      </c:pt>
                      <c:pt idx="350">
                        <c:v>45614</c:v>
                      </c:pt>
                      <c:pt idx="351">
                        <c:v>45615</c:v>
                      </c:pt>
                      <c:pt idx="352">
                        <c:v>45616</c:v>
                      </c:pt>
                      <c:pt idx="353">
                        <c:v>45617</c:v>
                      </c:pt>
                      <c:pt idx="354">
                        <c:v>45618</c:v>
                      </c:pt>
                      <c:pt idx="355">
                        <c:v>45621</c:v>
                      </c:pt>
                      <c:pt idx="356">
                        <c:v>45622</c:v>
                      </c:pt>
                      <c:pt idx="357">
                        <c:v>45623</c:v>
                      </c:pt>
                      <c:pt idx="358">
                        <c:v>45625</c:v>
                      </c:pt>
                      <c:pt idx="359">
                        <c:v>45628</c:v>
                      </c:pt>
                      <c:pt idx="360">
                        <c:v>45629</c:v>
                      </c:pt>
                      <c:pt idx="361">
                        <c:v>45630</c:v>
                      </c:pt>
                      <c:pt idx="362">
                        <c:v>45631</c:v>
                      </c:pt>
                      <c:pt idx="363">
                        <c:v>45632</c:v>
                      </c:pt>
                      <c:pt idx="364">
                        <c:v>45635</c:v>
                      </c:pt>
                      <c:pt idx="365">
                        <c:v>45636</c:v>
                      </c:pt>
                      <c:pt idx="366">
                        <c:v>45637</c:v>
                      </c:pt>
                      <c:pt idx="367">
                        <c:v>45638</c:v>
                      </c:pt>
                      <c:pt idx="368">
                        <c:v>45639</c:v>
                      </c:pt>
                      <c:pt idx="369">
                        <c:v>45641</c:v>
                      </c:pt>
                      <c:pt idx="370">
                        <c:v>45642</c:v>
                      </c:pt>
                      <c:pt idx="371">
                        <c:v>45643</c:v>
                      </c:pt>
                      <c:pt idx="372">
                        <c:v>45644</c:v>
                      </c:pt>
                      <c:pt idx="373">
                        <c:v>45645</c:v>
                      </c:pt>
                      <c:pt idx="374">
                        <c:v>45646</c:v>
                      </c:pt>
                      <c:pt idx="375">
                        <c:v>45649</c:v>
                      </c:pt>
                      <c:pt idx="376">
                        <c:v>45650</c:v>
                      </c:pt>
                      <c:pt idx="377">
                        <c:v>45651</c:v>
                      </c:pt>
                      <c:pt idx="378">
                        <c:v>45652</c:v>
                      </c:pt>
                      <c:pt idx="379">
                        <c:v>45653</c:v>
                      </c:pt>
                      <c:pt idx="380">
                        <c:v>45656</c:v>
                      </c:pt>
                      <c:pt idx="381">
                        <c:v>45657</c:v>
                      </c:pt>
                      <c:pt idx="382">
                        <c:v>45658</c:v>
                      </c:pt>
                      <c:pt idx="383">
                        <c:v>45663</c:v>
                      </c:pt>
                      <c:pt idx="384">
                        <c:v>45664</c:v>
                      </c:pt>
                      <c:pt idx="385">
                        <c:v>45665</c:v>
                      </c:pt>
                      <c:pt idx="386">
                        <c:v>45666</c:v>
                      </c:pt>
                      <c:pt idx="387">
                        <c:v>45667</c:v>
                      </c:pt>
                      <c:pt idx="388">
                        <c:v>45669</c:v>
                      </c:pt>
                      <c:pt idx="389">
                        <c:v>45670</c:v>
                      </c:pt>
                      <c:pt idx="390">
                        <c:v>45672</c:v>
                      </c:pt>
                      <c:pt idx="391">
                        <c:v>45673</c:v>
                      </c:pt>
                      <c:pt idx="392">
                        <c:v>45674</c:v>
                      </c:pt>
                      <c:pt idx="393">
                        <c:v>45676</c:v>
                      </c:pt>
                      <c:pt idx="394">
                        <c:v>45677</c:v>
                      </c:pt>
                      <c:pt idx="395">
                        <c:v>45678</c:v>
                      </c:pt>
                      <c:pt idx="396">
                        <c:v>45679</c:v>
                      </c:pt>
                      <c:pt idx="397">
                        <c:v>45680</c:v>
                      </c:pt>
                      <c:pt idx="398">
                        <c:v>45681</c:v>
                      </c:pt>
                      <c:pt idx="399">
                        <c:v>45683</c:v>
                      </c:pt>
                      <c:pt idx="400">
                        <c:v>45684</c:v>
                      </c:pt>
                      <c:pt idx="401">
                        <c:v>45685</c:v>
                      </c:pt>
                      <c:pt idx="402">
                        <c:v>45686</c:v>
                      </c:pt>
                      <c:pt idx="403">
                        <c:v>45687</c:v>
                      </c:pt>
                      <c:pt idx="404">
                        <c:v>45688</c:v>
                      </c:pt>
                      <c:pt idx="405">
                        <c:v>45690</c:v>
                      </c:pt>
                      <c:pt idx="406">
                        <c:v>45691</c:v>
                      </c:pt>
                      <c:pt idx="407">
                        <c:v>45692</c:v>
                      </c:pt>
                      <c:pt idx="408">
                        <c:v>45693</c:v>
                      </c:pt>
                      <c:pt idx="409">
                        <c:v>45694</c:v>
                      </c:pt>
                      <c:pt idx="410">
                        <c:v>45695</c:v>
                      </c:pt>
                      <c:pt idx="411">
                        <c:v>45698</c:v>
                      </c:pt>
                      <c:pt idx="412">
                        <c:v>45699</c:v>
                      </c:pt>
                      <c:pt idx="413">
                        <c:v>45700</c:v>
                      </c:pt>
                      <c:pt idx="414">
                        <c:v>45701</c:v>
                      </c:pt>
                      <c:pt idx="415">
                        <c:v>45702</c:v>
                      </c:pt>
                      <c:pt idx="416">
                        <c:v>45706</c:v>
                      </c:pt>
                      <c:pt idx="417">
                        <c:v>45707</c:v>
                      </c:pt>
                      <c:pt idx="418">
                        <c:v>45708</c:v>
                      </c:pt>
                      <c:pt idx="419">
                        <c:v>45709</c:v>
                      </c:pt>
                      <c:pt idx="420">
                        <c:v>45711</c:v>
                      </c:pt>
                      <c:pt idx="421">
                        <c:v>45712</c:v>
                      </c:pt>
                      <c:pt idx="422">
                        <c:v>45713</c:v>
                      </c:pt>
                      <c:pt idx="423">
                        <c:v>45714</c:v>
                      </c:pt>
                      <c:pt idx="424">
                        <c:v>45715</c:v>
                      </c:pt>
                      <c:pt idx="425">
                        <c:v>45716</c:v>
                      </c:pt>
                      <c:pt idx="426">
                        <c:v>45718</c:v>
                      </c:pt>
                      <c:pt idx="427">
                        <c:v>45719</c:v>
                      </c:pt>
                      <c:pt idx="428">
                        <c:v>45720</c:v>
                      </c:pt>
                      <c:pt idx="429">
                        <c:v>45721</c:v>
                      </c:pt>
                      <c:pt idx="430">
                        <c:v>45722</c:v>
                      </c:pt>
                      <c:pt idx="431">
                        <c:v>45723</c:v>
                      </c:pt>
                      <c:pt idx="432">
                        <c:v>45726</c:v>
                      </c:pt>
                      <c:pt idx="433">
                        <c:v>45727</c:v>
                      </c:pt>
                      <c:pt idx="434">
                        <c:v>45728</c:v>
                      </c:pt>
                      <c:pt idx="435">
                        <c:v>45729</c:v>
                      </c:pt>
                      <c:pt idx="436">
                        <c:v>45730</c:v>
                      </c:pt>
                      <c:pt idx="437">
                        <c:v>45732</c:v>
                      </c:pt>
                      <c:pt idx="438">
                        <c:v>45733</c:v>
                      </c:pt>
                      <c:pt idx="439">
                        <c:v>45734</c:v>
                      </c:pt>
                      <c:pt idx="440">
                        <c:v>45735</c:v>
                      </c:pt>
                      <c:pt idx="441">
                        <c:v>45736</c:v>
                      </c:pt>
                      <c:pt idx="442">
                        <c:v>45737</c:v>
                      </c:pt>
                      <c:pt idx="443">
                        <c:v>45739</c:v>
                      </c:pt>
                      <c:pt idx="444">
                        <c:v>45740</c:v>
                      </c:pt>
                      <c:pt idx="445">
                        <c:v>45741</c:v>
                      </c:pt>
                      <c:pt idx="446">
                        <c:v>45742</c:v>
                      </c:pt>
                      <c:pt idx="447">
                        <c:v>45743</c:v>
                      </c:pt>
                      <c:pt idx="448">
                        <c:v>45744</c:v>
                      </c:pt>
                      <c:pt idx="449">
                        <c:v>45747</c:v>
                      </c:pt>
                      <c:pt idx="450">
                        <c:v>45748</c:v>
                      </c:pt>
                      <c:pt idx="451">
                        <c:v>45749</c:v>
                      </c:pt>
                      <c:pt idx="452">
                        <c:v>45750</c:v>
                      </c:pt>
                      <c:pt idx="453">
                        <c:v>45751</c:v>
                      </c:pt>
                      <c:pt idx="454">
                        <c:v>45754</c:v>
                      </c:pt>
                      <c:pt idx="455">
                        <c:v>45755</c:v>
                      </c:pt>
                      <c:pt idx="456">
                        <c:v>45756</c:v>
                      </c:pt>
                      <c:pt idx="457">
                        <c:v>45757</c:v>
                      </c:pt>
                      <c:pt idx="458">
                        <c:v>45758</c:v>
                      </c:pt>
                      <c:pt idx="459">
                        <c:v>45760</c:v>
                      </c:pt>
                      <c:pt idx="460">
                        <c:v>45761</c:v>
                      </c:pt>
                      <c:pt idx="461">
                        <c:v>45762</c:v>
                      </c:pt>
                      <c:pt idx="462">
                        <c:v>45763</c:v>
                      </c:pt>
                      <c:pt idx="463">
                        <c:v>45764</c:v>
                      </c:pt>
                      <c:pt idx="464">
                        <c:v>45768</c:v>
                      </c:pt>
                      <c:pt idx="465">
                        <c:v>45769</c:v>
                      </c:pt>
                      <c:pt idx="466">
                        <c:v>45770</c:v>
                      </c:pt>
                      <c:pt idx="467">
                        <c:v>45771</c:v>
                      </c:pt>
                      <c:pt idx="468">
                        <c:v>45772</c:v>
                      </c:pt>
                      <c:pt idx="469">
                        <c:v>45775</c:v>
                      </c:pt>
                      <c:pt idx="470">
                        <c:v>45776</c:v>
                      </c:pt>
                      <c:pt idx="471">
                        <c:v>45777</c:v>
                      </c:pt>
                      <c:pt idx="472">
                        <c:v>45778</c:v>
                      </c:pt>
                      <c:pt idx="473">
                        <c:v>45779</c:v>
                      </c:pt>
                      <c:pt idx="474">
                        <c:v>45781</c:v>
                      </c:pt>
                      <c:pt idx="475">
                        <c:v>45782</c:v>
                      </c:pt>
                      <c:pt idx="476">
                        <c:v>45783</c:v>
                      </c:pt>
                      <c:pt idx="477">
                        <c:v>45784</c:v>
                      </c:pt>
                      <c:pt idx="478">
                        <c:v>45785</c:v>
                      </c:pt>
                      <c:pt idx="479">
                        <c:v>45786</c:v>
                      </c:pt>
                      <c:pt idx="480">
                        <c:v>45789</c:v>
                      </c:pt>
                      <c:pt idx="481">
                        <c:v>45790</c:v>
                      </c:pt>
                      <c:pt idx="482">
                        <c:v>45791</c:v>
                      </c:pt>
                      <c:pt idx="483">
                        <c:v>45792</c:v>
                      </c:pt>
                      <c:pt idx="484">
                        <c:v>45793</c:v>
                      </c:pt>
                      <c:pt idx="485">
                        <c:v>45795</c:v>
                      </c:pt>
                      <c:pt idx="486">
                        <c:v>45796</c:v>
                      </c:pt>
                      <c:pt idx="487">
                        <c:v>45797</c:v>
                      </c:pt>
                      <c:pt idx="488">
                        <c:v>45798</c:v>
                      </c:pt>
                      <c:pt idx="489">
                        <c:v>45799</c:v>
                      </c:pt>
                      <c:pt idx="490">
                        <c:v>45800</c:v>
                      </c:pt>
                      <c:pt idx="491">
                        <c:v>45802</c:v>
                      </c:pt>
                      <c:pt idx="492">
                        <c:v>45803</c:v>
                      </c:pt>
                      <c:pt idx="493">
                        <c:v>45804</c:v>
                      </c:pt>
                      <c:pt idx="494">
                        <c:v>45805</c:v>
                      </c:pt>
                      <c:pt idx="495">
                        <c:v>45806</c:v>
                      </c:pt>
                      <c:pt idx="496">
                        <c:v>45807</c:v>
                      </c:pt>
                      <c:pt idx="497">
                        <c:v>45809</c:v>
                      </c:pt>
                      <c:pt idx="498">
                        <c:v>45810</c:v>
                      </c:pt>
                      <c:pt idx="499">
                        <c:v>45811</c:v>
                      </c:pt>
                      <c:pt idx="500">
                        <c:v>45812</c:v>
                      </c:pt>
                      <c:pt idx="501">
                        <c:v>45813</c:v>
                      </c:pt>
                      <c:pt idx="502">
                        <c:v>45814</c:v>
                      </c:pt>
                      <c:pt idx="503">
                        <c:v>45816</c:v>
                      </c:pt>
                      <c:pt idx="504">
                        <c:v>45817</c:v>
                      </c:pt>
                      <c:pt idx="505">
                        <c:v>45818</c:v>
                      </c:pt>
                      <c:pt idx="506">
                        <c:v>45819</c:v>
                      </c:pt>
                      <c:pt idx="507">
                        <c:v>45820</c:v>
                      </c:pt>
                      <c:pt idx="508">
                        <c:v>45821</c:v>
                      </c:pt>
                      <c:pt idx="509">
                        <c:v>45823</c:v>
                      </c:pt>
                      <c:pt idx="510">
                        <c:v>45824</c:v>
                      </c:pt>
                      <c:pt idx="511">
                        <c:v>45825</c:v>
                      </c:pt>
                      <c:pt idx="512">
                        <c:v>45826</c:v>
                      </c:pt>
                      <c:pt idx="513">
                        <c:v>45827</c:v>
                      </c:pt>
                      <c:pt idx="514">
                        <c:v>45828</c:v>
                      </c:pt>
                      <c:pt idx="515">
                        <c:v>45830</c:v>
                      </c:pt>
                      <c:pt idx="516">
                        <c:v>45831</c:v>
                      </c:pt>
                      <c:pt idx="517">
                        <c:v>45832</c:v>
                      </c:pt>
                      <c:pt idx="518">
                        <c:v>45833</c:v>
                      </c:pt>
                      <c:pt idx="519">
                        <c:v>45834</c:v>
                      </c:pt>
                      <c:pt idx="520">
                        <c:v>45835</c:v>
                      </c:pt>
                      <c:pt idx="521">
                        <c:v>45836</c:v>
                      </c:pt>
                      <c:pt idx="522">
                        <c:v>45837</c:v>
                      </c:pt>
                      <c:pt idx="523">
                        <c:v>45838</c:v>
                      </c:pt>
                      <c:pt idx="524">
                        <c:v>45839</c:v>
                      </c:pt>
                      <c:pt idx="525">
                        <c:v>45840</c:v>
                      </c:pt>
                      <c:pt idx="526">
                        <c:v>45841</c:v>
                      </c:pt>
                    </c:numCache>
                  </c:numRef>
                </c15:cat>
              </c15:filteredCategoryTitle>
            </c:ext>
            <c:ext xmlns:c16="http://schemas.microsoft.com/office/drawing/2014/chart" uri="{C3380CC4-5D6E-409C-BE32-E72D297353CC}">
              <c16:uniqueId val="{00000000-CE4C-4FEC-BDB6-EEBF13280D38}"/>
            </c:ext>
          </c:extLst>
        </c:ser>
        <c:dLbls>
          <c:showLegendKey val="0"/>
          <c:showVal val="0"/>
          <c:showCatName val="0"/>
          <c:showSerName val="0"/>
          <c:showPercent val="0"/>
          <c:showBubbleSize val="0"/>
        </c:dLbls>
        <c:smooth val="0"/>
        <c:axId val="694305392"/>
        <c:axId val="694305872"/>
      </c:lineChart>
      <c:catAx>
        <c:axId val="694305392"/>
        <c:scaling>
          <c:orientation val="minMax"/>
        </c:scaling>
        <c:delete val="1"/>
        <c:axPos val="b"/>
        <c:numFmt formatCode="m/d/yyyy" sourceLinked="1"/>
        <c:majorTickMark val="out"/>
        <c:minorTickMark val="none"/>
        <c:tickLblPos val="nextTo"/>
        <c:crossAx val="694305872"/>
        <c:crosses val="autoZero"/>
        <c:auto val="1"/>
        <c:lblAlgn val="ctr"/>
        <c:lblOffset val="100"/>
        <c:noMultiLvlLbl val="1"/>
      </c:catAx>
      <c:valAx>
        <c:axId val="69430587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tr-TR"/>
          </a:p>
        </c:txPr>
        <c:crossAx val="694305392"/>
        <c:crosses val="autoZero"/>
        <c:crossBetween val="between"/>
      </c:valAx>
      <c:spPr>
        <a:solidFill>
          <a:schemeClr val="bg1"/>
        </a:solidFill>
        <a:ln cmpd="sng">
          <a:solidFill>
            <a:schemeClr val="dk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tr-TR"/>
    </a:p>
  </c:txPr>
  <c:externalData r:id="rId3">
    <c:autoUpdate val="0"/>
  </c:externalData>
  <c:userShapes r:id="rId4"/>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554792945543003E-2"/>
          <c:y val="2.4274771247516713E-2"/>
          <c:w val="0.9017028030633748"/>
          <c:h val="0.83364673511114973"/>
        </c:manualLayout>
      </c:layout>
      <c:lineChart>
        <c:grouping val="standard"/>
        <c:varyColors val="0"/>
        <c:ser>
          <c:idx val="0"/>
          <c:order val="0"/>
          <c:tx>
            <c:strRef>
              <c:f>Sayfa1!$B$1</c:f>
              <c:strCache>
                <c:ptCount val="1"/>
                <c:pt idx="0">
                  <c:v>Seri 1</c:v>
                </c:pt>
              </c:strCache>
            </c:strRef>
          </c:tx>
          <c:spPr>
            <a:ln w="28575" cap="rnd">
              <a:solidFill>
                <a:schemeClr val="accent1"/>
              </a:solidFill>
              <a:round/>
            </a:ln>
            <a:effectLst/>
          </c:spPr>
          <c:marker>
            <c:symbol val="none"/>
          </c:marker>
          <c:cat>
            <c:numRef>
              <c:f>Sayfa1!$A$2:$A$946</c:f>
              <c:numCache>
                <c:formatCode>m/d/yyyy</c:formatCode>
                <c:ptCount val="945"/>
                <c:pt idx="0">
                  <c:v>44470</c:v>
                </c:pt>
                <c:pt idx="1">
                  <c:v>44473</c:v>
                </c:pt>
                <c:pt idx="2">
                  <c:v>44474</c:v>
                </c:pt>
                <c:pt idx="3">
                  <c:v>44475</c:v>
                </c:pt>
                <c:pt idx="4">
                  <c:v>44476</c:v>
                </c:pt>
                <c:pt idx="5">
                  <c:v>44477</c:v>
                </c:pt>
                <c:pt idx="6">
                  <c:v>44480</c:v>
                </c:pt>
                <c:pt idx="7">
                  <c:v>44481</c:v>
                </c:pt>
                <c:pt idx="8">
                  <c:v>44482</c:v>
                </c:pt>
                <c:pt idx="9">
                  <c:v>44483</c:v>
                </c:pt>
                <c:pt idx="10">
                  <c:v>44484</c:v>
                </c:pt>
                <c:pt idx="11">
                  <c:v>44487</c:v>
                </c:pt>
                <c:pt idx="12">
                  <c:v>44488</c:v>
                </c:pt>
                <c:pt idx="13">
                  <c:v>44489</c:v>
                </c:pt>
                <c:pt idx="14">
                  <c:v>44490</c:v>
                </c:pt>
                <c:pt idx="15">
                  <c:v>44491</c:v>
                </c:pt>
                <c:pt idx="16">
                  <c:v>44494</c:v>
                </c:pt>
                <c:pt idx="17">
                  <c:v>44495</c:v>
                </c:pt>
                <c:pt idx="18">
                  <c:v>44496</c:v>
                </c:pt>
                <c:pt idx="19">
                  <c:v>44497</c:v>
                </c:pt>
                <c:pt idx="20">
                  <c:v>44498</c:v>
                </c:pt>
                <c:pt idx="21">
                  <c:v>44501</c:v>
                </c:pt>
                <c:pt idx="22">
                  <c:v>44502</c:v>
                </c:pt>
                <c:pt idx="23">
                  <c:v>44503</c:v>
                </c:pt>
                <c:pt idx="24">
                  <c:v>44504</c:v>
                </c:pt>
                <c:pt idx="25">
                  <c:v>44505</c:v>
                </c:pt>
                <c:pt idx="26">
                  <c:v>44508</c:v>
                </c:pt>
                <c:pt idx="27">
                  <c:v>44509</c:v>
                </c:pt>
                <c:pt idx="28">
                  <c:v>44510</c:v>
                </c:pt>
                <c:pt idx="29">
                  <c:v>44511</c:v>
                </c:pt>
                <c:pt idx="30">
                  <c:v>44512</c:v>
                </c:pt>
                <c:pt idx="31">
                  <c:v>44515</c:v>
                </c:pt>
                <c:pt idx="32">
                  <c:v>44516</c:v>
                </c:pt>
                <c:pt idx="33">
                  <c:v>44517</c:v>
                </c:pt>
                <c:pt idx="34">
                  <c:v>44518</c:v>
                </c:pt>
                <c:pt idx="35">
                  <c:v>44519</c:v>
                </c:pt>
                <c:pt idx="36">
                  <c:v>44522</c:v>
                </c:pt>
                <c:pt idx="37">
                  <c:v>44523</c:v>
                </c:pt>
                <c:pt idx="38">
                  <c:v>44524</c:v>
                </c:pt>
                <c:pt idx="39">
                  <c:v>44525</c:v>
                </c:pt>
                <c:pt idx="40">
                  <c:v>44526</c:v>
                </c:pt>
                <c:pt idx="41">
                  <c:v>44529</c:v>
                </c:pt>
                <c:pt idx="42">
                  <c:v>44530</c:v>
                </c:pt>
                <c:pt idx="43">
                  <c:v>44531</c:v>
                </c:pt>
                <c:pt idx="44">
                  <c:v>44532</c:v>
                </c:pt>
                <c:pt idx="45">
                  <c:v>44533</c:v>
                </c:pt>
                <c:pt idx="46">
                  <c:v>44536</c:v>
                </c:pt>
                <c:pt idx="47">
                  <c:v>44537</c:v>
                </c:pt>
                <c:pt idx="48">
                  <c:v>44538</c:v>
                </c:pt>
                <c:pt idx="49">
                  <c:v>44539</c:v>
                </c:pt>
                <c:pt idx="50">
                  <c:v>44540</c:v>
                </c:pt>
                <c:pt idx="51">
                  <c:v>44543</c:v>
                </c:pt>
                <c:pt idx="52">
                  <c:v>44544</c:v>
                </c:pt>
                <c:pt idx="53">
                  <c:v>44545</c:v>
                </c:pt>
                <c:pt idx="54">
                  <c:v>44546</c:v>
                </c:pt>
                <c:pt idx="55">
                  <c:v>44547</c:v>
                </c:pt>
                <c:pt idx="56">
                  <c:v>44550</c:v>
                </c:pt>
                <c:pt idx="57">
                  <c:v>44551</c:v>
                </c:pt>
                <c:pt idx="58">
                  <c:v>44552</c:v>
                </c:pt>
                <c:pt idx="59">
                  <c:v>44553</c:v>
                </c:pt>
                <c:pt idx="60">
                  <c:v>44554</c:v>
                </c:pt>
                <c:pt idx="61">
                  <c:v>44559</c:v>
                </c:pt>
                <c:pt idx="62">
                  <c:v>44560</c:v>
                </c:pt>
                <c:pt idx="63">
                  <c:v>44561</c:v>
                </c:pt>
                <c:pt idx="64">
                  <c:v>44565</c:v>
                </c:pt>
                <c:pt idx="65">
                  <c:v>44566</c:v>
                </c:pt>
                <c:pt idx="66">
                  <c:v>44567</c:v>
                </c:pt>
                <c:pt idx="67">
                  <c:v>44568</c:v>
                </c:pt>
                <c:pt idx="68">
                  <c:v>44571</c:v>
                </c:pt>
                <c:pt idx="69">
                  <c:v>44572</c:v>
                </c:pt>
                <c:pt idx="70">
                  <c:v>44573</c:v>
                </c:pt>
                <c:pt idx="71">
                  <c:v>44574</c:v>
                </c:pt>
                <c:pt idx="72">
                  <c:v>44575</c:v>
                </c:pt>
                <c:pt idx="73">
                  <c:v>44578</c:v>
                </c:pt>
                <c:pt idx="74">
                  <c:v>44579</c:v>
                </c:pt>
                <c:pt idx="75">
                  <c:v>44580</c:v>
                </c:pt>
                <c:pt idx="76">
                  <c:v>44581</c:v>
                </c:pt>
                <c:pt idx="77">
                  <c:v>44582</c:v>
                </c:pt>
                <c:pt idx="78">
                  <c:v>44585</c:v>
                </c:pt>
                <c:pt idx="79">
                  <c:v>44586</c:v>
                </c:pt>
                <c:pt idx="80">
                  <c:v>44587</c:v>
                </c:pt>
                <c:pt idx="81">
                  <c:v>44588</c:v>
                </c:pt>
                <c:pt idx="82">
                  <c:v>44589</c:v>
                </c:pt>
                <c:pt idx="83">
                  <c:v>44592</c:v>
                </c:pt>
                <c:pt idx="84">
                  <c:v>44593</c:v>
                </c:pt>
                <c:pt idx="85">
                  <c:v>44594</c:v>
                </c:pt>
                <c:pt idx="86">
                  <c:v>44595</c:v>
                </c:pt>
                <c:pt idx="87">
                  <c:v>44596</c:v>
                </c:pt>
                <c:pt idx="88">
                  <c:v>44599</c:v>
                </c:pt>
                <c:pt idx="89">
                  <c:v>44600</c:v>
                </c:pt>
                <c:pt idx="90">
                  <c:v>44601</c:v>
                </c:pt>
                <c:pt idx="91">
                  <c:v>44602</c:v>
                </c:pt>
                <c:pt idx="92">
                  <c:v>44603</c:v>
                </c:pt>
                <c:pt idx="93">
                  <c:v>44606</c:v>
                </c:pt>
                <c:pt idx="94">
                  <c:v>44607</c:v>
                </c:pt>
                <c:pt idx="95">
                  <c:v>44608</c:v>
                </c:pt>
                <c:pt idx="96">
                  <c:v>44609</c:v>
                </c:pt>
                <c:pt idx="97">
                  <c:v>44610</c:v>
                </c:pt>
                <c:pt idx="98">
                  <c:v>44613</c:v>
                </c:pt>
                <c:pt idx="99">
                  <c:v>44614</c:v>
                </c:pt>
                <c:pt idx="100">
                  <c:v>44615</c:v>
                </c:pt>
                <c:pt idx="101">
                  <c:v>44616</c:v>
                </c:pt>
                <c:pt idx="102">
                  <c:v>44617</c:v>
                </c:pt>
                <c:pt idx="103">
                  <c:v>44620</c:v>
                </c:pt>
                <c:pt idx="104">
                  <c:v>44621</c:v>
                </c:pt>
                <c:pt idx="105">
                  <c:v>44622</c:v>
                </c:pt>
                <c:pt idx="106">
                  <c:v>44623</c:v>
                </c:pt>
                <c:pt idx="107">
                  <c:v>44624</c:v>
                </c:pt>
                <c:pt idx="108">
                  <c:v>44627</c:v>
                </c:pt>
                <c:pt idx="109">
                  <c:v>44628</c:v>
                </c:pt>
                <c:pt idx="110">
                  <c:v>44629</c:v>
                </c:pt>
                <c:pt idx="111">
                  <c:v>44630</c:v>
                </c:pt>
                <c:pt idx="112">
                  <c:v>44631</c:v>
                </c:pt>
                <c:pt idx="113">
                  <c:v>44634</c:v>
                </c:pt>
                <c:pt idx="114">
                  <c:v>44635</c:v>
                </c:pt>
                <c:pt idx="115">
                  <c:v>44636</c:v>
                </c:pt>
                <c:pt idx="116">
                  <c:v>44637</c:v>
                </c:pt>
                <c:pt idx="117">
                  <c:v>44638</c:v>
                </c:pt>
                <c:pt idx="118">
                  <c:v>44641</c:v>
                </c:pt>
                <c:pt idx="119">
                  <c:v>44642</c:v>
                </c:pt>
                <c:pt idx="120">
                  <c:v>44643</c:v>
                </c:pt>
                <c:pt idx="121">
                  <c:v>44644</c:v>
                </c:pt>
                <c:pt idx="122">
                  <c:v>44645</c:v>
                </c:pt>
                <c:pt idx="123">
                  <c:v>44648</c:v>
                </c:pt>
                <c:pt idx="124">
                  <c:v>44649</c:v>
                </c:pt>
                <c:pt idx="125">
                  <c:v>44650</c:v>
                </c:pt>
                <c:pt idx="126">
                  <c:v>44651</c:v>
                </c:pt>
                <c:pt idx="127">
                  <c:v>44652</c:v>
                </c:pt>
                <c:pt idx="128">
                  <c:v>44655</c:v>
                </c:pt>
                <c:pt idx="129">
                  <c:v>44656</c:v>
                </c:pt>
                <c:pt idx="130">
                  <c:v>44657</c:v>
                </c:pt>
                <c:pt idx="131">
                  <c:v>44658</c:v>
                </c:pt>
                <c:pt idx="132">
                  <c:v>44659</c:v>
                </c:pt>
                <c:pt idx="133">
                  <c:v>44662</c:v>
                </c:pt>
                <c:pt idx="134">
                  <c:v>44663</c:v>
                </c:pt>
                <c:pt idx="135">
                  <c:v>44664</c:v>
                </c:pt>
                <c:pt idx="136">
                  <c:v>44665</c:v>
                </c:pt>
                <c:pt idx="137">
                  <c:v>44670</c:v>
                </c:pt>
                <c:pt idx="138">
                  <c:v>44671</c:v>
                </c:pt>
                <c:pt idx="139">
                  <c:v>44672</c:v>
                </c:pt>
                <c:pt idx="140">
                  <c:v>44673</c:v>
                </c:pt>
                <c:pt idx="141">
                  <c:v>44676</c:v>
                </c:pt>
                <c:pt idx="142">
                  <c:v>44677</c:v>
                </c:pt>
                <c:pt idx="143">
                  <c:v>44678</c:v>
                </c:pt>
                <c:pt idx="144">
                  <c:v>44679</c:v>
                </c:pt>
                <c:pt idx="145">
                  <c:v>44680</c:v>
                </c:pt>
                <c:pt idx="146">
                  <c:v>44684</c:v>
                </c:pt>
                <c:pt idx="147">
                  <c:v>44685</c:v>
                </c:pt>
                <c:pt idx="148">
                  <c:v>44686</c:v>
                </c:pt>
                <c:pt idx="149">
                  <c:v>44687</c:v>
                </c:pt>
                <c:pt idx="150">
                  <c:v>44690</c:v>
                </c:pt>
                <c:pt idx="151">
                  <c:v>44691</c:v>
                </c:pt>
                <c:pt idx="152">
                  <c:v>44692</c:v>
                </c:pt>
                <c:pt idx="153">
                  <c:v>44693</c:v>
                </c:pt>
                <c:pt idx="154">
                  <c:v>44694</c:v>
                </c:pt>
                <c:pt idx="155">
                  <c:v>44697</c:v>
                </c:pt>
                <c:pt idx="156">
                  <c:v>44698</c:v>
                </c:pt>
                <c:pt idx="157">
                  <c:v>44699</c:v>
                </c:pt>
                <c:pt idx="158">
                  <c:v>44700</c:v>
                </c:pt>
                <c:pt idx="159">
                  <c:v>44701</c:v>
                </c:pt>
                <c:pt idx="160">
                  <c:v>44704</c:v>
                </c:pt>
                <c:pt idx="161">
                  <c:v>44705</c:v>
                </c:pt>
                <c:pt idx="162">
                  <c:v>44706</c:v>
                </c:pt>
                <c:pt idx="163">
                  <c:v>44707</c:v>
                </c:pt>
                <c:pt idx="164">
                  <c:v>44708</c:v>
                </c:pt>
                <c:pt idx="165">
                  <c:v>44711</c:v>
                </c:pt>
                <c:pt idx="166">
                  <c:v>44712</c:v>
                </c:pt>
                <c:pt idx="167">
                  <c:v>44713</c:v>
                </c:pt>
                <c:pt idx="168">
                  <c:v>44718</c:v>
                </c:pt>
                <c:pt idx="169">
                  <c:v>44719</c:v>
                </c:pt>
                <c:pt idx="170">
                  <c:v>44720</c:v>
                </c:pt>
                <c:pt idx="171">
                  <c:v>44721</c:v>
                </c:pt>
                <c:pt idx="172">
                  <c:v>44722</c:v>
                </c:pt>
                <c:pt idx="173">
                  <c:v>44725</c:v>
                </c:pt>
                <c:pt idx="174">
                  <c:v>44726</c:v>
                </c:pt>
                <c:pt idx="175">
                  <c:v>44727</c:v>
                </c:pt>
                <c:pt idx="176">
                  <c:v>44728</c:v>
                </c:pt>
                <c:pt idx="177">
                  <c:v>44729</c:v>
                </c:pt>
                <c:pt idx="178">
                  <c:v>44732</c:v>
                </c:pt>
                <c:pt idx="179">
                  <c:v>44733</c:v>
                </c:pt>
                <c:pt idx="180">
                  <c:v>44734</c:v>
                </c:pt>
                <c:pt idx="181">
                  <c:v>44735</c:v>
                </c:pt>
                <c:pt idx="182">
                  <c:v>44736</c:v>
                </c:pt>
                <c:pt idx="183">
                  <c:v>44739</c:v>
                </c:pt>
                <c:pt idx="184">
                  <c:v>44740</c:v>
                </c:pt>
                <c:pt idx="185">
                  <c:v>44741</c:v>
                </c:pt>
                <c:pt idx="186">
                  <c:v>44742</c:v>
                </c:pt>
                <c:pt idx="187">
                  <c:v>44743</c:v>
                </c:pt>
                <c:pt idx="188">
                  <c:v>44746</c:v>
                </c:pt>
                <c:pt idx="189">
                  <c:v>44747</c:v>
                </c:pt>
                <c:pt idx="190">
                  <c:v>44748</c:v>
                </c:pt>
                <c:pt idx="191">
                  <c:v>44749</c:v>
                </c:pt>
                <c:pt idx="192">
                  <c:v>44750</c:v>
                </c:pt>
                <c:pt idx="193">
                  <c:v>44753</c:v>
                </c:pt>
                <c:pt idx="194">
                  <c:v>44754</c:v>
                </c:pt>
                <c:pt idx="195">
                  <c:v>44755</c:v>
                </c:pt>
                <c:pt idx="196">
                  <c:v>44756</c:v>
                </c:pt>
                <c:pt idx="197">
                  <c:v>44757</c:v>
                </c:pt>
                <c:pt idx="198">
                  <c:v>44760</c:v>
                </c:pt>
                <c:pt idx="199">
                  <c:v>44761</c:v>
                </c:pt>
                <c:pt idx="200">
                  <c:v>44762</c:v>
                </c:pt>
                <c:pt idx="201">
                  <c:v>44763</c:v>
                </c:pt>
                <c:pt idx="202">
                  <c:v>44764</c:v>
                </c:pt>
                <c:pt idx="203">
                  <c:v>44767</c:v>
                </c:pt>
                <c:pt idx="204">
                  <c:v>44768</c:v>
                </c:pt>
                <c:pt idx="205">
                  <c:v>44769</c:v>
                </c:pt>
                <c:pt idx="206">
                  <c:v>44770</c:v>
                </c:pt>
                <c:pt idx="207">
                  <c:v>44771</c:v>
                </c:pt>
                <c:pt idx="208">
                  <c:v>44774</c:v>
                </c:pt>
                <c:pt idx="209">
                  <c:v>44775</c:v>
                </c:pt>
                <c:pt idx="210">
                  <c:v>44776</c:v>
                </c:pt>
                <c:pt idx="211">
                  <c:v>44777</c:v>
                </c:pt>
                <c:pt idx="212">
                  <c:v>44778</c:v>
                </c:pt>
                <c:pt idx="213">
                  <c:v>44781</c:v>
                </c:pt>
                <c:pt idx="214">
                  <c:v>44782</c:v>
                </c:pt>
                <c:pt idx="215">
                  <c:v>44783</c:v>
                </c:pt>
                <c:pt idx="216">
                  <c:v>44784</c:v>
                </c:pt>
                <c:pt idx="217">
                  <c:v>44785</c:v>
                </c:pt>
                <c:pt idx="218">
                  <c:v>44788</c:v>
                </c:pt>
                <c:pt idx="219">
                  <c:v>44789</c:v>
                </c:pt>
                <c:pt idx="220">
                  <c:v>44790</c:v>
                </c:pt>
                <c:pt idx="221">
                  <c:v>44791</c:v>
                </c:pt>
                <c:pt idx="222">
                  <c:v>44792</c:v>
                </c:pt>
                <c:pt idx="223">
                  <c:v>44795</c:v>
                </c:pt>
                <c:pt idx="224">
                  <c:v>44796</c:v>
                </c:pt>
                <c:pt idx="225">
                  <c:v>44797</c:v>
                </c:pt>
                <c:pt idx="226">
                  <c:v>44798</c:v>
                </c:pt>
                <c:pt idx="227">
                  <c:v>44799</c:v>
                </c:pt>
                <c:pt idx="228">
                  <c:v>44803</c:v>
                </c:pt>
                <c:pt idx="229">
                  <c:v>44804</c:v>
                </c:pt>
                <c:pt idx="230">
                  <c:v>44805</c:v>
                </c:pt>
                <c:pt idx="231">
                  <c:v>44806</c:v>
                </c:pt>
                <c:pt idx="232">
                  <c:v>44809</c:v>
                </c:pt>
                <c:pt idx="233">
                  <c:v>44810</c:v>
                </c:pt>
                <c:pt idx="234">
                  <c:v>44811</c:v>
                </c:pt>
                <c:pt idx="235">
                  <c:v>44812</c:v>
                </c:pt>
                <c:pt idx="236">
                  <c:v>44813</c:v>
                </c:pt>
                <c:pt idx="237">
                  <c:v>44816</c:v>
                </c:pt>
                <c:pt idx="238">
                  <c:v>44817</c:v>
                </c:pt>
                <c:pt idx="239">
                  <c:v>44818</c:v>
                </c:pt>
                <c:pt idx="240">
                  <c:v>44819</c:v>
                </c:pt>
                <c:pt idx="241">
                  <c:v>44820</c:v>
                </c:pt>
                <c:pt idx="242">
                  <c:v>44823</c:v>
                </c:pt>
                <c:pt idx="243">
                  <c:v>44824</c:v>
                </c:pt>
                <c:pt idx="244">
                  <c:v>44825</c:v>
                </c:pt>
                <c:pt idx="245">
                  <c:v>44826</c:v>
                </c:pt>
                <c:pt idx="246">
                  <c:v>44827</c:v>
                </c:pt>
                <c:pt idx="247">
                  <c:v>44830</c:v>
                </c:pt>
                <c:pt idx="248">
                  <c:v>44831</c:v>
                </c:pt>
                <c:pt idx="249">
                  <c:v>44832</c:v>
                </c:pt>
                <c:pt idx="250">
                  <c:v>44833</c:v>
                </c:pt>
                <c:pt idx="251">
                  <c:v>44834</c:v>
                </c:pt>
                <c:pt idx="252">
                  <c:v>44837</c:v>
                </c:pt>
                <c:pt idx="253">
                  <c:v>44838</c:v>
                </c:pt>
                <c:pt idx="254">
                  <c:v>44839</c:v>
                </c:pt>
                <c:pt idx="255">
                  <c:v>44840</c:v>
                </c:pt>
                <c:pt idx="256">
                  <c:v>44841</c:v>
                </c:pt>
                <c:pt idx="257">
                  <c:v>44844</c:v>
                </c:pt>
                <c:pt idx="258">
                  <c:v>44845</c:v>
                </c:pt>
                <c:pt idx="259">
                  <c:v>44846</c:v>
                </c:pt>
                <c:pt idx="260">
                  <c:v>44847</c:v>
                </c:pt>
                <c:pt idx="261">
                  <c:v>44848</c:v>
                </c:pt>
                <c:pt idx="262">
                  <c:v>44851</c:v>
                </c:pt>
                <c:pt idx="263">
                  <c:v>44852</c:v>
                </c:pt>
                <c:pt idx="264">
                  <c:v>44853</c:v>
                </c:pt>
                <c:pt idx="265">
                  <c:v>44854</c:v>
                </c:pt>
                <c:pt idx="266">
                  <c:v>44855</c:v>
                </c:pt>
                <c:pt idx="267">
                  <c:v>44858</c:v>
                </c:pt>
                <c:pt idx="268">
                  <c:v>44859</c:v>
                </c:pt>
                <c:pt idx="269">
                  <c:v>44860</c:v>
                </c:pt>
                <c:pt idx="270">
                  <c:v>44861</c:v>
                </c:pt>
                <c:pt idx="271">
                  <c:v>44862</c:v>
                </c:pt>
                <c:pt idx="272">
                  <c:v>44865</c:v>
                </c:pt>
                <c:pt idx="273">
                  <c:v>44866</c:v>
                </c:pt>
                <c:pt idx="274">
                  <c:v>44867</c:v>
                </c:pt>
                <c:pt idx="275">
                  <c:v>44868</c:v>
                </c:pt>
                <c:pt idx="276">
                  <c:v>44869</c:v>
                </c:pt>
                <c:pt idx="277">
                  <c:v>44872</c:v>
                </c:pt>
                <c:pt idx="278">
                  <c:v>44873</c:v>
                </c:pt>
                <c:pt idx="279">
                  <c:v>44874</c:v>
                </c:pt>
                <c:pt idx="280">
                  <c:v>44875</c:v>
                </c:pt>
                <c:pt idx="281">
                  <c:v>44876</c:v>
                </c:pt>
                <c:pt idx="282">
                  <c:v>44879</c:v>
                </c:pt>
                <c:pt idx="283">
                  <c:v>44880</c:v>
                </c:pt>
                <c:pt idx="284">
                  <c:v>44881</c:v>
                </c:pt>
                <c:pt idx="285">
                  <c:v>44882</c:v>
                </c:pt>
                <c:pt idx="286">
                  <c:v>44883</c:v>
                </c:pt>
                <c:pt idx="287">
                  <c:v>44886</c:v>
                </c:pt>
                <c:pt idx="288">
                  <c:v>44887</c:v>
                </c:pt>
                <c:pt idx="289">
                  <c:v>44888</c:v>
                </c:pt>
                <c:pt idx="290">
                  <c:v>44889</c:v>
                </c:pt>
                <c:pt idx="291">
                  <c:v>44890</c:v>
                </c:pt>
                <c:pt idx="292">
                  <c:v>44893</c:v>
                </c:pt>
                <c:pt idx="293">
                  <c:v>44894</c:v>
                </c:pt>
                <c:pt idx="294">
                  <c:v>44895</c:v>
                </c:pt>
                <c:pt idx="295">
                  <c:v>44896</c:v>
                </c:pt>
                <c:pt idx="296">
                  <c:v>44897</c:v>
                </c:pt>
                <c:pt idx="297">
                  <c:v>44900</c:v>
                </c:pt>
                <c:pt idx="298">
                  <c:v>44901</c:v>
                </c:pt>
                <c:pt idx="299">
                  <c:v>44902</c:v>
                </c:pt>
                <c:pt idx="300">
                  <c:v>44903</c:v>
                </c:pt>
                <c:pt idx="301">
                  <c:v>44904</c:v>
                </c:pt>
                <c:pt idx="302">
                  <c:v>44907</c:v>
                </c:pt>
                <c:pt idx="303">
                  <c:v>44908</c:v>
                </c:pt>
                <c:pt idx="304">
                  <c:v>44909</c:v>
                </c:pt>
                <c:pt idx="305">
                  <c:v>44910</c:v>
                </c:pt>
                <c:pt idx="306">
                  <c:v>44911</c:v>
                </c:pt>
                <c:pt idx="307">
                  <c:v>44914</c:v>
                </c:pt>
                <c:pt idx="308">
                  <c:v>44915</c:v>
                </c:pt>
                <c:pt idx="309">
                  <c:v>44916</c:v>
                </c:pt>
                <c:pt idx="310">
                  <c:v>44917</c:v>
                </c:pt>
                <c:pt idx="311">
                  <c:v>44918</c:v>
                </c:pt>
                <c:pt idx="312">
                  <c:v>44923</c:v>
                </c:pt>
                <c:pt idx="313">
                  <c:v>44924</c:v>
                </c:pt>
                <c:pt idx="314">
                  <c:v>44925</c:v>
                </c:pt>
                <c:pt idx="315">
                  <c:v>44929</c:v>
                </c:pt>
                <c:pt idx="316">
                  <c:v>44930</c:v>
                </c:pt>
                <c:pt idx="317">
                  <c:v>44931</c:v>
                </c:pt>
                <c:pt idx="318">
                  <c:v>44932</c:v>
                </c:pt>
                <c:pt idx="319">
                  <c:v>44935</c:v>
                </c:pt>
                <c:pt idx="320">
                  <c:v>44936</c:v>
                </c:pt>
                <c:pt idx="321">
                  <c:v>44937</c:v>
                </c:pt>
                <c:pt idx="322">
                  <c:v>44938</c:v>
                </c:pt>
                <c:pt idx="323">
                  <c:v>44939</c:v>
                </c:pt>
                <c:pt idx="324">
                  <c:v>44942</c:v>
                </c:pt>
                <c:pt idx="325">
                  <c:v>44943</c:v>
                </c:pt>
                <c:pt idx="326">
                  <c:v>44944</c:v>
                </c:pt>
                <c:pt idx="327">
                  <c:v>44945</c:v>
                </c:pt>
                <c:pt idx="328">
                  <c:v>44946</c:v>
                </c:pt>
                <c:pt idx="329">
                  <c:v>44949</c:v>
                </c:pt>
                <c:pt idx="330">
                  <c:v>44950</c:v>
                </c:pt>
                <c:pt idx="331">
                  <c:v>44951</c:v>
                </c:pt>
                <c:pt idx="332">
                  <c:v>44952</c:v>
                </c:pt>
                <c:pt idx="333">
                  <c:v>44953</c:v>
                </c:pt>
                <c:pt idx="334">
                  <c:v>44956</c:v>
                </c:pt>
                <c:pt idx="335">
                  <c:v>44957</c:v>
                </c:pt>
                <c:pt idx="336">
                  <c:v>44958</c:v>
                </c:pt>
                <c:pt idx="337">
                  <c:v>44959</c:v>
                </c:pt>
                <c:pt idx="338">
                  <c:v>44960</c:v>
                </c:pt>
                <c:pt idx="339">
                  <c:v>44963</c:v>
                </c:pt>
                <c:pt idx="340">
                  <c:v>44964</c:v>
                </c:pt>
                <c:pt idx="341">
                  <c:v>44965</c:v>
                </c:pt>
                <c:pt idx="342">
                  <c:v>44966</c:v>
                </c:pt>
                <c:pt idx="343">
                  <c:v>44967</c:v>
                </c:pt>
                <c:pt idx="344">
                  <c:v>44970</c:v>
                </c:pt>
                <c:pt idx="345">
                  <c:v>44971</c:v>
                </c:pt>
                <c:pt idx="346">
                  <c:v>44972</c:v>
                </c:pt>
                <c:pt idx="347">
                  <c:v>44973</c:v>
                </c:pt>
                <c:pt idx="348">
                  <c:v>44974</c:v>
                </c:pt>
                <c:pt idx="349">
                  <c:v>44977</c:v>
                </c:pt>
                <c:pt idx="350">
                  <c:v>44978</c:v>
                </c:pt>
                <c:pt idx="351">
                  <c:v>44979</c:v>
                </c:pt>
                <c:pt idx="352">
                  <c:v>44980</c:v>
                </c:pt>
                <c:pt idx="353">
                  <c:v>44981</c:v>
                </c:pt>
                <c:pt idx="354">
                  <c:v>44984</c:v>
                </c:pt>
                <c:pt idx="355">
                  <c:v>44985</c:v>
                </c:pt>
                <c:pt idx="356">
                  <c:v>44986</c:v>
                </c:pt>
                <c:pt idx="357">
                  <c:v>44987</c:v>
                </c:pt>
                <c:pt idx="358">
                  <c:v>44988</c:v>
                </c:pt>
                <c:pt idx="359">
                  <c:v>44991</c:v>
                </c:pt>
                <c:pt idx="360">
                  <c:v>44992</c:v>
                </c:pt>
                <c:pt idx="361">
                  <c:v>44993</c:v>
                </c:pt>
                <c:pt idx="362">
                  <c:v>44994</c:v>
                </c:pt>
                <c:pt idx="363">
                  <c:v>44995</c:v>
                </c:pt>
                <c:pt idx="364">
                  <c:v>44998</c:v>
                </c:pt>
                <c:pt idx="365">
                  <c:v>44999</c:v>
                </c:pt>
                <c:pt idx="366">
                  <c:v>45000</c:v>
                </c:pt>
                <c:pt idx="367">
                  <c:v>45001</c:v>
                </c:pt>
                <c:pt idx="368">
                  <c:v>45002</c:v>
                </c:pt>
                <c:pt idx="369">
                  <c:v>45005</c:v>
                </c:pt>
                <c:pt idx="370">
                  <c:v>45006</c:v>
                </c:pt>
                <c:pt idx="371">
                  <c:v>45007</c:v>
                </c:pt>
                <c:pt idx="372">
                  <c:v>45008</c:v>
                </c:pt>
                <c:pt idx="373">
                  <c:v>45009</c:v>
                </c:pt>
                <c:pt idx="374">
                  <c:v>45012</c:v>
                </c:pt>
                <c:pt idx="375">
                  <c:v>45013</c:v>
                </c:pt>
                <c:pt idx="376">
                  <c:v>45014</c:v>
                </c:pt>
                <c:pt idx="377">
                  <c:v>45015</c:v>
                </c:pt>
                <c:pt idx="378">
                  <c:v>45016</c:v>
                </c:pt>
                <c:pt idx="379">
                  <c:v>45019</c:v>
                </c:pt>
                <c:pt idx="380">
                  <c:v>45020</c:v>
                </c:pt>
                <c:pt idx="381">
                  <c:v>45021</c:v>
                </c:pt>
                <c:pt idx="382">
                  <c:v>45022</c:v>
                </c:pt>
                <c:pt idx="383">
                  <c:v>45027</c:v>
                </c:pt>
                <c:pt idx="384">
                  <c:v>45028</c:v>
                </c:pt>
                <c:pt idx="385">
                  <c:v>45029</c:v>
                </c:pt>
                <c:pt idx="386">
                  <c:v>45030</c:v>
                </c:pt>
                <c:pt idx="387">
                  <c:v>45033</c:v>
                </c:pt>
                <c:pt idx="388">
                  <c:v>45034</c:v>
                </c:pt>
                <c:pt idx="389">
                  <c:v>45035</c:v>
                </c:pt>
                <c:pt idx="390">
                  <c:v>45036</c:v>
                </c:pt>
                <c:pt idx="391">
                  <c:v>45037</c:v>
                </c:pt>
                <c:pt idx="392">
                  <c:v>45040</c:v>
                </c:pt>
                <c:pt idx="393">
                  <c:v>45041</c:v>
                </c:pt>
                <c:pt idx="394">
                  <c:v>45042</c:v>
                </c:pt>
                <c:pt idx="395">
                  <c:v>45043</c:v>
                </c:pt>
                <c:pt idx="396">
                  <c:v>45044</c:v>
                </c:pt>
                <c:pt idx="397">
                  <c:v>45048</c:v>
                </c:pt>
                <c:pt idx="398">
                  <c:v>45049</c:v>
                </c:pt>
                <c:pt idx="399">
                  <c:v>45050</c:v>
                </c:pt>
                <c:pt idx="400">
                  <c:v>45051</c:v>
                </c:pt>
                <c:pt idx="401">
                  <c:v>45055</c:v>
                </c:pt>
                <c:pt idx="402">
                  <c:v>45056</c:v>
                </c:pt>
                <c:pt idx="403">
                  <c:v>45057</c:v>
                </c:pt>
                <c:pt idx="404">
                  <c:v>45058</c:v>
                </c:pt>
                <c:pt idx="405">
                  <c:v>45061</c:v>
                </c:pt>
                <c:pt idx="406">
                  <c:v>45062</c:v>
                </c:pt>
                <c:pt idx="407">
                  <c:v>45063</c:v>
                </c:pt>
                <c:pt idx="408">
                  <c:v>45064</c:v>
                </c:pt>
                <c:pt idx="409">
                  <c:v>45065</c:v>
                </c:pt>
                <c:pt idx="410">
                  <c:v>45068</c:v>
                </c:pt>
                <c:pt idx="411">
                  <c:v>45069</c:v>
                </c:pt>
                <c:pt idx="412">
                  <c:v>45070</c:v>
                </c:pt>
                <c:pt idx="413">
                  <c:v>45071</c:v>
                </c:pt>
                <c:pt idx="414">
                  <c:v>45072</c:v>
                </c:pt>
                <c:pt idx="415">
                  <c:v>45076</c:v>
                </c:pt>
                <c:pt idx="416">
                  <c:v>45077</c:v>
                </c:pt>
                <c:pt idx="417">
                  <c:v>45078</c:v>
                </c:pt>
                <c:pt idx="418">
                  <c:v>45079</c:v>
                </c:pt>
                <c:pt idx="419">
                  <c:v>45082</c:v>
                </c:pt>
                <c:pt idx="420">
                  <c:v>45083</c:v>
                </c:pt>
                <c:pt idx="421">
                  <c:v>45084</c:v>
                </c:pt>
                <c:pt idx="422">
                  <c:v>45085</c:v>
                </c:pt>
                <c:pt idx="423">
                  <c:v>45086</c:v>
                </c:pt>
                <c:pt idx="424">
                  <c:v>45089</c:v>
                </c:pt>
                <c:pt idx="425">
                  <c:v>45090</c:v>
                </c:pt>
                <c:pt idx="426">
                  <c:v>45091</c:v>
                </c:pt>
                <c:pt idx="427">
                  <c:v>45092</c:v>
                </c:pt>
                <c:pt idx="428">
                  <c:v>45093</c:v>
                </c:pt>
                <c:pt idx="429">
                  <c:v>45096</c:v>
                </c:pt>
                <c:pt idx="430">
                  <c:v>45097</c:v>
                </c:pt>
                <c:pt idx="431">
                  <c:v>45098</c:v>
                </c:pt>
                <c:pt idx="432">
                  <c:v>45099</c:v>
                </c:pt>
                <c:pt idx="433">
                  <c:v>45100</c:v>
                </c:pt>
                <c:pt idx="434">
                  <c:v>45103</c:v>
                </c:pt>
                <c:pt idx="435">
                  <c:v>45104</c:v>
                </c:pt>
                <c:pt idx="436">
                  <c:v>45105</c:v>
                </c:pt>
                <c:pt idx="437">
                  <c:v>45106</c:v>
                </c:pt>
                <c:pt idx="438">
                  <c:v>45107</c:v>
                </c:pt>
                <c:pt idx="439">
                  <c:v>45110</c:v>
                </c:pt>
                <c:pt idx="440">
                  <c:v>45111</c:v>
                </c:pt>
                <c:pt idx="441">
                  <c:v>45112</c:v>
                </c:pt>
                <c:pt idx="442">
                  <c:v>45113</c:v>
                </c:pt>
                <c:pt idx="443">
                  <c:v>45114</c:v>
                </c:pt>
                <c:pt idx="444">
                  <c:v>45117</c:v>
                </c:pt>
                <c:pt idx="445">
                  <c:v>45118</c:v>
                </c:pt>
                <c:pt idx="446">
                  <c:v>45119</c:v>
                </c:pt>
                <c:pt idx="447">
                  <c:v>45120</c:v>
                </c:pt>
                <c:pt idx="448">
                  <c:v>45121</c:v>
                </c:pt>
                <c:pt idx="449">
                  <c:v>45124</c:v>
                </c:pt>
                <c:pt idx="450">
                  <c:v>45125</c:v>
                </c:pt>
                <c:pt idx="451">
                  <c:v>45126</c:v>
                </c:pt>
                <c:pt idx="452">
                  <c:v>45127</c:v>
                </c:pt>
                <c:pt idx="453">
                  <c:v>45128</c:v>
                </c:pt>
                <c:pt idx="454">
                  <c:v>45131</c:v>
                </c:pt>
                <c:pt idx="455">
                  <c:v>45132</c:v>
                </c:pt>
                <c:pt idx="456">
                  <c:v>45133</c:v>
                </c:pt>
                <c:pt idx="457">
                  <c:v>45134</c:v>
                </c:pt>
                <c:pt idx="458">
                  <c:v>45135</c:v>
                </c:pt>
                <c:pt idx="459">
                  <c:v>45138</c:v>
                </c:pt>
                <c:pt idx="460">
                  <c:v>45139</c:v>
                </c:pt>
                <c:pt idx="461">
                  <c:v>45140</c:v>
                </c:pt>
                <c:pt idx="462">
                  <c:v>45141</c:v>
                </c:pt>
                <c:pt idx="463">
                  <c:v>45142</c:v>
                </c:pt>
                <c:pt idx="464">
                  <c:v>45145</c:v>
                </c:pt>
                <c:pt idx="465">
                  <c:v>45146</c:v>
                </c:pt>
                <c:pt idx="466">
                  <c:v>45147</c:v>
                </c:pt>
                <c:pt idx="467">
                  <c:v>45148</c:v>
                </c:pt>
                <c:pt idx="468">
                  <c:v>45149</c:v>
                </c:pt>
                <c:pt idx="469">
                  <c:v>45152</c:v>
                </c:pt>
                <c:pt idx="470">
                  <c:v>45153</c:v>
                </c:pt>
                <c:pt idx="471">
                  <c:v>45154</c:v>
                </c:pt>
                <c:pt idx="472">
                  <c:v>45155</c:v>
                </c:pt>
                <c:pt idx="473">
                  <c:v>45156</c:v>
                </c:pt>
                <c:pt idx="474">
                  <c:v>45159</c:v>
                </c:pt>
                <c:pt idx="475">
                  <c:v>45160</c:v>
                </c:pt>
                <c:pt idx="476">
                  <c:v>45161</c:v>
                </c:pt>
                <c:pt idx="477">
                  <c:v>45162</c:v>
                </c:pt>
                <c:pt idx="478">
                  <c:v>45163</c:v>
                </c:pt>
                <c:pt idx="479">
                  <c:v>45167</c:v>
                </c:pt>
                <c:pt idx="480">
                  <c:v>45168</c:v>
                </c:pt>
                <c:pt idx="481">
                  <c:v>45169</c:v>
                </c:pt>
                <c:pt idx="482">
                  <c:v>45170</c:v>
                </c:pt>
                <c:pt idx="483">
                  <c:v>45173</c:v>
                </c:pt>
                <c:pt idx="484">
                  <c:v>45174</c:v>
                </c:pt>
                <c:pt idx="485">
                  <c:v>45175</c:v>
                </c:pt>
                <c:pt idx="486">
                  <c:v>45176</c:v>
                </c:pt>
                <c:pt idx="487">
                  <c:v>45177</c:v>
                </c:pt>
                <c:pt idx="488">
                  <c:v>45180</c:v>
                </c:pt>
                <c:pt idx="489">
                  <c:v>45181</c:v>
                </c:pt>
                <c:pt idx="490">
                  <c:v>45182</c:v>
                </c:pt>
                <c:pt idx="491">
                  <c:v>45183</c:v>
                </c:pt>
                <c:pt idx="492">
                  <c:v>45184</c:v>
                </c:pt>
                <c:pt idx="493">
                  <c:v>45187</c:v>
                </c:pt>
                <c:pt idx="494">
                  <c:v>45188</c:v>
                </c:pt>
                <c:pt idx="495">
                  <c:v>45189</c:v>
                </c:pt>
                <c:pt idx="496">
                  <c:v>45190</c:v>
                </c:pt>
                <c:pt idx="497">
                  <c:v>45191</c:v>
                </c:pt>
                <c:pt idx="498">
                  <c:v>45194</c:v>
                </c:pt>
                <c:pt idx="499">
                  <c:v>45195</c:v>
                </c:pt>
                <c:pt idx="500">
                  <c:v>45196</c:v>
                </c:pt>
                <c:pt idx="501">
                  <c:v>45197</c:v>
                </c:pt>
                <c:pt idx="502">
                  <c:v>45198</c:v>
                </c:pt>
                <c:pt idx="503">
                  <c:v>45201</c:v>
                </c:pt>
                <c:pt idx="504">
                  <c:v>45202</c:v>
                </c:pt>
                <c:pt idx="505">
                  <c:v>45203</c:v>
                </c:pt>
                <c:pt idx="506">
                  <c:v>45204</c:v>
                </c:pt>
                <c:pt idx="507">
                  <c:v>45205</c:v>
                </c:pt>
                <c:pt idx="508">
                  <c:v>45208</c:v>
                </c:pt>
                <c:pt idx="509">
                  <c:v>45209</c:v>
                </c:pt>
                <c:pt idx="510">
                  <c:v>45210</c:v>
                </c:pt>
                <c:pt idx="511">
                  <c:v>45211</c:v>
                </c:pt>
                <c:pt idx="512">
                  <c:v>45212</c:v>
                </c:pt>
                <c:pt idx="513">
                  <c:v>45215</c:v>
                </c:pt>
                <c:pt idx="514">
                  <c:v>45216</c:v>
                </c:pt>
                <c:pt idx="515">
                  <c:v>45217</c:v>
                </c:pt>
                <c:pt idx="516">
                  <c:v>45218</c:v>
                </c:pt>
                <c:pt idx="517">
                  <c:v>45219</c:v>
                </c:pt>
                <c:pt idx="518">
                  <c:v>45222</c:v>
                </c:pt>
                <c:pt idx="519">
                  <c:v>45223</c:v>
                </c:pt>
                <c:pt idx="520">
                  <c:v>45224</c:v>
                </c:pt>
                <c:pt idx="521">
                  <c:v>45225</c:v>
                </c:pt>
                <c:pt idx="522">
                  <c:v>45226</c:v>
                </c:pt>
                <c:pt idx="523">
                  <c:v>45229</c:v>
                </c:pt>
                <c:pt idx="524">
                  <c:v>45230</c:v>
                </c:pt>
                <c:pt idx="525">
                  <c:v>45231</c:v>
                </c:pt>
                <c:pt idx="526">
                  <c:v>45232</c:v>
                </c:pt>
                <c:pt idx="527">
                  <c:v>45233</c:v>
                </c:pt>
                <c:pt idx="528">
                  <c:v>45236</c:v>
                </c:pt>
                <c:pt idx="529">
                  <c:v>45237</c:v>
                </c:pt>
                <c:pt idx="530">
                  <c:v>45238</c:v>
                </c:pt>
                <c:pt idx="531">
                  <c:v>45239</c:v>
                </c:pt>
                <c:pt idx="532">
                  <c:v>45240</c:v>
                </c:pt>
                <c:pt idx="533">
                  <c:v>45243</c:v>
                </c:pt>
                <c:pt idx="534">
                  <c:v>45244</c:v>
                </c:pt>
                <c:pt idx="535">
                  <c:v>45245</c:v>
                </c:pt>
                <c:pt idx="536">
                  <c:v>45246</c:v>
                </c:pt>
                <c:pt idx="537">
                  <c:v>45247</c:v>
                </c:pt>
                <c:pt idx="538">
                  <c:v>45250</c:v>
                </c:pt>
                <c:pt idx="539">
                  <c:v>45251</c:v>
                </c:pt>
                <c:pt idx="540">
                  <c:v>45252</c:v>
                </c:pt>
                <c:pt idx="541">
                  <c:v>45253</c:v>
                </c:pt>
                <c:pt idx="542">
                  <c:v>45254</c:v>
                </c:pt>
                <c:pt idx="543">
                  <c:v>45257</c:v>
                </c:pt>
                <c:pt idx="544">
                  <c:v>45258</c:v>
                </c:pt>
                <c:pt idx="545">
                  <c:v>45259</c:v>
                </c:pt>
                <c:pt idx="546">
                  <c:v>45260</c:v>
                </c:pt>
                <c:pt idx="547">
                  <c:v>45261</c:v>
                </c:pt>
                <c:pt idx="548">
                  <c:v>45264</c:v>
                </c:pt>
                <c:pt idx="549">
                  <c:v>45265</c:v>
                </c:pt>
                <c:pt idx="550">
                  <c:v>45266</c:v>
                </c:pt>
                <c:pt idx="551">
                  <c:v>45267</c:v>
                </c:pt>
                <c:pt idx="552">
                  <c:v>45268</c:v>
                </c:pt>
                <c:pt idx="553">
                  <c:v>45271</c:v>
                </c:pt>
                <c:pt idx="554">
                  <c:v>45272</c:v>
                </c:pt>
                <c:pt idx="555">
                  <c:v>45273</c:v>
                </c:pt>
                <c:pt idx="556">
                  <c:v>45274</c:v>
                </c:pt>
                <c:pt idx="557">
                  <c:v>45275</c:v>
                </c:pt>
                <c:pt idx="558">
                  <c:v>45278</c:v>
                </c:pt>
                <c:pt idx="559">
                  <c:v>45279</c:v>
                </c:pt>
                <c:pt idx="560">
                  <c:v>45280</c:v>
                </c:pt>
                <c:pt idx="561">
                  <c:v>45281</c:v>
                </c:pt>
                <c:pt idx="562">
                  <c:v>45282</c:v>
                </c:pt>
                <c:pt idx="563">
                  <c:v>45287</c:v>
                </c:pt>
                <c:pt idx="564">
                  <c:v>45288</c:v>
                </c:pt>
                <c:pt idx="565">
                  <c:v>45289</c:v>
                </c:pt>
                <c:pt idx="566">
                  <c:v>45293</c:v>
                </c:pt>
                <c:pt idx="567">
                  <c:v>45294</c:v>
                </c:pt>
                <c:pt idx="568">
                  <c:v>45295</c:v>
                </c:pt>
                <c:pt idx="569">
                  <c:v>45296</c:v>
                </c:pt>
                <c:pt idx="570">
                  <c:v>45299</c:v>
                </c:pt>
                <c:pt idx="571">
                  <c:v>45300</c:v>
                </c:pt>
                <c:pt idx="572">
                  <c:v>45301</c:v>
                </c:pt>
                <c:pt idx="573">
                  <c:v>45302</c:v>
                </c:pt>
                <c:pt idx="574">
                  <c:v>45303</c:v>
                </c:pt>
                <c:pt idx="575">
                  <c:v>45306</c:v>
                </c:pt>
                <c:pt idx="576">
                  <c:v>45307</c:v>
                </c:pt>
                <c:pt idx="577">
                  <c:v>45308</c:v>
                </c:pt>
                <c:pt idx="578">
                  <c:v>45309</c:v>
                </c:pt>
                <c:pt idx="579">
                  <c:v>45310</c:v>
                </c:pt>
                <c:pt idx="580">
                  <c:v>45313</c:v>
                </c:pt>
                <c:pt idx="581">
                  <c:v>45314</c:v>
                </c:pt>
                <c:pt idx="582">
                  <c:v>45315</c:v>
                </c:pt>
                <c:pt idx="583">
                  <c:v>45316</c:v>
                </c:pt>
                <c:pt idx="584">
                  <c:v>45317</c:v>
                </c:pt>
                <c:pt idx="585">
                  <c:v>45320</c:v>
                </c:pt>
                <c:pt idx="586">
                  <c:v>45321</c:v>
                </c:pt>
                <c:pt idx="587">
                  <c:v>45322</c:v>
                </c:pt>
                <c:pt idx="588">
                  <c:v>45323</c:v>
                </c:pt>
                <c:pt idx="589">
                  <c:v>45324</c:v>
                </c:pt>
                <c:pt idx="590">
                  <c:v>45327</c:v>
                </c:pt>
                <c:pt idx="591">
                  <c:v>45328</c:v>
                </c:pt>
                <c:pt idx="592">
                  <c:v>45329</c:v>
                </c:pt>
                <c:pt idx="593">
                  <c:v>45330</c:v>
                </c:pt>
                <c:pt idx="594">
                  <c:v>45331</c:v>
                </c:pt>
                <c:pt idx="595">
                  <c:v>45334</c:v>
                </c:pt>
                <c:pt idx="596">
                  <c:v>45335</c:v>
                </c:pt>
                <c:pt idx="597">
                  <c:v>45336</c:v>
                </c:pt>
                <c:pt idx="598">
                  <c:v>45337</c:v>
                </c:pt>
                <c:pt idx="599">
                  <c:v>45338</c:v>
                </c:pt>
                <c:pt idx="600">
                  <c:v>45341</c:v>
                </c:pt>
                <c:pt idx="601">
                  <c:v>45342</c:v>
                </c:pt>
                <c:pt idx="602">
                  <c:v>45343</c:v>
                </c:pt>
                <c:pt idx="603">
                  <c:v>45344</c:v>
                </c:pt>
                <c:pt idx="604">
                  <c:v>45345</c:v>
                </c:pt>
                <c:pt idx="605">
                  <c:v>45348</c:v>
                </c:pt>
                <c:pt idx="606">
                  <c:v>45349</c:v>
                </c:pt>
                <c:pt idx="607">
                  <c:v>45350</c:v>
                </c:pt>
                <c:pt idx="608">
                  <c:v>45351</c:v>
                </c:pt>
                <c:pt idx="609">
                  <c:v>45352</c:v>
                </c:pt>
                <c:pt idx="610">
                  <c:v>45355</c:v>
                </c:pt>
                <c:pt idx="611">
                  <c:v>45356</c:v>
                </c:pt>
                <c:pt idx="612">
                  <c:v>45357</c:v>
                </c:pt>
                <c:pt idx="613">
                  <c:v>45358</c:v>
                </c:pt>
                <c:pt idx="614">
                  <c:v>45359</c:v>
                </c:pt>
                <c:pt idx="615">
                  <c:v>45362</c:v>
                </c:pt>
                <c:pt idx="616">
                  <c:v>45363</c:v>
                </c:pt>
                <c:pt idx="617">
                  <c:v>45364</c:v>
                </c:pt>
                <c:pt idx="618">
                  <c:v>45365</c:v>
                </c:pt>
                <c:pt idx="619">
                  <c:v>45366</c:v>
                </c:pt>
                <c:pt idx="620">
                  <c:v>45369</c:v>
                </c:pt>
                <c:pt idx="621">
                  <c:v>45370</c:v>
                </c:pt>
                <c:pt idx="622">
                  <c:v>45371</c:v>
                </c:pt>
                <c:pt idx="623">
                  <c:v>45372</c:v>
                </c:pt>
                <c:pt idx="624">
                  <c:v>45373</c:v>
                </c:pt>
                <c:pt idx="625">
                  <c:v>45376</c:v>
                </c:pt>
                <c:pt idx="626">
                  <c:v>45377</c:v>
                </c:pt>
                <c:pt idx="627">
                  <c:v>45378</c:v>
                </c:pt>
                <c:pt idx="628">
                  <c:v>45379</c:v>
                </c:pt>
                <c:pt idx="629">
                  <c:v>45384</c:v>
                </c:pt>
                <c:pt idx="630">
                  <c:v>45385</c:v>
                </c:pt>
                <c:pt idx="631">
                  <c:v>45386</c:v>
                </c:pt>
                <c:pt idx="632">
                  <c:v>45387</c:v>
                </c:pt>
                <c:pt idx="633">
                  <c:v>45390</c:v>
                </c:pt>
                <c:pt idx="634">
                  <c:v>45391</c:v>
                </c:pt>
                <c:pt idx="635">
                  <c:v>45392</c:v>
                </c:pt>
                <c:pt idx="636">
                  <c:v>45393</c:v>
                </c:pt>
                <c:pt idx="637">
                  <c:v>45394</c:v>
                </c:pt>
                <c:pt idx="638">
                  <c:v>45397</c:v>
                </c:pt>
                <c:pt idx="639">
                  <c:v>45398</c:v>
                </c:pt>
                <c:pt idx="640">
                  <c:v>45399</c:v>
                </c:pt>
                <c:pt idx="641">
                  <c:v>45400</c:v>
                </c:pt>
                <c:pt idx="642">
                  <c:v>45401</c:v>
                </c:pt>
                <c:pt idx="643">
                  <c:v>45404</c:v>
                </c:pt>
                <c:pt idx="644">
                  <c:v>45405</c:v>
                </c:pt>
                <c:pt idx="645">
                  <c:v>45406</c:v>
                </c:pt>
                <c:pt idx="646">
                  <c:v>45407</c:v>
                </c:pt>
                <c:pt idx="647">
                  <c:v>45408</c:v>
                </c:pt>
                <c:pt idx="648">
                  <c:v>45411</c:v>
                </c:pt>
                <c:pt idx="649">
                  <c:v>45412</c:v>
                </c:pt>
                <c:pt idx="650">
                  <c:v>45413</c:v>
                </c:pt>
                <c:pt idx="651">
                  <c:v>45414</c:v>
                </c:pt>
                <c:pt idx="652">
                  <c:v>45415</c:v>
                </c:pt>
                <c:pt idx="653">
                  <c:v>45419</c:v>
                </c:pt>
                <c:pt idx="654">
                  <c:v>45420</c:v>
                </c:pt>
                <c:pt idx="655">
                  <c:v>45421</c:v>
                </c:pt>
                <c:pt idx="656">
                  <c:v>45422</c:v>
                </c:pt>
                <c:pt idx="657">
                  <c:v>45425</c:v>
                </c:pt>
                <c:pt idx="658">
                  <c:v>45426</c:v>
                </c:pt>
                <c:pt idx="659">
                  <c:v>45427</c:v>
                </c:pt>
                <c:pt idx="660">
                  <c:v>45428</c:v>
                </c:pt>
                <c:pt idx="661">
                  <c:v>45429</c:v>
                </c:pt>
                <c:pt idx="662">
                  <c:v>45432</c:v>
                </c:pt>
                <c:pt idx="663">
                  <c:v>45433</c:v>
                </c:pt>
                <c:pt idx="664">
                  <c:v>45434</c:v>
                </c:pt>
                <c:pt idx="665">
                  <c:v>45435</c:v>
                </c:pt>
                <c:pt idx="666">
                  <c:v>45436</c:v>
                </c:pt>
                <c:pt idx="667">
                  <c:v>45440</c:v>
                </c:pt>
                <c:pt idx="668">
                  <c:v>45441</c:v>
                </c:pt>
                <c:pt idx="669">
                  <c:v>45442</c:v>
                </c:pt>
                <c:pt idx="670">
                  <c:v>45443</c:v>
                </c:pt>
                <c:pt idx="671">
                  <c:v>45446</c:v>
                </c:pt>
                <c:pt idx="672">
                  <c:v>45447</c:v>
                </c:pt>
                <c:pt idx="673">
                  <c:v>45448</c:v>
                </c:pt>
                <c:pt idx="674">
                  <c:v>45449</c:v>
                </c:pt>
                <c:pt idx="675">
                  <c:v>45450</c:v>
                </c:pt>
                <c:pt idx="676">
                  <c:v>45453</c:v>
                </c:pt>
                <c:pt idx="677">
                  <c:v>45454</c:v>
                </c:pt>
                <c:pt idx="678">
                  <c:v>45455</c:v>
                </c:pt>
                <c:pt idx="679">
                  <c:v>45456</c:v>
                </c:pt>
                <c:pt idx="680">
                  <c:v>45457</c:v>
                </c:pt>
                <c:pt idx="681">
                  <c:v>45460</c:v>
                </c:pt>
                <c:pt idx="682">
                  <c:v>45461</c:v>
                </c:pt>
                <c:pt idx="683">
                  <c:v>45462</c:v>
                </c:pt>
                <c:pt idx="684">
                  <c:v>45463</c:v>
                </c:pt>
                <c:pt idx="685">
                  <c:v>45464</c:v>
                </c:pt>
                <c:pt idx="686">
                  <c:v>45467</c:v>
                </c:pt>
                <c:pt idx="687">
                  <c:v>45468</c:v>
                </c:pt>
                <c:pt idx="688">
                  <c:v>45469</c:v>
                </c:pt>
                <c:pt idx="689">
                  <c:v>45470</c:v>
                </c:pt>
                <c:pt idx="690">
                  <c:v>45471</c:v>
                </c:pt>
                <c:pt idx="691">
                  <c:v>45474</c:v>
                </c:pt>
                <c:pt idx="692">
                  <c:v>45475</c:v>
                </c:pt>
                <c:pt idx="693">
                  <c:v>45476</c:v>
                </c:pt>
                <c:pt idx="694">
                  <c:v>45477</c:v>
                </c:pt>
                <c:pt idx="695">
                  <c:v>45478</c:v>
                </c:pt>
                <c:pt idx="696">
                  <c:v>45481</c:v>
                </c:pt>
                <c:pt idx="697">
                  <c:v>45482</c:v>
                </c:pt>
                <c:pt idx="698">
                  <c:v>45483</c:v>
                </c:pt>
                <c:pt idx="699">
                  <c:v>45484</c:v>
                </c:pt>
                <c:pt idx="700">
                  <c:v>45485</c:v>
                </c:pt>
                <c:pt idx="701">
                  <c:v>45488</c:v>
                </c:pt>
                <c:pt idx="702">
                  <c:v>45489</c:v>
                </c:pt>
                <c:pt idx="703">
                  <c:v>45490</c:v>
                </c:pt>
                <c:pt idx="704">
                  <c:v>45491</c:v>
                </c:pt>
                <c:pt idx="705">
                  <c:v>45492</c:v>
                </c:pt>
                <c:pt idx="706">
                  <c:v>45495</c:v>
                </c:pt>
                <c:pt idx="707">
                  <c:v>45496</c:v>
                </c:pt>
                <c:pt idx="708">
                  <c:v>45497</c:v>
                </c:pt>
                <c:pt idx="709">
                  <c:v>45498</c:v>
                </c:pt>
                <c:pt idx="710">
                  <c:v>45499</c:v>
                </c:pt>
                <c:pt idx="711">
                  <c:v>45502</c:v>
                </c:pt>
                <c:pt idx="712">
                  <c:v>45503</c:v>
                </c:pt>
                <c:pt idx="713">
                  <c:v>45504</c:v>
                </c:pt>
                <c:pt idx="714">
                  <c:v>45505</c:v>
                </c:pt>
                <c:pt idx="715">
                  <c:v>45506</c:v>
                </c:pt>
                <c:pt idx="716">
                  <c:v>45509</c:v>
                </c:pt>
                <c:pt idx="717">
                  <c:v>45510</c:v>
                </c:pt>
                <c:pt idx="718">
                  <c:v>45511</c:v>
                </c:pt>
                <c:pt idx="719">
                  <c:v>45512</c:v>
                </c:pt>
                <c:pt idx="720">
                  <c:v>45513</c:v>
                </c:pt>
                <c:pt idx="721">
                  <c:v>45516</c:v>
                </c:pt>
                <c:pt idx="722">
                  <c:v>45517</c:v>
                </c:pt>
                <c:pt idx="723">
                  <c:v>45518</c:v>
                </c:pt>
                <c:pt idx="724">
                  <c:v>45519</c:v>
                </c:pt>
                <c:pt idx="725">
                  <c:v>45520</c:v>
                </c:pt>
                <c:pt idx="726">
                  <c:v>45523</c:v>
                </c:pt>
                <c:pt idx="727">
                  <c:v>45524</c:v>
                </c:pt>
                <c:pt idx="728">
                  <c:v>45525</c:v>
                </c:pt>
                <c:pt idx="729">
                  <c:v>45526</c:v>
                </c:pt>
                <c:pt idx="730">
                  <c:v>45527</c:v>
                </c:pt>
                <c:pt idx="731">
                  <c:v>45531</c:v>
                </c:pt>
                <c:pt idx="732">
                  <c:v>45532</c:v>
                </c:pt>
                <c:pt idx="733">
                  <c:v>45533</c:v>
                </c:pt>
                <c:pt idx="734">
                  <c:v>45534</c:v>
                </c:pt>
                <c:pt idx="735">
                  <c:v>45537</c:v>
                </c:pt>
                <c:pt idx="736">
                  <c:v>45538</c:v>
                </c:pt>
                <c:pt idx="737">
                  <c:v>45539</c:v>
                </c:pt>
                <c:pt idx="738">
                  <c:v>45540</c:v>
                </c:pt>
                <c:pt idx="739">
                  <c:v>45541</c:v>
                </c:pt>
                <c:pt idx="740">
                  <c:v>45544</c:v>
                </c:pt>
                <c:pt idx="741">
                  <c:v>45545</c:v>
                </c:pt>
                <c:pt idx="742">
                  <c:v>45546</c:v>
                </c:pt>
                <c:pt idx="743">
                  <c:v>45547</c:v>
                </c:pt>
                <c:pt idx="744">
                  <c:v>45548</c:v>
                </c:pt>
                <c:pt idx="745">
                  <c:v>45551</c:v>
                </c:pt>
                <c:pt idx="746">
                  <c:v>45552</c:v>
                </c:pt>
                <c:pt idx="747">
                  <c:v>45553</c:v>
                </c:pt>
                <c:pt idx="748">
                  <c:v>45554</c:v>
                </c:pt>
                <c:pt idx="749">
                  <c:v>45555</c:v>
                </c:pt>
                <c:pt idx="750">
                  <c:v>45558</c:v>
                </c:pt>
                <c:pt idx="751">
                  <c:v>45559</c:v>
                </c:pt>
                <c:pt idx="752">
                  <c:v>45560</c:v>
                </c:pt>
                <c:pt idx="753">
                  <c:v>45561</c:v>
                </c:pt>
                <c:pt idx="754">
                  <c:v>45562</c:v>
                </c:pt>
                <c:pt idx="755">
                  <c:v>45565</c:v>
                </c:pt>
                <c:pt idx="756">
                  <c:v>45566</c:v>
                </c:pt>
                <c:pt idx="757">
                  <c:v>45567</c:v>
                </c:pt>
                <c:pt idx="758">
                  <c:v>45568</c:v>
                </c:pt>
                <c:pt idx="759">
                  <c:v>45569</c:v>
                </c:pt>
                <c:pt idx="760">
                  <c:v>45572</c:v>
                </c:pt>
                <c:pt idx="761">
                  <c:v>45573</c:v>
                </c:pt>
                <c:pt idx="762">
                  <c:v>45574</c:v>
                </c:pt>
                <c:pt idx="763">
                  <c:v>45575</c:v>
                </c:pt>
                <c:pt idx="764">
                  <c:v>45576</c:v>
                </c:pt>
                <c:pt idx="765">
                  <c:v>45579</c:v>
                </c:pt>
                <c:pt idx="766">
                  <c:v>45580</c:v>
                </c:pt>
                <c:pt idx="767">
                  <c:v>45581</c:v>
                </c:pt>
                <c:pt idx="768">
                  <c:v>45582</c:v>
                </c:pt>
                <c:pt idx="769">
                  <c:v>45583</c:v>
                </c:pt>
                <c:pt idx="770">
                  <c:v>45586</c:v>
                </c:pt>
                <c:pt idx="771">
                  <c:v>45587</c:v>
                </c:pt>
                <c:pt idx="772">
                  <c:v>45588</c:v>
                </c:pt>
                <c:pt idx="773">
                  <c:v>45589</c:v>
                </c:pt>
                <c:pt idx="774">
                  <c:v>45590</c:v>
                </c:pt>
                <c:pt idx="775">
                  <c:v>45593</c:v>
                </c:pt>
                <c:pt idx="776">
                  <c:v>45594</c:v>
                </c:pt>
                <c:pt idx="777">
                  <c:v>45595</c:v>
                </c:pt>
                <c:pt idx="778">
                  <c:v>45596</c:v>
                </c:pt>
                <c:pt idx="779">
                  <c:v>45597</c:v>
                </c:pt>
                <c:pt idx="780">
                  <c:v>45600</c:v>
                </c:pt>
                <c:pt idx="781">
                  <c:v>45601</c:v>
                </c:pt>
                <c:pt idx="782">
                  <c:v>45602</c:v>
                </c:pt>
                <c:pt idx="783">
                  <c:v>45603</c:v>
                </c:pt>
                <c:pt idx="784">
                  <c:v>45604</c:v>
                </c:pt>
                <c:pt idx="785">
                  <c:v>45607</c:v>
                </c:pt>
                <c:pt idx="786">
                  <c:v>45608</c:v>
                </c:pt>
                <c:pt idx="787">
                  <c:v>45609</c:v>
                </c:pt>
                <c:pt idx="788">
                  <c:v>45610</c:v>
                </c:pt>
                <c:pt idx="789">
                  <c:v>45611</c:v>
                </c:pt>
                <c:pt idx="790">
                  <c:v>45614</c:v>
                </c:pt>
                <c:pt idx="791">
                  <c:v>45615</c:v>
                </c:pt>
                <c:pt idx="792">
                  <c:v>45616</c:v>
                </c:pt>
                <c:pt idx="793">
                  <c:v>45617</c:v>
                </c:pt>
                <c:pt idx="794">
                  <c:v>45618</c:v>
                </c:pt>
                <c:pt idx="795">
                  <c:v>45621</c:v>
                </c:pt>
                <c:pt idx="796">
                  <c:v>45622</c:v>
                </c:pt>
                <c:pt idx="797">
                  <c:v>45623</c:v>
                </c:pt>
                <c:pt idx="798">
                  <c:v>45624</c:v>
                </c:pt>
                <c:pt idx="799">
                  <c:v>45625</c:v>
                </c:pt>
                <c:pt idx="800">
                  <c:v>45628</c:v>
                </c:pt>
                <c:pt idx="801">
                  <c:v>45629</c:v>
                </c:pt>
                <c:pt idx="802">
                  <c:v>45630</c:v>
                </c:pt>
                <c:pt idx="803">
                  <c:v>45631</c:v>
                </c:pt>
                <c:pt idx="804">
                  <c:v>45632</c:v>
                </c:pt>
                <c:pt idx="805">
                  <c:v>45635</c:v>
                </c:pt>
                <c:pt idx="806">
                  <c:v>45636</c:v>
                </c:pt>
                <c:pt idx="807">
                  <c:v>45637</c:v>
                </c:pt>
                <c:pt idx="808">
                  <c:v>45638</c:v>
                </c:pt>
                <c:pt idx="809">
                  <c:v>45639</c:v>
                </c:pt>
                <c:pt idx="810">
                  <c:v>45642</c:v>
                </c:pt>
                <c:pt idx="811">
                  <c:v>45643</c:v>
                </c:pt>
                <c:pt idx="812">
                  <c:v>45644</c:v>
                </c:pt>
                <c:pt idx="813">
                  <c:v>45645</c:v>
                </c:pt>
                <c:pt idx="814">
                  <c:v>45646</c:v>
                </c:pt>
                <c:pt idx="815">
                  <c:v>45649</c:v>
                </c:pt>
                <c:pt idx="816">
                  <c:v>45650</c:v>
                </c:pt>
                <c:pt idx="817">
                  <c:v>45653</c:v>
                </c:pt>
                <c:pt idx="818">
                  <c:v>45656</c:v>
                </c:pt>
                <c:pt idx="819">
                  <c:v>45657</c:v>
                </c:pt>
                <c:pt idx="820">
                  <c:v>45659</c:v>
                </c:pt>
                <c:pt idx="821">
                  <c:v>45660</c:v>
                </c:pt>
                <c:pt idx="822">
                  <c:v>45663</c:v>
                </c:pt>
                <c:pt idx="823">
                  <c:v>45664</c:v>
                </c:pt>
                <c:pt idx="824">
                  <c:v>45665</c:v>
                </c:pt>
                <c:pt idx="825">
                  <c:v>45666</c:v>
                </c:pt>
                <c:pt idx="826">
                  <c:v>45667</c:v>
                </c:pt>
                <c:pt idx="827">
                  <c:v>45670</c:v>
                </c:pt>
                <c:pt idx="828">
                  <c:v>45671</c:v>
                </c:pt>
                <c:pt idx="829">
                  <c:v>45672</c:v>
                </c:pt>
                <c:pt idx="830">
                  <c:v>45673</c:v>
                </c:pt>
                <c:pt idx="831">
                  <c:v>45674</c:v>
                </c:pt>
                <c:pt idx="832">
                  <c:v>45677</c:v>
                </c:pt>
                <c:pt idx="833">
                  <c:v>45678</c:v>
                </c:pt>
                <c:pt idx="834">
                  <c:v>45679</c:v>
                </c:pt>
                <c:pt idx="835">
                  <c:v>45680</c:v>
                </c:pt>
                <c:pt idx="836">
                  <c:v>45681</c:v>
                </c:pt>
                <c:pt idx="837">
                  <c:v>45684</c:v>
                </c:pt>
                <c:pt idx="838">
                  <c:v>45685</c:v>
                </c:pt>
                <c:pt idx="839">
                  <c:v>45686</c:v>
                </c:pt>
                <c:pt idx="840">
                  <c:v>45687</c:v>
                </c:pt>
                <c:pt idx="841">
                  <c:v>45688</c:v>
                </c:pt>
                <c:pt idx="842">
                  <c:v>45691</c:v>
                </c:pt>
                <c:pt idx="843">
                  <c:v>45692</c:v>
                </c:pt>
                <c:pt idx="844">
                  <c:v>45693</c:v>
                </c:pt>
                <c:pt idx="845">
                  <c:v>45694</c:v>
                </c:pt>
                <c:pt idx="846">
                  <c:v>45695</c:v>
                </c:pt>
                <c:pt idx="847">
                  <c:v>45698</c:v>
                </c:pt>
                <c:pt idx="848">
                  <c:v>45699</c:v>
                </c:pt>
                <c:pt idx="849">
                  <c:v>45700</c:v>
                </c:pt>
                <c:pt idx="850">
                  <c:v>45701</c:v>
                </c:pt>
                <c:pt idx="851">
                  <c:v>45702</c:v>
                </c:pt>
                <c:pt idx="852">
                  <c:v>45705</c:v>
                </c:pt>
                <c:pt idx="853">
                  <c:v>45706</c:v>
                </c:pt>
                <c:pt idx="854">
                  <c:v>45707</c:v>
                </c:pt>
                <c:pt idx="855">
                  <c:v>45708</c:v>
                </c:pt>
                <c:pt idx="856">
                  <c:v>45709</c:v>
                </c:pt>
                <c:pt idx="857">
                  <c:v>45712</c:v>
                </c:pt>
                <c:pt idx="858">
                  <c:v>45713</c:v>
                </c:pt>
                <c:pt idx="859">
                  <c:v>45714</c:v>
                </c:pt>
                <c:pt idx="860">
                  <c:v>45715</c:v>
                </c:pt>
                <c:pt idx="861">
                  <c:v>45716</c:v>
                </c:pt>
                <c:pt idx="862">
                  <c:v>45719</c:v>
                </c:pt>
                <c:pt idx="863">
                  <c:v>45720</c:v>
                </c:pt>
                <c:pt idx="864">
                  <c:v>45721</c:v>
                </c:pt>
                <c:pt idx="865">
                  <c:v>45722</c:v>
                </c:pt>
                <c:pt idx="866">
                  <c:v>45723</c:v>
                </c:pt>
                <c:pt idx="867">
                  <c:v>45726</c:v>
                </c:pt>
                <c:pt idx="868">
                  <c:v>45727</c:v>
                </c:pt>
                <c:pt idx="869">
                  <c:v>45728</c:v>
                </c:pt>
                <c:pt idx="870">
                  <c:v>45729</c:v>
                </c:pt>
                <c:pt idx="871">
                  <c:v>45730</c:v>
                </c:pt>
                <c:pt idx="872">
                  <c:v>45733</c:v>
                </c:pt>
                <c:pt idx="873">
                  <c:v>45734</c:v>
                </c:pt>
                <c:pt idx="874">
                  <c:v>45735</c:v>
                </c:pt>
                <c:pt idx="875">
                  <c:v>45736</c:v>
                </c:pt>
                <c:pt idx="876">
                  <c:v>45737</c:v>
                </c:pt>
                <c:pt idx="877">
                  <c:v>45740</c:v>
                </c:pt>
                <c:pt idx="878">
                  <c:v>45741</c:v>
                </c:pt>
                <c:pt idx="879">
                  <c:v>45742</c:v>
                </c:pt>
                <c:pt idx="880">
                  <c:v>45743</c:v>
                </c:pt>
                <c:pt idx="881">
                  <c:v>45744</c:v>
                </c:pt>
                <c:pt idx="882">
                  <c:v>45747</c:v>
                </c:pt>
                <c:pt idx="883">
                  <c:v>45748</c:v>
                </c:pt>
                <c:pt idx="884">
                  <c:v>45749</c:v>
                </c:pt>
                <c:pt idx="885">
                  <c:v>45750</c:v>
                </c:pt>
                <c:pt idx="886">
                  <c:v>45751</c:v>
                </c:pt>
                <c:pt idx="887">
                  <c:v>45754</c:v>
                </c:pt>
                <c:pt idx="888">
                  <c:v>45755</c:v>
                </c:pt>
                <c:pt idx="889">
                  <c:v>45756</c:v>
                </c:pt>
                <c:pt idx="890">
                  <c:v>45757</c:v>
                </c:pt>
                <c:pt idx="891">
                  <c:v>45758</c:v>
                </c:pt>
                <c:pt idx="892">
                  <c:v>45761</c:v>
                </c:pt>
                <c:pt idx="893">
                  <c:v>45762</c:v>
                </c:pt>
                <c:pt idx="894">
                  <c:v>45763</c:v>
                </c:pt>
                <c:pt idx="895">
                  <c:v>45764</c:v>
                </c:pt>
                <c:pt idx="896">
                  <c:v>45769</c:v>
                </c:pt>
                <c:pt idx="897">
                  <c:v>45770</c:v>
                </c:pt>
                <c:pt idx="898">
                  <c:v>45771</c:v>
                </c:pt>
                <c:pt idx="899">
                  <c:v>45772</c:v>
                </c:pt>
                <c:pt idx="900">
                  <c:v>45775</c:v>
                </c:pt>
                <c:pt idx="901">
                  <c:v>45776</c:v>
                </c:pt>
                <c:pt idx="902">
                  <c:v>45777</c:v>
                </c:pt>
                <c:pt idx="903">
                  <c:v>45778</c:v>
                </c:pt>
                <c:pt idx="904">
                  <c:v>45779</c:v>
                </c:pt>
                <c:pt idx="905">
                  <c:v>45783</c:v>
                </c:pt>
                <c:pt idx="906">
                  <c:v>45784</c:v>
                </c:pt>
                <c:pt idx="907">
                  <c:v>45785</c:v>
                </c:pt>
                <c:pt idx="908">
                  <c:v>45786</c:v>
                </c:pt>
                <c:pt idx="909">
                  <c:v>45789</c:v>
                </c:pt>
                <c:pt idx="910">
                  <c:v>45790</c:v>
                </c:pt>
                <c:pt idx="911">
                  <c:v>45791</c:v>
                </c:pt>
                <c:pt idx="912">
                  <c:v>45792</c:v>
                </c:pt>
                <c:pt idx="913">
                  <c:v>45793</c:v>
                </c:pt>
                <c:pt idx="914">
                  <c:v>45796</c:v>
                </c:pt>
                <c:pt idx="915">
                  <c:v>45797</c:v>
                </c:pt>
                <c:pt idx="916">
                  <c:v>45798</c:v>
                </c:pt>
                <c:pt idx="917">
                  <c:v>45799</c:v>
                </c:pt>
                <c:pt idx="918">
                  <c:v>45800</c:v>
                </c:pt>
                <c:pt idx="919">
                  <c:v>45804</c:v>
                </c:pt>
                <c:pt idx="920">
                  <c:v>45805</c:v>
                </c:pt>
                <c:pt idx="921">
                  <c:v>45806</c:v>
                </c:pt>
                <c:pt idx="922">
                  <c:v>45807</c:v>
                </c:pt>
                <c:pt idx="923">
                  <c:v>45810</c:v>
                </c:pt>
                <c:pt idx="924">
                  <c:v>45811</c:v>
                </c:pt>
                <c:pt idx="925">
                  <c:v>45812</c:v>
                </c:pt>
                <c:pt idx="926">
                  <c:v>45813</c:v>
                </c:pt>
                <c:pt idx="927">
                  <c:v>45814</c:v>
                </c:pt>
                <c:pt idx="928">
                  <c:v>45817</c:v>
                </c:pt>
                <c:pt idx="929">
                  <c:v>45818</c:v>
                </c:pt>
                <c:pt idx="930">
                  <c:v>45819</c:v>
                </c:pt>
                <c:pt idx="931">
                  <c:v>45820</c:v>
                </c:pt>
                <c:pt idx="932">
                  <c:v>45821</c:v>
                </c:pt>
                <c:pt idx="933">
                  <c:v>45824</c:v>
                </c:pt>
                <c:pt idx="934">
                  <c:v>45825</c:v>
                </c:pt>
                <c:pt idx="935">
                  <c:v>45826</c:v>
                </c:pt>
                <c:pt idx="936">
                  <c:v>45827</c:v>
                </c:pt>
                <c:pt idx="937">
                  <c:v>45831</c:v>
                </c:pt>
                <c:pt idx="938">
                  <c:v>45832</c:v>
                </c:pt>
                <c:pt idx="939">
                  <c:v>45833</c:v>
                </c:pt>
                <c:pt idx="940">
                  <c:v>45834</c:v>
                </c:pt>
                <c:pt idx="941">
                  <c:v>45835</c:v>
                </c:pt>
                <c:pt idx="942">
                  <c:v>45838</c:v>
                </c:pt>
                <c:pt idx="943">
                  <c:v>45839</c:v>
                </c:pt>
                <c:pt idx="944">
                  <c:v>45840</c:v>
                </c:pt>
              </c:numCache>
            </c:numRef>
          </c:cat>
          <c:val>
            <c:numRef>
              <c:f>Sayfa1!$B$2:$B$946</c:f>
              <c:numCache>
                <c:formatCode>General</c:formatCode>
                <c:ptCount val="945"/>
                <c:pt idx="0">
                  <c:v>2864</c:v>
                </c:pt>
                <c:pt idx="1">
                  <c:v>2888</c:v>
                </c:pt>
                <c:pt idx="2">
                  <c:v>2894</c:v>
                </c:pt>
                <c:pt idx="3">
                  <c:v>2879</c:v>
                </c:pt>
                <c:pt idx="4">
                  <c:v>2915.5</c:v>
                </c:pt>
                <c:pt idx="5">
                  <c:v>2901.5</c:v>
                </c:pt>
                <c:pt idx="6">
                  <c:v>3019</c:v>
                </c:pt>
                <c:pt idx="7">
                  <c:v>3051</c:v>
                </c:pt>
                <c:pt idx="8">
                  <c:v>3075</c:v>
                </c:pt>
                <c:pt idx="9">
                  <c:v>3151.5</c:v>
                </c:pt>
                <c:pt idx="10">
                  <c:v>3162</c:v>
                </c:pt>
                <c:pt idx="11">
                  <c:v>3179.5</c:v>
                </c:pt>
                <c:pt idx="12">
                  <c:v>3175.5</c:v>
                </c:pt>
                <c:pt idx="13">
                  <c:v>3064.5</c:v>
                </c:pt>
                <c:pt idx="14">
                  <c:v>3013</c:v>
                </c:pt>
                <c:pt idx="15">
                  <c:v>2945.5</c:v>
                </c:pt>
                <c:pt idx="16">
                  <c:v>2916.5</c:v>
                </c:pt>
                <c:pt idx="17">
                  <c:v>2830.5</c:v>
                </c:pt>
                <c:pt idx="18">
                  <c:v>2703.5</c:v>
                </c:pt>
                <c:pt idx="19">
                  <c:v>2720.5</c:v>
                </c:pt>
                <c:pt idx="20">
                  <c:v>2694.5</c:v>
                </c:pt>
                <c:pt idx="21">
                  <c:v>2712.5</c:v>
                </c:pt>
                <c:pt idx="22">
                  <c:v>2679</c:v>
                </c:pt>
                <c:pt idx="23">
                  <c:v>2705.5</c:v>
                </c:pt>
                <c:pt idx="24">
                  <c:v>2642.5</c:v>
                </c:pt>
                <c:pt idx="25">
                  <c:v>2490</c:v>
                </c:pt>
                <c:pt idx="26">
                  <c:v>2530</c:v>
                </c:pt>
                <c:pt idx="27">
                  <c:v>2581</c:v>
                </c:pt>
                <c:pt idx="28">
                  <c:v>2553</c:v>
                </c:pt>
                <c:pt idx="29">
                  <c:v>2645</c:v>
                </c:pt>
                <c:pt idx="30">
                  <c:v>2675.5</c:v>
                </c:pt>
                <c:pt idx="31">
                  <c:v>2677.5</c:v>
                </c:pt>
                <c:pt idx="32">
                  <c:v>2627.5</c:v>
                </c:pt>
                <c:pt idx="33">
                  <c:v>2627</c:v>
                </c:pt>
                <c:pt idx="34">
                  <c:v>2607</c:v>
                </c:pt>
                <c:pt idx="35">
                  <c:v>2660.5</c:v>
                </c:pt>
                <c:pt idx="36">
                  <c:v>2653</c:v>
                </c:pt>
                <c:pt idx="37">
                  <c:v>2690</c:v>
                </c:pt>
                <c:pt idx="38">
                  <c:v>2698</c:v>
                </c:pt>
                <c:pt idx="39">
                  <c:v>2739.5</c:v>
                </c:pt>
                <c:pt idx="40">
                  <c:v>2617.5</c:v>
                </c:pt>
                <c:pt idx="41">
                  <c:v>2649</c:v>
                </c:pt>
                <c:pt idx="42">
                  <c:v>2634.5</c:v>
                </c:pt>
                <c:pt idx="43">
                  <c:v>2669</c:v>
                </c:pt>
                <c:pt idx="44">
                  <c:v>2654</c:v>
                </c:pt>
                <c:pt idx="45">
                  <c:v>2647</c:v>
                </c:pt>
                <c:pt idx="46">
                  <c:v>2599.5</c:v>
                </c:pt>
                <c:pt idx="47">
                  <c:v>2624.5</c:v>
                </c:pt>
                <c:pt idx="48">
                  <c:v>2625</c:v>
                </c:pt>
                <c:pt idx="49">
                  <c:v>2630</c:v>
                </c:pt>
                <c:pt idx="50">
                  <c:v>2624</c:v>
                </c:pt>
                <c:pt idx="51">
                  <c:v>2675</c:v>
                </c:pt>
                <c:pt idx="52">
                  <c:v>2635</c:v>
                </c:pt>
                <c:pt idx="53">
                  <c:v>2596</c:v>
                </c:pt>
                <c:pt idx="54">
                  <c:v>2628</c:v>
                </c:pt>
                <c:pt idx="55">
                  <c:v>2692</c:v>
                </c:pt>
                <c:pt idx="56">
                  <c:v>2645</c:v>
                </c:pt>
                <c:pt idx="57">
                  <c:v>2695</c:v>
                </c:pt>
                <c:pt idx="58">
                  <c:v>2810.5</c:v>
                </c:pt>
                <c:pt idx="59">
                  <c:v>2817.5</c:v>
                </c:pt>
                <c:pt idx="60">
                  <c:v>2846</c:v>
                </c:pt>
                <c:pt idx="61">
                  <c:v>2834.5</c:v>
                </c:pt>
                <c:pt idx="62">
                  <c:v>2829</c:v>
                </c:pt>
                <c:pt idx="63">
                  <c:v>2805.5</c:v>
                </c:pt>
                <c:pt idx="64">
                  <c:v>2815</c:v>
                </c:pt>
                <c:pt idx="65">
                  <c:v>2865.5</c:v>
                </c:pt>
                <c:pt idx="66">
                  <c:v>2912</c:v>
                </c:pt>
                <c:pt idx="67">
                  <c:v>2919</c:v>
                </c:pt>
                <c:pt idx="68">
                  <c:v>2922</c:v>
                </c:pt>
                <c:pt idx="69">
                  <c:v>2948</c:v>
                </c:pt>
                <c:pt idx="70">
                  <c:v>3002</c:v>
                </c:pt>
                <c:pt idx="71">
                  <c:v>2959.5</c:v>
                </c:pt>
                <c:pt idx="72">
                  <c:v>2977</c:v>
                </c:pt>
                <c:pt idx="73">
                  <c:v>3008</c:v>
                </c:pt>
                <c:pt idx="74">
                  <c:v>3005</c:v>
                </c:pt>
                <c:pt idx="75">
                  <c:v>3035</c:v>
                </c:pt>
                <c:pt idx="76">
                  <c:v>3109</c:v>
                </c:pt>
                <c:pt idx="77">
                  <c:v>3079</c:v>
                </c:pt>
                <c:pt idx="78">
                  <c:v>3044</c:v>
                </c:pt>
                <c:pt idx="79">
                  <c:v>3063</c:v>
                </c:pt>
                <c:pt idx="80">
                  <c:v>3092.5</c:v>
                </c:pt>
                <c:pt idx="81">
                  <c:v>3106</c:v>
                </c:pt>
                <c:pt idx="82">
                  <c:v>3108</c:v>
                </c:pt>
                <c:pt idx="83">
                  <c:v>3074</c:v>
                </c:pt>
                <c:pt idx="84">
                  <c:v>3071.5</c:v>
                </c:pt>
                <c:pt idx="85">
                  <c:v>3042.5</c:v>
                </c:pt>
                <c:pt idx="86">
                  <c:v>3058</c:v>
                </c:pt>
                <c:pt idx="87">
                  <c:v>3086.5</c:v>
                </c:pt>
                <c:pt idx="88">
                  <c:v>3147.5</c:v>
                </c:pt>
                <c:pt idx="89">
                  <c:v>3244</c:v>
                </c:pt>
                <c:pt idx="90">
                  <c:v>3246</c:v>
                </c:pt>
                <c:pt idx="91">
                  <c:v>3312</c:v>
                </c:pt>
                <c:pt idx="92">
                  <c:v>3199.5</c:v>
                </c:pt>
                <c:pt idx="93">
                  <c:v>3305</c:v>
                </c:pt>
                <c:pt idx="94">
                  <c:v>3221</c:v>
                </c:pt>
                <c:pt idx="95">
                  <c:v>3280</c:v>
                </c:pt>
                <c:pt idx="96">
                  <c:v>3292</c:v>
                </c:pt>
                <c:pt idx="97">
                  <c:v>3313</c:v>
                </c:pt>
                <c:pt idx="98">
                  <c:v>3313</c:v>
                </c:pt>
                <c:pt idx="99">
                  <c:v>3419</c:v>
                </c:pt>
                <c:pt idx="100">
                  <c:v>3323</c:v>
                </c:pt>
                <c:pt idx="101">
                  <c:v>3518</c:v>
                </c:pt>
                <c:pt idx="102">
                  <c:v>3354.5</c:v>
                </c:pt>
                <c:pt idx="103">
                  <c:v>3448</c:v>
                </c:pt>
                <c:pt idx="104">
                  <c:v>3495</c:v>
                </c:pt>
                <c:pt idx="105">
                  <c:v>3604.5</c:v>
                </c:pt>
                <c:pt idx="106">
                  <c:v>3728</c:v>
                </c:pt>
                <c:pt idx="107">
                  <c:v>3850</c:v>
                </c:pt>
                <c:pt idx="108">
                  <c:v>3983.5</c:v>
                </c:pt>
                <c:pt idx="109">
                  <c:v>3500</c:v>
                </c:pt>
                <c:pt idx="110">
                  <c:v>3530</c:v>
                </c:pt>
                <c:pt idx="111">
                  <c:v>3534</c:v>
                </c:pt>
                <c:pt idx="112">
                  <c:v>3470</c:v>
                </c:pt>
                <c:pt idx="113">
                  <c:v>3398</c:v>
                </c:pt>
                <c:pt idx="114">
                  <c:v>3216.5</c:v>
                </c:pt>
                <c:pt idx="115">
                  <c:v>3305</c:v>
                </c:pt>
                <c:pt idx="116">
                  <c:v>3287.5</c:v>
                </c:pt>
                <c:pt idx="117">
                  <c:v>3379.5</c:v>
                </c:pt>
                <c:pt idx="118">
                  <c:v>3517</c:v>
                </c:pt>
                <c:pt idx="119">
                  <c:v>3550</c:v>
                </c:pt>
                <c:pt idx="120">
                  <c:v>3558</c:v>
                </c:pt>
                <c:pt idx="121">
                  <c:v>3663</c:v>
                </c:pt>
                <c:pt idx="122">
                  <c:v>3582</c:v>
                </c:pt>
                <c:pt idx="123">
                  <c:v>3604</c:v>
                </c:pt>
                <c:pt idx="124">
                  <c:v>3581</c:v>
                </c:pt>
                <c:pt idx="125">
                  <c:v>3506</c:v>
                </c:pt>
                <c:pt idx="126">
                  <c:v>3502</c:v>
                </c:pt>
                <c:pt idx="127">
                  <c:v>3482.5</c:v>
                </c:pt>
                <c:pt idx="128">
                  <c:v>3443.5</c:v>
                </c:pt>
                <c:pt idx="129">
                  <c:v>3414</c:v>
                </c:pt>
                <c:pt idx="130">
                  <c:v>3443</c:v>
                </c:pt>
                <c:pt idx="131">
                  <c:v>3344</c:v>
                </c:pt>
                <c:pt idx="132">
                  <c:v>3393</c:v>
                </c:pt>
                <c:pt idx="133">
                  <c:v>3233.5</c:v>
                </c:pt>
                <c:pt idx="134">
                  <c:v>3214</c:v>
                </c:pt>
                <c:pt idx="135">
                  <c:v>3205</c:v>
                </c:pt>
                <c:pt idx="136">
                  <c:v>3237</c:v>
                </c:pt>
                <c:pt idx="137">
                  <c:v>3310</c:v>
                </c:pt>
                <c:pt idx="138">
                  <c:v>3239</c:v>
                </c:pt>
                <c:pt idx="139">
                  <c:v>3261</c:v>
                </c:pt>
                <c:pt idx="140">
                  <c:v>3243.5</c:v>
                </c:pt>
                <c:pt idx="141">
                  <c:v>3089</c:v>
                </c:pt>
                <c:pt idx="142">
                  <c:v>3102</c:v>
                </c:pt>
                <c:pt idx="143">
                  <c:v>3099</c:v>
                </c:pt>
                <c:pt idx="144">
                  <c:v>3065</c:v>
                </c:pt>
                <c:pt idx="145">
                  <c:v>3038</c:v>
                </c:pt>
                <c:pt idx="146">
                  <c:v>2911</c:v>
                </c:pt>
                <c:pt idx="147">
                  <c:v>2928.5</c:v>
                </c:pt>
                <c:pt idx="148">
                  <c:v>2916.5</c:v>
                </c:pt>
                <c:pt idx="149">
                  <c:v>2832</c:v>
                </c:pt>
                <c:pt idx="150">
                  <c:v>2707</c:v>
                </c:pt>
                <c:pt idx="151">
                  <c:v>2676</c:v>
                </c:pt>
                <c:pt idx="152">
                  <c:v>2736</c:v>
                </c:pt>
                <c:pt idx="153">
                  <c:v>2686</c:v>
                </c:pt>
                <c:pt idx="154">
                  <c:v>2721</c:v>
                </c:pt>
                <c:pt idx="155">
                  <c:v>2790</c:v>
                </c:pt>
                <c:pt idx="156">
                  <c:v>2835</c:v>
                </c:pt>
                <c:pt idx="157">
                  <c:v>2844.5</c:v>
                </c:pt>
                <c:pt idx="158">
                  <c:v>2825.5</c:v>
                </c:pt>
                <c:pt idx="159">
                  <c:v>2930</c:v>
                </c:pt>
                <c:pt idx="160">
                  <c:v>2962</c:v>
                </c:pt>
                <c:pt idx="161">
                  <c:v>2880.5</c:v>
                </c:pt>
                <c:pt idx="162">
                  <c:v>2829</c:v>
                </c:pt>
                <c:pt idx="163">
                  <c:v>2825</c:v>
                </c:pt>
                <c:pt idx="164">
                  <c:v>2822.5</c:v>
                </c:pt>
                <c:pt idx="165">
                  <c:v>2862</c:v>
                </c:pt>
                <c:pt idx="166">
                  <c:v>2816</c:v>
                </c:pt>
                <c:pt idx="167">
                  <c:v>2701</c:v>
                </c:pt>
                <c:pt idx="168">
                  <c:v>2741</c:v>
                </c:pt>
                <c:pt idx="169">
                  <c:v>2714</c:v>
                </c:pt>
                <c:pt idx="170">
                  <c:v>2765</c:v>
                </c:pt>
                <c:pt idx="171">
                  <c:v>2752</c:v>
                </c:pt>
                <c:pt idx="172">
                  <c:v>2694.5</c:v>
                </c:pt>
                <c:pt idx="173">
                  <c:v>2589</c:v>
                </c:pt>
                <c:pt idx="174">
                  <c:v>2587</c:v>
                </c:pt>
                <c:pt idx="175">
                  <c:v>2579</c:v>
                </c:pt>
                <c:pt idx="176">
                  <c:v>2500</c:v>
                </c:pt>
                <c:pt idx="177">
                  <c:v>2473.5</c:v>
                </c:pt>
                <c:pt idx="178">
                  <c:v>2461</c:v>
                </c:pt>
                <c:pt idx="179">
                  <c:v>2518.5</c:v>
                </c:pt>
                <c:pt idx="180">
                  <c:v>2455</c:v>
                </c:pt>
                <c:pt idx="181">
                  <c:v>2478</c:v>
                </c:pt>
                <c:pt idx="182">
                  <c:v>2435.5</c:v>
                </c:pt>
                <c:pt idx="183">
                  <c:v>2452.5</c:v>
                </c:pt>
                <c:pt idx="184">
                  <c:v>2499</c:v>
                </c:pt>
                <c:pt idx="185">
                  <c:v>2451</c:v>
                </c:pt>
                <c:pt idx="186">
                  <c:v>2396.5</c:v>
                </c:pt>
                <c:pt idx="187">
                  <c:v>2383</c:v>
                </c:pt>
                <c:pt idx="188">
                  <c:v>2431</c:v>
                </c:pt>
                <c:pt idx="189">
                  <c:v>2372</c:v>
                </c:pt>
                <c:pt idx="190">
                  <c:v>2357</c:v>
                </c:pt>
                <c:pt idx="191">
                  <c:v>2416.5</c:v>
                </c:pt>
                <c:pt idx="192">
                  <c:v>2399</c:v>
                </c:pt>
                <c:pt idx="193">
                  <c:v>2416</c:v>
                </c:pt>
                <c:pt idx="194">
                  <c:v>2357</c:v>
                </c:pt>
                <c:pt idx="195">
                  <c:v>2342.5</c:v>
                </c:pt>
                <c:pt idx="196">
                  <c:v>2328</c:v>
                </c:pt>
                <c:pt idx="197">
                  <c:v>2319.5</c:v>
                </c:pt>
                <c:pt idx="198">
                  <c:v>2377</c:v>
                </c:pt>
                <c:pt idx="199">
                  <c:v>2411.5</c:v>
                </c:pt>
                <c:pt idx="200">
                  <c:v>2456</c:v>
                </c:pt>
                <c:pt idx="201">
                  <c:v>2424</c:v>
                </c:pt>
                <c:pt idx="202">
                  <c:v>2459</c:v>
                </c:pt>
                <c:pt idx="203">
                  <c:v>2431</c:v>
                </c:pt>
                <c:pt idx="204">
                  <c:v>2435</c:v>
                </c:pt>
                <c:pt idx="205">
                  <c:v>2390</c:v>
                </c:pt>
                <c:pt idx="206">
                  <c:v>2457</c:v>
                </c:pt>
                <c:pt idx="207">
                  <c:v>2450</c:v>
                </c:pt>
                <c:pt idx="208">
                  <c:v>2469</c:v>
                </c:pt>
                <c:pt idx="209">
                  <c:v>2448</c:v>
                </c:pt>
                <c:pt idx="210">
                  <c:v>2402.5</c:v>
                </c:pt>
                <c:pt idx="211">
                  <c:v>2373.5</c:v>
                </c:pt>
                <c:pt idx="212">
                  <c:v>2447</c:v>
                </c:pt>
                <c:pt idx="213">
                  <c:v>2435</c:v>
                </c:pt>
                <c:pt idx="214">
                  <c:v>2487</c:v>
                </c:pt>
                <c:pt idx="215">
                  <c:v>2462</c:v>
                </c:pt>
                <c:pt idx="216">
                  <c:v>2496</c:v>
                </c:pt>
                <c:pt idx="217">
                  <c:v>2468</c:v>
                </c:pt>
                <c:pt idx="218">
                  <c:v>2389</c:v>
                </c:pt>
                <c:pt idx="219">
                  <c:v>2440</c:v>
                </c:pt>
                <c:pt idx="220">
                  <c:v>2413.5</c:v>
                </c:pt>
                <c:pt idx="221">
                  <c:v>2410</c:v>
                </c:pt>
                <c:pt idx="222">
                  <c:v>2375.5</c:v>
                </c:pt>
                <c:pt idx="223">
                  <c:v>2387</c:v>
                </c:pt>
                <c:pt idx="224">
                  <c:v>2438</c:v>
                </c:pt>
                <c:pt idx="225">
                  <c:v>2421.5</c:v>
                </c:pt>
                <c:pt idx="226">
                  <c:v>2441.5</c:v>
                </c:pt>
                <c:pt idx="227">
                  <c:v>2493</c:v>
                </c:pt>
                <c:pt idx="228">
                  <c:v>2406</c:v>
                </c:pt>
                <c:pt idx="229">
                  <c:v>2368</c:v>
                </c:pt>
                <c:pt idx="230">
                  <c:v>2305.5</c:v>
                </c:pt>
                <c:pt idx="231">
                  <c:v>2308</c:v>
                </c:pt>
                <c:pt idx="232">
                  <c:v>2290</c:v>
                </c:pt>
                <c:pt idx="233">
                  <c:v>2258</c:v>
                </c:pt>
                <c:pt idx="234">
                  <c:v>2230</c:v>
                </c:pt>
                <c:pt idx="235">
                  <c:v>2255.5</c:v>
                </c:pt>
                <c:pt idx="236">
                  <c:v>2279.5</c:v>
                </c:pt>
                <c:pt idx="237">
                  <c:v>2288</c:v>
                </c:pt>
                <c:pt idx="238">
                  <c:v>2309</c:v>
                </c:pt>
                <c:pt idx="239">
                  <c:v>2227</c:v>
                </c:pt>
                <c:pt idx="240">
                  <c:v>2271</c:v>
                </c:pt>
                <c:pt idx="241">
                  <c:v>2257</c:v>
                </c:pt>
                <c:pt idx="242">
                  <c:v>2231</c:v>
                </c:pt>
                <c:pt idx="243">
                  <c:v>2245</c:v>
                </c:pt>
                <c:pt idx="244">
                  <c:v>2189</c:v>
                </c:pt>
                <c:pt idx="245">
                  <c:v>2195</c:v>
                </c:pt>
                <c:pt idx="246">
                  <c:v>2152.5</c:v>
                </c:pt>
                <c:pt idx="247">
                  <c:v>2125</c:v>
                </c:pt>
                <c:pt idx="248">
                  <c:v>2105.5</c:v>
                </c:pt>
                <c:pt idx="249">
                  <c:v>2079</c:v>
                </c:pt>
                <c:pt idx="250">
                  <c:v>2260.5</c:v>
                </c:pt>
                <c:pt idx="251">
                  <c:v>2179.5</c:v>
                </c:pt>
                <c:pt idx="252">
                  <c:v>2163</c:v>
                </c:pt>
                <c:pt idx="253">
                  <c:v>2261</c:v>
                </c:pt>
                <c:pt idx="254">
                  <c:v>2288</c:v>
                </c:pt>
                <c:pt idx="255">
                  <c:v>2354.5</c:v>
                </c:pt>
                <c:pt idx="256">
                  <c:v>2341</c:v>
                </c:pt>
                <c:pt idx="257">
                  <c:v>2273.5</c:v>
                </c:pt>
                <c:pt idx="258">
                  <c:v>2218</c:v>
                </c:pt>
                <c:pt idx="259">
                  <c:v>2226</c:v>
                </c:pt>
                <c:pt idx="260">
                  <c:v>2373.5</c:v>
                </c:pt>
                <c:pt idx="261">
                  <c:v>2308.5</c:v>
                </c:pt>
                <c:pt idx="262">
                  <c:v>2239</c:v>
                </c:pt>
                <c:pt idx="263">
                  <c:v>2200</c:v>
                </c:pt>
                <c:pt idx="264">
                  <c:v>2168</c:v>
                </c:pt>
                <c:pt idx="265">
                  <c:v>2213.5</c:v>
                </c:pt>
                <c:pt idx="266">
                  <c:v>2155</c:v>
                </c:pt>
                <c:pt idx="267">
                  <c:v>2158</c:v>
                </c:pt>
                <c:pt idx="268">
                  <c:v>2170</c:v>
                </c:pt>
                <c:pt idx="269">
                  <c:v>2265</c:v>
                </c:pt>
                <c:pt idx="270">
                  <c:v>2296.5</c:v>
                </c:pt>
                <c:pt idx="271">
                  <c:v>2225.5</c:v>
                </c:pt>
                <c:pt idx="272">
                  <c:v>2196</c:v>
                </c:pt>
                <c:pt idx="273">
                  <c:v>2245</c:v>
                </c:pt>
                <c:pt idx="274">
                  <c:v>2226.5</c:v>
                </c:pt>
                <c:pt idx="275">
                  <c:v>2215.5</c:v>
                </c:pt>
                <c:pt idx="276">
                  <c:v>2305</c:v>
                </c:pt>
                <c:pt idx="277">
                  <c:v>2291.5</c:v>
                </c:pt>
                <c:pt idx="278">
                  <c:v>2326.5</c:v>
                </c:pt>
                <c:pt idx="279">
                  <c:v>2337.5</c:v>
                </c:pt>
                <c:pt idx="280">
                  <c:v>2271.5</c:v>
                </c:pt>
                <c:pt idx="281">
                  <c:v>2408</c:v>
                </c:pt>
                <c:pt idx="282">
                  <c:v>2391.5</c:v>
                </c:pt>
                <c:pt idx="283">
                  <c:v>2409</c:v>
                </c:pt>
                <c:pt idx="284">
                  <c:v>2392</c:v>
                </c:pt>
                <c:pt idx="285">
                  <c:v>2342</c:v>
                </c:pt>
                <c:pt idx="286">
                  <c:v>2368</c:v>
                </c:pt>
                <c:pt idx="287">
                  <c:v>2342</c:v>
                </c:pt>
                <c:pt idx="288">
                  <c:v>2393.5</c:v>
                </c:pt>
                <c:pt idx="289">
                  <c:v>2363</c:v>
                </c:pt>
                <c:pt idx="290">
                  <c:v>2343.5</c:v>
                </c:pt>
                <c:pt idx="291">
                  <c:v>2345.5</c:v>
                </c:pt>
                <c:pt idx="292">
                  <c:v>2315</c:v>
                </c:pt>
                <c:pt idx="293">
                  <c:v>2341</c:v>
                </c:pt>
                <c:pt idx="294">
                  <c:v>2386</c:v>
                </c:pt>
                <c:pt idx="295">
                  <c:v>2430</c:v>
                </c:pt>
                <c:pt idx="296">
                  <c:v>2448</c:v>
                </c:pt>
                <c:pt idx="297">
                  <c:v>2484.5</c:v>
                </c:pt>
                <c:pt idx="298">
                  <c:v>2460.5</c:v>
                </c:pt>
                <c:pt idx="299">
                  <c:v>2450</c:v>
                </c:pt>
                <c:pt idx="300">
                  <c:v>2467.5</c:v>
                </c:pt>
                <c:pt idx="301">
                  <c:v>2453</c:v>
                </c:pt>
                <c:pt idx="302">
                  <c:v>2389.5</c:v>
                </c:pt>
                <c:pt idx="303">
                  <c:v>2387</c:v>
                </c:pt>
                <c:pt idx="304">
                  <c:v>2379</c:v>
                </c:pt>
                <c:pt idx="305">
                  <c:v>2395</c:v>
                </c:pt>
                <c:pt idx="306">
                  <c:v>2353</c:v>
                </c:pt>
                <c:pt idx="307">
                  <c:v>2325</c:v>
                </c:pt>
                <c:pt idx="308">
                  <c:v>2329</c:v>
                </c:pt>
                <c:pt idx="309">
                  <c:v>2355</c:v>
                </c:pt>
                <c:pt idx="310">
                  <c:v>2361</c:v>
                </c:pt>
                <c:pt idx="311">
                  <c:v>2341.5</c:v>
                </c:pt>
                <c:pt idx="312">
                  <c:v>2342</c:v>
                </c:pt>
                <c:pt idx="313">
                  <c:v>2371</c:v>
                </c:pt>
                <c:pt idx="314">
                  <c:v>2360</c:v>
                </c:pt>
                <c:pt idx="315">
                  <c:v>2337</c:v>
                </c:pt>
                <c:pt idx="316">
                  <c:v>2249</c:v>
                </c:pt>
                <c:pt idx="317">
                  <c:v>2268</c:v>
                </c:pt>
                <c:pt idx="318">
                  <c:v>2242</c:v>
                </c:pt>
                <c:pt idx="319">
                  <c:v>2336</c:v>
                </c:pt>
                <c:pt idx="320">
                  <c:v>2395</c:v>
                </c:pt>
                <c:pt idx="321">
                  <c:v>2450.5</c:v>
                </c:pt>
                <c:pt idx="322">
                  <c:v>2446</c:v>
                </c:pt>
                <c:pt idx="323">
                  <c:v>2510.5</c:v>
                </c:pt>
                <c:pt idx="324">
                  <c:v>2602.5</c:v>
                </c:pt>
                <c:pt idx="325">
                  <c:v>2562</c:v>
                </c:pt>
                <c:pt idx="326">
                  <c:v>2635</c:v>
                </c:pt>
                <c:pt idx="327">
                  <c:v>2539</c:v>
                </c:pt>
                <c:pt idx="328">
                  <c:v>2585</c:v>
                </c:pt>
                <c:pt idx="329">
                  <c:v>2592.5</c:v>
                </c:pt>
                <c:pt idx="330">
                  <c:v>2594</c:v>
                </c:pt>
                <c:pt idx="331">
                  <c:v>2605.5</c:v>
                </c:pt>
                <c:pt idx="332">
                  <c:v>2597</c:v>
                </c:pt>
                <c:pt idx="333">
                  <c:v>2596.5</c:v>
                </c:pt>
                <c:pt idx="334">
                  <c:v>2576</c:v>
                </c:pt>
                <c:pt idx="335">
                  <c:v>2532.5</c:v>
                </c:pt>
                <c:pt idx="336">
                  <c:v>2610</c:v>
                </c:pt>
                <c:pt idx="337">
                  <c:v>2572</c:v>
                </c:pt>
                <c:pt idx="338">
                  <c:v>2558</c:v>
                </c:pt>
                <c:pt idx="339">
                  <c:v>2486</c:v>
                </c:pt>
                <c:pt idx="340">
                  <c:v>2472</c:v>
                </c:pt>
                <c:pt idx="341">
                  <c:v>2468.5</c:v>
                </c:pt>
                <c:pt idx="342">
                  <c:v>2424</c:v>
                </c:pt>
                <c:pt idx="343">
                  <c:v>2434</c:v>
                </c:pt>
                <c:pt idx="344">
                  <c:v>2381.5</c:v>
                </c:pt>
                <c:pt idx="345">
                  <c:v>2389</c:v>
                </c:pt>
                <c:pt idx="346">
                  <c:v>2366.5</c:v>
                </c:pt>
                <c:pt idx="347">
                  <c:v>2341</c:v>
                </c:pt>
                <c:pt idx="348">
                  <c:v>2334.5</c:v>
                </c:pt>
                <c:pt idx="349">
                  <c:v>2390</c:v>
                </c:pt>
                <c:pt idx="350">
                  <c:v>2430</c:v>
                </c:pt>
                <c:pt idx="351">
                  <c:v>2385</c:v>
                </c:pt>
                <c:pt idx="352">
                  <c:v>2368</c:v>
                </c:pt>
                <c:pt idx="353">
                  <c:v>2305</c:v>
                </c:pt>
                <c:pt idx="354">
                  <c:v>2313</c:v>
                </c:pt>
                <c:pt idx="355">
                  <c:v>2298</c:v>
                </c:pt>
                <c:pt idx="356">
                  <c:v>2362</c:v>
                </c:pt>
                <c:pt idx="357">
                  <c:v>2365.5</c:v>
                </c:pt>
                <c:pt idx="358">
                  <c:v>2361</c:v>
                </c:pt>
                <c:pt idx="359">
                  <c:v>2321</c:v>
                </c:pt>
                <c:pt idx="360">
                  <c:v>2312</c:v>
                </c:pt>
                <c:pt idx="361">
                  <c:v>2288</c:v>
                </c:pt>
                <c:pt idx="362">
                  <c:v>2290</c:v>
                </c:pt>
                <c:pt idx="363">
                  <c:v>2248</c:v>
                </c:pt>
                <c:pt idx="364">
                  <c:v>2235.5</c:v>
                </c:pt>
                <c:pt idx="365">
                  <c:v>2271</c:v>
                </c:pt>
                <c:pt idx="366">
                  <c:v>2245</c:v>
                </c:pt>
                <c:pt idx="367">
                  <c:v>2237</c:v>
                </c:pt>
                <c:pt idx="368">
                  <c:v>2230</c:v>
                </c:pt>
                <c:pt idx="369">
                  <c:v>2237</c:v>
                </c:pt>
                <c:pt idx="370">
                  <c:v>2234.5</c:v>
                </c:pt>
                <c:pt idx="371">
                  <c:v>2231.5</c:v>
                </c:pt>
                <c:pt idx="372">
                  <c:v>2264</c:v>
                </c:pt>
                <c:pt idx="373">
                  <c:v>2264</c:v>
                </c:pt>
                <c:pt idx="374">
                  <c:v>2297</c:v>
                </c:pt>
                <c:pt idx="375">
                  <c:v>2314</c:v>
                </c:pt>
                <c:pt idx="376">
                  <c:v>2365.5</c:v>
                </c:pt>
                <c:pt idx="377">
                  <c:v>2343.5</c:v>
                </c:pt>
                <c:pt idx="378">
                  <c:v>2336</c:v>
                </c:pt>
                <c:pt idx="379">
                  <c:v>2380</c:v>
                </c:pt>
                <c:pt idx="380">
                  <c:v>2340.5</c:v>
                </c:pt>
                <c:pt idx="381">
                  <c:v>2305.5</c:v>
                </c:pt>
                <c:pt idx="382">
                  <c:v>2300</c:v>
                </c:pt>
                <c:pt idx="383">
                  <c:v>2267</c:v>
                </c:pt>
                <c:pt idx="384">
                  <c:v>2258</c:v>
                </c:pt>
                <c:pt idx="385">
                  <c:v>2329</c:v>
                </c:pt>
                <c:pt idx="386">
                  <c:v>2355</c:v>
                </c:pt>
                <c:pt idx="387">
                  <c:v>2363.5</c:v>
                </c:pt>
                <c:pt idx="388">
                  <c:v>2400</c:v>
                </c:pt>
                <c:pt idx="389">
                  <c:v>2381.5</c:v>
                </c:pt>
                <c:pt idx="390">
                  <c:v>2409.5</c:v>
                </c:pt>
                <c:pt idx="391">
                  <c:v>2388</c:v>
                </c:pt>
                <c:pt idx="392">
                  <c:v>2354</c:v>
                </c:pt>
                <c:pt idx="393">
                  <c:v>2312</c:v>
                </c:pt>
                <c:pt idx="394">
                  <c:v>2339</c:v>
                </c:pt>
                <c:pt idx="395">
                  <c:v>2301.5</c:v>
                </c:pt>
                <c:pt idx="396">
                  <c:v>2340</c:v>
                </c:pt>
                <c:pt idx="397">
                  <c:v>2352.5</c:v>
                </c:pt>
                <c:pt idx="398">
                  <c:v>2329</c:v>
                </c:pt>
                <c:pt idx="399">
                  <c:v>2296</c:v>
                </c:pt>
                <c:pt idx="400">
                  <c:v>2277</c:v>
                </c:pt>
                <c:pt idx="401">
                  <c:v>2320</c:v>
                </c:pt>
                <c:pt idx="402">
                  <c:v>2275.5</c:v>
                </c:pt>
                <c:pt idx="403">
                  <c:v>2228</c:v>
                </c:pt>
                <c:pt idx="404">
                  <c:v>2230</c:v>
                </c:pt>
                <c:pt idx="405">
                  <c:v>2260</c:v>
                </c:pt>
                <c:pt idx="406">
                  <c:v>2235</c:v>
                </c:pt>
                <c:pt idx="407">
                  <c:v>2268.5</c:v>
                </c:pt>
                <c:pt idx="408">
                  <c:v>2310</c:v>
                </c:pt>
                <c:pt idx="409">
                  <c:v>2298</c:v>
                </c:pt>
                <c:pt idx="410">
                  <c:v>2261</c:v>
                </c:pt>
                <c:pt idx="411">
                  <c:v>2201.5</c:v>
                </c:pt>
                <c:pt idx="412">
                  <c:v>2233</c:v>
                </c:pt>
                <c:pt idx="413">
                  <c:v>2235</c:v>
                </c:pt>
                <c:pt idx="414">
                  <c:v>2241</c:v>
                </c:pt>
                <c:pt idx="415">
                  <c:v>2229.5</c:v>
                </c:pt>
                <c:pt idx="416">
                  <c:v>2254.5</c:v>
                </c:pt>
                <c:pt idx="417">
                  <c:v>2280.5</c:v>
                </c:pt>
                <c:pt idx="418">
                  <c:v>2263</c:v>
                </c:pt>
                <c:pt idx="419">
                  <c:v>2214</c:v>
                </c:pt>
                <c:pt idx="420">
                  <c:v>2171</c:v>
                </c:pt>
                <c:pt idx="421">
                  <c:v>2168</c:v>
                </c:pt>
                <c:pt idx="422">
                  <c:v>2187</c:v>
                </c:pt>
                <c:pt idx="423">
                  <c:v>2220.5</c:v>
                </c:pt>
                <c:pt idx="424">
                  <c:v>2187.5</c:v>
                </c:pt>
                <c:pt idx="425">
                  <c:v>2193</c:v>
                </c:pt>
                <c:pt idx="426">
                  <c:v>2199</c:v>
                </c:pt>
                <c:pt idx="427">
                  <c:v>2196</c:v>
                </c:pt>
                <c:pt idx="428">
                  <c:v>2224</c:v>
                </c:pt>
                <c:pt idx="429">
                  <c:v>2194.5</c:v>
                </c:pt>
                <c:pt idx="430">
                  <c:v>2184</c:v>
                </c:pt>
                <c:pt idx="431">
                  <c:v>2156.5</c:v>
                </c:pt>
                <c:pt idx="432">
                  <c:v>2190</c:v>
                </c:pt>
                <c:pt idx="433">
                  <c:v>2132</c:v>
                </c:pt>
                <c:pt idx="434">
                  <c:v>2115.5</c:v>
                </c:pt>
                <c:pt idx="435">
                  <c:v>2151</c:v>
                </c:pt>
                <c:pt idx="436">
                  <c:v>2141</c:v>
                </c:pt>
                <c:pt idx="437">
                  <c:v>2105</c:v>
                </c:pt>
                <c:pt idx="438">
                  <c:v>2096</c:v>
                </c:pt>
                <c:pt idx="439">
                  <c:v>2105</c:v>
                </c:pt>
                <c:pt idx="440">
                  <c:v>2102</c:v>
                </c:pt>
                <c:pt idx="441">
                  <c:v>2092.5</c:v>
                </c:pt>
                <c:pt idx="442">
                  <c:v>2103</c:v>
                </c:pt>
                <c:pt idx="443">
                  <c:v>2085</c:v>
                </c:pt>
                <c:pt idx="444">
                  <c:v>2095.5</c:v>
                </c:pt>
                <c:pt idx="445">
                  <c:v>2128.5</c:v>
                </c:pt>
                <c:pt idx="446">
                  <c:v>2146.5</c:v>
                </c:pt>
                <c:pt idx="447">
                  <c:v>2235.5</c:v>
                </c:pt>
                <c:pt idx="448">
                  <c:v>2224.5</c:v>
                </c:pt>
                <c:pt idx="449">
                  <c:v>2194</c:v>
                </c:pt>
                <c:pt idx="450">
                  <c:v>2168.5</c:v>
                </c:pt>
                <c:pt idx="451">
                  <c:v>2141.5</c:v>
                </c:pt>
                <c:pt idx="452">
                  <c:v>2171</c:v>
                </c:pt>
                <c:pt idx="453">
                  <c:v>2153</c:v>
                </c:pt>
                <c:pt idx="454">
                  <c:v>2154</c:v>
                </c:pt>
                <c:pt idx="455">
                  <c:v>2183</c:v>
                </c:pt>
                <c:pt idx="456">
                  <c:v>2170</c:v>
                </c:pt>
                <c:pt idx="457">
                  <c:v>2175.5</c:v>
                </c:pt>
                <c:pt idx="458">
                  <c:v>2161</c:v>
                </c:pt>
                <c:pt idx="459">
                  <c:v>2195</c:v>
                </c:pt>
                <c:pt idx="460">
                  <c:v>2216</c:v>
                </c:pt>
                <c:pt idx="461">
                  <c:v>2176</c:v>
                </c:pt>
                <c:pt idx="462">
                  <c:v>2146.5</c:v>
                </c:pt>
                <c:pt idx="463">
                  <c:v>2164</c:v>
                </c:pt>
                <c:pt idx="464">
                  <c:v>2177.5</c:v>
                </c:pt>
                <c:pt idx="465">
                  <c:v>2142</c:v>
                </c:pt>
                <c:pt idx="466">
                  <c:v>2152</c:v>
                </c:pt>
                <c:pt idx="467">
                  <c:v>2161</c:v>
                </c:pt>
                <c:pt idx="468">
                  <c:v>2125</c:v>
                </c:pt>
                <c:pt idx="469">
                  <c:v>2095.5</c:v>
                </c:pt>
                <c:pt idx="470">
                  <c:v>2085</c:v>
                </c:pt>
                <c:pt idx="471">
                  <c:v>2088.5</c:v>
                </c:pt>
                <c:pt idx="472">
                  <c:v>2130</c:v>
                </c:pt>
                <c:pt idx="473">
                  <c:v>2095.5</c:v>
                </c:pt>
                <c:pt idx="474">
                  <c:v>2068</c:v>
                </c:pt>
                <c:pt idx="475">
                  <c:v>2121</c:v>
                </c:pt>
                <c:pt idx="476">
                  <c:v>2128.5</c:v>
                </c:pt>
                <c:pt idx="477">
                  <c:v>2119</c:v>
                </c:pt>
                <c:pt idx="478">
                  <c:v>2123</c:v>
                </c:pt>
                <c:pt idx="479">
                  <c:v>2116</c:v>
                </c:pt>
                <c:pt idx="480">
                  <c:v>2140</c:v>
                </c:pt>
                <c:pt idx="481">
                  <c:v>2165</c:v>
                </c:pt>
                <c:pt idx="482">
                  <c:v>2183.5</c:v>
                </c:pt>
                <c:pt idx="483">
                  <c:v>2149</c:v>
                </c:pt>
                <c:pt idx="484">
                  <c:v>2136</c:v>
                </c:pt>
                <c:pt idx="485">
                  <c:v>2157.5</c:v>
                </c:pt>
                <c:pt idx="486">
                  <c:v>2134.5</c:v>
                </c:pt>
                <c:pt idx="487">
                  <c:v>2132</c:v>
                </c:pt>
                <c:pt idx="488">
                  <c:v>2153</c:v>
                </c:pt>
                <c:pt idx="489">
                  <c:v>2152.5</c:v>
                </c:pt>
                <c:pt idx="490">
                  <c:v>2156</c:v>
                </c:pt>
                <c:pt idx="491">
                  <c:v>2192</c:v>
                </c:pt>
                <c:pt idx="492">
                  <c:v>2155</c:v>
                </c:pt>
                <c:pt idx="493">
                  <c:v>2164.5</c:v>
                </c:pt>
                <c:pt idx="494">
                  <c:v>2174</c:v>
                </c:pt>
                <c:pt idx="495">
                  <c:v>2201</c:v>
                </c:pt>
                <c:pt idx="496">
                  <c:v>2166</c:v>
                </c:pt>
                <c:pt idx="497">
                  <c:v>2199</c:v>
                </c:pt>
                <c:pt idx="498">
                  <c:v>2182</c:v>
                </c:pt>
                <c:pt idx="499">
                  <c:v>2194</c:v>
                </c:pt>
                <c:pt idx="500">
                  <c:v>2195</c:v>
                </c:pt>
                <c:pt idx="501">
                  <c:v>2231.5</c:v>
                </c:pt>
                <c:pt idx="502">
                  <c:v>2307</c:v>
                </c:pt>
                <c:pt idx="503">
                  <c:v>2286</c:v>
                </c:pt>
                <c:pt idx="504">
                  <c:v>2256</c:v>
                </c:pt>
                <c:pt idx="505">
                  <c:v>2230.5</c:v>
                </c:pt>
                <c:pt idx="506">
                  <c:v>2195</c:v>
                </c:pt>
                <c:pt idx="507">
                  <c:v>2207</c:v>
                </c:pt>
                <c:pt idx="508">
                  <c:v>2192</c:v>
                </c:pt>
                <c:pt idx="509">
                  <c:v>2198</c:v>
                </c:pt>
                <c:pt idx="510">
                  <c:v>2178</c:v>
                </c:pt>
                <c:pt idx="511">
                  <c:v>2180</c:v>
                </c:pt>
                <c:pt idx="512">
                  <c:v>2175.5</c:v>
                </c:pt>
                <c:pt idx="513">
                  <c:v>2161</c:v>
                </c:pt>
                <c:pt idx="514">
                  <c:v>2148</c:v>
                </c:pt>
                <c:pt idx="515">
                  <c:v>2176</c:v>
                </c:pt>
                <c:pt idx="516">
                  <c:v>2150</c:v>
                </c:pt>
                <c:pt idx="517">
                  <c:v>2151</c:v>
                </c:pt>
                <c:pt idx="518">
                  <c:v>2144</c:v>
                </c:pt>
                <c:pt idx="519">
                  <c:v>2146</c:v>
                </c:pt>
                <c:pt idx="520">
                  <c:v>2188</c:v>
                </c:pt>
                <c:pt idx="521">
                  <c:v>2202</c:v>
                </c:pt>
                <c:pt idx="522">
                  <c:v>2170</c:v>
                </c:pt>
                <c:pt idx="523">
                  <c:v>2251</c:v>
                </c:pt>
                <c:pt idx="524">
                  <c:v>2234.5</c:v>
                </c:pt>
                <c:pt idx="525">
                  <c:v>2230</c:v>
                </c:pt>
                <c:pt idx="526">
                  <c:v>2217.5</c:v>
                </c:pt>
                <c:pt idx="527">
                  <c:v>2219</c:v>
                </c:pt>
                <c:pt idx="528">
                  <c:v>2253.5</c:v>
                </c:pt>
                <c:pt idx="529">
                  <c:v>2240.5</c:v>
                </c:pt>
                <c:pt idx="530">
                  <c:v>2258</c:v>
                </c:pt>
                <c:pt idx="531">
                  <c:v>2227</c:v>
                </c:pt>
                <c:pt idx="532">
                  <c:v>2205</c:v>
                </c:pt>
                <c:pt idx="533">
                  <c:v>2220</c:v>
                </c:pt>
                <c:pt idx="534">
                  <c:v>2193.5</c:v>
                </c:pt>
                <c:pt idx="535">
                  <c:v>2204</c:v>
                </c:pt>
                <c:pt idx="536">
                  <c:v>2182</c:v>
                </c:pt>
                <c:pt idx="537">
                  <c:v>2164.5</c:v>
                </c:pt>
                <c:pt idx="538">
                  <c:v>2191</c:v>
                </c:pt>
                <c:pt idx="539">
                  <c:v>2201</c:v>
                </c:pt>
                <c:pt idx="540">
                  <c:v>2194</c:v>
                </c:pt>
                <c:pt idx="541">
                  <c:v>2182</c:v>
                </c:pt>
                <c:pt idx="542">
                  <c:v>2178.5</c:v>
                </c:pt>
                <c:pt idx="543">
                  <c:v>2176</c:v>
                </c:pt>
                <c:pt idx="544">
                  <c:v>2164</c:v>
                </c:pt>
                <c:pt idx="545">
                  <c:v>2177.5</c:v>
                </c:pt>
                <c:pt idx="546">
                  <c:v>2157</c:v>
                </c:pt>
                <c:pt idx="547">
                  <c:v>2147</c:v>
                </c:pt>
                <c:pt idx="548">
                  <c:v>2148</c:v>
                </c:pt>
                <c:pt idx="549">
                  <c:v>2121</c:v>
                </c:pt>
                <c:pt idx="550">
                  <c:v>2117</c:v>
                </c:pt>
                <c:pt idx="551">
                  <c:v>2098.5</c:v>
                </c:pt>
                <c:pt idx="552">
                  <c:v>2110</c:v>
                </c:pt>
                <c:pt idx="553">
                  <c:v>2082</c:v>
                </c:pt>
                <c:pt idx="554">
                  <c:v>2090</c:v>
                </c:pt>
                <c:pt idx="555">
                  <c:v>2082.5</c:v>
                </c:pt>
                <c:pt idx="556">
                  <c:v>2136</c:v>
                </c:pt>
                <c:pt idx="557">
                  <c:v>2195.5</c:v>
                </c:pt>
                <c:pt idx="558">
                  <c:v>2212.5</c:v>
                </c:pt>
                <c:pt idx="559">
                  <c:v>2215</c:v>
                </c:pt>
                <c:pt idx="560">
                  <c:v>2191.5</c:v>
                </c:pt>
                <c:pt idx="561">
                  <c:v>2179</c:v>
                </c:pt>
                <c:pt idx="562">
                  <c:v>2234</c:v>
                </c:pt>
                <c:pt idx="563">
                  <c:v>2293</c:v>
                </c:pt>
                <c:pt idx="564">
                  <c:v>2313</c:v>
                </c:pt>
                <c:pt idx="565">
                  <c:v>2334.5</c:v>
                </c:pt>
                <c:pt idx="566">
                  <c:v>2336</c:v>
                </c:pt>
                <c:pt idx="567">
                  <c:v>2255</c:v>
                </c:pt>
                <c:pt idx="568">
                  <c:v>2235</c:v>
                </c:pt>
                <c:pt idx="569">
                  <c:v>2215</c:v>
                </c:pt>
                <c:pt idx="570">
                  <c:v>2205</c:v>
                </c:pt>
                <c:pt idx="571">
                  <c:v>2199</c:v>
                </c:pt>
                <c:pt idx="572">
                  <c:v>2203</c:v>
                </c:pt>
                <c:pt idx="573">
                  <c:v>2202.5</c:v>
                </c:pt>
                <c:pt idx="574">
                  <c:v>2174.5</c:v>
                </c:pt>
                <c:pt idx="575">
                  <c:v>2152.5</c:v>
                </c:pt>
                <c:pt idx="576">
                  <c:v>2158</c:v>
                </c:pt>
                <c:pt idx="577">
                  <c:v>2141.5</c:v>
                </c:pt>
                <c:pt idx="578">
                  <c:v>2130</c:v>
                </c:pt>
                <c:pt idx="579">
                  <c:v>2121</c:v>
                </c:pt>
                <c:pt idx="580">
                  <c:v>2109.5</c:v>
                </c:pt>
                <c:pt idx="581">
                  <c:v>2144.5</c:v>
                </c:pt>
                <c:pt idx="582">
                  <c:v>2207</c:v>
                </c:pt>
                <c:pt idx="583">
                  <c:v>2188</c:v>
                </c:pt>
                <c:pt idx="584">
                  <c:v>2211.5</c:v>
                </c:pt>
                <c:pt idx="585">
                  <c:v>2213.5</c:v>
                </c:pt>
                <c:pt idx="586">
                  <c:v>2226</c:v>
                </c:pt>
                <c:pt idx="587">
                  <c:v>2231.5</c:v>
                </c:pt>
                <c:pt idx="588">
                  <c:v>2212</c:v>
                </c:pt>
                <c:pt idx="589">
                  <c:v>2208.5</c:v>
                </c:pt>
                <c:pt idx="590">
                  <c:v>2183</c:v>
                </c:pt>
                <c:pt idx="591">
                  <c:v>2184</c:v>
                </c:pt>
                <c:pt idx="592">
                  <c:v>2195</c:v>
                </c:pt>
                <c:pt idx="593">
                  <c:v>2214</c:v>
                </c:pt>
                <c:pt idx="594">
                  <c:v>2179.5</c:v>
                </c:pt>
                <c:pt idx="595">
                  <c:v>2187.5</c:v>
                </c:pt>
                <c:pt idx="596">
                  <c:v>2203</c:v>
                </c:pt>
                <c:pt idx="597">
                  <c:v>2193</c:v>
                </c:pt>
                <c:pt idx="598">
                  <c:v>2204.5</c:v>
                </c:pt>
                <c:pt idx="599">
                  <c:v>2202</c:v>
                </c:pt>
                <c:pt idx="600">
                  <c:v>2184.5</c:v>
                </c:pt>
                <c:pt idx="601">
                  <c:v>2147</c:v>
                </c:pt>
                <c:pt idx="602">
                  <c:v>2211</c:v>
                </c:pt>
                <c:pt idx="603">
                  <c:v>2178</c:v>
                </c:pt>
                <c:pt idx="604">
                  <c:v>2156.5</c:v>
                </c:pt>
                <c:pt idx="605">
                  <c:v>2140</c:v>
                </c:pt>
                <c:pt idx="606">
                  <c:v>2145</c:v>
                </c:pt>
                <c:pt idx="607">
                  <c:v>2129.5</c:v>
                </c:pt>
                <c:pt idx="608">
                  <c:v>2162.5</c:v>
                </c:pt>
                <c:pt idx="609">
                  <c:v>2183</c:v>
                </c:pt>
                <c:pt idx="610">
                  <c:v>2182</c:v>
                </c:pt>
                <c:pt idx="611">
                  <c:v>2191</c:v>
                </c:pt>
                <c:pt idx="612">
                  <c:v>2187</c:v>
                </c:pt>
                <c:pt idx="613">
                  <c:v>2209.5</c:v>
                </c:pt>
                <c:pt idx="614">
                  <c:v>2208.5</c:v>
                </c:pt>
                <c:pt idx="615">
                  <c:v>2201.5</c:v>
                </c:pt>
                <c:pt idx="616">
                  <c:v>2213</c:v>
                </c:pt>
                <c:pt idx="617">
                  <c:v>2223</c:v>
                </c:pt>
                <c:pt idx="618">
                  <c:v>2204</c:v>
                </c:pt>
                <c:pt idx="619">
                  <c:v>2218</c:v>
                </c:pt>
                <c:pt idx="620">
                  <c:v>2224</c:v>
                </c:pt>
                <c:pt idx="621">
                  <c:v>2202</c:v>
                </c:pt>
                <c:pt idx="622">
                  <c:v>2231</c:v>
                </c:pt>
                <c:pt idx="623">
                  <c:v>2263</c:v>
                </c:pt>
                <c:pt idx="624">
                  <c:v>2246</c:v>
                </c:pt>
                <c:pt idx="625">
                  <c:v>2267</c:v>
                </c:pt>
                <c:pt idx="626">
                  <c:v>2275</c:v>
                </c:pt>
                <c:pt idx="627">
                  <c:v>2237.5</c:v>
                </c:pt>
                <c:pt idx="628">
                  <c:v>2269.5</c:v>
                </c:pt>
                <c:pt idx="629">
                  <c:v>2322</c:v>
                </c:pt>
                <c:pt idx="630">
                  <c:v>2333.5</c:v>
                </c:pt>
                <c:pt idx="631">
                  <c:v>2394</c:v>
                </c:pt>
                <c:pt idx="632">
                  <c:v>2390.5</c:v>
                </c:pt>
                <c:pt idx="633">
                  <c:v>2415</c:v>
                </c:pt>
                <c:pt idx="634">
                  <c:v>2402.5</c:v>
                </c:pt>
                <c:pt idx="635">
                  <c:v>2428.5</c:v>
                </c:pt>
                <c:pt idx="636">
                  <c:v>2409.5</c:v>
                </c:pt>
                <c:pt idx="637">
                  <c:v>2442.5</c:v>
                </c:pt>
                <c:pt idx="638">
                  <c:v>2520</c:v>
                </c:pt>
                <c:pt idx="639">
                  <c:v>2511</c:v>
                </c:pt>
                <c:pt idx="640">
                  <c:v>2580</c:v>
                </c:pt>
                <c:pt idx="641">
                  <c:v>2599.5</c:v>
                </c:pt>
                <c:pt idx="642">
                  <c:v>2645</c:v>
                </c:pt>
                <c:pt idx="643">
                  <c:v>2653</c:v>
                </c:pt>
                <c:pt idx="644">
                  <c:v>2583</c:v>
                </c:pt>
                <c:pt idx="645">
                  <c:v>2585</c:v>
                </c:pt>
                <c:pt idx="646">
                  <c:v>2586</c:v>
                </c:pt>
                <c:pt idx="647">
                  <c:v>2559</c:v>
                </c:pt>
                <c:pt idx="648">
                  <c:v>2536</c:v>
                </c:pt>
                <c:pt idx="649">
                  <c:v>2544.5</c:v>
                </c:pt>
                <c:pt idx="650">
                  <c:v>2554</c:v>
                </c:pt>
                <c:pt idx="651">
                  <c:v>2509</c:v>
                </c:pt>
                <c:pt idx="652">
                  <c:v>2516</c:v>
                </c:pt>
                <c:pt idx="653">
                  <c:v>2512</c:v>
                </c:pt>
                <c:pt idx="654">
                  <c:v>2487</c:v>
                </c:pt>
                <c:pt idx="655">
                  <c:v>2492</c:v>
                </c:pt>
                <c:pt idx="656">
                  <c:v>2514</c:v>
                </c:pt>
                <c:pt idx="657">
                  <c:v>2509</c:v>
                </c:pt>
                <c:pt idx="658">
                  <c:v>2477</c:v>
                </c:pt>
                <c:pt idx="659">
                  <c:v>2529</c:v>
                </c:pt>
                <c:pt idx="660">
                  <c:v>2537.5</c:v>
                </c:pt>
                <c:pt idx="661">
                  <c:v>2543.5</c:v>
                </c:pt>
                <c:pt idx="662">
                  <c:v>2567.5</c:v>
                </c:pt>
                <c:pt idx="663">
                  <c:v>2643</c:v>
                </c:pt>
                <c:pt idx="664">
                  <c:v>2624</c:v>
                </c:pt>
                <c:pt idx="665">
                  <c:v>2550</c:v>
                </c:pt>
                <c:pt idx="666">
                  <c:v>2598</c:v>
                </c:pt>
                <c:pt idx="667">
                  <c:v>2652</c:v>
                </c:pt>
                <c:pt idx="668">
                  <c:v>2694</c:v>
                </c:pt>
                <c:pt idx="669">
                  <c:v>2665</c:v>
                </c:pt>
                <c:pt idx="670">
                  <c:v>2676</c:v>
                </c:pt>
                <c:pt idx="671">
                  <c:v>2623</c:v>
                </c:pt>
                <c:pt idx="672">
                  <c:v>2602.5</c:v>
                </c:pt>
                <c:pt idx="673">
                  <c:v>2575</c:v>
                </c:pt>
                <c:pt idx="674">
                  <c:v>2586</c:v>
                </c:pt>
                <c:pt idx="675">
                  <c:v>2578</c:v>
                </c:pt>
                <c:pt idx="676">
                  <c:v>2514.5</c:v>
                </c:pt>
                <c:pt idx="677">
                  <c:v>2474.5</c:v>
                </c:pt>
                <c:pt idx="678">
                  <c:v>2475.5</c:v>
                </c:pt>
                <c:pt idx="679">
                  <c:v>2496</c:v>
                </c:pt>
                <c:pt idx="680">
                  <c:v>2465</c:v>
                </c:pt>
                <c:pt idx="681">
                  <c:v>2419.5</c:v>
                </c:pt>
                <c:pt idx="682">
                  <c:v>2427</c:v>
                </c:pt>
                <c:pt idx="683">
                  <c:v>2444.5</c:v>
                </c:pt>
                <c:pt idx="684">
                  <c:v>2460</c:v>
                </c:pt>
                <c:pt idx="685">
                  <c:v>2452</c:v>
                </c:pt>
                <c:pt idx="686">
                  <c:v>2454</c:v>
                </c:pt>
                <c:pt idx="687">
                  <c:v>2451</c:v>
                </c:pt>
                <c:pt idx="688">
                  <c:v>2443.5</c:v>
                </c:pt>
                <c:pt idx="689">
                  <c:v>2457.5</c:v>
                </c:pt>
                <c:pt idx="690">
                  <c:v>2485</c:v>
                </c:pt>
                <c:pt idx="691">
                  <c:v>2496</c:v>
                </c:pt>
                <c:pt idx="692">
                  <c:v>2489</c:v>
                </c:pt>
                <c:pt idx="693">
                  <c:v>2486.5</c:v>
                </c:pt>
                <c:pt idx="694">
                  <c:v>2492.5</c:v>
                </c:pt>
                <c:pt idx="695">
                  <c:v>2495</c:v>
                </c:pt>
                <c:pt idx="696">
                  <c:v>2475</c:v>
                </c:pt>
                <c:pt idx="697">
                  <c:v>2468</c:v>
                </c:pt>
                <c:pt idx="698">
                  <c:v>2431</c:v>
                </c:pt>
                <c:pt idx="699">
                  <c:v>2428</c:v>
                </c:pt>
                <c:pt idx="700">
                  <c:v>2421</c:v>
                </c:pt>
                <c:pt idx="701">
                  <c:v>2403.5</c:v>
                </c:pt>
                <c:pt idx="702">
                  <c:v>2376.5</c:v>
                </c:pt>
                <c:pt idx="703">
                  <c:v>2362.5</c:v>
                </c:pt>
                <c:pt idx="704">
                  <c:v>2334</c:v>
                </c:pt>
                <c:pt idx="705">
                  <c:v>2311.5</c:v>
                </c:pt>
                <c:pt idx="706">
                  <c:v>2258.5</c:v>
                </c:pt>
                <c:pt idx="707">
                  <c:v>2263</c:v>
                </c:pt>
                <c:pt idx="708">
                  <c:v>2265.5</c:v>
                </c:pt>
                <c:pt idx="709">
                  <c:v>2218</c:v>
                </c:pt>
                <c:pt idx="710">
                  <c:v>2228.5</c:v>
                </c:pt>
                <c:pt idx="711">
                  <c:v>2203</c:v>
                </c:pt>
                <c:pt idx="712">
                  <c:v>2161</c:v>
                </c:pt>
                <c:pt idx="713">
                  <c:v>2250</c:v>
                </c:pt>
                <c:pt idx="714">
                  <c:v>2228</c:v>
                </c:pt>
                <c:pt idx="715">
                  <c:v>2214</c:v>
                </c:pt>
                <c:pt idx="716">
                  <c:v>2166.5</c:v>
                </c:pt>
                <c:pt idx="717">
                  <c:v>2203</c:v>
                </c:pt>
                <c:pt idx="718">
                  <c:v>2202</c:v>
                </c:pt>
                <c:pt idx="719">
                  <c:v>2204</c:v>
                </c:pt>
                <c:pt idx="720">
                  <c:v>2262.5</c:v>
                </c:pt>
                <c:pt idx="721">
                  <c:v>2267</c:v>
                </c:pt>
                <c:pt idx="722">
                  <c:v>2256</c:v>
                </c:pt>
                <c:pt idx="723">
                  <c:v>2297</c:v>
                </c:pt>
                <c:pt idx="724">
                  <c:v>2300.5</c:v>
                </c:pt>
                <c:pt idx="725">
                  <c:v>2293</c:v>
                </c:pt>
                <c:pt idx="726">
                  <c:v>2369</c:v>
                </c:pt>
                <c:pt idx="727">
                  <c:v>2434</c:v>
                </c:pt>
                <c:pt idx="728">
                  <c:v>2442.5</c:v>
                </c:pt>
                <c:pt idx="729">
                  <c:v>2470</c:v>
                </c:pt>
                <c:pt idx="730">
                  <c:v>2498.5</c:v>
                </c:pt>
                <c:pt idx="731">
                  <c:v>2518</c:v>
                </c:pt>
                <c:pt idx="732">
                  <c:v>2478.5</c:v>
                </c:pt>
                <c:pt idx="733">
                  <c:v>2437</c:v>
                </c:pt>
                <c:pt idx="734">
                  <c:v>2463</c:v>
                </c:pt>
                <c:pt idx="735">
                  <c:v>2390</c:v>
                </c:pt>
                <c:pt idx="736">
                  <c:v>2381.5</c:v>
                </c:pt>
                <c:pt idx="737">
                  <c:v>2367</c:v>
                </c:pt>
                <c:pt idx="738">
                  <c:v>2365.5</c:v>
                </c:pt>
                <c:pt idx="739">
                  <c:v>2367.5</c:v>
                </c:pt>
                <c:pt idx="740">
                  <c:v>2317</c:v>
                </c:pt>
                <c:pt idx="741">
                  <c:v>2322</c:v>
                </c:pt>
                <c:pt idx="742">
                  <c:v>2353.5</c:v>
                </c:pt>
                <c:pt idx="743">
                  <c:v>2390</c:v>
                </c:pt>
                <c:pt idx="744">
                  <c:v>2404</c:v>
                </c:pt>
                <c:pt idx="745">
                  <c:v>2504.5</c:v>
                </c:pt>
                <c:pt idx="746">
                  <c:v>2505</c:v>
                </c:pt>
                <c:pt idx="747">
                  <c:v>2519.5</c:v>
                </c:pt>
                <c:pt idx="748">
                  <c:v>2522</c:v>
                </c:pt>
                <c:pt idx="749">
                  <c:v>2475</c:v>
                </c:pt>
                <c:pt idx="750">
                  <c:v>2454</c:v>
                </c:pt>
                <c:pt idx="751">
                  <c:v>2540</c:v>
                </c:pt>
                <c:pt idx="752">
                  <c:v>2511</c:v>
                </c:pt>
                <c:pt idx="753">
                  <c:v>2558</c:v>
                </c:pt>
                <c:pt idx="754">
                  <c:v>2609</c:v>
                </c:pt>
                <c:pt idx="755">
                  <c:v>2610</c:v>
                </c:pt>
                <c:pt idx="756">
                  <c:v>2634</c:v>
                </c:pt>
                <c:pt idx="757">
                  <c:v>2634</c:v>
                </c:pt>
                <c:pt idx="758">
                  <c:v>2637</c:v>
                </c:pt>
                <c:pt idx="759">
                  <c:v>2653.5</c:v>
                </c:pt>
                <c:pt idx="760">
                  <c:v>2654.5</c:v>
                </c:pt>
                <c:pt idx="761">
                  <c:v>2568</c:v>
                </c:pt>
                <c:pt idx="762">
                  <c:v>2528</c:v>
                </c:pt>
                <c:pt idx="763">
                  <c:v>2550</c:v>
                </c:pt>
                <c:pt idx="764">
                  <c:v>2643</c:v>
                </c:pt>
                <c:pt idx="765">
                  <c:v>2565.5</c:v>
                </c:pt>
                <c:pt idx="766">
                  <c:v>2521.5</c:v>
                </c:pt>
                <c:pt idx="767">
                  <c:v>2557</c:v>
                </c:pt>
                <c:pt idx="768">
                  <c:v>2524</c:v>
                </c:pt>
                <c:pt idx="769">
                  <c:v>2551</c:v>
                </c:pt>
                <c:pt idx="770">
                  <c:v>2582</c:v>
                </c:pt>
                <c:pt idx="771">
                  <c:v>2608</c:v>
                </c:pt>
                <c:pt idx="772">
                  <c:v>2624</c:v>
                </c:pt>
                <c:pt idx="773">
                  <c:v>2642</c:v>
                </c:pt>
                <c:pt idx="774">
                  <c:v>2600</c:v>
                </c:pt>
                <c:pt idx="775">
                  <c:v>2608</c:v>
                </c:pt>
                <c:pt idx="776">
                  <c:v>2617</c:v>
                </c:pt>
                <c:pt idx="777">
                  <c:v>2622.5</c:v>
                </c:pt>
                <c:pt idx="778">
                  <c:v>2617</c:v>
                </c:pt>
                <c:pt idx="779">
                  <c:v>2613</c:v>
                </c:pt>
                <c:pt idx="780">
                  <c:v>2579</c:v>
                </c:pt>
                <c:pt idx="781">
                  <c:v>2605</c:v>
                </c:pt>
                <c:pt idx="782">
                  <c:v>2549</c:v>
                </c:pt>
                <c:pt idx="783">
                  <c:v>2652</c:v>
                </c:pt>
                <c:pt idx="784">
                  <c:v>2599.5</c:v>
                </c:pt>
                <c:pt idx="785">
                  <c:v>2554</c:v>
                </c:pt>
                <c:pt idx="786">
                  <c:v>2528</c:v>
                </c:pt>
                <c:pt idx="787">
                  <c:v>2513.5</c:v>
                </c:pt>
                <c:pt idx="788">
                  <c:v>2503</c:v>
                </c:pt>
                <c:pt idx="789">
                  <c:v>2640.5</c:v>
                </c:pt>
                <c:pt idx="790">
                  <c:v>2562</c:v>
                </c:pt>
                <c:pt idx="791">
                  <c:v>2582.5</c:v>
                </c:pt>
                <c:pt idx="792">
                  <c:v>2654</c:v>
                </c:pt>
                <c:pt idx="793">
                  <c:v>2590</c:v>
                </c:pt>
                <c:pt idx="794">
                  <c:v>2587</c:v>
                </c:pt>
                <c:pt idx="795">
                  <c:v>2615.5</c:v>
                </c:pt>
                <c:pt idx="796">
                  <c:v>2590</c:v>
                </c:pt>
                <c:pt idx="797">
                  <c:v>2576.5</c:v>
                </c:pt>
                <c:pt idx="798">
                  <c:v>2563</c:v>
                </c:pt>
                <c:pt idx="799">
                  <c:v>2570</c:v>
                </c:pt>
                <c:pt idx="800">
                  <c:v>2564</c:v>
                </c:pt>
                <c:pt idx="801">
                  <c:v>2576.5</c:v>
                </c:pt>
                <c:pt idx="802">
                  <c:v>2582.5</c:v>
                </c:pt>
                <c:pt idx="803">
                  <c:v>2620</c:v>
                </c:pt>
                <c:pt idx="804">
                  <c:v>2554</c:v>
                </c:pt>
                <c:pt idx="805">
                  <c:v>2555.5</c:v>
                </c:pt>
                <c:pt idx="806">
                  <c:v>2552</c:v>
                </c:pt>
                <c:pt idx="807">
                  <c:v>2555</c:v>
                </c:pt>
                <c:pt idx="808">
                  <c:v>2554</c:v>
                </c:pt>
                <c:pt idx="809">
                  <c:v>2567</c:v>
                </c:pt>
                <c:pt idx="810">
                  <c:v>2542</c:v>
                </c:pt>
                <c:pt idx="811">
                  <c:v>2496</c:v>
                </c:pt>
                <c:pt idx="812">
                  <c:v>2483</c:v>
                </c:pt>
                <c:pt idx="813">
                  <c:v>2469.5</c:v>
                </c:pt>
                <c:pt idx="814">
                  <c:v>2482.5</c:v>
                </c:pt>
                <c:pt idx="815">
                  <c:v>2503.5</c:v>
                </c:pt>
                <c:pt idx="816">
                  <c:v>2541</c:v>
                </c:pt>
                <c:pt idx="817">
                  <c:v>2512.5</c:v>
                </c:pt>
                <c:pt idx="818">
                  <c:v>2529</c:v>
                </c:pt>
                <c:pt idx="819">
                  <c:v>2516</c:v>
                </c:pt>
                <c:pt idx="820">
                  <c:v>2535.5</c:v>
                </c:pt>
                <c:pt idx="821">
                  <c:v>2474</c:v>
                </c:pt>
                <c:pt idx="822">
                  <c:v>2479.5</c:v>
                </c:pt>
                <c:pt idx="823">
                  <c:v>2483.5</c:v>
                </c:pt>
                <c:pt idx="824">
                  <c:v>2473.5</c:v>
                </c:pt>
                <c:pt idx="825">
                  <c:v>2502</c:v>
                </c:pt>
                <c:pt idx="826">
                  <c:v>2560</c:v>
                </c:pt>
                <c:pt idx="827">
                  <c:v>2572</c:v>
                </c:pt>
                <c:pt idx="828">
                  <c:v>2554</c:v>
                </c:pt>
                <c:pt idx="829">
                  <c:v>2560</c:v>
                </c:pt>
                <c:pt idx="830">
                  <c:v>2627.5</c:v>
                </c:pt>
                <c:pt idx="831">
                  <c:v>2658</c:v>
                </c:pt>
                <c:pt idx="832">
                  <c:v>2673</c:v>
                </c:pt>
                <c:pt idx="833">
                  <c:v>2635</c:v>
                </c:pt>
                <c:pt idx="834">
                  <c:v>2610</c:v>
                </c:pt>
                <c:pt idx="835">
                  <c:v>2605</c:v>
                </c:pt>
                <c:pt idx="836">
                  <c:v>2638</c:v>
                </c:pt>
                <c:pt idx="837">
                  <c:v>2616</c:v>
                </c:pt>
                <c:pt idx="838">
                  <c:v>2570</c:v>
                </c:pt>
                <c:pt idx="839">
                  <c:v>2590</c:v>
                </c:pt>
                <c:pt idx="840">
                  <c:v>2616</c:v>
                </c:pt>
                <c:pt idx="841">
                  <c:v>2596</c:v>
                </c:pt>
                <c:pt idx="842">
                  <c:v>2583.5</c:v>
                </c:pt>
                <c:pt idx="843">
                  <c:v>2633</c:v>
                </c:pt>
                <c:pt idx="844">
                  <c:v>2609.5</c:v>
                </c:pt>
                <c:pt idx="845">
                  <c:v>2637</c:v>
                </c:pt>
                <c:pt idx="846">
                  <c:v>2639</c:v>
                </c:pt>
                <c:pt idx="847">
                  <c:v>2639.5</c:v>
                </c:pt>
                <c:pt idx="848">
                  <c:v>2646.5</c:v>
                </c:pt>
                <c:pt idx="849">
                  <c:v>2628</c:v>
                </c:pt>
                <c:pt idx="850">
                  <c:v>2625</c:v>
                </c:pt>
                <c:pt idx="851">
                  <c:v>2660</c:v>
                </c:pt>
                <c:pt idx="852">
                  <c:v>2659</c:v>
                </c:pt>
                <c:pt idx="853">
                  <c:v>2660</c:v>
                </c:pt>
                <c:pt idx="854">
                  <c:v>2709</c:v>
                </c:pt>
                <c:pt idx="855">
                  <c:v>2719</c:v>
                </c:pt>
                <c:pt idx="856">
                  <c:v>2701</c:v>
                </c:pt>
                <c:pt idx="857">
                  <c:v>2672</c:v>
                </c:pt>
                <c:pt idx="858">
                  <c:v>2668</c:v>
                </c:pt>
                <c:pt idx="859">
                  <c:v>2670</c:v>
                </c:pt>
                <c:pt idx="860">
                  <c:v>2654.5</c:v>
                </c:pt>
                <c:pt idx="861">
                  <c:v>2637</c:v>
                </c:pt>
                <c:pt idx="862">
                  <c:v>2623</c:v>
                </c:pt>
                <c:pt idx="863">
                  <c:v>2633.5</c:v>
                </c:pt>
                <c:pt idx="864">
                  <c:v>2652</c:v>
                </c:pt>
                <c:pt idx="865">
                  <c:v>2708</c:v>
                </c:pt>
                <c:pt idx="866">
                  <c:v>2692.5</c:v>
                </c:pt>
                <c:pt idx="867">
                  <c:v>2715</c:v>
                </c:pt>
                <c:pt idx="868">
                  <c:v>2724</c:v>
                </c:pt>
                <c:pt idx="869">
                  <c:v>2736.5</c:v>
                </c:pt>
                <c:pt idx="870">
                  <c:v>2693.5</c:v>
                </c:pt>
                <c:pt idx="871">
                  <c:v>2712</c:v>
                </c:pt>
                <c:pt idx="872">
                  <c:v>2714.5</c:v>
                </c:pt>
                <c:pt idx="873">
                  <c:v>2680</c:v>
                </c:pt>
                <c:pt idx="874">
                  <c:v>2685</c:v>
                </c:pt>
                <c:pt idx="875">
                  <c:v>2685</c:v>
                </c:pt>
                <c:pt idx="876">
                  <c:v>2651.5</c:v>
                </c:pt>
                <c:pt idx="877">
                  <c:v>2640</c:v>
                </c:pt>
                <c:pt idx="878">
                  <c:v>2606</c:v>
                </c:pt>
                <c:pt idx="879">
                  <c:v>2599.5</c:v>
                </c:pt>
                <c:pt idx="880">
                  <c:v>2556.5</c:v>
                </c:pt>
                <c:pt idx="881">
                  <c:v>2557</c:v>
                </c:pt>
                <c:pt idx="882">
                  <c:v>2518</c:v>
                </c:pt>
                <c:pt idx="883">
                  <c:v>2498</c:v>
                </c:pt>
                <c:pt idx="884">
                  <c:v>2479.5</c:v>
                </c:pt>
                <c:pt idx="885">
                  <c:v>2436</c:v>
                </c:pt>
                <c:pt idx="886">
                  <c:v>2355</c:v>
                </c:pt>
                <c:pt idx="887">
                  <c:v>2349</c:v>
                </c:pt>
                <c:pt idx="888">
                  <c:v>2365</c:v>
                </c:pt>
                <c:pt idx="889">
                  <c:v>2283</c:v>
                </c:pt>
                <c:pt idx="890">
                  <c:v>2343</c:v>
                </c:pt>
                <c:pt idx="891" formatCode="_-* #,##0_-;\-* #,##0_-;_-* &quot;-&quot;??_-;_-@_-">
                  <c:v>2363</c:v>
                </c:pt>
                <c:pt idx="892" formatCode="_-* #,##0_-;\-* #,##0_-;_-* &quot;-&quot;??_-;_-@_-">
                  <c:v>2355</c:v>
                </c:pt>
                <c:pt idx="893">
                  <c:v>2333</c:v>
                </c:pt>
                <c:pt idx="894">
                  <c:v>2332</c:v>
                </c:pt>
                <c:pt idx="895">
                  <c:v>2327</c:v>
                </c:pt>
                <c:pt idx="896">
                  <c:v>2355</c:v>
                </c:pt>
                <c:pt idx="897">
                  <c:v>2383.5</c:v>
                </c:pt>
                <c:pt idx="898">
                  <c:v>2409.5</c:v>
                </c:pt>
                <c:pt idx="899">
                  <c:v>2411.5</c:v>
                </c:pt>
                <c:pt idx="900">
                  <c:v>2399.5</c:v>
                </c:pt>
                <c:pt idx="901">
                  <c:v>2429.5</c:v>
                </c:pt>
                <c:pt idx="902">
                  <c:v>2404</c:v>
                </c:pt>
                <c:pt idx="903">
                  <c:v>2377</c:v>
                </c:pt>
                <c:pt idx="904">
                  <c:v>2401</c:v>
                </c:pt>
                <c:pt idx="905">
                  <c:v>2402</c:v>
                </c:pt>
                <c:pt idx="906">
                  <c:v>2363</c:v>
                </c:pt>
                <c:pt idx="907">
                  <c:v>2363</c:v>
                </c:pt>
                <c:pt idx="908">
                  <c:v>2400.5</c:v>
                </c:pt>
                <c:pt idx="909">
                  <c:v>2468</c:v>
                </c:pt>
                <c:pt idx="910">
                  <c:v>2468</c:v>
                </c:pt>
                <c:pt idx="911">
                  <c:v>2529.5</c:v>
                </c:pt>
                <c:pt idx="912">
                  <c:v>2480</c:v>
                </c:pt>
                <c:pt idx="913">
                  <c:v>2473</c:v>
                </c:pt>
                <c:pt idx="914">
                  <c:v>2450</c:v>
                </c:pt>
                <c:pt idx="915">
                  <c:v>2458</c:v>
                </c:pt>
                <c:pt idx="916">
                  <c:v>2460</c:v>
                </c:pt>
                <c:pt idx="917">
                  <c:v>2445</c:v>
                </c:pt>
                <c:pt idx="918">
                  <c:v>2435</c:v>
                </c:pt>
                <c:pt idx="919">
                  <c:v>2470</c:v>
                </c:pt>
                <c:pt idx="920">
                  <c:v>2478</c:v>
                </c:pt>
                <c:pt idx="921" formatCode="#,##0">
                  <c:v>2467</c:v>
                </c:pt>
                <c:pt idx="922" formatCode="#,##0">
                  <c:v>2443</c:v>
                </c:pt>
                <c:pt idx="923" formatCode="#,##0">
                  <c:v>2450</c:v>
                </c:pt>
                <c:pt idx="924" formatCode="#,##0">
                  <c:v>2444</c:v>
                </c:pt>
                <c:pt idx="925" formatCode="#,##0">
                  <c:v>2472</c:v>
                </c:pt>
                <c:pt idx="926" formatCode="#,##0">
                  <c:v>2472</c:v>
                </c:pt>
                <c:pt idx="927" formatCode="#,##0">
                  <c:v>2431</c:v>
                </c:pt>
                <c:pt idx="928" formatCode="#,##0">
                  <c:v>2468</c:v>
                </c:pt>
                <c:pt idx="929" formatCode="#,##0">
                  <c:v>2480</c:v>
                </c:pt>
                <c:pt idx="930" formatCode="#,##0">
                  <c:v>2511</c:v>
                </c:pt>
                <c:pt idx="931" formatCode="#,##0">
                  <c:v>2509</c:v>
                </c:pt>
                <c:pt idx="932" formatCode="#,##0">
                  <c:v>2484</c:v>
                </c:pt>
                <c:pt idx="933" formatCode="#,##0">
                  <c:v>2508</c:v>
                </c:pt>
                <c:pt idx="934" formatCode="#,##0">
                  <c:v>2529</c:v>
                </c:pt>
                <c:pt idx="935" formatCode="#,##0">
                  <c:v>2545</c:v>
                </c:pt>
                <c:pt idx="936" formatCode="#,##0">
                  <c:v>2524</c:v>
                </c:pt>
                <c:pt idx="937" formatCode="#,##0">
                  <c:v>2598</c:v>
                </c:pt>
                <c:pt idx="938" formatCode="#,##0">
                  <c:v>2572</c:v>
                </c:pt>
                <c:pt idx="939" formatCode="#,##0">
                  <c:v>2555</c:v>
                </c:pt>
                <c:pt idx="940" formatCode="#,##0">
                  <c:v>2573</c:v>
                </c:pt>
                <c:pt idx="941" formatCode="#,##0">
                  <c:v>2582</c:v>
                </c:pt>
                <c:pt idx="942" formatCode="#,##0">
                  <c:v>2592</c:v>
                </c:pt>
                <c:pt idx="943" formatCode="#,##0">
                  <c:v>2603</c:v>
                </c:pt>
                <c:pt idx="944" formatCode="#,##0">
                  <c:v>2601</c:v>
                </c:pt>
              </c:numCache>
            </c:numRef>
          </c:val>
          <c:smooth val="0"/>
          <c:extLst>
            <c:ext xmlns:c16="http://schemas.microsoft.com/office/drawing/2014/chart" uri="{C3380CC4-5D6E-409C-BE32-E72D297353CC}">
              <c16:uniqueId val="{00000000-A583-4F0B-A5DB-6B455217FB1C}"/>
            </c:ext>
          </c:extLst>
        </c:ser>
        <c:ser>
          <c:idx val="1"/>
          <c:order val="1"/>
          <c:tx>
            <c:strRef>
              <c:f>Sayfa1!$C$1</c:f>
              <c:strCache>
                <c:ptCount val="1"/>
                <c:pt idx="0">
                  <c:v>Seri 2</c:v>
                </c:pt>
              </c:strCache>
            </c:strRef>
          </c:tx>
          <c:spPr>
            <a:ln w="28575" cap="rnd">
              <a:solidFill>
                <a:schemeClr val="accent2"/>
              </a:solidFill>
              <a:round/>
            </a:ln>
            <a:effectLst/>
          </c:spPr>
          <c:marker>
            <c:symbol val="none"/>
          </c:marker>
          <c:cat>
            <c:numRef>
              <c:f>Sayfa1!$A$2:$A$946</c:f>
              <c:numCache>
                <c:formatCode>m/d/yyyy</c:formatCode>
                <c:ptCount val="945"/>
                <c:pt idx="0">
                  <c:v>44470</c:v>
                </c:pt>
                <c:pt idx="1">
                  <c:v>44473</c:v>
                </c:pt>
                <c:pt idx="2">
                  <c:v>44474</c:v>
                </c:pt>
                <c:pt idx="3">
                  <c:v>44475</c:v>
                </c:pt>
                <c:pt idx="4">
                  <c:v>44476</c:v>
                </c:pt>
                <c:pt idx="5">
                  <c:v>44477</c:v>
                </c:pt>
                <c:pt idx="6">
                  <c:v>44480</c:v>
                </c:pt>
                <c:pt idx="7">
                  <c:v>44481</c:v>
                </c:pt>
                <c:pt idx="8">
                  <c:v>44482</c:v>
                </c:pt>
                <c:pt idx="9">
                  <c:v>44483</c:v>
                </c:pt>
                <c:pt idx="10">
                  <c:v>44484</c:v>
                </c:pt>
                <c:pt idx="11">
                  <c:v>44487</c:v>
                </c:pt>
                <c:pt idx="12">
                  <c:v>44488</c:v>
                </c:pt>
                <c:pt idx="13">
                  <c:v>44489</c:v>
                </c:pt>
                <c:pt idx="14">
                  <c:v>44490</c:v>
                </c:pt>
                <c:pt idx="15">
                  <c:v>44491</c:v>
                </c:pt>
                <c:pt idx="16">
                  <c:v>44494</c:v>
                </c:pt>
                <c:pt idx="17">
                  <c:v>44495</c:v>
                </c:pt>
                <c:pt idx="18">
                  <c:v>44496</c:v>
                </c:pt>
                <c:pt idx="19">
                  <c:v>44497</c:v>
                </c:pt>
                <c:pt idx="20">
                  <c:v>44498</c:v>
                </c:pt>
                <c:pt idx="21">
                  <c:v>44501</c:v>
                </c:pt>
                <c:pt idx="22">
                  <c:v>44502</c:v>
                </c:pt>
                <c:pt idx="23">
                  <c:v>44503</c:v>
                </c:pt>
                <c:pt idx="24">
                  <c:v>44504</c:v>
                </c:pt>
                <c:pt idx="25">
                  <c:v>44505</c:v>
                </c:pt>
                <c:pt idx="26">
                  <c:v>44508</c:v>
                </c:pt>
                <c:pt idx="27">
                  <c:v>44509</c:v>
                </c:pt>
                <c:pt idx="28">
                  <c:v>44510</c:v>
                </c:pt>
                <c:pt idx="29">
                  <c:v>44511</c:v>
                </c:pt>
                <c:pt idx="30">
                  <c:v>44512</c:v>
                </c:pt>
                <c:pt idx="31">
                  <c:v>44515</c:v>
                </c:pt>
                <c:pt idx="32">
                  <c:v>44516</c:v>
                </c:pt>
                <c:pt idx="33">
                  <c:v>44517</c:v>
                </c:pt>
                <c:pt idx="34">
                  <c:v>44518</c:v>
                </c:pt>
                <c:pt idx="35">
                  <c:v>44519</c:v>
                </c:pt>
                <c:pt idx="36">
                  <c:v>44522</c:v>
                </c:pt>
                <c:pt idx="37">
                  <c:v>44523</c:v>
                </c:pt>
                <c:pt idx="38">
                  <c:v>44524</c:v>
                </c:pt>
                <c:pt idx="39">
                  <c:v>44525</c:v>
                </c:pt>
                <c:pt idx="40">
                  <c:v>44526</c:v>
                </c:pt>
                <c:pt idx="41">
                  <c:v>44529</c:v>
                </c:pt>
                <c:pt idx="42">
                  <c:v>44530</c:v>
                </c:pt>
                <c:pt idx="43">
                  <c:v>44531</c:v>
                </c:pt>
                <c:pt idx="44">
                  <c:v>44532</c:v>
                </c:pt>
                <c:pt idx="45">
                  <c:v>44533</c:v>
                </c:pt>
                <c:pt idx="46">
                  <c:v>44536</c:v>
                </c:pt>
                <c:pt idx="47">
                  <c:v>44537</c:v>
                </c:pt>
                <c:pt idx="48">
                  <c:v>44538</c:v>
                </c:pt>
                <c:pt idx="49">
                  <c:v>44539</c:v>
                </c:pt>
                <c:pt idx="50">
                  <c:v>44540</c:v>
                </c:pt>
                <c:pt idx="51">
                  <c:v>44543</c:v>
                </c:pt>
                <c:pt idx="52">
                  <c:v>44544</c:v>
                </c:pt>
                <c:pt idx="53">
                  <c:v>44545</c:v>
                </c:pt>
                <c:pt idx="54">
                  <c:v>44546</c:v>
                </c:pt>
                <c:pt idx="55">
                  <c:v>44547</c:v>
                </c:pt>
                <c:pt idx="56">
                  <c:v>44550</c:v>
                </c:pt>
                <c:pt idx="57">
                  <c:v>44551</c:v>
                </c:pt>
                <c:pt idx="58">
                  <c:v>44552</c:v>
                </c:pt>
                <c:pt idx="59">
                  <c:v>44553</c:v>
                </c:pt>
                <c:pt idx="60">
                  <c:v>44554</c:v>
                </c:pt>
                <c:pt idx="61">
                  <c:v>44559</c:v>
                </c:pt>
                <c:pt idx="62">
                  <c:v>44560</c:v>
                </c:pt>
                <c:pt idx="63">
                  <c:v>44561</c:v>
                </c:pt>
                <c:pt idx="64">
                  <c:v>44565</c:v>
                </c:pt>
                <c:pt idx="65">
                  <c:v>44566</c:v>
                </c:pt>
                <c:pt idx="66">
                  <c:v>44567</c:v>
                </c:pt>
                <c:pt idx="67">
                  <c:v>44568</c:v>
                </c:pt>
                <c:pt idx="68">
                  <c:v>44571</c:v>
                </c:pt>
                <c:pt idx="69">
                  <c:v>44572</c:v>
                </c:pt>
                <c:pt idx="70">
                  <c:v>44573</c:v>
                </c:pt>
                <c:pt idx="71">
                  <c:v>44574</c:v>
                </c:pt>
                <c:pt idx="72">
                  <c:v>44575</c:v>
                </c:pt>
                <c:pt idx="73">
                  <c:v>44578</c:v>
                </c:pt>
                <c:pt idx="74">
                  <c:v>44579</c:v>
                </c:pt>
                <c:pt idx="75">
                  <c:v>44580</c:v>
                </c:pt>
                <c:pt idx="76">
                  <c:v>44581</c:v>
                </c:pt>
                <c:pt idx="77">
                  <c:v>44582</c:v>
                </c:pt>
                <c:pt idx="78">
                  <c:v>44585</c:v>
                </c:pt>
                <c:pt idx="79">
                  <c:v>44586</c:v>
                </c:pt>
                <c:pt idx="80">
                  <c:v>44587</c:v>
                </c:pt>
                <c:pt idx="81">
                  <c:v>44588</c:v>
                </c:pt>
                <c:pt idx="82">
                  <c:v>44589</c:v>
                </c:pt>
                <c:pt idx="83">
                  <c:v>44592</c:v>
                </c:pt>
                <c:pt idx="84">
                  <c:v>44593</c:v>
                </c:pt>
                <c:pt idx="85">
                  <c:v>44594</c:v>
                </c:pt>
                <c:pt idx="86">
                  <c:v>44595</c:v>
                </c:pt>
                <c:pt idx="87">
                  <c:v>44596</c:v>
                </c:pt>
                <c:pt idx="88">
                  <c:v>44599</c:v>
                </c:pt>
                <c:pt idx="89">
                  <c:v>44600</c:v>
                </c:pt>
                <c:pt idx="90">
                  <c:v>44601</c:v>
                </c:pt>
                <c:pt idx="91">
                  <c:v>44602</c:v>
                </c:pt>
                <c:pt idx="92">
                  <c:v>44603</c:v>
                </c:pt>
                <c:pt idx="93">
                  <c:v>44606</c:v>
                </c:pt>
                <c:pt idx="94">
                  <c:v>44607</c:v>
                </c:pt>
                <c:pt idx="95">
                  <c:v>44608</c:v>
                </c:pt>
                <c:pt idx="96">
                  <c:v>44609</c:v>
                </c:pt>
                <c:pt idx="97">
                  <c:v>44610</c:v>
                </c:pt>
                <c:pt idx="98">
                  <c:v>44613</c:v>
                </c:pt>
                <c:pt idx="99">
                  <c:v>44614</c:v>
                </c:pt>
                <c:pt idx="100">
                  <c:v>44615</c:v>
                </c:pt>
                <c:pt idx="101">
                  <c:v>44616</c:v>
                </c:pt>
                <c:pt idx="102">
                  <c:v>44617</c:v>
                </c:pt>
                <c:pt idx="103">
                  <c:v>44620</c:v>
                </c:pt>
                <c:pt idx="104">
                  <c:v>44621</c:v>
                </c:pt>
                <c:pt idx="105">
                  <c:v>44622</c:v>
                </c:pt>
                <c:pt idx="106">
                  <c:v>44623</c:v>
                </c:pt>
                <c:pt idx="107">
                  <c:v>44624</c:v>
                </c:pt>
                <c:pt idx="108">
                  <c:v>44627</c:v>
                </c:pt>
                <c:pt idx="109">
                  <c:v>44628</c:v>
                </c:pt>
                <c:pt idx="110">
                  <c:v>44629</c:v>
                </c:pt>
                <c:pt idx="111">
                  <c:v>44630</c:v>
                </c:pt>
                <c:pt idx="112">
                  <c:v>44631</c:v>
                </c:pt>
                <c:pt idx="113">
                  <c:v>44634</c:v>
                </c:pt>
                <c:pt idx="114">
                  <c:v>44635</c:v>
                </c:pt>
                <c:pt idx="115">
                  <c:v>44636</c:v>
                </c:pt>
                <c:pt idx="116">
                  <c:v>44637</c:v>
                </c:pt>
                <c:pt idx="117">
                  <c:v>44638</c:v>
                </c:pt>
                <c:pt idx="118">
                  <c:v>44641</c:v>
                </c:pt>
                <c:pt idx="119">
                  <c:v>44642</c:v>
                </c:pt>
                <c:pt idx="120">
                  <c:v>44643</c:v>
                </c:pt>
                <c:pt idx="121">
                  <c:v>44644</c:v>
                </c:pt>
                <c:pt idx="122">
                  <c:v>44645</c:v>
                </c:pt>
                <c:pt idx="123">
                  <c:v>44648</c:v>
                </c:pt>
                <c:pt idx="124">
                  <c:v>44649</c:v>
                </c:pt>
                <c:pt idx="125">
                  <c:v>44650</c:v>
                </c:pt>
                <c:pt idx="126">
                  <c:v>44651</c:v>
                </c:pt>
                <c:pt idx="127">
                  <c:v>44652</c:v>
                </c:pt>
                <c:pt idx="128">
                  <c:v>44655</c:v>
                </c:pt>
                <c:pt idx="129">
                  <c:v>44656</c:v>
                </c:pt>
                <c:pt idx="130">
                  <c:v>44657</c:v>
                </c:pt>
                <c:pt idx="131">
                  <c:v>44658</c:v>
                </c:pt>
                <c:pt idx="132">
                  <c:v>44659</c:v>
                </c:pt>
                <c:pt idx="133">
                  <c:v>44662</c:v>
                </c:pt>
                <c:pt idx="134">
                  <c:v>44663</c:v>
                </c:pt>
                <c:pt idx="135">
                  <c:v>44664</c:v>
                </c:pt>
                <c:pt idx="136">
                  <c:v>44665</c:v>
                </c:pt>
                <c:pt idx="137">
                  <c:v>44670</c:v>
                </c:pt>
                <c:pt idx="138">
                  <c:v>44671</c:v>
                </c:pt>
                <c:pt idx="139">
                  <c:v>44672</c:v>
                </c:pt>
                <c:pt idx="140">
                  <c:v>44673</c:v>
                </c:pt>
                <c:pt idx="141">
                  <c:v>44676</c:v>
                </c:pt>
                <c:pt idx="142">
                  <c:v>44677</c:v>
                </c:pt>
                <c:pt idx="143">
                  <c:v>44678</c:v>
                </c:pt>
                <c:pt idx="144">
                  <c:v>44679</c:v>
                </c:pt>
                <c:pt idx="145">
                  <c:v>44680</c:v>
                </c:pt>
                <c:pt idx="146">
                  <c:v>44684</c:v>
                </c:pt>
                <c:pt idx="147">
                  <c:v>44685</c:v>
                </c:pt>
                <c:pt idx="148">
                  <c:v>44686</c:v>
                </c:pt>
                <c:pt idx="149">
                  <c:v>44687</c:v>
                </c:pt>
                <c:pt idx="150">
                  <c:v>44690</c:v>
                </c:pt>
                <c:pt idx="151">
                  <c:v>44691</c:v>
                </c:pt>
                <c:pt idx="152">
                  <c:v>44692</c:v>
                </c:pt>
                <c:pt idx="153">
                  <c:v>44693</c:v>
                </c:pt>
                <c:pt idx="154">
                  <c:v>44694</c:v>
                </c:pt>
                <c:pt idx="155">
                  <c:v>44697</c:v>
                </c:pt>
                <c:pt idx="156">
                  <c:v>44698</c:v>
                </c:pt>
                <c:pt idx="157">
                  <c:v>44699</c:v>
                </c:pt>
                <c:pt idx="158">
                  <c:v>44700</c:v>
                </c:pt>
                <c:pt idx="159">
                  <c:v>44701</c:v>
                </c:pt>
                <c:pt idx="160">
                  <c:v>44704</c:v>
                </c:pt>
                <c:pt idx="161">
                  <c:v>44705</c:v>
                </c:pt>
                <c:pt idx="162">
                  <c:v>44706</c:v>
                </c:pt>
                <c:pt idx="163">
                  <c:v>44707</c:v>
                </c:pt>
                <c:pt idx="164">
                  <c:v>44708</c:v>
                </c:pt>
                <c:pt idx="165">
                  <c:v>44711</c:v>
                </c:pt>
                <c:pt idx="166">
                  <c:v>44712</c:v>
                </c:pt>
                <c:pt idx="167">
                  <c:v>44713</c:v>
                </c:pt>
                <c:pt idx="168">
                  <c:v>44718</c:v>
                </c:pt>
                <c:pt idx="169">
                  <c:v>44719</c:v>
                </c:pt>
                <c:pt idx="170">
                  <c:v>44720</c:v>
                </c:pt>
                <c:pt idx="171">
                  <c:v>44721</c:v>
                </c:pt>
                <c:pt idx="172">
                  <c:v>44722</c:v>
                </c:pt>
                <c:pt idx="173">
                  <c:v>44725</c:v>
                </c:pt>
                <c:pt idx="174">
                  <c:v>44726</c:v>
                </c:pt>
                <c:pt idx="175">
                  <c:v>44727</c:v>
                </c:pt>
                <c:pt idx="176">
                  <c:v>44728</c:v>
                </c:pt>
                <c:pt idx="177">
                  <c:v>44729</c:v>
                </c:pt>
                <c:pt idx="178">
                  <c:v>44732</c:v>
                </c:pt>
                <c:pt idx="179">
                  <c:v>44733</c:v>
                </c:pt>
                <c:pt idx="180">
                  <c:v>44734</c:v>
                </c:pt>
                <c:pt idx="181">
                  <c:v>44735</c:v>
                </c:pt>
                <c:pt idx="182">
                  <c:v>44736</c:v>
                </c:pt>
                <c:pt idx="183">
                  <c:v>44739</c:v>
                </c:pt>
                <c:pt idx="184">
                  <c:v>44740</c:v>
                </c:pt>
                <c:pt idx="185">
                  <c:v>44741</c:v>
                </c:pt>
                <c:pt idx="186">
                  <c:v>44742</c:v>
                </c:pt>
                <c:pt idx="187">
                  <c:v>44743</c:v>
                </c:pt>
                <c:pt idx="188">
                  <c:v>44746</c:v>
                </c:pt>
                <c:pt idx="189">
                  <c:v>44747</c:v>
                </c:pt>
                <c:pt idx="190">
                  <c:v>44748</c:v>
                </c:pt>
                <c:pt idx="191">
                  <c:v>44749</c:v>
                </c:pt>
                <c:pt idx="192">
                  <c:v>44750</c:v>
                </c:pt>
                <c:pt idx="193">
                  <c:v>44753</c:v>
                </c:pt>
                <c:pt idx="194">
                  <c:v>44754</c:v>
                </c:pt>
                <c:pt idx="195">
                  <c:v>44755</c:v>
                </c:pt>
                <c:pt idx="196">
                  <c:v>44756</c:v>
                </c:pt>
                <c:pt idx="197">
                  <c:v>44757</c:v>
                </c:pt>
                <c:pt idx="198">
                  <c:v>44760</c:v>
                </c:pt>
                <c:pt idx="199">
                  <c:v>44761</c:v>
                </c:pt>
                <c:pt idx="200">
                  <c:v>44762</c:v>
                </c:pt>
                <c:pt idx="201">
                  <c:v>44763</c:v>
                </c:pt>
                <c:pt idx="202">
                  <c:v>44764</c:v>
                </c:pt>
                <c:pt idx="203">
                  <c:v>44767</c:v>
                </c:pt>
                <c:pt idx="204">
                  <c:v>44768</c:v>
                </c:pt>
                <c:pt idx="205">
                  <c:v>44769</c:v>
                </c:pt>
                <c:pt idx="206">
                  <c:v>44770</c:v>
                </c:pt>
                <c:pt idx="207">
                  <c:v>44771</c:v>
                </c:pt>
                <c:pt idx="208">
                  <c:v>44774</c:v>
                </c:pt>
                <c:pt idx="209">
                  <c:v>44775</c:v>
                </c:pt>
                <c:pt idx="210">
                  <c:v>44776</c:v>
                </c:pt>
                <c:pt idx="211">
                  <c:v>44777</c:v>
                </c:pt>
                <c:pt idx="212">
                  <c:v>44778</c:v>
                </c:pt>
                <c:pt idx="213">
                  <c:v>44781</c:v>
                </c:pt>
                <c:pt idx="214">
                  <c:v>44782</c:v>
                </c:pt>
                <c:pt idx="215">
                  <c:v>44783</c:v>
                </c:pt>
                <c:pt idx="216">
                  <c:v>44784</c:v>
                </c:pt>
                <c:pt idx="217">
                  <c:v>44785</c:v>
                </c:pt>
                <c:pt idx="218">
                  <c:v>44788</c:v>
                </c:pt>
                <c:pt idx="219">
                  <c:v>44789</c:v>
                </c:pt>
                <c:pt idx="220">
                  <c:v>44790</c:v>
                </c:pt>
                <c:pt idx="221">
                  <c:v>44791</c:v>
                </c:pt>
                <c:pt idx="222">
                  <c:v>44792</c:v>
                </c:pt>
                <c:pt idx="223">
                  <c:v>44795</c:v>
                </c:pt>
                <c:pt idx="224">
                  <c:v>44796</c:v>
                </c:pt>
                <c:pt idx="225">
                  <c:v>44797</c:v>
                </c:pt>
                <c:pt idx="226">
                  <c:v>44798</c:v>
                </c:pt>
                <c:pt idx="227">
                  <c:v>44799</c:v>
                </c:pt>
                <c:pt idx="228">
                  <c:v>44803</c:v>
                </c:pt>
                <c:pt idx="229">
                  <c:v>44804</c:v>
                </c:pt>
                <c:pt idx="230">
                  <c:v>44805</c:v>
                </c:pt>
                <c:pt idx="231">
                  <c:v>44806</c:v>
                </c:pt>
                <c:pt idx="232">
                  <c:v>44809</c:v>
                </c:pt>
                <c:pt idx="233">
                  <c:v>44810</c:v>
                </c:pt>
                <c:pt idx="234">
                  <c:v>44811</c:v>
                </c:pt>
                <c:pt idx="235">
                  <c:v>44812</c:v>
                </c:pt>
                <c:pt idx="236">
                  <c:v>44813</c:v>
                </c:pt>
                <c:pt idx="237">
                  <c:v>44816</c:v>
                </c:pt>
                <c:pt idx="238">
                  <c:v>44817</c:v>
                </c:pt>
                <c:pt idx="239">
                  <c:v>44818</c:v>
                </c:pt>
                <c:pt idx="240">
                  <c:v>44819</c:v>
                </c:pt>
                <c:pt idx="241">
                  <c:v>44820</c:v>
                </c:pt>
                <c:pt idx="242">
                  <c:v>44823</c:v>
                </c:pt>
                <c:pt idx="243">
                  <c:v>44824</c:v>
                </c:pt>
                <c:pt idx="244">
                  <c:v>44825</c:v>
                </c:pt>
                <c:pt idx="245">
                  <c:v>44826</c:v>
                </c:pt>
                <c:pt idx="246">
                  <c:v>44827</c:v>
                </c:pt>
                <c:pt idx="247">
                  <c:v>44830</c:v>
                </c:pt>
                <c:pt idx="248">
                  <c:v>44831</c:v>
                </c:pt>
                <c:pt idx="249">
                  <c:v>44832</c:v>
                </c:pt>
                <c:pt idx="250">
                  <c:v>44833</c:v>
                </c:pt>
                <c:pt idx="251">
                  <c:v>44834</c:v>
                </c:pt>
                <c:pt idx="252">
                  <c:v>44837</c:v>
                </c:pt>
                <c:pt idx="253">
                  <c:v>44838</c:v>
                </c:pt>
                <c:pt idx="254">
                  <c:v>44839</c:v>
                </c:pt>
                <c:pt idx="255">
                  <c:v>44840</c:v>
                </c:pt>
                <c:pt idx="256">
                  <c:v>44841</c:v>
                </c:pt>
                <c:pt idx="257">
                  <c:v>44844</c:v>
                </c:pt>
                <c:pt idx="258">
                  <c:v>44845</c:v>
                </c:pt>
                <c:pt idx="259">
                  <c:v>44846</c:v>
                </c:pt>
                <c:pt idx="260">
                  <c:v>44847</c:v>
                </c:pt>
                <c:pt idx="261">
                  <c:v>44848</c:v>
                </c:pt>
                <c:pt idx="262">
                  <c:v>44851</c:v>
                </c:pt>
                <c:pt idx="263">
                  <c:v>44852</c:v>
                </c:pt>
                <c:pt idx="264">
                  <c:v>44853</c:v>
                </c:pt>
                <c:pt idx="265">
                  <c:v>44854</c:v>
                </c:pt>
                <c:pt idx="266">
                  <c:v>44855</c:v>
                </c:pt>
                <c:pt idx="267">
                  <c:v>44858</c:v>
                </c:pt>
                <c:pt idx="268">
                  <c:v>44859</c:v>
                </c:pt>
                <c:pt idx="269">
                  <c:v>44860</c:v>
                </c:pt>
                <c:pt idx="270">
                  <c:v>44861</c:v>
                </c:pt>
                <c:pt idx="271">
                  <c:v>44862</c:v>
                </c:pt>
                <c:pt idx="272">
                  <c:v>44865</c:v>
                </c:pt>
                <c:pt idx="273">
                  <c:v>44866</c:v>
                </c:pt>
                <c:pt idx="274">
                  <c:v>44867</c:v>
                </c:pt>
                <c:pt idx="275">
                  <c:v>44868</c:v>
                </c:pt>
                <c:pt idx="276">
                  <c:v>44869</c:v>
                </c:pt>
                <c:pt idx="277">
                  <c:v>44872</c:v>
                </c:pt>
                <c:pt idx="278">
                  <c:v>44873</c:v>
                </c:pt>
                <c:pt idx="279">
                  <c:v>44874</c:v>
                </c:pt>
                <c:pt idx="280">
                  <c:v>44875</c:v>
                </c:pt>
                <c:pt idx="281">
                  <c:v>44876</c:v>
                </c:pt>
                <c:pt idx="282">
                  <c:v>44879</c:v>
                </c:pt>
                <c:pt idx="283">
                  <c:v>44880</c:v>
                </c:pt>
                <c:pt idx="284">
                  <c:v>44881</c:v>
                </c:pt>
                <c:pt idx="285">
                  <c:v>44882</c:v>
                </c:pt>
                <c:pt idx="286">
                  <c:v>44883</c:v>
                </c:pt>
                <c:pt idx="287">
                  <c:v>44886</c:v>
                </c:pt>
                <c:pt idx="288">
                  <c:v>44887</c:v>
                </c:pt>
                <c:pt idx="289">
                  <c:v>44888</c:v>
                </c:pt>
                <c:pt idx="290">
                  <c:v>44889</c:v>
                </c:pt>
                <c:pt idx="291">
                  <c:v>44890</c:v>
                </c:pt>
                <c:pt idx="292">
                  <c:v>44893</c:v>
                </c:pt>
                <c:pt idx="293">
                  <c:v>44894</c:v>
                </c:pt>
                <c:pt idx="294">
                  <c:v>44895</c:v>
                </c:pt>
                <c:pt idx="295">
                  <c:v>44896</c:v>
                </c:pt>
                <c:pt idx="296">
                  <c:v>44897</c:v>
                </c:pt>
                <c:pt idx="297">
                  <c:v>44900</c:v>
                </c:pt>
                <c:pt idx="298">
                  <c:v>44901</c:v>
                </c:pt>
                <c:pt idx="299">
                  <c:v>44902</c:v>
                </c:pt>
                <c:pt idx="300">
                  <c:v>44903</c:v>
                </c:pt>
                <c:pt idx="301">
                  <c:v>44904</c:v>
                </c:pt>
                <c:pt idx="302">
                  <c:v>44907</c:v>
                </c:pt>
                <c:pt idx="303">
                  <c:v>44908</c:v>
                </c:pt>
                <c:pt idx="304">
                  <c:v>44909</c:v>
                </c:pt>
                <c:pt idx="305">
                  <c:v>44910</c:v>
                </c:pt>
                <c:pt idx="306">
                  <c:v>44911</c:v>
                </c:pt>
                <c:pt idx="307">
                  <c:v>44914</c:v>
                </c:pt>
                <c:pt idx="308">
                  <c:v>44915</c:v>
                </c:pt>
                <c:pt idx="309">
                  <c:v>44916</c:v>
                </c:pt>
                <c:pt idx="310">
                  <c:v>44917</c:v>
                </c:pt>
                <c:pt idx="311">
                  <c:v>44918</c:v>
                </c:pt>
                <c:pt idx="312">
                  <c:v>44923</c:v>
                </c:pt>
                <c:pt idx="313">
                  <c:v>44924</c:v>
                </c:pt>
                <c:pt idx="314">
                  <c:v>44925</c:v>
                </c:pt>
                <c:pt idx="315">
                  <c:v>44929</c:v>
                </c:pt>
                <c:pt idx="316">
                  <c:v>44930</c:v>
                </c:pt>
                <c:pt idx="317">
                  <c:v>44931</c:v>
                </c:pt>
                <c:pt idx="318">
                  <c:v>44932</c:v>
                </c:pt>
                <c:pt idx="319">
                  <c:v>44935</c:v>
                </c:pt>
                <c:pt idx="320">
                  <c:v>44936</c:v>
                </c:pt>
                <c:pt idx="321">
                  <c:v>44937</c:v>
                </c:pt>
                <c:pt idx="322">
                  <c:v>44938</c:v>
                </c:pt>
                <c:pt idx="323">
                  <c:v>44939</c:v>
                </c:pt>
                <c:pt idx="324">
                  <c:v>44942</c:v>
                </c:pt>
                <c:pt idx="325">
                  <c:v>44943</c:v>
                </c:pt>
                <c:pt idx="326">
                  <c:v>44944</c:v>
                </c:pt>
                <c:pt idx="327">
                  <c:v>44945</c:v>
                </c:pt>
                <c:pt idx="328">
                  <c:v>44946</c:v>
                </c:pt>
                <c:pt idx="329">
                  <c:v>44949</c:v>
                </c:pt>
                <c:pt idx="330">
                  <c:v>44950</c:v>
                </c:pt>
                <c:pt idx="331">
                  <c:v>44951</c:v>
                </c:pt>
                <c:pt idx="332">
                  <c:v>44952</c:v>
                </c:pt>
                <c:pt idx="333">
                  <c:v>44953</c:v>
                </c:pt>
                <c:pt idx="334">
                  <c:v>44956</c:v>
                </c:pt>
                <c:pt idx="335">
                  <c:v>44957</c:v>
                </c:pt>
                <c:pt idx="336">
                  <c:v>44958</c:v>
                </c:pt>
                <c:pt idx="337">
                  <c:v>44959</c:v>
                </c:pt>
                <c:pt idx="338">
                  <c:v>44960</c:v>
                </c:pt>
                <c:pt idx="339">
                  <c:v>44963</c:v>
                </c:pt>
                <c:pt idx="340">
                  <c:v>44964</c:v>
                </c:pt>
                <c:pt idx="341">
                  <c:v>44965</c:v>
                </c:pt>
                <c:pt idx="342">
                  <c:v>44966</c:v>
                </c:pt>
                <c:pt idx="343">
                  <c:v>44967</c:v>
                </c:pt>
                <c:pt idx="344">
                  <c:v>44970</c:v>
                </c:pt>
                <c:pt idx="345">
                  <c:v>44971</c:v>
                </c:pt>
                <c:pt idx="346">
                  <c:v>44972</c:v>
                </c:pt>
                <c:pt idx="347">
                  <c:v>44973</c:v>
                </c:pt>
                <c:pt idx="348">
                  <c:v>44974</c:v>
                </c:pt>
                <c:pt idx="349">
                  <c:v>44977</c:v>
                </c:pt>
                <c:pt idx="350">
                  <c:v>44978</c:v>
                </c:pt>
                <c:pt idx="351">
                  <c:v>44979</c:v>
                </c:pt>
                <c:pt idx="352">
                  <c:v>44980</c:v>
                </c:pt>
                <c:pt idx="353">
                  <c:v>44981</c:v>
                </c:pt>
                <c:pt idx="354">
                  <c:v>44984</c:v>
                </c:pt>
                <c:pt idx="355">
                  <c:v>44985</c:v>
                </c:pt>
                <c:pt idx="356">
                  <c:v>44986</c:v>
                </c:pt>
                <c:pt idx="357">
                  <c:v>44987</c:v>
                </c:pt>
                <c:pt idx="358">
                  <c:v>44988</c:v>
                </c:pt>
                <c:pt idx="359">
                  <c:v>44991</c:v>
                </c:pt>
                <c:pt idx="360">
                  <c:v>44992</c:v>
                </c:pt>
                <c:pt idx="361">
                  <c:v>44993</c:v>
                </c:pt>
                <c:pt idx="362">
                  <c:v>44994</c:v>
                </c:pt>
                <c:pt idx="363">
                  <c:v>44995</c:v>
                </c:pt>
                <c:pt idx="364">
                  <c:v>44998</c:v>
                </c:pt>
                <c:pt idx="365">
                  <c:v>44999</c:v>
                </c:pt>
                <c:pt idx="366">
                  <c:v>45000</c:v>
                </c:pt>
                <c:pt idx="367">
                  <c:v>45001</c:v>
                </c:pt>
                <c:pt idx="368">
                  <c:v>45002</c:v>
                </c:pt>
                <c:pt idx="369">
                  <c:v>45005</c:v>
                </c:pt>
                <c:pt idx="370">
                  <c:v>45006</c:v>
                </c:pt>
                <c:pt idx="371">
                  <c:v>45007</c:v>
                </c:pt>
                <c:pt idx="372">
                  <c:v>45008</c:v>
                </c:pt>
                <c:pt idx="373">
                  <c:v>45009</c:v>
                </c:pt>
                <c:pt idx="374">
                  <c:v>45012</c:v>
                </c:pt>
                <c:pt idx="375">
                  <c:v>45013</c:v>
                </c:pt>
                <c:pt idx="376">
                  <c:v>45014</c:v>
                </c:pt>
                <c:pt idx="377">
                  <c:v>45015</c:v>
                </c:pt>
                <c:pt idx="378">
                  <c:v>45016</c:v>
                </c:pt>
                <c:pt idx="379">
                  <c:v>45019</c:v>
                </c:pt>
                <c:pt idx="380">
                  <c:v>45020</c:v>
                </c:pt>
                <c:pt idx="381">
                  <c:v>45021</c:v>
                </c:pt>
                <c:pt idx="382">
                  <c:v>45022</c:v>
                </c:pt>
                <c:pt idx="383">
                  <c:v>45027</c:v>
                </c:pt>
                <c:pt idx="384">
                  <c:v>45028</c:v>
                </c:pt>
                <c:pt idx="385">
                  <c:v>45029</c:v>
                </c:pt>
                <c:pt idx="386">
                  <c:v>45030</c:v>
                </c:pt>
                <c:pt idx="387">
                  <c:v>45033</c:v>
                </c:pt>
                <c:pt idx="388">
                  <c:v>45034</c:v>
                </c:pt>
                <c:pt idx="389">
                  <c:v>45035</c:v>
                </c:pt>
                <c:pt idx="390">
                  <c:v>45036</c:v>
                </c:pt>
                <c:pt idx="391">
                  <c:v>45037</c:v>
                </c:pt>
                <c:pt idx="392">
                  <c:v>45040</c:v>
                </c:pt>
                <c:pt idx="393">
                  <c:v>45041</c:v>
                </c:pt>
                <c:pt idx="394">
                  <c:v>45042</c:v>
                </c:pt>
                <c:pt idx="395">
                  <c:v>45043</c:v>
                </c:pt>
                <c:pt idx="396">
                  <c:v>45044</c:v>
                </c:pt>
                <c:pt idx="397">
                  <c:v>45048</c:v>
                </c:pt>
                <c:pt idx="398">
                  <c:v>45049</c:v>
                </c:pt>
                <c:pt idx="399">
                  <c:v>45050</c:v>
                </c:pt>
                <c:pt idx="400">
                  <c:v>45051</c:v>
                </c:pt>
                <c:pt idx="401">
                  <c:v>45055</c:v>
                </c:pt>
                <c:pt idx="402">
                  <c:v>45056</c:v>
                </c:pt>
                <c:pt idx="403">
                  <c:v>45057</c:v>
                </c:pt>
                <c:pt idx="404">
                  <c:v>45058</c:v>
                </c:pt>
                <c:pt idx="405">
                  <c:v>45061</c:v>
                </c:pt>
                <c:pt idx="406">
                  <c:v>45062</c:v>
                </c:pt>
                <c:pt idx="407">
                  <c:v>45063</c:v>
                </c:pt>
                <c:pt idx="408">
                  <c:v>45064</c:v>
                </c:pt>
                <c:pt idx="409">
                  <c:v>45065</c:v>
                </c:pt>
                <c:pt idx="410">
                  <c:v>45068</c:v>
                </c:pt>
                <c:pt idx="411">
                  <c:v>45069</c:v>
                </c:pt>
                <c:pt idx="412">
                  <c:v>45070</c:v>
                </c:pt>
                <c:pt idx="413">
                  <c:v>45071</c:v>
                </c:pt>
                <c:pt idx="414">
                  <c:v>45072</c:v>
                </c:pt>
                <c:pt idx="415">
                  <c:v>45076</c:v>
                </c:pt>
                <c:pt idx="416">
                  <c:v>45077</c:v>
                </c:pt>
                <c:pt idx="417">
                  <c:v>45078</c:v>
                </c:pt>
                <c:pt idx="418">
                  <c:v>45079</c:v>
                </c:pt>
                <c:pt idx="419">
                  <c:v>45082</c:v>
                </c:pt>
                <c:pt idx="420">
                  <c:v>45083</c:v>
                </c:pt>
                <c:pt idx="421">
                  <c:v>45084</c:v>
                </c:pt>
                <c:pt idx="422">
                  <c:v>45085</c:v>
                </c:pt>
                <c:pt idx="423">
                  <c:v>45086</c:v>
                </c:pt>
                <c:pt idx="424">
                  <c:v>45089</c:v>
                </c:pt>
                <c:pt idx="425">
                  <c:v>45090</c:v>
                </c:pt>
                <c:pt idx="426">
                  <c:v>45091</c:v>
                </c:pt>
                <c:pt idx="427">
                  <c:v>45092</c:v>
                </c:pt>
                <c:pt idx="428">
                  <c:v>45093</c:v>
                </c:pt>
                <c:pt idx="429">
                  <c:v>45096</c:v>
                </c:pt>
                <c:pt idx="430">
                  <c:v>45097</c:v>
                </c:pt>
                <c:pt idx="431">
                  <c:v>45098</c:v>
                </c:pt>
                <c:pt idx="432">
                  <c:v>45099</c:v>
                </c:pt>
                <c:pt idx="433">
                  <c:v>45100</c:v>
                </c:pt>
                <c:pt idx="434">
                  <c:v>45103</c:v>
                </c:pt>
                <c:pt idx="435">
                  <c:v>45104</c:v>
                </c:pt>
                <c:pt idx="436">
                  <c:v>45105</c:v>
                </c:pt>
                <c:pt idx="437">
                  <c:v>45106</c:v>
                </c:pt>
                <c:pt idx="438">
                  <c:v>45107</c:v>
                </c:pt>
                <c:pt idx="439">
                  <c:v>45110</c:v>
                </c:pt>
                <c:pt idx="440">
                  <c:v>45111</c:v>
                </c:pt>
                <c:pt idx="441">
                  <c:v>45112</c:v>
                </c:pt>
                <c:pt idx="442">
                  <c:v>45113</c:v>
                </c:pt>
                <c:pt idx="443">
                  <c:v>45114</c:v>
                </c:pt>
                <c:pt idx="444">
                  <c:v>45117</c:v>
                </c:pt>
                <c:pt idx="445">
                  <c:v>45118</c:v>
                </c:pt>
                <c:pt idx="446">
                  <c:v>45119</c:v>
                </c:pt>
                <c:pt idx="447">
                  <c:v>45120</c:v>
                </c:pt>
                <c:pt idx="448">
                  <c:v>45121</c:v>
                </c:pt>
                <c:pt idx="449">
                  <c:v>45124</c:v>
                </c:pt>
                <c:pt idx="450">
                  <c:v>45125</c:v>
                </c:pt>
                <c:pt idx="451">
                  <c:v>45126</c:v>
                </c:pt>
                <c:pt idx="452">
                  <c:v>45127</c:v>
                </c:pt>
                <c:pt idx="453">
                  <c:v>45128</c:v>
                </c:pt>
                <c:pt idx="454">
                  <c:v>45131</c:v>
                </c:pt>
                <c:pt idx="455">
                  <c:v>45132</c:v>
                </c:pt>
                <c:pt idx="456">
                  <c:v>45133</c:v>
                </c:pt>
                <c:pt idx="457">
                  <c:v>45134</c:v>
                </c:pt>
                <c:pt idx="458">
                  <c:v>45135</c:v>
                </c:pt>
                <c:pt idx="459">
                  <c:v>45138</c:v>
                </c:pt>
                <c:pt idx="460">
                  <c:v>45139</c:v>
                </c:pt>
                <c:pt idx="461">
                  <c:v>45140</c:v>
                </c:pt>
                <c:pt idx="462">
                  <c:v>45141</c:v>
                </c:pt>
                <c:pt idx="463">
                  <c:v>45142</c:v>
                </c:pt>
                <c:pt idx="464">
                  <c:v>45145</c:v>
                </c:pt>
                <c:pt idx="465">
                  <c:v>45146</c:v>
                </c:pt>
                <c:pt idx="466">
                  <c:v>45147</c:v>
                </c:pt>
                <c:pt idx="467">
                  <c:v>45148</c:v>
                </c:pt>
                <c:pt idx="468">
                  <c:v>45149</c:v>
                </c:pt>
                <c:pt idx="469">
                  <c:v>45152</c:v>
                </c:pt>
                <c:pt idx="470">
                  <c:v>45153</c:v>
                </c:pt>
                <c:pt idx="471">
                  <c:v>45154</c:v>
                </c:pt>
                <c:pt idx="472">
                  <c:v>45155</c:v>
                </c:pt>
                <c:pt idx="473">
                  <c:v>45156</c:v>
                </c:pt>
                <c:pt idx="474">
                  <c:v>45159</c:v>
                </c:pt>
                <c:pt idx="475">
                  <c:v>45160</c:v>
                </c:pt>
                <c:pt idx="476">
                  <c:v>45161</c:v>
                </c:pt>
                <c:pt idx="477">
                  <c:v>45162</c:v>
                </c:pt>
                <c:pt idx="478">
                  <c:v>45163</c:v>
                </c:pt>
                <c:pt idx="479">
                  <c:v>45167</c:v>
                </c:pt>
                <c:pt idx="480">
                  <c:v>45168</c:v>
                </c:pt>
                <c:pt idx="481">
                  <c:v>45169</c:v>
                </c:pt>
                <c:pt idx="482">
                  <c:v>45170</c:v>
                </c:pt>
                <c:pt idx="483">
                  <c:v>45173</c:v>
                </c:pt>
                <c:pt idx="484">
                  <c:v>45174</c:v>
                </c:pt>
                <c:pt idx="485">
                  <c:v>45175</c:v>
                </c:pt>
                <c:pt idx="486">
                  <c:v>45176</c:v>
                </c:pt>
                <c:pt idx="487">
                  <c:v>45177</c:v>
                </c:pt>
                <c:pt idx="488">
                  <c:v>45180</c:v>
                </c:pt>
                <c:pt idx="489">
                  <c:v>45181</c:v>
                </c:pt>
                <c:pt idx="490">
                  <c:v>45182</c:v>
                </c:pt>
                <c:pt idx="491">
                  <c:v>45183</c:v>
                </c:pt>
                <c:pt idx="492">
                  <c:v>45184</c:v>
                </c:pt>
                <c:pt idx="493">
                  <c:v>45187</c:v>
                </c:pt>
                <c:pt idx="494">
                  <c:v>45188</c:v>
                </c:pt>
                <c:pt idx="495">
                  <c:v>45189</c:v>
                </c:pt>
                <c:pt idx="496">
                  <c:v>45190</c:v>
                </c:pt>
                <c:pt idx="497">
                  <c:v>45191</c:v>
                </c:pt>
                <c:pt idx="498">
                  <c:v>45194</c:v>
                </c:pt>
                <c:pt idx="499">
                  <c:v>45195</c:v>
                </c:pt>
                <c:pt idx="500">
                  <c:v>45196</c:v>
                </c:pt>
                <c:pt idx="501">
                  <c:v>45197</c:v>
                </c:pt>
                <c:pt idx="502">
                  <c:v>45198</c:v>
                </c:pt>
                <c:pt idx="503">
                  <c:v>45201</c:v>
                </c:pt>
                <c:pt idx="504">
                  <c:v>45202</c:v>
                </c:pt>
                <c:pt idx="505">
                  <c:v>45203</c:v>
                </c:pt>
                <c:pt idx="506">
                  <c:v>45204</c:v>
                </c:pt>
                <c:pt idx="507">
                  <c:v>45205</c:v>
                </c:pt>
                <c:pt idx="508">
                  <c:v>45208</c:v>
                </c:pt>
                <c:pt idx="509">
                  <c:v>45209</c:v>
                </c:pt>
                <c:pt idx="510">
                  <c:v>45210</c:v>
                </c:pt>
                <c:pt idx="511">
                  <c:v>45211</c:v>
                </c:pt>
                <c:pt idx="512">
                  <c:v>45212</c:v>
                </c:pt>
                <c:pt idx="513">
                  <c:v>45215</c:v>
                </c:pt>
                <c:pt idx="514">
                  <c:v>45216</c:v>
                </c:pt>
                <c:pt idx="515">
                  <c:v>45217</c:v>
                </c:pt>
                <c:pt idx="516">
                  <c:v>45218</c:v>
                </c:pt>
                <c:pt idx="517">
                  <c:v>45219</c:v>
                </c:pt>
                <c:pt idx="518">
                  <c:v>45222</c:v>
                </c:pt>
                <c:pt idx="519">
                  <c:v>45223</c:v>
                </c:pt>
                <c:pt idx="520">
                  <c:v>45224</c:v>
                </c:pt>
                <c:pt idx="521">
                  <c:v>45225</c:v>
                </c:pt>
                <c:pt idx="522">
                  <c:v>45226</c:v>
                </c:pt>
                <c:pt idx="523">
                  <c:v>45229</c:v>
                </c:pt>
                <c:pt idx="524">
                  <c:v>45230</c:v>
                </c:pt>
                <c:pt idx="525">
                  <c:v>45231</c:v>
                </c:pt>
                <c:pt idx="526">
                  <c:v>45232</c:v>
                </c:pt>
                <c:pt idx="527">
                  <c:v>45233</c:v>
                </c:pt>
                <c:pt idx="528">
                  <c:v>45236</c:v>
                </c:pt>
                <c:pt idx="529">
                  <c:v>45237</c:v>
                </c:pt>
                <c:pt idx="530">
                  <c:v>45238</c:v>
                </c:pt>
                <c:pt idx="531">
                  <c:v>45239</c:v>
                </c:pt>
                <c:pt idx="532">
                  <c:v>45240</c:v>
                </c:pt>
                <c:pt idx="533">
                  <c:v>45243</c:v>
                </c:pt>
                <c:pt idx="534">
                  <c:v>45244</c:v>
                </c:pt>
                <c:pt idx="535">
                  <c:v>45245</c:v>
                </c:pt>
                <c:pt idx="536">
                  <c:v>45246</c:v>
                </c:pt>
                <c:pt idx="537">
                  <c:v>45247</c:v>
                </c:pt>
                <c:pt idx="538">
                  <c:v>45250</c:v>
                </c:pt>
                <c:pt idx="539">
                  <c:v>45251</c:v>
                </c:pt>
                <c:pt idx="540">
                  <c:v>45252</c:v>
                </c:pt>
                <c:pt idx="541">
                  <c:v>45253</c:v>
                </c:pt>
                <c:pt idx="542">
                  <c:v>45254</c:v>
                </c:pt>
                <c:pt idx="543">
                  <c:v>45257</c:v>
                </c:pt>
                <c:pt idx="544">
                  <c:v>45258</c:v>
                </c:pt>
                <c:pt idx="545">
                  <c:v>45259</c:v>
                </c:pt>
                <c:pt idx="546">
                  <c:v>45260</c:v>
                </c:pt>
                <c:pt idx="547">
                  <c:v>45261</c:v>
                </c:pt>
                <c:pt idx="548">
                  <c:v>45264</c:v>
                </c:pt>
                <c:pt idx="549">
                  <c:v>45265</c:v>
                </c:pt>
                <c:pt idx="550">
                  <c:v>45266</c:v>
                </c:pt>
                <c:pt idx="551">
                  <c:v>45267</c:v>
                </c:pt>
                <c:pt idx="552">
                  <c:v>45268</c:v>
                </c:pt>
                <c:pt idx="553">
                  <c:v>45271</c:v>
                </c:pt>
                <c:pt idx="554">
                  <c:v>45272</c:v>
                </c:pt>
                <c:pt idx="555">
                  <c:v>45273</c:v>
                </c:pt>
                <c:pt idx="556">
                  <c:v>45274</c:v>
                </c:pt>
                <c:pt idx="557">
                  <c:v>45275</c:v>
                </c:pt>
                <c:pt idx="558">
                  <c:v>45278</c:v>
                </c:pt>
                <c:pt idx="559">
                  <c:v>45279</c:v>
                </c:pt>
                <c:pt idx="560">
                  <c:v>45280</c:v>
                </c:pt>
                <c:pt idx="561">
                  <c:v>45281</c:v>
                </c:pt>
                <c:pt idx="562">
                  <c:v>45282</c:v>
                </c:pt>
                <c:pt idx="563">
                  <c:v>45287</c:v>
                </c:pt>
                <c:pt idx="564">
                  <c:v>45288</c:v>
                </c:pt>
                <c:pt idx="565">
                  <c:v>45289</c:v>
                </c:pt>
                <c:pt idx="566">
                  <c:v>45293</c:v>
                </c:pt>
                <c:pt idx="567">
                  <c:v>45294</c:v>
                </c:pt>
                <c:pt idx="568">
                  <c:v>45295</c:v>
                </c:pt>
                <c:pt idx="569">
                  <c:v>45296</c:v>
                </c:pt>
                <c:pt idx="570">
                  <c:v>45299</c:v>
                </c:pt>
                <c:pt idx="571">
                  <c:v>45300</c:v>
                </c:pt>
                <c:pt idx="572">
                  <c:v>45301</c:v>
                </c:pt>
                <c:pt idx="573">
                  <c:v>45302</c:v>
                </c:pt>
                <c:pt idx="574">
                  <c:v>45303</c:v>
                </c:pt>
                <c:pt idx="575">
                  <c:v>45306</c:v>
                </c:pt>
                <c:pt idx="576">
                  <c:v>45307</c:v>
                </c:pt>
                <c:pt idx="577">
                  <c:v>45308</c:v>
                </c:pt>
                <c:pt idx="578">
                  <c:v>45309</c:v>
                </c:pt>
                <c:pt idx="579">
                  <c:v>45310</c:v>
                </c:pt>
                <c:pt idx="580">
                  <c:v>45313</c:v>
                </c:pt>
                <c:pt idx="581">
                  <c:v>45314</c:v>
                </c:pt>
                <c:pt idx="582">
                  <c:v>45315</c:v>
                </c:pt>
                <c:pt idx="583">
                  <c:v>45316</c:v>
                </c:pt>
                <c:pt idx="584">
                  <c:v>45317</c:v>
                </c:pt>
                <c:pt idx="585">
                  <c:v>45320</c:v>
                </c:pt>
                <c:pt idx="586">
                  <c:v>45321</c:v>
                </c:pt>
                <c:pt idx="587">
                  <c:v>45322</c:v>
                </c:pt>
                <c:pt idx="588">
                  <c:v>45323</c:v>
                </c:pt>
                <c:pt idx="589">
                  <c:v>45324</c:v>
                </c:pt>
                <c:pt idx="590">
                  <c:v>45327</c:v>
                </c:pt>
                <c:pt idx="591">
                  <c:v>45328</c:v>
                </c:pt>
                <c:pt idx="592">
                  <c:v>45329</c:v>
                </c:pt>
                <c:pt idx="593">
                  <c:v>45330</c:v>
                </c:pt>
                <c:pt idx="594">
                  <c:v>45331</c:v>
                </c:pt>
                <c:pt idx="595">
                  <c:v>45334</c:v>
                </c:pt>
                <c:pt idx="596">
                  <c:v>45335</c:v>
                </c:pt>
                <c:pt idx="597">
                  <c:v>45336</c:v>
                </c:pt>
                <c:pt idx="598">
                  <c:v>45337</c:v>
                </c:pt>
                <c:pt idx="599">
                  <c:v>45338</c:v>
                </c:pt>
                <c:pt idx="600">
                  <c:v>45341</c:v>
                </c:pt>
                <c:pt idx="601">
                  <c:v>45342</c:v>
                </c:pt>
                <c:pt idx="602">
                  <c:v>45343</c:v>
                </c:pt>
                <c:pt idx="603">
                  <c:v>45344</c:v>
                </c:pt>
                <c:pt idx="604">
                  <c:v>45345</c:v>
                </c:pt>
                <c:pt idx="605">
                  <c:v>45348</c:v>
                </c:pt>
                <c:pt idx="606">
                  <c:v>45349</c:v>
                </c:pt>
                <c:pt idx="607">
                  <c:v>45350</c:v>
                </c:pt>
                <c:pt idx="608">
                  <c:v>45351</c:v>
                </c:pt>
                <c:pt idx="609">
                  <c:v>45352</c:v>
                </c:pt>
                <c:pt idx="610">
                  <c:v>45355</c:v>
                </c:pt>
                <c:pt idx="611">
                  <c:v>45356</c:v>
                </c:pt>
                <c:pt idx="612">
                  <c:v>45357</c:v>
                </c:pt>
                <c:pt idx="613">
                  <c:v>45358</c:v>
                </c:pt>
                <c:pt idx="614">
                  <c:v>45359</c:v>
                </c:pt>
                <c:pt idx="615">
                  <c:v>45362</c:v>
                </c:pt>
                <c:pt idx="616">
                  <c:v>45363</c:v>
                </c:pt>
                <c:pt idx="617">
                  <c:v>45364</c:v>
                </c:pt>
                <c:pt idx="618">
                  <c:v>45365</c:v>
                </c:pt>
                <c:pt idx="619">
                  <c:v>45366</c:v>
                </c:pt>
                <c:pt idx="620">
                  <c:v>45369</c:v>
                </c:pt>
                <c:pt idx="621">
                  <c:v>45370</c:v>
                </c:pt>
                <c:pt idx="622">
                  <c:v>45371</c:v>
                </c:pt>
                <c:pt idx="623">
                  <c:v>45372</c:v>
                </c:pt>
                <c:pt idx="624">
                  <c:v>45373</c:v>
                </c:pt>
                <c:pt idx="625">
                  <c:v>45376</c:v>
                </c:pt>
                <c:pt idx="626">
                  <c:v>45377</c:v>
                </c:pt>
                <c:pt idx="627">
                  <c:v>45378</c:v>
                </c:pt>
                <c:pt idx="628">
                  <c:v>45379</c:v>
                </c:pt>
                <c:pt idx="629">
                  <c:v>45384</c:v>
                </c:pt>
                <c:pt idx="630">
                  <c:v>45385</c:v>
                </c:pt>
                <c:pt idx="631">
                  <c:v>45386</c:v>
                </c:pt>
                <c:pt idx="632">
                  <c:v>45387</c:v>
                </c:pt>
                <c:pt idx="633">
                  <c:v>45390</c:v>
                </c:pt>
                <c:pt idx="634">
                  <c:v>45391</c:v>
                </c:pt>
                <c:pt idx="635">
                  <c:v>45392</c:v>
                </c:pt>
                <c:pt idx="636">
                  <c:v>45393</c:v>
                </c:pt>
                <c:pt idx="637">
                  <c:v>45394</c:v>
                </c:pt>
                <c:pt idx="638">
                  <c:v>45397</c:v>
                </c:pt>
                <c:pt idx="639">
                  <c:v>45398</c:v>
                </c:pt>
                <c:pt idx="640">
                  <c:v>45399</c:v>
                </c:pt>
                <c:pt idx="641">
                  <c:v>45400</c:v>
                </c:pt>
                <c:pt idx="642">
                  <c:v>45401</c:v>
                </c:pt>
                <c:pt idx="643">
                  <c:v>45404</c:v>
                </c:pt>
                <c:pt idx="644">
                  <c:v>45405</c:v>
                </c:pt>
                <c:pt idx="645">
                  <c:v>45406</c:v>
                </c:pt>
                <c:pt idx="646">
                  <c:v>45407</c:v>
                </c:pt>
                <c:pt idx="647">
                  <c:v>45408</c:v>
                </c:pt>
                <c:pt idx="648">
                  <c:v>45411</c:v>
                </c:pt>
                <c:pt idx="649">
                  <c:v>45412</c:v>
                </c:pt>
                <c:pt idx="650">
                  <c:v>45413</c:v>
                </c:pt>
                <c:pt idx="651">
                  <c:v>45414</c:v>
                </c:pt>
                <c:pt idx="652">
                  <c:v>45415</c:v>
                </c:pt>
                <c:pt idx="653">
                  <c:v>45419</c:v>
                </c:pt>
                <c:pt idx="654">
                  <c:v>45420</c:v>
                </c:pt>
                <c:pt idx="655">
                  <c:v>45421</c:v>
                </c:pt>
                <c:pt idx="656">
                  <c:v>45422</c:v>
                </c:pt>
                <c:pt idx="657">
                  <c:v>45425</c:v>
                </c:pt>
                <c:pt idx="658">
                  <c:v>45426</c:v>
                </c:pt>
                <c:pt idx="659">
                  <c:v>45427</c:v>
                </c:pt>
                <c:pt idx="660">
                  <c:v>45428</c:v>
                </c:pt>
                <c:pt idx="661">
                  <c:v>45429</c:v>
                </c:pt>
                <c:pt idx="662">
                  <c:v>45432</c:v>
                </c:pt>
                <c:pt idx="663">
                  <c:v>45433</c:v>
                </c:pt>
                <c:pt idx="664">
                  <c:v>45434</c:v>
                </c:pt>
                <c:pt idx="665">
                  <c:v>45435</c:v>
                </c:pt>
                <c:pt idx="666">
                  <c:v>45436</c:v>
                </c:pt>
                <c:pt idx="667">
                  <c:v>45440</c:v>
                </c:pt>
                <c:pt idx="668">
                  <c:v>45441</c:v>
                </c:pt>
                <c:pt idx="669">
                  <c:v>45442</c:v>
                </c:pt>
                <c:pt idx="670">
                  <c:v>45443</c:v>
                </c:pt>
                <c:pt idx="671">
                  <c:v>45446</c:v>
                </c:pt>
                <c:pt idx="672">
                  <c:v>45447</c:v>
                </c:pt>
                <c:pt idx="673">
                  <c:v>45448</c:v>
                </c:pt>
                <c:pt idx="674">
                  <c:v>45449</c:v>
                </c:pt>
                <c:pt idx="675">
                  <c:v>45450</c:v>
                </c:pt>
                <c:pt idx="676">
                  <c:v>45453</c:v>
                </c:pt>
                <c:pt idx="677">
                  <c:v>45454</c:v>
                </c:pt>
                <c:pt idx="678">
                  <c:v>45455</c:v>
                </c:pt>
                <c:pt idx="679">
                  <c:v>45456</c:v>
                </c:pt>
                <c:pt idx="680">
                  <c:v>45457</c:v>
                </c:pt>
                <c:pt idx="681">
                  <c:v>45460</c:v>
                </c:pt>
                <c:pt idx="682">
                  <c:v>45461</c:v>
                </c:pt>
                <c:pt idx="683">
                  <c:v>45462</c:v>
                </c:pt>
                <c:pt idx="684">
                  <c:v>45463</c:v>
                </c:pt>
                <c:pt idx="685">
                  <c:v>45464</c:v>
                </c:pt>
                <c:pt idx="686">
                  <c:v>45467</c:v>
                </c:pt>
                <c:pt idx="687">
                  <c:v>45468</c:v>
                </c:pt>
                <c:pt idx="688">
                  <c:v>45469</c:v>
                </c:pt>
                <c:pt idx="689">
                  <c:v>45470</c:v>
                </c:pt>
                <c:pt idx="690">
                  <c:v>45471</c:v>
                </c:pt>
                <c:pt idx="691">
                  <c:v>45474</c:v>
                </c:pt>
                <c:pt idx="692">
                  <c:v>45475</c:v>
                </c:pt>
                <c:pt idx="693">
                  <c:v>45476</c:v>
                </c:pt>
                <c:pt idx="694">
                  <c:v>45477</c:v>
                </c:pt>
                <c:pt idx="695">
                  <c:v>45478</c:v>
                </c:pt>
                <c:pt idx="696">
                  <c:v>45481</c:v>
                </c:pt>
                <c:pt idx="697">
                  <c:v>45482</c:v>
                </c:pt>
                <c:pt idx="698">
                  <c:v>45483</c:v>
                </c:pt>
                <c:pt idx="699">
                  <c:v>45484</c:v>
                </c:pt>
                <c:pt idx="700">
                  <c:v>45485</c:v>
                </c:pt>
                <c:pt idx="701">
                  <c:v>45488</c:v>
                </c:pt>
                <c:pt idx="702">
                  <c:v>45489</c:v>
                </c:pt>
                <c:pt idx="703">
                  <c:v>45490</c:v>
                </c:pt>
                <c:pt idx="704">
                  <c:v>45491</c:v>
                </c:pt>
                <c:pt idx="705">
                  <c:v>45492</c:v>
                </c:pt>
                <c:pt idx="706">
                  <c:v>45495</c:v>
                </c:pt>
                <c:pt idx="707">
                  <c:v>45496</c:v>
                </c:pt>
                <c:pt idx="708">
                  <c:v>45497</c:v>
                </c:pt>
                <c:pt idx="709">
                  <c:v>45498</c:v>
                </c:pt>
                <c:pt idx="710">
                  <c:v>45499</c:v>
                </c:pt>
                <c:pt idx="711">
                  <c:v>45502</c:v>
                </c:pt>
                <c:pt idx="712">
                  <c:v>45503</c:v>
                </c:pt>
                <c:pt idx="713">
                  <c:v>45504</c:v>
                </c:pt>
                <c:pt idx="714">
                  <c:v>45505</c:v>
                </c:pt>
                <c:pt idx="715">
                  <c:v>45506</c:v>
                </c:pt>
                <c:pt idx="716">
                  <c:v>45509</c:v>
                </c:pt>
                <c:pt idx="717">
                  <c:v>45510</c:v>
                </c:pt>
                <c:pt idx="718">
                  <c:v>45511</c:v>
                </c:pt>
                <c:pt idx="719">
                  <c:v>45512</c:v>
                </c:pt>
                <c:pt idx="720">
                  <c:v>45513</c:v>
                </c:pt>
                <c:pt idx="721">
                  <c:v>45516</c:v>
                </c:pt>
                <c:pt idx="722">
                  <c:v>45517</c:v>
                </c:pt>
                <c:pt idx="723">
                  <c:v>45518</c:v>
                </c:pt>
                <c:pt idx="724">
                  <c:v>45519</c:v>
                </c:pt>
                <c:pt idx="725">
                  <c:v>45520</c:v>
                </c:pt>
                <c:pt idx="726">
                  <c:v>45523</c:v>
                </c:pt>
                <c:pt idx="727">
                  <c:v>45524</c:v>
                </c:pt>
                <c:pt idx="728">
                  <c:v>45525</c:v>
                </c:pt>
                <c:pt idx="729">
                  <c:v>45526</c:v>
                </c:pt>
                <c:pt idx="730">
                  <c:v>45527</c:v>
                </c:pt>
                <c:pt idx="731">
                  <c:v>45531</c:v>
                </c:pt>
                <c:pt idx="732">
                  <c:v>45532</c:v>
                </c:pt>
                <c:pt idx="733">
                  <c:v>45533</c:v>
                </c:pt>
                <c:pt idx="734">
                  <c:v>45534</c:v>
                </c:pt>
                <c:pt idx="735">
                  <c:v>45537</c:v>
                </c:pt>
                <c:pt idx="736">
                  <c:v>45538</c:v>
                </c:pt>
                <c:pt idx="737">
                  <c:v>45539</c:v>
                </c:pt>
                <c:pt idx="738">
                  <c:v>45540</c:v>
                </c:pt>
                <c:pt idx="739">
                  <c:v>45541</c:v>
                </c:pt>
                <c:pt idx="740">
                  <c:v>45544</c:v>
                </c:pt>
                <c:pt idx="741">
                  <c:v>45545</c:v>
                </c:pt>
                <c:pt idx="742">
                  <c:v>45546</c:v>
                </c:pt>
                <c:pt idx="743">
                  <c:v>45547</c:v>
                </c:pt>
                <c:pt idx="744">
                  <c:v>45548</c:v>
                </c:pt>
                <c:pt idx="745">
                  <c:v>45551</c:v>
                </c:pt>
                <c:pt idx="746">
                  <c:v>45552</c:v>
                </c:pt>
                <c:pt idx="747">
                  <c:v>45553</c:v>
                </c:pt>
                <c:pt idx="748">
                  <c:v>45554</c:v>
                </c:pt>
                <c:pt idx="749">
                  <c:v>45555</c:v>
                </c:pt>
                <c:pt idx="750">
                  <c:v>45558</c:v>
                </c:pt>
                <c:pt idx="751">
                  <c:v>45559</c:v>
                </c:pt>
                <c:pt idx="752">
                  <c:v>45560</c:v>
                </c:pt>
                <c:pt idx="753">
                  <c:v>45561</c:v>
                </c:pt>
                <c:pt idx="754">
                  <c:v>45562</c:v>
                </c:pt>
                <c:pt idx="755">
                  <c:v>45565</c:v>
                </c:pt>
                <c:pt idx="756">
                  <c:v>45566</c:v>
                </c:pt>
                <c:pt idx="757">
                  <c:v>45567</c:v>
                </c:pt>
                <c:pt idx="758">
                  <c:v>45568</c:v>
                </c:pt>
                <c:pt idx="759">
                  <c:v>45569</c:v>
                </c:pt>
                <c:pt idx="760">
                  <c:v>45572</c:v>
                </c:pt>
                <c:pt idx="761">
                  <c:v>45573</c:v>
                </c:pt>
                <c:pt idx="762">
                  <c:v>45574</c:v>
                </c:pt>
                <c:pt idx="763">
                  <c:v>45575</c:v>
                </c:pt>
                <c:pt idx="764">
                  <c:v>45576</c:v>
                </c:pt>
                <c:pt idx="765">
                  <c:v>45579</c:v>
                </c:pt>
                <c:pt idx="766">
                  <c:v>45580</c:v>
                </c:pt>
                <c:pt idx="767">
                  <c:v>45581</c:v>
                </c:pt>
                <c:pt idx="768">
                  <c:v>45582</c:v>
                </c:pt>
                <c:pt idx="769">
                  <c:v>45583</c:v>
                </c:pt>
                <c:pt idx="770">
                  <c:v>45586</c:v>
                </c:pt>
                <c:pt idx="771">
                  <c:v>45587</c:v>
                </c:pt>
                <c:pt idx="772">
                  <c:v>45588</c:v>
                </c:pt>
                <c:pt idx="773">
                  <c:v>45589</c:v>
                </c:pt>
                <c:pt idx="774">
                  <c:v>45590</c:v>
                </c:pt>
                <c:pt idx="775">
                  <c:v>45593</c:v>
                </c:pt>
                <c:pt idx="776">
                  <c:v>45594</c:v>
                </c:pt>
                <c:pt idx="777">
                  <c:v>45595</c:v>
                </c:pt>
                <c:pt idx="778">
                  <c:v>45596</c:v>
                </c:pt>
                <c:pt idx="779">
                  <c:v>45597</c:v>
                </c:pt>
                <c:pt idx="780">
                  <c:v>45600</c:v>
                </c:pt>
                <c:pt idx="781">
                  <c:v>45601</c:v>
                </c:pt>
                <c:pt idx="782">
                  <c:v>45602</c:v>
                </c:pt>
                <c:pt idx="783">
                  <c:v>45603</c:v>
                </c:pt>
                <c:pt idx="784">
                  <c:v>45604</c:v>
                </c:pt>
                <c:pt idx="785">
                  <c:v>45607</c:v>
                </c:pt>
                <c:pt idx="786">
                  <c:v>45608</c:v>
                </c:pt>
                <c:pt idx="787">
                  <c:v>45609</c:v>
                </c:pt>
                <c:pt idx="788">
                  <c:v>45610</c:v>
                </c:pt>
                <c:pt idx="789">
                  <c:v>45611</c:v>
                </c:pt>
                <c:pt idx="790">
                  <c:v>45614</c:v>
                </c:pt>
                <c:pt idx="791">
                  <c:v>45615</c:v>
                </c:pt>
                <c:pt idx="792">
                  <c:v>45616</c:v>
                </c:pt>
                <c:pt idx="793">
                  <c:v>45617</c:v>
                </c:pt>
                <c:pt idx="794">
                  <c:v>45618</c:v>
                </c:pt>
                <c:pt idx="795">
                  <c:v>45621</c:v>
                </c:pt>
                <c:pt idx="796">
                  <c:v>45622</c:v>
                </c:pt>
                <c:pt idx="797">
                  <c:v>45623</c:v>
                </c:pt>
                <c:pt idx="798">
                  <c:v>45624</c:v>
                </c:pt>
                <c:pt idx="799">
                  <c:v>45625</c:v>
                </c:pt>
                <c:pt idx="800">
                  <c:v>45628</c:v>
                </c:pt>
                <c:pt idx="801">
                  <c:v>45629</c:v>
                </c:pt>
                <c:pt idx="802">
                  <c:v>45630</c:v>
                </c:pt>
                <c:pt idx="803">
                  <c:v>45631</c:v>
                </c:pt>
                <c:pt idx="804">
                  <c:v>45632</c:v>
                </c:pt>
                <c:pt idx="805">
                  <c:v>45635</c:v>
                </c:pt>
                <c:pt idx="806">
                  <c:v>45636</c:v>
                </c:pt>
                <c:pt idx="807">
                  <c:v>45637</c:v>
                </c:pt>
                <c:pt idx="808">
                  <c:v>45638</c:v>
                </c:pt>
                <c:pt idx="809">
                  <c:v>45639</c:v>
                </c:pt>
                <c:pt idx="810">
                  <c:v>45642</c:v>
                </c:pt>
                <c:pt idx="811">
                  <c:v>45643</c:v>
                </c:pt>
                <c:pt idx="812">
                  <c:v>45644</c:v>
                </c:pt>
                <c:pt idx="813">
                  <c:v>45645</c:v>
                </c:pt>
                <c:pt idx="814">
                  <c:v>45646</c:v>
                </c:pt>
                <c:pt idx="815">
                  <c:v>45649</c:v>
                </c:pt>
                <c:pt idx="816">
                  <c:v>45650</c:v>
                </c:pt>
                <c:pt idx="817">
                  <c:v>45653</c:v>
                </c:pt>
                <c:pt idx="818">
                  <c:v>45656</c:v>
                </c:pt>
                <c:pt idx="819">
                  <c:v>45657</c:v>
                </c:pt>
                <c:pt idx="820">
                  <c:v>45659</c:v>
                </c:pt>
                <c:pt idx="821">
                  <c:v>45660</c:v>
                </c:pt>
                <c:pt idx="822">
                  <c:v>45663</c:v>
                </c:pt>
                <c:pt idx="823">
                  <c:v>45664</c:v>
                </c:pt>
                <c:pt idx="824">
                  <c:v>45665</c:v>
                </c:pt>
                <c:pt idx="825">
                  <c:v>45666</c:v>
                </c:pt>
                <c:pt idx="826">
                  <c:v>45667</c:v>
                </c:pt>
                <c:pt idx="827">
                  <c:v>45670</c:v>
                </c:pt>
                <c:pt idx="828">
                  <c:v>45671</c:v>
                </c:pt>
                <c:pt idx="829">
                  <c:v>45672</c:v>
                </c:pt>
                <c:pt idx="830">
                  <c:v>45673</c:v>
                </c:pt>
                <c:pt idx="831">
                  <c:v>45674</c:v>
                </c:pt>
                <c:pt idx="832">
                  <c:v>45677</c:v>
                </c:pt>
                <c:pt idx="833">
                  <c:v>45678</c:v>
                </c:pt>
                <c:pt idx="834">
                  <c:v>45679</c:v>
                </c:pt>
                <c:pt idx="835">
                  <c:v>45680</c:v>
                </c:pt>
                <c:pt idx="836">
                  <c:v>45681</c:v>
                </c:pt>
                <c:pt idx="837">
                  <c:v>45684</c:v>
                </c:pt>
                <c:pt idx="838">
                  <c:v>45685</c:v>
                </c:pt>
                <c:pt idx="839">
                  <c:v>45686</c:v>
                </c:pt>
                <c:pt idx="840">
                  <c:v>45687</c:v>
                </c:pt>
                <c:pt idx="841">
                  <c:v>45688</c:v>
                </c:pt>
                <c:pt idx="842">
                  <c:v>45691</c:v>
                </c:pt>
                <c:pt idx="843">
                  <c:v>45692</c:v>
                </c:pt>
                <c:pt idx="844">
                  <c:v>45693</c:v>
                </c:pt>
                <c:pt idx="845">
                  <c:v>45694</c:v>
                </c:pt>
                <c:pt idx="846">
                  <c:v>45695</c:v>
                </c:pt>
                <c:pt idx="847">
                  <c:v>45698</c:v>
                </c:pt>
                <c:pt idx="848">
                  <c:v>45699</c:v>
                </c:pt>
                <c:pt idx="849">
                  <c:v>45700</c:v>
                </c:pt>
                <c:pt idx="850">
                  <c:v>45701</c:v>
                </c:pt>
                <c:pt idx="851">
                  <c:v>45702</c:v>
                </c:pt>
                <c:pt idx="852">
                  <c:v>45705</c:v>
                </c:pt>
                <c:pt idx="853">
                  <c:v>45706</c:v>
                </c:pt>
                <c:pt idx="854">
                  <c:v>45707</c:v>
                </c:pt>
                <c:pt idx="855">
                  <c:v>45708</c:v>
                </c:pt>
                <c:pt idx="856">
                  <c:v>45709</c:v>
                </c:pt>
                <c:pt idx="857">
                  <c:v>45712</c:v>
                </c:pt>
                <c:pt idx="858">
                  <c:v>45713</c:v>
                </c:pt>
                <c:pt idx="859">
                  <c:v>45714</c:v>
                </c:pt>
                <c:pt idx="860">
                  <c:v>45715</c:v>
                </c:pt>
                <c:pt idx="861">
                  <c:v>45716</c:v>
                </c:pt>
                <c:pt idx="862">
                  <c:v>45719</c:v>
                </c:pt>
                <c:pt idx="863">
                  <c:v>45720</c:v>
                </c:pt>
                <c:pt idx="864">
                  <c:v>45721</c:v>
                </c:pt>
                <c:pt idx="865">
                  <c:v>45722</c:v>
                </c:pt>
                <c:pt idx="866">
                  <c:v>45723</c:v>
                </c:pt>
                <c:pt idx="867">
                  <c:v>45726</c:v>
                </c:pt>
                <c:pt idx="868">
                  <c:v>45727</c:v>
                </c:pt>
                <c:pt idx="869">
                  <c:v>45728</c:v>
                </c:pt>
                <c:pt idx="870">
                  <c:v>45729</c:v>
                </c:pt>
                <c:pt idx="871">
                  <c:v>45730</c:v>
                </c:pt>
                <c:pt idx="872">
                  <c:v>45733</c:v>
                </c:pt>
                <c:pt idx="873">
                  <c:v>45734</c:v>
                </c:pt>
                <c:pt idx="874">
                  <c:v>45735</c:v>
                </c:pt>
                <c:pt idx="875">
                  <c:v>45736</c:v>
                </c:pt>
                <c:pt idx="876">
                  <c:v>45737</c:v>
                </c:pt>
                <c:pt idx="877">
                  <c:v>45740</c:v>
                </c:pt>
                <c:pt idx="878">
                  <c:v>45741</c:v>
                </c:pt>
                <c:pt idx="879">
                  <c:v>45742</c:v>
                </c:pt>
                <c:pt idx="880">
                  <c:v>45743</c:v>
                </c:pt>
                <c:pt idx="881">
                  <c:v>45744</c:v>
                </c:pt>
                <c:pt idx="882">
                  <c:v>45747</c:v>
                </c:pt>
                <c:pt idx="883">
                  <c:v>45748</c:v>
                </c:pt>
                <c:pt idx="884">
                  <c:v>45749</c:v>
                </c:pt>
                <c:pt idx="885">
                  <c:v>45750</c:v>
                </c:pt>
                <c:pt idx="886">
                  <c:v>45751</c:v>
                </c:pt>
                <c:pt idx="887">
                  <c:v>45754</c:v>
                </c:pt>
                <c:pt idx="888">
                  <c:v>45755</c:v>
                </c:pt>
                <c:pt idx="889">
                  <c:v>45756</c:v>
                </c:pt>
                <c:pt idx="890">
                  <c:v>45757</c:v>
                </c:pt>
                <c:pt idx="891">
                  <c:v>45758</c:v>
                </c:pt>
                <c:pt idx="892">
                  <c:v>45761</c:v>
                </c:pt>
                <c:pt idx="893">
                  <c:v>45762</c:v>
                </c:pt>
                <c:pt idx="894">
                  <c:v>45763</c:v>
                </c:pt>
                <c:pt idx="895">
                  <c:v>45764</c:v>
                </c:pt>
                <c:pt idx="896">
                  <c:v>45769</c:v>
                </c:pt>
                <c:pt idx="897">
                  <c:v>45770</c:v>
                </c:pt>
                <c:pt idx="898">
                  <c:v>45771</c:v>
                </c:pt>
                <c:pt idx="899">
                  <c:v>45772</c:v>
                </c:pt>
                <c:pt idx="900">
                  <c:v>45775</c:v>
                </c:pt>
                <c:pt idx="901">
                  <c:v>45776</c:v>
                </c:pt>
                <c:pt idx="902">
                  <c:v>45777</c:v>
                </c:pt>
                <c:pt idx="903">
                  <c:v>45778</c:v>
                </c:pt>
                <c:pt idx="904">
                  <c:v>45779</c:v>
                </c:pt>
                <c:pt idx="905">
                  <c:v>45783</c:v>
                </c:pt>
                <c:pt idx="906">
                  <c:v>45784</c:v>
                </c:pt>
                <c:pt idx="907">
                  <c:v>45785</c:v>
                </c:pt>
                <c:pt idx="908">
                  <c:v>45786</c:v>
                </c:pt>
                <c:pt idx="909">
                  <c:v>45789</c:v>
                </c:pt>
                <c:pt idx="910">
                  <c:v>45790</c:v>
                </c:pt>
                <c:pt idx="911">
                  <c:v>45791</c:v>
                </c:pt>
                <c:pt idx="912">
                  <c:v>45792</c:v>
                </c:pt>
                <c:pt idx="913">
                  <c:v>45793</c:v>
                </c:pt>
                <c:pt idx="914">
                  <c:v>45796</c:v>
                </c:pt>
                <c:pt idx="915">
                  <c:v>45797</c:v>
                </c:pt>
                <c:pt idx="916">
                  <c:v>45798</c:v>
                </c:pt>
                <c:pt idx="917">
                  <c:v>45799</c:v>
                </c:pt>
                <c:pt idx="918">
                  <c:v>45800</c:v>
                </c:pt>
                <c:pt idx="919">
                  <c:v>45804</c:v>
                </c:pt>
                <c:pt idx="920">
                  <c:v>45805</c:v>
                </c:pt>
                <c:pt idx="921">
                  <c:v>45806</c:v>
                </c:pt>
                <c:pt idx="922">
                  <c:v>45807</c:v>
                </c:pt>
                <c:pt idx="923">
                  <c:v>45810</c:v>
                </c:pt>
                <c:pt idx="924">
                  <c:v>45811</c:v>
                </c:pt>
                <c:pt idx="925">
                  <c:v>45812</c:v>
                </c:pt>
                <c:pt idx="926">
                  <c:v>45813</c:v>
                </c:pt>
                <c:pt idx="927">
                  <c:v>45814</c:v>
                </c:pt>
                <c:pt idx="928">
                  <c:v>45817</c:v>
                </c:pt>
                <c:pt idx="929">
                  <c:v>45818</c:v>
                </c:pt>
                <c:pt idx="930">
                  <c:v>45819</c:v>
                </c:pt>
                <c:pt idx="931">
                  <c:v>45820</c:v>
                </c:pt>
                <c:pt idx="932">
                  <c:v>45821</c:v>
                </c:pt>
                <c:pt idx="933">
                  <c:v>45824</c:v>
                </c:pt>
                <c:pt idx="934">
                  <c:v>45825</c:v>
                </c:pt>
                <c:pt idx="935">
                  <c:v>45826</c:v>
                </c:pt>
                <c:pt idx="936">
                  <c:v>45827</c:v>
                </c:pt>
                <c:pt idx="937">
                  <c:v>45831</c:v>
                </c:pt>
                <c:pt idx="938">
                  <c:v>45832</c:v>
                </c:pt>
                <c:pt idx="939">
                  <c:v>45833</c:v>
                </c:pt>
                <c:pt idx="940">
                  <c:v>45834</c:v>
                </c:pt>
                <c:pt idx="941">
                  <c:v>45835</c:v>
                </c:pt>
                <c:pt idx="942">
                  <c:v>45838</c:v>
                </c:pt>
                <c:pt idx="943">
                  <c:v>45839</c:v>
                </c:pt>
                <c:pt idx="944">
                  <c:v>45840</c:v>
                </c:pt>
              </c:numCache>
            </c:numRef>
          </c:cat>
          <c:val>
            <c:numRef>
              <c:f>Sayfa1!$C$2:$C$946</c:f>
              <c:numCache>
                <c:formatCode>General</c:formatCode>
                <c:ptCount val="945"/>
              </c:numCache>
            </c:numRef>
          </c:val>
          <c:smooth val="0"/>
          <c:extLst>
            <c:ext xmlns:c16="http://schemas.microsoft.com/office/drawing/2014/chart" uri="{C3380CC4-5D6E-409C-BE32-E72D297353CC}">
              <c16:uniqueId val="{00000001-A583-4F0B-A5DB-6B455217FB1C}"/>
            </c:ext>
          </c:extLst>
        </c:ser>
        <c:ser>
          <c:idx val="2"/>
          <c:order val="2"/>
          <c:tx>
            <c:strRef>
              <c:f>Sayfa1!$D$1</c:f>
              <c:strCache>
                <c:ptCount val="1"/>
                <c:pt idx="0">
                  <c:v>Seri 3</c:v>
                </c:pt>
              </c:strCache>
            </c:strRef>
          </c:tx>
          <c:spPr>
            <a:ln w="28575" cap="rnd">
              <a:solidFill>
                <a:schemeClr val="accent3"/>
              </a:solidFill>
              <a:round/>
            </a:ln>
            <a:effectLst/>
          </c:spPr>
          <c:marker>
            <c:symbol val="none"/>
          </c:marker>
          <c:cat>
            <c:numRef>
              <c:f>Sayfa1!$A$2:$A$946</c:f>
              <c:numCache>
                <c:formatCode>m/d/yyyy</c:formatCode>
                <c:ptCount val="945"/>
                <c:pt idx="0">
                  <c:v>44470</c:v>
                </c:pt>
                <c:pt idx="1">
                  <c:v>44473</c:v>
                </c:pt>
                <c:pt idx="2">
                  <c:v>44474</c:v>
                </c:pt>
                <c:pt idx="3">
                  <c:v>44475</c:v>
                </c:pt>
                <c:pt idx="4">
                  <c:v>44476</c:v>
                </c:pt>
                <c:pt idx="5">
                  <c:v>44477</c:v>
                </c:pt>
                <c:pt idx="6">
                  <c:v>44480</c:v>
                </c:pt>
                <c:pt idx="7">
                  <c:v>44481</c:v>
                </c:pt>
                <c:pt idx="8">
                  <c:v>44482</c:v>
                </c:pt>
                <c:pt idx="9">
                  <c:v>44483</c:v>
                </c:pt>
                <c:pt idx="10">
                  <c:v>44484</c:v>
                </c:pt>
                <c:pt idx="11">
                  <c:v>44487</c:v>
                </c:pt>
                <c:pt idx="12">
                  <c:v>44488</c:v>
                </c:pt>
                <c:pt idx="13">
                  <c:v>44489</c:v>
                </c:pt>
                <c:pt idx="14">
                  <c:v>44490</c:v>
                </c:pt>
                <c:pt idx="15">
                  <c:v>44491</c:v>
                </c:pt>
                <c:pt idx="16">
                  <c:v>44494</c:v>
                </c:pt>
                <c:pt idx="17">
                  <c:v>44495</c:v>
                </c:pt>
                <c:pt idx="18">
                  <c:v>44496</c:v>
                </c:pt>
                <c:pt idx="19">
                  <c:v>44497</c:v>
                </c:pt>
                <c:pt idx="20">
                  <c:v>44498</c:v>
                </c:pt>
                <c:pt idx="21">
                  <c:v>44501</c:v>
                </c:pt>
                <c:pt idx="22">
                  <c:v>44502</c:v>
                </c:pt>
                <c:pt idx="23">
                  <c:v>44503</c:v>
                </c:pt>
                <c:pt idx="24">
                  <c:v>44504</c:v>
                </c:pt>
                <c:pt idx="25">
                  <c:v>44505</c:v>
                </c:pt>
                <c:pt idx="26">
                  <c:v>44508</c:v>
                </c:pt>
                <c:pt idx="27">
                  <c:v>44509</c:v>
                </c:pt>
                <c:pt idx="28">
                  <c:v>44510</c:v>
                </c:pt>
                <c:pt idx="29">
                  <c:v>44511</c:v>
                </c:pt>
                <c:pt idx="30">
                  <c:v>44512</c:v>
                </c:pt>
                <c:pt idx="31">
                  <c:v>44515</c:v>
                </c:pt>
                <c:pt idx="32">
                  <c:v>44516</c:v>
                </c:pt>
                <c:pt idx="33">
                  <c:v>44517</c:v>
                </c:pt>
                <c:pt idx="34">
                  <c:v>44518</c:v>
                </c:pt>
                <c:pt idx="35">
                  <c:v>44519</c:v>
                </c:pt>
                <c:pt idx="36">
                  <c:v>44522</c:v>
                </c:pt>
                <c:pt idx="37">
                  <c:v>44523</c:v>
                </c:pt>
                <c:pt idx="38">
                  <c:v>44524</c:v>
                </c:pt>
                <c:pt idx="39">
                  <c:v>44525</c:v>
                </c:pt>
                <c:pt idx="40">
                  <c:v>44526</c:v>
                </c:pt>
                <c:pt idx="41">
                  <c:v>44529</c:v>
                </c:pt>
                <c:pt idx="42">
                  <c:v>44530</c:v>
                </c:pt>
                <c:pt idx="43">
                  <c:v>44531</c:v>
                </c:pt>
                <c:pt idx="44">
                  <c:v>44532</c:v>
                </c:pt>
                <c:pt idx="45">
                  <c:v>44533</c:v>
                </c:pt>
                <c:pt idx="46">
                  <c:v>44536</c:v>
                </c:pt>
                <c:pt idx="47">
                  <c:v>44537</c:v>
                </c:pt>
                <c:pt idx="48">
                  <c:v>44538</c:v>
                </c:pt>
                <c:pt idx="49">
                  <c:v>44539</c:v>
                </c:pt>
                <c:pt idx="50">
                  <c:v>44540</c:v>
                </c:pt>
                <c:pt idx="51">
                  <c:v>44543</c:v>
                </c:pt>
                <c:pt idx="52">
                  <c:v>44544</c:v>
                </c:pt>
                <c:pt idx="53">
                  <c:v>44545</c:v>
                </c:pt>
                <c:pt idx="54">
                  <c:v>44546</c:v>
                </c:pt>
                <c:pt idx="55">
                  <c:v>44547</c:v>
                </c:pt>
                <c:pt idx="56">
                  <c:v>44550</c:v>
                </c:pt>
                <c:pt idx="57">
                  <c:v>44551</c:v>
                </c:pt>
                <c:pt idx="58">
                  <c:v>44552</c:v>
                </c:pt>
                <c:pt idx="59">
                  <c:v>44553</c:v>
                </c:pt>
                <c:pt idx="60">
                  <c:v>44554</c:v>
                </c:pt>
                <c:pt idx="61">
                  <c:v>44559</c:v>
                </c:pt>
                <c:pt idx="62">
                  <c:v>44560</c:v>
                </c:pt>
                <c:pt idx="63">
                  <c:v>44561</c:v>
                </c:pt>
                <c:pt idx="64">
                  <c:v>44565</c:v>
                </c:pt>
                <c:pt idx="65">
                  <c:v>44566</c:v>
                </c:pt>
                <c:pt idx="66">
                  <c:v>44567</c:v>
                </c:pt>
                <c:pt idx="67">
                  <c:v>44568</c:v>
                </c:pt>
                <c:pt idx="68">
                  <c:v>44571</c:v>
                </c:pt>
                <c:pt idx="69">
                  <c:v>44572</c:v>
                </c:pt>
                <c:pt idx="70">
                  <c:v>44573</c:v>
                </c:pt>
                <c:pt idx="71">
                  <c:v>44574</c:v>
                </c:pt>
                <c:pt idx="72">
                  <c:v>44575</c:v>
                </c:pt>
                <c:pt idx="73">
                  <c:v>44578</c:v>
                </c:pt>
                <c:pt idx="74">
                  <c:v>44579</c:v>
                </c:pt>
                <c:pt idx="75">
                  <c:v>44580</c:v>
                </c:pt>
                <c:pt idx="76">
                  <c:v>44581</c:v>
                </c:pt>
                <c:pt idx="77">
                  <c:v>44582</c:v>
                </c:pt>
                <c:pt idx="78">
                  <c:v>44585</c:v>
                </c:pt>
                <c:pt idx="79">
                  <c:v>44586</c:v>
                </c:pt>
                <c:pt idx="80">
                  <c:v>44587</c:v>
                </c:pt>
                <c:pt idx="81">
                  <c:v>44588</c:v>
                </c:pt>
                <c:pt idx="82">
                  <c:v>44589</c:v>
                </c:pt>
                <c:pt idx="83">
                  <c:v>44592</c:v>
                </c:pt>
                <c:pt idx="84">
                  <c:v>44593</c:v>
                </c:pt>
                <c:pt idx="85">
                  <c:v>44594</c:v>
                </c:pt>
                <c:pt idx="86">
                  <c:v>44595</c:v>
                </c:pt>
                <c:pt idx="87">
                  <c:v>44596</c:v>
                </c:pt>
                <c:pt idx="88">
                  <c:v>44599</c:v>
                </c:pt>
                <c:pt idx="89">
                  <c:v>44600</c:v>
                </c:pt>
                <c:pt idx="90">
                  <c:v>44601</c:v>
                </c:pt>
                <c:pt idx="91">
                  <c:v>44602</c:v>
                </c:pt>
                <c:pt idx="92">
                  <c:v>44603</c:v>
                </c:pt>
                <c:pt idx="93">
                  <c:v>44606</c:v>
                </c:pt>
                <c:pt idx="94">
                  <c:v>44607</c:v>
                </c:pt>
                <c:pt idx="95">
                  <c:v>44608</c:v>
                </c:pt>
                <c:pt idx="96">
                  <c:v>44609</c:v>
                </c:pt>
                <c:pt idx="97">
                  <c:v>44610</c:v>
                </c:pt>
                <c:pt idx="98">
                  <c:v>44613</c:v>
                </c:pt>
                <c:pt idx="99">
                  <c:v>44614</c:v>
                </c:pt>
                <c:pt idx="100">
                  <c:v>44615</c:v>
                </c:pt>
                <c:pt idx="101">
                  <c:v>44616</c:v>
                </c:pt>
                <c:pt idx="102">
                  <c:v>44617</c:v>
                </c:pt>
                <c:pt idx="103">
                  <c:v>44620</c:v>
                </c:pt>
                <c:pt idx="104">
                  <c:v>44621</c:v>
                </c:pt>
                <c:pt idx="105">
                  <c:v>44622</c:v>
                </c:pt>
                <c:pt idx="106">
                  <c:v>44623</c:v>
                </c:pt>
                <c:pt idx="107">
                  <c:v>44624</c:v>
                </c:pt>
                <c:pt idx="108">
                  <c:v>44627</c:v>
                </c:pt>
                <c:pt idx="109">
                  <c:v>44628</c:v>
                </c:pt>
                <c:pt idx="110">
                  <c:v>44629</c:v>
                </c:pt>
                <c:pt idx="111">
                  <c:v>44630</c:v>
                </c:pt>
                <c:pt idx="112">
                  <c:v>44631</c:v>
                </c:pt>
                <c:pt idx="113">
                  <c:v>44634</c:v>
                </c:pt>
                <c:pt idx="114">
                  <c:v>44635</c:v>
                </c:pt>
                <c:pt idx="115">
                  <c:v>44636</c:v>
                </c:pt>
                <c:pt idx="116">
                  <c:v>44637</c:v>
                </c:pt>
                <c:pt idx="117">
                  <c:v>44638</c:v>
                </c:pt>
                <c:pt idx="118">
                  <c:v>44641</c:v>
                </c:pt>
                <c:pt idx="119">
                  <c:v>44642</c:v>
                </c:pt>
                <c:pt idx="120">
                  <c:v>44643</c:v>
                </c:pt>
                <c:pt idx="121">
                  <c:v>44644</c:v>
                </c:pt>
                <c:pt idx="122">
                  <c:v>44645</c:v>
                </c:pt>
                <c:pt idx="123">
                  <c:v>44648</c:v>
                </c:pt>
                <c:pt idx="124">
                  <c:v>44649</c:v>
                </c:pt>
                <c:pt idx="125">
                  <c:v>44650</c:v>
                </c:pt>
                <c:pt idx="126">
                  <c:v>44651</c:v>
                </c:pt>
                <c:pt idx="127">
                  <c:v>44652</c:v>
                </c:pt>
                <c:pt idx="128">
                  <c:v>44655</c:v>
                </c:pt>
                <c:pt idx="129">
                  <c:v>44656</c:v>
                </c:pt>
                <c:pt idx="130">
                  <c:v>44657</c:v>
                </c:pt>
                <c:pt idx="131">
                  <c:v>44658</c:v>
                </c:pt>
                <c:pt idx="132">
                  <c:v>44659</c:v>
                </c:pt>
                <c:pt idx="133">
                  <c:v>44662</c:v>
                </c:pt>
                <c:pt idx="134">
                  <c:v>44663</c:v>
                </c:pt>
                <c:pt idx="135">
                  <c:v>44664</c:v>
                </c:pt>
                <c:pt idx="136">
                  <c:v>44665</c:v>
                </c:pt>
                <c:pt idx="137">
                  <c:v>44670</c:v>
                </c:pt>
                <c:pt idx="138">
                  <c:v>44671</c:v>
                </c:pt>
                <c:pt idx="139">
                  <c:v>44672</c:v>
                </c:pt>
                <c:pt idx="140">
                  <c:v>44673</c:v>
                </c:pt>
                <c:pt idx="141">
                  <c:v>44676</c:v>
                </c:pt>
                <c:pt idx="142">
                  <c:v>44677</c:v>
                </c:pt>
                <c:pt idx="143">
                  <c:v>44678</c:v>
                </c:pt>
                <c:pt idx="144">
                  <c:v>44679</c:v>
                </c:pt>
                <c:pt idx="145">
                  <c:v>44680</c:v>
                </c:pt>
                <c:pt idx="146">
                  <c:v>44684</c:v>
                </c:pt>
                <c:pt idx="147">
                  <c:v>44685</c:v>
                </c:pt>
                <c:pt idx="148">
                  <c:v>44686</c:v>
                </c:pt>
                <c:pt idx="149">
                  <c:v>44687</c:v>
                </c:pt>
                <c:pt idx="150">
                  <c:v>44690</c:v>
                </c:pt>
                <c:pt idx="151">
                  <c:v>44691</c:v>
                </c:pt>
                <c:pt idx="152">
                  <c:v>44692</c:v>
                </c:pt>
                <c:pt idx="153">
                  <c:v>44693</c:v>
                </c:pt>
                <c:pt idx="154">
                  <c:v>44694</c:v>
                </c:pt>
                <c:pt idx="155">
                  <c:v>44697</c:v>
                </c:pt>
                <c:pt idx="156">
                  <c:v>44698</c:v>
                </c:pt>
                <c:pt idx="157">
                  <c:v>44699</c:v>
                </c:pt>
                <c:pt idx="158">
                  <c:v>44700</c:v>
                </c:pt>
                <c:pt idx="159">
                  <c:v>44701</c:v>
                </c:pt>
                <c:pt idx="160">
                  <c:v>44704</c:v>
                </c:pt>
                <c:pt idx="161">
                  <c:v>44705</c:v>
                </c:pt>
                <c:pt idx="162">
                  <c:v>44706</c:v>
                </c:pt>
                <c:pt idx="163">
                  <c:v>44707</c:v>
                </c:pt>
                <c:pt idx="164">
                  <c:v>44708</c:v>
                </c:pt>
                <c:pt idx="165">
                  <c:v>44711</c:v>
                </c:pt>
                <c:pt idx="166">
                  <c:v>44712</c:v>
                </c:pt>
                <c:pt idx="167">
                  <c:v>44713</c:v>
                </c:pt>
                <c:pt idx="168">
                  <c:v>44718</c:v>
                </c:pt>
                <c:pt idx="169">
                  <c:v>44719</c:v>
                </c:pt>
                <c:pt idx="170">
                  <c:v>44720</c:v>
                </c:pt>
                <c:pt idx="171">
                  <c:v>44721</c:v>
                </c:pt>
                <c:pt idx="172">
                  <c:v>44722</c:v>
                </c:pt>
                <c:pt idx="173">
                  <c:v>44725</c:v>
                </c:pt>
                <c:pt idx="174">
                  <c:v>44726</c:v>
                </c:pt>
                <c:pt idx="175">
                  <c:v>44727</c:v>
                </c:pt>
                <c:pt idx="176">
                  <c:v>44728</c:v>
                </c:pt>
                <c:pt idx="177">
                  <c:v>44729</c:v>
                </c:pt>
                <c:pt idx="178">
                  <c:v>44732</c:v>
                </c:pt>
                <c:pt idx="179">
                  <c:v>44733</c:v>
                </c:pt>
                <c:pt idx="180">
                  <c:v>44734</c:v>
                </c:pt>
                <c:pt idx="181">
                  <c:v>44735</c:v>
                </c:pt>
                <c:pt idx="182">
                  <c:v>44736</c:v>
                </c:pt>
                <c:pt idx="183">
                  <c:v>44739</c:v>
                </c:pt>
                <c:pt idx="184">
                  <c:v>44740</c:v>
                </c:pt>
                <c:pt idx="185">
                  <c:v>44741</c:v>
                </c:pt>
                <c:pt idx="186">
                  <c:v>44742</c:v>
                </c:pt>
                <c:pt idx="187">
                  <c:v>44743</c:v>
                </c:pt>
                <c:pt idx="188">
                  <c:v>44746</c:v>
                </c:pt>
                <c:pt idx="189">
                  <c:v>44747</c:v>
                </c:pt>
                <c:pt idx="190">
                  <c:v>44748</c:v>
                </c:pt>
                <c:pt idx="191">
                  <c:v>44749</c:v>
                </c:pt>
                <c:pt idx="192">
                  <c:v>44750</c:v>
                </c:pt>
                <c:pt idx="193">
                  <c:v>44753</c:v>
                </c:pt>
                <c:pt idx="194">
                  <c:v>44754</c:v>
                </c:pt>
                <c:pt idx="195">
                  <c:v>44755</c:v>
                </c:pt>
                <c:pt idx="196">
                  <c:v>44756</c:v>
                </c:pt>
                <c:pt idx="197">
                  <c:v>44757</c:v>
                </c:pt>
                <c:pt idx="198">
                  <c:v>44760</c:v>
                </c:pt>
                <c:pt idx="199">
                  <c:v>44761</c:v>
                </c:pt>
                <c:pt idx="200">
                  <c:v>44762</c:v>
                </c:pt>
                <c:pt idx="201">
                  <c:v>44763</c:v>
                </c:pt>
                <c:pt idx="202">
                  <c:v>44764</c:v>
                </c:pt>
                <c:pt idx="203">
                  <c:v>44767</c:v>
                </c:pt>
                <c:pt idx="204">
                  <c:v>44768</c:v>
                </c:pt>
                <c:pt idx="205">
                  <c:v>44769</c:v>
                </c:pt>
                <c:pt idx="206">
                  <c:v>44770</c:v>
                </c:pt>
                <c:pt idx="207">
                  <c:v>44771</c:v>
                </c:pt>
                <c:pt idx="208">
                  <c:v>44774</c:v>
                </c:pt>
                <c:pt idx="209">
                  <c:v>44775</c:v>
                </c:pt>
                <c:pt idx="210">
                  <c:v>44776</c:v>
                </c:pt>
                <c:pt idx="211">
                  <c:v>44777</c:v>
                </c:pt>
                <c:pt idx="212">
                  <c:v>44778</c:v>
                </c:pt>
                <c:pt idx="213">
                  <c:v>44781</c:v>
                </c:pt>
                <c:pt idx="214">
                  <c:v>44782</c:v>
                </c:pt>
                <c:pt idx="215">
                  <c:v>44783</c:v>
                </c:pt>
                <c:pt idx="216">
                  <c:v>44784</c:v>
                </c:pt>
                <c:pt idx="217">
                  <c:v>44785</c:v>
                </c:pt>
                <c:pt idx="218">
                  <c:v>44788</c:v>
                </c:pt>
                <c:pt idx="219">
                  <c:v>44789</c:v>
                </c:pt>
                <c:pt idx="220">
                  <c:v>44790</c:v>
                </c:pt>
                <c:pt idx="221">
                  <c:v>44791</c:v>
                </c:pt>
                <c:pt idx="222">
                  <c:v>44792</c:v>
                </c:pt>
                <c:pt idx="223">
                  <c:v>44795</c:v>
                </c:pt>
                <c:pt idx="224">
                  <c:v>44796</c:v>
                </c:pt>
                <c:pt idx="225">
                  <c:v>44797</c:v>
                </c:pt>
                <c:pt idx="226">
                  <c:v>44798</c:v>
                </c:pt>
                <c:pt idx="227">
                  <c:v>44799</c:v>
                </c:pt>
                <c:pt idx="228">
                  <c:v>44803</c:v>
                </c:pt>
                <c:pt idx="229">
                  <c:v>44804</c:v>
                </c:pt>
                <c:pt idx="230">
                  <c:v>44805</c:v>
                </c:pt>
                <c:pt idx="231">
                  <c:v>44806</c:v>
                </c:pt>
                <c:pt idx="232">
                  <c:v>44809</c:v>
                </c:pt>
                <c:pt idx="233">
                  <c:v>44810</c:v>
                </c:pt>
                <c:pt idx="234">
                  <c:v>44811</c:v>
                </c:pt>
                <c:pt idx="235">
                  <c:v>44812</c:v>
                </c:pt>
                <c:pt idx="236">
                  <c:v>44813</c:v>
                </c:pt>
                <c:pt idx="237">
                  <c:v>44816</c:v>
                </c:pt>
                <c:pt idx="238">
                  <c:v>44817</c:v>
                </c:pt>
                <c:pt idx="239">
                  <c:v>44818</c:v>
                </c:pt>
                <c:pt idx="240">
                  <c:v>44819</c:v>
                </c:pt>
                <c:pt idx="241">
                  <c:v>44820</c:v>
                </c:pt>
                <c:pt idx="242">
                  <c:v>44823</c:v>
                </c:pt>
                <c:pt idx="243">
                  <c:v>44824</c:v>
                </c:pt>
                <c:pt idx="244">
                  <c:v>44825</c:v>
                </c:pt>
                <c:pt idx="245">
                  <c:v>44826</c:v>
                </c:pt>
                <c:pt idx="246">
                  <c:v>44827</c:v>
                </c:pt>
                <c:pt idx="247">
                  <c:v>44830</c:v>
                </c:pt>
                <c:pt idx="248">
                  <c:v>44831</c:v>
                </c:pt>
                <c:pt idx="249">
                  <c:v>44832</c:v>
                </c:pt>
                <c:pt idx="250">
                  <c:v>44833</c:v>
                </c:pt>
                <c:pt idx="251">
                  <c:v>44834</c:v>
                </c:pt>
                <c:pt idx="252">
                  <c:v>44837</c:v>
                </c:pt>
                <c:pt idx="253">
                  <c:v>44838</c:v>
                </c:pt>
                <c:pt idx="254">
                  <c:v>44839</c:v>
                </c:pt>
                <c:pt idx="255">
                  <c:v>44840</c:v>
                </c:pt>
                <c:pt idx="256">
                  <c:v>44841</c:v>
                </c:pt>
                <c:pt idx="257">
                  <c:v>44844</c:v>
                </c:pt>
                <c:pt idx="258">
                  <c:v>44845</c:v>
                </c:pt>
                <c:pt idx="259">
                  <c:v>44846</c:v>
                </c:pt>
                <c:pt idx="260">
                  <c:v>44847</c:v>
                </c:pt>
                <c:pt idx="261">
                  <c:v>44848</c:v>
                </c:pt>
                <c:pt idx="262">
                  <c:v>44851</c:v>
                </c:pt>
                <c:pt idx="263">
                  <c:v>44852</c:v>
                </c:pt>
                <c:pt idx="264">
                  <c:v>44853</c:v>
                </c:pt>
                <c:pt idx="265">
                  <c:v>44854</c:v>
                </c:pt>
                <c:pt idx="266">
                  <c:v>44855</c:v>
                </c:pt>
                <c:pt idx="267">
                  <c:v>44858</c:v>
                </c:pt>
                <c:pt idx="268">
                  <c:v>44859</c:v>
                </c:pt>
                <c:pt idx="269">
                  <c:v>44860</c:v>
                </c:pt>
                <c:pt idx="270">
                  <c:v>44861</c:v>
                </c:pt>
                <c:pt idx="271">
                  <c:v>44862</c:v>
                </c:pt>
                <c:pt idx="272">
                  <c:v>44865</c:v>
                </c:pt>
                <c:pt idx="273">
                  <c:v>44866</c:v>
                </c:pt>
                <c:pt idx="274">
                  <c:v>44867</c:v>
                </c:pt>
                <c:pt idx="275">
                  <c:v>44868</c:v>
                </c:pt>
                <c:pt idx="276">
                  <c:v>44869</c:v>
                </c:pt>
                <c:pt idx="277">
                  <c:v>44872</c:v>
                </c:pt>
                <c:pt idx="278">
                  <c:v>44873</c:v>
                </c:pt>
                <c:pt idx="279">
                  <c:v>44874</c:v>
                </c:pt>
                <c:pt idx="280">
                  <c:v>44875</c:v>
                </c:pt>
                <c:pt idx="281">
                  <c:v>44876</c:v>
                </c:pt>
                <c:pt idx="282">
                  <c:v>44879</c:v>
                </c:pt>
                <c:pt idx="283">
                  <c:v>44880</c:v>
                </c:pt>
                <c:pt idx="284">
                  <c:v>44881</c:v>
                </c:pt>
                <c:pt idx="285">
                  <c:v>44882</c:v>
                </c:pt>
                <c:pt idx="286">
                  <c:v>44883</c:v>
                </c:pt>
                <c:pt idx="287">
                  <c:v>44886</c:v>
                </c:pt>
                <c:pt idx="288">
                  <c:v>44887</c:v>
                </c:pt>
                <c:pt idx="289">
                  <c:v>44888</c:v>
                </c:pt>
                <c:pt idx="290">
                  <c:v>44889</c:v>
                </c:pt>
                <c:pt idx="291">
                  <c:v>44890</c:v>
                </c:pt>
                <c:pt idx="292">
                  <c:v>44893</c:v>
                </c:pt>
                <c:pt idx="293">
                  <c:v>44894</c:v>
                </c:pt>
                <c:pt idx="294">
                  <c:v>44895</c:v>
                </c:pt>
                <c:pt idx="295">
                  <c:v>44896</c:v>
                </c:pt>
                <c:pt idx="296">
                  <c:v>44897</c:v>
                </c:pt>
                <c:pt idx="297">
                  <c:v>44900</c:v>
                </c:pt>
                <c:pt idx="298">
                  <c:v>44901</c:v>
                </c:pt>
                <c:pt idx="299">
                  <c:v>44902</c:v>
                </c:pt>
                <c:pt idx="300">
                  <c:v>44903</c:v>
                </c:pt>
                <c:pt idx="301">
                  <c:v>44904</c:v>
                </c:pt>
                <c:pt idx="302">
                  <c:v>44907</c:v>
                </c:pt>
                <c:pt idx="303">
                  <c:v>44908</c:v>
                </c:pt>
                <c:pt idx="304">
                  <c:v>44909</c:v>
                </c:pt>
                <c:pt idx="305">
                  <c:v>44910</c:v>
                </c:pt>
                <c:pt idx="306">
                  <c:v>44911</c:v>
                </c:pt>
                <c:pt idx="307">
                  <c:v>44914</c:v>
                </c:pt>
                <c:pt idx="308">
                  <c:v>44915</c:v>
                </c:pt>
                <c:pt idx="309">
                  <c:v>44916</c:v>
                </c:pt>
                <c:pt idx="310">
                  <c:v>44917</c:v>
                </c:pt>
                <c:pt idx="311">
                  <c:v>44918</c:v>
                </c:pt>
                <c:pt idx="312">
                  <c:v>44923</c:v>
                </c:pt>
                <c:pt idx="313">
                  <c:v>44924</c:v>
                </c:pt>
                <c:pt idx="314">
                  <c:v>44925</c:v>
                </c:pt>
                <c:pt idx="315">
                  <c:v>44929</c:v>
                </c:pt>
                <c:pt idx="316">
                  <c:v>44930</c:v>
                </c:pt>
                <c:pt idx="317">
                  <c:v>44931</c:v>
                </c:pt>
                <c:pt idx="318">
                  <c:v>44932</c:v>
                </c:pt>
                <c:pt idx="319">
                  <c:v>44935</c:v>
                </c:pt>
                <c:pt idx="320">
                  <c:v>44936</c:v>
                </c:pt>
                <c:pt idx="321">
                  <c:v>44937</c:v>
                </c:pt>
                <c:pt idx="322">
                  <c:v>44938</c:v>
                </c:pt>
                <c:pt idx="323">
                  <c:v>44939</c:v>
                </c:pt>
                <c:pt idx="324">
                  <c:v>44942</c:v>
                </c:pt>
                <c:pt idx="325">
                  <c:v>44943</c:v>
                </c:pt>
                <c:pt idx="326">
                  <c:v>44944</c:v>
                </c:pt>
                <c:pt idx="327">
                  <c:v>44945</c:v>
                </c:pt>
                <c:pt idx="328">
                  <c:v>44946</c:v>
                </c:pt>
                <c:pt idx="329">
                  <c:v>44949</c:v>
                </c:pt>
                <c:pt idx="330">
                  <c:v>44950</c:v>
                </c:pt>
                <c:pt idx="331">
                  <c:v>44951</c:v>
                </c:pt>
                <c:pt idx="332">
                  <c:v>44952</c:v>
                </c:pt>
                <c:pt idx="333">
                  <c:v>44953</c:v>
                </c:pt>
                <c:pt idx="334">
                  <c:v>44956</c:v>
                </c:pt>
                <c:pt idx="335">
                  <c:v>44957</c:v>
                </c:pt>
                <c:pt idx="336">
                  <c:v>44958</c:v>
                </c:pt>
                <c:pt idx="337">
                  <c:v>44959</c:v>
                </c:pt>
                <c:pt idx="338">
                  <c:v>44960</c:v>
                </c:pt>
                <c:pt idx="339">
                  <c:v>44963</c:v>
                </c:pt>
                <c:pt idx="340">
                  <c:v>44964</c:v>
                </c:pt>
                <c:pt idx="341">
                  <c:v>44965</c:v>
                </c:pt>
                <c:pt idx="342">
                  <c:v>44966</c:v>
                </c:pt>
                <c:pt idx="343">
                  <c:v>44967</c:v>
                </c:pt>
                <c:pt idx="344">
                  <c:v>44970</c:v>
                </c:pt>
                <c:pt idx="345">
                  <c:v>44971</c:v>
                </c:pt>
                <c:pt idx="346">
                  <c:v>44972</c:v>
                </c:pt>
                <c:pt idx="347">
                  <c:v>44973</c:v>
                </c:pt>
                <c:pt idx="348">
                  <c:v>44974</c:v>
                </c:pt>
                <c:pt idx="349">
                  <c:v>44977</c:v>
                </c:pt>
                <c:pt idx="350">
                  <c:v>44978</c:v>
                </c:pt>
                <c:pt idx="351">
                  <c:v>44979</c:v>
                </c:pt>
                <c:pt idx="352">
                  <c:v>44980</c:v>
                </c:pt>
                <c:pt idx="353">
                  <c:v>44981</c:v>
                </c:pt>
                <c:pt idx="354">
                  <c:v>44984</c:v>
                </c:pt>
                <c:pt idx="355">
                  <c:v>44985</c:v>
                </c:pt>
                <c:pt idx="356">
                  <c:v>44986</c:v>
                </c:pt>
                <c:pt idx="357">
                  <c:v>44987</c:v>
                </c:pt>
                <c:pt idx="358">
                  <c:v>44988</c:v>
                </c:pt>
                <c:pt idx="359">
                  <c:v>44991</c:v>
                </c:pt>
                <c:pt idx="360">
                  <c:v>44992</c:v>
                </c:pt>
                <c:pt idx="361">
                  <c:v>44993</c:v>
                </c:pt>
                <c:pt idx="362">
                  <c:v>44994</c:v>
                </c:pt>
                <c:pt idx="363">
                  <c:v>44995</c:v>
                </c:pt>
                <c:pt idx="364">
                  <c:v>44998</c:v>
                </c:pt>
                <c:pt idx="365">
                  <c:v>44999</c:v>
                </c:pt>
                <c:pt idx="366">
                  <c:v>45000</c:v>
                </c:pt>
                <c:pt idx="367">
                  <c:v>45001</c:v>
                </c:pt>
                <c:pt idx="368">
                  <c:v>45002</c:v>
                </c:pt>
                <c:pt idx="369">
                  <c:v>45005</c:v>
                </c:pt>
                <c:pt idx="370">
                  <c:v>45006</c:v>
                </c:pt>
                <c:pt idx="371">
                  <c:v>45007</c:v>
                </c:pt>
                <c:pt idx="372">
                  <c:v>45008</c:v>
                </c:pt>
                <c:pt idx="373">
                  <c:v>45009</c:v>
                </c:pt>
                <c:pt idx="374">
                  <c:v>45012</c:v>
                </c:pt>
                <c:pt idx="375">
                  <c:v>45013</c:v>
                </c:pt>
                <c:pt idx="376">
                  <c:v>45014</c:v>
                </c:pt>
                <c:pt idx="377">
                  <c:v>45015</c:v>
                </c:pt>
                <c:pt idx="378">
                  <c:v>45016</c:v>
                </c:pt>
                <c:pt idx="379">
                  <c:v>45019</c:v>
                </c:pt>
                <c:pt idx="380">
                  <c:v>45020</c:v>
                </c:pt>
                <c:pt idx="381">
                  <c:v>45021</c:v>
                </c:pt>
                <c:pt idx="382">
                  <c:v>45022</c:v>
                </c:pt>
                <c:pt idx="383">
                  <c:v>45027</c:v>
                </c:pt>
                <c:pt idx="384">
                  <c:v>45028</c:v>
                </c:pt>
                <c:pt idx="385">
                  <c:v>45029</c:v>
                </c:pt>
                <c:pt idx="386">
                  <c:v>45030</c:v>
                </c:pt>
                <c:pt idx="387">
                  <c:v>45033</c:v>
                </c:pt>
                <c:pt idx="388">
                  <c:v>45034</c:v>
                </c:pt>
                <c:pt idx="389">
                  <c:v>45035</c:v>
                </c:pt>
                <c:pt idx="390">
                  <c:v>45036</c:v>
                </c:pt>
                <c:pt idx="391">
                  <c:v>45037</c:v>
                </c:pt>
                <c:pt idx="392">
                  <c:v>45040</c:v>
                </c:pt>
                <c:pt idx="393">
                  <c:v>45041</c:v>
                </c:pt>
                <c:pt idx="394">
                  <c:v>45042</c:v>
                </c:pt>
                <c:pt idx="395">
                  <c:v>45043</c:v>
                </c:pt>
                <c:pt idx="396">
                  <c:v>45044</c:v>
                </c:pt>
                <c:pt idx="397">
                  <c:v>45048</c:v>
                </c:pt>
                <c:pt idx="398">
                  <c:v>45049</c:v>
                </c:pt>
                <c:pt idx="399">
                  <c:v>45050</c:v>
                </c:pt>
                <c:pt idx="400">
                  <c:v>45051</c:v>
                </c:pt>
                <c:pt idx="401">
                  <c:v>45055</c:v>
                </c:pt>
                <c:pt idx="402">
                  <c:v>45056</c:v>
                </c:pt>
                <c:pt idx="403">
                  <c:v>45057</c:v>
                </c:pt>
                <c:pt idx="404">
                  <c:v>45058</c:v>
                </c:pt>
                <c:pt idx="405">
                  <c:v>45061</c:v>
                </c:pt>
                <c:pt idx="406">
                  <c:v>45062</c:v>
                </c:pt>
                <c:pt idx="407">
                  <c:v>45063</c:v>
                </c:pt>
                <c:pt idx="408">
                  <c:v>45064</c:v>
                </c:pt>
                <c:pt idx="409">
                  <c:v>45065</c:v>
                </c:pt>
                <c:pt idx="410">
                  <c:v>45068</c:v>
                </c:pt>
                <c:pt idx="411">
                  <c:v>45069</c:v>
                </c:pt>
                <c:pt idx="412">
                  <c:v>45070</c:v>
                </c:pt>
                <c:pt idx="413">
                  <c:v>45071</c:v>
                </c:pt>
                <c:pt idx="414">
                  <c:v>45072</c:v>
                </c:pt>
                <c:pt idx="415">
                  <c:v>45076</c:v>
                </c:pt>
                <c:pt idx="416">
                  <c:v>45077</c:v>
                </c:pt>
                <c:pt idx="417">
                  <c:v>45078</c:v>
                </c:pt>
                <c:pt idx="418">
                  <c:v>45079</c:v>
                </c:pt>
                <c:pt idx="419">
                  <c:v>45082</c:v>
                </c:pt>
                <c:pt idx="420">
                  <c:v>45083</c:v>
                </c:pt>
                <c:pt idx="421">
                  <c:v>45084</c:v>
                </c:pt>
                <c:pt idx="422">
                  <c:v>45085</c:v>
                </c:pt>
                <c:pt idx="423">
                  <c:v>45086</c:v>
                </c:pt>
                <c:pt idx="424">
                  <c:v>45089</c:v>
                </c:pt>
                <c:pt idx="425">
                  <c:v>45090</c:v>
                </c:pt>
                <c:pt idx="426">
                  <c:v>45091</c:v>
                </c:pt>
                <c:pt idx="427">
                  <c:v>45092</c:v>
                </c:pt>
                <c:pt idx="428">
                  <c:v>45093</c:v>
                </c:pt>
                <c:pt idx="429">
                  <c:v>45096</c:v>
                </c:pt>
                <c:pt idx="430">
                  <c:v>45097</c:v>
                </c:pt>
                <c:pt idx="431">
                  <c:v>45098</c:v>
                </c:pt>
                <c:pt idx="432">
                  <c:v>45099</c:v>
                </c:pt>
                <c:pt idx="433">
                  <c:v>45100</c:v>
                </c:pt>
                <c:pt idx="434">
                  <c:v>45103</c:v>
                </c:pt>
                <c:pt idx="435">
                  <c:v>45104</c:v>
                </c:pt>
                <c:pt idx="436">
                  <c:v>45105</c:v>
                </c:pt>
                <c:pt idx="437">
                  <c:v>45106</c:v>
                </c:pt>
                <c:pt idx="438">
                  <c:v>45107</c:v>
                </c:pt>
                <c:pt idx="439">
                  <c:v>45110</c:v>
                </c:pt>
                <c:pt idx="440">
                  <c:v>45111</c:v>
                </c:pt>
                <c:pt idx="441">
                  <c:v>45112</c:v>
                </c:pt>
                <c:pt idx="442">
                  <c:v>45113</c:v>
                </c:pt>
                <c:pt idx="443">
                  <c:v>45114</c:v>
                </c:pt>
                <c:pt idx="444">
                  <c:v>45117</c:v>
                </c:pt>
                <c:pt idx="445">
                  <c:v>45118</c:v>
                </c:pt>
                <c:pt idx="446">
                  <c:v>45119</c:v>
                </c:pt>
                <c:pt idx="447">
                  <c:v>45120</c:v>
                </c:pt>
                <c:pt idx="448">
                  <c:v>45121</c:v>
                </c:pt>
                <c:pt idx="449">
                  <c:v>45124</c:v>
                </c:pt>
                <c:pt idx="450">
                  <c:v>45125</c:v>
                </c:pt>
                <c:pt idx="451">
                  <c:v>45126</c:v>
                </c:pt>
                <c:pt idx="452">
                  <c:v>45127</c:v>
                </c:pt>
                <c:pt idx="453">
                  <c:v>45128</c:v>
                </c:pt>
                <c:pt idx="454">
                  <c:v>45131</c:v>
                </c:pt>
                <c:pt idx="455">
                  <c:v>45132</c:v>
                </c:pt>
                <c:pt idx="456">
                  <c:v>45133</c:v>
                </c:pt>
                <c:pt idx="457">
                  <c:v>45134</c:v>
                </c:pt>
                <c:pt idx="458">
                  <c:v>45135</c:v>
                </c:pt>
                <c:pt idx="459">
                  <c:v>45138</c:v>
                </c:pt>
                <c:pt idx="460">
                  <c:v>45139</c:v>
                </c:pt>
                <c:pt idx="461">
                  <c:v>45140</c:v>
                </c:pt>
                <c:pt idx="462">
                  <c:v>45141</c:v>
                </c:pt>
                <c:pt idx="463">
                  <c:v>45142</c:v>
                </c:pt>
                <c:pt idx="464">
                  <c:v>45145</c:v>
                </c:pt>
                <c:pt idx="465">
                  <c:v>45146</c:v>
                </c:pt>
                <c:pt idx="466">
                  <c:v>45147</c:v>
                </c:pt>
                <c:pt idx="467">
                  <c:v>45148</c:v>
                </c:pt>
                <c:pt idx="468">
                  <c:v>45149</c:v>
                </c:pt>
                <c:pt idx="469">
                  <c:v>45152</c:v>
                </c:pt>
                <c:pt idx="470">
                  <c:v>45153</c:v>
                </c:pt>
                <c:pt idx="471">
                  <c:v>45154</c:v>
                </c:pt>
                <c:pt idx="472">
                  <c:v>45155</c:v>
                </c:pt>
                <c:pt idx="473">
                  <c:v>45156</c:v>
                </c:pt>
                <c:pt idx="474">
                  <c:v>45159</c:v>
                </c:pt>
                <c:pt idx="475">
                  <c:v>45160</c:v>
                </c:pt>
                <c:pt idx="476">
                  <c:v>45161</c:v>
                </c:pt>
                <c:pt idx="477">
                  <c:v>45162</c:v>
                </c:pt>
                <c:pt idx="478">
                  <c:v>45163</c:v>
                </c:pt>
                <c:pt idx="479">
                  <c:v>45167</c:v>
                </c:pt>
                <c:pt idx="480">
                  <c:v>45168</c:v>
                </c:pt>
                <c:pt idx="481">
                  <c:v>45169</c:v>
                </c:pt>
                <c:pt idx="482">
                  <c:v>45170</c:v>
                </c:pt>
                <c:pt idx="483">
                  <c:v>45173</c:v>
                </c:pt>
                <c:pt idx="484">
                  <c:v>45174</c:v>
                </c:pt>
                <c:pt idx="485">
                  <c:v>45175</c:v>
                </c:pt>
                <c:pt idx="486">
                  <c:v>45176</c:v>
                </c:pt>
                <c:pt idx="487">
                  <c:v>45177</c:v>
                </c:pt>
                <c:pt idx="488">
                  <c:v>45180</c:v>
                </c:pt>
                <c:pt idx="489">
                  <c:v>45181</c:v>
                </c:pt>
                <c:pt idx="490">
                  <c:v>45182</c:v>
                </c:pt>
                <c:pt idx="491">
                  <c:v>45183</c:v>
                </c:pt>
                <c:pt idx="492">
                  <c:v>45184</c:v>
                </c:pt>
                <c:pt idx="493">
                  <c:v>45187</c:v>
                </c:pt>
                <c:pt idx="494">
                  <c:v>45188</c:v>
                </c:pt>
                <c:pt idx="495">
                  <c:v>45189</c:v>
                </c:pt>
                <c:pt idx="496">
                  <c:v>45190</c:v>
                </c:pt>
                <c:pt idx="497">
                  <c:v>45191</c:v>
                </c:pt>
                <c:pt idx="498">
                  <c:v>45194</c:v>
                </c:pt>
                <c:pt idx="499">
                  <c:v>45195</c:v>
                </c:pt>
                <c:pt idx="500">
                  <c:v>45196</c:v>
                </c:pt>
                <c:pt idx="501">
                  <c:v>45197</c:v>
                </c:pt>
                <c:pt idx="502">
                  <c:v>45198</c:v>
                </c:pt>
                <c:pt idx="503">
                  <c:v>45201</c:v>
                </c:pt>
                <c:pt idx="504">
                  <c:v>45202</c:v>
                </c:pt>
                <c:pt idx="505">
                  <c:v>45203</c:v>
                </c:pt>
                <c:pt idx="506">
                  <c:v>45204</c:v>
                </c:pt>
                <c:pt idx="507">
                  <c:v>45205</c:v>
                </c:pt>
                <c:pt idx="508">
                  <c:v>45208</c:v>
                </c:pt>
                <c:pt idx="509">
                  <c:v>45209</c:v>
                </c:pt>
                <c:pt idx="510">
                  <c:v>45210</c:v>
                </c:pt>
                <c:pt idx="511">
                  <c:v>45211</c:v>
                </c:pt>
                <c:pt idx="512">
                  <c:v>45212</c:v>
                </c:pt>
                <c:pt idx="513">
                  <c:v>45215</c:v>
                </c:pt>
                <c:pt idx="514">
                  <c:v>45216</c:v>
                </c:pt>
                <c:pt idx="515">
                  <c:v>45217</c:v>
                </c:pt>
                <c:pt idx="516">
                  <c:v>45218</c:v>
                </c:pt>
                <c:pt idx="517">
                  <c:v>45219</c:v>
                </c:pt>
                <c:pt idx="518">
                  <c:v>45222</c:v>
                </c:pt>
                <c:pt idx="519">
                  <c:v>45223</c:v>
                </c:pt>
                <c:pt idx="520">
                  <c:v>45224</c:v>
                </c:pt>
                <c:pt idx="521">
                  <c:v>45225</c:v>
                </c:pt>
                <c:pt idx="522">
                  <c:v>45226</c:v>
                </c:pt>
                <c:pt idx="523">
                  <c:v>45229</c:v>
                </c:pt>
                <c:pt idx="524">
                  <c:v>45230</c:v>
                </c:pt>
                <c:pt idx="525">
                  <c:v>45231</c:v>
                </c:pt>
                <c:pt idx="526">
                  <c:v>45232</c:v>
                </c:pt>
                <c:pt idx="527">
                  <c:v>45233</c:v>
                </c:pt>
                <c:pt idx="528">
                  <c:v>45236</c:v>
                </c:pt>
                <c:pt idx="529">
                  <c:v>45237</c:v>
                </c:pt>
                <c:pt idx="530">
                  <c:v>45238</c:v>
                </c:pt>
                <c:pt idx="531">
                  <c:v>45239</c:v>
                </c:pt>
                <c:pt idx="532">
                  <c:v>45240</c:v>
                </c:pt>
                <c:pt idx="533">
                  <c:v>45243</c:v>
                </c:pt>
                <c:pt idx="534">
                  <c:v>45244</c:v>
                </c:pt>
                <c:pt idx="535">
                  <c:v>45245</c:v>
                </c:pt>
                <c:pt idx="536">
                  <c:v>45246</c:v>
                </c:pt>
                <c:pt idx="537">
                  <c:v>45247</c:v>
                </c:pt>
                <c:pt idx="538">
                  <c:v>45250</c:v>
                </c:pt>
                <c:pt idx="539">
                  <c:v>45251</c:v>
                </c:pt>
                <c:pt idx="540">
                  <c:v>45252</c:v>
                </c:pt>
                <c:pt idx="541">
                  <c:v>45253</c:v>
                </c:pt>
                <c:pt idx="542">
                  <c:v>45254</c:v>
                </c:pt>
                <c:pt idx="543">
                  <c:v>45257</c:v>
                </c:pt>
                <c:pt idx="544">
                  <c:v>45258</c:v>
                </c:pt>
                <c:pt idx="545">
                  <c:v>45259</c:v>
                </c:pt>
                <c:pt idx="546">
                  <c:v>45260</c:v>
                </c:pt>
                <c:pt idx="547">
                  <c:v>45261</c:v>
                </c:pt>
                <c:pt idx="548">
                  <c:v>45264</c:v>
                </c:pt>
                <c:pt idx="549">
                  <c:v>45265</c:v>
                </c:pt>
                <c:pt idx="550">
                  <c:v>45266</c:v>
                </c:pt>
                <c:pt idx="551">
                  <c:v>45267</c:v>
                </c:pt>
                <c:pt idx="552">
                  <c:v>45268</c:v>
                </c:pt>
                <c:pt idx="553">
                  <c:v>45271</c:v>
                </c:pt>
                <c:pt idx="554">
                  <c:v>45272</c:v>
                </c:pt>
                <c:pt idx="555">
                  <c:v>45273</c:v>
                </c:pt>
                <c:pt idx="556">
                  <c:v>45274</c:v>
                </c:pt>
                <c:pt idx="557">
                  <c:v>45275</c:v>
                </c:pt>
                <c:pt idx="558">
                  <c:v>45278</c:v>
                </c:pt>
                <c:pt idx="559">
                  <c:v>45279</c:v>
                </c:pt>
                <c:pt idx="560">
                  <c:v>45280</c:v>
                </c:pt>
                <c:pt idx="561">
                  <c:v>45281</c:v>
                </c:pt>
                <c:pt idx="562">
                  <c:v>45282</c:v>
                </c:pt>
                <c:pt idx="563">
                  <c:v>45287</c:v>
                </c:pt>
                <c:pt idx="564">
                  <c:v>45288</c:v>
                </c:pt>
                <c:pt idx="565">
                  <c:v>45289</c:v>
                </c:pt>
                <c:pt idx="566">
                  <c:v>45293</c:v>
                </c:pt>
                <c:pt idx="567">
                  <c:v>45294</c:v>
                </c:pt>
                <c:pt idx="568">
                  <c:v>45295</c:v>
                </c:pt>
                <c:pt idx="569">
                  <c:v>45296</c:v>
                </c:pt>
                <c:pt idx="570">
                  <c:v>45299</c:v>
                </c:pt>
                <c:pt idx="571">
                  <c:v>45300</c:v>
                </c:pt>
                <c:pt idx="572">
                  <c:v>45301</c:v>
                </c:pt>
                <c:pt idx="573">
                  <c:v>45302</c:v>
                </c:pt>
                <c:pt idx="574">
                  <c:v>45303</c:v>
                </c:pt>
                <c:pt idx="575">
                  <c:v>45306</c:v>
                </c:pt>
                <c:pt idx="576">
                  <c:v>45307</c:v>
                </c:pt>
                <c:pt idx="577">
                  <c:v>45308</c:v>
                </c:pt>
                <c:pt idx="578">
                  <c:v>45309</c:v>
                </c:pt>
                <c:pt idx="579">
                  <c:v>45310</c:v>
                </c:pt>
                <c:pt idx="580">
                  <c:v>45313</c:v>
                </c:pt>
                <c:pt idx="581">
                  <c:v>45314</c:v>
                </c:pt>
                <c:pt idx="582">
                  <c:v>45315</c:v>
                </c:pt>
                <c:pt idx="583">
                  <c:v>45316</c:v>
                </c:pt>
                <c:pt idx="584">
                  <c:v>45317</c:v>
                </c:pt>
                <c:pt idx="585">
                  <c:v>45320</c:v>
                </c:pt>
                <c:pt idx="586">
                  <c:v>45321</c:v>
                </c:pt>
                <c:pt idx="587">
                  <c:v>45322</c:v>
                </c:pt>
                <c:pt idx="588">
                  <c:v>45323</c:v>
                </c:pt>
                <c:pt idx="589">
                  <c:v>45324</c:v>
                </c:pt>
                <c:pt idx="590">
                  <c:v>45327</c:v>
                </c:pt>
                <c:pt idx="591">
                  <c:v>45328</c:v>
                </c:pt>
                <c:pt idx="592">
                  <c:v>45329</c:v>
                </c:pt>
                <c:pt idx="593">
                  <c:v>45330</c:v>
                </c:pt>
                <c:pt idx="594">
                  <c:v>45331</c:v>
                </c:pt>
                <c:pt idx="595">
                  <c:v>45334</c:v>
                </c:pt>
                <c:pt idx="596">
                  <c:v>45335</c:v>
                </c:pt>
                <c:pt idx="597">
                  <c:v>45336</c:v>
                </c:pt>
                <c:pt idx="598">
                  <c:v>45337</c:v>
                </c:pt>
                <c:pt idx="599">
                  <c:v>45338</c:v>
                </c:pt>
                <c:pt idx="600">
                  <c:v>45341</c:v>
                </c:pt>
                <c:pt idx="601">
                  <c:v>45342</c:v>
                </c:pt>
                <c:pt idx="602">
                  <c:v>45343</c:v>
                </c:pt>
                <c:pt idx="603">
                  <c:v>45344</c:v>
                </c:pt>
                <c:pt idx="604">
                  <c:v>45345</c:v>
                </c:pt>
                <c:pt idx="605">
                  <c:v>45348</c:v>
                </c:pt>
                <c:pt idx="606">
                  <c:v>45349</c:v>
                </c:pt>
                <c:pt idx="607">
                  <c:v>45350</c:v>
                </c:pt>
                <c:pt idx="608">
                  <c:v>45351</c:v>
                </c:pt>
                <c:pt idx="609">
                  <c:v>45352</c:v>
                </c:pt>
                <c:pt idx="610">
                  <c:v>45355</c:v>
                </c:pt>
                <c:pt idx="611">
                  <c:v>45356</c:v>
                </c:pt>
                <c:pt idx="612">
                  <c:v>45357</c:v>
                </c:pt>
                <c:pt idx="613">
                  <c:v>45358</c:v>
                </c:pt>
                <c:pt idx="614">
                  <c:v>45359</c:v>
                </c:pt>
                <c:pt idx="615">
                  <c:v>45362</c:v>
                </c:pt>
                <c:pt idx="616">
                  <c:v>45363</c:v>
                </c:pt>
                <c:pt idx="617">
                  <c:v>45364</c:v>
                </c:pt>
                <c:pt idx="618">
                  <c:v>45365</c:v>
                </c:pt>
                <c:pt idx="619">
                  <c:v>45366</c:v>
                </c:pt>
                <c:pt idx="620">
                  <c:v>45369</c:v>
                </c:pt>
                <c:pt idx="621">
                  <c:v>45370</c:v>
                </c:pt>
                <c:pt idx="622">
                  <c:v>45371</c:v>
                </c:pt>
                <c:pt idx="623">
                  <c:v>45372</c:v>
                </c:pt>
                <c:pt idx="624">
                  <c:v>45373</c:v>
                </c:pt>
                <c:pt idx="625">
                  <c:v>45376</c:v>
                </c:pt>
                <c:pt idx="626">
                  <c:v>45377</c:v>
                </c:pt>
                <c:pt idx="627">
                  <c:v>45378</c:v>
                </c:pt>
                <c:pt idx="628">
                  <c:v>45379</c:v>
                </c:pt>
                <c:pt idx="629">
                  <c:v>45384</c:v>
                </c:pt>
                <c:pt idx="630">
                  <c:v>45385</c:v>
                </c:pt>
                <c:pt idx="631">
                  <c:v>45386</c:v>
                </c:pt>
                <c:pt idx="632">
                  <c:v>45387</c:v>
                </c:pt>
                <c:pt idx="633">
                  <c:v>45390</c:v>
                </c:pt>
                <c:pt idx="634">
                  <c:v>45391</c:v>
                </c:pt>
                <c:pt idx="635">
                  <c:v>45392</c:v>
                </c:pt>
                <c:pt idx="636">
                  <c:v>45393</c:v>
                </c:pt>
                <c:pt idx="637">
                  <c:v>45394</c:v>
                </c:pt>
                <c:pt idx="638">
                  <c:v>45397</c:v>
                </c:pt>
                <c:pt idx="639">
                  <c:v>45398</c:v>
                </c:pt>
                <c:pt idx="640">
                  <c:v>45399</c:v>
                </c:pt>
                <c:pt idx="641">
                  <c:v>45400</c:v>
                </c:pt>
                <c:pt idx="642">
                  <c:v>45401</c:v>
                </c:pt>
                <c:pt idx="643">
                  <c:v>45404</c:v>
                </c:pt>
                <c:pt idx="644">
                  <c:v>45405</c:v>
                </c:pt>
                <c:pt idx="645">
                  <c:v>45406</c:v>
                </c:pt>
                <c:pt idx="646">
                  <c:v>45407</c:v>
                </c:pt>
                <c:pt idx="647">
                  <c:v>45408</c:v>
                </c:pt>
                <c:pt idx="648">
                  <c:v>45411</c:v>
                </c:pt>
                <c:pt idx="649">
                  <c:v>45412</c:v>
                </c:pt>
                <c:pt idx="650">
                  <c:v>45413</c:v>
                </c:pt>
                <c:pt idx="651">
                  <c:v>45414</c:v>
                </c:pt>
                <c:pt idx="652">
                  <c:v>45415</c:v>
                </c:pt>
                <c:pt idx="653">
                  <c:v>45419</c:v>
                </c:pt>
                <c:pt idx="654">
                  <c:v>45420</c:v>
                </c:pt>
                <c:pt idx="655">
                  <c:v>45421</c:v>
                </c:pt>
                <c:pt idx="656">
                  <c:v>45422</c:v>
                </c:pt>
                <c:pt idx="657">
                  <c:v>45425</c:v>
                </c:pt>
                <c:pt idx="658">
                  <c:v>45426</c:v>
                </c:pt>
                <c:pt idx="659">
                  <c:v>45427</c:v>
                </c:pt>
                <c:pt idx="660">
                  <c:v>45428</c:v>
                </c:pt>
                <c:pt idx="661">
                  <c:v>45429</c:v>
                </c:pt>
                <c:pt idx="662">
                  <c:v>45432</c:v>
                </c:pt>
                <c:pt idx="663">
                  <c:v>45433</c:v>
                </c:pt>
                <c:pt idx="664">
                  <c:v>45434</c:v>
                </c:pt>
                <c:pt idx="665">
                  <c:v>45435</c:v>
                </c:pt>
                <c:pt idx="666">
                  <c:v>45436</c:v>
                </c:pt>
                <c:pt idx="667">
                  <c:v>45440</c:v>
                </c:pt>
                <c:pt idx="668">
                  <c:v>45441</c:v>
                </c:pt>
                <c:pt idx="669">
                  <c:v>45442</c:v>
                </c:pt>
                <c:pt idx="670">
                  <c:v>45443</c:v>
                </c:pt>
                <c:pt idx="671">
                  <c:v>45446</c:v>
                </c:pt>
                <c:pt idx="672">
                  <c:v>45447</c:v>
                </c:pt>
                <c:pt idx="673">
                  <c:v>45448</c:v>
                </c:pt>
                <c:pt idx="674">
                  <c:v>45449</c:v>
                </c:pt>
                <c:pt idx="675">
                  <c:v>45450</c:v>
                </c:pt>
                <c:pt idx="676">
                  <c:v>45453</c:v>
                </c:pt>
                <c:pt idx="677">
                  <c:v>45454</c:v>
                </c:pt>
                <c:pt idx="678">
                  <c:v>45455</c:v>
                </c:pt>
                <c:pt idx="679">
                  <c:v>45456</c:v>
                </c:pt>
                <c:pt idx="680">
                  <c:v>45457</c:v>
                </c:pt>
                <c:pt idx="681">
                  <c:v>45460</c:v>
                </c:pt>
                <c:pt idx="682">
                  <c:v>45461</c:v>
                </c:pt>
                <c:pt idx="683">
                  <c:v>45462</c:v>
                </c:pt>
                <c:pt idx="684">
                  <c:v>45463</c:v>
                </c:pt>
                <c:pt idx="685">
                  <c:v>45464</c:v>
                </c:pt>
                <c:pt idx="686">
                  <c:v>45467</c:v>
                </c:pt>
                <c:pt idx="687">
                  <c:v>45468</c:v>
                </c:pt>
                <c:pt idx="688">
                  <c:v>45469</c:v>
                </c:pt>
                <c:pt idx="689">
                  <c:v>45470</c:v>
                </c:pt>
                <c:pt idx="690">
                  <c:v>45471</c:v>
                </c:pt>
                <c:pt idx="691">
                  <c:v>45474</c:v>
                </c:pt>
                <c:pt idx="692">
                  <c:v>45475</c:v>
                </c:pt>
                <c:pt idx="693">
                  <c:v>45476</c:v>
                </c:pt>
                <c:pt idx="694">
                  <c:v>45477</c:v>
                </c:pt>
                <c:pt idx="695">
                  <c:v>45478</c:v>
                </c:pt>
                <c:pt idx="696">
                  <c:v>45481</c:v>
                </c:pt>
                <c:pt idx="697">
                  <c:v>45482</c:v>
                </c:pt>
                <c:pt idx="698">
                  <c:v>45483</c:v>
                </c:pt>
                <c:pt idx="699">
                  <c:v>45484</c:v>
                </c:pt>
                <c:pt idx="700">
                  <c:v>45485</c:v>
                </c:pt>
                <c:pt idx="701">
                  <c:v>45488</c:v>
                </c:pt>
                <c:pt idx="702">
                  <c:v>45489</c:v>
                </c:pt>
                <c:pt idx="703">
                  <c:v>45490</c:v>
                </c:pt>
                <c:pt idx="704">
                  <c:v>45491</c:v>
                </c:pt>
                <c:pt idx="705">
                  <c:v>45492</c:v>
                </c:pt>
                <c:pt idx="706">
                  <c:v>45495</c:v>
                </c:pt>
                <c:pt idx="707">
                  <c:v>45496</c:v>
                </c:pt>
                <c:pt idx="708">
                  <c:v>45497</c:v>
                </c:pt>
                <c:pt idx="709">
                  <c:v>45498</c:v>
                </c:pt>
                <c:pt idx="710">
                  <c:v>45499</c:v>
                </c:pt>
                <c:pt idx="711">
                  <c:v>45502</c:v>
                </c:pt>
                <c:pt idx="712">
                  <c:v>45503</c:v>
                </c:pt>
                <c:pt idx="713">
                  <c:v>45504</c:v>
                </c:pt>
                <c:pt idx="714">
                  <c:v>45505</c:v>
                </c:pt>
                <c:pt idx="715">
                  <c:v>45506</c:v>
                </c:pt>
                <c:pt idx="716">
                  <c:v>45509</c:v>
                </c:pt>
                <c:pt idx="717">
                  <c:v>45510</c:v>
                </c:pt>
                <c:pt idx="718">
                  <c:v>45511</c:v>
                </c:pt>
                <c:pt idx="719">
                  <c:v>45512</c:v>
                </c:pt>
                <c:pt idx="720">
                  <c:v>45513</c:v>
                </c:pt>
                <c:pt idx="721">
                  <c:v>45516</c:v>
                </c:pt>
                <c:pt idx="722">
                  <c:v>45517</c:v>
                </c:pt>
                <c:pt idx="723">
                  <c:v>45518</c:v>
                </c:pt>
                <c:pt idx="724">
                  <c:v>45519</c:v>
                </c:pt>
                <c:pt idx="725">
                  <c:v>45520</c:v>
                </c:pt>
                <c:pt idx="726">
                  <c:v>45523</c:v>
                </c:pt>
                <c:pt idx="727">
                  <c:v>45524</c:v>
                </c:pt>
                <c:pt idx="728">
                  <c:v>45525</c:v>
                </c:pt>
                <c:pt idx="729">
                  <c:v>45526</c:v>
                </c:pt>
                <c:pt idx="730">
                  <c:v>45527</c:v>
                </c:pt>
                <c:pt idx="731">
                  <c:v>45531</c:v>
                </c:pt>
                <c:pt idx="732">
                  <c:v>45532</c:v>
                </c:pt>
                <c:pt idx="733">
                  <c:v>45533</c:v>
                </c:pt>
                <c:pt idx="734">
                  <c:v>45534</c:v>
                </c:pt>
                <c:pt idx="735">
                  <c:v>45537</c:v>
                </c:pt>
                <c:pt idx="736">
                  <c:v>45538</c:v>
                </c:pt>
                <c:pt idx="737">
                  <c:v>45539</c:v>
                </c:pt>
                <c:pt idx="738">
                  <c:v>45540</c:v>
                </c:pt>
                <c:pt idx="739">
                  <c:v>45541</c:v>
                </c:pt>
                <c:pt idx="740">
                  <c:v>45544</c:v>
                </c:pt>
                <c:pt idx="741">
                  <c:v>45545</c:v>
                </c:pt>
                <c:pt idx="742">
                  <c:v>45546</c:v>
                </c:pt>
                <c:pt idx="743">
                  <c:v>45547</c:v>
                </c:pt>
                <c:pt idx="744">
                  <c:v>45548</c:v>
                </c:pt>
                <c:pt idx="745">
                  <c:v>45551</c:v>
                </c:pt>
                <c:pt idx="746">
                  <c:v>45552</c:v>
                </c:pt>
                <c:pt idx="747">
                  <c:v>45553</c:v>
                </c:pt>
                <c:pt idx="748">
                  <c:v>45554</c:v>
                </c:pt>
                <c:pt idx="749">
                  <c:v>45555</c:v>
                </c:pt>
                <c:pt idx="750">
                  <c:v>45558</c:v>
                </c:pt>
                <c:pt idx="751">
                  <c:v>45559</c:v>
                </c:pt>
                <c:pt idx="752">
                  <c:v>45560</c:v>
                </c:pt>
                <c:pt idx="753">
                  <c:v>45561</c:v>
                </c:pt>
                <c:pt idx="754">
                  <c:v>45562</c:v>
                </c:pt>
                <c:pt idx="755">
                  <c:v>45565</c:v>
                </c:pt>
                <c:pt idx="756">
                  <c:v>45566</c:v>
                </c:pt>
                <c:pt idx="757">
                  <c:v>45567</c:v>
                </c:pt>
                <c:pt idx="758">
                  <c:v>45568</c:v>
                </c:pt>
                <c:pt idx="759">
                  <c:v>45569</c:v>
                </c:pt>
                <c:pt idx="760">
                  <c:v>45572</c:v>
                </c:pt>
                <c:pt idx="761">
                  <c:v>45573</c:v>
                </c:pt>
                <c:pt idx="762">
                  <c:v>45574</c:v>
                </c:pt>
                <c:pt idx="763">
                  <c:v>45575</c:v>
                </c:pt>
                <c:pt idx="764">
                  <c:v>45576</c:v>
                </c:pt>
                <c:pt idx="765">
                  <c:v>45579</c:v>
                </c:pt>
                <c:pt idx="766">
                  <c:v>45580</c:v>
                </c:pt>
                <c:pt idx="767">
                  <c:v>45581</c:v>
                </c:pt>
                <c:pt idx="768">
                  <c:v>45582</c:v>
                </c:pt>
                <c:pt idx="769">
                  <c:v>45583</c:v>
                </c:pt>
                <c:pt idx="770">
                  <c:v>45586</c:v>
                </c:pt>
                <c:pt idx="771">
                  <c:v>45587</c:v>
                </c:pt>
                <c:pt idx="772">
                  <c:v>45588</c:v>
                </c:pt>
                <c:pt idx="773">
                  <c:v>45589</c:v>
                </c:pt>
                <c:pt idx="774">
                  <c:v>45590</c:v>
                </c:pt>
                <c:pt idx="775">
                  <c:v>45593</c:v>
                </c:pt>
                <c:pt idx="776">
                  <c:v>45594</c:v>
                </c:pt>
                <c:pt idx="777">
                  <c:v>45595</c:v>
                </c:pt>
                <c:pt idx="778">
                  <c:v>45596</c:v>
                </c:pt>
                <c:pt idx="779">
                  <c:v>45597</c:v>
                </c:pt>
                <c:pt idx="780">
                  <c:v>45600</c:v>
                </c:pt>
                <c:pt idx="781">
                  <c:v>45601</c:v>
                </c:pt>
                <c:pt idx="782">
                  <c:v>45602</c:v>
                </c:pt>
                <c:pt idx="783">
                  <c:v>45603</c:v>
                </c:pt>
                <c:pt idx="784">
                  <c:v>45604</c:v>
                </c:pt>
                <c:pt idx="785">
                  <c:v>45607</c:v>
                </c:pt>
                <c:pt idx="786">
                  <c:v>45608</c:v>
                </c:pt>
                <c:pt idx="787">
                  <c:v>45609</c:v>
                </c:pt>
                <c:pt idx="788">
                  <c:v>45610</c:v>
                </c:pt>
                <c:pt idx="789">
                  <c:v>45611</c:v>
                </c:pt>
                <c:pt idx="790">
                  <c:v>45614</c:v>
                </c:pt>
                <c:pt idx="791">
                  <c:v>45615</c:v>
                </c:pt>
                <c:pt idx="792">
                  <c:v>45616</c:v>
                </c:pt>
                <c:pt idx="793">
                  <c:v>45617</c:v>
                </c:pt>
                <c:pt idx="794">
                  <c:v>45618</c:v>
                </c:pt>
                <c:pt idx="795">
                  <c:v>45621</c:v>
                </c:pt>
                <c:pt idx="796">
                  <c:v>45622</c:v>
                </c:pt>
                <c:pt idx="797">
                  <c:v>45623</c:v>
                </c:pt>
                <c:pt idx="798">
                  <c:v>45624</c:v>
                </c:pt>
                <c:pt idx="799">
                  <c:v>45625</c:v>
                </c:pt>
                <c:pt idx="800">
                  <c:v>45628</c:v>
                </c:pt>
                <c:pt idx="801">
                  <c:v>45629</c:v>
                </c:pt>
                <c:pt idx="802">
                  <c:v>45630</c:v>
                </c:pt>
                <c:pt idx="803">
                  <c:v>45631</c:v>
                </c:pt>
                <c:pt idx="804">
                  <c:v>45632</c:v>
                </c:pt>
                <c:pt idx="805">
                  <c:v>45635</c:v>
                </c:pt>
                <c:pt idx="806">
                  <c:v>45636</c:v>
                </c:pt>
                <c:pt idx="807">
                  <c:v>45637</c:v>
                </c:pt>
                <c:pt idx="808">
                  <c:v>45638</c:v>
                </c:pt>
                <c:pt idx="809">
                  <c:v>45639</c:v>
                </c:pt>
                <c:pt idx="810">
                  <c:v>45642</c:v>
                </c:pt>
                <c:pt idx="811">
                  <c:v>45643</c:v>
                </c:pt>
                <c:pt idx="812">
                  <c:v>45644</c:v>
                </c:pt>
                <c:pt idx="813">
                  <c:v>45645</c:v>
                </c:pt>
                <c:pt idx="814">
                  <c:v>45646</c:v>
                </c:pt>
                <c:pt idx="815">
                  <c:v>45649</c:v>
                </c:pt>
                <c:pt idx="816">
                  <c:v>45650</c:v>
                </c:pt>
                <c:pt idx="817">
                  <c:v>45653</c:v>
                </c:pt>
                <c:pt idx="818">
                  <c:v>45656</c:v>
                </c:pt>
                <c:pt idx="819">
                  <c:v>45657</c:v>
                </c:pt>
                <c:pt idx="820">
                  <c:v>45659</c:v>
                </c:pt>
                <c:pt idx="821">
                  <c:v>45660</c:v>
                </c:pt>
                <c:pt idx="822">
                  <c:v>45663</c:v>
                </c:pt>
                <c:pt idx="823">
                  <c:v>45664</c:v>
                </c:pt>
                <c:pt idx="824">
                  <c:v>45665</c:v>
                </c:pt>
                <c:pt idx="825">
                  <c:v>45666</c:v>
                </c:pt>
                <c:pt idx="826">
                  <c:v>45667</c:v>
                </c:pt>
                <c:pt idx="827">
                  <c:v>45670</c:v>
                </c:pt>
                <c:pt idx="828">
                  <c:v>45671</c:v>
                </c:pt>
                <c:pt idx="829">
                  <c:v>45672</c:v>
                </c:pt>
                <c:pt idx="830">
                  <c:v>45673</c:v>
                </c:pt>
                <c:pt idx="831">
                  <c:v>45674</c:v>
                </c:pt>
                <c:pt idx="832">
                  <c:v>45677</c:v>
                </c:pt>
                <c:pt idx="833">
                  <c:v>45678</c:v>
                </c:pt>
                <c:pt idx="834">
                  <c:v>45679</c:v>
                </c:pt>
                <c:pt idx="835">
                  <c:v>45680</c:v>
                </c:pt>
                <c:pt idx="836">
                  <c:v>45681</c:v>
                </c:pt>
                <c:pt idx="837">
                  <c:v>45684</c:v>
                </c:pt>
                <c:pt idx="838">
                  <c:v>45685</c:v>
                </c:pt>
                <c:pt idx="839">
                  <c:v>45686</c:v>
                </c:pt>
                <c:pt idx="840">
                  <c:v>45687</c:v>
                </c:pt>
                <c:pt idx="841">
                  <c:v>45688</c:v>
                </c:pt>
                <c:pt idx="842">
                  <c:v>45691</c:v>
                </c:pt>
                <c:pt idx="843">
                  <c:v>45692</c:v>
                </c:pt>
                <c:pt idx="844">
                  <c:v>45693</c:v>
                </c:pt>
                <c:pt idx="845">
                  <c:v>45694</c:v>
                </c:pt>
                <c:pt idx="846">
                  <c:v>45695</c:v>
                </c:pt>
                <c:pt idx="847">
                  <c:v>45698</c:v>
                </c:pt>
                <c:pt idx="848">
                  <c:v>45699</c:v>
                </c:pt>
                <c:pt idx="849">
                  <c:v>45700</c:v>
                </c:pt>
                <c:pt idx="850">
                  <c:v>45701</c:v>
                </c:pt>
                <c:pt idx="851">
                  <c:v>45702</c:v>
                </c:pt>
                <c:pt idx="852">
                  <c:v>45705</c:v>
                </c:pt>
                <c:pt idx="853">
                  <c:v>45706</c:v>
                </c:pt>
                <c:pt idx="854">
                  <c:v>45707</c:v>
                </c:pt>
                <c:pt idx="855">
                  <c:v>45708</c:v>
                </c:pt>
                <c:pt idx="856">
                  <c:v>45709</c:v>
                </c:pt>
                <c:pt idx="857">
                  <c:v>45712</c:v>
                </c:pt>
                <c:pt idx="858">
                  <c:v>45713</c:v>
                </c:pt>
                <c:pt idx="859">
                  <c:v>45714</c:v>
                </c:pt>
                <c:pt idx="860">
                  <c:v>45715</c:v>
                </c:pt>
                <c:pt idx="861">
                  <c:v>45716</c:v>
                </c:pt>
                <c:pt idx="862">
                  <c:v>45719</c:v>
                </c:pt>
                <c:pt idx="863">
                  <c:v>45720</c:v>
                </c:pt>
                <c:pt idx="864">
                  <c:v>45721</c:v>
                </c:pt>
                <c:pt idx="865">
                  <c:v>45722</c:v>
                </c:pt>
                <c:pt idx="866">
                  <c:v>45723</c:v>
                </c:pt>
                <c:pt idx="867">
                  <c:v>45726</c:v>
                </c:pt>
                <c:pt idx="868">
                  <c:v>45727</c:v>
                </c:pt>
                <c:pt idx="869">
                  <c:v>45728</c:v>
                </c:pt>
                <c:pt idx="870">
                  <c:v>45729</c:v>
                </c:pt>
                <c:pt idx="871">
                  <c:v>45730</c:v>
                </c:pt>
                <c:pt idx="872">
                  <c:v>45733</c:v>
                </c:pt>
                <c:pt idx="873">
                  <c:v>45734</c:v>
                </c:pt>
                <c:pt idx="874">
                  <c:v>45735</c:v>
                </c:pt>
                <c:pt idx="875">
                  <c:v>45736</c:v>
                </c:pt>
                <c:pt idx="876">
                  <c:v>45737</c:v>
                </c:pt>
                <c:pt idx="877">
                  <c:v>45740</c:v>
                </c:pt>
                <c:pt idx="878">
                  <c:v>45741</c:v>
                </c:pt>
                <c:pt idx="879">
                  <c:v>45742</c:v>
                </c:pt>
                <c:pt idx="880">
                  <c:v>45743</c:v>
                </c:pt>
                <c:pt idx="881">
                  <c:v>45744</c:v>
                </c:pt>
                <c:pt idx="882">
                  <c:v>45747</c:v>
                </c:pt>
                <c:pt idx="883">
                  <c:v>45748</c:v>
                </c:pt>
                <c:pt idx="884">
                  <c:v>45749</c:v>
                </c:pt>
                <c:pt idx="885">
                  <c:v>45750</c:v>
                </c:pt>
                <c:pt idx="886">
                  <c:v>45751</c:v>
                </c:pt>
                <c:pt idx="887">
                  <c:v>45754</c:v>
                </c:pt>
                <c:pt idx="888">
                  <c:v>45755</c:v>
                </c:pt>
                <c:pt idx="889">
                  <c:v>45756</c:v>
                </c:pt>
                <c:pt idx="890">
                  <c:v>45757</c:v>
                </c:pt>
                <c:pt idx="891">
                  <c:v>45758</c:v>
                </c:pt>
                <c:pt idx="892">
                  <c:v>45761</c:v>
                </c:pt>
                <c:pt idx="893">
                  <c:v>45762</c:v>
                </c:pt>
                <c:pt idx="894">
                  <c:v>45763</c:v>
                </c:pt>
                <c:pt idx="895">
                  <c:v>45764</c:v>
                </c:pt>
                <c:pt idx="896">
                  <c:v>45769</c:v>
                </c:pt>
                <c:pt idx="897">
                  <c:v>45770</c:v>
                </c:pt>
                <c:pt idx="898">
                  <c:v>45771</c:v>
                </c:pt>
                <c:pt idx="899">
                  <c:v>45772</c:v>
                </c:pt>
                <c:pt idx="900">
                  <c:v>45775</c:v>
                </c:pt>
                <c:pt idx="901">
                  <c:v>45776</c:v>
                </c:pt>
                <c:pt idx="902">
                  <c:v>45777</c:v>
                </c:pt>
                <c:pt idx="903">
                  <c:v>45778</c:v>
                </c:pt>
                <c:pt idx="904">
                  <c:v>45779</c:v>
                </c:pt>
                <c:pt idx="905">
                  <c:v>45783</c:v>
                </c:pt>
                <c:pt idx="906">
                  <c:v>45784</c:v>
                </c:pt>
                <c:pt idx="907">
                  <c:v>45785</c:v>
                </c:pt>
                <c:pt idx="908">
                  <c:v>45786</c:v>
                </c:pt>
                <c:pt idx="909">
                  <c:v>45789</c:v>
                </c:pt>
                <c:pt idx="910">
                  <c:v>45790</c:v>
                </c:pt>
                <c:pt idx="911">
                  <c:v>45791</c:v>
                </c:pt>
                <c:pt idx="912">
                  <c:v>45792</c:v>
                </c:pt>
                <c:pt idx="913">
                  <c:v>45793</c:v>
                </c:pt>
                <c:pt idx="914">
                  <c:v>45796</c:v>
                </c:pt>
                <c:pt idx="915">
                  <c:v>45797</c:v>
                </c:pt>
                <c:pt idx="916">
                  <c:v>45798</c:v>
                </c:pt>
                <c:pt idx="917">
                  <c:v>45799</c:v>
                </c:pt>
                <c:pt idx="918">
                  <c:v>45800</c:v>
                </c:pt>
                <c:pt idx="919">
                  <c:v>45804</c:v>
                </c:pt>
                <c:pt idx="920">
                  <c:v>45805</c:v>
                </c:pt>
                <c:pt idx="921">
                  <c:v>45806</c:v>
                </c:pt>
                <c:pt idx="922">
                  <c:v>45807</c:v>
                </c:pt>
                <c:pt idx="923">
                  <c:v>45810</c:v>
                </c:pt>
                <c:pt idx="924">
                  <c:v>45811</c:v>
                </c:pt>
                <c:pt idx="925">
                  <c:v>45812</c:v>
                </c:pt>
                <c:pt idx="926">
                  <c:v>45813</c:v>
                </c:pt>
                <c:pt idx="927">
                  <c:v>45814</c:v>
                </c:pt>
                <c:pt idx="928">
                  <c:v>45817</c:v>
                </c:pt>
                <c:pt idx="929">
                  <c:v>45818</c:v>
                </c:pt>
                <c:pt idx="930">
                  <c:v>45819</c:v>
                </c:pt>
                <c:pt idx="931">
                  <c:v>45820</c:v>
                </c:pt>
                <c:pt idx="932">
                  <c:v>45821</c:v>
                </c:pt>
                <c:pt idx="933">
                  <c:v>45824</c:v>
                </c:pt>
                <c:pt idx="934">
                  <c:v>45825</c:v>
                </c:pt>
                <c:pt idx="935">
                  <c:v>45826</c:v>
                </c:pt>
                <c:pt idx="936">
                  <c:v>45827</c:v>
                </c:pt>
                <c:pt idx="937">
                  <c:v>45831</c:v>
                </c:pt>
                <c:pt idx="938">
                  <c:v>45832</c:v>
                </c:pt>
                <c:pt idx="939">
                  <c:v>45833</c:v>
                </c:pt>
                <c:pt idx="940">
                  <c:v>45834</c:v>
                </c:pt>
                <c:pt idx="941">
                  <c:v>45835</c:v>
                </c:pt>
                <c:pt idx="942">
                  <c:v>45838</c:v>
                </c:pt>
                <c:pt idx="943">
                  <c:v>45839</c:v>
                </c:pt>
                <c:pt idx="944">
                  <c:v>45840</c:v>
                </c:pt>
              </c:numCache>
            </c:numRef>
          </c:cat>
          <c:val>
            <c:numRef>
              <c:f>Sayfa1!$D$2:$D$946</c:f>
              <c:numCache>
                <c:formatCode>General</c:formatCode>
                <c:ptCount val="945"/>
              </c:numCache>
            </c:numRef>
          </c:val>
          <c:smooth val="0"/>
          <c:extLst>
            <c:ext xmlns:c16="http://schemas.microsoft.com/office/drawing/2014/chart" uri="{C3380CC4-5D6E-409C-BE32-E72D297353CC}">
              <c16:uniqueId val="{00000002-A583-4F0B-A5DB-6B455217FB1C}"/>
            </c:ext>
          </c:extLst>
        </c:ser>
        <c:dLbls>
          <c:showLegendKey val="0"/>
          <c:showVal val="0"/>
          <c:showCatName val="0"/>
          <c:showSerName val="0"/>
          <c:showPercent val="0"/>
          <c:showBubbleSize val="0"/>
        </c:dLbls>
        <c:smooth val="0"/>
        <c:axId val="1792236480"/>
        <c:axId val="1510256768"/>
      </c:lineChart>
      <c:dateAx>
        <c:axId val="179223648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510256768"/>
        <c:crosses val="autoZero"/>
        <c:auto val="1"/>
        <c:lblOffset val="100"/>
        <c:baseTimeUnit val="days"/>
      </c:dateAx>
      <c:valAx>
        <c:axId val="1510256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1792236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tr-TR"/>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720341748461201E-2"/>
          <c:y val="1.9938241993129713E-2"/>
          <c:w val="0.92258583239792447"/>
          <c:h val="0.79177287750188552"/>
        </c:manualLayout>
      </c:layout>
      <c:lineChart>
        <c:grouping val="standard"/>
        <c:varyColors val="0"/>
        <c:ser>
          <c:idx val="0"/>
          <c:order val="0"/>
          <c:tx>
            <c:strRef>
              <c:f>Sayfa1!$B$1</c:f>
              <c:strCache>
                <c:ptCount val="1"/>
                <c:pt idx="0">
                  <c:v>Seri 1</c:v>
                </c:pt>
              </c:strCache>
            </c:strRef>
          </c:tx>
          <c:spPr>
            <a:ln>
              <a:solidFill>
                <a:srgbClr val="0070C0"/>
              </a:solidFill>
            </a:ln>
          </c:spPr>
          <c:marker>
            <c:symbol val="none"/>
          </c:marker>
          <c:dPt>
            <c:idx val="235"/>
            <c:marker>
              <c:symbol val="picture"/>
            </c:marker>
            <c:bubble3D val="0"/>
            <c:extLst>
              <c:ext xmlns:c16="http://schemas.microsoft.com/office/drawing/2014/chart" uri="{C3380CC4-5D6E-409C-BE32-E72D297353CC}">
                <c16:uniqueId val="{00000000-75B6-4EB1-A69F-F5ABB16B1F3C}"/>
              </c:ext>
            </c:extLst>
          </c:dPt>
          <c:dLbls>
            <c:dLbl>
              <c:idx val="1"/>
              <c:layout>
                <c:manualLayout>
                  <c:x val="-1.5607901973527032E-2"/>
                  <c:y val="5.2165565328422037E-2"/>
                </c:manualLayout>
              </c:layout>
              <c:tx>
                <c:rich>
                  <a:bodyPr/>
                  <a:lstStyle/>
                  <a:p>
                    <a:pPr>
                      <a:defRPr sz="1200" b="1"/>
                    </a:pPr>
                    <a:r>
                      <a:rPr lang="en-US" sz="1200" b="1" dirty="0"/>
                      <a:t>Haz.05</a:t>
                    </a:r>
                  </a:p>
                  <a:p>
                    <a:pPr>
                      <a:defRPr sz="1200" b="1"/>
                    </a:pPr>
                    <a:r>
                      <a:rPr lang="en-US" sz="1200" b="1" dirty="0"/>
                      <a:t> 1.216</a:t>
                    </a:r>
                    <a:endParaRPr lang="en-US" sz="1400" dirty="0"/>
                  </a:p>
                </c:rich>
              </c:tx>
              <c:spPr>
                <a:ln>
                  <a:solidFill>
                    <a:schemeClr val="accent1"/>
                  </a:solidFill>
                </a:ln>
              </c:sp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5CB-4EE9-9274-0024C4BB2006}"/>
                </c:ext>
              </c:extLst>
            </c:dLbl>
            <c:dLbl>
              <c:idx val="18"/>
              <c:layout>
                <c:manualLayout>
                  <c:x val="-3.6991389006321145E-2"/>
                  <c:y val="-5.3008443575673324E-2"/>
                </c:manualLayout>
              </c:layout>
              <c:tx>
                <c:rich>
                  <a:bodyPr/>
                  <a:lstStyle/>
                  <a:p>
                    <a:pPr>
                      <a:defRPr sz="1200" b="1"/>
                    </a:pPr>
                    <a:r>
                      <a:rPr lang="en-US" sz="1200" b="1" dirty="0"/>
                      <a:t>Kas.06</a:t>
                    </a:r>
                  </a:p>
                  <a:p>
                    <a:pPr>
                      <a:defRPr sz="1200" b="1"/>
                    </a:pPr>
                    <a:r>
                      <a:rPr lang="en-US" sz="1200" b="1" dirty="0"/>
                      <a:t>4.434</a:t>
                    </a:r>
                    <a:endParaRPr lang="en-US" sz="1400" dirty="0"/>
                  </a:p>
                </c:rich>
              </c:tx>
              <c:spPr>
                <a:ln>
                  <a:solidFill>
                    <a:schemeClr val="accent1"/>
                  </a:solidFill>
                </a:ln>
              </c:sp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5CB-4EE9-9274-0024C4BB2006}"/>
                </c:ext>
              </c:extLst>
            </c:dLbl>
            <c:dLbl>
              <c:idx val="44"/>
              <c:layout>
                <c:manualLayout>
                  <c:x val="-4.1464418396285126E-2"/>
                  <c:y val="6.7325139176063351E-2"/>
                </c:manualLayout>
              </c:layout>
              <c:tx>
                <c:rich>
                  <a:bodyPr/>
                  <a:lstStyle/>
                  <a:p>
                    <a:pPr>
                      <a:defRPr sz="1200" b="1"/>
                    </a:pPr>
                    <a:r>
                      <a:rPr lang="en-US" sz="1200" b="1" dirty="0"/>
                      <a:t>12.Ara.08</a:t>
                    </a:r>
                  </a:p>
                  <a:p>
                    <a:pPr>
                      <a:defRPr sz="1200" b="1"/>
                    </a:pPr>
                    <a:r>
                      <a:rPr lang="en-US" sz="1200" b="1" dirty="0"/>
                      <a:t>1.047</a:t>
                    </a:r>
                    <a:endParaRPr lang="en-US" sz="1200" dirty="0"/>
                  </a:p>
                </c:rich>
              </c:tx>
              <c:spPr>
                <a:ln>
                  <a:solidFill>
                    <a:schemeClr val="accent1"/>
                  </a:solidFill>
                </a:ln>
              </c:sp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5CB-4EE9-9274-0024C4BB2006}"/>
                </c:ext>
              </c:extLst>
            </c:dLbl>
            <c:dLbl>
              <c:idx val="130"/>
              <c:layout>
                <c:manualLayout>
                  <c:x val="-7.1863053914307209E-2"/>
                  <c:y val="0.11890878264852447"/>
                </c:manualLayout>
              </c:layout>
              <c:tx>
                <c:rich>
                  <a:bodyPr/>
                  <a:lstStyle/>
                  <a:p>
                    <a:pPr>
                      <a:defRPr sz="1200" b="1"/>
                    </a:pPr>
                    <a:r>
                      <a:rPr lang="en-US" b="1" dirty="0"/>
                      <a:t>15.Oca.16</a:t>
                    </a:r>
                  </a:p>
                  <a:p>
                    <a:pPr>
                      <a:defRPr sz="1200" b="1"/>
                    </a:pPr>
                    <a:r>
                      <a:rPr lang="en-US" b="1" dirty="0"/>
                      <a:t>1.476</a:t>
                    </a:r>
                    <a:endParaRPr lang="en-US" dirty="0"/>
                  </a:p>
                </c:rich>
              </c:tx>
              <c:spPr>
                <a:ln>
                  <a:solidFill>
                    <a:schemeClr val="accent1"/>
                  </a:solidFill>
                </a:ln>
              </c:spPr>
              <c:showLegendKey val="0"/>
              <c:showVal val="1"/>
              <c:showCatName val="1"/>
              <c:showSerName val="0"/>
              <c:showPercent val="0"/>
              <c:showBubbleSize val="0"/>
              <c:extLst>
                <c:ext xmlns:c15="http://schemas.microsoft.com/office/drawing/2012/chart" uri="{CE6537A1-D6FC-4f65-9D91-7224C49458BB}">
                  <c15:layout>
                    <c:manualLayout>
                      <c:w val="9.1963820145845268E-2"/>
                      <c:h val="9.545256166964125E-2"/>
                    </c:manualLayout>
                  </c15:layout>
                  <c15:showDataLabelsRange val="0"/>
                </c:ext>
                <c:ext xmlns:c16="http://schemas.microsoft.com/office/drawing/2014/chart" uri="{C3380CC4-5D6E-409C-BE32-E72D297353CC}">
                  <c16:uniqueId val="{00000003-C5CB-4EE9-9274-0024C4BB2006}"/>
                </c:ext>
              </c:extLst>
            </c:dLbl>
            <c:dLbl>
              <c:idx val="156"/>
              <c:layout>
                <c:manualLayout>
                  <c:x val="-5.0924288519310537E-2"/>
                  <c:y val="-7.2792962607474504E-2"/>
                </c:manualLayout>
              </c:layout>
              <c:tx>
                <c:rich>
                  <a:bodyPr/>
                  <a:lstStyle/>
                  <a:p>
                    <a:pPr>
                      <a:defRPr sz="1200" b="1"/>
                    </a:pPr>
                    <a:r>
                      <a:rPr lang="en-US" b="1" dirty="0"/>
                      <a:t>15.Şub.18</a:t>
                    </a:r>
                  </a:p>
                  <a:p>
                    <a:pPr>
                      <a:defRPr sz="1200" b="1"/>
                    </a:pPr>
                    <a:r>
                      <a:rPr lang="en-US" b="1" dirty="0"/>
                      <a:t>3.580</a:t>
                    </a:r>
                    <a:endParaRPr lang="en-US" dirty="0"/>
                  </a:p>
                </c:rich>
              </c:tx>
              <c:spPr>
                <a:ln>
                  <a:solidFill>
                    <a:schemeClr val="accent1"/>
                  </a:solidFill>
                </a:ln>
              </c:sp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C5CB-4EE9-9274-0024C4BB2006}"/>
                </c:ext>
              </c:extLst>
            </c:dLbl>
            <c:dLbl>
              <c:idx val="182"/>
              <c:layout>
                <c:manualLayout>
                  <c:x val="-4.5420048061881636E-2"/>
                  <c:y val="8.7389155905916768E-2"/>
                </c:manualLayout>
              </c:layout>
              <c:tx>
                <c:rich>
                  <a:bodyPr/>
                  <a:lstStyle/>
                  <a:p>
                    <a:pPr>
                      <a:defRPr sz="1200" b="1"/>
                    </a:pPr>
                    <a:r>
                      <a:rPr lang="en-US" b="1" dirty="0"/>
                      <a:t>23.Mar.20</a:t>
                    </a:r>
                  </a:p>
                  <a:p>
                    <a:pPr>
                      <a:defRPr sz="1200" b="1"/>
                    </a:pPr>
                    <a:r>
                      <a:rPr lang="en-US" b="1" dirty="0"/>
                      <a:t>1.819</a:t>
                    </a:r>
                    <a:endParaRPr lang="en-US" dirty="0"/>
                  </a:p>
                </c:rich>
              </c:tx>
              <c:spPr>
                <a:ln>
                  <a:solidFill>
                    <a:schemeClr val="accent1"/>
                  </a:solidFill>
                </a:ln>
              </c:sp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C5CB-4EE9-9274-0024C4BB2006}"/>
                </c:ext>
              </c:extLst>
            </c:dLbl>
            <c:dLbl>
              <c:idx val="209"/>
              <c:layout>
                <c:manualLayout>
                  <c:x val="7.8327634909117413E-3"/>
                  <c:y val="-5.7938229867145141E-2"/>
                </c:manualLayout>
              </c:layout>
              <c:tx>
                <c:rich>
                  <a:bodyPr/>
                  <a:lstStyle/>
                  <a:p>
                    <a:r>
                      <a:rPr lang="en-US" dirty="0"/>
                      <a:t>19.Nis.22</a:t>
                    </a:r>
                  </a:p>
                  <a:p>
                    <a:r>
                      <a:rPr lang="en-US" dirty="0"/>
                      <a:t>4.498</a:t>
                    </a:r>
                  </a:p>
                </c:rich>
              </c:tx>
              <c:showLegendKey val="0"/>
              <c:showVal val="1"/>
              <c:showCatName val="0"/>
              <c:showSerName val="0"/>
              <c:showPercent val="0"/>
              <c:showBubbleSize val="0"/>
              <c:extLst>
                <c:ext xmlns:c15="http://schemas.microsoft.com/office/drawing/2012/chart" uri="{CE6537A1-D6FC-4f65-9D91-7224C49458BB}">
                  <c15:layout>
                    <c:manualLayout>
                      <c:w val="0.10613388923339838"/>
                      <c:h val="8.5516668911198648E-2"/>
                    </c:manualLayout>
                  </c15:layout>
                  <c15:showDataLabelsRange val="0"/>
                </c:ext>
                <c:ext xmlns:c16="http://schemas.microsoft.com/office/drawing/2014/chart" uri="{C3380CC4-5D6E-409C-BE32-E72D297353CC}">
                  <c16:uniqueId val="{00000001-D45E-4C67-AABF-9B79C23B876A}"/>
                </c:ext>
              </c:extLst>
            </c:dLbl>
            <c:dLbl>
              <c:idx val="246"/>
              <c:layout>
                <c:manualLayout>
                  <c:x val="2.9906915147118129E-2"/>
                  <c:y val="-4.4303462109948857E-2"/>
                </c:manualLayout>
              </c:layout>
              <c:showLegendKey val="0"/>
              <c:showVal val="1"/>
              <c:showCatName val="0"/>
              <c:showSerName val="0"/>
              <c:showPercent val="0"/>
              <c:showBubbleSize val="0"/>
              <c:extLst>
                <c:ext xmlns:c15="http://schemas.microsoft.com/office/drawing/2012/chart" uri="{CE6537A1-D6FC-4f65-9D91-7224C49458BB}">
                  <c15:layout>
                    <c:manualLayout>
                      <c:w val="6.7682141187103806E-2"/>
                      <c:h val="8.4073676747340606E-2"/>
                    </c:manualLayout>
                  </c15:layout>
                </c:ext>
                <c:ext xmlns:c16="http://schemas.microsoft.com/office/drawing/2014/chart" uri="{C3380CC4-5D6E-409C-BE32-E72D297353CC}">
                  <c16:uniqueId val="{00000001-B209-4D93-A09D-A92C59DB1C0F}"/>
                </c:ext>
              </c:extLst>
            </c:dLbl>
            <c:spPr>
              <a:noFill/>
              <a:ln>
                <a:noFill/>
              </a:ln>
              <a:effectLst/>
            </c:spPr>
            <c:txPr>
              <a:bodyPr/>
              <a:lstStyle/>
              <a:p>
                <a:pPr>
                  <a:defRPr sz="1200" b="1"/>
                </a:pPr>
                <a:endParaRPr lang="tr-TR"/>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Sayfa1!$A$2:$A$626</c:f>
              <c:strCache>
                <c:ptCount val="625"/>
                <c:pt idx="0">
                  <c:v>1.05.2005</c:v>
                </c:pt>
                <c:pt idx="1">
                  <c:v>1.06.2005</c:v>
                </c:pt>
                <c:pt idx="2">
                  <c:v>1.07.2005</c:v>
                </c:pt>
                <c:pt idx="3">
                  <c:v>1.08.2005</c:v>
                </c:pt>
                <c:pt idx="4">
                  <c:v>1.09.2005</c:v>
                </c:pt>
                <c:pt idx="5">
                  <c:v>1.10.2005</c:v>
                </c:pt>
                <c:pt idx="6">
                  <c:v>1.11.2005</c:v>
                </c:pt>
                <c:pt idx="7">
                  <c:v>1.12.2005</c:v>
                </c:pt>
                <c:pt idx="8">
                  <c:v>1.01.2006</c:v>
                </c:pt>
                <c:pt idx="9">
                  <c:v>1.02.2006</c:v>
                </c:pt>
                <c:pt idx="10">
                  <c:v>1.03.2006</c:v>
                </c:pt>
                <c:pt idx="11">
                  <c:v>1.04.2006</c:v>
                </c:pt>
                <c:pt idx="12">
                  <c:v>1.05.2006</c:v>
                </c:pt>
                <c:pt idx="13">
                  <c:v>1.06.2006</c:v>
                </c:pt>
                <c:pt idx="14">
                  <c:v>1.07.2006</c:v>
                </c:pt>
                <c:pt idx="15">
                  <c:v>1.08.2006</c:v>
                </c:pt>
                <c:pt idx="16">
                  <c:v>1.09.2006</c:v>
                </c:pt>
                <c:pt idx="17">
                  <c:v>1.10.2006</c:v>
                </c:pt>
                <c:pt idx="18">
                  <c:v>1.11.2006</c:v>
                </c:pt>
                <c:pt idx="19">
                  <c:v>1.12.2006</c:v>
                </c:pt>
                <c:pt idx="20">
                  <c:v>1.01.2007</c:v>
                </c:pt>
                <c:pt idx="21">
                  <c:v>1.02.2007</c:v>
                </c:pt>
                <c:pt idx="22">
                  <c:v>1.03.2007</c:v>
                </c:pt>
                <c:pt idx="23">
                  <c:v>1.04.2007</c:v>
                </c:pt>
                <c:pt idx="24">
                  <c:v>1.05.2007</c:v>
                </c:pt>
                <c:pt idx="25">
                  <c:v>1.06.2007</c:v>
                </c:pt>
                <c:pt idx="26">
                  <c:v>1.07.2007</c:v>
                </c:pt>
                <c:pt idx="27">
                  <c:v>1.08.2007</c:v>
                </c:pt>
                <c:pt idx="28">
                  <c:v>1.09.2007</c:v>
                </c:pt>
                <c:pt idx="29">
                  <c:v>1.10.2007</c:v>
                </c:pt>
                <c:pt idx="30">
                  <c:v>1.11.2007</c:v>
                </c:pt>
                <c:pt idx="31">
                  <c:v>1.12.2007</c:v>
                </c:pt>
                <c:pt idx="32">
                  <c:v>1.01.2008</c:v>
                </c:pt>
                <c:pt idx="33">
                  <c:v>1.02.2008</c:v>
                </c:pt>
                <c:pt idx="34">
                  <c:v>1.03.2008</c:v>
                </c:pt>
                <c:pt idx="35">
                  <c:v>1.04.2008</c:v>
                </c:pt>
                <c:pt idx="36">
                  <c:v>1.05.2008</c:v>
                </c:pt>
                <c:pt idx="37">
                  <c:v>1.06.2008</c:v>
                </c:pt>
                <c:pt idx="38">
                  <c:v>1.07.2008</c:v>
                </c:pt>
                <c:pt idx="39">
                  <c:v>1.08.2008</c:v>
                </c:pt>
                <c:pt idx="40">
                  <c:v>1.09.2008</c:v>
                </c:pt>
                <c:pt idx="41">
                  <c:v>1.10.2008</c:v>
                </c:pt>
                <c:pt idx="42">
                  <c:v>1.11.2008</c:v>
                </c:pt>
                <c:pt idx="43">
                  <c:v>12.12.2008</c:v>
                </c:pt>
                <c:pt idx="44">
                  <c:v>1.12.2008</c:v>
                </c:pt>
                <c:pt idx="45">
                  <c:v>1.01.2009</c:v>
                </c:pt>
                <c:pt idx="46">
                  <c:v>1.02.2009</c:v>
                </c:pt>
                <c:pt idx="47">
                  <c:v>1.03.2009</c:v>
                </c:pt>
                <c:pt idx="48">
                  <c:v>1.04.2009</c:v>
                </c:pt>
                <c:pt idx="49">
                  <c:v>1.05.2009</c:v>
                </c:pt>
                <c:pt idx="50">
                  <c:v>1.06.2009</c:v>
                </c:pt>
                <c:pt idx="51">
                  <c:v>1.07.2009</c:v>
                </c:pt>
                <c:pt idx="52">
                  <c:v>1.08.2009</c:v>
                </c:pt>
                <c:pt idx="53">
                  <c:v>1.09.2009</c:v>
                </c:pt>
                <c:pt idx="54">
                  <c:v>1.10.2009</c:v>
                </c:pt>
                <c:pt idx="55">
                  <c:v>1.11.2009</c:v>
                </c:pt>
                <c:pt idx="56">
                  <c:v>1.12.2009</c:v>
                </c:pt>
                <c:pt idx="57">
                  <c:v>1.01.2010</c:v>
                </c:pt>
                <c:pt idx="58">
                  <c:v>1.02.2010</c:v>
                </c:pt>
                <c:pt idx="59">
                  <c:v>1.03.2010</c:v>
                </c:pt>
                <c:pt idx="60">
                  <c:v>1.04.2010</c:v>
                </c:pt>
                <c:pt idx="61">
                  <c:v>1.05.2010</c:v>
                </c:pt>
                <c:pt idx="62">
                  <c:v>1.06.2010</c:v>
                </c:pt>
                <c:pt idx="63">
                  <c:v>1.07.2010</c:v>
                </c:pt>
                <c:pt idx="64">
                  <c:v>1.08.2010</c:v>
                </c:pt>
                <c:pt idx="65">
                  <c:v>1.09.2010</c:v>
                </c:pt>
                <c:pt idx="66">
                  <c:v>1.10.2010</c:v>
                </c:pt>
                <c:pt idx="67">
                  <c:v>1.11.2010</c:v>
                </c:pt>
                <c:pt idx="68">
                  <c:v>1.12.2010</c:v>
                </c:pt>
                <c:pt idx="69">
                  <c:v>1.01.2011</c:v>
                </c:pt>
                <c:pt idx="70">
                  <c:v>1.02.2011</c:v>
                </c:pt>
                <c:pt idx="71">
                  <c:v>1.03.2011</c:v>
                </c:pt>
                <c:pt idx="72">
                  <c:v>1.04.2011</c:v>
                </c:pt>
                <c:pt idx="73">
                  <c:v>1.05.2011</c:v>
                </c:pt>
                <c:pt idx="74">
                  <c:v>1.06.2011</c:v>
                </c:pt>
                <c:pt idx="75">
                  <c:v>1.07.2011</c:v>
                </c:pt>
                <c:pt idx="76">
                  <c:v>1.08.2011</c:v>
                </c:pt>
                <c:pt idx="77">
                  <c:v>1.09.2011</c:v>
                </c:pt>
                <c:pt idx="78">
                  <c:v>1.10.2011</c:v>
                </c:pt>
                <c:pt idx="79">
                  <c:v>1.11.2011</c:v>
                </c:pt>
                <c:pt idx="80">
                  <c:v>1.12.2011</c:v>
                </c:pt>
                <c:pt idx="81">
                  <c:v>1.01.2012</c:v>
                </c:pt>
                <c:pt idx="82">
                  <c:v>1.02.2012</c:v>
                </c:pt>
                <c:pt idx="83">
                  <c:v>1.03.2012</c:v>
                </c:pt>
                <c:pt idx="84">
                  <c:v>1.04.2012</c:v>
                </c:pt>
                <c:pt idx="85">
                  <c:v>1.05.2012</c:v>
                </c:pt>
                <c:pt idx="86">
                  <c:v>1.06.2012</c:v>
                </c:pt>
                <c:pt idx="87">
                  <c:v>1.07.2012</c:v>
                </c:pt>
                <c:pt idx="88">
                  <c:v>1.08.2012</c:v>
                </c:pt>
                <c:pt idx="89">
                  <c:v>1.09.2012</c:v>
                </c:pt>
                <c:pt idx="90">
                  <c:v>1.10.2012</c:v>
                </c:pt>
                <c:pt idx="91">
                  <c:v>1.11.2012</c:v>
                </c:pt>
                <c:pt idx="92">
                  <c:v>1.12.2012</c:v>
                </c:pt>
                <c:pt idx="93">
                  <c:v>1.01.2013</c:v>
                </c:pt>
                <c:pt idx="94">
                  <c:v>1.02.2013</c:v>
                </c:pt>
                <c:pt idx="95">
                  <c:v>1.03.2013</c:v>
                </c:pt>
                <c:pt idx="96">
                  <c:v>1.04.2013</c:v>
                </c:pt>
                <c:pt idx="97">
                  <c:v>1.05.2013</c:v>
                </c:pt>
                <c:pt idx="98">
                  <c:v>1.06.2013</c:v>
                </c:pt>
                <c:pt idx="99">
                  <c:v>1.07.2013</c:v>
                </c:pt>
                <c:pt idx="100">
                  <c:v>1.08.2013</c:v>
                </c:pt>
                <c:pt idx="101">
                  <c:v>1.09.2013</c:v>
                </c:pt>
                <c:pt idx="102">
                  <c:v>1.10.2013</c:v>
                </c:pt>
                <c:pt idx="103">
                  <c:v>1.11.2013</c:v>
                </c:pt>
                <c:pt idx="104">
                  <c:v>1.12.2013</c:v>
                </c:pt>
                <c:pt idx="105">
                  <c:v>1.01.2014</c:v>
                </c:pt>
                <c:pt idx="106">
                  <c:v>1.02.2014</c:v>
                </c:pt>
                <c:pt idx="107">
                  <c:v>1.03.2014</c:v>
                </c:pt>
                <c:pt idx="108">
                  <c:v>1.04.2014</c:v>
                </c:pt>
                <c:pt idx="109">
                  <c:v>1.05.2014</c:v>
                </c:pt>
                <c:pt idx="110">
                  <c:v>1.06.2014</c:v>
                </c:pt>
                <c:pt idx="111">
                  <c:v>1.07.2014</c:v>
                </c:pt>
                <c:pt idx="112">
                  <c:v>1.08.2014</c:v>
                </c:pt>
                <c:pt idx="113">
                  <c:v>1.09.2014</c:v>
                </c:pt>
                <c:pt idx="114">
                  <c:v>1.10.2014</c:v>
                </c:pt>
                <c:pt idx="115">
                  <c:v>1.11.2014</c:v>
                </c:pt>
                <c:pt idx="116">
                  <c:v>1.12.2014</c:v>
                </c:pt>
                <c:pt idx="117">
                  <c:v>1.01.2015</c:v>
                </c:pt>
                <c:pt idx="118">
                  <c:v>1.02.2015</c:v>
                </c:pt>
                <c:pt idx="119">
                  <c:v>1.03.2015</c:v>
                </c:pt>
                <c:pt idx="120">
                  <c:v>1.04.2015</c:v>
                </c:pt>
                <c:pt idx="121">
                  <c:v>1.05.2015</c:v>
                </c:pt>
                <c:pt idx="122">
                  <c:v>1.06.2015</c:v>
                </c:pt>
                <c:pt idx="123">
                  <c:v>1.07.2015</c:v>
                </c:pt>
                <c:pt idx="124">
                  <c:v>1.08.2015</c:v>
                </c:pt>
                <c:pt idx="125">
                  <c:v>1.09.2015</c:v>
                </c:pt>
                <c:pt idx="126">
                  <c:v>1.10.2015</c:v>
                </c:pt>
                <c:pt idx="127">
                  <c:v>1.11.2015</c:v>
                </c:pt>
                <c:pt idx="128">
                  <c:v>1.12.2015</c:v>
                </c:pt>
                <c:pt idx="129">
                  <c:v>15.01.2016</c:v>
                </c:pt>
                <c:pt idx="130">
                  <c:v>1.01.2016</c:v>
                </c:pt>
                <c:pt idx="131">
                  <c:v>1.02.2016</c:v>
                </c:pt>
                <c:pt idx="132">
                  <c:v>1.03.2016</c:v>
                </c:pt>
                <c:pt idx="133">
                  <c:v>1.04.2016</c:v>
                </c:pt>
                <c:pt idx="134">
                  <c:v>1.05.2016</c:v>
                </c:pt>
                <c:pt idx="135">
                  <c:v>1.06.2016</c:v>
                </c:pt>
                <c:pt idx="136">
                  <c:v>1.07.2016</c:v>
                </c:pt>
                <c:pt idx="137">
                  <c:v>1.08.2016</c:v>
                </c:pt>
                <c:pt idx="138">
                  <c:v>1.09.2016</c:v>
                </c:pt>
                <c:pt idx="139">
                  <c:v>1.10.2016</c:v>
                </c:pt>
                <c:pt idx="140">
                  <c:v>1.11.2016</c:v>
                </c:pt>
                <c:pt idx="141">
                  <c:v>1.12.2016</c:v>
                </c:pt>
                <c:pt idx="142">
                  <c:v>1.01.2017</c:v>
                </c:pt>
                <c:pt idx="143">
                  <c:v>1.02.2017</c:v>
                </c:pt>
                <c:pt idx="144">
                  <c:v>1.03.2017</c:v>
                </c:pt>
                <c:pt idx="145">
                  <c:v>1.04.2017</c:v>
                </c:pt>
                <c:pt idx="146">
                  <c:v>1.05.2017</c:v>
                </c:pt>
                <c:pt idx="147">
                  <c:v>1.06.2017</c:v>
                </c:pt>
                <c:pt idx="148">
                  <c:v>1.07.2017</c:v>
                </c:pt>
                <c:pt idx="149">
                  <c:v>1.08.2017</c:v>
                </c:pt>
                <c:pt idx="150">
                  <c:v>1.09.2017</c:v>
                </c:pt>
                <c:pt idx="151">
                  <c:v>1.10.2017</c:v>
                </c:pt>
                <c:pt idx="152">
                  <c:v>1.11.2017</c:v>
                </c:pt>
                <c:pt idx="153">
                  <c:v>1.12.2017</c:v>
                </c:pt>
                <c:pt idx="154">
                  <c:v>1.01.2018</c:v>
                </c:pt>
                <c:pt idx="155">
                  <c:v>15.02.2018</c:v>
                </c:pt>
                <c:pt idx="156">
                  <c:v>1.02.2018</c:v>
                </c:pt>
                <c:pt idx="157">
                  <c:v>1.03.2018</c:v>
                </c:pt>
                <c:pt idx="158">
                  <c:v>1.04.2018</c:v>
                </c:pt>
                <c:pt idx="159">
                  <c:v>1.05.2018</c:v>
                </c:pt>
                <c:pt idx="160">
                  <c:v>1.06.2018</c:v>
                </c:pt>
                <c:pt idx="161">
                  <c:v>1.07.2018</c:v>
                </c:pt>
                <c:pt idx="162">
                  <c:v>1.08.2018</c:v>
                </c:pt>
                <c:pt idx="163">
                  <c:v>1.09.2018</c:v>
                </c:pt>
                <c:pt idx="164">
                  <c:v>1.10.2018</c:v>
                </c:pt>
                <c:pt idx="165">
                  <c:v>1.11.2018</c:v>
                </c:pt>
                <c:pt idx="166">
                  <c:v>1.12.2018</c:v>
                </c:pt>
                <c:pt idx="167">
                  <c:v>1.01.2019</c:v>
                </c:pt>
                <c:pt idx="168">
                  <c:v>1.02.2019</c:v>
                </c:pt>
                <c:pt idx="169">
                  <c:v>1.03.2019</c:v>
                </c:pt>
                <c:pt idx="170">
                  <c:v>1.04.2019</c:v>
                </c:pt>
                <c:pt idx="171">
                  <c:v>1.05.2019</c:v>
                </c:pt>
                <c:pt idx="172">
                  <c:v>1.06.2019</c:v>
                </c:pt>
                <c:pt idx="173">
                  <c:v>1.07.2019</c:v>
                </c:pt>
                <c:pt idx="174">
                  <c:v>1.08.2019</c:v>
                </c:pt>
                <c:pt idx="175">
                  <c:v>1.09.2019</c:v>
                </c:pt>
                <c:pt idx="176">
                  <c:v>1.10.2019</c:v>
                </c:pt>
                <c:pt idx="177">
                  <c:v>1.11.2019</c:v>
                </c:pt>
                <c:pt idx="178">
                  <c:v>1.12.2019</c:v>
                </c:pt>
                <c:pt idx="179">
                  <c:v>1.01.2020</c:v>
                </c:pt>
                <c:pt idx="180">
                  <c:v>1.02.2020</c:v>
                </c:pt>
                <c:pt idx="181">
                  <c:v>23.03.2020</c:v>
                </c:pt>
                <c:pt idx="182">
                  <c:v>1.03.2020</c:v>
                </c:pt>
                <c:pt idx="183">
                  <c:v>1.04.2020</c:v>
                </c:pt>
                <c:pt idx="184">
                  <c:v>1.05.2020</c:v>
                </c:pt>
                <c:pt idx="185">
                  <c:v>1.06.2020</c:v>
                </c:pt>
                <c:pt idx="186">
                  <c:v>1.07.2020</c:v>
                </c:pt>
                <c:pt idx="187">
                  <c:v>1.08.2020</c:v>
                </c:pt>
                <c:pt idx="188">
                  <c:v>1.09.2020</c:v>
                </c:pt>
                <c:pt idx="189">
                  <c:v>1.10.2020</c:v>
                </c:pt>
                <c:pt idx="190">
                  <c:v>1.11.2020</c:v>
                </c:pt>
                <c:pt idx="191">
                  <c:v>1.12.2020</c:v>
                </c:pt>
                <c:pt idx="192">
                  <c:v>1.01.2021</c:v>
                </c:pt>
                <c:pt idx="193">
                  <c:v>1.02.2021</c:v>
                </c:pt>
                <c:pt idx="194">
                  <c:v>1.03.2021</c:v>
                </c:pt>
                <c:pt idx="195">
                  <c:v>1.04.2021</c:v>
                </c:pt>
                <c:pt idx="196">
                  <c:v>1.05.2021</c:v>
                </c:pt>
                <c:pt idx="197">
                  <c:v>1.06.2021</c:v>
                </c:pt>
                <c:pt idx="198">
                  <c:v>1.07.2021</c:v>
                </c:pt>
                <c:pt idx="199">
                  <c:v>1.08.2021</c:v>
                </c:pt>
                <c:pt idx="200">
                  <c:v>1.09.2021</c:v>
                </c:pt>
                <c:pt idx="201">
                  <c:v>15.10.2021</c:v>
                </c:pt>
                <c:pt idx="202">
                  <c:v>1.10.2021</c:v>
                </c:pt>
                <c:pt idx="203">
                  <c:v>1.11.2021</c:v>
                </c:pt>
                <c:pt idx="204">
                  <c:v>1.12.2021</c:v>
                </c:pt>
                <c:pt idx="205">
                  <c:v>1.01.2022</c:v>
                </c:pt>
                <c:pt idx="206">
                  <c:v>1.02.2022</c:v>
                </c:pt>
                <c:pt idx="207">
                  <c:v>7.03.2022</c:v>
                </c:pt>
                <c:pt idx="208">
                  <c:v>1.03.2022</c:v>
                </c:pt>
                <c:pt idx="209">
                  <c:v>19.04.2022</c:v>
                </c:pt>
                <c:pt idx="210">
                  <c:v>1.04.2022</c:v>
                </c:pt>
                <c:pt idx="211">
                  <c:v>1.05.2022</c:v>
                </c:pt>
                <c:pt idx="212">
                  <c:v>1.06.2022</c:v>
                </c:pt>
                <c:pt idx="213">
                  <c:v>14.07.2022</c:v>
                </c:pt>
                <c:pt idx="214">
                  <c:v>1.07.2022</c:v>
                </c:pt>
                <c:pt idx="215">
                  <c:v>26.08.2022</c:v>
                </c:pt>
                <c:pt idx="216">
                  <c:v>1.08.2022</c:v>
                </c:pt>
                <c:pt idx="217">
                  <c:v>1.09.2022</c:v>
                </c:pt>
                <c:pt idx="218">
                  <c:v>1.10.2022</c:v>
                </c:pt>
                <c:pt idx="219">
                  <c:v>1.11.2022</c:v>
                </c:pt>
                <c:pt idx="220">
                  <c:v>1.12.2022</c:v>
                </c:pt>
                <c:pt idx="221">
                  <c:v>1.01.2023</c:v>
                </c:pt>
                <c:pt idx="222">
                  <c:v>28.02.2023</c:v>
                </c:pt>
                <c:pt idx="223">
                  <c:v>1.03.2023</c:v>
                </c:pt>
                <c:pt idx="224">
                  <c:v>1.04.2023</c:v>
                </c:pt>
                <c:pt idx="225">
                  <c:v>1.05.2023</c:v>
                </c:pt>
                <c:pt idx="226">
                  <c:v>28.04.2023</c:v>
                </c:pt>
                <c:pt idx="227">
                  <c:v>30.05.2023</c:v>
                </c:pt>
                <c:pt idx="228">
                  <c:v>Haz.01.23</c:v>
                </c:pt>
                <c:pt idx="229">
                  <c:v>Haz.12.23</c:v>
                </c:pt>
                <c:pt idx="230">
                  <c:v>Haz.22.23</c:v>
                </c:pt>
                <c:pt idx="231">
                  <c:v>Tem.03.23</c:v>
                </c:pt>
                <c:pt idx="232">
                  <c:v>Tem.13.23</c:v>
                </c:pt>
                <c:pt idx="233">
                  <c:v>Tem.24.23</c:v>
                </c:pt>
                <c:pt idx="234">
                  <c:v>Ağus.04.23</c:v>
                </c:pt>
                <c:pt idx="235">
                  <c:v>16.08.2023</c:v>
                </c:pt>
                <c:pt idx="236">
                  <c:v>Ağus.24.23</c:v>
                </c:pt>
                <c:pt idx="237">
                  <c:v>Eyl.04.23</c:v>
                </c:pt>
                <c:pt idx="238">
                  <c:v>Eyl.14.23</c:v>
                </c:pt>
                <c:pt idx="239">
                  <c:v>Eyl.25.23</c:v>
                </c:pt>
                <c:pt idx="240">
                  <c:v>EKİM.02.23</c:v>
                </c:pt>
                <c:pt idx="241">
                  <c:v>EKİM.09.23</c:v>
                </c:pt>
                <c:pt idx="242">
                  <c:v>EKİM.16.23</c:v>
                </c:pt>
                <c:pt idx="243">
                  <c:v>23.10.2023</c:v>
                </c:pt>
                <c:pt idx="244">
                  <c:v>30.10.2023</c:v>
                </c:pt>
                <c:pt idx="245">
                  <c:v>7.11.2023</c:v>
                </c:pt>
                <c:pt idx="246">
                  <c:v>15.11.2023</c:v>
                </c:pt>
                <c:pt idx="247">
                  <c:v>21.11.2023</c:v>
                </c:pt>
                <c:pt idx="248">
                  <c:v>28.11.2023</c:v>
                </c:pt>
                <c:pt idx="249">
                  <c:v>5.12.2023</c:v>
                </c:pt>
                <c:pt idx="250">
                  <c:v>12.12.2023</c:v>
                </c:pt>
                <c:pt idx="251">
                  <c:v>19.12.2023</c:v>
                </c:pt>
                <c:pt idx="252">
                  <c:v>27.12.2023</c:v>
                </c:pt>
                <c:pt idx="253">
                  <c:v>3.01.2024</c:v>
                </c:pt>
                <c:pt idx="254">
                  <c:v>4.01.2024</c:v>
                </c:pt>
                <c:pt idx="255">
                  <c:v>5.01.2024</c:v>
                </c:pt>
                <c:pt idx="256">
                  <c:v>8.01.2024</c:v>
                </c:pt>
                <c:pt idx="257">
                  <c:v>9.01.2024</c:v>
                </c:pt>
                <c:pt idx="258">
                  <c:v>10.01.2024</c:v>
                </c:pt>
                <c:pt idx="259">
                  <c:v>11.01.2024</c:v>
                </c:pt>
                <c:pt idx="260">
                  <c:v>12.01.2024</c:v>
                </c:pt>
                <c:pt idx="261">
                  <c:v>15.01.2024</c:v>
                </c:pt>
                <c:pt idx="262">
                  <c:v>16.01.2024</c:v>
                </c:pt>
                <c:pt idx="263">
                  <c:v>17.01.2024</c:v>
                </c:pt>
                <c:pt idx="264">
                  <c:v>18.01.2024</c:v>
                </c:pt>
                <c:pt idx="265">
                  <c:v>19.01.2024</c:v>
                </c:pt>
                <c:pt idx="266">
                  <c:v>22.01.2024</c:v>
                </c:pt>
                <c:pt idx="267">
                  <c:v>23.01.2024</c:v>
                </c:pt>
                <c:pt idx="268">
                  <c:v>24.01.2024</c:v>
                </c:pt>
                <c:pt idx="269">
                  <c:v>25.01.2024</c:v>
                </c:pt>
                <c:pt idx="270">
                  <c:v>26.01.2024</c:v>
                </c:pt>
                <c:pt idx="271">
                  <c:v>29.01.2024</c:v>
                </c:pt>
                <c:pt idx="272">
                  <c:v>30.01.2024</c:v>
                </c:pt>
                <c:pt idx="273">
                  <c:v>31.01.2024</c:v>
                </c:pt>
                <c:pt idx="274">
                  <c:v>1.02.2024</c:v>
                </c:pt>
                <c:pt idx="275">
                  <c:v>2.02.2024</c:v>
                </c:pt>
                <c:pt idx="276">
                  <c:v>5.02.2024</c:v>
                </c:pt>
                <c:pt idx="277">
                  <c:v>6.02.2024</c:v>
                </c:pt>
                <c:pt idx="278">
                  <c:v>7.02.2024</c:v>
                </c:pt>
                <c:pt idx="279">
                  <c:v>8.02.2024</c:v>
                </c:pt>
                <c:pt idx="280">
                  <c:v>9.02.2024</c:v>
                </c:pt>
                <c:pt idx="281">
                  <c:v>12.02.2024</c:v>
                </c:pt>
                <c:pt idx="282">
                  <c:v>13.02.2024</c:v>
                </c:pt>
                <c:pt idx="283">
                  <c:v>14.02.2024</c:v>
                </c:pt>
                <c:pt idx="284">
                  <c:v>15.02.2024</c:v>
                </c:pt>
                <c:pt idx="285">
                  <c:v>16.02.2024</c:v>
                </c:pt>
                <c:pt idx="286">
                  <c:v>19.02.2024</c:v>
                </c:pt>
                <c:pt idx="287">
                  <c:v>20.02.2024</c:v>
                </c:pt>
                <c:pt idx="288">
                  <c:v>21.02.2024</c:v>
                </c:pt>
                <c:pt idx="289">
                  <c:v>22.02.2024</c:v>
                </c:pt>
                <c:pt idx="290">
                  <c:v>23.02.2024</c:v>
                </c:pt>
                <c:pt idx="291">
                  <c:v>26.02.2024</c:v>
                </c:pt>
                <c:pt idx="292">
                  <c:v>27.02.2024</c:v>
                </c:pt>
                <c:pt idx="293">
                  <c:v>28.02.2024</c:v>
                </c:pt>
                <c:pt idx="294">
                  <c:v>29.02.2024</c:v>
                </c:pt>
                <c:pt idx="295">
                  <c:v>1.03.2024</c:v>
                </c:pt>
                <c:pt idx="296">
                  <c:v>4.03.2024</c:v>
                </c:pt>
                <c:pt idx="297">
                  <c:v>5.03.2024</c:v>
                </c:pt>
                <c:pt idx="298">
                  <c:v>6.03.2024</c:v>
                </c:pt>
                <c:pt idx="299">
                  <c:v>7.03.2024</c:v>
                </c:pt>
                <c:pt idx="300">
                  <c:v>8.03.2024</c:v>
                </c:pt>
                <c:pt idx="301">
                  <c:v>11.03.2024</c:v>
                </c:pt>
                <c:pt idx="302">
                  <c:v>12.03.2024</c:v>
                </c:pt>
                <c:pt idx="303">
                  <c:v>13.03.2024</c:v>
                </c:pt>
                <c:pt idx="304">
                  <c:v>14.03.2024</c:v>
                </c:pt>
                <c:pt idx="305">
                  <c:v>14.03.2024</c:v>
                </c:pt>
                <c:pt idx="306">
                  <c:v>15.03.2024</c:v>
                </c:pt>
                <c:pt idx="307">
                  <c:v>18.03.2024</c:v>
                </c:pt>
                <c:pt idx="308">
                  <c:v>19.03.2024</c:v>
                </c:pt>
                <c:pt idx="309">
                  <c:v>20.03.2024</c:v>
                </c:pt>
                <c:pt idx="310">
                  <c:v>21.03.2024</c:v>
                </c:pt>
                <c:pt idx="311">
                  <c:v>22.03.2024</c:v>
                </c:pt>
                <c:pt idx="312">
                  <c:v>25.03.2024</c:v>
                </c:pt>
                <c:pt idx="313">
                  <c:v>25.03.2024</c:v>
                </c:pt>
                <c:pt idx="314">
                  <c:v>26.03.2024</c:v>
                </c:pt>
                <c:pt idx="315">
                  <c:v>27.03.2024</c:v>
                </c:pt>
                <c:pt idx="316">
                  <c:v>28.03.2024</c:v>
                </c:pt>
                <c:pt idx="317">
                  <c:v>2.04.2024</c:v>
                </c:pt>
                <c:pt idx="318">
                  <c:v>3.04.2024</c:v>
                </c:pt>
                <c:pt idx="319">
                  <c:v>4.04.2024</c:v>
                </c:pt>
                <c:pt idx="320">
                  <c:v>5.04.2024</c:v>
                </c:pt>
                <c:pt idx="321">
                  <c:v>8.04.2024</c:v>
                </c:pt>
                <c:pt idx="322">
                  <c:v>9.04.2024</c:v>
                </c:pt>
                <c:pt idx="323">
                  <c:v>10.04.2024</c:v>
                </c:pt>
                <c:pt idx="324">
                  <c:v>11.04.2024</c:v>
                </c:pt>
                <c:pt idx="325">
                  <c:v>12.04.2024</c:v>
                </c:pt>
                <c:pt idx="326">
                  <c:v>15.04.2024</c:v>
                </c:pt>
                <c:pt idx="327">
                  <c:v>16.04.2024</c:v>
                </c:pt>
                <c:pt idx="328">
                  <c:v>17.04.2024</c:v>
                </c:pt>
                <c:pt idx="329">
                  <c:v>18.04.2024</c:v>
                </c:pt>
                <c:pt idx="330">
                  <c:v>19.04.2024</c:v>
                </c:pt>
                <c:pt idx="331">
                  <c:v>22.04.2024</c:v>
                </c:pt>
                <c:pt idx="332">
                  <c:v>23.04.2024</c:v>
                </c:pt>
                <c:pt idx="333">
                  <c:v>24.04.2024</c:v>
                </c:pt>
                <c:pt idx="334">
                  <c:v>25.04.2024</c:v>
                </c:pt>
                <c:pt idx="335">
                  <c:v>26.04.2024</c:v>
                </c:pt>
                <c:pt idx="336">
                  <c:v>29.04.2024</c:v>
                </c:pt>
                <c:pt idx="337">
                  <c:v>30.04.2024</c:v>
                </c:pt>
                <c:pt idx="338">
                  <c:v>1.05.2024</c:v>
                </c:pt>
                <c:pt idx="339">
                  <c:v>2.05.2024</c:v>
                </c:pt>
                <c:pt idx="340">
                  <c:v>3.05.2024</c:v>
                </c:pt>
                <c:pt idx="341">
                  <c:v>7.05.2024</c:v>
                </c:pt>
                <c:pt idx="342">
                  <c:v>8.05.2024</c:v>
                </c:pt>
                <c:pt idx="343">
                  <c:v>9.05.2024</c:v>
                </c:pt>
                <c:pt idx="344">
                  <c:v>10.05.2024</c:v>
                </c:pt>
                <c:pt idx="345">
                  <c:v>13.05.2024</c:v>
                </c:pt>
                <c:pt idx="346">
                  <c:v>14.05.2024</c:v>
                </c:pt>
                <c:pt idx="347">
                  <c:v>15.05.2024</c:v>
                </c:pt>
                <c:pt idx="348">
                  <c:v>16.05.2024</c:v>
                </c:pt>
                <c:pt idx="349">
                  <c:v>17.05.2024</c:v>
                </c:pt>
                <c:pt idx="350">
                  <c:v>20.05.2024</c:v>
                </c:pt>
                <c:pt idx="351">
                  <c:v>21.05.2024</c:v>
                </c:pt>
                <c:pt idx="352">
                  <c:v>22.05.2024</c:v>
                </c:pt>
                <c:pt idx="353">
                  <c:v>23.05.2024</c:v>
                </c:pt>
                <c:pt idx="354">
                  <c:v>24.05.2024</c:v>
                </c:pt>
                <c:pt idx="355">
                  <c:v>28.05.2024</c:v>
                </c:pt>
                <c:pt idx="356">
                  <c:v>29.05.2024</c:v>
                </c:pt>
                <c:pt idx="357">
                  <c:v>30.05.2024</c:v>
                </c:pt>
                <c:pt idx="358">
                  <c:v>31.05.2024</c:v>
                </c:pt>
                <c:pt idx="359">
                  <c:v>3.06.2024</c:v>
                </c:pt>
                <c:pt idx="360">
                  <c:v>4.06.2024</c:v>
                </c:pt>
                <c:pt idx="361">
                  <c:v>5.06.2024</c:v>
                </c:pt>
                <c:pt idx="362">
                  <c:v>06.06.202</c:v>
                </c:pt>
                <c:pt idx="363">
                  <c:v>7.06.2024</c:v>
                </c:pt>
                <c:pt idx="364">
                  <c:v>10.06.2024</c:v>
                </c:pt>
                <c:pt idx="365">
                  <c:v>11.06.2024</c:v>
                </c:pt>
                <c:pt idx="366">
                  <c:v>12.06.2024</c:v>
                </c:pt>
                <c:pt idx="367">
                  <c:v>13.06.2024</c:v>
                </c:pt>
                <c:pt idx="368">
                  <c:v>14.06.2024</c:v>
                </c:pt>
                <c:pt idx="369">
                  <c:v>17.06.2024</c:v>
                </c:pt>
                <c:pt idx="370">
                  <c:v>18.06.2024</c:v>
                </c:pt>
                <c:pt idx="371">
                  <c:v>19.06.2024</c:v>
                </c:pt>
                <c:pt idx="372">
                  <c:v>20.06.2024</c:v>
                </c:pt>
                <c:pt idx="373">
                  <c:v>21.06.2024</c:v>
                </c:pt>
                <c:pt idx="374">
                  <c:v>24.06.2024</c:v>
                </c:pt>
                <c:pt idx="375">
                  <c:v>25.06.2024</c:v>
                </c:pt>
                <c:pt idx="376">
                  <c:v>26.06.2024</c:v>
                </c:pt>
                <c:pt idx="377">
                  <c:v>27.06.2024</c:v>
                </c:pt>
                <c:pt idx="378">
                  <c:v>1.07.2024</c:v>
                </c:pt>
                <c:pt idx="379">
                  <c:v>2.07.2024</c:v>
                </c:pt>
                <c:pt idx="380">
                  <c:v>3.07.2024</c:v>
                </c:pt>
                <c:pt idx="381">
                  <c:v>4.07.2024</c:v>
                </c:pt>
                <c:pt idx="382">
                  <c:v>5.07.2024</c:v>
                </c:pt>
                <c:pt idx="383">
                  <c:v>8.07.2024</c:v>
                </c:pt>
                <c:pt idx="384">
                  <c:v>9.07.2024</c:v>
                </c:pt>
                <c:pt idx="385">
                  <c:v>10.07.2024</c:v>
                </c:pt>
                <c:pt idx="386">
                  <c:v>11.07.2024</c:v>
                </c:pt>
                <c:pt idx="387">
                  <c:v>12.07.2024</c:v>
                </c:pt>
                <c:pt idx="388">
                  <c:v>15.07.2024</c:v>
                </c:pt>
                <c:pt idx="389">
                  <c:v>16.07.2024</c:v>
                </c:pt>
                <c:pt idx="390">
                  <c:v>17.07.2024</c:v>
                </c:pt>
                <c:pt idx="391">
                  <c:v>18.07.2024</c:v>
                </c:pt>
                <c:pt idx="392">
                  <c:v>19.07.2024</c:v>
                </c:pt>
                <c:pt idx="393">
                  <c:v>22.07.2024</c:v>
                </c:pt>
                <c:pt idx="394">
                  <c:v>23.07.2024</c:v>
                </c:pt>
                <c:pt idx="395">
                  <c:v>24.07.2024</c:v>
                </c:pt>
                <c:pt idx="396">
                  <c:v>25.07.2024</c:v>
                </c:pt>
                <c:pt idx="397">
                  <c:v>26.07.2024</c:v>
                </c:pt>
                <c:pt idx="398">
                  <c:v>29.07.2024</c:v>
                </c:pt>
                <c:pt idx="399">
                  <c:v>30.07.2024</c:v>
                </c:pt>
                <c:pt idx="400">
                  <c:v>31.07.2024</c:v>
                </c:pt>
                <c:pt idx="401">
                  <c:v>1.08.2024</c:v>
                </c:pt>
                <c:pt idx="402">
                  <c:v>2.08.2024</c:v>
                </c:pt>
                <c:pt idx="403">
                  <c:v>5.08.2024</c:v>
                </c:pt>
                <c:pt idx="404">
                  <c:v>6.08.2024</c:v>
                </c:pt>
                <c:pt idx="405">
                  <c:v>7.08.2024</c:v>
                </c:pt>
                <c:pt idx="406">
                  <c:v>8.08.2024</c:v>
                </c:pt>
                <c:pt idx="407">
                  <c:v>9.08.2024</c:v>
                </c:pt>
                <c:pt idx="408">
                  <c:v>12.08.2024</c:v>
                </c:pt>
                <c:pt idx="409">
                  <c:v>13.08.2024</c:v>
                </c:pt>
                <c:pt idx="410">
                  <c:v>14.08.2024</c:v>
                </c:pt>
                <c:pt idx="411">
                  <c:v>15.08.2024</c:v>
                </c:pt>
                <c:pt idx="412">
                  <c:v>16.08.2024</c:v>
                </c:pt>
                <c:pt idx="413">
                  <c:v>19.08.2024</c:v>
                </c:pt>
                <c:pt idx="414">
                  <c:v>20.08.2024</c:v>
                </c:pt>
                <c:pt idx="415">
                  <c:v>21.08.2024</c:v>
                </c:pt>
                <c:pt idx="416">
                  <c:v>22.08.2024</c:v>
                </c:pt>
                <c:pt idx="417">
                  <c:v>23.08.2024</c:v>
                </c:pt>
                <c:pt idx="418">
                  <c:v>27.08.2024</c:v>
                </c:pt>
                <c:pt idx="419">
                  <c:v>28.08.2024</c:v>
                </c:pt>
                <c:pt idx="420">
                  <c:v>29.08.2024</c:v>
                </c:pt>
                <c:pt idx="421">
                  <c:v>30.08.2024</c:v>
                </c:pt>
                <c:pt idx="422">
                  <c:v>2.08.2024</c:v>
                </c:pt>
                <c:pt idx="423">
                  <c:v>3.09.2024</c:v>
                </c:pt>
                <c:pt idx="424">
                  <c:v>4.09.2024</c:v>
                </c:pt>
                <c:pt idx="425">
                  <c:v>5.09.2024</c:v>
                </c:pt>
                <c:pt idx="426">
                  <c:v>10.09.2024</c:v>
                </c:pt>
                <c:pt idx="427">
                  <c:v>11.09.2024</c:v>
                </c:pt>
                <c:pt idx="428">
                  <c:v>12.09.2024</c:v>
                </c:pt>
                <c:pt idx="429">
                  <c:v>13.09.2024</c:v>
                </c:pt>
                <c:pt idx="430">
                  <c:v>16.09.2024</c:v>
                </c:pt>
                <c:pt idx="431">
                  <c:v>17.09.2024</c:v>
                </c:pt>
                <c:pt idx="432">
                  <c:v>18.09.2024</c:v>
                </c:pt>
                <c:pt idx="433">
                  <c:v>19.09.2024</c:v>
                </c:pt>
                <c:pt idx="434">
                  <c:v>20.09.2024</c:v>
                </c:pt>
                <c:pt idx="435">
                  <c:v>23.09.2024</c:v>
                </c:pt>
                <c:pt idx="436">
                  <c:v>24.09.2024</c:v>
                </c:pt>
                <c:pt idx="437">
                  <c:v>25.09.2024</c:v>
                </c:pt>
                <c:pt idx="438">
                  <c:v>26.09.2024</c:v>
                </c:pt>
                <c:pt idx="439">
                  <c:v>27.09.2024</c:v>
                </c:pt>
                <c:pt idx="440">
                  <c:v>30.09.2024</c:v>
                </c:pt>
                <c:pt idx="441">
                  <c:v>1.10.2024</c:v>
                </c:pt>
                <c:pt idx="442">
                  <c:v>2.10.2024</c:v>
                </c:pt>
                <c:pt idx="443">
                  <c:v>3.10.2024</c:v>
                </c:pt>
                <c:pt idx="444">
                  <c:v>4.10.2024</c:v>
                </c:pt>
                <c:pt idx="445">
                  <c:v>7.10.2024</c:v>
                </c:pt>
                <c:pt idx="446">
                  <c:v>8.10.2024</c:v>
                </c:pt>
                <c:pt idx="447">
                  <c:v>9.10.2024</c:v>
                </c:pt>
                <c:pt idx="448">
                  <c:v>10.10.2024</c:v>
                </c:pt>
                <c:pt idx="449">
                  <c:v>11.10.2024</c:v>
                </c:pt>
                <c:pt idx="450">
                  <c:v>14.10.2024</c:v>
                </c:pt>
                <c:pt idx="451">
                  <c:v>15.10.2024</c:v>
                </c:pt>
                <c:pt idx="452">
                  <c:v>16.10.2024</c:v>
                </c:pt>
                <c:pt idx="453">
                  <c:v>17.10.2024</c:v>
                </c:pt>
                <c:pt idx="454">
                  <c:v>18.10.2024</c:v>
                </c:pt>
                <c:pt idx="455">
                  <c:v>21.10.2024</c:v>
                </c:pt>
                <c:pt idx="456">
                  <c:v>22.10.2024</c:v>
                </c:pt>
                <c:pt idx="457">
                  <c:v>23.10.2024</c:v>
                </c:pt>
                <c:pt idx="458">
                  <c:v>24.10.2024</c:v>
                </c:pt>
                <c:pt idx="459">
                  <c:v>25.10.2024</c:v>
                </c:pt>
                <c:pt idx="460">
                  <c:v>28.10.2024</c:v>
                </c:pt>
                <c:pt idx="461">
                  <c:v>29.10.2024</c:v>
                </c:pt>
                <c:pt idx="462">
                  <c:v>30.10.2024</c:v>
                </c:pt>
                <c:pt idx="463">
                  <c:v>31.10.2024</c:v>
                </c:pt>
                <c:pt idx="464">
                  <c:v>1.11.2024</c:v>
                </c:pt>
                <c:pt idx="465">
                  <c:v>6.11.2024</c:v>
                </c:pt>
                <c:pt idx="466">
                  <c:v>7.11.2024</c:v>
                </c:pt>
                <c:pt idx="467">
                  <c:v>8.11.2024</c:v>
                </c:pt>
                <c:pt idx="468">
                  <c:v>11.11.2024</c:v>
                </c:pt>
                <c:pt idx="469">
                  <c:v>12.11.2024</c:v>
                </c:pt>
                <c:pt idx="470">
                  <c:v>13.11.2024</c:v>
                </c:pt>
                <c:pt idx="471">
                  <c:v>14.11.2024</c:v>
                </c:pt>
                <c:pt idx="472">
                  <c:v>15.11.2024</c:v>
                </c:pt>
                <c:pt idx="473">
                  <c:v>18.11.2024</c:v>
                </c:pt>
                <c:pt idx="474">
                  <c:v>19.11.2024</c:v>
                </c:pt>
                <c:pt idx="475">
                  <c:v>20.11.2024</c:v>
                </c:pt>
                <c:pt idx="476">
                  <c:v>21.11.2024</c:v>
                </c:pt>
                <c:pt idx="477">
                  <c:v>22.11.2024</c:v>
                </c:pt>
                <c:pt idx="478">
                  <c:v>25.11.2024</c:v>
                </c:pt>
                <c:pt idx="479">
                  <c:v>26.11.2024</c:v>
                </c:pt>
                <c:pt idx="480">
                  <c:v>27.11.2024</c:v>
                </c:pt>
                <c:pt idx="481">
                  <c:v>28.11.2024</c:v>
                </c:pt>
                <c:pt idx="482">
                  <c:v>29.11.2024</c:v>
                </c:pt>
                <c:pt idx="483">
                  <c:v>2.12.2024</c:v>
                </c:pt>
                <c:pt idx="484">
                  <c:v>3.12.2024</c:v>
                </c:pt>
                <c:pt idx="485">
                  <c:v>4.12.2024</c:v>
                </c:pt>
                <c:pt idx="486">
                  <c:v>5.12.2024</c:v>
                </c:pt>
                <c:pt idx="487">
                  <c:v>6.12.2024</c:v>
                </c:pt>
                <c:pt idx="488">
                  <c:v>9.12.2024</c:v>
                </c:pt>
                <c:pt idx="489">
                  <c:v>10.12.2024</c:v>
                </c:pt>
                <c:pt idx="490">
                  <c:v>11.12.2024</c:v>
                </c:pt>
                <c:pt idx="491">
                  <c:v>12.12.2024</c:v>
                </c:pt>
                <c:pt idx="492">
                  <c:v>13.12.2024</c:v>
                </c:pt>
                <c:pt idx="493">
                  <c:v>16.12.2024</c:v>
                </c:pt>
                <c:pt idx="494">
                  <c:v>17.12.2024</c:v>
                </c:pt>
                <c:pt idx="495">
                  <c:v>18.12.2024</c:v>
                </c:pt>
                <c:pt idx="496">
                  <c:v>19.12.2024</c:v>
                </c:pt>
                <c:pt idx="497">
                  <c:v>20.12.2024</c:v>
                </c:pt>
                <c:pt idx="498">
                  <c:v>23.12.2024</c:v>
                </c:pt>
                <c:pt idx="499">
                  <c:v>24.12.2024</c:v>
                </c:pt>
                <c:pt idx="500">
                  <c:v>27.12.2024</c:v>
                </c:pt>
                <c:pt idx="501">
                  <c:v>30.12.2024</c:v>
                </c:pt>
                <c:pt idx="502">
                  <c:v>31.12.2024</c:v>
                </c:pt>
                <c:pt idx="503">
                  <c:v>3.01.2025</c:v>
                </c:pt>
                <c:pt idx="504">
                  <c:v>9.01.2025</c:v>
                </c:pt>
                <c:pt idx="505">
                  <c:v>10.01.2025</c:v>
                </c:pt>
                <c:pt idx="506">
                  <c:v>13.01.2025</c:v>
                </c:pt>
                <c:pt idx="507">
                  <c:v>14.01.2025</c:v>
                </c:pt>
                <c:pt idx="508">
                  <c:v>15.01.2025</c:v>
                </c:pt>
                <c:pt idx="509">
                  <c:v>16.01.2025</c:v>
                </c:pt>
                <c:pt idx="510">
                  <c:v>17.01.2025</c:v>
                </c:pt>
                <c:pt idx="511">
                  <c:v>20.01.2025</c:v>
                </c:pt>
                <c:pt idx="512">
                  <c:v>21.01.2025</c:v>
                </c:pt>
                <c:pt idx="513">
                  <c:v>22.01.2025</c:v>
                </c:pt>
                <c:pt idx="514">
                  <c:v>23.01.2025</c:v>
                </c:pt>
                <c:pt idx="515">
                  <c:v>24.01.2025</c:v>
                </c:pt>
                <c:pt idx="516">
                  <c:v>27.01.2025</c:v>
                </c:pt>
                <c:pt idx="517">
                  <c:v>28.01.2025</c:v>
                </c:pt>
                <c:pt idx="518">
                  <c:v>29.01.2025</c:v>
                </c:pt>
                <c:pt idx="519">
                  <c:v>30.01.2025</c:v>
                </c:pt>
                <c:pt idx="520">
                  <c:v>31.01.2025</c:v>
                </c:pt>
                <c:pt idx="521">
                  <c:v>3.02.2025</c:v>
                </c:pt>
                <c:pt idx="522">
                  <c:v>4.02.2025</c:v>
                </c:pt>
                <c:pt idx="523">
                  <c:v>5.02.2025</c:v>
                </c:pt>
                <c:pt idx="524">
                  <c:v>6.02.2025</c:v>
                </c:pt>
                <c:pt idx="525">
                  <c:v>7.02.2025</c:v>
                </c:pt>
                <c:pt idx="526">
                  <c:v>10.02.2025</c:v>
                </c:pt>
                <c:pt idx="527">
                  <c:v>11.02.2025</c:v>
                </c:pt>
                <c:pt idx="528">
                  <c:v>12.02.2025</c:v>
                </c:pt>
                <c:pt idx="529">
                  <c:v>13.02.2025</c:v>
                </c:pt>
                <c:pt idx="530">
                  <c:v>14.02.2025</c:v>
                </c:pt>
                <c:pt idx="531">
                  <c:v>17.02.2025</c:v>
                </c:pt>
                <c:pt idx="532">
                  <c:v>18.02.2025</c:v>
                </c:pt>
                <c:pt idx="533">
                  <c:v>19.02.2025</c:v>
                </c:pt>
                <c:pt idx="534">
                  <c:v>20.02.2025</c:v>
                </c:pt>
                <c:pt idx="535">
                  <c:v>21.02.2025</c:v>
                </c:pt>
                <c:pt idx="536">
                  <c:v>24.02.2025</c:v>
                </c:pt>
                <c:pt idx="537">
                  <c:v>25.02.2025</c:v>
                </c:pt>
                <c:pt idx="538">
                  <c:v>26.02.2025</c:v>
                </c:pt>
                <c:pt idx="539">
                  <c:v>27.02.2025</c:v>
                </c:pt>
                <c:pt idx="540">
                  <c:v>28.02.2025</c:v>
                </c:pt>
                <c:pt idx="541">
                  <c:v>3.03.2025</c:v>
                </c:pt>
                <c:pt idx="542">
                  <c:v>4.03.2025</c:v>
                </c:pt>
                <c:pt idx="543">
                  <c:v>5.03.2025</c:v>
                </c:pt>
                <c:pt idx="544">
                  <c:v>6.03.2025</c:v>
                </c:pt>
                <c:pt idx="545">
                  <c:v>7.03.2025</c:v>
                </c:pt>
                <c:pt idx="546">
                  <c:v>10.03.2025</c:v>
                </c:pt>
                <c:pt idx="547">
                  <c:v>11.03.2025</c:v>
                </c:pt>
                <c:pt idx="548">
                  <c:v>12.03.2025</c:v>
                </c:pt>
                <c:pt idx="549">
                  <c:v>13.03.2025</c:v>
                </c:pt>
                <c:pt idx="550">
                  <c:v>14.03.2025</c:v>
                </c:pt>
                <c:pt idx="551">
                  <c:v>17.03.2025</c:v>
                </c:pt>
                <c:pt idx="552">
                  <c:v>18.03.2025</c:v>
                </c:pt>
                <c:pt idx="553">
                  <c:v>19.03.2025</c:v>
                </c:pt>
                <c:pt idx="554">
                  <c:v>20.03.2025</c:v>
                </c:pt>
                <c:pt idx="555">
                  <c:v>21.03.2025</c:v>
                </c:pt>
                <c:pt idx="556">
                  <c:v>24.03.2025</c:v>
                </c:pt>
                <c:pt idx="557">
                  <c:v>25.03.2025</c:v>
                </c:pt>
                <c:pt idx="558">
                  <c:v>26.03.2025</c:v>
                </c:pt>
                <c:pt idx="559">
                  <c:v>27.03.2025</c:v>
                </c:pt>
                <c:pt idx="560">
                  <c:v>28.03.2025</c:v>
                </c:pt>
                <c:pt idx="561">
                  <c:v>31.03.2025</c:v>
                </c:pt>
                <c:pt idx="562">
                  <c:v>1.04.2025</c:v>
                </c:pt>
                <c:pt idx="563">
                  <c:v>2.04.2025</c:v>
                </c:pt>
                <c:pt idx="564">
                  <c:v>3.04.2025</c:v>
                </c:pt>
                <c:pt idx="565">
                  <c:v>4.04.2025</c:v>
                </c:pt>
                <c:pt idx="566">
                  <c:v>7.04.2025</c:v>
                </c:pt>
                <c:pt idx="567">
                  <c:v>8.04.2025</c:v>
                </c:pt>
                <c:pt idx="568">
                  <c:v>9.04.2025</c:v>
                </c:pt>
                <c:pt idx="569">
                  <c:v>10.04.2025</c:v>
                </c:pt>
                <c:pt idx="570">
                  <c:v>11.04.2025</c:v>
                </c:pt>
                <c:pt idx="571">
                  <c:v>14.04.2025</c:v>
                </c:pt>
                <c:pt idx="572">
                  <c:v>15.04.2025</c:v>
                </c:pt>
                <c:pt idx="573">
                  <c:v>16.04.2025</c:v>
                </c:pt>
                <c:pt idx="574">
                  <c:v>17.04.2025</c:v>
                </c:pt>
                <c:pt idx="575">
                  <c:v>22.04.2025</c:v>
                </c:pt>
                <c:pt idx="576">
                  <c:v>23.04.2025</c:v>
                </c:pt>
                <c:pt idx="577">
                  <c:v>24.04.2025</c:v>
                </c:pt>
                <c:pt idx="578">
                  <c:v>25.04.2025</c:v>
                </c:pt>
                <c:pt idx="579">
                  <c:v>28.04.2025</c:v>
                </c:pt>
                <c:pt idx="580">
                  <c:v>29.04.2025</c:v>
                </c:pt>
                <c:pt idx="581">
                  <c:v>30.04.2025</c:v>
                </c:pt>
                <c:pt idx="582">
                  <c:v>1.05.2025</c:v>
                </c:pt>
                <c:pt idx="583">
                  <c:v>2.05.2025</c:v>
                </c:pt>
                <c:pt idx="584">
                  <c:v>6.05.2025</c:v>
                </c:pt>
                <c:pt idx="585">
                  <c:v>7.05.2025</c:v>
                </c:pt>
                <c:pt idx="586">
                  <c:v>8.05.2025</c:v>
                </c:pt>
                <c:pt idx="587">
                  <c:v>9.05.2025</c:v>
                </c:pt>
                <c:pt idx="588">
                  <c:v>12.05.2025</c:v>
                </c:pt>
                <c:pt idx="589">
                  <c:v>13.05.2025</c:v>
                </c:pt>
                <c:pt idx="590">
                  <c:v>14.05.2025</c:v>
                </c:pt>
                <c:pt idx="591">
                  <c:v>15.05.2025</c:v>
                </c:pt>
                <c:pt idx="592">
                  <c:v>16.05.2025</c:v>
                </c:pt>
                <c:pt idx="593">
                  <c:v>19.05.2025</c:v>
                </c:pt>
                <c:pt idx="594">
                  <c:v>20.05.2025</c:v>
                </c:pt>
                <c:pt idx="595">
                  <c:v>21.05.2025</c:v>
                </c:pt>
                <c:pt idx="596">
                  <c:v>22.05.2025</c:v>
                </c:pt>
                <c:pt idx="597">
                  <c:v>23.05.2025</c:v>
                </c:pt>
                <c:pt idx="598">
                  <c:v>27.05.2025</c:v>
                </c:pt>
                <c:pt idx="599">
                  <c:v>28.05.2025</c:v>
                </c:pt>
                <c:pt idx="600">
                  <c:v>29.05.2025</c:v>
                </c:pt>
                <c:pt idx="601">
                  <c:v>30.05.2025</c:v>
                </c:pt>
                <c:pt idx="602">
                  <c:v>2.06.2025</c:v>
                </c:pt>
                <c:pt idx="603">
                  <c:v>3.06.2025</c:v>
                </c:pt>
                <c:pt idx="604">
                  <c:v>4.06.2025</c:v>
                </c:pt>
                <c:pt idx="605">
                  <c:v>5.06.2025</c:v>
                </c:pt>
                <c:pt idx="606">
                  <c:v>6.06.2025</c:v>
                </c:pt>
                <c:pt idx="607">
                  <c:v>9.06.2025</c:v>
                </c:pt>
                <c:pt idx="608">
                  <c:v>10.06.2025</c:v>
                </c:pt>
                <c:pt idx="609">
                  <c:v>11.06.2025</c:v>
                </c:pt>
                <c:pt idx="610">
                  <c:v>12.06.2025</c:v>
                </c:pt>
                <c:pt idx="611">
                  <c:v>13.06.2025</c:v>
                </c:pt>
                <c:pt idx="612">
                  <c:v>16.06.2025</c:v>
                </c:pt>
                <c:pt idx="613">
                  <c:v>17.06.2025</c:v>
                </c:pt>
                <c:pt idx="614">
                  <c:v>18.06.2025</c:v>
                </c:pt>
                <c:pt idx="615">
                  <c:v>19.06.2025</c:v>
                </c:pt>
                <c:pt idx="616">
                  <c:v>20.06.2025</c:v>
                </c:pt>
                <c:pt idx="617">
                  <c:v>23.06.2025</c:v>
                </c:pt>
                <c:pt idx="618">
                  <c:v>24.06.2025</c:v>
                </c:pt>
                <c:pt idx="619">
                  <c:v>25.06.2025</c:v>
                </c:pt>
                <c:pt idx="620">
                  <c:v>26.06.2025</c:v>
                </c:pt>
                <c:pt idx="621">
                  <c:v>27.06.2025</c:v>
                </c:pt>
                <c:pt idx="622">
                  <c:v>30.06.2025</c:v>
                </c:pt>
                <c:pt idx="623">
                  <c:v>1.07.2025</c:v>
                </c:pt>
                <c:pt idx="624">
                  <c:v>2.07.2025</c:v>
                </c:pt>
              </c:strCache>
            </c:strRef>
          </c:cat>
          <c:val>
            <c:numRef>
              <c:f>Sayfa1!$B$2:$B$626</c:f>
              <c:numCache>
                <c:formatCode>#,##0</c:formatCode>
                <c:ptCount val="625"/>
                <c:pt idx="0">
                  <c:v>1284</c:v>
                </c:pt>
                <c:pt idx="1">
                  <c:v>1216.25</c:v>
                </c:pt>
                <c:pt idx="2">
                  <c:v>1248.75</c:v>
                </c:pt>
                <c:pt idx="3">
                  <c:v>1355.75</c:v>
                </c:pt>
                <c:pt idx="4">
                  <c:v>1409.75</c:v>
                </c:pt>
                <c:pt idx="5">
                  <c:v>1536</c:v>
                </c:pt>
                <c:pt idx="6">
                  <c:v>1710</c:v>
                </c:pt>
                <c:pt idx="7">
                  <c:v>1902</c:v>
                </c:pt>
                <c:pt idx="8">
                  <c:v>2293</c:v>
                </c:pt>
                <c:pt idx="9">
                  <c:v>2342.75</c:v>
                </c:pt>
                <c:pt idx="10">
                  <c:v>2651.5</c:v>
                </c:pt>
                <c:pt idx="11">
                  <c:v>3200</c:v>
                </c:pt>
                <c:pt idx="12">
                  <c:v>3725</c:v>
                </c:pt>
                <c:pt idx="13">
                  <c:v>3245</c:v>
                </c:pt>
                <c:pt idx="14">
                  <c:v>3420</c:v>
                </c:pt>
                <c:pt idx="15">
                  <c:v>3438</c:v>
                </c:pt>
                <c:pt idx="16">
                  <c:v>3329</c:v>
                </c:pt>
                <c:pt idx="17">
                  <c:v>4249</c:v>
                </c:pt>
                <c:pt idx="18">
                  <c:v>4434</c:v>
                </c:pt>
                <c:pt idx="19">
                  <c:v>4291</c:v>
                </c:pt>
                <c:pt idx="20">
                  <c:v>3511</c:v>
                </c:pt>
                <c:pt idx="21">
                  <c:v>3486</c:v>
                </c:pt>
                <c:pt idx="22">
                  <c:v>3255</c:v>
                </c:pt>
                <c:pt idx="23">
                  <c:v>3754.5</c:v>
                </c:pt>
                <c:pt idx="24">
                  <c:v>3701</c:v>
                </c:pt>
                <c:pt idx="25">
                  <c:v>3348.5</c:v>
                </c:pt>
                <c:pt idx="26">
                  <c:v>3578</c:v>
                </c:pt>
                <c:pt idx="27">
                  <c:v>3121</c:v>
                </c:pt>
                <c:pt idx="28">
                  <c:v>3067</c:v>
                </c:pt>
                <c:pt idx="29">
                  <c:v>2815.5</c:v>
                </c:pt>
                <c:pt idx="30">
                  <c:v>2592</c:v>
                </c:pt>
                <c:pt idx="31">
                  <c:v>2355.5</c:v>
                </c:pt>
                <c:pt idx="32">
                  <c:v>2501.5</c:v>
                </c:pt>
                <c:pt idx="33">
                  <c:v>2726</c:v>
                </c:pt>
                <c:pt idx="34">
                  <c:v>2302.75</c:v>
                </c:pt>
                <c:pt idx="35">
                  <c:v>2212</c:v>
                </c:pt>
                <c:pt idx="36">
                  <c:v>1987.25</c:v>
                </c:pt>
                <c:pt idx="37">
                  <c:v>1909.25</c:v>
                </c:pt>
                <c:pt idx="38">
                  <c:v>1893.25</c:v>
                </c:pt>
                <c:pt idx="39">
                  <c:v>1798.5</c:v>
                </c:pt>
                <c:pt idx="40">
                  <c:v>1661.5</c:v>
                </c:pt>
                <c:pt idx="41">
                  <c:v>1101.5</c:v>
                </c:pt>
                <c:pt idx="42">
                  <c:v>1200.75</c:v>
                </c:pt>
                <c:pt idx="43">
                  <c:v>1047</c:v>
                </c:pt>
                <c:pt idx="44">
                  <c:v>1143</c:v>
                </c:pt>
                <c:pt idx="45">
                  <c:v>1098.5</c:v>
                </c:pt>
                <c:pt idx="46">
                  <c:v>1135</c:v>
                </c:pt>
                <c:pt idx="47">
                  <c:v>1328</c:v>
                </c:pt>
                <c:pt idx="48">
                  <c:v>1420</c:v>
                </c:pt>
                <c:pt idx="49">
                  <c:v>1540</c:v>
                </c:pt>
                <c:pt idx="50">
                  <c:v>1546</c:v>
                </c:pt>
                <c:pt idx="51">
                  <c:v>1750</c:v>
                </c:pt>
                <c:pt idx="52">
                  <c:v>1864</c:v>
                </c:pt>
                <c:pt idx="53">
                  <c:v>1950</c:v>
                </c:pt>
                <c:pt idx="54">
                  <c:v>2170</c:v>
                </c:pt>
                <c:pt idx="55">
                  <c:v>2312</c:v>
                </c:pt>
                <c:pt idx="56">
                  <c:v>2575</c:v>
                </c:pt>
                <c:pt idx="57">
                  <c:v>2130</c:v>
                </c:pt>
                <c:pt idx="58">
                  <c:v>2197</c:v>
                </c:pt>
                <c:pt idx="59">
                  <c:v>2370</c:v>
                </c:pt>
                <c:pt idx="60">
                  <c:v>2293.5</c:v>
                </c:pt>
                <c:pt idx="61">
                  <c:v>1919.5</c:v>
                </c:pt>
                <c:pt idx="62">
                  <c:v>1782</c:v>
                </c:pt>
                <c:pt idx="63">
                  <c:v>2010</c:v>
                </c:pt>
                <c:pt idx="64">
                  <c:v>2074.75</c:v>
                </c:pt>
                <c:pt idx="65">
                  <c:v>2193</c:v>
                </c:pt>
                <c:pt idx="66">
                  <c:v>2424.5</c:v>
                </c:pt>
                <c:pt idx="67">
                  <c:v>2111</c:v>
                </c:pt>
                <c:pt idx="68">
                  <c:v>2446</c:v>
                </c:pt>
                <c:pt idx="69">
                  <c:v>2415</c:v>
                </c:pt>
                <c:pt idx="70">
                  <c:v>2516</c:v>
                </c:pt>
                <c:pt idx="71">
                  <c:v>2360</c:v>
                </c:pt>
                <c:pt idx="72">
                  <c:v>2259</c:v>
                </c:pt>
                <c:pt idx="73">
                  <c:v>2265</c:v>
                </c:pt>
                <c:pt idx="74">
                  <c:v>2346.25</c:v>
                </c:pt>
                <c:pt idx="75">
                  <c:v>2505</c:v>
                </c:pt>
                <c:pt idx="76">
                  <c:v>2290.5</c:v>
                </c:pt>
                <c:pt idx="77">
                  <c:v>1866.5</c:v>
                </c:pt>
                <c:pt idx="78">
                  <c:v>2000</c:v>
                </c:pt>
                <c:pt idx="79">
                  <c:v>2071</c:v>
                </c:pt>
                <c:pt idx="80">
                  <c:v>1845</c:v>
                </c:pt>
                <c:pt idx="81">
                  <c:v>2106</c:v>
                </c:pt>
                <c:pt idx="82">
                  <c:v>2112</c:v>
                </c:pt>
                <c:pt idx="83">
                  <c:v>2000</c:v>
                </c:pt>
                <c:pt idx="84">
                  <c:v>2063</c:v>
                </c:pt>
                <c:pt idx="85">
                  <c:v>1871</c:v>
                </c:pt>
                <c:pt idx="86">
                  <c:v>1877</c:v>
                </c:pt>
                <c:pt idx="87">
                  <c:v>1842</c:v>
                </c:pt>
                <c:pt idx="88">
                  <c:v>1841</c:v>
                </c:pt>
                <c:pt idx="89">
                  <c:v>2096</c:v>
                </c:pt>
                <c:pt idx="90">
                  <c:v>1870</c:v>
                </c:pt>
                <c:pt idx="91">
                  <c:v>2046</c:v>
                </c:pt>
                <c:pt idx="92">
                  <c:v>2080</c:v>
                </c:pt>
                <c:pt idx="93">
                  <c:v>2145</c:v>
                </c:pt>
                <c:pt idx="94">
                  <c:v>2065</c:v>
                </c:pt>
                <c:pt idx="95">
                  <c:v>1897</c:v>
                </c:pt>
                <c:pt idx="96">
                  <c:v>1868</c:v>
                </c:pt>
                <c:pt idx="97">
                  <c:v>1927</c:v>
                </c:pt>
                <c:pt idx="98">
                  <c:v>1853</c:v>
                </c:pt>
                <c:pt idx="99">
                  <c:v>1843</c:v>
                </c:pt>
                <c:pt idx="100">
                  <c:v>1905</c:v>
                </c:pt>
                <c:pt idx="101">
                  <c:v>1918</c:v>
                </c:pt>
                <c:pt idx="102">
                  <c:v>1952</c:v>
                </c:pt>
                <c:pt idx="103">
                  <c:v>1887</c:v>
                </c:pt>
                <c:pt idx="104">
                  <c:v>2055</c:v>
                </c:pt>
                <c:pt idx="105">
                  <c:v>1972</c:v>
                </c:pt>
                <c:pt idx="106">
                  <c:v>2073</c:v>
                </c:pt>
                <c:pt idx="107">
                  <c:v>1983</c:v>
                </c:pt>
                <c:pt idx="108">
                  <c:v>2040</c:v>
                </c:pt>
                <c:pt idx="109">
                  <c:v>2054</c:v>
                </c:pt>
                <c:pt idx="110">
                  <c:v>2217</c:v>
                </c:pt>
                <c:pt idx="111">
                  <c:v>2360</c:v>
                </c:pt>
                <c:pt idx="112">
                  <c:v>2359</c:v>
                </c:pt>
                <c:pt idx="113">
                  <c:v>2288</c:v>
                </c:pt>
                <c:pt idx="114">
                  <c:v>2307</c:v>
                </c:pt>
                <c:pt idx="115">
                  <c:v>2215</c:v>
                </c:pt>
                <c:pt idx="116">
                  <c:v>2178</c:v>
                </c:pt>
                <c:pt idx="117">
                  <c:v>2125</c:v>
                </c:pt>
                <c:pt idx="118">
                  <c:v>2065</c:v>
                </c:pt>
                <c:pt idx="119">
                  <c:v>2081</c:v>
                </c:pt>
                <c:pt idx="120">
                  <c:v>2345</c:v>
                </c:pt>
                <c:pt idx="121">
                  <c:v>2188</c:v>
                </c:pt>
                <c:pt idx="122">
                  <c:v>2000</c:v>
                </c:pt>
                <c:pt idx="123">
                  <c:v>1916</c:v>
                </c:pt>
                <c:pt idx="124">
                  <c:v>1809.5</c:v>
                </c:pt>
                <c:pt idx="125">
                  <c:v>1688.5</c:v>
                </c:pt>
                <c:pt idx="126">
                  <c:v>1710</c:v>
                </c:pt>
                <c:pt idx="127">
                  <c:v>1563</c:v>
                </c:pt>
                <c:pt idx="128">
                  <c:v>1609</c:v>
                </c:pt>
                <c:pt idx="129">
                  <c:v>1476</c:v>
                </c:pt>
                <c:pt idx="130">
                  <c:v>1623</c:v>
                </c:pt>
                <c:pt idx="131">
                  <c:v>1764</c:v>
                </c:pt>
                <c:pt idx="132">
                  <c:v>1817</c:v>
                </c:pt>
                <c:pt idx="133">
                  <c:v>1938.5</c:v>
                </c:pt>
                <c:pt idx="134">
                  <c:v>1923</c:v>
                </c:pt>
                <c:pt idx="135">
                  <c:v>2104.5</c:v>
                </c:pt>
                <c:pt idx="136">
                  <c:v>2243</c:v>
                </c:pt>
                <c:pt idx="137">
                  <c:v>2310</c:v>
                </c:pt>
                <c:pt idx="138">
                  <c:v>2377</c:v>
                </c:pt>
                <c:pt idx="139">
                  <c:v>2458</c:v>
                </c:pt>
                <c:pt idx="140">
                  <c:v>2702</c:v>
                </c:pt>
                <c:pt idx="141">
                  <c:v>2576</c:v>
                </c:pt>
                <c:pt idx="142">
                  <c:v>2860</c:v>
                </c:pt>
                <c:pt idx="143">
                  <c:v>2825</c:v>
                </c:pt>
                <c:pt idx="144">
                  <c:v>2771</c:v>
                </c:pt>
                <c:pt idx="145">
                  <c:v>2623</c:v>
                </c:pt>
                <c:pt idx="146">
                  <c:v>2600</c:v>
                </c:pt>
                <c:pt idx="147">
                  <c:v>2758</c:v>
                </c:pt>
                <c:pt idx="148">
                  <c:v>2795</c:v>
                </c:pt>
                <c:pt idx="149">
                  <c:v>3146</c:v>
                </c:pt>
                <c:pt idx="150">
                  <c:v>3162</c:v>
                </c:pt>
                <c:pt idx="151">
                  <c:v>3265</c:v>
                </c:pt>
                <c:pt idx="152">
                  <c:v>3156</c:v>
                </c:pt>
                <c:pt idx="153">
                  <c:v>3319</c:v>
                </c:pt>
                <c:pt idx="154">
                  <c:v>3540</c:v>
                </c:pt>
                <c:pt idx="155">
                  <c:v>3580</c:v>
                </c:pt>
                <c:pt idx="156">
                  <c:v>3447.5</c:v>
                </c:pt>
                <c:pt idx="157">
                  <c:v>3274</c:v>
                </c:pt>
                <c:pt idx="158">
                  <c:v>3127</c:v>
                </c:pt>
                <c:pt idx="159">
                  <c:v>3100</c:v>
                </c:pt>
                <c:pt idx="160">
                  <c:v>2854</c:v>
                </c:pt>
                <c:pt idx="161">
                  <c:v>2625</c:v>
                </c:pt>
                <c:pt idx="162">
                  <c:v>2457</c:v>
                </c:pt>
                <c:pt idx="163">
                  <c:v>2612</c:v>
                </c:pt>
                <c:pt idx="164">
                  <c:v>2493</c:v>
                </c:pt>
                <c:pt idx="165">
                  <c:v>2542</c:v>
                </c:pt>
                <c:pt idx="166">
                  <c:v>2467</c:v>
                </c:pt>
                <c:pt idx="167">
                  <c:v>2719</c:v>
                </c:pt>
                <c:pt idx="168">
                  <c:v>2778</c:v>
                </c:pt>
                <c:pt idx="169">
                  <c:v>2923</c:v>
                </c:pt>
                <c:pt idx="170">
                  <c:v>2825.5</c:v>
                </c:pt>
                <c:pt idx="171">
                  <c:v>2524</c:v>
                </c:pt>
                <c:pt idx="172">
                  <c:v>2495</c:v>
                </c:pt>
                <c:pt idx="173">
                  <c:v>2444</c:v>
                </c:pt>
                <c:pt idx="174">
                  <c:v>2205</c:v>
                </c:pt>
                <c:pt idx="175">
                  <c:v>2378</c:v>
                </c:pt>
                <c:pt idx="176">
                  <c:v>2482.5</c:v>
                </c:pt>
                <c:pt idx="177">
                  <c:v>2273.5</c:v>
                </c:pt>
                <c:pt idx="178">
                  <c:v>2272</c:v>
                </c:pt>
                <c:pt idx="179">
                  <c:v>2200</c:v>
                </c:pt>
                <c:pt idx="180">
                  <c:v>2021.5</c:v>
                </c:pt>
                <c:pt idx="181">
                  <c:v>1819</c:v>
                </c:pt>
                <c:pt idx="182">
                  <c:v>1905.5</c:v>
                </c:pt>
                <c:pt idx="183">
                  <c:v>1939.5</c:v>
                </c:pt>
                <c:pt idx="184">
                  <c:v>1988</c:v>
                </c:pt>
                <c:pt idx="185">
                  <c:v>2047.5</c:v>
                </c:pt>
                <c:pt idx="186">
                  <c:v>2318.5</c:v>
                </c:pt>
                <c:pt idx="187">
                  <c:v>2515</c:v>
                </c:pt>
                <c:pt idx="188">
                  <c:v>2403</c:v>
                </c:pt>
                <c:pt idx="189">
                  <c:v>2523</c:v>
                </c:pt>
                <c:pt idx="190">
                  <c:v>2790.5</c:v>
                </c:pt>
                <c:pt idx="191">
                  <c:v>2751</c:v>
                </c:pt>
                <c:pt idx="192">
                  <c:v>2579.5</c:v>
                </c:pt>
                <c:pt idx="193">
                  <c:v>2792.5</c:v>
                </c:pt>
                <c:pt idx="194">
                  <c:v>2818.5</c:v>
                </c:pt>
                <c:pt idx="195">
                  <c:v>2926</c:v>
                </c:pt>
                <c:pt idx="196">
                  <c:v>3060</c:v>
                </c:pt>
                <c:pt idx="197">
                  <c:v>2974.5</c:v>
                </c:pt>
                <c:pt idx="198">
                  <c:v>3027</c:v>
                </c:pt>
                <c:pt idx="199">
                  <c:v>3003.5</c:v>
                </c:pt>
                <c:pt idx="200">
                  <c:v>2988</c:v>
                </c:pt>
                <c:pt idx="201">
                  <c:v>3795</c:v>
                </c:pt>
                <c:pt idx="202">
                  <c:v>3378.5</c:v>
                </c:pt>
                <c:pt idx="203">
                  <c:v>3200.5</c:v>
                </c:pt>
                <c:pt idx="204">
                  <c:v>3534</c:v>
                </c:pt>
                <c:pt idx="205">
                  <c:v>3674</c:v>
                </c:pt>
                <c:pt idx="206">
                  <c:v>3704</c:v>
                </c:pt>
                <c:pt idx="207">
                  <c:v>4247</c:v>
                </c:pt>
                <c:pt idx="208">
                  <c:v>4173</c:v>
                </c:pt>
                <c:pt idx="209">
                  <c:v>4498</c:v>
                </c:pt>
                <c:pt idx="210">
                  <c:v>4107</c:v>
                </c:pt>
                <c:pt idx="211">
                  <c:v>3913</c:v>
                </c:pt>
                <c:pt idx="212">
                  <c:v>3157</c:v>
                </c:pt>
                <c:pt idx="213">
                  <c:v>2866</c:v>
                </c:pt>
                <c:pt idx="214">
                  <c:v>3327</c:v>
                </c:pt>
                <c:pt idx="215">
                  <c:v>3565</c:v>
                </c:pt>
                <c:pt idx="216">
                  <c:v>3459</c:v>
                </c:pt>
                <c:pt idx="217">
                  <c:v>2883</c:v>
                </c:pt>
                <c:pt idx="218">
                  <c:v>2746</c:v>
                </c:pt>
                <c:pt idx="219">
                  <c:v>2965</c:v>
                </c:pt>
                <c:pt idx="220">
                  <c:v>3318</c:v>
                </c:pt>
                <c:pt idx="221">
                  <c:v>3486</c:v>
                </c:pt>
                <c:pt idx="222">
                  <c:v>3000</c:v>
                </c:pt>
                <c:pt idx="223">
                  <c:v>2922</c:v>
                </c:pt>
                <c:pt idx="224">
                  <c:v>2647</c:v>
                </c:pt>
                <c:pt idx="225">
                  <c:v>2272</c:v>
                </c:pt>
                <c:pt idx="226">
                  <c:v>2647</c:v>
                </c:pt>
                <c:pt idx="227">
                  <c:v>2317</c:v>
                </c:pt>
                <c:pt idx="228">
                  <c:v>2267</c:v>
                </c:pt>
                <c:pt idx="229">
                  <c:v>2349</c:v>
                </c:pt>
                <c:pt idx="230">
                  <c:v>2456</c:v>
                </c:pt>
                <c:pt idx="231">
                  <c:v>2365</c:v>
                </c:pt>
                <c:pt idx="232">
                  <c:v>2479</c:v>
                </c:pt>
                <c:pt idx="233">
                  <c:v>2417</c:v>
                </c:pt>
                <c:pt idx="234">
                  <c:v>2504</c:v>
                </c:pt>
                <c:pt idx="235">
                  <c:v>2284</c:v>
                </c:pt>
                <c:pt idx="236">
                  <c:v>2394</c:v>
                </c:pt>
                <c:pt idx="237">
                  <c:v>2487</c:v>
                </c:pt>
                <c:pt idx="238">
                  <c:v>2570</c:v>
                </c:pt>
                <c:pt idx="239">
                  <c:v>2532</c:v>
                </c:pt>
                <c:pt idx="240">
                  <c:v>2633</c:v>
                </c:pt>
                <c:pt idx="241">
                  <c:v>2513</c:v>
                </c:pt>
                <c:pt idx="242">
                  <c:v>2446</c:v>
                </c:pt>
                <c:pt idx="243">
                  <c:v>2420</c:v>
                </c:pt>
                <c:pt idx="244">
                  <c:v>2465</c:v>
                </c:pt>
                <c:pt idx="245">
                  <c:v>2554</c:v>
                </c:pt>
                <c:pt idx="246">
                  <c:v>2656</c:v>
                </c:pt>
                <c:pt idx="247">
                  <c:v>2546</c:v>
                </c:pt>
                <c:pt idx="248">
                  <c:v>2537</c:v>
                </c:pt>
                <c:pt idx="249">
                  <c:v>2423</c:v>
                </c:pt>
                <c:pt idx="250">
                  <c:v>2443</c:v>
                </c:pt>
                <c:pt idx="251">
                  <c:v>2581</c:v>
                </c:pt>
                <c:pt idx="252">
                  <c:v>2639</c:v>
                </c:pt>
                <c:pt idx="253">
                  <c:v>2585</c:v>
                </c:pt>
                <c:pt idx="254">
                  <c:v>2538</c:v>
                </c:pt>
                <c:pt idx="255">
                  <c:v>2547</c:v>
                </c:pt>
                <c:pt idx="256">
                  <c:v>2535</c:v>
                </c:pt>
                <c:pt idx="257">
                  <c:v>2503</c:v>
                </c:pt>
                <c:pt idx="258">
                  <c:v>2495</c:v>
                </c:pt>
                <c:pt idx="259">
                  <c:v>2502</c:v>
                </c:pt>
                <c:pt idx="260">
                  <c:v>2514</c:v>
                </c:pt>
                <c:pt idx="261">
                  <c:v>2569</c:v>
                </c:pt>
                <c:pt idx="262">
                  <c:v>2547</c:v>
                </c:pt>
                <c:pt idx="263">
                  <c:v>2466</c:v>
                </c:pt>
                <c:pt idx="264">
                  <c:v>2463</c:v>
                </c:pt>
                <c:pt idx="265">
                  <c:v>2462</c:v>
                </c:pt>
                <c:pt idx="266">
                  <c:v>2457</c:v>
                </c:pt>
                <c:pt idx="267">
                  <c:v>2520</c:v>
                </c:pt>
                <c:pt idx="268">
                  <c:v>2585</c:v>
                </c:pt>
                <c:pt idx="269">
                  <c:v>2580</c:v>
                </c:pt>
                <c:pt idx="270">
                  <c:v>2577</c:v>
                </c:pt>
                <c:pt idx="271">
                  <c:v>2552</c:v>
                </c:pt>
                <c:pt idx="272">
                  <c:v>2564</c:v>
                </c:pt>
                <c:pt idx="273">
                  <c:v>2527</c:v>
                </c:pt>
                <c:pt idx="274">
                  <c:v>2478</c:v>
                </c:pt>
                <c:pt idx="275">
                  <c:v>2451</c:v>
                </c:pt>
                <c:pt idx="276">
                  <c:v>2427</c:v>
                </c:pt>
                <c:pt idx="277">
                  <c:v>2432</c:v>
                </c:pt>
                <c:pt idx="278">
                  <c:v>2401</c:v>
                </c:pt>
                <c:pt idx="279">
                  <c:v>2328</c:v>
                </c:pt>
                <c:pt idx="280">
                  <c:v>2322</c:v>
                </c:pt>
                <c:pt idx="281">
                  <c:v>2320</c:v>
                </c:pt>
                <c:pt idx="282">
                  <c:v>2314</c:v>
                </c:pt>
                <c:pt idx="283">
                  <c:v>2312</c:v>
                </c:pt>
                <c:pt idx="284">
                  <c:v>2355</c:v>
                </c:pt>
                <c:pt idx="285">
                  <c:v>2385</c:v>
                </c:pt>
                <c:pt idx="286">
                  <c:v>2402</c:v>
                </c:pt>
                <c:pt idx="287">
                  <c:v>2379</c:v>
                </c:pt>
                <c:pt idx="288">
                  <c:v>2394</c:v>
                </c:pt>
                <c:pt idx="289">
                  <c:v>2386</c:v>
                </c:pt>
                <c:pt idx="290">
                  <c:v>2388</c:v>
                </c:pt>
                <c:pt idx="291">
                  <c:v>2409</c:v>
                </c:pt>
                <c:pt idx="292">
                  <c:v>2422</c:v>
                </c:pt>
                <c:pt idx="293">
                  <c:v>2414.5</c:v>
                </c:pt>
                <c:pt idx="294">
                  <c:v>2426</c:v>
                </c:pt>
                <c:pt idx="295">
                  <c:v>2408</c:v>
                </c:pt>
                <c:pt idx="296">
                  <c:v>2449</c:v>
                </c:pt>
                <c:pt idx="297">
                  <c:v>2466</c:v>
                </c:pt>
                <c:pt idx="298">
                  <c:v>2477</c:v>
                </c:pt>
                <c:pt idx="299">
                  <c:v>2535</c:v>
                </c:pt>
                <c:pt idx="300">
                  <c:v>2527</c:v>
                </c:pt>
                <c:pt idx="301">
                  <c:v>2567</c:v>
                </c:pt>
                <c:pt idx="302">
                  <c:v>2561</c:v>
                </c:pt>
                <c:pt idx="303">
                  <c:v>2576</c:v>
                </c:pt>
                <c:pt idx="304">
                  <c:v>2557</c:v>
                </c:pt>
                <c:pt idx="305">
                  <c:v>2548</c:v>
                </c:pt>
                <c:pt idx="306">
                  <c:v>2561</c:v>
                </c:pt>
                <c:pt idx="307">
                  <c:v>2532</c:v>
                </c:pt>
                <c:pt idx="308">
                  <c:v>2493</c:v>
                </c:pt>
                <c:pt idx="309">
                  <c:v>2506</c:v>
                </c:pt>
                <c:pt idx="310">
                  <c:v>2524</c:v>
                </c:pt>
                <c:pt idx="311">
                  <c:v>2484</c:v>
                </c:pt>
                <c:pt idx="312">
                  <c:v>2485</c:v>
                </c:pt>
                <c:pt idx="313">
                  <c:v>2485</c:v>
                </c:pt>
                <c:pt idx="314">
                  <c:v>2442</c:v>
                </c:pt>
                <c:pt idx="315">
                  <c:v>2437</c:v>
                </c:pt>
                <c:pt idx="316">
                  <c:v>2441</c:v>
                </c:pt>
                <c:pt idx="317">
                  <c:v>2495</c:v>
                </c:pt>
                <c:pt idx="318">
                  <c:v>2548</c:v>
                </c:pt>
                <c:pt idx="319">
                  <c:v>2639</c:v>
                </c:pt>
                <c:pt idx="320">
                  <c:v>2624</c:v>
                </c:pt>
                <c:pt idx="321">
                  <c:v>2664</c:v>
                </c:pt>
                <c:pt idx="322">
                  <c:v>2702</c:v>
                </c:pt>
                <c:pt idx="323">
                  <c:v>2735</c:v>
                </c:pt>
                <c:pt idx="324">
                  <c:v>2758</c:v>
                </c:pt>
                <c:pt idx="325">
                  <c:v>2828</c:v>
                </c:pt>
                <c:pt idx="326">
                  <c:v>2775</c:v>
                </c:pt>
                <c:pt idx="327">
                  <c:v>2771</c:v>
                </c:pt>
                <c:pt idx="328">
                  <c:v>2839</c:v>
                </c:pt>
                <c:pt idx="329">
                  <c:v>2827</c:v>
                </c:pt>
                <c:pt idx="330">
                  <c:v>2852</c:v>
                </c:pt>
                <c:pt idx="331">
                  <c:v>2828</c:v>
                </c:pt>
                <c:pt idx="332">
                  <c:v>2774</c:v>
                </c:pt>
                <c:pt idx="333">
                  <c:v>2805</c:v>
                </c:pt>
                <c:pt idx="334">
                  <c:v>2848</c:v>
                </c:pt>
                <c:pt idx="335">
                  <c:v>2895</c:v>
                </c:pt>
                <c:pt idx="336">
                  <c:v>2876</c:v>
                </c:pt>
                <c:pt idx="337">
                  <c:v>2926</c:v>
                </c:pt>
                <c:pt idx="338">
                  <c:v>2881</c:v>
                </c:pt>
                <c:pt idx="339">
                  <c:v>2913</c:v>
                </c:pt>
                <c:pt idx="340">
                  <c:v>2902</c:v>
                </c:pt>
                <c:pt idx="341">
                  <c:v>2947</c:v>
                </c:pt>
                <c:pt idx="342">
                  <c:v>2908</c:v>
                </c:pt>
                <c:pt idx="343">
                  <c:v>2909</c:v>
                </c:pt>
                <c:pt idx="344">
                  <c:v>2930</c:v>
                </c:pt>
                <c:pt idx="345">
                  <c:v>2997</c:v>
                </c:pt>
                <c:pt idx="346">
                  <c:v>2992</c:v>
                </c:pt>
                <c:pt idx="347">
                  <c:v>2983</c:v>
                </c:pt>
                <c:pt idx="348">
                  <c:v>2960</c:v>
                </c:pt>
                <c:pt idx="349">
                  <c:v>3045</c:v>
                </c:pt>
                <c:pt idx="350">
                  <c:v>3138</c:v>
                </c:pt>
                <c:pt idx="351">
                  <c:v>3139</c:v>
                </c:pt>
                <c:pt idx="352">
                  <c:v>3062</c:v>
                </c:pt>
                <c:pt idx="353">
                  <c:v>3062</c:v>
                </c:pt>
                <c:pt idx="354">
                  <c:v>3076</c:v>
                </c:pt>
                <c:pt idx="355">
                  <c:v>3100</c:v>
                </c:pt>
                <c:pt idx="356">
                  <c:v>3124</c:v>
                </c:pt>
                <c:pt idx="357">
                  <c:v>3046</c:v>
                </c:pt>
                <c:pt idx="358">
                  <c:v>2969</c:v>
                </c:pt>
                <c:pt idx="359">
                  <c:v>2979</c:v>
                </c:pt>
                <c:pt idx="360">
                  <c:v>2935</c:v>
                </c:pt>
                <c:pt idx="361">
                  <c:v>2890</c:v>
                </c:pt>
                <c:pt idx="362">
                  <c:v>2895</c:v>
                </c:pt>
                <c:pt idx="363">
                  <c:v>2896</c:v>
                </c:pt>
                <c:pt idx="364">
                  <c:v>2800</c:v>
                </c:pt>
                <c:pt idx="365">
                  <c:v>2786</c:v>
                </c:pt>
                <c:pt idx="366">
                  <c:v>2805</c:v>
                </c:pt>
                <c:pt idx="367">
                  <c:v>2860</c:v>
                </c:pt>
                <c:pt idx="368">
                  <c:v>2767</c:v>
                </c:pt>
                <c:pt idx="369">
                  <c:v>2815</c:v>
                </c:pt>
                <c:pt idx="370">
                  <c:v>2838</c:v>
                </c:pt>
                <c:pt idx="371">
                  <c:v>2869</c:v>
                </c:pt>
                <c:pt idx="372">
                  <c:v>2873</c:v>
                </c:pt>
                <c:pt idx="373">
                  <c:v>2844</c:v>
                </c:pt>
                <c:pt idx="374">
                  <c:v>2846</c:v>
                </c:pt>
                <c:pt idx="375">
                  <c:v>2871</c:v>
                </c:pt>
                <c:pt idx="376">
                  <c:v>2941</c:v>
                </c:pt>
                <c:pt idx="377">
                  <c:v>2929</c:v>
                </c:pt>
                <c:pt idx="378">
                  <c:v>2928</c:v>
                </c:pt>
                <c:pt idx="379">
                  <c:v>2922</c:v>
                </c:pt>
                <c:pt idx="380">
                  <c:v>2991</c:v>
                </c:pt>
                <c:pt idx="381">
                  <c:v>2986</c:v>
                </c:pt>
                <c:pt idx="382">
                  <c:v>3001</c:v>
                </c:pt>
                <c:pt idx="383">
                  <c:v>2955</c:v>
                </c:pt>
                <c:pt idx="384">
                  <c:v>2930</c:v>
                </c:pt>
                <c:pt idx="385">
                  <c:v>2965</c:v>
                </c:pt>
                <c:pt idx="386">
                  <c:v>2959</c:v>
                </c:pt>
                <c:pt idx="387">
                  <c:v>2943</c:v>
                </c:pt>
                <c:pt idx="388">
                  <c:v>2955</c:v>
                </c:pt>
                <c:pt idx="389">
                  <c:v>2885</c:v>
                </c:pt>
                <c:pt idx="390">
                  <c:v>2847</c:v>
                </c:pt>
                <c:pt idx="391">
                  <c:v>2809</c:v>
                </c:pt>
                <c:pt idx="392">
                  <c:v>2776</c:v>
                </c:pt>
                <c:pt idx="393">
                  <c:v>2726</c:v>
                </c:pt>
                <c:pt idx="394">
                  <c:v>2688</c:v>
                </c:pt>
                <c:pt idx="395">
                  <c:v>2685</c:v>
                </c:pt>
                <c:pt idx="396">
                  <c:v>2681</c:v>
                </c:pt>
                <c:pt idx="397">
                  <c:v>2669</c:v>
                </c:pt>
                <c:pt idx="398">
                  <c:v>2637</c:v>
                </c:pt>
                <c:pt idx="399">
                  <c:v>2629</c:v>
                </c:pt>
                <c:pt idx="400">
                  <c:v>2675</c:v>
                </c:pt>
                <c:pt idx="401">
                  <c:v>2707</c:v>
                </c:pt>
                <c:pt idx="402">
                  <c:v>2653</c:v>
                </c:pt>
                <c:pt idx="403">
                  <c:v>2643</c:v>
                </c:pt>
                <c:pt idx="404">
                  <c:v>2601</c:v>
                </c:pt>
                <c:pt idx="405">
                  <c:v>2581</c:v>
                </c:pt>
                <c:pt idx="406">
                  <c:v>2646</c:v>
                </c:pt>
                <c:pt idx="407">
                  <c:v>2736</c:v>
                </c:pt>
                <c:pt idx="408">
                  <c:v>2743</c:v>
                </c:pt>
                <c:pt idx="409">
                  <c:v>2691</c:v>
                </c:pt>
                <c:pt idx="410">
                  <c:v>2715</c:v>
                </c:pt>
                <c:pt idx="411">
                  <c:v>2782</c:v>
                </c:pt>
                <c:pt idx="412">
                  <c:v>2762</c:v>
                </c:pt>
                <c:pt idx="413">
                  <c:v>2787</c:v>
                </c:pt>
                <c:pt idx="414">
                  <c:v>2805</c:v>
                </c:pt>
                <c:pt idx="415">
                  <c:v>2850</c:v>
                </c:pt>
                <c:pt idx="416">
                  <c:v>2909</c:v>
                </c:pt>
                <c:pt idx="417">
                  <c:v>2912</c:v>
                </c:pt>
                <c:pt idx="418">
                  <c:v>2943</c:v>
                </c:pt>
                <c:pt idx="419">
                  <c:v>2881</c:v>
                </c:pt>
                <c:pt idx="420">
                  <c:v>2878</c:v>
                </c:pt>
                <c:pt idx="421">
                  <c:v>2897</c:v>
                </c:pt>
                <c:pt idx="422">
                  <c:v>2837</c:v>
                </c:pt>
                <c:pt idx="423">
                  <c:v>2846</c:v>
                </c:pt>
                <c:pt idx="424">
                  <c:v>2806</c:v>
                </c:pt>
                <c:pt idx="425">
                  <c:v>2733</c:v>
                </c:pt>
                <c:pt idx="426">
                  <c:v>2712</c:v>
                </c:pt>
                <c:pt idx="427">
                  <c:v>2770</c:v>
                </c:pt>
                <c:pt idx="428">
                  <c:v>2856</c:v>
                </c:pt>
                <c:pt idx="429">
                  <c:v>2904</c:v>
                </c:pt>
                <c:pt idx="430">
                  <c:v>2946</c:v>
                </c:pt>
                <c:pt idx="431">
                  <c:v>2926</c:v>
                </c:pt>
                <c:pt idx="432">
                  <c:v>2886</c:v>
                </c:pt>
                <c:pt idx="433">
                  <c:v>2929</c:v>
                </c:pt>
                <c:pt idx="434">
                  <c:v>2870</c:v>
                </c:pt>
                <c:pt idx="435">
                  <c:v>2886</c:v>
                </c:pt>
                <c:pt idx="436">
                  <c:v>3009</c:v>
                </c:pt>
                <c:pt idx="437">
                  <c:v>2997</c:v>
                </c:pt>
                <c:pt idx="438">
                  <c:v>3099</c:v>
                </c:pt>
                <c:pt idx="439">
                  <c:v>3089</c:v>
                </c:pt>
                <c:pt idx="440">
                  <c:v>3084</c:v>
                </c:pt>
                <c:pt idx="441">
                  <c:v>3144</c:v>
                </c:pt>
                <c:pt idx="442">
                  <c:v>3198</c:v>
                </c:pt>
                <c:pt idx="443">
                  <c:v>3120</c:v>
                </c:pt>
                <c:pt idx="444">
                  <c:v>3176</c:v>
                </c:pt>
                <c:pt idx="445">
                  <c:v>3181</c:v>
                </c:pt>
                <c:pt idx="446">
                  <c:v>3081</c:v>
                </c:pt>
                <c:pt idx="447">
                  <c:v>3031</c:v>
                </c:pt>
                <c:pt idx="448">
                  <c:v>3099</c:v>
                </c:pt>
                <c:pt idx="449">
                  <c:v>3154</c:v>
                </c:pt>
                <c:pt idx="450">
                  <c:v>3094</c:v>
                </c:pt>
                <c:pt idx="451">
                  <c:v>3051</c:v>
                </c:pt>
                <c:pt idx="452">
                  <c:v>3066</c:v>
                </c:pt>
                <c:pt idx="453">
                  <c:v>3049</c:v>
                </c:pt>
                <c:pt idx="454">
                  <c:v>3091</c:v>
                </c:pt>
                <c:pt idx="455">
                  <c:v>3068</c:v>
                </c:pt>
                <c:pt idx="456">
                  <c:v>3148</c:v>
                </c:pt>
                <c:pt idx="457">
                  <c:v>3161</c:v>
                </c:pt>
                <c:pt idx="458">
                  <c:v>3184</c:v>
                </c:pt>
                <c:pt idx="459">
                  <c:v>3107</c:v>
                </c:pt>
                <c:pt idx="460">
                  <c:v>3157</c:v>
                </c:pt>
                <c:pt idx="461">
                  <c:v>3131</c:v>
                </c:pt>
                <c:pt idx="462">
                  <c:v>3092</c:v>
                </c:pt>
                <c:pt idx="463">
                  <c:v>3039</c:v>
                </c:pt>
                <c:pt idx="464">
                  <c:v>3070</c:v>
                </c:pt>
                <c:pt idx="465">
                  <c:v>2968</c:v>
                </c:pt>
                <c:pt idx="466">
                  <c:v>3068</c:v>
                </c:pt>
                <c:pt idx="467">
                  <c:v>2989</c:v>
                </c:pt>
                <c:pt idx="468">
                  <c:v>2979</c:v>
                </c:pt>
                <c:pt idx="469">
                  <c:v>2949</c:v>
                </c:pt>
                <c:pt idx="470">
                  <c:v>2970</c:v>
                </c:pt>
                <c:pt idx="471">
                  <c:v>2935</c:v>
                </c:pt>
                <c:pt idx="472">
                  <c:v>2948</c:v>
                </c:pt>
                <c:pt idx="473">
                  <c:v>2961</c:v>
                </c:pt>
                <c:pt idx="474">
                  <c:v>2961</c:v>
                </c:pt>
                <c:pt idx="475">
                  <c:v>2981</c:v>
                </c:pt>
                <c:pt idx="476">
                  <c:v>3005</c:v>
                </c:pt>
                <c:pt idx="477">
                  <c:v>2976</c:v>
                </c:pt>
                <c:pt idx="478">
                  <c:v>3021</c:v>
                </c:pt>
                <c:pt idx="479">
                  <c:v>3072</c:v>
                </c:pt>
                <c:pt idx="480">
                  <c:v>3145</c:v>
                </c:pt>
                <c:pt idx="481">
                  <c:v>3051</c:v>
                </c:pt>
                <c:pt idx="482">
                  <c:v>3117</c:v>
                </c:pt>
                <c:pt idx="483">
                  <c:v>3085</c:v>
                </c:pt>
                <c:pt idx="484">
                  <c:v>3102</c:v>
                </c:pt>
                <c:pt idx="485">
                  <c:v>3090</c:v>
                </c:pt>
                <c:pt idx="486">
                  <c:v>3112</c:v>
                </c:pt>
                <c:pt idx="487">
                  <c:v>3073</c:v>
                </c:pt>
                <c:pt idx="488">
                  <c:v>3128</c:v>
                </c:pt>
                <c:pt idx="489">
                  <c:v>3150</c:v>
                </c:pt>
                <c:pt idx="490">
                  <c:v>3119</c:v>
                </c:pt>
                <c:pt idx="491">
                  <c:v>3078</c:v>
                </c:pt>
                <c:pt idx="492">
                  <c:v>3088</c:v>
                </c:pt>
                <c:pt idx="493">
                  <c:v>3048</c:v>
                </c:pt>
                <c:pt idx="494">
                  <c:v>3035</c:v>
                </c:pt>
                <c:pt idx="495">
                  <c:v>3003</c:v>
                </c:pt>
                <c:pt idx="496">
                  <c:v>2971</c:v>
                </c:pt>
                <c:pt idx="497">
                  <c:v>2975</c:v>
                </c:pt>
                <c:pt idx="498">
                  <c:v>3002</c:v>
                </c:pt>
                <c:pt idx="499">
                  <c:v>3040</c:v>
                </c:pt>
                <c:pt idx="500">
                  <c:v>3041</c:v>
                </c:pt>
                <c:pt idx="501">
                  <c:v>3021</c:v>
                </c:pt>
                <c:pt idx="502">
                  <c:v>2990</c:v>
                </c:pt>
                <c:pt idx="503">
                  <c:v>2894</c:v>
                </c:pt>
                <c:pt idx="504">
                  <c:v>2896</c:v>
                </c:pt>
                <c:pt idx="505">
                  <c:v>2868</c:v>
                </c:pt>
                <c:pt idx="506">
                  <c:v>2865</c:v>
                </c:pt>
                <c:pt idx="507">
                  <c:v>2862</c:v>
                </c:pt>
                <c:pt idx="508">
                  <c:v>2863</c:v>
                </c:pt>
                <c:pt idx="509">
                  <c:v>2876</c:v>
                </c:pt>
                <c:pt idx="510">
                  <c:v>2946</c:v>
                </c:pt>
                <c:pt idx="511">
                  <c:v>2960</c:v>
                </c:pt>
                <c:pt idx="512">
                  <c:v>2911</c:v>
                </c:pt>
                <c:pt idx="513">
                  <c:v>2895</c:v>
                </c:pt>
                <c:pt idx="514">
                  <c:v>2846</c:v>
                </c:pt>
                <c:pt idx="515">
                  <c:v>2828</c:v>
                </c:pt>
                <c:pt idx="516">
                  <c:v>2830</c:v>
                </c:pt>
                <c:pt idx="517">
                  <c:v>2772</c:v>
                </c:pt>
                <c:pt idx="518">
                  <c:v>2788</c:v>
                </c:pt>
                <c:pt idx="519">
                  <c:v>2788</c:v>
                </c:pt>
                <c:pt idx="520">
                  <c:v>2750</c:v>
                </c:pt>
                <c:pt idx="521">
                  <c:v>2806</c:v>
                </c:pt>
                <c:pt idx="522">
                  <c:v>2813</c:v>
                </c:pt>
                <c:pt idx="523">
                  <c:v>2791</c:v>
                </c:pt>
                <c:pt idx="524">
                  <c:v>2823</c:v>
                </c:pt>
                <c:pt idx="525">
                  <c:v>2849</c:v>
                </c:pt>
                <c:pt idx="526">
                  <c:v>2850</c:v>
                </c:pt>
                <c:pt idx="527">
                  <c:v>2829</c:v>
                </c:pt>
                <c:pt idx="528">
                  <c:v>2870</c:v>
                </c:pt>
                <c:pt idx="529">
                  <c:v>2840</c:v>
                </c:pt>
                <c:pt idx="530">
                  <c:v>2847</c:v>
                </c:pt>
                <c:pt idx="531">
                  <c:v>2875</c:v>
                </c:pt>
                <c:pt idx="532">
                  <c:v>2894</c:v>
                </c:pt>
                <c:pt idx="533">
                  <c:v>2876</c:v>
                </c:pt>
                <c:pt idx="534">
                  <c:v>2916</c:v>
                </c:pt>
                <c:pt idx="535">
                  <c:v>2928</c:v>
                </c:pt>
                <c:pt idx="536">
                  <c:v>2850</c:v>
                </c:pt>
                <c:pt idx="537">
                  <c:v>2808</c:v>
                </c:pt>
                <c:pt idx="538">
                  <c:v>2821</c:v>
                </c:pt>
                <c:pt idx="539">
                  <c:v>2814</c:v>
                </c:pt>
                <c:pt idx="540">
                  <c:v>2800</c:v>
                </c:pt>
                <c:pt idx="541">
                  <c:v>2849</c:v>
                </c:pt>
                <c:pt idx="542">
                  <c:v>2818</c:v>
                </c:pt>
                <c:pt idx="543">
                  <c:v>2881</c:v>
                </c:pt>
                <c:pt idx="544">
                  <c:v>2932</c:v>
                </c:pt>
                <c:pt idx="545">
                  <c:v>2882</c:v>
                </c:pt>
                <c:pt idx="546">
                  <c:v>2848</c:v>
                </c:pt>
                <c:pt idx="547">
                  <c:v>2917</c:v>
                </c:pt>
                <c:pt idx="548">
                  <c:v>2938</c:v>
                </c:pt>
                <c:pt idx="549">
                  <c:v>2950</c:v>
                </c:pt>
                <c:pt idx="550">
                  <c:v>2979</c:v>
                </c:pt>
                <c:pt idx="551">
                  <c:v>2960</c:v>
                </c:pt>
                <c:pt idx="552">
                  <c:v>2956</c:v>
                </c:pt>
                <c:pt idx="553">
                  <c:v>2925</c:v>
                </c:pt>
                <c:pt idx="554">
                  <c:v>2929</c:v>
                </c:pt>
                <c:pt idx="555">
                  <c:v>2930</c:v>
                </c:pt>
                <c:pt idx="556">
                  <c:v>2944</c:v>
                </c:pt>
                <c:pt idx="557">
                  <c:v>2971</c:v>
                </c:pt>
                <c:pt idx="558">
                  <c:v>2955</c:v>
                </c:pt>
                <c:pt idx="559">
                  <c:v>2897</c:v>
                </c:pt>
                <c:pt idx="560">
                  <c:v>2855</c:v>
                </c:pt>
                <c:pt idx="561">
                  <c:v>2855</c:v>
                </c:pt>
                <c:pt idx="562">
                  <c:v>2823</c:v>
                </c:pt>
                <c:pt idx="563">
                  <c:v>2787</c:v>
                </c:pt>
                <c:pt idx="564">
                  <c:v>2715</c:v>
                </c:pt>
                <c:pt idx="565">
                  <c:v>2661</c:v>
                </c:pt>
                <c:pt idx="566">
                  <c:v>2635</c:v>
                </c:pt>
                <c:pt idx="567">
                  <c:v>2564</c:v>
                </c:pt>
                <c:pt idx="568">
                  <c:v>2562</c:v>
                </c:pt>
                <c:pt idx="569">
                  <c:v>2626</c:v>
                </c:pt>
                <c:pt idx="570">
                  <c:v>2657</c:v>
                </c:pt>
                <c:pt idx="571">
                  <c:v>2638</c:v>
                </c:pt>
                <c:pt idx="572">
                  <c:v>2614</c:v>
                </c:pt>
                <c:pt idx="573">
                  <c:v>2589</c:v>
                </c:pt>
                <c:pt idx="574">
                  <c:v>2591</c:v>
                </c:pt>
                <c:pt idx="575">
                  <c:v>2607</c:v>
                </c:pt>
                <c:pt idx="576">
                  <c:v>2644</c:v>
                </c:pt>
                <c:pt idx="577">
                  <c:v>2699</c:v>
                </c:pt>
                <c:pt idx="578">
                  <c:v>2650</c:v>
                </c:pt>
                <c:pt idx="579">
                  <c:v>2640</c:v>
                </c:pt>
                <c:pt idx="580">
                  <c:v>2649</c:v>
                </c:pt>
                <c:pt idx="581">
                  <c:v>2585</c:v>
                </c:pt>
                <c:pt idx="582">
                  <c:v>2575</c:v>
                </c:pt>
                <c:pt idx="583">
                  <c:v>2611</c:v>
                </c:pt>
                <c:pt idx="584">
                  <c:v>2631</c:v>
                </c:pt>
                <c:pt idx="585">
                  <c:v>2617</c:v>
                </c:pt>
                <c:pt idx="586">
                  <c:v>2628</c:v>
                </c:pt>
                <c:pt idx="587">
                  <c:v>2655</c:v>
                </c:pt>
                <c:pt idx="588">
                  <c:v>2678</c:v>
                </c:pt>
                <c:pt idx="589">
                  <c:v>2716</c:v>
                </c:pt>
                <c:pt idx="590">
                  <c:v>2759</c:v>
                </c:pt>
                <c:pt idx="591">
                  <c:v>2728</c:v>
                </c:pt>
                <c:pt idx="592">
                  <c:v>2690</c:v>
                </c:pt>
                <c:pt idx="593">
                  <c:v>2673</c:v>
                </c:pt>
                <c:pt idx="594">
                  <c:v>2716</c:v>
                </c:pt>
                <c:pt idx="595">
                  <c:v>2690</c:v>
                </c:pt>
                <c:pt idx="596">
                  <c:v>2705</c:v>
                </c:pt>
                <c:pt idx="597">
                  <c:v>2708</c:v>
                </c:pt>
                <c:pt idx="598">
                  <c:v>2705</c:v>
                </c:pt>
                <c:pt idx="599">
                  <c:v>2688</c:v>
                </c:pt>
                <c:pt idx="600">
                  <c:v>2674</c:v>
                </c:pt>
                <c:pt idx="601">
                  <c:v>2636</c:v>
                </c:pt>
                <c:pt idx="602">
                  <c:v>2697</c:v>
                </c:pt>
                <c:pt idx="603">
                  <c:v>2703</c:v>
                </c:pt>
                <c:pt idx="604">
                  <c:v>2701</c:v>
                </c:pt>
                <c:pt idx="605">
                  <c:v>2689</c:v>
                </c:pt>
                <c:pt idx="606">
                  <c:v>2667</c:v>
                </c:pt>
                <c:pt idx="607">
                  <c:v>2652</c:v>
                </c:pt>
                <c:pt idx="608">
                  <c:v>2657</c:v>
                </c:pt>
                <c:pt idx="609">
                  <c:v>2654</c:v>
                </c:pt>
                <c:pt idx="610">
                  <c:v>2644</c:v>
                </c:pt>
                <c:pt idx="611">
                  <c:v>2627</c:v>
                </c:pt>
                <c:pt idx="612">
                  <c:v>2661</c:v>
                </c:pt>
                <c:pt idx="613">
                  <c:v>2639</c:v>
                </c:pt>
                <c:pt idx="614">
                  <c:v>2640</c:v>
                </c:pt>
                <c:pt idx="615">
                  <c:v>2645</c:v>
                </c:pt>
                <c:pt idx="616">
                  <c:v>2640</c:v>
                </c:pt>
                <c:pt idx="617">
                  <c:v>2686</c:v>
                </c:pt>
                <c:pt idx="618">
                  <c:v>2690</c:v>
                </c:pt>
                <c:pt idx="619">
                  <c:v>2709</c:v>
                </c:pt>
                <c:pt idx="620">
                  <c:v>2776</c:v>
                </c:pt>
                <c:pt idx="621">
                  <c:v>2782</c:v>
                </c:pt>
                <c:pt idx="622">
                  <c:v>2752</c:v>
                </c:pt>
                <c:pt idx="623">
                  <c:v>2716</c:v>
                </c:pt>
                <c:pt idx="624">
                  <c:v>2755</c:v>
                </c:pt>
              </c:numCache>
            </c:numRef>
          </c:val>
          <c:smooth val="0"/>
          <c:extLst>
            <c:ext xmlns:c16="http://schemas.microsoft.com/office/drawing/2014/chart" uri="{C3380CC4-5D6E-409C-BE32-E72D297353CC}">
              <c16:uniqueId val="{00000007-C5CB-4EE9-9274-0024C4BB2006}"/>
            </c:ext>
          </c:extLst>
        </c:ser>
        <c:dLbls>
          <c:showLegendKey val="0"/>
          <c:showVal val="0"/>
          <c:showCatName val="0"/>
          <c:showSerName val="0"/>
          <c:showPercent val="0"/>
          <c:showBubbleSize val="0"/>
        </c:dLbls>
        <c:smooth val="0"/>
        <c:axId val="358979760"/>
        <c:axId val="358984464"/>
      </c:lineChart>
      <c:catAx>
        <c:axId val="358979760"/>
        <c:scaling>
          <c:orientation val="minMax"/>
        </c:scaling>
        <c:delete val="0"/>
        <c:axPos val="b"/>
        <c:numFmt formatCode="General" sourceLinked="1"/>
        <c:majorTickMark val="out"/>
        <c:minorTickMark val="none"/>
        <c:tickLblPos val="nextTo"/>
        <c:txPr>
          <a:bodyPr/>
          <a:lstStyle/>
          <a:p>
            <a:pPr>
              <a:defRPr sz="1400"/>
            </a:pPr>
            <a:endParaRPr lang="tr-TR"/>
          </a:p>
        </c:txPr>
        <c:crossAx val="358984464"/>
        <c:crosses val="autoZero"/>
        <c:auto val="1"/>
        <c:lblAlgn val="ctr"/>
        <c:lblOffset val="100"/>
        <c:noMultiLvlLbl val="1"/>
      </c:catAx>
      <c:valAx>
        <c:axId val="358984464"/>
        <c:scaling>
          <c:orientation val="minMax"/>
        </c:scaling>
        <c:delete val="0"/>
        <c:axPos val="l"/>
        <c:majorGridlines>
          <c:spPr>
            <a:ln>
              <a:solidFill>
                <a:srgbClr val="E0E0E0"/>
              </a:solidFill>
            </a:ln>
          </c:spPr>
        </c:majorGridlines>
        <c:numFmt formatCode="#,##0" sourceLinked="1"/>
        <c:majorTickMark val="out"/>
        <c:minorTickMark val="none"/>
        <c:tickLblPos val="nextTo"/>
        <c:txPr>
          <a:bodyPr/>
          <a:lstStyle/>
          <a:p>
            <a:pPr>
              <a:defRPr sz="1400" b="1"/>
            </a:pPr>
            <a:endParaRPr lang="tr-TR"/>
          </a:p>
        </c:txPr>
        <c:crossAx val="358979760"/>
        <c:crosses val="autoZero"/>
        <c:crossBetween val="between"/>
      </c:valAx>
      <c:spPr>
        <a:ln w="9525"/>
      </c:spPr>
    </c:plotArea>
    <c:plotVisOnly val="1"/>
    <c:dispBlanksAs val="gap"/>
    <c:showDLblsOverMax val="0"/>
  </c:chart>
  <c:txPr>
    <a:bodyPr/>
    <a:lstStyle/>
    <a:p>
      <a:pPr>
        <a:defRPr sz="1800"/>
      </a:pPr>
      <a:endParaRPr lang="tr-TR"/>
    </a:p>
  </c:txPr>
  <c:externalData r:id="rId1">
    <c:autoUpdate val="0"/>
  </c:externalData>
  <c:userShapes r:id="rId2"/>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349773271909017E-2"/>
          <c:y val="2.0718248332871583E-2"/>
          <c:w val="0.92529271582754113"/>
          <c:h val="0.81209496816659377"/>
        </c:manualLayout>
      </c:layout>
      <c:lineChart>
        <c:grouping val="standard"/>
        <c:varyColors val="0"/>
        <c:ser>
          <c:idx val="0"/>
          <c:order val="0"/>
          <c:tx>
            <c:strRef>
              <c:f>Sayfa1!$B$1</c:f>
              <c:strCache>
                <c:ptCount val="1"/>
                <c:pt idx="0">
                  <c:v>Seri 1</c:v>
                </c:pt>
              </c:strCache>
            </c:strRef>
          </c:tx>
          <c:spPr>
            <a:ln w="28575" cap="rnd">
              <a:solidFill>
                <a:srgbClr val="0070C0"/>
              </a:solidFill>
              <a:round/>
            </a:ln>
            <a:effectLst/>
          </c:spPr>
          <c:marker>
            <c:symbol val="none"/>
          </c:marker>
          <c:dPt>
            <c:idx val="233"/>
            <c:bubble3D val="0"/>
            <c:extLst>
              <c:ext xmlns:c16="http://schemas.microsoft.com/office/drawing/2014/chart" uri="{C3380CC4-5D6E-409C-BE32-E72D297353CC}">
                <c16:uniqueId val="{00000000-484A-4724-901B-44E25E40A25C}"/>
              </c:ext>
            </c:extLst>
          </c:dPt>
          <c:dLbls>
            <c:dLbl>
              <c:idx val="72"/>
              <c:layout>
                <c:manualLayout>
                  <c:x val="-5.5789914556809525E-2"/>
                  <c:y val="-4.9811850620785088E-2"/>
                </c:manualLayout>
              </c:layout>
              <c:tx>
                <c:rich>
                  <a:bodyPr/>
                  <a:lstStyle/>
                  <a:p>
                    <a:pPr>
                      <a:defRPr/>
                    </a:pPr>
                    <a:r>
                      <a:rPr lang="en-US" sz="1200" b="1" dirty="0"/>
                      <a:t>May 16, 2008</a:t>
                    </a:r>
                  </a:p>
                  <a:p>
                    <a:pPr>
                      <a:defRPr/>
                    </a:pPr>
                    <a:r>
                      <a:rPr lang="en-US" sz="1200" b="1" dirty="0"/>
                      <a:t>556,18</a:t>
                    </a:r>
                  </a:p>
                </c:rich>
              </c:tx>
              <c:spPr>
                <a:ln>
                  <a:solidFill>
                    <a:schemeClr val="tx1">
                      <a:lumMod val="15000"/>
                      <a:lumOff val="85000"/>
                    </a:schemeClr>
                  </a:solidFill>
                </a:ln>
              </c:sp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84A-4724-901B-44E25E40A25C}"/>
                </c:ext>
              </c:extLst>
            </c:dLbl>
            <c:dLbl>
              <c:idx val="79"/>
              <c:layout>
                <c:manualLayout>
                  <c:x val="-6.0153226312067432E-2"/>
                  <c:y val="0.14410640431023361"/>
                </c:manualLayout>
              </c:layout>
              <c:tx>
                <c:rich>
                  <a:bodyPr/>
                  <a:lstStyle/>
                  <a:p>
                    <a:pPr>
                      <a:defRPr/>
                    </a:pPr>
                    <a:r>
                      <a:rPr lang="en-US" sz="1200" b="1" dirty="0"/>
                      <a:t>Kas 20, 2008</a:t>
                    </a:r>
                  </a:p>
                  <a:p>
                    <a:pPr>
                      <a:defRPr/>
                    </a:pPr>
                    <a:r>
                      <a:rPr lang="en-US" sz="1200" b="1" dirty="0"/>
                      <a:t>103,02</a:t>
                    </a:r>
                  </a:p>
                </c:rich>
              </c:tx>
              <c:spPr>
                <a:ln>
                  <a:solidFill>
                    <a:schemeClr val="tx1">
                      <a:lumMod val="15000"/>
                      <a:lumOff val="85000"/>
                    </a:schemeClr>
                  </a:solidFill>
                </a:ln>
              </c:sp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84A-4724-901B-44E25E40A25C}"/>
                </c:ext>
              </c:extLst>
            </c:dLbl>
            <c:dLbl>
              <c:idx val="233"/>
              <c:layout>
                <c:manualLayout>
                  <c:x val="-8.3471266973220742E-2"/>
                  <c:y val="-0.21502563511756007"/>
                </c:manualLayout>
              </c:layout>
              <c:tx>
                <c:rich>
                  <a:bodyPr/>
                  <a:lstStyle/>
                  <a:p>
                    <a:pPr>
                      <a:defRPr/>
                    </a:pPr>
                    <a:r>
                      <a:rPr lang="en-US" sz="1200" b="1" dirty="0"/>
                      <a:t>Nis</a:t>
                    </a:r>
                    <a:r>
                      <a:rPr lang="en-US" sz="1200" b="1" baseline="0" dirty="0"/>
                      <a:t> 19</a:t>
                    </a:r>
                    <a:r>
                      <a:rPr lang="en-US" sz="1200" b="1" dirty="0"/>
                      <a:t>, 2022</a:t>
                    </a:r>
                  </a:p>
                  <a:p>
                    <a:pPr>
                      <a:defRPr/>
                    </a:pPr>
                    <a:r>
                      <a:rPr lang="en-US" sz="1200" b="1" dirty="0"/>
                      <a:t>582,15</a:t>
                    </a:r>
                  </a:p>
                </c:rich>
              </c:tx>
              <c:spPr>
                <a:ln>
                  <a:solidFill>
                    <a:schemeClr val="tx1">
                      <a:lumMod val="15000"/>
                      <a:lumOff val="85000"/>
                    </a:schemeClr>
                  </a:solidFill>
                </a:ln>
              </c:spPr>
              <c:showLegendKey val="0"/>
              <c:showVal val="1"/>
              <c:showCatName val="1"/>
              <c:showSerName val="0"/>
              <c:showPercent val="0"/>
              <c:showBubbleSize val="0"/>
              <c:extLst>
                <c:ext xmlns:c15="http://schemas.microsoft.com/office/drawing/2012/chart" uri="{CE6537A1-D6FC-4f65-9D91-7224C49458BB}">
                  <c15:layout>
                    <c:manualLayout>
                      <c:w val="0.11121952513011743"/>
                      <c:h val="0.12503644255632901"/>
                    </c:manualLayout>
                  </c15:layout>
                  <c15:showDataLabelsRange val="0"/>
                </c:ext>
                <c:ext xmlns:c16="http://schemas.microsoft.com/office/drawing/2014/chart" uri="{C3380CC4-5D6E-409C-BE32-E72D297353CC}">
                  <c16:uniqueId val="{00000000-484A-4724-901B-44E25E40A25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Sayfa1!$A$4:$A$426</c:f>
              <c:strCache>
                <c:ptCount val="423"/>
                <c:pt idx="0">
                  <c:v>Tem 31, 2002</c:v>
                </c:pt>
                <c:pt idx="1">
                  <c:v>Ağu 31, 2002</c:v>
                </c:pt>
                <c:pt idx="2">
                  <c:v>Eyl 30, 2002</c:v>
                </c:pt>
                <c:pt idx="3">
                  <c:v>Eki 31, 2002</c:v>
                </c:pt>
                <c:pt idx="4">
                  <c:v>Kas 30, 2002</c:v>
                </c:pt>
                <c:pt idx="5">
                  <c:v>Ara 31, 2002</c:v>
                </c:pt>
                <c:pt idx="6">
                  <c:v>Oca 31, 2003</c:v>
                </c:pt>
                <c:pt idx="7">
                  <c:v>Şub 28, 2003</c:v>
                </c:pt>
                <c:pt idx="8">
                  <c:v>Mar 31, 2003</c:v>
                </c:pt>
                <c:pt idx="9">
                  <c:v>Nis 30, 2003</c:v>
                </c:pt>
                <c:pt idx="10">
                  <c:v>May 31, 2003</c:v>
                </c:pt>
                <c:pt idx="11">
                  <c:v>Haz 30, 2003</c:v>
                </c:pt>
                <c:pt idx="12">
                  <c:v>Tem 31, 2003</c:v>
                </c:pt>
                <c:pt idx="13">
                  <c:v>Ağu 31, 2003</c:v>
                </c:pt>
                <c:pt idx="14">
                  <c:v>Eyl 30, 2003</c:v>
                </c:pt>
                <c:pt idx="15">
                  <c:v>Eki 31, 2003</c:v>
                </c:pt>
                <c:pt idx="16">
                  <c:v>Kas 30, 2003</c:v>
                </c:pt>
                <c:pt idx="17">
                  <c:v>Ara 31, 2003</c:v>
                </c:pt>
                <c:pt idx="18">
                  <c:v>Oca 31, 2004</c:v>
                </c:pt>
                <c:pt idx="19">
                  <c:v>Şub 28, 2004</c:v>
                </c:pt>
                <c:pt idx="20">
                  <c:v>Mar 31, 2004</c:v>
                </c:pt>
                <c:pt idx="21">
                  <c:v>Nis 30, 2004</c:v>
                </c:pt>
                <c:pt idx="22">
                  <c:v>May 31, 2004</c:v>
                </c:pt>
                <c:pt idx="23">
                  <c:v>Haz 30, 2004</c:v>
                </c:pt>
                <c:pt idx="24">
                  <c:v>Tem 31, 2004</c:v>
                </c:pt>
                <c:pt idx="25">
                  <c:v>Ağu 31, 2004</c:v>
                </c:pt>
                <c:pt idx="26">
                  <c:v>Eyl 30, 2004</c:v>
                </c:pt>
                <c:pt idx="27">
                  <c:v>Eki 31, 2004</c:v>
                </c:pt>
                <c:pt idx="28">
                  <c:v>Kas 30, 2004</c:v>
                </c:pt>
                <c:pt idx="29">
                  <c:v>Ara 31, 2004</c:v>
                </c:pt>
                <c:pt idx="30">
                  <c:v>Oca 31, 2005</c:v>
                </c:pt>
                <c:pt idx="31">
                  <c:v>Şub 28, 2005</c:v>
                </c:pt>
                <c:pt idx="32">
                  <c:v>Mar 31, 2005</c:v>
                </c:pt>
                <c:pt idx="33">
                  <c:v>Nis 30, 2005</c:v>
                </c:pt>
                <c:pt idx="34">
                  <c:v>May 31, 2005</c:v>
                </c:pt>
                <c:pt idx="35">
                  <c:v>Haz 30, 2005</c:v>
                </c:pt>
                <c:pt idx="36">
                  <c:v>Tem 31, 2005</c:v>
                </c:pt>
                <c:pt idx="37">
                  <c:v>Ağu 31, 2005</c:v>
                </c:pt>
                <c:pt idx="38">
                  <c:v>Eyl 30, 2005</c:v>
                </c:pt>
                <c:pt idx="39">
                  <c:v>Eki 31, 2005</c:v>
                </c:pt>
                <c:pt idx="40">
                  <c:v>Kas 30, 2005</c:v>
                </c:pt>
                <c:pt idx="41">
                  <c:v>Ara 31, 2005</c:v>
                </c:pt>
                <c:pt idx="42">
                  <c:v>Oca 31, 2006</c:v>
                </c:pt>
                <c:pt idx="43">
                  <c:v>Şub 28, 2006</c:v>
                </c:pt>
                <c:pt idx="44">
                  <c:v>Mar 31, 2006</c:v>
                </c:pt>
                <c:pt idx="45">
                  <c:v>Nis 30, 2006</c:v>
                </c:pt>
                <c:pt idx="46">
                  <c:v>May 31, 2006</c:v>
                </c:pt>
                <c:pt idx="47">
                  <c:v>Haz 30, 2006</c:v>
                </c:pt>
                <c:pt idx="48">
                  <c:v>Tem 31, 2006</c:v>
                </c:pt>
                <c:pt idx="49">
                  <c:v>Ağu 31, 2006</c:v>
                </c:pt>
                <c:pt idx="50">
                  <c:v>Eyl 30, 2006</c:v>
                </c:pt>
                <c:pt idx="51">
                  <c:v>Eki 31, 2006</c:v>
                </c:pt>
                <c:pt idx="52">
                  <c:v>Kas 30, 2006</c:v>
                </c:pt>
                <c:pt idx="53">
                  <c:v>Ara 31, 2006</c:v>
                </c:pt>
                <c:pt idx="54">
                  <c:v>Oca 31, 2007</c:v>
                </c:pt>
                <c:pt idx="55">
                  <c:v>Şub 28, 2007</c:v>
                </c:pt>
                <c:pt idx="56">
                  <c:v>Mar 31, 2007</c:v>
                </c:pt>
                <c:pt idx="57">
                  <c:v>Nis 30, 2007</c:v>
                </c:pt>
                <c:pt idx="58">
                  <c:v>May 31, 2007</c:v>
                </c:pt>
                <c:pt idx="59">
                  <c:v>Haz 30, 2007</c:v>
                </c:pt>
                <c:pt idx="60">
                  <c:v>Tem 31, 2007</c:v>
                </c:pt>
                <c:pt idx="61">
                  <c:v>Ağu 31, 2007</c:v>
                </c:pt>
                <c:pt idx="62">
                  <c:v>Eyl 30, 2007</c:v>
                </c:pt>
                <c:pt idx="63">
                  <c:v>Eki 31, 2007</c:v>
                </c:pt>
                <c:pt idx="64">
                  <c:v>Kas 30, 2007</c:v>
                </c:pt>
                <c:pt idx="65">
                  <c:v>Ara 31, 2007</c:v>
                </c:pt>
                <c:pt idx="66">
                  <c:v>Oca 31, 2008</c:v>
                </c:pt>
                <c:pt idx="67">
                  <c:v>Şub 28, 2008</c:v>
                </c:pt>
                <c:pt idx="68">
                  <c:v>Mar 31, 2008</c:v>
                </c:pt>
                <c:pt idx="69">
                  <c:v>Nis 30, 2008</c:v>
                </c:pt>
                <c:pt idx="70">
                  <c:v>May 16, 2008</c:v>
                </c:pt>
                <c:pt idx="71">
                  <c:v>May 31, 2008</c:v>
                </c:pt>
                <c:pt idx="72">
                  <c:v>Haz 30, 2008</c:v>
                </c:pt>
                <c:pt idx="73">
                  <c:v>Tem 31, 2008</c:v>
                </c:pt>
                <c:pt idx="74">
                  <c:v>Ağu 31, 2008</c:v>
                </c:pt>
                <c:pt idx="75">
                  <c:v>Eyl 30, 2008</c:v>
                </c:pt>
                <c:pt idx="76">
                  <c:v>Eki 31, 2008</c:v>
                </c:pt>
                <c:pt idx="77">
                  <c:v>Kas 20, 2008</c:v>
                </c:pt>
                <c:pt idx="78">
                  <c:v>Kas 30, 2008</c:v>
                </c:pt>
                <c:pt idx="79">
                  <c:v>Ara 31, 2008</c:v>
                </c:pt>
                <c:pt idx="80">
                  <c:v>Oca 31, 2009</c:v>
                </c:pt>
                <c:pt idx="81">
                  <c:v>Şub 28, 2009</c:v>
                </c:pt>
                <c:pt idx="82">
                  <c:v>Mar 31, 2009</c:v>
                </c:pt>
                <c:pt idx="83">
                  <c:v>Nis 30, 2009</c:v>
                </c:pt>
                <c:pt idx="84">
                  <c:v>May 31, 2009</c:v>
                </c:pt>
                <c:pt idx="85">
                  <c:v>Haz 30, 2009</c:v>
                </c:pt>
                <c:pt idx="86">
                  <c:v>Tem 31, 2009</c:v>
                </c:pt>
                <c:pt idx="87">
                  <c:v>Ağu 31, 2009</c:v>
                </c:pt>
                <c:pt idx="88">
                  <c:v>Eyl 30, 2009</c:v>
                </c:pt>
                <c:pt idx="89">
                  <c:v>Eki 31, 2009</c:v>
                </c:pt>
                <c:pt idx="90">
                  <c:v>Kas 30, 2009</c:v>
                </c:pt>
                <c:pt idx="91">
                  <c:v>Ara 31, 2009</c:v>
                </c:pt>
                <c:pt idx="92">
                  <c:v>Oca 31, 2010</c:v>
                </c:pt>
                <c:pt idx="93">
                  <c:v>Şub 28, 2010</c:v>
                </c:pt>
                <c:pt idx="94">
                  <c:v>Mar 31, 2010</c:v>
                </c:pt>
                <c:pt idx="95">
                  <c:v>Nis 30, 2010</c:v>
                </c:pt>
                <c:pt idx="96">
                  <c:v>May 31, 2010</c:v>
                </c:pt>
                <c:pt idx="97">
                  <c:v>Haz 30, 2010</c:v>
                </c:pt>
                <c:pt idx="98">
                  <c:v>Tem 31, 2010</c:v>
                </c:pt>
                <c:pt idx="99">
                  <c:v>Ağu 31, 2010</c:v>
                </c:pt>
                <c:pt idx="100">
                  <c:v>Eyl 30, 2010</c:v>
                </c:pt>
                <c:pt idx="101">
                  <c:v>Eki 31, 2010</c:v>
                </c:pt>
                <c:pt idx="102">
                  <c:v>Kas 30, 2010</c:v>
                </c:pt>
                <c:pt idx="103">
                  <c:v>Ara 31, 2010</c:v>
                </c:pt>
                <c:pt idx="104">
                  <c:v>Oca 31, 2011</c:v>
                </c:pt>
                <c:pt idx="105">
                  <c:v>Şub 28, 2011</c:v>
                </c:pt>
                <c:pt idx="106">
                  <c:v>Mar 31, 2011</c:v>
                </c:pt>
                <c:pt idx="107">
                  <c:v>Nis 30, 2011</c:v>
                </c:pt>
                <c:pt idx="108">
                  <c:v>May 31, 2011</c:v>
                </c:pt>
                <c:pt idx="109">
                  <c:v>Haz 30, 2011</c:v>
                </c:pt>
                <c:pt idx="110">
                  <c:v>Tem 31, 2011</c:v>
                </c:pt>
                <c:pt idx="111">
                  <c:v>Ağu 31, 2011</c:v>
                </c:pt>
                <c:pt idx="112">
                  <c:v>Eyl 30, 2011</c:v>
                </c:pt>
                <c:pt idx="113">
                  <c:v>Eki 31, 2011</c:v>
                </c:pt>
                <c:pt idx="114">
                  <c:v>Kas 30, 2011</c:v>
                </c:pt>
                <c:pt idx="115">
                  <c:v>Ara 31, 2011</c:v>
                </c:pt>
                <c:pt idx="116">
                  <c:v>Oca 31, 2012</c:v>
                </c:pt>
                <c:pt idx="117">
                  <c:v>Şub 28, 2012</c:v>
                </c:pt>
                <c:pt idx="118">
                  <c:v>Mar 31, 2012</c:v>
                </c:pt>
                <c:pt idx="119">
                  <c:v>Nis 30, 2012</c:v>
                </c:pt>
                <c:pt idx="120">
                  <c:v>May 31, 2012</c:v>
                </c:pt>
                <c:pt idx="121">
                  <c:v>Haz 30, 2012</c:v>
                </c:pt>
                <c:pt idx="122">
                  <c:v>Tem 31, 2012</c:v>
                </c:pt>
                <c:pt idx="123">
                  <c:v>Ağu 31, 2012</c:v>
                </c:pt>
                <c:pt idx="124">
                  <c:v>Eyl 30, 2012</c:v>
                </c:pt>
                <c:pt idx="125">
                  <c:v>Eki 31, 2012</c:v>
                </c:pt>
                <c:pt idx="126">
                  <c:v>Kas 30, 2012</c:v>
                </c:pt>
                <c:pt idx="127">
                  <c:v>Ara 31, 2012</c:v>
                </c:pt>
                <c:pt idx="128">
                  <c:v>Oca 31, 2013</c:v>
                </c:pt>
                <c:pt idx="129">
                  <c:v>Şub 28, 2013</c:v>
                </c:pt>
                <c:pt idx="130">
                  <c:v>Mar 31, 2013</c:v>
                </c:pt>
                <c:pt idx="131">
                  <c:v>Nis 30, 2013</c:v>
                </c:pt>
                <c:pt idx="132">
                  <c:v>May 31, 2013</c:v>
                </c:pt>
                <c:pt idx="133">
                  <c:v>Haz 30, 2013</c:v>
                </c:pt>
                <c:pt idx="134">
                  <c:v>Tem 31, 2013</c:v>
                </c:pt>
                <c:pt idx="135">
                  <c:v>Ağu 31, 2013</c:v>
                </c:pt>
                <c:pt idx="136">
                  <c:v>Eyl 30, 2013</c:v>
                </c:pt>
                <c:pt idx="137">
                  <c:v>Eki 31, 2013</c:v>
                </c:pt>
                <c:pt idx="138">
                  <c:v>Kas 30, 2013</c:v>
                </c:pt>
                <c:pt idx="139">
                  <c:v>Ara 31, 2013</c:v>
                </c:pt>
                <c:pt idx="140">
                  <c:v>Oca 31, 2014</c:v>
                </c:pt>
                <c:pt idx="141">
                  <c:v>Şub 28, 2014</c:v>
                </c:pt>
                <c:pt idx="142">
                  <c:v>Mar 31, 2014</c:v>
                </c:pt>
                <c:pt idx="143">
                  <c:v>Nis 30, 2014</c:v>
                </c:pt>
                <c:pt idx="144">
                  <c:v>May 31, 2014</c:v>
                </c:pt>
                <c:pt idx="145">
                  <c:v>Haz 30, 2014</c:v>
                </c:pt>
                <c:pt idx="146">
                  <c:v>Tem 31, 2014</c:v>
                </c:pt>
                <c:pt idx="147">
                  <c:v>Ağu 31, 2014</c:v>
                </c:pt>
                <c:pt idx="148">
                  <c:v>Eyl 30, 2014</c:v>
                </c:pt>
                <c:pt idx="149">
                  <c:v>Eki 31, 2014</c:v>
                </c:pt>
                <c:pt idx="150">
                  <c:v>Kas 30, 2014</c:v>
                </c:pt>
                <c:pt idx="151">
                  <c:v>Ara 31, 2014</c:v>
                </c:pt>
                <c:pt idx="152">
                  <c:v>Oca 31, 2015</c:v>
                </c:pt>
                <c:pt idx="153">
                  <c:v>Şub 28, 2015</c:v>
                </c:pt>
                <c:pt idx="154">
                  <c:v>Mar 31, 2015</c:v>
                </c:pt>
                <c:pt idx="155">
                  <c:v>Nis 30, 2015</c:v>
                </c:pt>
                <c:pt idx="156">
                  <c:v>May 31, 2015</c:v>
                </c:pt>
                <c:pt idx="157">
                  <c:v>Haz 30, 2015</c:v>
                </c:pt>
                <c:pt idx="158">
                  <c:v>Tem 31, 2015</c:v>
                </c:pt>
                <c:pt idx="159">
                  <c:v>Ağu 31, 2015</c:v>
                </c:pt>
                <c:pt idx="160">
                  <c:v>Eyl 30, 2015</c:v>
                </c:pt>
                <c:pt idx="161">
                  <c:v>Eki 31, 2015</c:v>
                </c:pt>
                <c:pt idx="162">
                  <c:v>Kas 30, 2015</c:v>
                </c:pt>
                <c:pt idx="163">
                  <c:v>Ara 31, 2015</c:v>
                </c:pt>
                <c:pt idx="164">
                  <c:v>Oca 31, 2016</c:v>
                </c:pt>
                <c:pt idx="165">
                  <c:v>Şub 28, 2016</c:v>
                </c:pt>
                <c:pt idx="166">
                  <c:v>Mar 31, 2016</c:v>
                </c:pt>
                <c:pt idx="167">
                  <c:v>Nis 30, 2016</c:v>
                </c:pt>
                <c:pt idx="168">
                  <c:v>May 31, 2016</c:v>
                </c:pt>
                <c:pt idx="169">
                  <c:v>Haz 30, 2016</c:v>
                </c:pt>
                <c:pt idx="170">
                  <c:v>Tem 31, 2016</c:v>
                </c:pt>
                <c:pt idx="171">
                  <c:v>Ağu 31, 2016</c:v>
                </c:pt>
                <c:pt idx="172">
                  <c:v>Eyl 30, 2016</c:v>
                </c:pt>
                <c:pt idx="173">
                  <c:v>Eki 31, 2016</c:v>
                </c:pt>
                <c:pt idx="174">
                  <c:v>Kas 30, 2016</c:v>
                </c:pt>
                <c:pt idx="175">
                  <c:v>Ara 31, 2016</c:v>
                </c:pt>
                <c:pt idx="176">
                  <c:v>Oca 31, 2017</c:v>
                </c:pt>
                <c:pt idx="177">
                  <c:v>Şub 28, 2017</c:v>
                </c:pt>
                <c:pt idx="178">
                  <c:v>Mar 31, 2017</c:v>
                </c:pt>
                <c:pt idx="179">
                  <c:v>Nis 30, 2017</c:v>
                </c:pt>
                <c:pt idx="180">
                  <c:v>May 31, 2017</c:v>
                </c:pt>
                <c:pt idx="181">
                  <c:v>Haz 30, 2017</c:v>
                </c:pt>
                <c:pt idx="182">
                  <c:v>Tem 31, 2017</c:v>
                </c:pt>
                <c:pt idx="183">
                  <c:v>Ağu 31, 2017</c:v>
                </c:pt>
                <c:pt idx="184">
                  <c:v>Eyl 30, 2017</c:v>
                </c:pt>
                <c:pt idx="185">
                  <c:v>Eki 31, 2017</c:v>
                </c:pt>
                <c:pt idx="186">
                  <c:v>Kas 30, 2017</c:v>
                </c:pt>
                <c:pt idx="187">
                  <c:v>Ara 31, 2017</c:v>
                </c:pt>
                <c:pt idx="188">
                  <c:v>Oca 31, 2018</c:v>
                </c:pt>
                <c:pt idx="189">
                  <c:v>Şub 28, 2018</c:v>
                </c:pt>
                <c:pt idx="190">
                  <c:v>Mar 31, 2018</c:v>
                </c:pt>
                <c:pt idx="191">
                  <c:v>Nis 30, 2018</c:v>
                </c:pt>
                <c:pt idx="192">
                  <c:v>May 31, 2018</c:v>
                </c:pt>
                <c:pt idx="193">
                  <c:v>Haz 30, 2018</c:v>
                </c:pt>
                <c:pt idx="194">
                  <c:v>Tem 31, 2018</c:v>
                </c:pt>
                <c:pt idx="195">
                  <c:v>Ağu 31, 2018</c:v>
                </c:pt>
                <c:pt idx="196">
                  <c:v>Eyl 30, 2018</c:v>
                </c:pt>
                <c:pt idx="197">
                  <c:v>Eki 31, 2018</c:v>
                </c:pt>
                <c:pt idx="198">
                  <c:v>Kas 30, 2018</c:v>
                </c:pt>
                <c:pt idx="199">
                  <c:v>Ara 31, 2018</c:v>
                </c:pt>
                <c:pt idx="200">
                  <c:v>Oca 31, 2019</c:v>
                </c:pt>
                <c:pt idx="201">
                  <c:v>Şub 28, 2019</c:v>
                </c:pt>
                <c:pt idx="202">
                  <c:v>Mar 31, 2019</c:v>
                </c:pt>
                <c:pt idx="203">
                  <c:v>Nis 30, 2019</c:v>
                </c:pt>
                <c:pt idx="204">
                  <c:v>May 31, 2019</c:v>
                </c:pt>
                <c:pt idx="205">
                  <c:v>Haz 30, 2019</c:v>
                </c:pt>
                <c:pt idx="206">
                  <c:v>Tem 31, 2019</c:v>
                </c:pt>
                <c:pt idx="207">
                  <c:v>Ağu 31, 2019</c:v>
                </c:pt>
                <c:pt idx="208">
                  <c:v>Eyl 30, 2019</c:v>
                </c:pt>
                <c:pt idx="209">
                  <c:v>Eki 31, 2019</c:v>
                </c:pt>
                <c:pt idx="210">
                  <c:v>Kas 30, 2019</c:v>
                </c:pt>
                <c:pt idx="211">
                  <c:v>Ara 31, 2019</c:v>
                </c:pt>
                <c:pt idx="212">
                  <c:v>Oca 31, 2020</c:v>
                </c:pt>
                <c:pt idx="213">
                  <c:v>Şub 28, 2020</c:v>
                </c:pt>
                <c:pt idx="214">
                  <c:v>Mar 18, 2020</c:v>
                </c:pt>
                <c:pt idx="215">
                  <c:v>Mar 31, 2020</c:v>
                </c:pt>
                <c:pt idx="216">
                  <c:v>Nis 30, 2020</c:v>
                </c:pt>
                <c:pt idx="217">
                  <c:v>May 31, 2020</c:v>
                </c:pt>
                <c:pt idx="218">
                  <c:v>Haz 30, 2020</c:v>
                </c:pt>
                <c:pt idx="219">
                  <c:v>Tem 31, 2020</c:v>
                </c:pt>
                <c:pt idx="220">
                  <c:v>Ağu 31, 2020</c:v>
                </c:pt>
                <c:pt idx="221">
                  <c:v>Eyl 30, 2020</c:v>
                </c:pt>
                <c:pt idx="222">
                  <c:v>Eki 31, 2020</c:v>
                </c:pt>
                <c:pt idx="223">
                  <c:v>Kas 30, 2020</c:v>
                </c:pt>
                <c:pt idx="224">
                  <c:v>Ara 31, 2020</c:v>
                </c:pt>
                <c:pt idx="225">
                  <c:v>Oca 31, 2021</c:v>
                </c:pt>
                <c:pt idx="226">
                  <c:v>Şub 28, 2021</c:v>
                </c:pt>
                <c:pt idx="227">
                  <c:v>Mar 31, 2021</c:v>
                </c:pt>
                <c:pt idx="228">
                  <c:v>Nis 30, 2021</c:v>
                </c:pt>
                <c:pt idx="229">
                  <c:v>May 31, 2021</c:v>
                </c:pt>
                <c:pt idx="230">
                  <c:v>Haz 8, 2021 </c:v>
                </c:pt>
                <c:pt idx="231">
                  <c:v>Haz 30,2021 </c:v>
                </c:pt>
                <c:pt idx="232">
                  <c:v>Tem 31,2021</c:v>
                </c:pt>
                <c:pt idx="233">
                  <c:v>Ağu 13,2021</c:v>
                </c:pt>
                <c:pt idx="234">
                  <c:v>Ağu 31, 2021</c:v>
                </c:pt>
                <c:pt idx="235">
                  <c:v>Eyl 30, 2021</c:v>
                </c:pt>
                <c:pt idx="236">
                  <c:v>Eki 31, 2021</c:v>
                </c:pt>
                <c:pt idx="237">
                  <c:v>Kas 30, 2021</c:v>
                </c:pt>
                <c:pt idx="238">
                  <c:v>Ara 31, 2021</c:v>
                </c:pt>
                <c:pt idx="239">
                  <c:v>Oca 31, 2022</c:v>
                </c:pt>
                <c:pt idx="240">
                  <c:v>Şub 28, 2022</c:v>
                </c:pt>
                <c:pt idx="241">
                  <c:v>Mar 4, 2022</c:v>
                </c:pt>
                <c:pt idx="242">
                  <c:v> Mar 31, 2022</c:v>
                </c:pt>
                <c:pt idx="243">
                  <c:v>Nis 19, 2022</c:v>
                </c:pt>
                <c:pt idx="244">
                  <c:v>Nis 30,2022</c:v>
                </c:pt>
                <c:pt idx="245">
                  <c:v>May 31, 2022</c:v>
                </c:pt>
                <c:pt idx="246">
                  <c:v>Haz 30, 2022</c:v>
                </c:pt>
                <c:pt idx="247">
                  <c:v>temmuz 5,2022</c:v>
                </c:pt>
                <c:pt idx="248">
                  <c:v>Tem 31,2022</c:v>
                </c:pt>
                <c:pt idx="249">
                  <c:v>25.08.2022</c:v>
                </c:pt>
                <c:pt idx="250">
                  <c:v>Ağu.22</c:v>
                </c:pt>
                <c:pt idx="251">
                  <c:v>Eyl.22</c:v>
                </c:pt>
                <c:pt idx="252">
                  <c:v>26.10.2022</c:v>
                </c:pt>
                <c:pt idx="253">
                  <c:v>5.10.2022</c:v>
                </c:pt>
                <c:pt idx="254">
                  <c:v>13.10.2022</c:v>
                </c:pt>
                <c:pt idx="255">
                  <c:v>20.10.2022</c:v>
                </c:pt>
                <c:pt idx="256">
                  <c:v>27.10.2022</c:v>
                </c:pt>
                <c:pt idx="257">
                  <c:v>4.11.2022</c:v>
                </c:pt>
                <c:pt idx="258">
                  <c:v>11.11.2022</c:v>
                </c:pt>
                <c:pt idx="259">
                  <c:v>22.11.2022</c:v>
                </c:pt>
                <c:pt idx="260">
                  <c:v>29.11.2022</c:v>
                </c:pt>
                <c:pt idx="261">
                  <c:v>30.11.2022</c:v>
                </c:pt>
                <c:pt idx="262">
                  <c:v>1.12.2022</c:v>
                </c:pt>
                <c:pt idx="263">
                  <c:v>2.12.2022</c:v>
                </c:pt>
                <c:pt idx="264">
                  <c:v>5.12.2022</c:v>
                </c:pt>
                <c:pt idx="265">
                  <c:v>6.12.2022</c:v>
                </c:pt>
                <c:pt idx="266">
                  <c:v>7.12.2022</c:v>
                </c:pt>
                <c:pt idx="267">
                  <c:v>8.12.2022</c:v>
                </c:pt>
                <c:pt idx="268">
                  <c:v>9.12.2022</c:v>
                </c:pt>
                <c:pt idx="269">
                  <c:v>12.12.2022</c:v>
                </c:pt>
                <c:pt idx="270">
                  <c:v>13.12.2022</c:v>
                </c:pt>
                <c:pt idx="271">
                  <c:v>14.12.2022</c:v>
                </c:pt>
                <c:pt idx="272">
                  <c:v>15.12.2022</c:v>
                </c:pt>
                <c:pt idx="273">
                  <c:v>16.12.2022</c:v>
                </c:pt>
                <c:pt idx="274">
                  <c:v>19.12.2022</c:v>
                </c:pt>
                <c:pt idx="275">
                  <c:v>10.01.2023</c:v>
                </c:pt>
                <c:pt idx="276">
                  <c:v>13.01.2023</c:v>
                </c:pt>
                <c:pt idx="277">
                  <c:v>19.01.2023</c:v>
                </c:pt>
                <c:pt idx="278">
                  <c:v>30.01.2023</c:v>
                </c:pt>
                <c:pt idx="279">
                  <c:v>2.02.2023</c:v>
                </c:pt>
                <c:pt idx="280">
                  <c:v>6.02.2023</c:v>
                </c:pt>
                <c:pt idx="281">
                  <c:v>13.02.2023</c:v>
                </c:pt>
                <c:pt idx="282">
                  <c:v>20.02.2023</c:v>
                </c:pt>
                <c:pt idx="283">
                  <c:v>27.02.2023</c:v>
                </c:pt>
                <c:pt idx="284">
                  <c:v>3.03.2023</c:v>
                </c:pt>
                <c:pt idx="285">
                  <c:v>6.03.2023</c:v>
                </c:pt>
                <c:pt idx="286">
                  <c:v>13.03.2023</c:v>
                </c:pt>
                <c:pt idx="287">
                  <c:v>17.03.2023</c:v>
                </c:pt>
                <c:pt idx="288">
                  <c:v>20.03.2023</c:v>
                </c:pt>
                <c:pt idx="289">
                  <c:v>27.03.2023</c:v>
                </c:pt>
                <c:pt idx="290">
                  <c:v>3.04.2023</c:v>
                </c:pt>
                <c:pt idx="291">
                  <c:v>10.04.2023</c:v>
                </c:pt>
                <c:pt idx="292">
                  <c:v>17.04.2023</c:v>
                </c:pt>
                <c:pt idx="293">
                  <c:v>20.04.2023</c:v>
                </c:pt>
                <c:pt idx="294">
                  <c:v>26.04.2023</c:v>
                </c:pt>
                <c:pt idx="295">
                  <c:v>1.06.2023</c:v>
                </c:pt>
                <c:pt idx="296">
                  <c:v>8.06.2023</c:v>
                </c:pt>
                <c:pt idx="297">
                  <c:v>15.06.2023</c:v>
                </c:pt>
                <c:pt idx="298">
                  <c:v>22.06.2023</c:v>
                </c:pt>
                <c:pt idx="299">
                  <c:v>29.06.2023</c:v>
                </c:pt>
                <c:pt idx="300">
                  <c:v>6.07.2023</c:v>
                </c:pt>
                <c:pt idx="301">
                  <c:v>13.07.2023</c:v>
                </c:pt>
                <c:pt idx="302">
                  <c:v>20.07.2023</c:v>
                </c:pt>
                <c:pt idx="303">
                  <c:v>27.07.2023</c:v>
                </c:pt>
                <c:pt idx="304">
                  <c:v>3.08.2023</c:v>
                </c:pt>
                <c:pt idx="305">
                  <c:v>10.08.2023</c:v>
                </c:pt>
                <c:pt idx="306">
                  <c:v>17.08.2023</c:v>
                </c:pt>
                <c:pt idx="307">
                  <c:v>24.08.2023</c:v>
                </c:pt>
                <c:pt idx="308">
                  <c:v>31.08.2023</c:v>
                </c:pt>
                <c:pt idx="309">
                  <c:v>7.09.2023</c:v>
                </c:pt>
                <c:pt idx="310">
                  <c:v>14.09.2023</c:v>
                </c:pt>
                <c:pt idx="311">
                  <c:v>21.09.2023</c:v>
                </c:pt>
                <c:pt idx="312">
                  <c:v>28.09.2023</c:v>
                </c:pt>
                <c:pt idx="313">
                  <c:v>4.10.2023</c:v>
                </c:pt>
                <c:pt idx="314">
                  <c:v>11.10.2023</c:v>
                </c:pt>
                <c:pt idx="315">
                  <c:v>18.10.2023</c:v>
                </c:pt>
                <c:pt idx="316">
                  <c:v>23.10.2023</c:v>
                </c:pt>
                <c:pt idx="317">
                  <c:v>25.10.2023</c:v>
                </c:pt>
                <c:pt idx="318">
                  <c:v>26.10.2023</c:v>
                </c:pt>
                <c:pt idx="319">
                  <c:v>27.10.2023</c:v>
                </c:pt>
                <c:pt idx="320">
                  <c:v>30.10.2023</c:v>
                </c:pt>
                <c:pt idx="321">
                  <c:v>31.10.2023</c:v>
                </c:pt>
                <c:pt idx="322">
                  <c:v>1.11.2023</c:v>
                </c:pt>
                <c:pt idx="323">
                  <c:v>2.11.2023</c:v>
                </c:pt>
                <c:pt idx="324">
                  <c:v>3.11.2023</c:v>
                </c:pt>
                <c:pt idx="325">
                  <c:v>6.11.2023</c:v>
                </c:pt>
                <c:pt idx="326">
                  <c:v>7.11.2023</c:v>
                </c:pt>
                <c:pt idx="327">
                  <c:v>8.11.2023</c:v>
                </c:pt>
                <c:pt idx="328">
                  <c:v>9.11.2023</c:v>
                </c:pt>
                <c:pt idx="329">
                  <c:v>10.11.2023</c:v>
                </c:pt>
                <c:pt idx="330">
                  <c:v>13.11.2023</c:v>
                </c:pt>
                <c:pt idx="331">
                  <c:v>14.11.2023</c:v>
                </c:pt>
                <c:pt idx="332">
                  <c:v>15.11.2023</c:v>
                </c:pt>
                <c:pt idx="333">
                  <c:v>16.11.2023</c:v>
                </c:pt>
                <c:pt idx="334">
                  <c:v>24.11.2023</c:v>
                </c:pt>
                <c:pt idx="335">
                  <c:v>1.12.2023</c:v>
                </c:pt>
                <c:pt idx="336">
                  <c:v>7.12.2023</c:v>
                </c:pt>
                <c:pt idx="337">
                  <c:v>14.12.2023</c:v>
                </c:pt>
                <c:pt idx="338">
                  <c:v>19.12.2023</c:v>
                </c:pt>
                <c:pt idx="339">
                  <c:v>26.12.2023</c:v>
                </c:pt>
                <c:pt idx="340">
                  <c:v>2.01.2024</c:v>
                </c:pt>
                <c:pt idx="341">
                  <c:v>9.01.2024</c:v>
                </c:pt>
                <c:pt idx="342">
                  <c:v>10.01.2024</c:v>
                </c:pt>
                <c:pt idx="343">
                  <c:v>11.01.2024</c:v>
                </c:pt>
                <c:pt idx="344">
                  <c:v>12.01.2024</c:v>
                </c:pt>
                <c:pt idx="345">
                  <c:v>16.01.2024</c:v>
                </c:pt>
                <c:pt idx="346">
                  <c:v>17.01.2024</c:v>
                </c:pt>
                <c:pt idx="347">
                  <c:v>18.01.2024</c:v>
                </c:pt>
                <c:pt idx="348">
                  <c:v>19.01.2024</c:v>
                </c:pt>
                <c:pt idx="349">
                  <c:v>22.01.2024</c:v>
                </c:pt>
                <c:pt idx="350">
                  <c:v>23.01.2024</c:v>
                </c:pt>
                <c:pt idx="351">
                  <c:v>24.01.2024</c:v>
                </c:pt>
                <c:pt idx="352">
                  <c:v>25.01.2024</c:v>
                </c:pt>
                <c:pt idx="353">
                  <c:v>26.01.2024</c:v>
                </c:pt>
                <c:pt idx="354">
                  <c:v>29.01.2024</c:v>
                </c:pt>
                <c:pt idx="355">
                  <c:v>30.01.2024</c:v>
                </c:pt>
                <c:pt idx="356">
                  <c:v>31.01.2024</c:v>
                </c:pt>
                <c:pt idx="357">
                  <c:v>1.02.2024</c:v>
                </c:pt>
                <c:pt idx="358">
                  <c:v>2.02.2024</c:v>
                </c:pt>
                <c:pt idx="359">
                  <c:v>5.02.2024</c:v>
                </c:pt>
                <c:pt idx="360">
                  <c:v>6.02.2024</c:v>
                </c:pt>
                <c:pt idx="361">
                  <c:v>7.02.2024</c:v>
                </c:pt>
                <c:pt idx="362">
                  <c:v>8.02.2024</c:v>
                </c:pt>
                <c:pt idx="363">
                  <c:v>9.02.2024</c:v>
                </c:pt>
                <c:pt idx="364">
                  <c:v>12.02.2024</c:v>
                </c:pt>
                <c:pt idx="365">
                  <c:v>13.02.2024</c:v>
                </c:pt>
                <c:pt idx="366">
                  <c:v>14.02.2024</c:v>
                </c:pt>
                <c:pt idx="367">
                  <c:v>15.02.2024</c:v>
                </c:pt>
                <c:pt idx="368">
                  <c:v>16.02.2024</c:v>
                </c:pt>
                <c:pt idx="369">
                  <c:v>20.02.2024</c:v>
                </c:pt>
                <c:pt idx="370">
                  <c:v>21.02.2024</c:v>
                </c:pt>
                <c:pt idx="371">
                  <c:v>22.02.2024</c:v>
                </c:pt>
                <c:pt idx="372">
                  <c:v>23.02.2024</c:v>
                </c:pt>
                <c:pt idx="373">
                  <c:v>26.02.2024</c:v>
                </c:pt>
                <c:pt idx="374">
                  <c:v>27.02.2024</c:v>
                </c:pt>
                <c:pt idx="375">
                  <c:v>28.02.2024</c:v>
                </c:pt>
                <c:pt idx="376">
                  <c:v>29.02.2024</c:v>
                </c:pt>
                <c:pt idx="377">
                  <c:v>1.03.2024</c:v>
                </c:pt>
                <c:pt idx="378">
                  <c:v>4.03.2024</c:v>
                </c:pt>
                <c:pt idx="379">
                  <c:v>5.03.2024</c:v>
                </c:pt>
                <c:pt idx="380">
                  <c:v>6.03.2024</c:v>
                </c:pt>
                <c:pt idx="381">
                  <c:v>7.03.2024</c:v>
                </c:pt>
                <c:pt idx="382">
                  <c:v>8.03.2024</c:v>
                </c:pt>
                <c:pt idx="383">
                  <c:v>11.03.2024</c:v>
                </c:pt>
                <c:pt idx="384">
                  <c:v>12.03.2024</c:v>
                </c:pt>
                <c:pt idx="385">
                  <c:v>13.03.2024</c:v>
                </c:pt>
                <c:pt idx="386">
                  <c:v>14.03.2024</c:v>
                </c:pt>
                <c:pt idx="387">
                  <c:v>15.03.2024</c:v>
                </c:pt>
                <c:pt idx="388">
                  <c:v>18.03.2024</c:v>
                </c:pt>
                <c:pt idx="389">
                  <c:v>19.03.2024</c:v>
                </c:pt>
                <c:pt idx="390">
                  <c:v>20.03.2024</c:v>
                </c:pt>
                <c:pt idx="391">
                  <c:v>21.03.2024</c:v>
                </c:pt>
                <c:pt idx="392">
                  <c:v>22.03.2024</c:v>
                </c:pt>
                <c:pt idx="393">
                  <c:v>25.03.2024</c:v>
                </c:pt>
                <c:pt idx="394">
                  <c:v>26.03.2024</c:v>
                </c:pt>
                <c:pt idx="395">
                  <c:v>27.03.2024</c:v>
                </c:pt>
                <c:pt idx="396">
                  <c:v>28.03.2024</c:v>
                </c:pt>
                <c:pt idx="397">
                  <c:v>1.04.2024</c:v>
                </c:pt>
                <c:pt idx="398">
                  <c:v>2.04.2024</c:v>
                </c:pt>
                <c:pt idx="399">
                  <c:v>3.04.2024</c:v>
                </c:pt>
                <c:pt idx="400">
                  <c:v>4.04.2024</c:v>
                </c:pt>
                <c:pt idx="401">
                  <c:v>5.04.2024</c:v>
                </c:pt>
                <c:pt idx="402">
                  <c:v>8.04.2024</c:v>
                </c:pt>
                <c:pt idx="403">
                  <c:v>8.04.2024</c:v>
                </c:pt>
                <c:pt idx="404">
                  <c:v>9.04.2024</c:v>
                </c:pt>
                <c:pt idx="405">
                  <c:v>10.04.2024</c:v>
                </c:pt>
                <c:pt idx="406">
                  <c:v>11.04.2024</c:v>
                </c:pt>
                <c:pt idx="407">
                  <c:v>12.04.2024</c:v>
                </c:pt>
                <c:pt idx="408">
                  <c:v>15.04.2024</c:v>
                </c:pt>
                <c:pt idx="409">
                  <c:v>16.04.2024</c:v>
                </c:pt>
                <c:pt idx="410">
                  <c:v>17.04.2024</c:v>
                </c:pt>
                <c:pt idx="411">
                  <c:v>18.04.2024</c:v>
                </c:pt>
                <c:pt idx="412">
                  <c:v>19.04.2024</c:v>
                </c:pt>
                <c:pt idx="413">
                  <c:v>22.04.2024</c:v>
                </c:pt>
                <c:pt idx="414">
                  <c:v>23.04.2024</c:v>
                </c:pt>
                <c:pt idx="415">
                  <c:v>24.04.2024</c:v>
                </c:pt>
                <c:pt idx="416">
                  <c:v>25.04.2024</c:v>
                </c:pt>
                <c:pt idx="417">
                  <c:v>26.04.2024</c:v>
                </c:pt>
                <c:pt idx="418">
                  <c:v>29.04.2024</c:v>
                </c:pt>
                <c:pt idx="419">
                  <c:v>30.04.2024</c:v>
                </c:pt>
                <c:pt idx="420">
                  <c:v>1.05.2024</c:v>
                </c:pt>
                <c:pt idx="421">
                  <c:v>2.05.2024</c:v>
                </c:pt>
                <c:pt idx="422">
                  <c:v>3.05.2024</c:v>
                </c:pt>
              </c:strCache>
            </c:strRef>
          </c:cat>
          <c:val>
            <c:numRef>
              <c:f>Sayfa1!$B$4:$B$426</c:f>
              <c:numCache>
                <c:formatCode>General</c:formatCode>
                <c:ptCount val="423"/>
                <c:pt idx="0">
                  <c:v>79.459999999999994</c:v>
                </c:pt>
                <c:pt idx="1">
                  <c:v>71.849999999999994</c:v>
                </c:pt>
                <c:pt idx="2">
                  <c:v>59.04</c:v>
                </c:pt>
                <c:pt idx="3">
                  <c:v>62.46</c:v>
                </c:pt>
                <c:pt idx="4">
                  <c:v>69.58</c:v>
                </c:pt>
                <c:pt idx="5">
                  <c:v>60.44</c:v>
                </c:pt>
                <c:pt idx="6">
                  <c:v>57.92</c:v>
                </c:pt>
                <c:pt idx="7">
                  <c:v>54.18</c:v>
                </c:pt>
                <c:pt idx="8">
                  <c:v>47.03</c:v>
                </c:pt>
                <c:pt idx="9">
                  <c:v>54.77</c:v>
                </c:pt>
                <c:pt idx="10">
                  <c:v>63.25</c:v>
                </c:pt>
                <c:pt idx="11">
                  <c:v>64.25</c:v>
                </c:pt>
                <c:pt idx="12">
                  <c:v>64.83</c:v>
                </c:pt>
                <c:pt idx="13">
                  <c:v>69.180000000000007</c:v>
                </c:pt>
                <c:pt idx="14">
                  <c:v>63.07</c:v>
                </c:pt>
                <c:pt idx="15">
                  <c:v>76.319999999999993</c:v>
                </c:pt>
                <c:pt idx="16">
                  <c:v>79.23</c:v>
                </c:pt>
                <c:pt idx="17">
                  <c:v>96.29</c:v>
                </c:pt>
                <c:pt idx="18">
                  <c:v>92.33</c:v>
                </c:pt>
                <c:pt idx="19">
                  <c:v>102.36</c:v>
                </c:pt>
                <c:pt idx="20">
                  <c:v>103.3</c:v>
                </c:pt>
                <c:pt idx="21">
                  <c:v>98.15</c:v>
                </c:pt>
                <c:pt idx="22">
                  <c:v>98.15</c:v>
                </c:pt>
                <c:pt idx="23">
                  <c:v>114.95</c:v>
                </c:pt>
                <c:pt idx="24">
                  <c:v>126.18</c:v>
                </c:pt>
                <c:pt idx="25">
                  <c:v>120.84</c:v>
                </c:pt>
                <c:pt idx="26">
                  <c:v>133.6</c:v>
                </c:pt>
                <c:pt idx="27">
                  <c:v>128.72</c:v>
                </c:pt>
                <c:pt idx="28">
                  <c:v>161.82</c:v>
                </c:pt>
                <c:pt idx="29">
                  <c:v>160.04</c:v>
                </c:pt>
                <c:pt idx="30">
                  <c:v>167.14</c:v>
                </c:pt>
                <c:pt idx="31">
                  <c:v>188.5</c:v>
                </c:pt>
                <c:pt idx="32">
                  <c:v>165.85</c:v>
                </c:pt>
                <c:pt idx="33">
                  <c:v>141.97</c:v>
                </c:pt>
                <c:pt idx="34">
                  <c:v>142.21</c:v>
                </c:pt>
                <c:pt idx="35">
                  <c:v>129.65</c:v>
                </c:pt>
                <c:pt idx="36">
                  <c:v>158.69999999999999</c:v>
                </c:pt>
                <c:pt idx="37">
                  <c:v>157.53</c:v>
                </c:pt>
                <c:pt idx="38">
                  <c:v>169.98</c:v>
                </c:pt>
                <c:pt idx="39">
                  <c:v>162.93</c:v>
                </c:pt>
                <c:pt idx="40">
                  <c:v>185.04</c:v>
                </c:pt>
                <c:pt idx="41">
                  <c:v>187.25</c:v>
                </c:pt>
                <c:pt idx="42">
                  <c:v>237.54</c:v>
                </c:pt>
                <c:pt idx="43">
                  <c:v>230.51</c:v>
                </c:pt>
                <c:pt idx="44">
                  <c:v>270.14999999999998</c:v>
                </c:pt>
                <c:pt idx="45">
                  <c:v>286.29000000000002</c:v>
                </c:pt>
                <c:pt idx="46">
                  <c:v>269.05</c:v>
                </c:pt>
                <c:pt idx="47">
                  <c:v>285.58</c:v>
                </c:pt>
                <c:pt idx="48">
                  <c:v>265.3</c:v>
                </c:pt>
                <c:pt idx="49">
                  <c:v>247.24</c:v>
                </c:pt>
                <c:pt idx="50">
                  <c:v>249.03</c:v>
                </c:pt>
                <c:pt idx="51">
                  <c:v>291.27999999999997</c:v>
                </c:pt>
                <c:pt idx="52">
                  <c:v>313.64</c:v>
                </c:pt>
                <c:pt idx="53">
                  <c:v>302.26</c:v>
                </c:pt>
                <c:pt idx="54">
                  <c:v>347.32</c:v>
                </c:pt>
                <c:pt idx="55">
                  <c:v>347.73</c:v>
                </c:pt>
                <c:pt idx="56">
                  <c:v>376.57</c:v>
                </c:pt>
                <c:pt idx="57">
                  <c:v>393.37</c:v>
                </c:pt>
                <c:pt idx="58">
                  <c:v>423.64</c:v>
                </c:pt>
                <c:pt idx="59">
                  <c:v>393.15</c:v>
                </c:pt>
                <c:pt idx="60">
                  <c:v>368.59</c:v>
                </c:pt>
                <c:pt idx="61">
                  <c:v>368.94</c:v>
                </c:pt>
                <c:pt idx="62">
                  <c:v>409.38</c:v>
                </c:pt>
                <c:pt idx="63">
                  <c:v>424.25</c:v>
                </c:pt>
                <c:pt idx="64">
                  <c:v>398.29</c:v>
                </c:pt>
                <c:pt idx="65">
                  <c:v>416.71</c:v>
                </c:pt>
                <c:pt idx="66">
                  <c:v>379.19</c:v>
                </c:pt>
                <c:pt idx="67">
                  <c:v>416.6</c:v>
                </c:pt>
                <c:pt idx="68">
                  <c:v>437.44</c:v>
                </c:pt>
                <c:pt idx="69">
                  <c:v>488.68</c:v>
                </c:pt>
                <c:pt idx="70">
                  <c:v>556.17999999999995</c:v>
                </c:pt>
                <c:pt idx="71">
                  <c:v>536.11</c:v>
                </c:pt>
                <c:pt idx="72">
                  <c:v>547</c:v>
                </c:pt>
                <c:pt idx="73">
                  <c:v>457.32</c:v>
                </c:pt>
                <c:pt idx="74">
                  <c:v>403.2</c:v>
                </c:pt>
                <c:pt idx="75">
                  <c:v>252.79</c:v>
                </c:pt>
                <c:pt idx="76">
                  <c:v>180.03</c:v>
                </c:pt>
                <c:pt idx="77">
                  <c:v>103.02</c:v>
                </c:pt>
                <c:pt idx="78">
                  <c:v>153.87</c:v>
                </c:pt>
                <c:pt idx="79">
                  <c:v>184.78</c:v>
                </c:pt>
                <c:pt idx="80">
                  <c:v>164.94</c:v>
                </c:pt>
                <c:pt idx="81">
                  <c:v>132.13999999999999</c:v>
                </c:pt>
                <c:pt idx="82">
                  <c:v>147.5</c:v>
                </c:pt>
                <c:pt idx="83">
                  <c:v>183.47</c:v>
                </c:pt>
                <c:pt idx="84">
                  <c:v>205.82</c:v>
                </c:pt>
                <c:pt idx="85">
                  <c:v>207.26</c:v>
                </c:pt>
                <c:pt idx="86">
                  <c:v>209.09</c:v>
                </c:pt>
                <c:pt idx="87">
                  <c:v>215.52</c:v>
                </c:pt>
                <c:pt idx="88">
                  <c:v>229.65</c:v>
                </c:pt>
                <c:pt idx="89">
                  <c:v>198.83</c:v>
                </c:pt>
                <c:pt idx="90">
                  <c:v>230.01</c:v>
                </c:pt>
                <c:pt idx="91">
                  <c:v>257.19</c:v>
                </c:pt>
                <c:pt idx="92">
                  <c:v>226.18</c:v>
                </c:pt>
                <c:pt idx="93">
                  <c:v>254.99</c:v>
                </c:pt>
                <c:pt idx="94">
                  <c:v>292.64</c:v>
                </c:pt>
                <c:pt idx="95">
                  <c:v>272.20999999999998</c:v>
                </c:pt>
                <c:pt idx="96">
                  <c:v>254.1</c:v>
                </c:pt>
                <c:pt idx="97">
                  <c:v>215.31</c:v>
                </c:pt>
                <c:pt idx="98">
                  <c:v>236.5</c:v>
                </c:pt>
                <c:pt idx="99">
                  <c:v>226.75</c:v>
                </c:pt>
                <c:pt idx="100">
                  <c:v>240.22</c:v>
                </c:pt>
                <c:pt idx="101">
                  <c:v>243.83</c:v>
                </c:pt>
                <c:pt idx="102">
                  <c:v>254.44</c:v>
                </c:pt>
                <c:pt idx="103">
                  <c:v>292.12</c:v>
                </c:pt>
                <c:pt idx="104">
                  <c:v>306.68</c:v>
                </c:pt>
                <c:pt idx="105">
                  <c:v>321.81</c:v>
                </c:pt>
                <c:pt idx="106">
                  <c:v>319.51</c:v>
                </c:pt>
                <c:pt idx="107">
                  <c:v>315.79000000000002</c:v>
                </c:pt>
                <c:pt idx="108">
                  <c:v>296.97000000000003</c:v>
                </c:pt>
                <c:pt idx="109">
                  <c:v>294.39</c:v>
                </c:pt>
                <c:pt idx="110">
                  <c:v>275.92</c:v>
                </c:pt>
                <c:pt idx="111">
                  <c:v>240.31</c:v>
                </c:pt>
                <c:pt idx="112">
                  <c:v>182.17</c:v>
                </c:pt>
                <c:pt idx="113">
                  <c:v>228.08</c:v>
                </c:pt>
                <c:pt idx="114">
                  <c:v>237.54</c:v>
                </c:pt>
                <c:pt idx="115">
                  <c:v>229.83</c:v>
                </c:pt>
                <c:pt idx="116">
                  <c:v>254.28</c:v>
                </c:pt>
                <c:pt idx="117">
                  <c:v>238.95</c:v>
                </c:pt>
                <c:pt idx="118">
                  <c:v>245.26</c:v>
                </c:pt>
                <c:pt idx="119">
                  <c:v>231.94</c:v>
                </c:pt>
                <c:pt idx="120">
                  <c:v>189.82</c:v>
                </c:pt>
                <c:pt idx="121">
                  <c:v>199.87</c:v>
                </c:pt>
                <c:pt idx="122">
                  <c:v>196.2</c:v>
                </c:pt>
                <c:pt idx="123">
                  <c:v>187.15</c:v>
                </c:pt>
                <c:pt idx="124">
                  <c:v>192.67</c:v>
                </c:pt>
                <c:pt idx="125">
                  <c:v>193.44</c:v>
                </c:pt>
                <c:pt idx="126">
                  <c:v>191.79</c:v>
                </c:pt>
                <c:pt idx="127">
                  <c:v>212.76</c:v>
                </c:pt>
                <c:pt idx="128">
                  <c:v>220.83</c:v>
                </c:pt>
                <c:pt idx="129">
                  <c:v>207.72</c:v>
                </c:pt>
                <c:pt idx="130">
                  <c:v>207.73</c:v>
                </c:pt>
                <c:pt idx="131">
                  <c:v>196.22</c:v>
                </c:pt>
                <c:pt idx="132">
                  <c:v>197.85</c:v>
                </c:pt>
                <c:pt idx="133">
                  <c:v>190.96</c:v>
                </c:pt>
                <c:pt idx="134">
                  <c:v>206.23</c:v>
                </c:pt>
                <c:pt idx="135">
                  <c:v>202.53</c:v>
                </c:pt>
                <c:pt idx="136">
                  <c:v>219.76</c:v>
                </c:pt>
                <c:pt idx="137">
                  <c:v>237.9</c:v>
                </c:pt>
                <c:pt idx="138">
                  <c:v>239.41</c:v>
                </c:pt>
                <c:pt idx="139">
                  <c:v>251.44</c:v>
                </c:pt>
                <c:pt idx="140">
                  <c:v>223.88</c:v>
                </c:pt>
                <c:pt idx="141">
                  <c:v>227.52</c:v>
                </c:pt>
                <c:pt idx="142">
                  <c:v>236.56</c:v>
                </c:pt>
                <c:pt idx="143">
                  <c:v>236.69</c:v>
                </c:pt>
                <c:pt idx="144">
                  <c:v>230.04</c:v>
                </c:pt>
                <c:pt idx="145">
                  <c:v>234.06</c:v>
                </c:pt>
                <c:pt idx="146">
                  <c:v>237.91</c:v>
                </c:pt>
                <c:pt idx="147">
                  <c:v>253.8</c:v>
                </c:pt>
                <c:pt idx="148">
                  <c:v>242.41</c:v>
                </c:pt>
                <c:pt idx="149">
                  <c:v>241.81</c:v>
                </c:pt>
                <c:pt idx="150">
                  <c:v>231.3</c:v>
                </c:pt>
                <c:pt idx="151">
                  <c:v>211.44</c:v>
                </c:pt>
                <c:pt idx="152">
                  <c:v>183.25</c:v>
                </c:pt>
                <c:pt idx="153">
                  <c:v>196.88</c:v>
                </c:pt>
                <c:pt idx="154">
                  <c:v>197.28</c:v>
                </c:pt>
                <c:pt idx="155">
                  <c:v>208.27</c:v>
                </c:pt>
                <c:pt idx="156">
                  <c:v>203.11</c:v>
                </c:pt>
                <c:pt idx="157">
                  <c:v>189.9</c:v>
                </c:pt>
                <c:pt idx="158">
                  <c:v>178.84</c:v>
                </c:pt>
                <c:pt idx="159">
                  <c:v>173.54</c:v>
                </c:pt>
                <c:pt idx="160">
                  <c:v>146.74</c:v>
                </c:pt>
                <c:pt idx="161">
                  <c:v>162.63</c:v>
                </c:pt>
                <c:pt idx="162">
                  <c:v>156.30000000000001</c:v>
                </c:pt>
                <c:pt idx="163">
                  <c:v>151.37</c:v>
                </c:pt>
                <c:pt idx="164">
                  <c:v>147.25</c:v>
                </c:pt>
                <c:pt idx="165">
                  <c:v>154.16999999999999</c:v>
                </c:pt>
                <c:pt idx="166">
                  <c:v>187.5</c:v>
                </c:pt>
                <c:pt idx="167">
                  <c:v>200.98</c:v>
                </c:pt>
                <c:pt idx="168">
                  <c:v>190.87</c:v>
                </c:pt>
                <c:pt idx="169">
                  <c:v>196.51</c:v>
                </c:pt>
                <c:pt idx="170">
                  <c:v>220.61</c:v>
                </c:pt>
                <c:pt idx="171">
                  <c:v>197.9</c:v>
                </c:pt>
                <c:pt idx="172">
                  <c:v>202.9</c:v>
                </c:pt>
                <c:pt idx="173">
                  <c:v>198.77</c:v>
                </c:pt>
                <c:pt idx="174">
                  <c:v>257.52999999999997</c:v>
                </c:pt>
                <c:pt idx="175">
                  <c:v>250.08</c:v>
                </c:pt>
                <c:pt idx="176">
                  <c:v>248.7</c:v>
                </c:pt>
                <c:pt idx="177">
                  <c:v>266.70999999999998</c:v>
                </c:pt>
                <c:pt idx="178">
                  <c:v>249.54</c:v>
                </c:pt>
                <c:pt idx="179">
                  <c:v>243.33</c:v>
                </c:pt>
                <c:pt idx="180">
                  <c:v>228.09</c:v>
                </c:pt>
                <c:pt idx="181">
                  <c:v>235.06</c:v>
                </c:pt>
                <c:pt idx="182">
                  <c:v>236.74</c:v>
                </c:pt>
                <c:pt idx="183">
                  <c:v>235.22</c:v>
                </c:pt>
                <c:pt idx="184">
                  <c:v>240.15</c:v>
                </c:pt>
                <c:pt idx="185">
                  <c:v>247.94</c:v>
                </c:pt>
                <c:pt idx="186">
                  <c:v>250.82</c:v>
                </c:pt>
                <c:pt idx="187">
                  <c:v>278.13</c:v>
                </c:pt>
                <c:pt idx="188">
                  <c:v>293.64999999999998</c:v>
                </c:pt>
                <c:pt idx="189">
                  <c:v>297.47000000000003</c:v>
                </c:pt>
                <c:pt idx="190">
                  <c:v>272.47000000000003</c:v>
                </c:pt>
                <c:pt idx="191">
                  <c:v>278.56</c:v>
                </c:pt>
                <c:pt idx="192">
                  <c:v>298.98</c:v>
                </c:pt>
                <c:pt idx="193">
                  <c:v>280.51</c:v>
                </c:pt>
                <c:pt idx="194">
                  <c:v>296.14999999999998</c:v>
                </c:pt>
                <c:pt idx="195">
                  <c:v>280.02</c:v>
                </c:pt>
                <c:pt idx="196">
                  <c:v>280.83999999999997</c:v>
                </c:pt>
                <c:pt idx="197">
                  <c:v>252.92</c:v>
                </c:pt>
                <c:pt idx="198">
                  <c:v>247.07</c:v>
                </c:pt>
                <c:pt idx="199">
                  <c:v>209.81</c:v>
                </c:pt>
                <c:pt idx="200">
                  <c:v>250.16</c:v>
                </c:pt>
                <c:pt idx="201">
                  <c:v>253.12</c:v>
                </c:pt>
                <c:pt idx="202">
                  <c:v>242.02</c:v>
                </c:pt>
                <c:pt idx="203">
                  <c:v>233.59</c:v>
                </c:pt>
                <c:pt idx="204">
                  <c:v>194.84</c:v>
                </c:pt>
                <c:pt idx="205">
                  <c:v>229.28</c:v>
                </c:pt>
                <c:pt idx="206">
                  <c:v>227.99</c:v>
                </c:pt>
                <c:pt idx="207">
                  <c:v>205.86</c:v>
                </c:pt>
                <c:pt idx="208">
                  <c:v>216.36</c:v>
                </c:pt>
                <c:pt idx="209">
                  <c:v>229.28</c:v>
                </c:pt>
                <c:pt idx="210">
                  <c:v>243.86</c:v>
                </c:pt>
                <c:pt idx="211">
                  <c:v>242.13</c:v>
                </c:pt>
                <c:pt idx="212">
                  <c:v>210.95</c:v>
                </c:pt>
                <c:pt idx="213">
                  <c:v>187.61</c:v>
                </c:pt>
                <c:pt idx="214">
                  <c:v>121.97</c:v>
                </c:pt>
                <c:pt idx="215">
                  <c:v>153.26</c:v>
                </c:pt>
                <c:pt idx="216">
                  <c:v>166.24</c:v>
                </c:pt>
                <c:pt idx="217">
                  <c:v>176.55</c:v>
                </c:pt>
                <c:pt idx="218">
                  <c:v>177.91</c:v>
                </c:pt>
                <c:pt idx="219">
                  <c:v>179.5</c:v>
                </c:pt>
                <c:pt idx="220">
                  <c:v>192.04</c:v>
                </c:pt>
                <c:pt idx="221">
                  <c:v>187.42</c:v>
                </c:pt>
                <c:pt idx="222">
                  <c:v>200.52</c:v>
                </c:pt>
                <c:pt idx="223">
                  <c:v>221.9</c:v>
                </c:pt>
                <c:pt idx="224">
                  <c:v>223.09</c:v>
                </c:pt>
                <c:pt idx="225">
                  <c:v>208.43</c:v>
                </c:pt>
                <c:pt idx="226">
                  <c:v>251.63</c:v>
                </c:pt>
                <c:pt idx="227">
                  <c:v>317.93</c:v>
                </c:pt>
                <c:pt idx="228">
                  <c:v>328.66</c:v>
                </c:pt>
                <c:pt idx="229">
                  <c:v>385.25</c:v>
                </c:pt>
                <c:pt idx="230">
                  <c:v>409.96</c:v>
                </c:pt>
                <c:pt idx="231">
                  <c:v>360.35</c:v>
                </c:pt>
                <c:pt idx="232">
                  <c:v>387.34</c:v>
                </c:pt>
                <c:pt idx="233">
                  <c:v>445.96</c:v>
                </c:pt>
                <c:pt idx="234">
                  <c:v>415.29</c:v>
                </c:pt>
                <c:pt idx="235">
                  <c:v>357.35</c:v>
                </c:pt>
                <c:pt idx="236">
                  <c:v>404.35</c:v>
                </c:pt>
                <c:pt idx="237">
                  <c:v>375.26</c:v>
                </c:pt>
                <c:pt idx="238">
                  <c:v>402.98</c:v>
                </c:pt>
                <c:pt idx="239">
                  <c:v>356.1</c:v>
                </c:pt>
                <c:pt idx="240">
                  <c:v>455.77</c:v>
                </c:pt>
                <c:pt idx="241">
                  <c:v>488.46</c:v>
                </c:pt>
                <c:pt idx="242">
                  <c:v>533.54999999999995</c:v>
                </c:pt>
                <c:pt idx="243">
                  <c:v>582.15</c:v>
                </c:pt>
                <c:pt idx="244">
                  <c:v>521.89</c:v>
                </c:pt>
                <c:pt idx="245">
                  <c:v>472.56</c:v>
                </c:pt>
                <c:pt idx="246">
                  <c:v>367.99</c:v>
                </c:pt>
                <c:pt idx="247">
                  <c:v>364.57</c:v>
                </c:pt>
                <c:pt idx="248">
                  <c:v>437.79</c:v>
                </c:pt>
                <c:pt idx="249">
                  <c:v>485.66</c:v>
                </c:pt>
                <c:pt idx="250">
                  <c:v>448.19</c:v>
                </c:pt>
                <c:pt idx="251">
                  <c:v>365.47</c:v>
                </c:pt>
                <c:pt idx="252">
                  <c:v>468.03</c:v>
                </c:pt>
                <c:pt idx="253">
                  <c:v>413.26</c:v>
                </c:pt>
                <c:pt idx="254">
                  <c:v>426.46</c:v>
                </c:pt>
                <c:pt idx="255">
                  <c:v>430.4</c:v>
                </c:pt>
                <c:pt idx="256">
                  <c:v>463.39</c:v>
                </c:pt>
                <c:pt idx="257">
                  <c:v>456.84</c:v>
                </c:pt>
                <c:pt idx="258">
                  <c:v>473.53</c:v>
                </c:pt>
                <c:pt idx="259">
                  <c:v>515.03</c:v>
                </c:pt>
                <c:pt idx="260">
                  <c:v>500.84</c:v>
                </c:pt>
                <c:pt idx="261">
                  <c:v>509.47</c:v>
                </c:pt>
                <c:pt idx="262">
                  <c:v>511.08</c:v>
                </c:pt>
                <c:pt idx="263">
                  <c:v>525.91999999999996</c:v>
                </c:pt>
                <c:pt idx="264">
                  <c:v>513.76</c:v>
                </c:pt>
                <c:pt idx="265">
                  <c:v>520.69000000000005</c:v>
                </c:pt>
                <c:pt idx="266">
                  <c:v>513.51</c:v>
                </c:pt>
                <c:pt idx="267">
                  <c:v>518.16</c:v>
                </c:pt>
                <c:pt idx="268">
                  <c:v>504.82</c:v>
                </c:pt>
                <c:pt idx="269">
                  <c:v>509.59</c:v>
                </c:pt>
                <c:pt idx="270">
                  <c:v>513.1</c:v>
                </c:pt>
                <c:pt idx="271">
                  <c:v>506.6</c:v>
                </c:pt>
                <c:pt idx="272">
                  <c:v>474.18</c:v>
                </c:pt>
                <c:pt idx="273">
                  <c:v>475.52</c:v>
                </c:pt>
                <c:pt idx="274">
                  <c:v>469.53</c:v>
                </c:pt>
                <c:pt idx="275">
                  <c:v>528.17999999999995</c:v>
                </c:pt>
                <c:pt idx="276">
                  <c:v>553.65</c:v>
                </c:pt>
                <c:pt idx="277">
                  <c:v>532.54999999999995</c:v>
                </c:pt>
                <c:pt idx="278">
                  <c:v>575.29</c:v>
                </c:pt>
                <c:pt idx="279">
                  <c:v>605.37</c:v>
                </c:pt>
                <c:pt idx="280">
                  <c:v>591.17999999999995</c:v>
                </c:pt>
                <c:pt idx="281">
                  <c:v>582.98</c:v>
                </c:pt>
                <c:pt idx="282">
                  <c:v>577.38</c:v>
                </c:pt>
                <c:pt idx="283">
                  <c:v>580.04</c:v>
                </c:pt>
                <c:pt idx="284">
                  <c:v>632.49</c:v>
                </c:pt>
                <c:pt idx="285">
                  <c:v>616.27</c:v>
                </c:pt>
                <c:pt idx="286">
                  <c:v>552.65</c:v>
                </c:pt>
                <c:pt idx="287">
                  <c:v>509.72</c:v>
                </c:pt>
                <c:pt idx="288">
                  <c:v>524.37</c:v>
                </c:pt>
                <c:pt idx="289">
                  <c:v>533.64</c:v>
                </c:pt>
                <c:pt idx="290">
                  <c:v>548.84</c:v>
                </c:pt>
                <c:pt idx="291">
                  <c:v>524</c:v>
                </c:pt>
                <c:pt idx="292">
                  <c:v>524.86</c:v>
                </c:pt>
                <c:pt idx="293">
                  <c:v>540.28</c:v>
                </c:pt>
                <c:pt idx="294">
                  <c:v>501.13</c:v>
                </c:pt>
                <c:pt idx="295">
                  <c:v>464.48</c:v>
                </c:pt>
                <c:pt idx="296">
                  <c:v>509.69</c:v>
                </c:pt>
                <c:pt idx="297">
                  <c:v>528.39</c:v>
                </c:pt>
                <c:pt idx="298">
                  <c:v>527.51</c:v>
                </c:pt>
                <c:pt idx="299">
                  <c:v>559.12</c:v>
                </c:pt>
                <c:pt idx="300">
                  <c:v>544.25</c:v>
                </c:pt>
                <c:pt idx="301">
                  <c:v>574.22</c:v>
                </c:pt>
                <c:pt idx="302">
                  <c:v>562.33000000000004</c:v>
                </c:pt>
                <c:pt idx="303">
                  <c:v>566.86</c:v>
                </c:pt>
                <c:pt idx="304">
                  <c:v>575.71</c:v>
                </c:pt>
                <c:pt idx="305">
                  <c:v>551.72</c:v>
                </c:pt>
                <c:pt idx="306">
                  <c:v>568.17999999999995</c:v>
                </c:pt>
                <c:pt idx="307">
                  <c:v>557.30999999999995</c:v>
                </c:pt>
                <c:pt idx="308">
                  <c:v>580.55999999999995</c:v>
                </c:pt>
                <c:pt idx="309">
                  <c:v>565.94000000000005</c:v>
                </c:pt>
                <c:pt idx="310">
                  <c:v>555.97</c:v>
                </c:pt>
                <c:pt idx="311">
                  <c:v>531.13</c:v>
                </c:pt>
                <c:pt idx="312">
                  <c:v>548.17999999999995</c:v>
                </c:pt>
                <c:pt idx="313">
                  <c:v>544.35</c:v>
                </c:pt>
                <c:pt idx="314">
                  <c:v>550.15</c:v>
                </c:pt>
                <c:pt idx="315">
                  <c:v>515.37</c:v>
                </c:pt>
                <c:pt idx="316">
                  <c:v>498.99</c:v>
                </c:pt>
                <c:pt idx="317">
                  <c:v>513.36</c:v>
                </c:pt>
                <c:pt idx="318">
                  <c:v>522.63</c:v>
                </c:pt>
                <c:pt idx="319">
                  <c:v>525.44000000000005</c:v>
                </c:pt>
                <c:pt idx="320">
                  <c:v>529.9</c:v>
                </c:pt>
                <c:pt idx="321">
                  <c:v>532.29</c:v>
                </c:pt>
                <c:pt idx="322">
                  <c:v>538.78</c:v>
                </c:pt>
                <c:pt idx="323">
                  <c:v>549.66999999999996</c:v>
                </c:pt>
                <c:pt idx="324">
                  <c:v>560.49</c:v>
                </c:pt>
                <c:pt idx="325">
                  <c:v>554.14</c:v>
                </c:pt>
                <c:pt idx="326">
                  <c:v>548.17999999999995</c:v>
                </c:pt>
                <c:pt idx="327">
                  <c:v>548.30999999999995</c:v>
                </c:pt>
                <c:pt idx="328">
                  <c:v>543.87</c:v>
                </c:pt>
                <c:pt idx="329">
                  <c:v>548.19000000000005</c:v>
                </c:pt>
                <c:pt idx="330">
                  <c:v>546.48</c:v>
                </c:pt>
                <c:pt idx="331">
                  <c:v>556.88</c:v>
                </c:pt>
                <c:pt idx="332">
                  <c:v>559.83000000000004</c:v>
                </c:pt>
                <c:pt idx="333">
                  <c:v>555.38</c:v>
                </c:pt>
                <c:pt idx="334">
                  <c:v>558.07000000000005</c:v>
                </c:pt>
                <c:pt idx="335">
                  <c:v>597.15</c:v>
                </c:pt>
                <c:pt idx="336">
                  <c:v>574.16</c:v>
                </c:pt>
                <c:pt idx="337">
                  <c:v>600.13</c:v>
                </c:pt>
                <c:pt idx="338">
                  <c:v>637.59</c:v>
                </c:pt>
                <c:pt idx="339">
                  <c:v>639.04</c:v>
                </c:pt>
                <c:pt idx="340">
                  <c:v>627.73</c:v>
                </c:pt>
                <c:pt idx="341">
                  <c:v>605.27</c:v>
                </c:pt>
                <c:pt idx="342">
                  <c:v>607.13</c:v>
                </c:pt>
                <c:pt idx="343">
                  <c:v>606.96</c:v>
                </c:pt>
                <c:pt idx="344">
                  <c:v>608.35</c:v>
                </c:pt>
                <c:pt idx="345">
                  <c:v>606.72</c:v>
                </c:pt>
                <c:pt idx="346">
                  <c:v>604.76</c:v>
                </c:pt>
                <c:pt idx="347">
                  <c:v>601.6</c:v>
                </c:pt>
                <c:pt idx="348">
                  <c:v>601.85</c:v>
                </c:pt>
                <c:pt idx="349">
                  <c:v>610.35</c:v>
                </c:pt>
                <c:pt idx="350">
                  <c:v>615.57000000000005</c:v>
                </c:pt>
                <c:pt idx="351">
                  <c:v>618.37</c:v>
                </c:pt>
                <c:pt idx="352">
                  <c:v>621.12</c:v>
                </c:pt>
                <c:pt idx="353">
                  <c:v>621.99</c:v>
                </c:pt>
                <c:pt idx="354">
                  <c:v>628.02</c:v>
                </c:pt>
                <c:pt idx="355">
                  <c:v>657.54</c:v>
                </c:pt>
                <c:pt idx="356">
                  <c:v>648.86</c:v>
                </c:pt>
                <c:pt idx="357">
                  <c:v>643.24</c:v>
                </c:pt>
                <c:pt idx="358">
                  <c:v>647.71</c:v>
                </c:pt>
                <c:pt idx="359">
                  <c:v>639.95000000000005</c:v>
                </c:pt>
                <c:pt idx="360">
                  <c:v>638.42999999999995</c:v>
                </c:pt>
                <c:pt idx="361">
                  <c:v>654.32000000000005</c:v>
                </c:pt>
                <c:pt idx="362">
                  <c:v>653.9</c:v>
                </c:pt>
                <c:pt idx="363">
                  <c:v>656.96</c:v>
                </c:pt>
                <c:pt idx="364">
                  <c:v>653.17999999999995</c:v>
                </c:pt>
                <c:pt idx="365">
                  <c:v>632.46</c:v>
                </c:pt>
                <c:pt idx="366">
                  <c:v>639.85</c:v>
                </c:pt>
                <c:pt idx="367">
                  <c:v>654.30999999999995</c:v>
                </c:pt>
                <c:pt idx="368">
                  <c:v>663.6</c:v>
                </c:pt>
                <c:pt idx="369">
                  <c:v>656.16</c:v>
                </c:pt>
                <c:pt idx="370">
                  <c:v>655.32000000000005</c:v>
                </c:pt>
                <c:pt idx="371">
                  <c:v>664.39</c:v>
                </c:pt>
                <c:pt idx="372">
                  <c:v>675.23</c:v>
                </c:pt>
                <c:pt idx="373">
                  <c:v>682.54</c:v>
                </c:pt>
                <c:pt idx="374">
                  <c:v>686.5</c:v>
                </c:pt>
                <c:pt idx="375">
                  <c:v>682.83</c:v>
                </c:pt>
                <c:pt idx="376">
                  <c:v>685.3</c:v>
                </c:pt>
                <c:pt idx="377">
                  <c:v>683.11</c:v>
                </c:pt>
                <c:pt idx="378">
                  <c:v>673.21</c:v>
                </c:pt>
                <c:pt idx="379">
                  <c:v>667.26</c:v>
                </c:pt>
                <c:pt idx="380">
                  <c:v>667.44</c:v>
                </c:pt>
                <c:pt idx="381">
                  <c:v>675.98</c:v>
                </c:pt>
                <c:pt idx="382">
                  <c:v>673.82</c:v>
                </c:pt>
                <c:pt idx="383">
                  <c:v>667.25</c:v>
                </c:pt>
                <c:pt idx="384">
                  <c:v>666.52</c:v>
                </c:pt>
                <c:pt idx="385">
                  <c:v>663.47</c:v>
                </c:pt>
                <c:pt idx="386">
                  <c:v>651.65</c:v>
                </c:pt>
                <c:pt idx="387">
                  <c:v>668.51</c:v>
                </c:pt>
                <c:pt idx="388">
                  <c:v>673.27</c:v>
                </c:pt>
                <c:pt idx="389">
                  <c:v>681.7</c:v>
                </c:pt>
                <c:pt idx="390">
                  <c:v>689.53</c:v>
                </c:pt>
                <c:pt idx="391">
                  <c:v>699.8</c:v>
                </c:pt>
                <c:pt idx="392">
                  <c:v>694.78</c:v>
                </c:pt>
                <c:pt idx="393">
                  <c:v>698.54</c:v>
                </c:pt>
                <c:pt idx="394">
                  <c:v>697.23</c:v>
                </c:pt>
                <c:pt idx="395">
                  <c:v>710.65</c:v>
                </c:pt>
                <c:pt idx="396">
                  <c:v>711.72</c:v>
                </c:pt>
                <c:pt idx="397">
                  <c:v>716.68</c:v>
                </c:pt>
                <c:pt idx="398">
                  <c:v>711.18</c:v>
                </c:pt>
                <c:pt idx="399">
                  <c:v>717.32</c:v>
                </c:pt>
                <c:pt idx="400">
                  <c:v>711.35</c:v>
                </c:pt>
                <c:pt idx="401">
                  <c:v>715.93</c:v>
                </c:pt>
                <c:pt idx="402">
                  <c:v>714.86</c:v>
                </c:pt>
                <c:pt idx="403">
                  <c:v>714.86</c:v>
                </c:pt>
                <c:pt idx="404">
                  <c:v>712.59</c:v>
                </c:pt>
                <c:pt idx="405">
                  <c:v>708.15</c:v>
                </c:pt>
                <c:pt idx="406">
                  <c:v>704.61</c:v>
                </c:pt>
                <c:pt idx="407">
                  <c:v>691.36</c:v>
                </c:pt>
                <c:pt idx="408">
                  <c:v>689.56</c:v>
                </c:pt>
                <c:pt idx="409">
                  <c:v>683.14</c:v>
                </c:pt>
                <c:pt idx="410">
                  <c:v>682.48</c:v>
                </c:pt>
                <c:pt idx="411">
                  <c:v>674.36</c:v>
                </c:pt>
                <c:pt idx="412">
                  <c:v>675.19</c:v>
                </c:pt>
                <c:pt idx="413">
                  <c:v>676.36</c:v>
                </c:pt>
                <c:pt idx="414">
                  <c:v>637.66</c:v>
                </c:pt>
                <c:pt idx="415">
                  <c:v>627.79999999999995</c:v>
                </c:pt>
                <c:pt idx="416">
                  <c:v>628.36</c:v>
                </c:pt>
                <c:pt idx="417">
                  <c:v>627.20000000000005</c:v>
                </c:pt>
                <c:pt idx="418">
                  <c:v>629.92999999999995</c:v>
                </c:pt>
                <c:pt idx="419">
                  <c:v>607.29</c:v>
                </c:pt>
                <c:pt idx="420">
                  <c:v>607.98</c:v>
                </c:pt>
                <c:pt idx="421">
                  <c:v>614.70000000000005</c:v>
                </c:pt>
                <c:pt idx="422">
                  <c:v>625.57000000000005</c:v>
                </c:pt>
              </c:numCache>
            </c:numRef>
          </c:val>
          <c:smooth val="0"/>
          <c:extLst>
            <c:ext xmlns:c16="http://schemas.microsoft.com/office/drawing/2014/chart" uri="{C3380CC4-5D6E-409C-BE32-E72D297353CC}">
              <c16:uniqueId val="{00000003-484A-4724-901B-44E25E40A25C}"/>
            </c:ext>
          </c:extLst>
        </c:ser>
        <c:dLbls>
          <c:showLegendKey val="0"/>
          <c:showVal val="0"/>
          <c:showCatName val="0"/>
          <c:showSerName val="0"/>
          <c:showPercent val="0"/>
          <c:showBubbleSize val="0"/>
        </c:dLbls>
        <c:smooth val="0"/>
        <c:axId val="358981720"/>
        <c:axId val="358980544"/>
      </c:lineChart>
      <c:catAx>
        <c:axId val="358981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358980544"/>
        <c:crosses val="autoZero"/>
        <c:auto val="1"/>
        <c:lblAlgn val="ctr"/>
        <c:lblOffset val="100"/>
        <c:noMultiLvlLbl val="0"/>
      </c:catAx>
      <c:valAx>
        <c:axId val="358980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3589817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1">
    <c:autoUpdate val="0"/>
  </c:externalData>
  <c:userShapes r:id="rId2"/>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570854795888267E-2"/>
          <c:y val="3.4988663162179391E-2"/>
          <c:w val="0.89957986339603802"/>
          <c:h val="0.83838834587603195"/>
        </c:manualLayout>
      </c:layout>
      <c:lineChart>
        <c:grouping val="standard"/>
        <c:varyColors val="0"/>
        <c:ser>
          <c:idx val="0"/>
          <c:order val="0"/>
          <c:spPr>
            <a:ln w="28575" cap="rnd">
              <a:solidFill>
                <a:schemeClr val="accent1"/>
              </a:solidFill>
              <a:round/>
            </a:ln>
            <a:effectLst/>
          </c:spPr>
          <c:marker>
            <c:symbol val="none"/>
          </c:marker>
          <c:cat>
            <c:numRef>
              <c:f>Sayfa1!$A$2:$A$461</c:f>
              <c:numCache>
                <c:formatCode>m/d/yyyy</c:formatCode>
                <c:ptCount val="460"/>
                <c:pt idx="0">
                  <c:v>45168</c:v>
                </c:pt>
                <c:pt idx="1">
                  <c:v>45169</c:v>
                </c:pt>
                <c:pt idx="2">
                  <c:v>45170</c:v>
                </c:pt>
                <c:pt idx="3">
                  <c:v>45174</c:v>
                </c:pt>
                <c:pt idx="4">
                  <c:v>45175</c:v>
                </c:pt>
                <c:pt idx="5">
                  <c:v>45176</c:v>
                </c:pt>
                <c:pt idx="6">
                  <c:v>45177</c:v>
                </c:pt>
                <c:pt idx="7">
                  <c:v>45180</c:v>
                </c:pt>
                <c:pt idx="8">
                  <c:v>45181</c:v>
                </c:pt>
                <c:pt idx="9">
                  <c:v>45182</c:v>
                </c:pt>
                <c:pt idx="10">
                  <c:v>45183</c:v>
                </c:pt>
                <c:pt idx="11">
                  <c:v>45184</c:v>
                </c:pt>
                <c:pt idx="12">
                  <c:v>45156</c:v>
                </c:pt>
                <c:pt idx="13">
                  <c:v>45188</c:v>
                </c:pt>
                <c:pt idx="14">
                  <c:v>45189</c:v>
                </c:pt>
                <c:pt idx="15">
                  <c:v>45190</c:v>
                </c:pt>
                <c:pt idx="16">
                  <c:v>45191</c:v>
                </c:pt>
                <c:pt idx="17">
                  <c:v>45194</c:v>
                </c:pt>
                <c:pt idx="18">
                  <c:v>45195</c:v>
                </c:pt>
                <c:pt idx="19">
                  <c:v>45196</c:v>
                </c:pt>
                <c:pt idx="20">
                  <c:v>45197</c:v>
                </c:pt>
                <c:pt idx="21">
                  <c:v>45198</c:v>
                </c:pt>
                <c:pt idx="22">
                  <c:v>45201</c:v>
                </c:pt>
                <c:pt idx="23">
                  <c:v>45202</c:v>
                </c:pt>
                <c:pt idx="24">
                  <c:v>45203</c:v>
                </c:pt>
                <c:pt idx="25">
                  <c:v>45204</c:v>
                </c:pt>
                <c:pt idx="26">
                  <c:v>45205</c:v>
                </c:pt>
                <c:pt idx="27">
                  <c:v>45208</c:v>
                </c:pt>
                <c:pt idx="28">
                  <c:v>45209</c:v>
                </c:pt>
                <c:pt idx="29">
                  <c:v>45210</c:v>
                </c:pt>
                <c:pt idx="30">
                  <c:v>45211</c:v>
                </c:pt>
                <c:pt idx="31">
                  <c:v>45212</c:v>
                </c:pt>
                <c:pt idx="32">
                  <c:v>45215</c:v>
                </c:pt>
                <c:pt idx="33">
                  <c:v>45216</c:v>
                </c:pt>
                <c:pt idx="34">
                  <c:v>45217</c:v>
                </c:pt>
                <c:pt idx="35">
                  <c:v>45218</c:v>
                </c:pt>
                <c:pt idx="36">
                  <c:v>45219</c:v>
                </c:pt>
                <c:pt idx="37">
                  <c:v>45222</c:v>
                </c:pt>
                <c:pt idx="38">
                  <c:v>45223</c:v>
                </c:pt>
                <c:pt idx="39">
                  <c:v>45224</c:v>
                </c:pt>
                <c:pt idx="40">
                  <c:v>45225</c:v>
                </c:pt>
                <c:pt idx="41">
                  <c:v>45226</c:v>
                </c:pt>
                <c:pt idx="42">
                  <c:v>45229</c:v>
                </c:pt>
                <c:pt idx="43">
                  <c:v>45230</c:v>
                </c:pt>
                <c:pt idx="44">
                  <c:v>45231</c:v>
                </c:pt>
                <c:pt idx="45">
                  <c:v>45232</c:v>
                </c:pt>
                <c:pt idx="46">
                  <c:v>45233</c:v>
                </c:pt>
                <c:pt idx="47">
                  <c:v>45236</c:v>
                </c:pt>
                <c:pt idx="48">
                  <c:v>45237</c:v>
                </c:pt>
                <c:pt idx="49">
                  <c:v>45238</c:v>
                </c:pt>
                <c:pt idx="50">
                  <c:v>45239</c:v>
                </c:pt>
                <c:pt idx="51">
                  <c:v>45240</c:v>
                </c:pt>
                <c:pt idx="52">
                  <c:v>45243</c:v>
                </c:pt>
                <c:pt idx="53">
                  <c:v>45244</c:v>
                </c:pt>
                <c:pt idx="54">
                  <c:v>45245</c:v>
                </c:pt>
                <c:pt idx="55">
                  <c:v>45246</c:v>
                </c:pt>
                <c:pt idx="56">
                  <c:v>45247</c:v>
                </c:pt>
                <c:pt idx="57">
                  <c:v>45250</c:v>
                </c:pt>
                <c:pt idx="58">
                  <c:v>45251</c:v>
                </c:pt>
                <c:pt idx="59">
                  <c:v>45252</c:v>
                </c:pt>
                <c:pt idx="60">
                  <c:v>45254</c:v>
                </c:pt>
                <c:pt idx="61">
                  <c:v>45257</c:v>
                </c:pt>
                <c:pt idx="62">
                  <c:v>45258</c:v>
                </c:pt>
                <c:pt idx="63">
                  <c:v>45259</c:v>
                </c:pt>
                <c:pt idx="64">
                  <c:v>45260</c:v>
                </c:pt>
                <c:pt idx="65">
                  <c:v>45261</c:v>
                </c:pt>
                <c:pt idx="66">
                  <c:v>45264</c:v>
                </c:pt>
                <c:pt idx="67">
                  <c:v>45265</c:v>
                </c:pt>
                <c:pt idx="68">
                  <c:v>45266</c:v>
                </c:pt>
                <c:pt idx="69">
                  <c:v>45267</c:v>
                </c:pt>
                <c:pt idx="70">
                  <c:v>45268</c:v>
                </c:pt>
                <c:pt idx="71">
                  <c:v>45271</c:v>
                </c:pt>
                <c:pt idx="72">
                  <c:v>45272</c:v>
                </c:pt>
                <c:pt idx="73">
                  <c:v>45273</c:v>
                </c:pt>
                <c:pt idx="74">
                  <c:v>45274</c:v>
                </c:pt>
                <c:pt idx="75">
                  <c:v>45275</c:v>
                </c:pt>
                <c:pt idx="76">
                  <c:v>45278</c:v>
                </c:pt>
                <c:pt idx="77">
                  <c:v>45279</c:v>
                </c:pt>
                <c:pt idx="78">
                  <c:v>45280</c:v>
                </c:pt>
                <c:pt idx="79">
                  <c:v>45281</c:v>
                </c:pt>
                <c:pt idx="80">
                  <c:v>45282</c:v>
                </c:pt>
                <c:pt idx="81">
                  <c:v>45286</c:v>
                </c:pt>
                <c:pt idx="82">
                  <c:v>45287</c:v>
                </c:pt>
                <c:pt idx="83">
                  <c:v>45288</c:v>
                </c:pt>
                <c:pt idx="84">
                  <c:v>45289</c:v>
                </c:pt>
                <c:pt idx="85">
                  <c:v>45293</c:v>
                </c:pt>
                <c:pt idx="86">
                  <c:v>45294</c:v>
                </c:pt>
                <c:pt idx="87">
                  <c:v>45295</c:v>
                </c:pt>
                <c:pt idx="88">
                  <c:v>45296</c:v>
                </c:pt>
                <c:pt idx="89">
                  <c:v>45299</c:v>
                </c:pt>
                <c:pt idx="90">
                  <c:v>45300</c:v>
                </c:pt>
                <c:pt idx="91">
                  <c:v>45301</c:v>
                </c:pt>
                <c:pt idx="92">
                  <c:v>45302</c:v>
                </c:pt>
                <c:pt idx="93">
                  <c:v>45303</c:v>
                </c:pt>
                <c:pt idx="94">
                  <c:v>45307</c:v>
                </c:pt>
                <c:pt idx="95">
                  <c:v>45308</c:v>
                </c:pt>
                <c:pt idx="96">
                  <c:v>45309</c:v>
                </c:pt>
                <c:pt idx="97">
                  <c:v>45310</c:v>
                </c:pt>
                <c:pt idx="98">
                  <c:v>45313</c:v>
                </c:pt>
                <c:pt idx="99">
                  <c:v>45314</c:v>
                </c:pt>
                <c:pt idx="100">
                  <c:v>45315</c:v>
                </c:pt>
                <c:pt idx="101">
                  <c:v>45316</c:v>
                </c:pt>
                <c:pt idx="102">
                  <c:v>45317</c:v>
                </c:pt>
                <c:pt idx="103">
                  <c:v>45320</c:v>
                </c:pt>
                <c:pt idx="104">
                  <c:v>45321</c:v>
                </c:pt>
                <c:pt idx="105">
                  <c:v>45322</c:v>
                </c:pt>
                <c:pt idx="106">
                  <c:v>45323</c:v>
                </c:pt>
                <c:pt idx="107">
                  <c:v>45324</c:v>
                </c:pt>
                <c:pt idx="108">
                  <c:v>45327</c:v>
                </c:pt>
                <c:pt idx="109">
                  <c:v>45328</c:v>
                </c:pt>
                <c:pt idx="110">
                  <c:v>45329</c:v>
                </c:pt>
                <c:pt idx="111">
                  <c:v>45330</c:v>
                </c:pt>
                <c:pt idx="112">
                  <c:v>45331</c:v>
                </c:pt>
                <c:pt idx="113">
                  <c:v>45334</c:v>
                </c:pt>
                <c:pt idx="114">
                  <c:v>45335</c:v>
                </c:pt>
                <c:pt idx="115">
                  <c:v>45336</c:v>
                </c:pt>
                <c:pt idx="116">
                  <c:v>45337</c:v>
                </c:pt>
                <c:pt idx="117">
                  <c:v>45338</c:v>
                </c:pt>
                <c:pt idx="118">
                  <c:v>45342</c:v>
                </c:pt>
                <c:pt idx="119">
                  <c:v>45343</c:v>
                </c:pt>
                <c:pt idx="120">
                  <c:v>45344</c:v>
                </c:pt>
                <c:pt idx="121">
                  <c:v>45345</c:v>
                </c:pt>
                <c:pt idx="122">
                  <c:v>45348</c:v>
                </c:pt>
                <c:pt idx="123">
                  <c:v>45349</c:v>
                </c:pt>
                <c:pt idx="124">
                  <c:v>45350</c:v>
                </c:pt>
                <c:pt idx="125">
                  <c:v>45351</c:v>
                </c:pt>
                <c:pt idx="126">
                  <c:v>45352</c:v>
                </c:pt>
                <c:pt idx="127">
                  <c:v>45355</c:v>
                </c:pt>
                <c:pt idx="128">
                  <c:v>45356</c:v>
                </c:pt>
                <c:pt idx="129">
                  <c:v>45357</c:v>
                </c:pt>
                <c:pt idx="130">
                  <c:v>45358</c:v>
                </c:pt>
                <c:pt idx="131">
                  <c:v>45359</c:v>
                </c:pt>
                <c:pt idx="132">
                  <c:v>45362</c:v>
                </c:pt>
                <c:pt idx="133">
                  <c:v>45363</c:v>
                </c:pt>
                <c:pt idx="134">
                  <c:v>45364</c:v>
                </c:pt>
                <c:pt idx="135">
                  <c:v>45365</c:v>
                </c:pt>
                <c:pt idx="136">
                  <c:v>45366</c:v>
                </c:pt>
                <c:pt idx="137">
                  <c:v>45369</c:v>
                </c:pt>
                <c:pt idx="138">
                  <c:v>45370</c:v>
                </c:pt>
                <c:pt idx="139">
                  <c:v>45371</c:v>
                </c:pt>
                <c:pt idx="140">
                  <c:v>45372</c:v>
                </c:pt>
                <c:pt idx="141">
                  <c:v>45373</c:v>
                </c:pt>
                <c:pt idx="142">
                  <c:v>45376</c:v>
                </c:pt>
                <c:pt idx="143">
                  <c:v>45377</c:v>
                </c:pt>
                <c:pt idx="144">
                  <c:v>45378</c:v>
                </c:pt>
                <c:pt idx="145">
                  <c:v>45379</c:v>
                </c:pt>
                <c:pt idx="146">
                  <c:v>45383</c:v>
                </c:pt>
                <c:pt idx="147">
                  <c:v>45384</c:v>
                </c:pt>
                <c:pt idx="148">
                  <c:v>45385</c:v>
                </c:pt>
                <c:pt idx="149">
                  <c:v>45386</c:v>
                </c:pt>
                <c:pt idx="150">
                  <c:v>45387</c:v>
                </c:pt>
                <c:pt idx="151">
                  <c:v>45390</c:v>
                </c:pt>
                <c:pt idx="152">
                  <c:v>45391</c:v>
                </c:pt>
                <c:pt idx="153">
                  <c:v>45392</c:v>
                </c:pt>
                <c:pt idx="154">
                  <c:v>45393</c:v>
                </c:pt>
                <c:pt idx="155">
                  <c:v>45394</c:v>
                </c:pt>
                <c:pt idx="156">
                  <c:v>45397</c:v>
                </c:pt>
                <c:pt idx="157">
                  <c:v>45398</c:v>
                </c:pt>
                <c:pt idx="158">
                  <c:v>45399</c:v>
                </c:pt>
                <c:pt idx="159">
                  <c:v>45400</c:v>
                </c:pt>
                <c:pt idx="160">
                  <c:v>45401</c:v>
                </c:pt>
                <c:pt idx="161">
                  <c:v>45404</c:v>
                </c:pt>
                <c:pt idx="162">
                  <c:v>45405</c:v>
                </c:pt>
                <c:pt idx="163">
                  <c:v>45406</c:v>
                </c:pt>
                <c:pt idx="164">
                  <c:v>45407</c:v>
                </c:pt>
                <c:pt idx="165">
                  <c:v>45408</c:v>
                </c:pt>
                <c:pt idx="166">
                  <c:v>45411</c:v>
                </c:pt>
                <c:pt idx="167">
                  <c:v>45412</c:v>
                </c:pt>
                <c:pt idx="168">
                  <c:v>45413</c:v>
                </c:pt>
                <c:pt idx="169">
                  <c:v>45414</c:v>
                </c:pt>
                <c:pt idx="170">
                  <c:v>45415</c:v>
                </c:pt>
                <c:pt idx="171">
                  <c:v>45418</c:v>
                </c:pt>
                <c:pt idx="172">
                  <c:v>45419</c:v>
                </c:pt>
                <c:pt idx="173">
                  <c:v>45420</c:v>
                </c:pt>
                <c:pt idx="174">
                  <c:v>45421</c:v>
                </c:pt>
                <c:pt idx="175">
                  <c:v>45422</c:v>
                </c:pt>
                <c:pt idx="176">
                  <c:v>45425</c:v>
                </c:pt>
                <c:pt idx="177">
                  <c:v>45426</c:v>
                </c:pt>
                <c:pt idx="178">
                  <c:v>45427</c:v>
                </c:pt>
                <c:pt idx="179">
                  <c:v>45428</c:v>
                </c:pt>
                <c:pt idx="180">
                  <c:v>45429</c:v>
                </c:pt>
                <c:pt idx="181">
                  <c:v>45432</c:v>
                </c:pt>
                <c:pt idx="182">
                  <c:v>45433</c:v>
                </c:pt>
                <c:pt idx="183">
                  <c:v>45434</c:v>
                </c:pt>
                <c:pt idx="184">
                  <c:v>45435</c:v>
                </c:pt>
                <c:pt idx="185">
                  <c:v>45436</c:v>
                </c:pt>
                <c:pt idx="186">
                  <c:v>45440</c:v>
                </c:pt>
                <c:pt idx="187">
                  <c:v>45441</c:v>
                </c:pt>
                <c:pt idx="188">
                  <c:v>45442</c:v>
                </c:pt>
                <c:pt idx="189">
                  <c:v>45443</c:v>
                </c:pt>
                <c:pt idx="190">
                  <c:v>45446</c:v>
                </c:pt>
                <c:pt idx="191">
                  <c:v>45447</c:v>
                </c:pt>
                <c:pt idx="192">
                  <c:v>45448</c:v>
                </c:pt>
                <c:pt idx="193">
                  <c:v>45449</c:v>
                </c:pt>
                <c:pt idx="194">
                  <c:v>45450</c:v>
                </c:pt>
                <c:pt idx="195">
                  <c:v>45453</c:v>
                </c:pt>
                <c:pt idx="196">
                  <c:v>45454</c:v>
                </c:pt>
                <c:pt idx="197">
                  <c:v>45455</c:v>
                </c:pt>
                <c:pt idx="198">
                  <c:v>45456</c:v>
                </c:pt>
                <c:pt idx="199">
                  <c:v>45457</c:v>
                </c:pt>
                <c:pt idx="200">
                  <c:v>45460</c:v>
                </c:pt>
                <c:pt idx="201">
                  <c:v>45461</c:v>
                </c:pt>
                <c:pt idx="202">
                  <c:v>45463</c:v>
                </c:pt>
                <c:pt idx="203">
                  <c:v>45464</c:v>
                </c:pt>
                <c:pt idx="204">
                  <c:v>45467</c:v>
                </c:pt>
                <c:pt idx="205">
                  <c:v>45468</c:v>
                </c:pt>
                <c:pt idx="206">
                  <c:v>45469</c:v>
                </c:pt>
                <c:pt idx="207">
                  <c:v>45470</c:v>
                </c:pt>
                <c:pt idx="208">
                  <c:v>45471</c:v>
                </c:pt>
                <c:pt idx="209">
                  <c:v>45474</c:v>
                </c:pt>
                <c:pt idx="210">
                  <c:v>45475</c:v>
                </c:pt>
                <c:pt idx="211">
                  <c:v>45476</c:v>
                </c:pt>
                <c:pt idx="212">
                  <c:v>45478</c:v>
                </c:pt>
                <c:pt idx="213">
                  <c:v>45481</c:v>
                </c:pt>
                <c:pt idx="214">
                  <c:v>45482</c:v>
                </c:pt>
                <c:pt idx="215">
                  <c:v>45483</c:v>
                </c:pt>
                <c:pt idx="216">
                  <c:v>45484</c:v>
                </c:pt>
                <c:pt idx="217">
                  <c:v>45485</c:v>
                </c:pt>
                <c:pt idx="218">
                  <c:v>45488</c:v>
                </c:pt>
                <c:pt idx="219">
                  <c:v>45489</c:v>
                </c:pt>
                <c:pt idx="220">
                  <c:v>45490</c:v>
                </c:pt>
                <c:pt idx="221">
                  <c:v>45491</c:v>
                </c:pt>
                <c:pt idx="222">
                  <c:v>45492</c:v>
                </c:pt>
                <c:pt idx="223">
                  <c:v>45495</c:v>
                </c:pt>
                <c:pt idx="224">
                  <c:v>45496</c:v>
                </c:pt>
                <c:pt idx="225">
                  <c:v>45497</c:v>
                </c:pt>
                <c:pt idx="226">
                  <c:v>45498</c:v>
                </c:pt>
                <c:pt idx="227">
                  <c:v>45499</c:v>
                </c:pt>
                <c:pt idx="228">
                  <c:v>45502</c:v>
                </c:pt>
                <c:pt idx="229">
                  <c:v>45503</c:v>
                </c:pt>
                <c:pt idx="230">
                  <c:v>45504</c:v>
                </c:pt>
                <c:pt idx="231">
                  <c:v>45505</c:v>
                </c:pt>
                <c:pt idx="232">
                  <c:v>45506</c:v>
                </c:pt>
                <c:pt idx="233">
                  <c:v>45509</c:v>
                </c:pt>
                <c:pt idx="234">
                  <c:v>45510</c:v>
                </c:pt>
                <c:pt idx="235">
                  <c:v>45511</c:v>
                </c:pt>
                <c:pt idx="236">
                  <c:v>45512</c:v>
                </c:pt>
                <c:pt idx="237">
                  <c:v>45513</c:v>
                </c:pt>
                <c:pt idx="238">
                  <c:v>45516</c:v>
                </c:pt>
                <c:pt idx="239">
                  <c:v>45517</c:v>
                </c:pt>
                <c:pt idx="240">
                  <c:v>45518</c:v>
                </c:pt>
                <c:pt idx="241">
                  <c:v>45519</c:v>
                </c:pt>
                <c:pt idx="242">
                  <c:v>45520</c:v>
                </c:pt>
                <c:pt idx="243">
                  <c:v>45523</c:v>
                </c:pt>
                <c:pt idx="244">
                  <c:v>45524</c:v>
                </c:pt>
                <c:pt idx="245">
                  <c:v>45525</c:v>
                </c:pt>
                <c:pt idx="246">
                  <c:v>45526</c:v>
                </c:pt>
                <c:pt idx="247">
                  <c:v>45527</c:v>
                </c:pt>
                <c:pt idx="248">
                  <c:v>45530</c:v>
                </c:pt>
                <c:pt idx="249">
                  <c:v>45531</c:v>
                </c:pt>
                <c:pt idx="250">
                  <c:v>45532</c:v>
                </c:pt>
                <c:pt idx="251">
                  <c:v>45533</c:v>
                </c:pt>
                <c:pt idx="252">
                  <c:v>45534</c:v>
                </c:pt>
                <c:pt idx="253">
                  <c:v>45538</c:v>
                </c:pt>
                <c:pt idx="254">
                  <c:v>45539</c:v>
                </c:pt>
                <c:pt idx="255">
                  <c:v>45540</c:v>
                </c:pt>
                <c:pt idx="256">
                  <c:v>45541</c:v>
                </c:pt>
                <c:pt idx="257">
                  <c:v>45544</c:v>
                </c:pt>
                <c:pt idx="258">
                  <c:v>45545</c:v>
                </c:pt>
                <c:pt idx="259">
                  <c:v>45546</c:v>
                </c:pt>
                <c:pt idx="260">
                  <c:v>45547</c:v>
                </c:pt>
                <c:pt idx="261">
                  <c:v>45548</c:v>
                </c:pt>
                <c:pt idx="262">
                  <c:v>45551</c:v>
                </c:pt>
                <c:pt idx="263">
                  <c:v>45552</c:v>
                </c:pt>
                <c:pt idx="264">
                  <c:v>45553</c:v>
                </c:pt>
                <c:pt idx="265">
                  <c:v>45554</c:v>
                </c:pt>
                <c:pt idx="266">
                  <c:v>45555</c:v>
                </c:pt>
                <c:pt idx="267">
                  <c:v>45558</c:v>
                </c:pt>
                <c:pt idx="268">
                  <c:v>45559</c:v>
                </c:pt>
                <c:pt idx="269">
                  <c:v>45560</c:v>
                </c:pt>
                <c:pt idx="270">
                  <c:v>45561</c:v>
                </c:pt>
                <c:pt idx="271">
                  <c:v>45562</c:v>
                </c:pt>
                <c:pt idx="272">
                  <c:v>45565</c:v>
                </c:pt>
                <c:pt idx="273">
                  <c:v>45566</c:v>
                </c:pt>
                <c:pt idx="274">
                  <c:v>45567</c:v>
                </c:pt>
                <c:pt idx="275">
                  <c:v>45568</c:v>
                </c:pt>
                <c:pt idx="276">
                  <c:v>45569</c:v>
                </c:pt>
                <c:pt idx="277">
                  <c:v>45572</c:v>
                </c:pt>
                <c:pt idx="278">
                  <c:v>45573</c:v>
                </c:pt>
                <c:pt idx="279">
                  <c:v>45574</c:v>
                </c:pt>
                <c:pt idx="280">
                  <c:v>45575</c:v>
                </c:pt>
                <c:pt idx="281">
                  <c:v>45576</c:v>
                </c:pt>
                <c:pt idx="282">
                  <c:v>45579</c:v>
                </c:pt>
                <c:pt idx="283">
                  <c:v>45580</c:v>
                </c:pt>
                <c:pt idx="284">
                  <c:v>45581</c:v>
                </c:pt>
                <c:pt idx="285">
                  <c:v>45582</c:v>
                </c:pt>
                <c:pt idx="286">
                  <c:v>45583</c:v>
                </c:pt>
                <c:pt idx="287">
                  <c:v>45586</c:v>
                </c:pt>
                <c:pt idx="288">
                  <c:v>45587</c:v>
                </c:pt>
                <c:pt idx="289">
                  <c:v>45588</c:v>
                </c:pt>
                <c:pt idx="290">
                  <c:v>45589</c:v>
                </c:pt>
                <c:pt idx="291">
                  <c:v>45590</c:v>
                </c:pt>
                <c:pt idx="292">
                  <c:v>45593</c:v>
                </c:pt>
                <c:pt idx="293">
                  <c:v>45594</c:v>
                </c:pt>
                <c:pt idx="294">
                  <c:v>45595</c:v>
                </c:pt>
                <c:pt idx="295">
                  <c:v>45596</c:v>
                </c:pt>
                <c:pt idx="296">
                  <c:v>45597</c:v>
                </c:pt>
                <c:pt idx="297">
                  <c:v>45600</c:v>
                </c:pt>
                <c:pt idx="298">
                  <c:v>45601</c:v>
                </c:pt>
                <c:pt idx="299">
                  <c:v>45602</c:v>
                </c:pt>
                <c:pt idx="300">
                  <c:v>45603</c:v>
                </c:pt>
                <c:pt idx="301">
                  <c:v>45604</c:v>
                </c:pt>
                <c:pt idx="302">
                  <c:v>45607</c:v>
                </c:pt>
                <c:pt idx="303">
                  <c:v>45608</c:v>
                </c:pt>
                <c:pt idx="304">
                  <c:v>45609</c:v>
                </c:pt>
                <c:pt idx="305">
                  <c:v>45610</c:v>
                </c:pt>
                <c:pt idx="306">
                  <c:v>45611</c:v>
                </c:pt>
                <c:pt idx="307">
                  <c:v>45614</c:v>
                </c:pt>
                <c:pt idx="308">
                  <c:v>45615</c:v>
                </c:pt>
                <c:pt idx="309">
                  <c:v>45616</c:v>
                </c:pt>
                <c:pt idx="310">
                  <c:v>45617</c:v>
                </c:pt>
                <c:pt idx="311">
                  <c:v>45618</c:v>
                </c:pt>
                <c:pt idx="312">
                  <c:v>45621</c:v>
                </c:pt>
                <c:pt idx="313">
                  <c:v>45622</c:v>
                </c:pt>
                <c:pt idx="314">
                  <c:v>45623</c:v>
                </c:pt>
                <c:pt idx="315">
                  <c:v>45625</c:v>
                </c:pt>
                <c:pt idx="316">
                  <c:v>45628</c:v>
                </c:pt>
                <c:pt idx="317">
                  <c:v>45629</c:v>
                </c:pt>
                <c:pt idx="318">
                  <c:v>45630</c:v>
                </c:pt>
                <c:pt idx="319">
                  <c:v>45631</c:v>
                </c:pt>
                <c:pt idx="320">
                  <c:v>45632</c:v>
                </c:pt>
                <c:pt idx="321">
                  <c:v>45635</c:v>
                </c:pt>
                <c:pt idx="322">
                  <c:v>45636</c:v>
                </c:pt>
                <c:pt idx="323">
                  <c:v>45637</c:v>
                </c:pt>
                <c:pt idx="324">
                  <c:v>45638</c:v>
                </c:pt>
                <c:pt idx="325">
                  <c:v>45639</c:v>
                </c:pt>
                <c:pt idx="326">
                  <c:v>45642</c:v>
                </c:pt>
                <c:pt idx="327">
                  <c:v>45643</c:v>
                </c:pt>
                <c:pt idx="328">
                  <c:v>45644</c:v>
                </c:pt>
                <c:pt idx="329">
                  <c:v>45645</c:v>
                </c:pt>
                <c:pt idx="330">
                  <c:v>45646</c:v>
                </c:pt>
                <c:pt idx="331">
                  <c:v>45649</c:v>
                </c:pt>
                <c:pt idx="332">
                  <c:v>45650</c:v>
                </c:pt>
                <c:pt idx="333">
                  <c:v>45651</c:v>
                </c:pt>
                <c:pt idx="334">
                  <c:v>45652</c:v>
                </c:pt>
                <c:pt idx="335">
                  <c:v>45653</c:v>
                </c:pt>
                <c:pt idx="336">
                  <c:v>45656</c:v>
                </c:pt>
                <c:pt idx="337">
                  <c:v>45657</c:v>
                </c:pt>
                <c:pt idx="338">
                  <c:v>45660</c:v>
                </c:pt>
                <c:pt idx="339">
                  <c:v>45663</c:v>
                </c:pt>
                <c:pt idx="340">
                  <c:v>45664</c:v>
                </c:pt>
                <c:pt idx="341">
                  <c:v>45665</c:v>
                </c:pt>
                <c:pt idx="342">
                  <c:v>45667</c:v>
                </c:pt>
                <c:pt idx="343">
                  <c:v>45670</c:v>
                </c:pt>
                <c:pt idx="344">
                  <c:v>45672</c:v>
                </c:pt>
                <c:pt idx="345">
                  <c:v>45673</c:v>
                </c:pt>
                <c:pt idx="346">
                  <c:v>45674</c:v>
                </c:pt>
                <c:pt idx="347">
                  <c:v>45678</c:v>
                </c:pt>
                <c:pt idx="348">
                  <c:v>45679</c:v>
                </c:pt>
                <c:pt idx="349">
                  <c:v>45680</c:v>
                </c:pt>
                <c:pt idx="350">
                  <c:v>45681</c:v>
                </c:pt>
                <c:pt idx="351">
                  <c:v>45684</c:v>
                </c:pt>
                <c:pt idx="352">
                  <c:v>45685</c:v>
                </c:pt>
                <c:pt idx="353">
                  <c:v>45686</c:v>
                </c:pt>
                <c:pt idx="354">
                  <c:v>45687</c:v>
                </c:pt>
                <c:pt idx="355">
                  <c:v>45688</c:v>
                </c:pt>
                <c:pt idx="356">
                  <c:v>45691</c:v>
                </c:pt>
                <c:pt idx="357">
                  <c:v>45692</c:v>
                </c:pt>
                <c:pt idx="358">
                  <c:v>45693</c:v>
                </c:pt>
                <c:pt idx="359">
                  <c:v>45694</c:v>
                </c:pt>
                <c:pt idx="360">
                  <c:v>45695</c:v>
                </c:pt>
                <c:pt idx="361">
                  <c:v>45698</c:v>
                </c:pt>
                <c:pt idx="362">
                  <c:v>45699</c:v>
                </c:pt>
                <c:pt idx="363">
                  <c:v>45700</c:v>
                </c:pt>
                <c:pt idx="364">
                  <c:v>45701</c:v>
                </c:pt>
                <c:pt idx="365">
                  <c:v>45702</c:v>
                </c:pt>
                <c:pt idx="366">
                  <c:v>45706</c:v>
                </c:pt>
                <c:pt idx="367">
                  <c:v>45707</c:v>
                </c:pt>
                <c:pt idx="368">
                  <c:v>45708</c:v>
                </c:pt>
                <c:pt idx="369">
                  <c:v>45709</c:v>
                </c:pt>
                <c:pt idx="370">
                  <c:v>45712</c:v>
                </c:pt>
                <c:pt idx="371">
                  <c:v>45713</c:v>
                </c:pt>
                <c:pt idx="372">
                  <c:v>45714</c:v>
                </c:pt>
                <c:pt idx="373">
                  <c:v>45715</c:v>
                </c:pt>
                <c:pt idx="374">
                  <c:v>45716</c:v>
                </c:pt>
                <c:pt idx="375">
                  <c:v>45719</c:v>
                </c:pt>
                <c:pt idx="376">
                  <c:v>45720</c:v>
                </c:pt>
                <c:pt idx="377">
                  <c:v>45721</c:v>
                </c:pt>
                <c:pt idx="378">
                  <c:v>45722</c:v>
                </c:pt>
                <c:pt idx="379">
                  <c:v>45723</c:v>
                </c:pt>
                <c:pt idx="380">
                  <c:v>45726</c:v>
                </c:pt>
                <c:pt idx="381">
                  <c:v>45727</c:v>
                </c:pt>
                <c:pt idx="382">
                  <c:v>45728</c:v>
                </c:pt>
                <c:pt idx="383">
                  <c:v>45729</c:v>
                </c:pt>
                <c:pt idx="384">
                  <c:v>45730</c:v>
                </c:pt>
                <c:pt idx="385">
                  <c:v>45733</c:v>
                </c:pt>
                <c:pt idx="386">
                  <c:v>45734</c:v>
                </c:pt>
                <c:pt idx="387">
                  <c:v>45735</c:v>
                </c:pt>
                <c:pt idx="388">
                  <c:v>45736</c:v>
                </c:pt>
                <c:pt idx="389">
                  <c:v>45737</c:v>
                </c:pt>
                <c:pt idx="390">
                  <c:v>45740</c:v>
                </c:pt>
                <c:pt idx="391">
                  <c:v>45741</c:v>
                </c:pt>
                <c:pt idx="392">
                  <c:v>45742</c:v>
                </c:pt>
                <c:pt idx="393">
                  <c:v>45743</c:v>
                </c:pt>
                <c:pt idx="394">
                  <c:v>45744</c:v>
                </c:pt>
                <c:pt idx="395">
                  <c:v>45747</c:v>
                </c:pt>
                <c:pt idx="396">
                  <c:v>45748</c:v>
                </c:pt>
                <c:pt idx="397">
                  <c:v>45749</c:v>
                </c:pt>
                <c:pt idx="398">
                  <c:v>45750</c:v>
                </c:pt>
                <c:pt idx="399">
                  <c:v>45751</c:v>
                </c:pt>
                <c:pt idx="400">
                  <c:v>45754</c:v>
                </c:pt>
                <c:pt idx="401">
                  <c:v>45755</c:v>
                </c:pt>
                <c:pt idx="402">
                  <c:v>45756</c:v>
                </c:pt>
                <c:pt idx="403">
                  <c:v>45757</c:v>
                </c:pt>
                <c:pt idx="404">
                  <c:v>45758</c:v>
                </c:pt>
                <c:pt idx="405">
                  <c:v>45761</c:v>
                </c:pt>
                <c:pt idx="406">
                  <c:v>45762</c:v>
                </c:pt>
                <c:pt idx="407">
                  <c:v>45763</c:v>
                </c:pt>
                <c:pt idx="408">
                  <c:v>45764</c:v>
                </c:pt>
                <c:pt idx="409">
                  <c:v>45768</c:v>
                </c:pt>
                <c:pt idx="410">
                  <c:v>45769</c:v>
                </c:pt>
                <c:pt idx="411">
                  <c:v>45770</c:v>
                </c:pt>
                <c:pt idx="412">
                  <c:v>45771</c:v>
                </c:pt>
                <c:pt idx="413">
                  <c:v>45772</c:v>
                </c:pt>
                <c:pt idx="414">
                  <c:v>45775</c:v>
                </c:pt>
                <c:pt idx="415">
                  <c:v>45776</c:v>
                </c:pt>
                <c:pt idx="416">
                  <c:v>45777</c:v>
                </c:pt>
                <c:pt idx="417">
                  <c:v>45778</c:v>
                </c:pt>
                <c:pt idx="418">
                  <c:v>45779</c:v>
                </c:pt>
                <c:pt idx="419">
                  <c:v>45782</c:v>
                </c:pt>
                <c:pt idx="420">
                  <c:v>45783</c:v>
                </c:pt>
                <c:pt idx="421">
                  <c:v>45784</c:v>
                </c:pt>
                <c:pt idx="422">
                  <c:v>45785</c:v>
                </c:pt>
                <c:pt idx="423">
                  <c:v>45786</c:v>
                </c:pt>
                <c:pt idx="424">
                  <c:v>45789</c:v>
                </c:pt>
                <c:pt idx="425">
                  <c:v>45790</c:v>
                </c:pt>
                <c:pt idx="426">
                  <c:v>45791</c:v>
                </c:pt>
                <c:pt idx="427">
                  <c:v>45792</c:v>
                </c:pt>
                <c:pt idx="428">
                  <c:v>45793</c:v>
                </c:pt>
                <c:pt idx="429">
                  <c:v>45796</c:v>
                </c:pt>
                <c:pt idx="430">
                  <c:v>45797</c:v>
                </c:pt>
                <c:pt idx="431">
                  <c:v>45798</c:v>
                </c:pt>
                <c:pt idx="432">
                  <c:v>45799</c:v>
                </c:pt>
                <c:pt idx="433">
                  <c:v>45800</c:v>
                </c:pt>
                <c:pt idx="434">
                  <c:v>45804</c:v>
                </c:pt>
                <c:pt idx="435">
                  <c:v>45805</c:v>
                </c:pt>
                <c:pt idx="436">
                  <c:v>45806</c:v>
                </c:pt>
                <c:pt idx="437">
                  <c:v>45807</c:v>
                </c:pt>
                <c:pt idx="438">
                  <c:v>45810</c:v>
                </c:pt>
                <c:pt idx="439">
                  <c:v>45811</c:v>
                </c:pt>
                <c:pt idx="440">
                  <c:v>45812</c:v>
                </c:pt>
                <c:pt idx="441">
                  <c:v>45813</c:v>
                </c:pt>
                <c:pt idx="442">
                  <c:v>45814</c:v>
                </c:pt>
                <c:pt idx="443">
                  <c:v>45817</c:v>
                </c:pt>
                <c:pt idx="444">
                  <c:v>45818</c:v>
                </c:pt>
                <c:pt idx="445">
                  <c:v>45819</c:v>
                </c:pt>
                <c:pt idx="446">
                  <c:v>45820</c:v>
                </c:pt>
                <c:pt idx="447">
                  <c:v>45821</c:v>
                </c:pt>
                <c:pt idx="448">
                  <c:v>45824</c:v>
                </c:pt>
                <c:pt idx="449">
                  <c:v>45825</c:v>
                </c:pt>
                <c:pt idx="450">
                  <c:v>45826</c:v>
                </c:pt>
                <c:pt idx="451">
                  <c:v>45828</c:v>
                </c:pt>
                <c:pt idx="452">
                  <c:v>45831</c:v>
                </c:pt>
                <c:pt idx="453">
                  <c:v>45832</c:v>
                </c:pt>
                <c:pt idx="454">
                  <c:v>45833</c:v>
                </c:pt>
                <c:pt idx="455">
                  <c:v>45834</c:v>
                </c:pt>
                <c:pt idx="456">
                  <c:v>45835</c:v>
                </c:pt>
                <c:pt idx="457">
                  <c:v>45838</c:v>
                </c:pt>
                <c:pt idx="458">
                  <c:v>45839</c:v>
                </c:pt>
                <c:pt idx="459">
                  <c:v>45840</c:v>
                </c:pt>
              </c:numCache>
            </c:numRef>
          </c:cat>
          <c:val>
            <c:numRef>
              <c:f>Sayfa1!$B$2:$B$461</c:f>
              <c:numCache>
                <c:formatCode>General</c:formatCode>
                <c:ptCount val="460"/>
                <c:pt idx="0">
                  <c:v>580.26</c:v>
                </c:pt>
                <c:pt idx="1">
                  <c:v>580.55999999999995</c:v>
                </c:pt>
                <c:pt idx="2">
                  <c:v>583.67999999999995</c:v>
                </c:pt>
                <c:pt idx="3">
                  <c:v>571.70000000000005</c:v>
                </c:pt>
                <c:pt idx="4">
                  <c:v>565.53</c:v>
                </c:pt>
                <c:pt idx="5">
                  <c:v>565.94000000000005</c:v>
                </c:pt>
                <c:pt idx="6">
                  <c:v>555.86</c:v>
                </c:pt>
                <c:pt idx="7">
                  <c:v>546.33000000000004</c:v>
                </c:pt>
                <c:pt idx="8">
                  <c:v>547.79</c:v>
                </c:pt>
                <c:pt idx="9">
                  <c:v>541.51</c:v>
                </c:pt>
                <c:pt idx="10">
                  <c:v>555.97</c:v>
                </c:pt>
                <c:pt idx="11">
                  <c:v>533.4</c:v>
                </c:pt>
                <c:pt idx="12">
                  <c:v>536.14</c:v>
                </c:pt>
                <c:pt idx="13">
                  <c:v>542.05999999999995</c:v>
                </c:pt>
                <c:pt idx="14">
                  <c:v>536.78</c:v>
                </c:pt>
                <c:pt idx="15">
                  <c:v>531.13</c:v>
                </c:pt>
                <c:pt idx="16">
                  <c:v>533.5</c:v>
                </c:pt>
                <c:pt idx="17">
                  <c:v>542.37</c:v>
                </c:pt>
                <c:pt idx="18">
                  <c:v>532.39</c:v>
                </c:pt>
                <c:pt idx="19">
                  <c:v>545.16999999999996</c:v>
                </c:pt>
                <c:pt idx="20">
                  <c:v>548.17999999999995</c:v>
                </c:pt>
                <c:pt idx="21">
                  <c:v>547.98</c:v>
                </c:pt>
                <c:pt idx="22">
                  <c:v>554.04999999999995</c:v>
                </c:pt>
                <c:pt idx="23">
                  <c:v>541.70000000000005</c:v>
                </c:pt>
                <c:pt idx="24">
                  <c:v>544.35</c:v>
                </c:pt>
                <c:pt idx="25">
                  <c:v>544.63</c:v>
                </c:pt>
                <c:pt idx="26">
                  <c:v>548.91</c:v>
                </c:pt>
                <c:pt idx="27">
                  <c:v>548.36</c:v>
                </c:pt>
                <c:pt idx="28">
                  <c:v>550.87</c:v>
                </c:pt>
                <c:pt idx="29">
                  <c:v>550.15</c:v>
                </c:pt>
                <c:pt idx="30">
                  <c:v>528.9</c:v>
                </c:pt>
                <c:pt idx="31">
                  <c:v>526.02</c:v>
                </c:pt>
                <c:pt idx="32">
                  <c:v>528.94000000000005</c:v>
                </c:pt>
                <c:pt idx="33">
                  <c:v>533.5</c:v>
                </c:pt>
                <c:pt idx="34">
                  <c:v>515.37</c:v>
                </c:pt>
                <c:pt idx="35">
                  <c:v>508.11</c:v>
                </c:pt>
                <c:pt idx="36">
                  <c:v>501.98</c:v>
                </c:pt>
                <c:pt idx="37">
                  <c:v>498.99</c:v>
                </c:pt>
                <c:pt idx="38">
                  <c:v>517.54999999999995</c:v>
                </c:pt>
                <c:pt idx="39">
                  <c:v>513.36</c:v>
                </c:pt>
                <c:pt idx="40">
                  <c:v>522.63</c:v>
                </c:pt>
                <c:pt idx="41">
                  <c:v>525.44000000000005</c:v>
                </c:pt>
                <c:pt idx="42">
                  <c:v>529.9</c:v>
                </c:pt>
                <c:pt idx="43">
                  <c:v>532.29</c:v>
                </c:pt>
                <c:pt idx="44">
                  <c:v>538.78</c:v>
                </c:pt>
                <c:pt idx="45">
                  <c:v>549.66999999999996</c:v>
                </c:pt>
                <c:pt idx="46">
                  <c:v>560.49</c:v>
                </c:pt>
                <c:pt idx="47">
                  <c:v>554.14</c:v>
                </c:pt>
                <c:pt idx="48">
                  <c:v>548.17999999999995</c:v>
                </c:pt>
                <c:pt idx="49">
                  <c:v>548.30999999999995</c:v>
                </c:pt>
                <c:pt idx="50">
                  <c:v>543.87</c:v>
                </c:pt>
                <c:pt idx="51">
                  <c:v>548.19000000000005</c:v>
                </c:pt>
                <c:pt idx="52">
                  <c:v>546.48</c:v>
                </c:pt>
                <c:pt idx="53">
                  <c:v>556.88</c:v>
                </c:pt>
                <c:pt idx="54">
                  <c:v>559.83000000000004</c:v>
                </c:pt>
                <c:pt idx="55">
                  <c:v>555.38</c:v>
                </c:pt>
                <c:pt idx="56">
                  <c:v>559.15</c:v>
                </c:pt>
                <c:pt idx="57">
                  <c:v>559.12</c:v>
                </c:pt>
                <c:pt idx="58">
                  <c:v>559.45000000000005</c:v>
                </c:pt>
                <c:pt idx="59">
                  <c:v>559.51</c:v>
                </c:pt>
                <c:pt idx="60">
                  <c:v>558.07000000000005</c:v>
                </c:pt>
                <c:pt idx="61">
                  <c:v>569.20000000000005</c:v>
                </c:pt>
                <c:pt idx="62">
                  <c:v>567.79999999999995</c:v>
                </c:pt>
                <c:pt idx="63">
                  <c:v>574.29</c:v>
                </c:pt>
                <c:pt idx="64">
                  <c:v>590.13</c:v>
                </c:pt>
                <c:pt idx="65">
                  <c:v>597.15</c:v>
                </c:pt>
                <c:pt idx="66">
                  <c:v>591.74</c:v>
                </c:pt>
                <c:pt idx="67">
                  <c:v>581.74</c:v>
                </c:pt>
                <c:pt idx="68">
                  <c:v>571.67999999999995</c:v>
                </c:pt>
                <c:pt idx="69">
                  <c:v>574.16</c:v>
                </c:pt>
                <c:pt idx="70">
                  <c:v>570.16999999999996</c:v>
                </c:pt>
                <c:pt idx="71">
                  <c:v>577.46</c:v>
                </c:pt>
                <c:pt idx="72">
                  <c:v>574.25</c:v>
                </c:pt>
                <c:pt idx="73">
                  <c:v>587.32000000000005</c:v>
                </c:pt>
                <c:pt idx="74">
                  <c:v>600.13</c:v>
                </c:pt>
                <c:pt idx="75">
                  <c:v>608.76</c:v>
                </c:pt>
                <c:pt idx="76">
                  <c:v>628.54</c:v>
                </c:pt>
                <c:pt idx="77">
                  <c:v>637.59</c:v>
                </c:pt>
                <c:pt idx="78">
                  <c:v>628.64</c:v>
                </c:pt>
                <c:pt idx="79">
                  <c:v>633.29999999999995</c:v>
                </c:pt>
                <c:pt idx="80">
                  <c:v>638.15</c:v>
                </c:pt>
                <c:pt idx="81">
                  <c:v>639.04</c:v>
                </c:pt>
                <c:pt idx="82">
                  <c:v>638.63</c:v>
                </c:pt>
                <c:pt idx="83">
                  <c:v>631.88</c:v>
                </c:pt>
                <c:pt idx="84">
                  <c:v>627.13</c:v>
                </c:pt>
                <c:pt idx="85">
                  <c:v>627.73</c:v>
                </c:pt>
                <c:pt idx="86">
                  <c:v>627.39</c:v>
                </c:pt>
                <c:pt idx="87">
                  <c:v>615.02</c:v>
                </c:pt>
                <c:pt idx="88">
                  <c:v>614.04</c:v>
                </c:pt>
                <c:pt idx="89">
                  <c:v>623.44000000000005</c:v>
                </c:pt>
                <c:pt idx="90">
                  <c:v>605.27</c:v>
                </c:pt>
                <c:pt idx="91">
                  <c:v>607.13</c:v>
                </c:pt>
                <c:pt idx="92">
                  <c:v>606.96</c:v>
                </c:pt>
                <c:pt idx="93">
                  <c:v>608.35</c:v>
                </c:pt>
                <c:pt idx="94">
                  <c:v>606.72</c:v>
                </c:pt>
                <c:pt idx="95">
                  <c:v>604.76</c:v>
                </c:pt>
                <c:pt idx="96">
                  <c:v>601.6</c:v>
                </c:pt>
                <c:pt idx="97">
                  <c:v>601.85</c:v>
                </c:pt>
                <c:pt idx="98">
                  <c:v>610.35</c:v>
                </c:pt>
                <c:pt idx="99">
                  <c:v>615.57000000000005</c:v>
                </c:pt>
                <c:pt idx="100">
                  <c:v>618.37</c:v>
                </c:pt>
                <c:pt idx="101">
                  <c:v>621.12</c:v>
                </c:pt>
                <c:pt idx="102">
                  <c:v>621.99</c:v>
                </c:pt>
                <c:pt idx="103">
                  <c:v>628.02</c:v>
                </c:pt>
                <c:pt idx="104">
                  <c:v>657.54</c:v>
                </c:pt>
                <c:pt idx="105">
                  <c:v>648.86</c:v>
                </c:pt>
                <c:pt idx="106">
                  <c:v>643.24</c:v>
                </c:pt>
                <c:pt idx="107">
                  <c:v>647.71</c:v>
                </c:pt>
                <c:pt idx="108">
                  <c:v>639.95000000000005</c:v>
                </c:pt>
                <c:pt idx="109">
                  <c:v>638.42999999999995</c:v>
                </c:pt>
                <c:pt idx="110">
                  <c:v>654.32000000000005</c:v>
                </c:pt>
                <c:pt idx="111">
                  <c:v>653.9</c:v>
                </c:pt>
                <c:pt idx="112">
                  <c:v>656.96</c:v>
                </c:pt>
                <c:pt idx="113">
                  <c:v>653.17999999999995</c:v>
                </c:pt>
                <c:pt idx="114">
                  <c:v>632.46</c:v>
                </c:pt>
                <c:pt idx="115">
                  <c:v>639.85</c:v>
                </c:pt>
                <c:pt idx="116">
                  <c:v>654.30999999999995</c:v>
                </c:pt>
                <c:pt idx="117">
                  <c:v>663.58</c:v>
                </c:pt>
                <c:pt idx="118">
                  <c:v>656.16</c:v>
                </c:pt>
                <c:pt idx="119">
                  <c:v>655.32000000000005</c:v>
                </c:pt>
                <c:pt idx="120">
                  <c:v>664.39</c:v>
                </c:pt>
                <c:pt idx="121">
                  <c:v>675.23</c:v>
                </c:pt>
                <c:pt idx="122">
                  <c:v>682.54</c:v>
                </c:pt>
                <c:pt idx="123">
                  <c:v>686.5</c:v>
                </c:pt>
                <c:pt idx="124">
                  <c:v>682.83</c:v>
                </c:pt>
                <c:pt idx="125">
                  <c:v>685.3</c:v>
                </c:pt>
                <c:pt idx="126">
                  <c:v>683.11</c:v>
                </c:pt>
                <c:pt idx="127">
                  <c:v>673.21</c:v>
                </c:pt>
                <c:pt idx="128">
                  <c:v>667.26</c:v>
                </c:pt>
                <c:pt idx="129">
                  <c:v>667.44</c:v>
                </c:pt>
                <c:pt idx="130">
                  <c:v>675.98</c:v>
                </c:pt>
                <c:pt idx="131">
                  <c:v>673.82</c:v>
                </c:pt>
                <c:pt idx="132">
                  <c:v>667.25</c:v>
                </c:pt>
                <c:pt idx="133">
                  <c:v>666.52</c:v>
                </c:pt>
                <c:pt idx="134">
                  <c:v>663.47</c:v>
                </c:pt>
                <c:pt idx="135">
                  <c:v>651.65</c:v>
                </c:pt>
                <c:pt idx="136">
                  <c:v>668.51</c:v>
                </c:pt>
                <c:pt idx="137">
                  <c:v>673.27</c:v>
                </c:pt>
                <c:pt idx="138">
                  <c:v>681.7</c:v>
                </c:pt>
                <c:pt idx="139">
                  <c:v>689.53</c:v>
                </c:pt>
                <c:pt idx="140">
                  <c:v>699.8</c:v>
                </c:pt>
                <c:pt idx="141">
                  <c:v>694.78</c:v>
                </c:pt>
                <c:pt idx="142">
                  <c:v>698.54</c:v>
                </c:pt>
                <c:pt idx="143">
                  <c:v>697.23</c:v>
                </c:pt>
                <c:pt idx="144">
                  <c:v>710.65</c:v>
                </c:pt>
                <c:pt idx="145">
                  <c:v>711.72</c:v>
                </c:pt>
                <c:pt idx="146">
                  <c:v>716.68</c:v>
                </c:pt>
                <c:pt idx="147">
                  <c:v>711.18</c:v>
                </c:pt>
                <c:pt idx="148">
                  <c:v>717.32</c:v>
                </c:pt>
                <c:pt idx="149">
                  <c:v>711.35</c:v>
                </c:pt>
                <c:pt idx="150">
                  <c:v>715.93</c:v>
                </c:pt>
                <c:pt idx="151">
                  <c:v>714.86</c:v>
                </c:pt>
                <c:pt idx="152">
                  <c:v>712.59</c:v>
                </c:pt>
                <c:pt idx="153">
                  <c:v>708.15</c:v>
                </c:pt>
                <c:pt idx="154">
                  <c:v>704.61</c:v>
                </c:pt>
                <c:pt idx="155">
                  <c:v>691.36</c:v>
                </c:pt>
                <c:pt idx="156">
                  <c:v>689.56</c:v>
                </c:pt>
                <c:pt idx="157">
                  <c:v>683.14</c:v>
                </c:pt>
                <c:pt idx="158">
                  <c:v>682.48</c:v>
                </c:pt>
                <c:pt idx="159">
                  <c:v>674.36</c:v>
                </c:pt>
                <c:pt idx="160">
                  <c:v>675.19</c:v>
                </c:pt>
                <c:pt idx="161">
                  <c:v>676.36</c:v>
                </c:pt>
                <c:pt idx="162">
                  <c:v>637.66</c:v>
                </c:pt>
                <c:pt idx="163">
                  <c:v>627.79999999999995</c:v>
                </c:pt>
                <c:pt idx="164">
                  <c:v>628.36</c:v>
                </c:pt>
                <c:pt idx="165">
                  <c:v>627.20000000000005</c:v>
                </c:pt>
                <c:pt idx="166">
                  <c:v>629.92999999999995</c:v>
                </c:pt>
                <c:pt idx="167">
                  <c:v>607.29</c:v>
                </c:pt>
                <c:pt idx="168">
                  <c:v>607.98</c:v>
                </c:pt>
                <c:pt idx="169">
                  <c:v>616.75</c:v>
                </c:pt>
                <c:pt idx="170">
                  <c:v>625.57000000000005</c:v>
                </c:pt>
                <c:pt idx="171">
                  <c:v>620.28</c:v>
                </c:pt>
                <c:pt idx="172">
                  <c:v>623.42999999999995</c:v>
                </c:pt>
                <c:pt idx="173">
                  <c:v>617.9</c:v>
                </c:pt>
                <c:pt idx="174">
                  <c:v>630.72</c:v>
                </c:pt>
                <c:pt idx="175">
                  <c:v>629.52</c:v>
                </c:pt>
                <c:pt idx="176">
                  <c:v>629.49</c:v>
                </c:pt>
                <c:pt idx="177">
                  <c:v>627.49</c:v>
                </c:pt>
                <c:pt idx="178">
                  <c:v>637.64</c:v>
                </c:pt>
                <c:pt idx="179">
                  <c:v>630.03</c:v>
                </c:pt>
                <c:pt idx="180">
                  <c:v>624.63</c:v>
                </c:pt>
                <c:pt idx="181">
                  <c:v>624.95000000000005</c:v>
                </c:pt>
                <c:pt idx="182">
                  <c:v>625.52</c:v>
                </c:pt>
                <c:pt idx="183">
                  <c:v>621.67999999999995</c:v>
                </c:pt>
                <c:pt idx="184">
                  <c:v>622.65</c:v>
                </c:pt>
                <c:pt idx="185">
                  <c:v>621.66</c:v>
                </c:pt>
                <c:pt idx="186">
                  <c:v>618.67999999999995</c:v>
                </c:pt>
                <c:pt idx="187">
                  <c:v>609.54</c:v>
                </c:pt>
                <c:pt idx="188">
                  <c:v>610.84</c:v>
                </c:pt>
                <c:pt idx="189">
                  <c:v>622.26</c:v>
                </c:pt>
                <c:pt idx="190">
                  <c:v>616.12</c:v>
                </c:pt>
                <c:pt idx="191">
                  <c:v>595.32000000000005</c:v>
                </c:pt>
                <c:pt idx="192">
                  <c:v>595.89</c:v>
                </c:pt>
                <c:pt idx="193">
                  <c:v>599.04999999999995</c:v>
                </c:pt>
                <c:pt idx="194">
                  <c:v>590.76</c:v>
                </c:pt>
                <c:pt idx="195">
                  <c:v>581.82000000000005</c:v>
                </c:pt>
                <c:pt idx="196">
                  <c:v>572.62</c:v>
                </c:pt>
                <c:pt idx="197">
                  <c:v>570.19000000000005</c:v>
                </c:pt>
                <c:pt idx="198">
                  <c:v>568.42999999999995</c:v>
                </c:pt>
                <c:pt idx="199">
                  <c:v>566.97</c:v>
                </c:pt>
                <c:pt idx="200">
                  <c:v>579.71</c:v>
                </c:pt>
                <c:pt idx="201">
                  <c:v>574.92999999999995</c:v>
                </c:pt>
                <c:pt idx="202">
                  <c:v>577.62</c:v>
                </c:pt>
                <c:pt idx="203">
                  <c:v>582.6</c:v>
                </c:pt>
                <c:pt idx="204">
                  <c:v>577.49</c:v>
                </c:pt>
                <c:pt idx="205">
                  <c:v>565.19000000000005</c:v>
                </c:pt>
                <c:pt idx="206">
                  <c:v>575.99</c:v>
                </c:pt>
                <c:pt idx="207">
                  <c:v>575.17999999999995</c:v>
                </c:pt>
                <c:pt idx="208">
                  <c:v>589.58000000000004</c:v>
                </c:pt>
                <c:pt idx="209">
                  <c:v>585.16</c:v>
                </c:pt>
                <c:pt idx="210">
                  <c:v>585.11</c:v>
                </c:pt>
                <c:pt idx="211">
                  <c:v>585.9</c:v>
                </c:pt>
                <c:pt idx="212">
                  <c:v>577.16999999999996</c:v>
                </c:pt>
                <c:pt idx="213">
                  <c:v>575.11</c:v>
                </c:pt>
                <c:pt idx="214">
                  <c:v>568.92999999999995</c:v>
                </c:pt>
                <c:pt idx="215">
                  <c:v>578.9</c:v>
                </c:pt>
                <c:pt idx="216">
                  <c:v>596.11</c:v>
                </c:pt>
                <c:pt idx="217">
                  <c:v>602.48</c:v>
                </c:pt>
                <c:pt idx="218">
                  <c:v>611.73</c:v>
                </c:pt>
                <c:pt idx="219">
                  <c:v>616.75</c:v>
                </c:pt>
                <c:pt idx="220">
                  <c:v>610.26</c:v>
                </c:pt>
                <c:pt idx="221">
                  <c:v>611.15</c:v>
                </c:pt>
                <c:pt idx="222">
                  <c:v>603.45000000000005</c:v>
                </c:pt>
                <c:pt idx="223">
                  <c:v>603.80999999999995</c:v>
                </c:pt>
                <c:pt idx="224">
                  <c:v>603.66999999999996</c:v>
                </c:pt>
                <c:pt idx="225">
                  <c:v>584.45000000000005</c:v>
                </c:pt>
                <c:pt idx="226">
                  <c:v>600.69000000000005</c:v>
                </c:pt>
                <c:pt idx="227">
                  <c:v>609.35</c:v>
                </c:pt>
                <c:pt idx="228">
                  <c:v>606.14</c:v>
                </c:pt>
                <c:pt idx="229">
                  <c:v>602.20000000000005</c:v>
                </c:pt>
                <c:pt idx="230">
                  <c:v>614.94000000000005</c:v>
                </c:pt>
                <c:pt idx="231">
                  <c:v>590.6</c:v>
                </c:pt>
                <c:pt idx="232">
                  <c:v>571.27</c:v>
                </c:pt>
                <c:pt idx="233">
                  <c:v>564.25</c:v>
                </c:pt>
                <c:pt idx="234">
                  <c:v>567.29</c:v>
                </c:pt>
                <c:pt idx="235">
                  <c:v>556.47</c:v>
                </c:pt>
                <c:pt idx="236">
                  <c:v>560.79999999999995</c:v>
                </c:pt>
                <c:pt idx="237">
                  <c:v>557.67999999999995</c:v>
                </c:pt>
                <c:pt idx="238">
                  <c:v>545.21</c:v>
                </c:pt>
                <c:pt idx="239">
                  <c:v>552.55999999999995</c:v>
                </c:pt>
                <c:pt idx="240">
                  <c:v>546.21</c:v>
                </c:pt>
                <c:pt idx="241">
                  <c:v>556.08000000000004</c:v>
                </c:pt>
                <c:pt idx="242">
                  <c:v>554.29999999999995</c:v>
                </c:pt>
                <c:pt idx="243">
                  <c:v>548.14</c:v>
                </c:pt>
                <c:pt idx="244">
                  <c:v>543.71</c:v>
                </c:pt>
                <c:pt idx="245">
                  <c:v>555.4</c:v>
                </c:pt>
                <c:pt idx="246">
                  <c:v>551.74</c:v>
                </c:pt>
                <c:pt idx="247">
                  <c:v>557.51</c:v>
                </c:pt>
                <c:pt idx="248">
                  <c:v>567.23</c:v>
                </c:pt>
                <c:pt idx="249">
                  <c:v>564.87</c:v>
                </c:pt>
                <c:pt idx="250">
                  <c:v>553.92999999999995</c:v>
                </c:pt>
                <c:pt idx="251">
                  <c:v>559.95000000000005</c:v>
                </c:pt>
                <c:pt idx="252">
                  <c:v>564.04</c:v>
                </c:pt>
                <c:pt idx="253">
                  <c:v>535.14</c:v>
                </c:pt>
                <c:pt idx="254">
                  <c:v>521.49</c:v>
                </c:pt>
                <c:pt idx="255">
                  <c:v>515.24</c:v>
                </c:pt>
                <c:pt idx="256">
                  <c:v>515.20000000000005</c:v>
                </c:pt>
                <c:pt idx="257">
                  <c:v>519.37</c:v>
                </c:pt>
                <c:pt idx="258">
                  <c:v>511.85</c:v>
                </c:pt>
                <c:pt idx="259">
                  <c:v>512.20000000000005</c:v>
                </c:pt>
                <c:pt idx="260">
                  <c:v>522.46</c:v>
                </c:pt>
                <c:pt idx="261">
                  <c:v>534.92999999999995</c:v>
                </c:pt>
                <c:pt idx="262">
                  <c:v>532.92999999999995</c:v>
                </c:pt>
                <c:pt idx="263">
                  <c:v>535.42999999999995</c:v>
                </c:pt>
                <c:pt idx="264">
                  <c:v>536.22</c:v>
                </c:pt>
                <c:pt idx="265">
                  <c:v>557.92999999999995</c:v>
                </c:pt>
                <c:pt idx="266">
                  <c:v>551.51</c:v>
                </c:pt>
                <c:pt idx="267">
                  <c:v>555.15</c:v>
                </c:pt>
                <c:pt idx="268">
                  <c:v>565.73</c:v>
                </c:pt>
                <c:pt idx="269">
                  <c:v>561.61</c:v>
                </c:pt>
                <c:pt idx="270">
                  <c:v>565.66999999999996</c:v>
                </c:pt>
                <c:pt idx="271">
                  <c:v>565.78</c:v>
                </c:pt>
                <c:pt idx="272">
                  <c:v>566.11</c:v>
                </c:pt>
                <c:pt idx="273">
                  <c:v>571.41</c:v>
                </c:pt>
                <c:pt idx="274">
                  <c:v>565.29</c:v>
                </c:pt>
                <c:pt idx="275">
                  <c:v>561.53</c:v>
                </c:pt>
                <c:pt idx="276">
                  <c:v>565.33000000000004</c:v>
                </c:pt>
                <c:pt idx="277">
                  <c:v>569.16</c:v>
                </c:pt>
                <c:pt idx="278">
                  <c:v>558.12</c:v>
                </c:pt>
                <c:pt idx="279">
                  <c:v>567.29</c:v>
                </c:pt>
                <c:pt idx="280">
                  <c:v>563.71</c:v>
                </c:pt>
                <c:pt idx="281">
                  <c:v>571.23</c:v>
                </c:pt>
                <c:pt idx="282">
                  <c:v>572.91</c:v>
                </c:pt>
                <c:pt idx="283">
                  <c:v>568.4</c:v>
                </c:pt>
                <c:pt idx="284">
                  <c:v>576.09</c:v>
                </c:pt>
                <c:pt idx="285">
                  <c:v>590.37</c:v>
                </c:pt>
                <c:pt idx="286">
                  <c:v>592.45000000000005</c:v>
                </c:pt>
                <c:pt idx="287">
                  <c:v>586.89</c:v>
                </c:pt>
                <c:pt idx="288">
                  <c:v>567.09</c:v>
                </c:pt>
                <c:pt idx="289">
                  <c:v>554.91999999999996</c:v>
                </c:pt>
                <c:pt idx="290">
                  <c:v>559.64</c:v>
                </c:pt>
                <c:pt idx="291">
                  <c:v>554.39</c:v>
                </c:pt>
                <c:pt idx="292">
                  <c:v>576.5</c:v>
                </c:pt>
                <c:pt idx="293">
                  <c:v>571.48</c:v>
                </c:pt>
                <c:pt idx="294">
                  <c:v>558.37</c:v>
                </c:pt>
                <c:pt idx="295">
                  <c:v>551.38</c:v>
                </c:pt>
                <c:pt idx="296">
                  <c:v>558</c:v>
                </c:pt>
                <c:pt idx="297">
                  <c:v>556.09</c:v>
                </c:pt>
                <c:pt idx="298">
                  <c:v>559.47</c:v>
                </c:pt>
                <c:pt idx="299">
                  <c:v>636</c:v>
                </c:pt>
                <c:pt idx="300">
                  <c:v>616.29</c:v>
                </c:pt>
                <c:pt idx="301">
                  <c:v>612.69000000000005</c:v>
                </c:pt>
                <c:pt idx="302">
                  <c:v>612.05999999999995</c:v>
                </c:pt>
                <c:pt idx="303">
                  <c:v>597.96</c:v>
                </c:pt>
                <c:pt idx="304">
                  <c:v>587.63</c:v>
                </c:pt>
                <c:pt idx="305">
                  <c:v>587.12</c:v>
                </c:pt>
                <c:pt idx="306">
                  <c:v>572.47</c:v>
                </c:pt>
                <c:pt idx="307">
                  <c:v>569.99</c:v>
                </c:pt>
                <c:pt idx="308">
                  <c:v>573.92999999999995</c:v>
                </c:pt>
                <c:pt idx="309">
                  <c:v>583.24</c:v>
                </c:pt>
                <c:pt idx="310">
                  <c:v>591.33000000000004</c:v>
                </c:pt>
                <c:pt idx="311">
                  <c:v>594.76</c:v>
                </c:pt>
                <c:pt idx="312">
                  <c:v>600.04</c:v>
                </c:pt>
                <c:pt idx="313">
                  <c:v>599.69000000000005</c:v>
                </c:pt>
                <c:pt idx="314">
                  <c:v>601.54</c:v>
                </c:pt>
                <c:pt idx="315">
                  <c:v>603.71</c:v>
                </c:pt>
                <c:pt idx="316">
                  <c:v>607.25</c:v>
                </c:pt>
                <c:pt idx="317">
                  <c:v>599.09</c:v>
                </c:pt>
                <c:pt idx="318">
                  <c:v>586.9</c:v>
                </c:pt>
                <c:pt idx="319">
                  <c:v>576.77</c:v>
                </c:pt>
                <c:pt idx="320">
                  <c:v>568.16</c:v>
                </c:pt>
                <c:pt idx="321">
                  <c:v>575.19000000000005</c:v>
                </c:pt>
                <c:pt idx="322">
                  <c:v>561.74</c:v>
                </c:pt>
                <c:pt idx="323">
                  <c:v>555.59</c:v>
                </c:pt>
                <c:pt idx="324">
                  <c:v>532.66</c:v>
                </c:pt>
                <c:pt idx="325">
                  <c:v>513.94000000000005</c:v>
                </c:pt>
                <c:pt idx="326">
                  <c:v>508.54</c:v>
                </c:pt>
                <c:pt idx="327">
                  <c:v>495.65</c:v>
                </c:pt>
                <c:pt idx="328">
                  <c:v>481.47</c:v>
                </c:pt>
                <c:pt idx="329">
                  <c:v>475.18</c:v>
                </c:pt>
                <c:pt idx="330">
                  <c:v>476.89</c:v>
                </c:pt>
                <c:pt idx="331">
                  <c:v>479.18</c:v>
                </c:pt>
                <c:pt idx="332">
                  <c:v>483.6</c:v>
                </c:pt>
                <c:pt idx="333">
                  <c:v>483.6</c:v>
                </c:pt>
                <c:pt idx="334">
                  <c:v>484.43</c:v>
                </c:pt>
                <c:pt idx="335">
                  <c:v>479.73</c:v>
                </c:pt>
                <c:pt idx="336">
                  <c:v>474.09</c:v>
                </c:pt>
                <c:pt idx="337">
                  <c:v>480.89</c:v>
                </c:pt>
                <c:pt idx="338">
                  <c:v>474.12</c:v>
                </c:pt>
                <c:pt idx="339">
                  <c:v>492.13</c:v>
                </c:pt>
                <c:pt idx="340">
                  <c:v>492.81</c:v>
                </c:pt>
                <c:pt idx="341">
                  <c:v>482.81</c:v>
                </c:pt>
                <c:pt idx="342">
                  <c:v>483.98</c:v>
                </c:pt>
                <c:pt idx="343">
                  <c:v>503.68</c:v>
                </c:pt>
                <c:pt idx="344">
                  <c:v>511</c:v>
                </c:pt>
                <c:pt idx="345">
                  <c:v>511.38</c:v>
                </c:pt>
                <c:pt idx="346">
                  <c:v>514.28</c:v>
                </c:pt>
                <c:pt idx="347">
                  <c:v>516.79</c:v>
                </c:pt>
                <c:pt idx="348">
                  <c:v>507.48</c:v>
                </c:pt>
                <c:pt idx="349">
                  <c:v>509.83</c:v>
                </c:pt>
                <c:pt idx="350">
                  <c:v>510.82</c:v>
                </c:pt>
                <c:pt idx="351">
                  <c:v>506.45</c:v>
                </c:pt>
                <c:pt idx="352">
                  <c:v>519.85</c:v>
                </c:pt>
                <c:pt idx="353">
                  <c:v>524.16999999999996</c:v>
                </c:pt>
                <c:pt idx="354">
                  <c:v>527.15</c:v>
                </c:pt>
                <c:pt idx="355">
                  <c:v>521.41</c:v>
                </c:pt>
                <c:pt idx="356">
                  <c:v>522.16</c:v>
                </c:pt>
                <c:pt idx="357">
                  <c:v>527.79999999999995</c:v>
                </c:pt>
                <c:pt idx="358">
                  <c:v>537.23</c:v>
                </c:pt>
                <c:pt idx="359">
                  <c:v>537.71</c:v>
                </c:pt>
                <c:pt idx="360">
                  <c:v>525.66</c:v>
                </c:pt>
                <c:pt idx="361">
                  <c:v>551.33000000000004</c:v>
                </c:pt>
                <c:pt idx="362">
                  <c:v>550.99</c:v>
                </c:pt>
                <c:pt idx="363">
                  <c:v>538.04</c:v>
                </c:pt>
                <c:pt idx="364">
                  <c:v>546.42999999999995</c:v>
                </c:pt>
                <c:pt idx="365">
                  <c:v>554.07000000000005</c:v>
                </c:pt>
                <c:pt idx="366">
                  <c:v>566.17999999999995</c:v>
                </c:pt>
                <c:pt idx="367">
                  <c:v>557.83000000000004</c:v>
                </c:pt>
                <c:pt idx="368">
                  <c:v>557.48</c:v>
                </c:pt>
                <c:pt idx="369">
                  <c:v>541.04</c:v>
                </c:pt>
                <c:pt idx="370">
                  <c:v>543.58000000000004</c:v>
                </c:pt>
                <c:pt idx="371">
                  <c:v>541.54999999999995</c:v>
                </c:pt>
                <c:pt idx="372">
                  <c:v>538.16999999999996</c:v>
                </c:pt>
                <c:pt idx="373">
                  <c:v>540.15</c:v>
                </c:pt>
                <c:pt idx="374">
                  <c:v>548.41</c:v>
                </c:pt>
                <c:pt idx="375">
                  <c:v>532.5</c:v>
                </c:pt>
                <c:pt idx="376">
                  <c:v>514.91999999999996</c:v>
                </c:pt>
                <c:pt idx="377">
                  <c:v>524.58000000000004</c:v>
                </c:pt>
                <c:pt idx="378">
                  <c:v>520.63</c:v>
                </c:pt>
                <c:pt idx="379">
                  <c:v>520.58000000000004</c:v>
                </c:pt>
                <c:pt idx="380">
                  <c:v>495.05</c:v>
                </c:pt>
                <c:pt idx="381">
                  <c:v>505.16</c:v>
                </c:pt>
                <c:pt idx="382">
                  <c:v>509.81</c:v>
                </c:pt>
                <c:pt idx="383">
                  <c:v>506.67</c:v>
                </c:pt>
                <c:pt idx="384">
                  <c:v>520.59</c:v>
                </c:pt>
                <c:pt idx="385">
                  <c:v>514.84</c:v>
                </c:pt>
                <c:pt idx="386">
                  <c:v>517.71</c:v>
                </c:pt>
                <c:pt idx="387">
                  <c:v>522.52</c:v>
                </c:pt>
                <c:pt idx="388">
                  <c:v>517.89</c:v>
                </c:pt>
                <c:pt idx="389">
                  <c:v>502.15</c:v>
                </c:pt>
                <c:pt idx="390">
                  <c:v>518.83000000000004</c:v>
                </c:pt>
                <c:pt idx="391">
                  <c:v>524.54</c:v>
                </c:pt>
                <c:pt idx="392">
                  <c:v>524.03</c:v>
                </c:pt>
                <c:pt idx="393">
                  <c:v>523.04999999999995</c:v>
                </c:pt>
                <c:pt idx="394">
                  <c:v>504.89</c:v>
                </c:pt>
                <c:pt idx="395">
                  <c:v>503.37</c:v>
                </c:pt>
                <c:pt idx="396">
                  <c:v>502.3</c:v>
                </c:pt>
                <c:pt idx="397">
                  <c:v>514.29</c:v>
                </c:pt>
                <c:pt idx="398">
                  <c:v>465.28</c:v>
                </c:pt>
                <c:pt idx="399">
                  <c:v>440.65</c:v>
                </c:pt>
                <c:pt idx="400">
                  <c:v>452.57</c:v>
                </c:pt>
                <c:pt idx="401">
                  <c:v>446.44</c:v>
                </c:pt>
                <c:pt idx="402">
                  <c:v>491.02</c:v>
                </c:pt>
                <c:pt idx="403">
                  <c:v>467.32</c:v>
                </c:pt>
                <c:pt idx="404">
                  <c:v>472.15</c:v>
                </c:pt>
                <c:pt idx="405">
                  <c:v>471.76</c:v>
                </c:pt>
                <c:pt idx="406">
                  <c:v>469.98</c:v>
                </c:pt>
                <c:pt idx="407">
                  <c:v>465.99</c:v>
                </c:pt>
                <c:pt idx="408">
                  <c:v>469.94</c:v>
                </c:pt>
                <c:pt idx="409">
                  <c:v>453.53</c:v>
                </c:pt>
                <c:pt idx="410">
                  <c:v>467.76</c:v>
                </c:pt>
                <c:pt idx="411">
                  <c:v>482.83</c:v>
                </c:pt>
                <c:pt idx="412">
                  <c:v>495.74</c:v>
                </c:pt>
                <c:pt idx="413">
                  <c:v>496.93</c:v>
                </c:pt>
                <c:pt idx="414">
                  <c:v>501.64</c:v>
                </c:pt>
                <c:pt idx="415">
                  <c:v>507.58</c:v>
                </c:pt>
                <c:pt idx="416">
                  <c:v>508.55</c:v>
                </c:pt>
                <c:pt idx="417">
                  <c:v>511.16</c:v>
                </c:pt>
                <c:pt idx="418">
                  <c:v>525.39</c:v>
                </c:pt>
                <c:pt idx="419">
                  <c:v>519.94000000000005</c:v>
                </c:pt>
                <c:pt idx="420">
                  <c:v>508.38</c:v>
                </c:pt>
                <c:pt idx="421">
                  <c:v>501.95</c:v>
                </c:pt>
                <c:pt idx="422">
                  <c:v>506.16</c:v>
                </c:pt>
                <c:pt idx="423">
                  <c:v>501.41</c:v>
                </c:pt>
                <c:pt idx="424">
                  <c:v>519.41999999999996</c:v>
                </c:pt>
                <c:pt idx="425">
                  <c:v>515.61</c:v>
                </c:pt>
                <c:pt idx="426">
                  <c:v>510.23</c:v>
                </c:pt>
                <c:pt idx="427">
                  <c:v>507.15</c:v>
                </c:pt>
                <c:pt idx="428">
                  <c:v>509.52</c:v>
                </c:pt>
                <c:pt idx="429">
                  <c:v>511.15</c:v>
                </c:pt>
                <c:pt idx="430">
                  <c:v>508.52</c:v>
                </c:pt>
                <c:pt idx="431">
                  <c:v>498.77</c:v>
                </c:pt>
                <c:pt idx="432">
                  <c:v>495.02</c:v>
                </c:pt>
                <c:pt idx="433">
                  <c:v>496.97</c:v>
                </c:pt>
                <c:pt idx="434">
                  <c:v>507.68</c:v>
                </c:pt>
                <c:pt idx="435">
                  <c:v>501.18</c:v>
                </c:pt>
                <c:pt idx="436">
                  <c:v>498.57</c:v>
                </c:pt>
                <c:pt idx="437">
                  <c:v>497.87</c:v>
                </c:pt>
                <c:pt idx="438">
                  <c:v>534.08000000000004</c:v>
                </c:pt>
                <c:pt idx="439">
                  <c:v>541.32000000000005</c:v>
                </c:pt>
                <c:pt idx="440">
                  <c:v>539.20000000000005</c:v>
                </c:pt>
                <c:pt idx="441">
                  <c:v>528.94000000000005</c:v>
                </c:pt>
                <c:pt idx="442">
                  <c:v>538.19000000000005</c:v>
                </c:pt>
                <c:pt idx="443">
                  <c:v>540.14</c:v>
                </c:pt>
                <c:pt idx="444">
                  <c:v>546.11</c:v>
                </c:pt>
                <c:pt idx="445">
                  <c:v>526.20000000000005</c:v>
                </c:pt>
                <c:pt idx="446">
                  <c:v>530.37</c:v>
                </c:pt>
                <c:pt idx="447">
                  <c:v>534.62</c:v>
                </c:pt>
                <c:pt idx="448">
                  <c:v>535.79</c:v>
                </c:pt>
                <c:pt idx="449">
                  <c:v>540.29999999999995</c:v>
                </c:pt>
                <c:pt idx="450">
                  <c:v>542.25</c:v>
                </c:pt>
                <c:pt idx="451">
                  <c:v>533.89</c:v>
                </c:pt>
                <c:pt idx="452">
                  <c:v>538.58000000000004</c:v>
                </c:pt>
                <c:pt idx="453">
                  <c:v>544.62</c:v>
                </c:pt>
                <c:pt idx="454">
                  <c:v>543.75</c:v>
                </c:pt>
                <c:pt idx="455">
                  <c:v>555.5</c:v>
                </c:pt>
                <c:pt idx="456">
                  <c:v>557.29999999999995</c:v>
                </c:pt>
                <c:pt idx="457">
                  <c:v>549.29</c:v>
                </c:pt>
                <c:pt idx="458">
                  <c:v>565.75</c:v>
                </c:pt>
                <c:pt idx="459">
                  <c:v>583</c:v>
                </c:pt>
              </c:numCache>
            </c:numRef>
          </c:val>
          <c:smooth val="0"/>
          <c:extLst>
            <c:ext xmlns:c16="http://schemas.microsoft.com/office/drawing/2014/chart" uri="{C3380CC4-5D6E-409C-BE32-E72D297353CC}">
              <c16:uniqueId val="{00000000-BB33-49A8-9EC5-405D32C0A895}"/>
            </c:ext>
          </c:extLst>
        </c:ser>
        <c:dLbls>
          <c:showLegendKey val="0"/>
          <c:showVal val="0"/>
          <c:showCatName val="0"/>
          <c:showSerName val="0"/>
          <c:showPercent val="0"/>
          <c:showBubbleSize val="0"/>
        </c:dLbls>
        <c:smooth val="0"/>
        <c:axId val="1440780480"/>
        <c:axId val="1440794400"/>
      </c:lineChart>
      <c:dateAx>
        <c:axId val="144078048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440794400"/>
        <c:crosses val="autoZero"/>
        <c:auto val="1"/>
        <c:lblOffset val="100"/>
        <c:baseTimeUnit val="days"/>
      </c:dateAx>
      <c:valAx>
        <c:axId val="1440794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440780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tr-TR"/>
    </a:p>
  </c:txPr>
  <c:externalData r:id="rId3">
    <c:autoUpdate val="0"/>
  </c:externalData>
  <c:userShapes r:id="rId4"/>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997035092835617E-2"/>
          <c:y val="2.3603154872935461E-2"/>
          <c:w val="0.91250170117624185"/>
          <c:h val="0.78765977538923759"/>
        </c:manualLayout>
      </c:layout>
      <c:barChart>
        <c:barDir val="col"/>
        <c:grouping val="clustered"/>
        <c:varyColors val="0"/>
        <c:ser>
          <c:idx val="0"/>
          <c:order val="0"/>
          <c:tx>
            <c:strRef>
              <c:f>Sayfa1!$B$1</c:f>
              <c:strCache>
                <c:ptCount val="1"/>
                <c:pt idx="0">
                  <c:v>Seri 1</c:v>
                </c:pt>
              </c:strCache>
            </c:strRef>
          </c:tx>
          <c:spPr>
            <a:solidFill>
              <a:srgbClr val="586D2D"/>
            </a:solidFill>
            <a:ln>
              <a:noFill/>
            </a:ln>
            <a:effectLst/>
          </c:spPr>
          <c:invertIfNegative val="0"/>
          <c:dPt>
            <c:idx val="0"/>
            <c:invertIfNegative val="0"/>
            <c:bubble3D val="0"/>
            <c:spPr>
              <a:solidFill>
                <a:srgbClr val="586D2D"/>
              </a:solidFill>
              <a:ln>
                <a:noFill/>
              </a:ln>
              <a:effectLst/>
            </c:spPr>
            <c:extLst>
              <c:ext xmlns:c16="http://schemas.microsoft.com/office/drawing/2014/chart" uri="{C3380CC4-5D6E-409C-BE32-E72D297353CC}">
                <c16:uniqueId val="{00000003-3676-4D59-A310-A1208BC6EF38}"/>
              </c:ext>
            </c:extLst>
          </c:dPt>
          <c:dPt>
            <c:idx val="17"/>
            <c:invertIfNegative val="0"/>
            <c:bubble3D val="0"/>
            <c:spPr>
              <a:solidFill>
                <a:schemeClr val="accent3">
                  <a:lumMod val="50000"/>
                </a:schemeClr>
              </a:solidFill>
              <a:ln>
                <a:noFill/>
              </a:ln>
              <a:effectLst/>
            </c:spPr>
            <c:extLst>
              <c:ext xmlns:c16="http://schemas.microsoft.com/office/drawing/2014/chart" uri="{C3380CC4-5D6E-409C-BE32-E72D297353CC}">
                <c16:uniqueId val="{00000002-F8EF-8641-A047-BF83C1C33834}"/>
              </c:ext>
            </c:extLst>
          </c:dPt>
          <c:dLbls>
            <c:dLbl>
              <c:idx val="18"/>
              <c:tx>
                <c:rich>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mn-lt"/>
                        <a:ea typeface="+mn-ea"/>
                        <a:cs typeface="+mn-cs"/>
                      </a:defRPr>
                    </a:pPr>
                    <a:r>
                      <a:rPr lang="en-US"/>
                      <a:t>625</a:t>
                    </a:r>
                  </a:p>
                  <a:p>
                    <a:pPr>
                      <a:defRPr sz="1400" b="1"/>
                    </a:pPr>
                    <a:endParaRPr lang="en-US" dirty="0"/>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extLst>
                <c:ext xmlns:c15="http://schemas.microsoft.com/office/drawing/2012/chart" uri="{CE6537A1-D6FC-4f65-9D91-7224C49458BB}">
                  <c15:layout>
                    <c:manualLayout>
                      <c:w val="4.1857253969779858E-2"/>
                      <c:h val="6.0183908045977008E-2"/>
                    </c:manualLayout>
                  </c15:layout>
                  <c15:showDataLabelsRange val="0"/>
                </c:ext>
                <c:ext xmlns:c16="http://schemas.microsoft.com/office/drawing/2014/chart" uri="{C3380CC4-5D6E-409C-BE32-E72D297353CC}">
                  <c16:uniqueId val="{00000004-72D0-4A18-83F5-6EDBB7A699FC}"/>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Sayfa1!$A$2:$A$20</c:f>
              <c:numCache>
                <c:formatCode>d\-mmm\-yy</c:formatCode>
                <c:ptCount val="19"/>
                <c:pt idx="0">
                  <c:v>41275</c:v>
                </c:pt>
                <c:pt idx="1">
                  <c:v>41456</c:v>
                </c:pt>
                <c:pt idx="2">
                  <c:v>41640</c:v>
                </c:pt>
                <c:pt idx="3">
                  <c:v>41821</c:v>
                </c:pt>
                <c:pt idx="4">
                  <c:v>42005</c:v>
                </c:pt>
                <c:pt idx="5">
                  <c:v>42186</c:v>
                </c:pt>
                <c:pt idx="6">
                  <c:v>42370</c:v>
                </c:pt>
                <c:pt idx="7">
                  <c:v>42736</c:v>
                </c:pt>
                <c:pt idx="8">
                  <c:v>43101</c:v>
                </c:pt>
                <c:pt idx="9">
                  <c:v>43466</c:v>
                </c:pt>
                <c:pt idx="10">
                  <c:v>43831</c:v>
                </c:pt>
                <c:pt idx="11">
                  <c:v>44197</c:v>
                </c:pt>
                <c:pt idx="12">
                  <c:v>44562</c:v>
                </c:pt>
                <c:pt idx="13">
                  <c:v>44743</c:v>
                </c:pt>
                <c:pt idx="14">
                  <c:v>44927</c:v>
                </c:pt>
                <c:pt idx="15">
                  <c:v>45108</c:v>
                </c:pt>
                <c:pt idx="16">
                  <c:v>45292</c:v>
                </c:pt>
                <c:pt idx="17">
                  <c:v>45474</c:v>
                </c:pt>
                <c:pt idx="18">
                  <c:v>45658</c:v>
                </c:pt>
              </c:numCache>
            </c:numRef>
          </c:cat>
          <c:val>
            <c:numRef>
              <c:f>Sayfa1!$B$2:$B$20</c:f>
              <c:numCache>
                <c:formatCode>General</c:formatCode>
                <c:ptCount val="19"/>
                <c:pt idx="0">
                  <c:v>435</c:v>
                </c:pt>
                <c:pt idx="1">
                  <c:v>417</c:v>
                </c:pt>
                <c:pt idx="2">
                  <c:v>389</c:v>
                </c:pt>
                <c:pt idx="3">
                  <c:v>420</c:v>
                </c:pt>
                <c:pt idx="4">
                  <c:v>404</c:v>
                </c:pt>
                <c:pt idx="5">
                  <c:v>373</c:v>
                </c:pt>
                <c:pt idx="6">
                  <c:v>441</c:v>
                </c:pt>
                <c:pt idx="7">
                  <c:v>398</c:v>
                </c:pt>
                <c:pt idx="8">
                  <c:v>424</c:v>
                </c:pt>
                <c:pt idx="9">
                  <c:v>382</c:v>
                </c:pt>
                <c:pt idx="10">
                  <c:v>391</c:v>
                </c:pt>
                <c:pt idx="11">
                  <c:v>380</c:v>
                </c:pt>
                <c:pt idx="12">
                  <c:v>323</c:v>
                </c:pt>
                <c:pt idx="13">
                  <c:v>329</c:v>
                </c:pt>
                <c:pt idx="14">
                  <c:v>453</c:v>
                </c:pt>
                <c:pt idx="15">
                  <c:v>437</c:v>
                </c:pt>
                <c:pt idx="16">
                  <c:v>572</c:v>
                </c:pt>
                <c:pt idx="17">
                  <c:v>520</c:v>
                </c:pt>
                <c:pt idx="18">
                  <c:v>640</c:v>
                </c:pt>
              </c:numCache>
            </c:numRef>
          </c:val>
          <c:extLst>
            <c:ext xmlns:c16="http://schemas.microsoft.com/office/drawing/2014/chart" uri="{C3380CC4-5D6E-409C-BE32-E72D297353CC}">
              <c16:uniqueId val="{00000000-3676-4D59-A310-A1208BC6EF38}"/>
            </c:ext>
          </c:extLst>
        </c:ser>
        <c:dLbls>
          <c:dLblPos val="outEnd"/>
          <c:showLegendKey val="0"/>
          <c:showVal val="1"/>
          <c:showCatName val="0"/>
          <c:showSerName val="0"/>
          <c:showPercent val="0"/>
          <c:showBubbleSize val="0"/>
        </c:dLbls>
        <c:gapWidth val="0"/>
        <c:overlap val="100"/>
        <c:axId val="358504456"/>
        <c:axId val="358503472"/>
      </c:barChart>
      <c:dateAx>
        <c:axId val="358504456"/>
        <c:scaling>
          <c:orientation val="minMax"/>
        </c:scaling>
        <c:delete val="0"/>
        <c:axPos val="b"/>
        <c:numFmt formatCode="d\-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1" i="0" u="none" strike="noStrike" kern="1200" baseline="0">
                <a:solidFill>
                  <a:schemeClr val="tx1">
                    <a:lumMod val="65000"/>
                    <a:lumOff val="35000"/>
                  </a:schemeClr>
                </a:solidFill>
                <a:latin typeface="+mn-lt"/>
                <a:ea typeface="+mn-ea"/>
                <a:cs typeface="+mn-cs"/>
              </a:defRPr>
            </a:pPr>
            <a:endParaRPr lang="tr-TR"/>
          </a:p>
        </c:txPr>
        <c:crossAx val="358503472"/>
        <c:crosses val="autoZero"/>
        <c:auto val="1"/>
        <c:lblOffset val="100"/>
        <c:baseTimeUnit val="months"/>
        <c:majorUnit val="6"/>
        <c:majorTimeUnit val="months"/>
        <c:minorUnit val="6"/>
        <c:minorTimeUnit val="months"/>
      </c:dateAx>
      <c:valAx>
        <c:axId val="358503472"/>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1" i="0" u="none" strike="noStrike" kern="1200" baseline="0">
                <a:solidFill>
                  <a:schemeClr val="tx1">
                    <a:lumMod val="65000"/>
                    <a:lumOff val="35000"/>
                  </a:schemeClr>
                </a:solidFill>
                <a:latin typeface="+mn-lt"/>
                <a:ea typeface="+mn-ea"/>
                <a:cs typeface="+mn-cs"/>
              </a:defRPr>
            </a:pPr>
            <a:endParaRPr lang="tr-TR"/>
          </a:p>
        </c:txPr>
        <c:crossAx val="358504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854722901016689E-2"/>
          <c:y val="2.9510325637568235E-2"/>
          <c:w val="0.91297477901469215"/>
          <c:h val="0.8395213391935058"/>
        </c:manualLayout>
      </c:layout>
      <c:barChart>
        <c:barDir val="col"/>
        <c:grouping val="clustered"/>
        <c:varyColors val="0"/>
        <c:ser>
          <c:idx val="0"/>
          <c:order val="0"/>
          <c:tx>
            <c:strRef>
              <c:f>Sayfa1!$B$1</c:f>
              <c:strCache>
                <c:ptCount val="1"/>
                <c:pt idx="0">
                  <c:v>Seri 1</c:v>
                </c:pt>
              </c:strCache>
            </c:strRef>
          </c:tx>
          <c:spPr>
            <a:solidFill>
              <a:schemeClr val="accent1"/>
            </a:solidFill>
            <a:ln>
              <a:noFill/>
            </a:ln>
            <a:effectLst/>
          </c:spPr>
          <c:invertIfNegative val="0"/>
          <c:dPt>
            <c:idx val="24"/>
            <c:invertIfNegative val="0"/>
            <c:bubble3D val="0"/>
            <c:spPr>
              <a:solidFill>
                <a:schemeClr val="tx2">
                  <a:lumMod val="75000"/>
                </a:schemeClr>
              </a:solidFill>
              <a:ln>
                <a:noFill/>
              </a:ln>
              <a:effectLst/>
            </c:spPr>
            <c:extLst>
              <c:ext xmlns:c16="http://schemas.microsoft.com/office/drawing/2014/chart" uri="{C3380CC4-5D6E-409C-BE32-E72D297353CC}">
                <c16:uniqueId val="{00000009-1728-46E2-A63A-C76D1B35A9E6}"/>
              </c:ext>
            </c:extLst>
          </c:dPt>
          <c:dPt>
            <c:idx val="25"/>
            <c:invertIfNegative val="0"/>
            <c:bubble3D val="0"/>
            <c:spPr>
              <a:solidFill>
                <a:srgbClr val="FF0000"/>
              </a:solidFill>
              <a:ln>
                <a:noFill/>
              </a:ln>
              <a:effectLst/>
            </c:spPr>
            <c:extLst>
              <c:ext xmlns:c16="http://schemas.microsoft.com/office/drawing/2014/chart" uri="{C3380CC4-5D6E-409C-BE32-E72D297353CC}">
                <c16:uniqueId val="{00000008-1728-46E2-A63A-C76D1B35A9E6}"/>
              </c:ext>
            </c:extLst>
          </c:dPt>
          <c:dPt>
            <c:idx val="26"/>
            <c:invertIfNegative val="0"/>
            <c:bubble3D val="0"/>
            <c:spPr>
              <a:solidFill>
                <a:srgbClr val="FF0000"/>
              </a:solidFill>
              <a:ln>
                <a:noFill/>
              </a:ln>
              <a:effectLst/>
            </c:spPr>
            <c:extLst>
              <c:ext xmlns:c16="http://schemas.microsoft.com/office/drawing/2014/chart" uri="{C3380CC4-5D6E-409C-BE32-E72D297353CC}">
                <c16:uniqueId val="{00000007-1728-46E2-A63A-C76D1B35A9E6}"/>
              </c:ext>
            </c:extLst>
          </c:dPt>
          <c:dPt>
            <c:idx val="27"/>
            <c:invertIfNegative val="0"/>
            <c:bubble3D val="0"/>
            <c:spPr>
              <a:solidFill>
                <a:srgbClr val="FF0000"/>
              </a:solidFill>
              <a:ln>
                <a:noFill/>
              </a:ln>
              <a:effectLst/>
            </c:spPr>
            <c:extLst>
              <c:ext xmlns:c16="http://schemas.microsoft.com/office/drawing/2014/chart" uri="{C3380CC4-5D6E-409C-BE32-E72D297353CC}">
                <c16:uniqueId val="{00000005-1728-46E2-A63A-C76D1B35A9E6}"/>
              </c:ext>
            </c:extLst>
          </c:dPt>
          <c:dPt>
            <c:idx val="28"/>
            <c:invertIfNegative val="0"/>
            <c:bubble3D val="0"/>
            <c:spPr>
              <a:solidFill>
                <a:srgbClr val="FF0000"/>
              </a:solidFill>
              <a:ln>
                <a:noFill/>
              </a:ln>
              <a:effectLst/>
            </c:spPr>
            <c:extLst>
              <c:ext xmlns:c16="http://schemas.microsoft.com/office/drawing/2014/chart" uri="{C3380CC4-5D6E-409C-BE32-E72D297353CC}">
                <c16:uniqueId val="{00000006-1728-46E2-A63A-C76D1B35A9E6}"/>
              </c:ext>
            </c:extLst>
          </c:dPt>
          <c:dPt>
            <c:idx val="29"/>
            <c:invertIfNegative val="0"/>
            <c:bubble3D val="0"/>
            <c:spPr>
              <a:solidFill>
                <a:srgbClr val="FF0000"/>
              </a:solidFill>
              <a:ln>
                <a:noFill/>
              </a:ln>
              <a:effectLst/>
            </c:spPr>
            <c:extLst>
              <c:ext xmlns:c16="http://schemas.microsoft.com/office/drawing/2014/chart" uri="{C3380CC4-5D6E-409C-BE32-E72D297353CC}">
                <c16:uniqueId val="{00000004-1728-46E2-A63A-C76D1B35A9E6}"/>
              </c:ext>
            </c:extLst>
          </c:dPt>
          <c:dPt>
            <c:idx val="30"/>
            <c:invertIfNegative val="0"/>
            <c:bubble3D val="0"/>
            <c:spPr>
              <a:solidFill>
                <a:srgbClr val="FF0000"/>
              </a:solidFill>
              <a:ln>
                <a:noFill/>
              </a:ln>
              <a:effectLst/>
            </c:spPr>
            <c:extLst>
              <c:ext xmlns:c16="http://schemas.microsoft.com/office/drawing/2014/chart" uri="{C3380CC4-5D6E-409C-BE32-E72D297353CC}">
                <c16:uniqueId val="{00000003-1728-46E2-A63A-C76D1B35A9E6}"/>
              </c:ext>
            </c:extLst>
          </c:dPt>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Sayfa1!$A$2:$A$28</c:f>
              <c:numCache>
                <c:formatCode>General</c:formatCode>
                <c:ptCount val="27"/>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numCache>
            </c:numRef>
          </c:cat>
          <c:val>
            <c:numRef>
              <c:f>Sayfa1!$B$2:$B$28</c:f>
              <c:numCache>
                <c:formatCode>0.00%</c:formatCode>
                <c:ptCount val="27"/>
                <c:pt idx="0">
                  <c:v>7.5999999999999998E-2</c:v>
                </c:pt>
                <c:pt idx="1">
                  <c:v>0.11600000000000001</c:v>
                </c:pt>
                <c:pt idx="2">
                  <c:v>0.112</c:v>
                </c:pt>
                <c:pt idx="3">
                  <c:v>8.5999999999999993E-2</c:v>
                </c:pt>
                <c:pt idx="4">
                  <c:v>0.05</c:v>
                </c:pt>
                <c:pt idx="5">
                  <c:v>0.01</c:v>
                </c:pt>
                <c:pt idx="6">
                  <c:v>6.0000000000000001E-3</c:v>
                </c:pt>
                <c:pt idx="7">
                  <c:v>1.6E-2</c:v>
                </c:pt>
                <c:pt idx="8">
                  <c:v>1.7999999999999999E-2</c:v>
                </c:pt>
                <c:pt idx="9">
                  <c:v>5.2999999999999999E-2</c:v>
                </c:pt>
                <c:pt idx="10">
                  <c:v>3.5000000000000003E-2</c:v>
                </c:pt>
                <c:pt idx="11">
                  <c:v>1.2999999999999999E-2</c:v>
                </c:pt>
                <c:pt idx="12">
                  <c:v>1.9E-2</c:v>
                </c:pt>
                <c:pt idx="13">
                  <c:v>0.01</c:v>
                </c:pt>
                <c:pt idx="14">
                  <c:v>1.0999999999999999E-2</c:v>
                </c:pt>
                <c:pt idx="15">
                  <c:v>0.01</c:v>
                </c:pt>
                <c:pt idx="16">
                  <c:v>1.0999999999999999E-2</c:v>
                </c:pt>
                <c:pt idx="17">
                  <c:v>1.4999999999999999E-2</c:v>
                </c:pt>
                <c:pt idx="18">
                  <c:v>1.9E-2</c:v>
                </c:pt>
                <c:pt idx="19">
                  <c:v>2.9000000000000001E-2</c:v>
                </c:pt>
                <c:pt idx="20">
                  <c:v>3.4000000000000002E-2</c:v>
                </c:pt>
                <c:pt idx="21">
                  <c:v>2.8000000000000001E-2</c:v>
                </c:pt>
                <c:pt idx="22">
                  <c:v>8.9999999999999993E-3</c:v>
                </c:pt>
                <c:pt idx="23">
                  <c:v>5.1999999999999998E-2</c:v>
                </c:pt>
                <c:pt idx="24">
                  <c:v>4.8000000000000001E-2</c:v>
                </c:pt>
                <c:pt idx="25">
                  <c:v>3.7999999999999999E-2</c:v>
                </c:pt>
                <c:pt idx="26">
                  <c:v>3.5000000000000003E-2</c:v>
                </c:pt>
              </c:numCache>
            </c:numRef>
          </c:val>
          <c:extLst>
            <c:ext xmlns:c16="http://schemas.microsoft.com/office/drawing/2014/chart" uri="{C3380CC4-5D6E-409C-BE32-E72D297353CC}">
              <c16:uniqueId val="{00000000-1728-46E2-A63A-C76D1B35A9E6}"/>
            </c:ext>
          </c:extLst>
        </c:ser>
        <c:dLbls>
          <c:showLegendKey val="0"/>
          <c:showVal val="0"/>
          <c:showCatName val="0"/>
          <c:showSerName val="0"/>
          <c:showPercent val="0"/>
          <c:showBubbleSize val="0"/>
        </c:dLbls>
        <c:gapWidth val="129"/>
        <c:overlap val="-27"/>
        <c:axId val="591518504"/>
        <c:axId val="591516536"/>
      </c:barChart>
      <c:catAx>
        <c:axId val="591518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300" b="1" i="0" u="none" strike="noStrike" kern="1200" baseline="0">
                <a:solidFill>
                  <a:schemeClr val="tx1">
                    <a:lumMod val="65000"/>
                    <a:lumOff val="35000"/>
                  </a:schemeClr>
                </a:solidFill>
                <a:latin typeface="+mn-lt"/>
                <a:ea typeface="+mn-ea"/>
                <a:cs typeface="+mn-cs"/>
              </a:defRPr>
            </a:pPr>
            <a:endParaRPr lang="tr-TR"/>
          </a:p>
        </c:txPr>
        <c:crossAx val="591516536"/>
        <c:crosses val="autoZero"/>
        <c:auto val="1"/>
        <c:lblAlgn val="ctr"/>
        <c:lblOffset val="100"/>
        <c:noMultiLvlLbl val="0"/>
      </c:catAx>
      <c:valAx>
        <c:axId val="591516536"/>
        <c:scaling>
          <c:orientation val="minMax"/>
        </c:scaling>
        <c:delete val="0"/>
        <c:axPos val="l"/>
        <c:majorGridlines>
          <c:spPr>
            <a:ln w="9525" cap="flat" cmpd="sng" algn="ctr">
              <a:solidFill>
                <a:schemeClr val="bg1">
                  <a:lumMod val="6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tr-TR"/>
          </a:p>
        </c:txPr>
        <c:crossAx val="5915185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258765252822691E-2"/>
          <c:y val="4.5547030756925184E-2"/>
          <c:w val="0.9499855352426817"/>
          <c:h val="0.80259458082795776"/>
        </c:manualLayout>
      </c:layout>
      <c:lineChart>
        <c:grouping val="standard"/>
        <c:varyColors val="0"/>
        <c:ser>
          <c:idx val="0"/>
          <c:order val="0"/>
          <c:spPr>
            <a:ln w="34925"/>
          </c:spPr>
          <c:marker>
            <c:symbol val="none"/>
          </c:marker>
          <c:cat>
            <c:strRef>
              <c:f>Sayfa1!$A$2:$A$246</c:f>
              <c:strCache>
                <c:ptCount val="245"/>
                <c:pt idx="0">
                  <c:v>2005 OCAK</c:v>
                </c:pt>
                <c:pt idx="1">
                  <c:v>2005 ŞUBAT</c:v>
                </c:pt>
                <c:pt idx="2">
                  <c:v>2005 MART</c:v>
                </c:pt>
                <c:pt idx="3">
                  <c:v>2005 NİSAN</c:v>
                </c:pt>
                <c:pt idx="4">
                  <c:v>2005 MAYIS</c:v>
                </c:pt>
                <c:pt idx="5">
                  <c:v>2005 HAZİRAN</c:v>
                </c:pt>
                <c:pt idx="6">
                  <c:v>2005 TEMMUZ</c:v>
                </c:pt>
                <c:pt idx="7">
                  <c:v>2005 AĞUSTOS</c:v>
                </c:pt>
                <c:pt idx="8">
                  <c:v>2005 EYLÜL</c:v>
                </c:pt>
                <c:pt idx="9">
                  <c:v>2005 EKİM</c:v>
                </c:pt>
                <c:pt idx="10">
                  <c:v>2005 KASIM</c:v>
                </c:pt>
                <c:pt idx="11">
                  <c:v>2005 ARALIK</c:v>
                </c:pt>
                <c:pt idx="12">
                  <c:v>2006 OCAK</c:v>
                </c:pt>
                <c:pt idx="13">
                  <c:v>2006 ŞUBAT</c:v>
                </c:pt>
                <c:pt idx="14">
                  <c:v>2006 MART</c:v>
                </c:pt>
                <c:pt idx="15">
                  <c:v>2006 NİSAN</c:v>
                </c:pt>
                <c:pt idx="16">
                  <c:v>2006 MAYIS</c:v>
                </c:pt>
                <c:pt idx="17">
                  <c:v>2006 HAZİRAN</c:v>
                </c:pt>
                <c:pt idx="18">
                  <c:v>2006 TEMMUZ</c:v>
                </c:pt>
                <c:pt idx="19">
                  <c:v>2006 AĞUSTOS</c:v>
                </c:pt>
                <c:pt idx="20">
                  <c:v>2006 EYLÜL</c:v>
                </c:pt>
                <c:pt idx="21">
                  <c:v>2006 EKİM</c:v>
                </c:pt>
                <c:pt idx="22">
                  <c:v>2006 KASIM</c:v>
                </c:pt>
                <c:pt idx="23">
                  <c:v>2006 ARALIK</c:v>
                </c:pt>
                <c:pt idx="24">
                  <c:v>2007 OCAK</c:v>
                </c:pt>
                <c:pt idx="25">
                  <c:v>2007 ŞUBAT</c:v>
                </c:pt>
                <c:pt idx="26">
                  <c:v>2007 MART</c:v>
                </c:pt>
                <c:pt idx="27">
                  <c:v>2007 NİSAN</c:v>
                </c:pt>
                <c:pt idx="28">
                  <c:v>2007 MAYIS</c:v>
                </c:pt>
                <c:pt idx="29">
                  <c:v>2007 HAZİRAN</c:v>
                </c:pt>
                <c:pt idx="30">
                  <c:v>2007 TEMMUZ</c:v>
                </c:pt>
                <c:pt idx="31">
                  <c:v>2007 AĞUSTOS</c:v>
                </c:pt>
                <c:pt idx="32">
                  <c:v>2007 EYLÜL</c:v>
                </c:pt>
                <c:pt idx="33">
                  <c:v>2007 EKİM</c:v>
                </c:pt>
                <c:pt idx="34">
                  <c:v>2007 KASIM</c:v>
                </c:pt>
                <c:pt idx="35">
                  <c:v>2007 ARALIK</c:v>
                </c:pt>
                <c:pt idx="36">
                  <c:v>2008 OCAK</c:v>
                </c:pt>
                <c:pt idx="37">
                  <c:v>2008 ŞUBAT</c:v>
                </c:pt>
                <c:pt idx="38">
                  <c:v>2008 MART</c:v>
                </c:pt>
                <c:pt idx="39">
                  <c:v>2008 NİSAN</c:v>
                </c:pt>
                <c:pt idx="40">
                  <c:v>2008 MAYIS</c:v>
                </c:pt>
                <c:pt idx="41">
                  <c:v>2008 HAZİRAN</c:v>
                </c:pt>
                <c:pt idx="42">
                  <c:v>2008 TEMMUZ</c:v>
                </c:pt>
                <c:pt idx="43">
                  <c:v>2008 AĞUSTOS</c:v>
                </c:pt>
                <c:pt idx="44">
                  <c:v>2008 EYLÜL</c:v>
                </c:pt>
                <c:pt idx="45">
                  <c:v>2008 EKİM</c:v>
                </c:pt>
                <c:pt idx="46">
                  <c:v>2008 KASIM</c:v>
                </c:pt>
                <c:pt idx="47">
                  <c:v>2008 ARALIK</c:v>
                </c:pt>
                <c:pt idx="48">
                  <c:v>2009 OCAK</c:v>
                </c:pt>
                <c:pt idx="49">
                  <c:v>2009 ŞUBAT</c:v>
                </c:pt>
                <c:pt idx="50">
                  <c:v>2009 MART</c:v>
                </c:pt>
                <c:pt idx="51">
                  <c:v>2009 NİSAN</c:v>
                </c:pt>
                <c:pt idx="52">
                  <c:v>2009 MAYIS</c:v>
                </c:pt>
                <c:pt idx="53">
                  <c:v>2009 HAZİRAN</c:v>
                </c:pt>
                <c:pt idx="54">
                  <c:v>2009 TEMMUZ</c:v>
                </c:pt>
                <c:pt idx="55">
                  <c:v>2009 AĞUSTOS</c:v>
                </c:pt>
                <c:pt idx="56">
                  <c:v>2009 EYLÜL</c:v>
                </c:pt>
                <c:pt idx="57">
                  <c:v>2009 EKİM</c:v>
                </c:pt>
                <c:pt idx="58">
                  <c:v>2009 KASIM</c:v>
                </c:pt>
                <c:pt idx="59">
                  <c:v>2009 ARALIK</c:v>
                </c:pt>
                <c:pt idx="60">
                  <c:v>2010 OCAK</c:v>
                </c:pt>
                <c:pt idx="61">
                  <c:v>2010 ŞUBAT</c:v>
                </c:pt>
                <c:pt idx="62">
                  <c:v>2010 MART</c:v>
                </c:pt>
                <c:pt idx="63">
                  <c:v>2010 NİSAN</c:v>
                </c:pt>
                <c:pt idx="64">
                  <c:v>2010 MAYIS</c:v>
                </c:pt>
                <c:pt idx="65">
                  <c:v>2010 HAZİRAN</c:v>
                </c:pt>
                <c:pt idx="66">
                  <c:v>2010 TEMMUZ</c:v>
                </c:pt>
                <c:pt idx="67">
                  <c:v>2010 AĞUSTOS</c:v>
                </c:pt>
                <c:pt idx="68">
                  <c:v>2010 EYLÜL</c:v>
                </c:pt>
                <c:pt idx="69">
                  <c:v>2010 EKİM</c:v>
                </c:pt>
                <c:pt idx="70">
                  <c:v>2010 KASIM</c:v>
                </c:pt>
                <c:pt idx="71">
                  <c:v>2010 ARALIK</c:v>
                </c:pt>
                <c:pt idx="72">
                  <c:v>2011 OCAK</c:v>
                </c:pt>
                <c:pt idx="73">
                  <c:v>2011 ŞUBAT</c:v>
                </c:pt>
                <c:pt idx="74">
                  <c:v>2011 MART</c:v>
                </c:pt>
                <c:pt idx="75">
                  <c:v>2011 NİSAN</c:v>
                </c:pt>
                <c:pt idx="76">
                  <c:v>2011 MAYIS</c:v>
                </c:pt>
                <c:pt idx="77">
                  <c:v>2011 HAZİRAN</c:v>
                </c:pt>
                <c:pt idx="78">
                  <c:v>2011 TEMMUZ</c:v>
                </c:pt>
                <c:pt idx="79">
                  <c:v>2011 AĞUSTOS</c:v>
                </c:pt>
                <c:pt idx="80">
                  <c:v>2011 EYLÜL</c:v>
                </c:pt>
                <c:pt idx="81">
                  <c:v>2011 EKİM</c:v>
                </c:pt>
                <c:pt idx="82">
                  <c:v>2011 KASIM</c:v>
                </c:pt>
                <c:pt idx="83">
                  <c:v>2011 ARALIK</c:v>
                </c:pt>
                <c:pt idx="84">
                  <c:v>2012 OCAK</c:v>
                </c:pt>
                <c:pt idx="85">
                  <c:v>2012 ŞUBAT</c:v>
                </c:pt>
                <c:pt idx="86">
                  <c:v>2012 MART</c:v>
                </c:pt>
                <c:pt idx="87">
                  <c:v>2012 NİSAN</c:v>
                </c:pt>
                <c:pt idx="88">
                  <c:v>2012 MAYIS</c:v>
                </c:pt>
                <c:pt idx="89">
                  <c:v>2012 HAZİRAN</c:v>
                </c:pt>
                <c:pt idx="90">
                  <c:v>2012 TEMMUZ</c:v>
                </c:pt>
                <c:pt idx="91">
                  <c:v>2012 AĞUSTOS</c:v>
                </c:pt>
                <c:pt idx="92">
                  <c:v>2012 EYLÜL</c:v>
                </c:pt>
                <c:pt idx="93">
                  <c:v>2012 EKİM</c:v>
                </c:pt>
                <c:pt idx="94">
                  <c:v>2012 ARALIK</c:v>
                </c:pt>
                <c:pt idx="95">
                  <c:v>2012 KASIM</c:v>
                </c:pt>
                <c:pt idx="96">
                  <c:v>2013 OCAK</c:v>
                </c:pt>
                <c:pt idx="97">
                  <c:v>2013 ŞUBAT</c:v>
                </c:pt>
                <c:pt idx="98">
                  <c:v>2013 MART</c:v>
                </c:pt>
                <c:pt idx="99">
                  <c:v>2013 NİSAN</c:v>
                </c:pt>
                <c:pt idx="100">
                  <c:v>2013 MAYIS</c:v>
                </c:pt>
                <c:pt idx="101">
                  <c:v>2013 HAZİRAN</c:v>
                </c:pt>
                <c:pt idx="102">
                  <c:v>2013 TEMMUZ</c:v>
                </c:pt>
                <c:pt idx="103">
                  <c:v>2013 AĞUSTOS</c:v>
                </c:pt>
                <c:pt idx="104">
                  <c:v>2013 EYLÜL</c:v>
                </c:pt>
                <c:pt idx="105">
                  <c:v>2013 EKİM</c:v>
                </c:pt>
                <c:pt idx="106">
                  <c:v>2013 KASIM</c:v>
                </c:pt>
                <c:pt idx="107">
                  <c:v>2013 ARALIK</c:v>
                </c:pt>
                <c:pt idx="108">
                  <c:v>2014 OCAK</c:v>
                </c:pt>
                <c:pt idx="109">
                  <c:v>2014 ŞUBAT</c:v>
                </c:pt>
                <c:pt idx="110">
                  <c:v>2014 MART</c:v>
                </c:pt>
                <c:pt idx="111">
                  <c:v>2014 NİSAN</c:v>
                </c:pt>
                <c:pt idx="112">
                  <c:v>2014 MAYIS</c:v>
                </c:pt>
                <c:pt idx="113">
                  <c:v>2014 HAZİRAN</c:v>
                </c:pt>
                <c:pt idx="114">
                  <c:v>2014 TEMMUZ</c:v>
                </c:pt>
                <c:pt idx="115">
                  <c:v>2014 AĞUSTOS</c:v>
                </c:pt>
                <c:pt idx="116">
                  <c:v>2014 EYLÜL</c:v>
                </c:pt>
                <c:pt idx="117">
                  <c:v>2014 EKİM</c:v>
                </c:pt>
                <c:pt idx="118">
                  <c:v>2014 KASIM</c:v>
                </c:pt>
                <c:pt idx="119">
                  <c:v>2014 ARALIK</c:v>
                </c:pt>
                <c:pt idx="120">
                  <c:v>2015 OCAK</c:v>
                </c:pt>
                <c:pt idx="121">
                  <c:v>2015 ŞUBAT</c:v>
                </c:pt>
                <c:pt idx="122">
                  <c:v>2015 MART</c:v>
                </c:pt>
                <c:pt idx="123">
                  <c:v>2015 NİSAN</c:v>
                </c:pt>
                <c:pt idx="124">
                  <c:v>2015 MAYIS</c:v>
                </c:pt>
                <c:pt idx="125">
                  <c:v>2015 HAZİRAN</c:v>
                </c:pt>
                <c:pt idx="126">
                  <c:v>2015 TEMMUZ</c:v>
                </c:pt>
                <c:pt idx="127">
                  <c:v>2015 AĞUSTOS</c:v>
                </c:pt>
                <c:pt idx="128">
                  <c:v>2015 EYLÜL</c:v>
                </c:pt>
                <c:pt idx="129">
                  <c:v>2015 EKİM</c:v>
                </c:pt>
                <c:pt idx="130">
                  <c:v>2015 KASIM</c:v>
                </c:pt>
                <c:pt idx="131">
                  <c:v>2015 ARALIK</c:v>
                </c:pt>
                <c:pt idx="132">
                  <c:v>2016 OCAK</c:v>
                </c:pt>
                <c:pt idx="133">
                  <c:v>2016 ŞUBAT</c:v>
                </c:pt>
                <c:pt idx="134">
                  <c:v>2016 MART</c:v>
                </c:pt>
                <c:pt idx="135">
                  <c:v>2016 NİSAN</c:v>
                </c:pt>
                <c:pt idx="136">
                  <c:v>2016 MAYIS</c:v>
                </c:pt>
                <c:pt idx="137">
                  <c:v>2016 HAZİRAN</c:v>
                </c:pt>
                <c:pt idx="138">
                  <c:v>2016 TEMMUZ</c:v>
                </c:pt>
                <c:pt idx="139">
                  <c:v>2016 AĞUSTOS</c:v>
                </c:pt>
                <c:pt idx="140">
                  <c:v>2016 EYLÜL</c:v>
                </c:pt>
                <c:pt idx="141">
                  <c:v>2016 EKİM</c:v>
                </c:pt>
                <c:pt idx="142">
                  <c:v>2016 KASIM</c:v>
                </c:pt>
                <c:pt idx="143">
                  <c:v>2016 ARALIK</c:v>
                </c:pt>
                <c:pt idx="144">
                  <c:v>2017 OCAK</c:v>
                </c:pt>
                <c:pt idx="145">
                  <c:v>2017 ŞUBAT</c:v>
                </c:pt>
                <c:pt idx="146">
                  <c:v>2017 MART</c:v>
                </c:pt>
                <c:pt idx="147">
                  <c:v>2017 NİSAN</c:v>
                </c:pt>
                <c:pt idx="148">
                  <c:v>2017 MAYIS</c:v>
                </c:pt>
                <c:pt idx="149">
                  <c:v>2017 HAZİRAN</c:v>
                </c:pt>
                <c:pt idx="150">
                  <c:v>2017 TEMMUZ</c:v>
                </c:pt>
                <c:pt idx="151">
                  <c:v>2017 AĞUSTOS</c:v>
                </c:pt>
                <c:pt idx="152">
                  <c:v>2017 EYLÜL</c:v>
                </c:pt>
                <c:pt idx="153">
                  <c:v>2017 EKİM</c:v>
                </c:pt>
                <c:pt idx="154">
                  <c:v>2017 KASIM</c:v>
                </c:pt>
                <c:pt idx="155">
                  <c:v>2017 ARALIK</c:v>
                </c:pt>
                <c:pt idx="156">
                  <c:v>2018 OCAK</c:v>
                </c:pt>
                <c:pt idx="157">
                  <c:v>2018 ŞUBAT</c:v>
                </c:pt>
                <c:pt idx="158">
                  <c:v>2018 MART</c:v>
                </c:pt>
                <c:pt idx="159">
                  <c:v>2018 NİSAN</c:v>
                </c:pt>
                <c:pt idx="160">
                  <c:v>2018 MAYIS</c:v>
                </c:pt>
                <c:pt idx="161">
                  <c:v>2018 HAZİRAN</c:v>
                </c:pt>
                <c:pt idx="162">
                  <c:v>2018 TEMMUZ</c:v>
                </c:pt>
                <c:pt idx="163">
                  <c:v>2018 AĞUSTOS</c:v>
                </c:pt>
                <c:pt idx="164">
                  <c:v>2018 EYLÜL</c:v>
                </c:pt>
                <c:pt idx="165">
                  <c:v>2018 EKİM </c:v>
                </c:pt>
                <c:pt idx="166">
                  <c:v>2018 KASIM</c:v>
                </c:pt>
                <c:pt idx="167">
                  <c:v>2018 ARALIK</c:v>
                </c:pt>
                <c:pt idx="168">
                  <c:v>2019 OCAK</c:v>
                </c:pt>
                <c:pt idx="169">
                  <c:v>2019 ŞUBAT</c:v>
                </c:pt>
                <c:pt idx="170">
                  <c:v>2019 MART</c:v>
                </c:pt>
                <c:pt idx="171">
                  <c:v>2019 NİSAN</c:v>
                </c:pt>
                <c:pt idx="172">
                  <c:v>2019 MAYIS</c:v>
                </c:pt>
                <c:pt idx="173">
                  <c:v>2019 HAZİRAN</c:v>
                </c:pt>
                <c:pt idx="174">
                  <c:v>2019 TEMMUZ</c:v>
                </c:pt>
                <c:pt idx="175">
                  <c:v>2019 AĞUSTOS</c:v>
                </c:pt>
                <c:pt idx="176">
                  <c:v>2019 EYLÜL</c:v>
                </c:pt>
                <c:pt idx="177">
                  <c:v>2019 EKİM</c:v>
                </c:pt>
                <c:pt idx="178">
                  <c:v>2019 KASIM</c:v>
                </c:pt>
                <c:pt idx="179">
                  <c:v>2019 ARALIK</c:v>
                </c:pt>
                <c:pt idx="180">
                  <c:v>2020 OCAK</c:v>
                </c:pt>
                <c:pt idx="181">
                  <c:v>2020 ŞUBAT</c:v>
                </c:pt>
                <c:pt idx="182">
                  <c:v>2020 MART</c:v>
                </c:pt>
                <c:pt idx="183">
                  <c:v>2020 NİSAN</c:v>
                </c:pt>
                <c:pt idx="184">
                  <c:v>2020 MAYIS</c:v>
                </c:pt>
                <c:pt idx="185">
                  <c:v>2020 HAZİRAN</c:v>
                </c:pt>
                <c:pt idx="186">
                  <c:v>2020 TEMMUZ</c:v>
                </c:pt>
                <c:pt idx="187">
                  <c:v>2020 AĞUSTOS</c:v>
                </c:pt>
                <c:pt idx="188">
                  <c:v>2020 EYLÜL</c:v>
                </c:pt>
                <c:pt idx="189">
                  <c:v>2020 EKİM</c:v>
                </c:pt>
                <c:pt idx="190">
                  <c:v>2020 KASIM</c:v>
                </c:pt>
                <c:pt idx="191">
                  <c:v>2020 ARALIK</c:v>
                </c:pt>
                <c:pt idx="192">
                  <c:v>2021 OCAK</c:v>
                </c:pt>
                <c:pt idx="193">
                  <c:v>2021 ŞUBAT</c:v>
                </c:pt>
                <c:pt idx="194">
                  <c:v>2021 MART</c:v>
                </c:pt>
                <c:pt idx="195">
                  <c:v>2021 NİSAN</c:v>
                </c:pt>
                <c:pt idx="196">
                  <c:v>2021 MAYIS</c:v>
                </c:pt>
                <c:pt idx="197">
                  <c:v>2021 HAZİRAN</c:v>
                </c:pt>
                <c:pt idx="198">
                  <c:v>2021 TEMMUZ</c:v>
                </c:pt>
                <c:pt idx="199">
                  <c:v>2021 AĞUSTOS</c:v>
                </c:pt>
                <c:pt idx="200">
                  <c:v>2021 EYLÜL</c:v>
                </c:pt>
                <c:pt idx="201">
                  <c:v>2021 EKİM</c:v>
                </c:pt>
                <c:pt idx="202">
                  <c:v>2021 KASIM</c:v>
                </c:pt>
                <c:pt idx="203">
                  <c:v>2021 ARALIK</c:v>
                </c:pt>
                <c:pt idx="204">
                  <c:v>2022 OCAK</c:v>
                </c:pt>
                <c:pt idx="205">
                  <c:v>2022 ŞUBAT</c:v>
                </c:pt>
                <c:pt idx="206">
                  <c:v>2022 MART</c:v>
                </c:pt>
                <c:pt idx="207">
                  <c:v>2022 NİSAN</c:v>
                </c:pt>
                <c:pt idx="208">
                  <c:v>2022 MAYIS</c:v>
                </c:pt>
                <c:pt idx="209">
                  <c:v>2022 HAZİRAN</c:v>
                </c:pt>
                <c:pt idx="210">
                  <c:v>2022 TEMMUZ</c:v>
                </c:pt>
                <c:pt idx="211">
                  <c:v>2022 AĞUSTOS</c:v>
                </c:pt>
                <c:pt idx="212">
                  <c:v>2022 EYLÜL</c:v>
                </c:pt>
                <c:pt idx="213">
                  <c:v>2022  EKİM</c:v>
                </c:pt>
                <c:pt idx="214">
                  <c:v>2022 KASIM</c:v>
                </c:pt>
                <c:pt idx="215">
                  <c:v>2022 ARALIK</c:v>
                </c:pt>
                <c:pt idx="216">
                  <c:v>2023 OCAK</c:v>
                </c:pt>
                <c:pt idx="217">
                  <c:v>2023 ŞUBAT</c:v>
                </c:pt>
                <c:pt idx="218">
                  <c:v>2023 MART</c:v>
                </c:pt>
                <c:pt idx="219">
                  <c:v>2023 NİSAN</c:v>
                </c:pt>
                <c:pt idx="220">
                  <c:v>2023 MAYIS</c:v>
                </c:pt>
                <c:pt idx="221">
                  <c:v>2023 HAZİRAN</c:v>
                </c:pt>
                <c:pt idx="222">
                  <c:v>2023 TEMMUZ</c:v>
                </c:pt>
                <c:pt idx="223">
                  <c:v>2023 AĞUSTOS</c:v>
                </c:pt>
                <c:pt idx="224">
                  <c:v>2023 EYLÜL</c:v>
                </c:pt>
                <c:pt idx="225">
                  <c:v>2023 EKİM</c:v>
                </c:pt>
                <c:pt idx="226">
                  <c:v>2023 KASIM</c:v>
                </c:pt>
                <c:pt idx="227">
                  <c:v>2023 ARALIK</c:v>
                </c:pt>
                <c:pt idx="228">
                  <c:v>2024 OCAK</c:v>
                </c:pt>
                <c:pt idx="229">
                  <c:v>2024 ŞUBAT</c:v>
                </c:pt>
                <c:pt idx="230">
                  <c:v>2024 MART</c:v>
                </c:pt>
                <c:pt idx="231">
                  <c:v>2024 NİSAN</c:v>
                </c:pt>
                <c:pt idx="232">
                  <c:v>2024 MAYIS</c:v>
                </c:pt>
                <c:pt idx="233">
                  <c:v>2024 HAZİRAN</c:v>
                </c:pt>
                <c:pt idx="234">
                  <c:v>2024 TEMMUZ</c:v>
                </c:pt>
                <c:pt idx="235">
                  <c:v>2024 AĞUSTOS</c:v>
                </c:pt>
                <c:pt idx="236">
                  <c:v>2024 eylül</c:v>
                </c:pt>
                <c:pt idx="237">
                  <c:v>2024 ekim</c:v>
                </c:pt>
                <c:pt idx="238">
                  <c:v>2024 kasım</c:v>
                </c:pt>
                <c:pt idx="239">
                  <c:v>2024 aralık</c:v>
                </c:pt>
                <c:pt idx="240">
                  <c:v>2025 ocak</c:v>
                </c:pt>
                <c:pt idx="241">
                  <c:v>2025 şubat</c:v>
                </c:pt>
                <c:pt idx="242">
                  <c:v>2025 MART</c:v>
                </c:pt>
                <c:pt idx="243">
                  <c:v>2025 NİSAN</c:v>
                </c:pt>
                <c:pt idx="244">
                  <c:v>2025 MAYIS</c:v>
                </c:pt>
              </c:strCache>
            </c:strRef>
          </c:cat>
          <c:val>
            <c:numRef>
              <c:f>Sayfa1!$B$2:$B$246</c:f>
              <c:numCache>
                <c:formatCode>General</c:formatCode>
                <c:ptCount val="245"/>
                <c:pt idx="0">
                  <c:v>10.4</c:v>
                </c:pt>
                <c:pt idx="1">
                  <c:v>10.4</c:v>
                </c:pt>
                <c:pt idx="2">
                  <c:v>10</c:v>
                </c:pt>
                <c:pt idx="3">
                  <c:v>9.3000000000000007</c:v>
                </c:pt>
                <c:pt idx="4">
                  <c:v>8.8000000000000007</c:v>
                </c:pt>
                <c:pt idx="5">
                  <c:v>8.6999999999999993</c:v>
                </c:pt>
                <c:pt idx="6">
                  <c:v>8.6999999999999993</c:v>
                </c:pt>
                <c:pt idx="7">
                  <c:v>8.9</c:v>
                </c:pt>
                <c:pt idx="8">
                  <c:v>9.1999999999999993</c:v>
                </c:pt>
                <c:pt idx="9">
                  <c:v>9.4</c:v>
                </c:pt>
                <c:pt idx="10">
                  <c:v>9.8000000000000007</c:v>
                </c:pt>
                <c:pt idx="11">
                  <c:v>10.4</c:v>
                </c:pt>
                <c:pt idx="12">
                  <c:v>10.8</c:v>
                </c:pt>
                <c:pt idx="13">
                  <c:v>10.9</c:v>
                </c:pt>
                <c:pt idx="14">
                  <c:v>10</c:v>
                </c:pt>
                <c:pt idx="15">
                  <c:v>9.1</c:v>
                </c:pt>
                <c:pt idx="16">
                  <c:v>8</c:v>
                </c:pt>
                <c:pt idx="17">
                  <c:v>8.1</c:v>
                </c:pt>
                <c:pt idx="18">
                  <c:v>8.1999999999999993</c:v>
                </c:pt>
                <c:pt idx="19">
                  <c:v>8.6</c:v>
                </c:pt>
                <c:pt idx="20">
                  <c:v>8.4</c:v>
                </c:pt>
                <c:pt idx="21">
                  <c:v>8.4</c:v>
                </c:pt>
                <c:pt idx="22">
                  <c:v>8.8000000000000007</c:v>
                </c:pt>
                <c:pt idx="23">
                  <c:v>9.5</c:v>
                </c:pt>
                <c:pt idx="24">
                  <c:v>9.9</c:v>
                </c:pt>
                <c:pt idx="25">
                  <c:v>10.3</c:v>
                </c:pt>
                <c:pt idx="26">
                  <c:v>9.5</c:v>
                </c:pt>
                <c:pt idx="27">
                  <c:v>9</c:v>
                </c:pt>
                <c:pt idx="28">
                  <c:v>8.3000000000000007</c:v>
                </c:pt>
                <c:pt idx="29">
                  <c:v>8.3000000000000007</c:v>
                </c:pt>
                <c:pt idx="30">
                  <c:v>8.4</c:v>
                </c:pt>
                <c:pt idx="31">
                  <c:v>8.6999999999999993</c:v>
                </c:pt>
                <c:pt idx="32">
                  <c:v>8.9</c:v>
                </c:pt>
                <c:pt idx="33">
                  <c:v>9.1999999999999993</c:v>
                </c:pt>
                <c:pt idx="34">
                  <c:v>9.5</c:v>
                </c:pt>
                <c:pt idx="35">
                  <c:v>9.9</c:v>
                </c:pt>
                <c:pt idx="36">
                  <c:v>10.4</c:v>
                </c:pt>
                <c:pt idx="37">
                  <c:v>10.8</c:v>
                </c:pt>
                <c:pt idx="38">
                  <c:v>10.1</c:v>
                </c:pt>
                <c:pt idx="39">
                  <c:v>9.1</c:v>
                </c:pt>
                <c:pt idx="40">
                  <c:v>8.4</c:v>
                </c:pt>
                <c:pt idx="41">
                  <c:v>8.6999999999999993</c:v>
                </c:pt>
                <c:pt idx="42">
                  <c:v>9.1</c:v>
                </c:pt>
                <c:pt idx="43">
                  <c:v>9.3000000000000007</c:v>
                </c:pt>
                <c:pt idx="44">
                  <c:v>9.8000000000000007</c:v>
                </c:pt>
                <c:pt idx="45">
                  <c:v>10.3</c:v>
                </c:pt>
                <c:pt idx="46">
                  <c:v>11.6</c:v>
                </c:pt>
                <c:pt idx="47">
                  <c:v>12.7</c:v>
                </c:pt>
                <c:pt idx="48">
                  <c:v>14.1</c:v>
                </c:pt>
                <c:pt idx="49">
                  <c:v>14.8</c:v>
                </c:pt>
                <c:pt idx="50">
                  <c:v>14.7</c:v>
                </c:pt>
                <c:pt idx="51">
                  <c:v>13.8</c:v>
                </c:pt>
                <c:pt idx="52">
                  <c:v>12.7</c:v>
                </c:pt>
                <c:pt idx="53">
                  <c:v>12.2</c:v>
                </c:pt>
                <c:pt idx="54">
                  <c:v>12.1</c:v>
                </c:pt>
                <c:pt idx="55">
                  <c:v>12.6</c:v>
                </c:pt>
                <c:pt idx="56">
                  <c:v>12.5</c:v>
                </c:pt>
                <c:pt idx="57">
                  <c:v>12.2</c:v>
                </c:pt>
                <c:pt idx="58">
                  <c:v>12.2</c:v>
                </c:pt>
                <c:pt idx="59">
                  <c:v>12.6</c:v>
                </c:pt>
                <c:pt idx="60" formatCode="0.0">
                  <c:v>13.6</c:v>
                </c:pt>
                <c:pt idx="61" formatCode="0.0">
                  <c:v>13.5</c:v>
                </c:pt>
                <c:pt idx="62" formatCode="0.0">
                  <c:v>12.8</c:v>
                </c:pt>
                <c:pt idx="63" formatCode="0.0">
                  <c:v>11.3</c:v>
                </c:pt>
                <c:pt idx="64" formatCode="0.0">
                  <c:v>10.3</c:v>
                </c:pt>
                <c:pt idx="65" formatCode="0.0">
                  <c:v>9.9</c:v>
                </c:pt>
                <c:pt idx="66" formatCode="0.0">
                  <c:v>9.9</c:v>
                </c:pt>
                <c:pt idx="67" formatCode="0.0">
                  <c:v>10.6</c:v>
                </c:pt>
                <c:pt idx="68" formatCode="0.0">
                  <c:v>10.6</c:v>
                </c:pt>
                <c:pt idx="69" formatCode="0.0">
                  <c:v>10.5</c:v>
                </c:pt>
                <c:pt idx="70" formatCode="0.0">
                  <c:v>10.199999999999999</c:v>
                </c:pt>
                <c:pt idx="71" formatCode="0.0">
                  <c:v>10.6</c:v>
                </c:pt>
                <c:pt idx="72" formatCode="0.0">
                  <c:v>11.1</c:v>
                </c:pt>
                <c:pt idx="73" formatCode="0.0">
                  <c:v>10.7</c:v>
                </c:pt>
                <c:pt idx="74" formatCode="0.0">
                  <c:v>10.1</c:v>
                </c:pt>
                <c:pt idx="75" formatCode="0.0">
                  <c:v>9.3000000000000007</c:v>
                </c:pt>
                <c:pt idx="76" formatCode="0.0">
                  <c:v>8.9</c:v>
                </c:pt>
                <c:pt idx="77" formatCode="0.0">
                  <c:v>8.6999999999999993</c:v>
                </c:pt>
                <c:pt idx="78" formatCode="0.0">
                  <c:v>8.6</c:v>
                </c:pt>
                <c:pt idx="79" formatCode="0.0">
                  <c:v>8.5</c:v>
                </c:pt>
                <c:pt idx="80" formatCode="0.0">
                  <c:v>8.1999999999999993</c:v>
                </c:pt>
                <c:pt idx="81" formatCode="0.0">
                  <c:v>8.4</c:v>
                </c:pt>
                <c:pt idx="82" formatCode="0.0">
                  <c:v>8.4</c:v>
                </c:pt>
                <c:pt idx="83" formatCode="0.0">
                  <c:v>9</c:v>
                </c:pt>
                <c:pt idx="84" formatCode="0.0">
                  <c:v>9.3000000000000007</c:v>
                </c:pt>
                <c:pt idx="85" formatCode="0.0">
                  <c:v>9.6</c:v>
                </c:pt>
                <c:pt idx="86" formatCode="0.0">
                  <c:v>9.1</c:v>
                </c:pt>
                <c:pt idx="87" formatCode="0.0">
                  <c:v>8.1999999999999993</c:v>
                </c:pt>
                <c:pt idx="88" formatCode="0.0">
                  <c:v>7.6</c:v>
                </c:pt>
                <c:pt idx="89" formatCode="0.0">
                  <c:v>7.3</c:v>
                </c:pt>
                <c:pt idx="90" formatCode="0.0">
                  <c:v>7.6</c:v>
                </c:pt>
                <c:pt idx="91" formatCode="0.0">
                  <c:v>8</c:v>
                </c:pt>
                <c:pt idx="92" formatCode="0.0">
                  <c:v>8.3000000000000007</c:v>
                </c:pt>
                <c:pt idx="93" formatCode="0.0">
                  <c:v>8.3000000000000007</c:v>
                </c:pt>
                <c:pt idx="94" formatCode="0.0">
                  <c:v>8.6</c:v>
                </c:pt>
                <c:pt idx="95" formatCode="0.0">
                  <c:v>9.3000000000000007</c:v>
                </c:pt>
                <c:pt idx="96" formatCode="0.0">
                  <c:v>9.6999999999999993</c:v>
                </c:pt>
                <c:pt idx="97" formatCode="0.0">
                  <c:v>9.6999999999999993</c:v>
                </c:pt>
                <c:pt idx="98" formatCode="0.0">
                  <c:v>9.4</c:v>
                </c:pt>
                <c:pt idx="99" formatCode="0.0">
                  <c:v>8.6999999999999993</c:v>
                </c:pt>
                <c:pt idx="100" formatCode="0.0">
                  <c:v>8.1999999999999993</c:v>
                </c:pt>
                <c:pt idx="101" formatCode="0.0">
                  <c:v>8.1</c:v>
                </c:pt>
                <c:pt idx="102" formatCode="0.0">
                  <c:v>8.6</c:v>
                </c:pt>
                <c:pt idx="103" formatCode="0.0">
                  <c:v>9</c:v>
                </c:pt>
                <c:pt idx="104" formatCode="0.0">
                  <c:v>9.1999999999999993</c:v>
                </c:pt>
                <c:pt idx="105" formatCode="0.0">
                  <c:v>9.1</c:v>
                </c:pt>
                <c:pt idx="106" formatCode="0.0">
                  <c:v>9.3000000000000007</c:v>
                </c:pt>
                <c:pt idx="107" formatCode="0.0">
                  <c:v>9.6</c:v>
                </c:pt>
                <c:pt idx="108" formatCode="0.0">
                  <c:v>9.1999999999999993</c:v>
                </c:pt>
                <c:pt idx="109" formatCode="0.0">
                  <c:v>9.5</c:v>
                </c:pt>
                <c:pt idx="110" formatCode="0.0">
                  <c:v>9.5</c:v>
                </c:pt>
                <c:pt idx="111" formatCode="0.0">
                  <c:v>9.6999999999999993</c:v>
                </c:pt>
                <c:pt idx="112" formatCode="0.0">
                  <c:v>9.6999999999999993</c:v>
                </c:pt>
                <c:pt idx="113" formatCode="0.0">
                  <c:v>9.6999999999999993</c:v>
                </c:pt>
                <c:pt idx="114" formatCode="0.0">
                  <c:v>9.9</c:v>
                </c:pt>
                <c:pt idx="115" formatCode="0.0">
                  <c:v>10.199999999999999</c:v>
                </c:pt>
                <c:pt idx="116" formatCode="0.0">
                  <c:v>10.1</c:v>
                </c:pt>
                <c:pt idx="117" formatCode="0.0">
                  <c:v>10.4</c:v>
                </c:pt>
                <c:pt idx="118" formatCode="0.0">
                  <c:v>10.5</c:v>
                </c:pt>
                <c:pt idx="119" formatCode="0.0">
                  <c:v>10.3</c:v>
                </c:pt>
                <c:pt idx="120" formatCode="0.0">
                  <c:v>10.5</c:v>
                </c:pt>
                <c:pt idx="121" formatCode="0.0">
                  <c:v>10.7</c:v>
                </c:pt>
                <c:pt idx="122" formatCode="0.0">
                  <c:v>10.5</c:v>
                </c:pt>
                <c:pt idx="123" formatCode="0.0">
                  <c:v>10.5</c:v>
                </c:pt>
                <c:pt idx="124" formatCode="0.0">
                  <c:v>10.199999999999999</c:v>
                </c:pt>
                <c:pt idx="125" formatCode="0.0">
                  <c:v>10.199999999999999</c:v>
                </c:pt>
                <c:pt idx="126" formatCode="0.0">
                  <c:v>10.1</c:v>
                </c:pt>
                <c:pt idx="127" formatCode="0.0">
                  <c:v>10.1</c:v>
                </c:pt>
                <c:pt idx="128" formatCode="0.0">
                  <c:v>10.199999999999999</c:v>
                </c:pt>
                <c:pt idx="129" formatCode="0.0">
                  <c:v>10.199999999999999</c:v>
                </c:pt>
                <c:pt idx="130" formatCode="0.0">
                  <c:v>10.199999999999999</c:v>
                </c:pt>
                <c:pt idx="131" formatCode="0.0">
                  <c:v>10.4</c:v>
                </c:pt>
                <c:pt idx="132" formatCode="0.0">
                  <c:v>10.199999999999999</c:v>
                </c:pt>
                <c:pt idx="133" formatCode="0.0">
                  <c:v>10.1</c:v>
                </c:pt>
                <c:pt idx="134" formatCode="0.0">
                  <c:v>10.199999999999999</c:v>
                </c:pt>
                <c:pt idx="135" formatCode="0.0">
                  <c:v>10.1</c:v>
                </c:pt>
                <c:pt idx="136" formatCode="0.0">
                  <c:v>10.3</c:v>
                </c:pt>
                <c:pt idx="137" formatCode="0.0">
                  <c:v>10.7</c:v>
                </c:pt>
                <c:pt idx="138" formatCode="0.0">
                  <c:v>11.1</c:v>
                </c:pt>
                <c:pt idx="139" formatCode="0.0">
                  <c:v>11.1</c:v>
                </c:pt>
                <c:pt idx="140" formatCode="0.0">
                  <c:v>11.6</c:v>
                </c:pt>
                <c:pt idx="141" formatCode="0.0">
                  <c:v>11.5</c:v>
                </c:pt>
                <c:pt idx="142" formatCode="0.0">
                  <c:v>11.6</c:v>
                </c:pt>
                <c:pt idx="143" formatCode="0.0">
                  <c:v>12.1</c:v>
                </c:pt>
                <c:pt idx="144" formatCode="0.0">
                  <c:v>12</c:v>
                </c:pt>
                <c:pt idx="145" formatCode="0.0">
                  <c:v>11.9</c:v>
                </c:pt>
                <c:pt idx="146" formatCode="0.0">
                  <c:v>11.9</c:v>
                </c:pt>
                <c:pt idx="147" formatCode="0.0">
                  <c:v>11.6</c:v>
                </c:pt>
                <c:pt idx="148" formatCode="0.0">
                  <c:v>11.1</c:v>
                </c:pt>
                <c:pt idx="149" formatCode="0.0">
                  <c:v>11</c:v>
                </c:pt>
                <c:pt idx="150" formatCode="0.0">
                  <c:v>10.6</c:v>
                </c:pt>
                <c:pt idx="151" formatCode="0.0">
                  <c:v>10.5</c:v>
                </c:pt>
                <c:pt idx="152" formatCode="0.0">
                  <c:v>10.3</c:v>
                </c:pt>
                <c:pt idx="153" formatCode="0.0">
                  <c:v>10.3</c:v>
                </c:pt>
                <c:pt idx="154" formatCode="0.0">
                  <c:v>10.1</c:v>
                </c:pt>
                <c:pt idx="155" formatCode="0.0">
                  <c:v>9.9</c:v>
                </c:pt>
                <c:pt idx="156" formatCode="0.0">
                  <c:v>9.9</c:v>
                </c:pt>
                <c:pt idx="157" formatCode="0.0">
                  <c:v>10</c:v>
                </c:pt>
                <c:pt idx="158" formatCode="0.0">
                  <c:v>10</c:v>
                </c:pt>
                <c:pt idx="159" formatCode="0.0">
                  <c:v>10.199999999999999</c:v>
                </c:pt>
                <c:pt idx="160" formatCode="0.0">
                  <c:v>10.6</c:v>
                </c:pt>
                <c:pt idx="161" formatCode="0.0">
                  <c:v>10.7</c:v>
                </c:pt>
                <c:pt idx="162" formatCode="0.0">
                  <c:v>10.7</c:v>
                </c:pt>
                <c:pt idx="163" formatCode="0.0">
                  <c:v>11.1</c:v>
                </c:pt>
                <c:pt idx="164" formatCode="0.0">
                  <c:v>11.5</c:v>
                </c:pt>
                <c:pt idx="165" formatCode="0.0">
                  <c:v>11.6</c:v>
                </c:pt>
                <c:pt idx="166" formatCode="0.0">
                  <c:v>12.2</c:v>
                </c:pt>
                <c:pt idx="167" formatCode="0.0">
                  <c:v>12.8</c:v>
                </c:pt>
                <c:pt idx="168" formatCode="0.0">
                  <c:v>13.6</c:v>
                </c:pt>
                <c:pt idx="169" formatCode="0.0">
                  <c:v>13.9</c:v>
                </c:pt>
                <c:pt idx="170" formatCode="0.0">
                  <c:v>13.9</c:v>
                </c:pt>
                <c:pt idx="171" formatCode="0.0">
                  <c:v>13.8</c:v>
                </c:pt>
                <c:pt idx="172" formatCode="0.0">
                  <c:v>13.7</c:v>
                </c:pt>
                <c:pt idx="173" formatCode="0.0">
                  <c:v>13.7</c:v>
                </c:pt>
                <c:pt idx="174" formatCode="0.0">
                  <c:v>14</c:v>
                </c:pt>
                <c:pt idx="175" formatCode="0.0">
                  <c:v>14.1</c:v>
                </c:pt>
                <c:pt idx="176" formatCode="0.0">
                  <c:v>14.1</c:v>
                </c:pt>
                <c:pt idx="177" formatCode="0.0">
                  <c:v>13.4</c:v>
                </c:pt>
                <c:pt idx="178" formatCode="0.0">
                  <c:v>13.2</c:v>
                </c:pt>
                <c:pt idx="179" formatCode="0.0">
                  <c:v>13.3</c:v>
                </c:pt>
                <c:pt idx="180" formatCode="0.0">
                  <c:v>13.2</c:v>
                </c:pt>
                <c:pt idx="181" formatCode="0.0">
                  <c:v>12.8</c:v>
                </c:pt>
                <c:pt idx="182" formatCode="0.0">
                  <c:v>13.1</c:v>
                </c:pt>
                <c:pt idx="183" formatCode="0.0">
                  <c:v>13.4</c:v>
                </c:pt>
                <c:pt idx="184" formatCode="0.0">
                  <c:v>13.2</c:v>
                </c:pt>
                <c:pt idx="185" formatCode="0.0">
                  <c:v>13.3</c:v>
                </c:pt>
                <c:pt idx="186" formatCode="0.0">
                  <c:v>14.4</c:v>
                </c:pt>
                <c:pt idx="187" formatCode="0.0">
                  <c:v>12.9</c:v>
                </c:pt>
                <c:pt idx="188" formatCode="0.0">
                  <c:v>12.8</c:v>
                </c:pt>
                <c:pt idx="189" formatCode="0.0">
                  <c:v>13</c:v>
                </c:pt>
                <c:pt idx="190" formatCode="0.0">
                  <c:v>13</c:v>
                </c:pt>
                <c:pt idx="191" formatCode="0.0">
                  <c:v>12.8</c:v>
                </c:pt>
                <c:pt idx="192" formatCode="0.0">
                  <c:v>12.7</c:v>
                </c:pt>
                <c:pt idx="193" formatCode="0.0">
                  <c:v>13.2</c:v>
                </c:pt>
                <c:pt idx="194" formatCode="0.0">
                  <c:v>13</c:v>
                </c:pt>
                <c:pt idx="195" formatCode="0.0">
                  <c:v>13.4</c:v>
                </c:pt>
                <c:pt idx="196" formatCode="0.0">
                  <c:v>12.6</c:v>
                </c:pt>
                <c:pt idx="197" formatCode="0.0">
                  <c:v>10.6</c:v>
                </c:pt>
                <c:pt idx="198" formatCode="0.0">
                  <c:v>11.9</c:v>
                </c:pt>
                <c:pt idx="199" formatCode="0.0">
                  <c:v>11.8</c:v>
                </c:pt>
                <c:pt idx="200" formatCode="0.0">
                  <c:v>11.5</c:v>
                </c:pt>
                <c:pt idx="201">
                  <c:v>11.2</c:v>
                </c:pt>
                <c:pt idx="202">
                  <c:v>11.2</c:v>
                </c:pt>
                <c:pt idx="203">
                  <c:v>11.3</c:v>
                </c:pt>
                <c:pt idx="204">
                  <c:v>11.4</c:v>
                </c:pt>
                <c:pt idx="205">
                  <c:v>10.7</c:v>
                </c:pt>
                <c:pt idx="206">
                  <c:v>11.5</c:v>
                </c:pt>
                <c:pt idx="207">
                  <c:v>11.3</c:v>
                </c:pt>
                <c:pt idx="208">
                  <c:v>10.9</c:v>
                </c:pt>
                <c:pt idx="209">
                  <c:v>10.3</c:v>
                </c:pt>
                <c:pt idx="210">
                  <c:v>10.1</c:v>
                </c:pt>
                <c:pt idx="211">
                  <c:v>9.6</c:v>
                </c:pt>
                <c:pt idx="212">
                  <c:v>10.1</c:v>
                </c:pt>
                <c:pt idx="213">
                  <c:v>10.199999999999999</c:v>
                </c:pt>
                <c:pt idx="214">
                  <c:v>10.199999999999999</c:v>
                </c:pt>
                <c:pt idx="215">
                  <c:v>10.3</c:v>
                </c:pt>
                <c:pt idx="216">
                  <c:v>9.6999999999999993</c:v>
                </c:pt>
                <c:pt idx="217">
                  <c:v>10.4</c:v>
                </c:pt>
                <c:pt idx="218">
                  <c:v>10.199999999999999</c:v>
                </c:pt>
                <c:pt idx="219">
                  <c:v>10</c:v>
                </c:pt>
                <c:pt idx="220">
                  <c:v>10</c:v>
                </c:pt>
                <c:pt idx="221">
                  <c:v>9.6999999999999993</c:v>
                </c:pt>
                <c:pt idx="222">
                  <c:v>9.6999999999999993</c:v>
                </c:pt>
                <c:pt idx="223">
                  <c:v>9.1999999999999993</c:v>
                </c:pt>
                <c:pt idx="224">
                  <c:v>8.5</c:v>
                </c:pt>
                <c:pt idx="225">
                  <c:v>9</c:v>
                </c:pt>
                <c:pt idx="226">
                  <c:v>8.8000000000000007</c:v>
                </c:pt>
                <c:pt idx="227">
                  <c:v>9.1</c:v>
                </c:pt>
                <c:pt idx="228">
                  <c:v>8.6999999999999993</c:v>
                </c:pt>
                <c:pt idx="229">
                  <c:v>8.6</c:v>
                </c:pt>
                <c:pt idx="230">
                  <c:v>8.5</c:v>
                </c:pt>
                <c:pt idx="231">
                  <c:v>8.5</c:v>
                </c:pt>
                <c:pt idx="232">
                  <c:v>8.4</c:v>
                </c:pt>
                <c:pt idx="233">
                  <c:v>8.8000000000000007</c:v>
                </c:pt>
                <c:pt idx="234">
                  <c:v>8.8000000000000007</c:v>
                </c:pt>
                <c:pt idx="235">
                  <c:v>8.5</c:v>
                </c:pt>
                <c:pt idx="236">
                  <c:v>8.8000000000000007</c:v>
                </c:pt>
                <c:pt idx="237">
                  <c:v>8.8000000000000007</c:v>
                </c:pt>
                <c:pt idx="238" formatCode="0.00">
                  <c:v>8.6</c:v>
                </c:pt>
                <c:pt idx="239">
                  <c:v>8.5</c:v>
                </c:pt>
                <c:pt idx="240">
                  <c:v>8.4</c:v>
                </c:pt>
                <c:pt idx="241">
                  <c:v>8.1999999999999993</c:v>
                </c:pt>
                <c:pt idx="242">
                  <c:v>7.9</c:v>
                </c:pt>
                <c:pt idx="243">
                  <c:v>8.6</c:v>
                </c:pt>
                <c:pt idx="244">
                  <c:v>8.4</c:v>
                </c:pt>
              </c:numCache>
            </c:numRef>
          </c:val>
          <c:smooth val="0"/>
          <c:extLst>
            <c:ext xmlns:c16="http://schemas.microsoft.com/office/drawing/2014/chart" uri="{C3380CC4-5D6E-409C-BE32-E72D297353CC}">
              <c16:uniqueId val="{00000000-F937-4FAB-8213-C8929407BB60}"/>
            </c:ext>
          </c:extLst>
        </c:ser>
        <c:dLbls>
          <c:showLegendKey val="0"/>
          <c:showVal val="0"/>
          <c:showCatName val="0"/>
          <c:showSerName val="0"/>
          <c:showPercent val="0"/>
          <c:showBubbleSize val="0"/>
        </c:dLbls>
        <c:smooth val="0"/>
        <c:axId val="487834320"/>
        <c:axId val="487836280"/>
      </c:lineChart>
      <c:catAx>
        <c:axId val="487834320"/>
        <c:scaling>
          <c:orientation val="minMax"/>
        </c:scaling>
        <c:delete val="0"/>
        <c:axPos val="b"/>
        <c:numFmt formatCode="General" sourceLinked="0"/>
        <c:majorTickMark val="out"/>
        <c:minorTickMark val="none"/>
        <c:tickLblPos val="nextTo"/>
        <c:txPr>
          <a:bodyPr/>
          <a:lstStyle/>
          <a:p>
            <a:pPr>
              <a:defRPr lang="en-US" sz="1200">
                <a:latin typeface="Times New Roman" pitchFamily="18" charset="0"/>
                <a:cs typeface="Times New Roman" pitchFamily="18" charset="0"/>
              </a:defRPr>
            </a:pPr>
            <a:endParaRPr lang="tr-TR"/>
          </a:p>
        </c:txPr>
        <c:crossAx val="487836280"/>
        <c:crosses val="autoZero"/>
        <c:auto val="1"/>
        <c:lblAlgn val="ctr"/>
        <c:lblOffset val="100"/>
        <c:noMultiLvlLbl val="0"/>
      </c:catAx>
      <c:valAx>
        <c:axId val="487836280"/>
        <c:scaling>
          <c:orientation val="minMax"/>
        </c:scaling>
        <c:delete val="0"/>
        <c:axPos val="l"/>
        <c:majorGridlines/>
        <c:numFmt formatCode="General" sourceLinked="1"/>
        <c:majorTickMark val="out"/>
        <c:minorTickMark val="none"/>
        <c:tickLblPos val="nextTo"/>
        <c:txPr>
          <a:bodyPr/>
          <a:lstStyle/>
          <a:p>
            <a:pPr>
              <a:defRPr lang="en-US" sz="1500">
                <a:latin typeface="Times New Roman" pitchFamily="18" charset="0"/>
                <a:cs typeface="Times New Roman" pitchFamily="18" charset="0"/>
              </a:defRPr>
            </a:pPr>
            <a:endParaRPr lang="tr-TR"/>
          </a:p>
        </c:txPr>
        <c:crossAx val="487834320"/>
        <c:crosses val="autoZero"/>
        <c:crossBetween val="between"/>
      </c:valAx>
    </c:plotArea>
    <c:plotVisOnly val="1"/>
    <c:dispBlanksAs val="gap"/>
    <c:showDLblsOverMax val="0"/>
  </c:chart>
  <c:txPr>
    <a:bodyPr/>
    <a:lstStyle/>
    <a:p>
      <a:pPr>
        <a:defRPr sz="1800"/>
      </a:pPr>
      <a:endParaRPr lang="tr-T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380745912479717E-2"/>
          <c:y val="2.0254579728809129E-2"/>
          <c:w val="0.88665121844942485"/>
          <c:h val="0.84198736433457699"/>
        </c:manualLayout>
      </c:layout>
      <c:lineChart>
        <c:grouping val="standard"/>
        <c:varyColors val="0"/>
        <c:ser>
          <c:idx val="0"/>
          <c:order val="0"/>
          <c:tx>
            <c:strRef>
              <c:f>Sayfa1!$B$1:$B$2</c:f>
              <c:strCache>
                <c:ptCount val="2"/>
                <c:pt idx="0">
                  <c:v>TÜRKİYE BRÜT</c:v>
                </c:pt>
                <c:pt idx="1">
                  <c:v>DIŞ BORÇ STOKU</c:v>
                </c:pt>
              </c:strCache>
            </c:strRef>
          </c:tx>
          <c:spPr>
            <a:ln w="34925">
              <a:solidFill>
                <a:srgbClr val="0070C0"/>
              </a:solidFill>
            </a:ln>
          </c:spPr>
          <c:marker>
            <c:symbol val="none"/>
          </c:marker>
          <c:cat>
            <c:strRef>
              <c:f>Sayfa1!$A$3:$A$103</c:f>
              <c:strCache>
                <c:ptCount val="101"/>
                <c:pt idx="0">
                  <c:v>2000 Ç1</c:v>
                </c:pt>
                <c:pt idx="1">
                  <c:v>2000 Ç2</c:v>
                </c:pt>
                <c:pt idx="2">
                  <c:v>2000 Ç3</c:v>
                </c:pt>
                <c:pt idx="3">
                  <c:v>2000 Ç4</c:v>
                </c:pt>
                <c:pt idx="4">
                  <c:v>2001 Ç1</c:v>
                </c:pt>
                <c:pt idx="5">
                  <c:v>2001Ç2 </c:v>
                </c:pt>
                <c:pt idx="6">
                  <c:v>2001Ç3 </c:v>
                </c:pt>
                <c:pt idx="7">
                  <c:v>2001Ç4 </c:v>
                </c:pt>
                <c:pt idx="8">
                  <c:v>2002 Ç1 </c:v>
                </c:pt>
                <c:pt idx="9">
                  <c:v>2002 Ç2</c:v>
                </c:pt>
                <c:pt idx="10">
                  <c:v>2002 Ç3</c:v>
                </c:pt>
                <c:pt idx="11">
                  <c:v>2002 Ç4</c:v>
                </c:pt>
                <c:pt idx="12">
                  <c:v>2003 Ç1 </c:v>
                </c:pt>
                <c:pt idx="13">
                  <c:v>2003 Ç2</c:v>
                </c:pt>
                <c:pt idx="14">
                  <c:v>2003 Ç3</c:v>
                </c:pt>
                <c:pt idx="15">
                  <c:v>2003 Ç4</c:v>
                </c:pt>
                <c:pt idx="16">
                  <c:v>2004 Ç1 </c:v>
                </c:pt>
                <c:pt idx="17">
                  <c:v>2004 Ç2</c:v>
                </c:pt>
                <c:pt idx="18">
                  <c:v>2004 Ç3</c:v>
                </c:pt>
                <c:pt idx="19">
                  <c:v>2004 Ç4</c:v>
                </c:pt>
                <c:pt idx="20">
                  <c:v>2005 Ç1 </c:v>
                </c:pt>
                <c:pt idx="21">
                  <c:v>2005 Ç2</c:v>
                </c:pt>
                <c:pt idx="22">
                  <c:v>2005 Ç3</c:v>
                </c:pt>
                <c:pt idx="23">
                  <c:v>2005 Ç4</c:v>
                </c:pt>
                <c:pt idx="24">
                  <c:v>2006 Ç1</c:v>
                </c:pt>
                <c:pt idx="25">
                  <c:v>2006 Ç2</c:v>
                </c:pt>
                <c:pt idx="26">
                  <c:v>2006 Ç3</c:v>
                </c:pt>
                <c:pt idx="27">
                  <c:v>2006 Ç4</c:v>
                </c:pt>
                <c:pt idx="28">
                  <c:v>2007 Ç1</c:v>
                </c:pt>
                <c:pt idx="29">
                  <c:v>2007 Ç2</c:v>
                </c:pt>
                <c:pt idx="30">
                  <c:v>2007 Ç3</c:v>
                </c:pt>
                <c:pt idx="31">
                  <c:v>2007 Ç4</c:v>
                </c:pt>
                <c:pt idx="32">
                  <c:v>2008 Ç1</c:v>
                </c:pt>
                <c:pt idx="33">
                  <c:v>2008 Ç2</c:v>
                </c:pt>
                <c:pt idx="34">
                  <c:v>2008 Ç3</c:v>
                </c:pt>
                <c:pt idx="35">
                  <c:v>2008 Ç4</c:v>
                </c:pt>
                <c:pt idx="36">
                  <c:v>2009 Ç1</c:v>
                </c:pt>
                <c:pt idx="37">
                  <c:v>2009 Ç2</c:v>
                </c:pt>
                <c:pt idx="38">
                  <c:v>2009 Ç3</c:v>
                </c:pt>
                <c:pt idx="39">
                  <c:v>2009 Ç4</c:v>
                </c:pt>
                <c:pt idx="40">
                  <c:v>2010 Ç1</c:v>
                </c:pt>
                <c:pt idx="41">
                  <c:v>2010 Ç2</c:v>
                </c:pt>
                <c:pt idx="42">
                  <c:v>2010 Ç3</c:v>
                </c:pt>
                <c:pt idx="43">
                  <c:v>2010 Ç4</c:v>
                </c:pt>
                <c:pt idx="44">
                  <c:v>2011 Ç1</c:v>
                </c:pt>
                <c:pt idx="45">
                  <c:v>2011 Ç2</c:v>
                </c:pt>
                <c:pt idx="46">
                  <c:v>2011 Ç3</c:v>
                </c:pt>
                <c:pt idx="47">
                  <c:v>2011 Ç4</c:v>
                </c:pt>
                <c:pt idx="48">
                  <c:v>2012 Ç1</c:v>
                </c:pt>
                <c:pt idx="49">
                  <c:v>2012 Ç2</c:v>
                </c:pt>
                <c:pt idx="50">
                  <c:v>2012 Ç3</c:v>
                </c:pt>
                <c:pt idx="51">
                  <c:v>2012 Ç4</c:v>
                </c:pt>
                <c:pt idx="52">
                  <c:v>2013 Ç1</c:v>
                </c:pt>
                <c:pt idx="53">
                  <c:v>2013 Ç2</c:v>
                </c:pt>
                <c:pt idx="54">
                  <c:v>2013 Ç3</c:v>
                </c:pt>
                <c:pt idx="55">
                  <c:v>2013 Ç4</c:v>
                </c:pt>
                <c:pt idx="56">
                  <c:v>2014 Ç1</c:v>
                </c:pt>
                <c:pt idx="57">
                  <c:v>2014 Ç2</c:v>
                </c:pt>
                <c:pt idx="58">
                  <c:v>2014 Ç3</c:v>
                </c:pt>
                <c:pt idx="59">
                  <c:v>2014 Ç4</c:v>
                </c:pt>
                <c:pt idx="60">
                  <c:v>2015 Ç1</c:v>
                </c:pt>
                <c:pt idx="61">
                  <c:v>2015 Ç2</c:v>
                </c:pt>
                <c:pt idx="62">
                  <c:v>2015 Ç3</c:v>
                </c:pt>
                <c:pt idx="63">
                  <c:v>2015 Ç4</c:v>
                </c:pt>
                <c:pt idx="64">
                  <c:v>2016 Ç1</c:v>
                </c:pt>
                <c:pt idx="65">
                  <c:v>2016 Ç2</c:v>
                </c:pt>
                <c:pt idx="66">
                  <c:v>2016 Ç3</c:v>
                </c:pt>
                <c:pt idx="67">
                  <c:v>2016 Ç4</c:v>
                </c:pt>
                <c:pt idx="68">
                  <c:v>2017 Ç1</c:v>
                </c:pt>
                <c:pt idx="69">
                  <c:v>2017 Ç2</c:v>
                </c:pt>
                <c:pt idx="70">
                  <c:v>2017 Ç3</c:v>
                </c:pt>
                <c:pt idx="71">
                  <c:v>2017 Ç4</c:v>
                </c:pt>
                <c:pt idx="72">
                  <c:v>2018 Ç1 </c:v>
                </c:pt>
                <c:pt idx="73">
                  <c:v>2018 Ç2 </c:v>
                </c:pt>
                <c:pt idx="74">
                  <c:v>2018 Ç3 </c:v>
                </c:pt>
                <c:pt idx="75">
                  <c:v>2018 Ç4 </c:v>
                </c:pt>
                <c:pt idx="76">
                  <c:v>2019 Ç1</c:v>
                </c:pt>
                <c:pt idx="77">
                  <c:v>2019 Ç2</c:v>
                </c:pt>
                <c:pt idx="78">
                  <c:v>2019 Ç3</c:v>
                </c:pt>
                <c:pt idx="79">
                  <c:v>2019 Ç4</c:v>
                </c:pt>
                <c:pt idx="80">
                  <c:v>2020 Ç1</c:v>
                </c:pt>
                <c:pt idx="81">
                  <c:v>2020 Ç2</c:v>
                </c:pt>
                <c:pt idx="82">
                  <c:v>2020 Ç3</c:v>
                </c:pt>
                <c:pt idx="83">
                  <c:v>2020 Ç4</c:v>
                </c:pt>
                <c:pt idx="84">
                  <c:v>2021 Ç1</c:v>
                </c:pt>
                <c:pt idx="85">
                  <c:v>2021 Ç2</c:v>
                </c:pt>
                <c:pt idx="86">
                  <c:v>2021 Ç3</c:v>
                </c:pt>
                <c:pt idx="87">
                  <c:v>2021 Ç4</c:v>
                </c:pt>
                <c:pt idx="88">
                  <c:v>2022 Ç1</c:v>
                </c:pt>
                <c:pt idx="89">
                  <c:v>2022 Ç2</c:v>
                </c:pt>
                <c:pt idx="90">
                  <c:v>2022 Ç3</c:v>
                </c:pt>
                <c:pt idx="91">
                  <c:v>2022 Ç4</c:v>
                </c:pt>
                <c:pt idx="92">
                  <c:v>2023 Ç1</c:v>
                </c:pt>
                <c:pt idx="93">
                  <c:v>2023 Ç2</c:v>
                </c:pt>
                <c:pt idx="94">
                  <c:v>2023 Ç3</c:v>
                </c:pt>
                <c:pt idx="95">
                  <c:v>2023 Ç4</c:v>
                </c:pt>
                <c:pt idx="96">
                  <c:v>2024 Ç1</c:v>
                </c:pt>
                <c:pt idx="97">
                  <c:v>2024 Ç2</c:v>
                </c:pt>
                <c:pt idx="98">
                  <c:v>2024 Ç3</c:v>
                </c:pt>
                <c:pt idx="99">
                  <c:v>2024 Ç4</c:v>
                </c:pt>
                <c:pt idx="100">
                  <c:v>2025 Ç1</c:v>
                </c:pt>
              </c:strCache>
            </c:strRef>
          </c:cat>
          <c:val>
            <c:numRef>
              <c:f>Sayfa1!$B$3:$B$103</c:f>
              <c:numCache>
                <c:formatCode>#,##0</c:formatCode>
                <c:ptCount val="101"/>
                <c:pt idx="0">
                  <c:v>104752.13352366858</c:v>
                </c:pt>
                <c:pt idx="1">
                  <c:v>109476.91493090398</c:v>
                </c:pt>
                <c:pt idx="2">
                  <c:v>110712.00395153972</c:v>
                </c:pt>
                <c:pt idx="3">
                  <c:v>118601.91973038</c:v>
                </c:pt>
                <c:pt idx="4">
                  <c:v>116946.26431824775</c:v>
                </c:pt>
                <c:pt idx="5">
                  <c:v>114376.14811272011</c:v>
                </c:pt>
                <c:pt idx="6">
                  <c:v>119774.49312428141</c:v>
                </c:pt>
                <c:pt idx="7">
                  <c:v>113591.71483639654</c:v>
                </c:pt>
                <c:pt idx="8">
                  <c:v>113897.465864585</c:v>
                </c:pt>
                <c:pt idx="9">
                  <c:v>123359.14333174299</c:v>
                </c:pt>
                <c:pt idx="10">
                  <c:v>124947.38762920799</c:v>
                </c:pt>
                <c:pt idx="11">
                  <c:v>129601.15517454501</c:v>
                </c:pt>
                <c:pt idx="12">
                  <c:v>130948.54952893601</c:v>
                </c:pt>
                <c:pt idx="13">
                  <c:v>135057.88147514401</c:v>
                </c:pt>
                <c:pt idx="14">
                  <c:v>138740.35200631502</c:v>
                </c:pt>
                <c:pt idx="15">
                  <c:v>144178.551360118</c:v>
                </c:pt>
                <c:pt idx="16">
                  <c:v>144816.021522183</c:v>
                </c:pt>
                <c:pt idx="17">
                  <c:v>147371.95657379701</c:v>
                </c:pt>
                <c:pt idx="18">
                  <c:v>153124.117314548</c:v>
                </c:pt>
                <c:pt idx="19">
                  <c:v>161159.205097386</c:v>
                </c:pt>
                <c:pt idx="20">
                  <c:v>160341.01507107899</c:v>
                </c:pt>
                <c:pt idx="21">
                  <c:v>162720.53355002601</c:v>
                </c:pt>
                <c:pt idx="22">
                  <c:v>166502.902074018</c:v>
                </c:pt>
                <c:pt idx="23">
                  <c:v>170779.95899378799</c:v>
                </c:pt>
                <c:pt idx="24">
                  <c:v>185477.81924003403</c:v>
                </c:pt>
                <c:pt idx="25">
                  <c:v>191546.923172237</c:v>
                </c:pt>
                <c:pt idx="26">
                  <c:v>197146.67655097501</c:v>
                </c:pt>
                <c:pt idx="27">
                  <c:v>208006.587967256</c:v>
                </c:pt>
                <c:pt idx="28">
                  <c:v>214118.995285446</c:v>
                </c:pt>
                <c:pt idx="29">
                  <c:v>224406.57756807702</c:v>
                </c:pt>
                <c:pt idx="30">
                  <c:v>236361.22690863098</c:v>
                </c:pt>
                <c:pt idx="31">
                  <c:v>249931.75175342101</c:v>
                </c:pt>
                <c:pt idx="32">
                  <c:v>264881.50159193401</c:v>
                </c:pt>
                <c:pt idx="33">
                  <c:v>287009.89951284399</c:v>
                </c:pt>
                <c:pt idx="34">
                  <c:v>291860.67777371901</c:v>
                </c:pt>
                <c:pt idx="35">
                  <c:v>280417.030174029</c:v>
                </c:pt>
                <c:pt idx="36">
                  <c:v>265020.50792268699</c:v>
                </c:pt>
                <c:pt idx="37">
                  <c:v>267653.15830250701</c:v>
                </c:pt>
                <c:pt idx="38">
                  <c:v>270722.34338796098</c:v>
                </c:pt>
                <c:pt idx="39">
                  <c:v>268425.03562742</c:v>
                </c:pt>
                <c:pt idx="40">
                  <c:v>266944.78353276401</c:v>
                </c:pt>
                <c:pt idx="41">
                  <c:v>265181.546011862</c:v>
                </c:pt>
                <c:pt idx="42">
                  <c:v>283545.90529488499</c:v>
                </c:pt>
                <c:pt idx="43">
                  <c:v>291401.07155295002</c:v>
                </c:pt>
                <c:pt idx="44">
                  <c:v>301257.321271558</c:v>
                </c:pt>
                <c:pt idx="45">
                  <c:v>313022.93207614799</c:v>
                </c:pt>
                <c:pt idx="46">
                  <c:v>311474.54669969901</c:v>
                </c:pt>
                <c:pt idx="47">
                  <c:v>305086.09162073402</c:v>
                </c:pt>
                <c:pt idx="48">
                  <c:v>331912</c:v>
                </c:pt>
                <c:pt idx="49">
                  <c:v>338393</c:v>
                </c:pt>
                <c:pt idx="50">
                  <c:v>343788</c:v>
                </c:pt>
                <c:pt idx="51">
                  <c:v>357377</c:v>
                </c:pt>
                <c:pt idx="52">
                  <c:v>366422</c:v>
                </c:pt>
                <c:pt idx="53">
                  <c:v>382591</c:v>
                </c:pt>
                <c:pt idx="54">
                  <c:v>391028</c:v>
                </c:pt>
                <c:pt idx="55">
                  <c:v>405337</c:v>
                </c:pt>
                <c:pt idx="56">
                  <c:v>402888</c:v>
                </c:pt>
                <c:pt idx="57">
                  <c:v>417988</c:v>
                </c:pt>
                <c:pt idx="58">
                  <c:v>414203</c:v>
                </c:pt>
                <c:pt idx="59">
                  <c:v>417065</c:v>
                </c:pt>
                <c:pt idx="60">
                  <c:v>404774</c:v>
                </c:pt>
                <c:pt idx="61">
                  <c:v>415886</c:v>
                </c:pt>
                <c:pt idx="62">
                  <c:v>413556</c:v>
                </c:pt>
                <c:pt idx="63">
                  <c:v>403131</c:v>
                </c:pt>
                <c:pt idx="64">
                  <c:v>415525</c:v>
                </c:pt>
                <c:pt idx="65">
                  <c:v>425537</c:v>
                </c:pt>
                <c:pt idx="66">
                  <c:v>419065</c:v>
                </c:pt>
                <c:pt idx="67">
                  <c:v>406312</c:v>
                </c:pt>
                <c:pt idx="68">
                  <c:v>413771</c:v>
                </c:pt>
                <c:pt idx="69">
                  <c:v>433849</c:v>
                </c:pt>
                <c:pt idx="70">
                  <c:v>440424</c:v>
                </c:pt>
                <c:pt idx="71">
                  <c:v>451493</c:v>
                </c:pt>
                <c:pt idx="72">
                  <c:v>457493</c:v>
                </c:pt>
                <c:pt idx="73">
                  <c:v>448579</c:v>
                </c:pt>
                <c:pt idx="74">
                  <c:v>435382</c:v>
                </c:pt>
                <c:pt idx="75">
                  <c:v>426985</c:v>
                </c:pt>
                <c:pt idx="76">
                  <c:v>433244</c:v>
                </c:pt>
                <c:pt idx="77">
                  <c:v>425689</c:v>
                </c:pt>
                <c:pt idx="78">
                  <c:v>417523</c:v>
                </c:pt>
                <c:pt idx="79">
                  <c:v>416163</c:v>
                </c:pt>
                <c:pt idx="80">
                  <c:v>412279</c:v>
                </c:pt>
                <c:pt idx="81">
                  <c:v>408812</c:v>
                </c:pt>
                <c:pt idx="82">
                  <c:v>417560</c:v>
                </c:pt>
                <c:pt idx="83">
                  <c:v>433042</c:v>
                </c:pt>
                <c:pt idx="84">
                  <c:v>430457</c:v>
                </c:pt>
                <c:pt idx="85">
                  <c:v>445564</c:v>
                </c:pt>
                <c:pt idx="86">
                  <c:v>453463</c:v>
                </c:pt>
                <c:pt idx="87">
                  <c:v>441064</c:v>
                </c:pt>
                <c:pt idx="88">
                  <c:v>451169</c:v>
                </c:pt>
                <c:pt idx="89">
                  <c:v>444392</c:v>
                </c:pt>
                <c:pt idx="90">
                  <c:v>439544</c:v>
                </c:pt>
                <c:pt idx="91">
                  <c:v>459030</c:v>
                </c:pt>
                <c:pt idx="92">
                  <c:v>466006</c:v>
                </c:pt>
                <c:pt idx="93">
                  <c:v>467687</c:v>
                </c:pt>
                <c:pt idx="94">
                  <c:v>471864</c:v>
                </c:pt>
                <c:pt idx="95">
                  <c:v>490624</c:v>
                </c:pt>
                <c:pt idx="96">
                  <c:v>493111</c:v>
                </c:pt>
                <c:pt idx="97">
                  <c:v>504110</c:v>
                </c:pt>
                <c:pt idx="98">
                  <c:v>516549</c:v>
                </c:pt>
                <c:pt idx="99">
                  <c:v>515496</c:v>
                </c:pt>
                <c:pt idx="100">
                  <c:v>527495</c:v>
                </c:pt>
              </c:numCache>
            </c:numRef>
          </c:val>
          <c:smooth val="0"/>
          <c:extLst>
            <c:ext xmlns:c16="http://schemas.microsoft.com/office/drawing/2014/chart" uri="{C3380CC4-5D6E-409C-BE32-E72D297353CC}">
              <c16:uniqueId val="{00000000-68A3-4E4E-BFA4-8E875A4466EA}"/>
            </c:ext>
          </c:extLst>
        </c:ser>
        <c:dLbls>
          <c:showLegendKey val="0"/>
          <c:showVal val="0"/>
          <c:showCatName val="0"/>
          <c:showSerName val="0"/>
          <c:showPercent val="0"/>
          <c:showBubbleSize val="0"/>
        </c:dLbls>
        <c:smooth val="0"/>
        <c:axId val="389456752"/>
        <c:axId val="389449696"/>
      </c:lineChart>
      <c:dateAx>
        <c:axId val="389456752"/>
        <c:scaling>
          <c:orientation val="minMax"/>
        </c:scaling>
        <c:delete val="0"/>
        <c:axPos val="b"/>
        <c:numFmt formatCode="General" sourceLinked="0"/>
        <c:majorTickMark val="out"/>
        <c:minorTickMark val="none"/>
        <c:tickLblPos val="nextTo"/>
        <c:crossAx val="389449696"/>
        <c:crosses val="autoZero"/>
        <c:auto val="0"/>
        <c:lblOffset val="100"/>
        <c:baseTimeUnit val="days"/>
      </c:dateAx>
      <c:valAx>
        <c:axId val="389449696"/>
        <c:scaling>
          <c:orientation val="minMax"/>
        </c:scaling>
        <c:delete val="0"/>
        <c:axPos val="l"/>
        <c:majorGridlines/>
        <c:numFmt formatCode="#,##0" sourceLinked="1"/>
        <c:majorTickMark val="out"/>
        <c:minorTickMark val="none"/>
        <c:tickLblPos val="nextTo"/>
        <c:crossAx val="389456752"/>
        <c:crosses val="autoZero"/>
        <c:crossBetween val="between"/>
      </c:valAx>
    </c:plotArea>
    <c:plotVisOnly val="1"/>
    <c:dispBlanksAs val="gap"/>
    <c:showDLblsOverMax val="0"/>
  </c:chart>
  <c:txPr>
    <a:bodyPr/>
    <a:lstStyle/>
    <a:p>
      <a:pPr>
        <a:defRPr sz="1400" b="1"/>
      </a:pPr>
      <a:endParaRPr lang="tr-TR"/>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3245180639513811E-2"/>
          <c:y val="3.0941639680763119E-2"/>
          <c:w val="0.94256912525416259"/>
          <c:h val="0.83802784605245417"/>
        </c:manualLayout>
      </c:layout>
      <c:lineChart>
        <c:grouping val="standard"/>
        <c:varyColors val="0"/>
        <c:ser>
          <c:idx val="0"/>
          <c:order val="0"/>
          <c:spPr>
            <a:ln w="34925">
              <a:solidFill>
                <a:srgbClr val="0070C0"/>
              </a:solidFill>
            </a:ln>
          </c:spPr>
          <c:marker>
            <c:symbol val="none"/>
          </c:marker>
          <c:dLbls>
            <c:dLbl>
              <c:idx val="0"/>
              <c:layout>
                <c:manualLayout>
                  <c:x val="-9.5538625963087539E-3"/>
                  <c:y val="5.9822924144532184E-2"/>
                </c:manualLayout>
              </c:layout>
              <c:tx>
                <c:rich>
                  <a:bodyPr/>
                  <a:lstStyle/>
                  <a:p>
                    <a:pPr>
                      <a:defRPr sz="1200"/>
                    </a:pPr>
                    <a:r>
                      <a:rPr lang="en-US" sz="1200" b="1" dirty="0"/>
                      <a:t>2000 Ç1</a:t>
                    </a:r>
                  </a:p>
                  <a:p>
                    <a:pPr>
                      <a:defRPr sz="1200"/>
                    </a:pPr>
                    <a:r>
                      <a:rPr lang="en-US" sz="1200" b="1" dirty="0"/>
                      <a:t> 41,1</a:t>
                    </a:r>
                    <a:endParaRPr lang="en-US" sz="1100" b="1" dirty="0"/>
                  </a:p>
                </c:rich>
              </c:tx>
              <c:spPr>
                <a:ln>
                  <a:solidFill>
                    <a:schemeClr val="accent1"/>
                  </a:solidFill>
                </a:ln>
              </c:sp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00B-4BAB-AA37-B79FEA8D851D}"/>
                </c:ext>
              </c:extLst>
            </c:dLbl>
            <c:dLbl>
              <c:idx val="9"/>
              <c:layout>
                <c:manualLayout>
                  <c:x val="-3.7963742055563854E-2"/>
                  <c:y val="-4.7858339315625748E-2"/>
                </c:manualLayout>
              </c:layout>
              <c:tx>
                <c:rich>
                  <a:bodyPr/>
                  <a:lstStyle/>
                  <a:p>
                    <a:pPr>
                      <a:defRPr sz="1200"/>
                    </a:pPr>
                    <a:r>
                      <a:rPr lang="en-US" sz="1200" b="1" dirty="0"/>
                      <a:t>2002 Ç2</a:t>
                    </a:r>
                  </a:p>
                  <a:p>
                    <a:pPr>
                      <a:defRPr sz="1200"/>
                    </a:pPr>
                    <a:r>
                      <a:rPr lang="en-US" sz="1200" b="1" dirty="0"/>
                      <a:t>59,8</a:t>
                    </a:r>
                    <a:endParaRPr lang="en-US" b="1" dirty="0"/>
                  </a:p>
                </c:rich>
              </c:tx>
              <c:spPr>
                <a:ln>
                  <a:solidFill>
                    <a:schemeClr val="accent1"/>
                  </a:solidFill>
                </a:ln>
              </c:sp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00B-4BAB-AA37-B79FEA8D851D}"/>
                </c:ext>
              </c:extLst>
            </c:dLbl>
            <c:dLbl>
              <c:idx val="23"/>
              <c:layout>
                <c:manualLayout>
                  <c:x val="-4.1000841420008961E-2"/>
                  <c:y val="4.5465422349844457E-2"/>
                </c:manualLayout>
              </c:layout>
              <c:tx>
                <c:rich>
                  <a:bodyPr/>
                  <a:lstStyle/>
                  <a:p>
                    <a:pPr>
                      <a:defRPr sz="1200"/>
                    </a:pPr>
                    <a:r>
                      <a:rPr lang="en-US" sz="1200" b="1" dirty="0"/>
                      <a:t>2005 Ç4</a:t>
                    </a:r>
                  </a:p>
                  <a:p>
                    <a:pPr>
                      <a:defRPr sz="1200"/>
                    </a:pPr>
                    <a:r>
                      <a:rPr lang="en-US" sz="1200" b="1" dirty="0"/>
                      <a:t> 34,2</a:t>
                    </a:r>
                    <a:endParaRPr lang="en-US" b="1" dirty="0"/>
                  </a:p>
                </c:rich>
              </c:tx>
              <c:spPr>
                <a:ln>
                  <a:solidFill>
                    <a:schemeClr val="accent1"/>
                  </a:solidFill>
                </a:ln>
              </c:spP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00B-4BAB-AA37-B79FEA8D851D}"/>
                </c:ext>
              </c:extLst>
            </c:dLbl>
            <c:dLbl>
              <c:idx val="83"/>
              <c:layout>
                <c:manualLayout>
                  <c:x val="2.0230170159268531E-2"/>
                  <c:y val="-5.7342759624992294E-2"/>
                </c:manualLayout>
              </c:layout>
              <c:tx>
                <c:rich>
                  <a:bodyPr/>
                  <a:lstStyle/>
                  <a:p>
                    <a:pPr>
                      <a:defRPr sz="1200"/>
                    </a:pPr>
                    <a:r>
                      <a:rPr lang="en-US" sz="1200" b="1" dirty="0"/>
                      <a:t>2021 Ç4</a:t>
                    </a:r>
                  </a:p>
                  <a:p>
                    <a:pPr>
                      <a:defRPr sz="1200"/>
                    </a:pPr>
                    <a:r>
                      <a:rPr lang="en-US" sz="1200" b="1" dirty="0"/>
                      <a:t>% 61,2</a:t>
                    </a:r>
                    <a:endParaRPr lang="en-US" b="1" dirty="0"/>
                  </a:p>
                </c:rich>
              </c:tx>
              <c:spPr>
                <a:ln>
                  <a:solidFill>
                    <a:schemeClr val="accent1"/>
                  </a:solidFill>
                </a:ln>
              </c:spPr>
              <c:showLegendKey val="0"/>
              <c:showVal val="1"/>
              <c:showCatName val="1"/>
              <c:showSerName val="0"/>
              <c:showPercent val="0"/>
              <c:showBubbleSize val="0"/>
              <c:extLst>
                <c:ext xmlns:c15="http://schemas.microsoft.com/office/drawing/2012/chart" uri="{CE6537A1-D6FC-4f65-9D91-7224C49458BB}">
                  <c15:layout>
                    <c:manualLayout>
                      <c:w val="0.12026517625904297"/>
                      <c:h val="8.6048307367597096E-2"/>
                    </c:manualLayout>
                  </c15:layout>
                  <c15:showDataLabelsRange val="0"/>
                </c:ext>
                <c:ext xmlns:c16="http://schemas.microsoft.com/office/drawing/2014/chart" uri="{C3380CC4-5D6E-409C-BE32-E72D297353CC}">
                  <c16:uniqueId val="{00000003-C00B-4BAB-AA37-B79FEA8D851D}"/>
                </c:ext>
              </c:extLst>
            </c:dLbl>
            <c:dLbl>
              <c:idx val="95"/>
              <c:delete val="1"/>
              <c:extLst>
                <c:ext xmlns:c15="http://schemas.microsoft.com/office/drawing/2012/chart" uri="{CE6537A1-D6FC-4f65-9D91-7224C49458BB}">
                  <c15:layout>
                    <c:manualLayout>
                      <c:w val="8.9103052247732975E-2"/>
                      <c:h val="0.11165254954390834"/>
                    </c:manualLayout>
                  </c15:layout>
                </c:ext>
                <c:ext xmlns:c16="http://schemas.microsoft.com/office/drawing/2014/chart" uri="{C3380CC4-5D6E-409C-BE32-E72D297353CC}">
                  <c16:uniqueId val="{00000000-377C-4D5F-91B0-48ABF5334F86}"/>
                </c:ext>
              </c:extLst>
            </c:dLbl>
            <c:spPr>
              <a:noFill/>
              <a:ln>
                <a:noFill/>
              </a:ln>
              <a:effectLst/>
            </c:spPr>
            <c:txPr>
              <a:bodyPr/>
              <a:lstStyle/>
              <a:p>
                <a:pPr>
                  <a:defRPr sz="1200"/>
                </a:pPr>
                <a:endParaRPr lang="tr-TR"/>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Sayfa1!$A$1:$A$101</c:f>
              <c:strCache>
                <c:ptCount val="101"/>
                <c:pt idx="0">
                  <c:v>2000 Ç1</c:v>
                </c:pt>
                <c:pt idx="1">
                  <c:v>2000 Ç2</c:v>
                </c:pt>
                <c:pt idx="2">
                  <c:v>2000 Ç3</c:v>
                </c:pt>
                <c:pt idx="3">
                  <c:v>2000 Ç4</c:v>
                </c:pt>
                <c:pt idx="4">
                  <c:v>2001 Ç1</c:v>
                </c:pt>
                <c:pt idx="5">
                  <c:v>2001 Ç2</c:v>
                </c:pt>
                <c:pt idx="6">
                  <c:v>2001 Ç3</c:v>
                </c:pt>
                <c:pt idx="7">
                  <c:v>2001 Ç4</c:v>
                </c:pt>
                <c:pt idx="8">
                  <c:v>2002 Ç1</c:v>
                </c:pt>
                <c:pt idx="9">
                  <c:v>2002 Ç2</c:v>
                </c:pt>
                <c:pt idx="10">
                  <c:v>2002 Ç3</c:v>
                </c:pt>
                <c:pt idx="11">
                  <c:v>2002 Ç4</c:v>
                </c:pt>
                <c:pt idx="12">
                  <c:v>2003 Ç1</c:v>
                </c:pt>
                <c:pt idx="13">
                  <c:v>2003 Ç2</c:v>
                </c:pt>
                <c:pt idx="14">
                  <c:v>2003 Ç3</c:v>
                </c:pt>
                <c:pt idx="15">
                  <c:v>2003 Ç4</c:v>
                </c:pt>
                <c:pt idx="16">
                  <c:v>2004 Ç1</c:v>
                </c:pt>
                <c:pt idx="17">
                  <c:v>2004 Ç2</c:v>
                </c:pt>
                <c:pt idx="18">
                  <c:v>2004 Ç3</c:v>
                </c:pt>
                <c:pt idx="19">
                  <c:v>2004 Ç4</c:v>
                </c:pt>
                <c:pt idx="20">
                  <c:v>2005 Ç1</c:v>
                </c:pt>
                <c:pt idx="21">
                  <c:v>2005 Ç2</c:v>
                </c:pt>
                <c:pt idx="22">
                  <c:v>2005 Ç3</c:v>
                </c:pt>
                <c:pt idx="23">
                  <c:v>2005 Ç4</c:v>
                </c:pt>
                <c:pt idx="24">
                  <c:v>2006 Ç1</c:v>
                </c:pt>
                <c:pt idx="25">
                  <c:v>2006 Ç2</c:v>
                </c:pt>
                <c:pt idx="26">
                  <c:v>2006 Ç3</c:v>
                </c:pt>
                <c:pt idx="27">
                  <c:v>2006 Ç4</c:v>
                </c:pt>
                <c:pt idx="28">
                  <c:v>2007 Ç1</c:v>
                </c:pt>
                <c:pt idx="29">
                  <c:v>2007 Ç2</c:v>
                </c:pt>
                <c:pt idx="30">
                  <c:v>2007 Ç3</c:v>
                </c:pt>
                <c:pt idx="31">
                  <c:v>2007 Ç4</c:v>
                </c:pt>
                <c:pt idx="32">
                  <c:v>2008 Ç1</c:v>
                </c:pt>
                <c:pt idx="33">
                  <c:v>2008 Ç2</c:v>
                </c:pt>
                <c:pt idx="34">
                  <c:v>2008 Ç3</c:v>
                </c:pt>
                <c:pt idx="35">
                  <c:v>2008 Ç4</c:v>
                </c:pt>
                <c:pt idx="36">
                  <c:v>2009 Ç1</c:v>
                </c:pt>
                <c:pt idx="37">
                  <c:v>2009 Ç2</c:v>
                </c:pt>
                <c:pt idx="38">
                  <c:v>2009 Ç3</c:v>
                </c:pt>
                <c:pt idx="39">
                  <c:v>2009 Ç4</c:v>
                </c:pt>
                <c:pt idx="40">
                  <c:v>2010 Ç1</c:v>
                </c:pt>
                <c:pt idx="41">
                  <c:v>2010 Ç2</c:v>
                </c:pt>
                <c:pt idx="42">
                  <c:v>2010 Ç3</c:v>
                </c:pt>
                <c:pt idx="43">
                  <c:v>2010 Ç4</c:v>
                </c:pt>
                <c:pt idx="44">
                  <c:v>2011 Ç1</c:v>
                </c:pt>
                <c:pt idx="45">
                  <c:v>2011 Ç2</c:v>
                </c:pt>
                <c:pt idx="46">
                  <c:v>2011 Ç3</c:v>
                </c:pt>
                <c:pt idx="47">
                  <c:v>2011 Ç4</c:v>
                </c:pt>
                <c:pt idx="48">
                  <c:v>2012 Ç1</c:v>
                </c:pt>
                <c:pt idx="49">
                  <c:v>2012 Ç2</c:v>
                </c:pt>
                <c:pt idx="50">
                  <c:v>2012 Ç3</c:v>
                </c:pt>
                <c:pt idx="51">
                  <c:v>2012 Ç4</c:v>
                </c:pt>
                <c:pt idx="52">
                  <c:v>2013 Ç1</c:v>
                </c:pt>
                <c:pt idx="53">
                  <c:v>2013 Ç2</c:v>
                </c:pt>
                <c:pt idx="54">
                  <c:v>2013 Ç3</c:v>
                </c:pt>
                <c:pt idx="55">
                  <c:v>2013 Ç4</c:v>
                </c:pt>
                <c:pt idx="56">
                  <c:v>2014 Ç1</c:v>
                </c:pt>
                <c:pt idx="57">
                  <c:v>2014 Ç2</c:v>
                </c:pt>
                <c:pt idx="58">
                  <c:v>2014 Ç3</c:v>
                </c:pt>
                <c:pt idx="59">
                  <c:v>2014 Ç4</c:v>
                </c:pt>
                <c:pt idx="60">
                  <c:v>2015 Ç1</c:v>
                </c:pt>
                <c:pt idx="61">
                  <c:v>2015 Ç2</c:v>
                </c:pt>
                <c:pt idx="62">
                  <c:v>2015 Ç3</c:v>
                </c:pt>
                <c:pt idx="63">
                  <c:v>2015 Ç4</c:v>
                </c:pt>
                <c:pt idx="64">
                  <c:v>2016 Ç1</c:v>
                </c:pt>
                <c:pt idx="65">
                  <c:v>2016 Ç2</c:v>
                </c:pt>
                <c:pt idx="66">
                  <c:v>2016 Ç3</c:v>
                </c:pt>
                <c:pt idx="67">
                  <c:v>2016 Ç4</c:v>
                </c:pt>
                <c:pt idx="68">
                  <c:v>2017 Ç1</c:v>
                </c:pt>
                <c:pt idx="69">
                  <c:v>2017 Ç2</c:v>
                </c:pt>
                <c:pt idx="70">
                  <c:v>2017 Ç3</c:v>
                </c:pt>
                <c:pt idx="71">
                  <c:v>2017 Ç4</c:v>
                </c:pt>
                <c:pt idx="72">
                  <c:v>2018 Ç1 </c:v>
                </c:pt>
                <c:pt idx="73">
                  <c:v>2018 Ç2 </c:v>
                </c:pt>
                <c:pt idx="74">
                  <c:v>2018 Ç3 </c:v>
                </c:pt>
                <c:pt idx="75">
                  <c:v>2018 Ç4 </c:v>
                </c:pt>
                <c:pt idx="76">
                  <c:v>2019 Ç1 </c:v>
                </c:pt>
                <c:pt idx="77">
                  <c:v>2019 Ç2</c:v>
                </c:pt>
                <c:pt idx="78">
                  <c:v>2019 Ç3</c:v>
                </c:pt>
                <c:pt idx="79">
                  <c:v>2019 Ç4</c:v>
                </c:pt>
                <c:pt idx="80">
                  <c:v>2020 Ç1</c:v>
                </c:pt>
                <c:pt idx="81">
                  <c:v>2020 Ç2</c:v>
                </c:pt>
                <c:pt idx="82">
                  <c:v>2020 Ç3</c:v>
                </c:pt>
                <c:pt idx="83">
                  <c:v>2020 Ç4</c:v>
                </c:pt>
                <c:pt idx="84">
                  <c:v>2021 Ç1</c:v>
                </c:pt>
                <c:pt idx="85">
                  <c:v>2021 Ç2</c:v>
                </c:pt>
                <c:pt idx="86">
                  <c:v>2021 Ç3</c:v>
                </c:pt>
                <c:pt idx="87">
                  <c:v>2021 Ç4</c:v>
                </c:pt>
                <c:pt idx="88">
                  <c:v>2022 Ç1</c:v>
                </c:pt>
                <c:pt idx="89">
                  <c:v>2022 Ç2</c:v>
                </c:pt>
                <c:pt idx="90">
                  <c:v>2022 Ç3</c:v>
                </c:pt>
                <c:pt idx="91">
                  <c:v>2022 Ç4</c:v>
                </c:pt>
                <c:pt idx="92">
                  <c:v>2023 Ç1</c:v>
                </c:pt>
                <c:pt idx="93">
                  <c:v>2023 Ç2</c:v>
                </c:pt>
                <c:pt idx="94">
                  <c:v>2023 Ç3</c:v>
                </c:pt>
                <c:pt idx="95">
                  <c:v>2023 Ç4</c:v>
                </c:pt>
                <c:pt idx="96">
                  <c:v>2024 Ç1</c:v>
                </c:pt>
                <c:pt idx="97">
                  <c:v>2024 Ç2</c:v>
                </c:pt>
                <c:pt idx="98">
                  <c:v>2024 Ç3</c:v>
                </c:pt>
                <c:pt idx="99">
                  <c:v>2024 ç4</c:v>
                </c:pt>
                <c:pt idx="100">
                  <c:v>2025 ç1</c:v>
                </c:pt>
              </c:strCache>
            </c:strRef>
          </c:cat>
          <c:val>
            <c:numRef>
              <c:f>Sayfa1!$B$1:$B$101</c:f>
              <c:numCache>
                <c:formatCode>General</c:formatCode>
                <c:ptCount val="101"/>
                <c:pt idx="0">
                  <c:v>41.1</c:v>
                </c:pt>
                <c:pt idx="1">
                  <c:v>42.2</c:v>
                </c:pt>
                <c:pt idx="2">
                  <c:v>41.8</c:v>
                </c:pt>
                <c:pt idx="3">
                  <c:v>43.6</c:v>
                </c:pt>
                <c:pt idx="4">
                  <c:v>43.3</c:v>
                </c:pt>
                <c:pt idx="5">
                  <c:v>45.5</c:v>
                </c:pt>
                <c:pt idx="6">
                  <c:v>53</c:v>
                </c:pt>
                <c:pt idx="7">
                  <c:v>56.5</c:v>
                </c:pt>
                <c:pt idx="8">
                  <c:v>58.6</c:v>
                </c:pt>
                <c:pt idx="9">
                  <c:v>59.8</c:v>
                </c:pt>
                <c:pt idx="10">
                  <c:v>57.2</c:v>
                </c:pt>
                <c:pt idx="11">
                  <c:v>54.8</c:v>
                </c:pt>
                <c:pt idx="12">
                  <c:v>53.7</c:v>
                </c:pt>
                <c:pt idx="13">
                  <c:v>52.4</c:v>
                </c:pt>
                <c:pt idx="14">
                  <c:v>48.1</c:v>
                </c:pt>
                <c:pt idx="15">
                  <c:v>45.9</c:v>
                </c:pt>
                <c:pt idx="16">
                  <c:v>42.1</c:v>
                </c:pt>
                <c:pt idx="17">
                  <c:v>40.299999999999997</c:v>
                </c:pt>
                <c:pt idx="18">
                  <c:v>40.1</c:v>
                </c:pt>
                <c:pt idx="19">
                  <c:v>40</c:v>
                </c:pt>
                <c:pt idx="20">
                  <c:v>38.1</c:v>
                </c:pt>
                <c:pt idx="21">
                  <c:v>36.6</c:v>
                </c:pt>
                <c:pt idx="22">
                  <c:v>35.1</c:v>
                </c:pt>
                <c:pt idx="23">
                  <c:v>34.200000000000003</c:v>
                </c:pt>
                <c:pt idx="24">
                  <c:v>36.1</c:v>
                </c:pt>
                <c:pt idx="25">
                  <c:v>36.200000000000003</c:v>
                </c:pt>
                <c:pt idx="26">
                  <c:v>36.799999999999997</c:v>
                </c:pt>
                <c:pt idx="27">
                  <c:v>38</c:v>
                </c:pt>
                <c:pt idx="28">
                  <c:v>38.200000000000003</c:v>
                </c:pt>
                <c:pt idx="29">
                  <c:v>38.200000000000003</c:v>
                </c:pt>
                <c:pt idx="30">
                  <c:v>37.799999999999997</c:v>
                </c:pt>
                <c:pt idx="31">
                  <c:v>36.9</c:v>
                </c:pt>
                <c:pt idx="32">
                  <c:v>36.5</c:v>
                </c:pt>
                <c:pt idx="33">
                  <c:v>37.6</c:v>
                </c:pt>
                <c:pt idx="34">
                  <c:v>36.4</c:v>
                </c:pt>
                <c:pt idx="35">
                  <c:v>36.200000000000003</c:v>
                </c:pt>
                <c:pt idx="36">
                  <c:v>36.700000000000003</c:v>
                </c:pt>
                <c:pt idx="37">
                  <c:v>39.5</c:v>
                </c:pt>
                <c:pt idx="38">
                  <c:v>42.5</c:v>
                </c:pt>
                <c:pt idx="39">
                  <c:v>41.6</c:v>
                </c:pt>
                <c:pt idx="40">
                  <c:v>39.4</c:v>
                </c:pt>
                <c:pt idx="41">
                  <c:v>37.6</c:v>
                </c:pt>
                <c:pt idx="42">
                  <c:v>38.6</c:v>
                </c:pt>
                <c:pt idx="43">
                  <c:v>37.799999999999997</c:v>
                </c:pt>
                <c:pt idx="44">
                  <c:v>37.799999999999997</c:v>
                </c:pt>
                <c:pt idx="45">
                  <c:v>37.700000000000003</c:v>
                </c:pt>
                <c:pt idx="46">
                  <c:v>37.1</c:v>
                </c:pt>
                <c:pt idx="47">
                  <c:v>36.700000000000003</c:v>
                </c:pt>
                <c:pt idx="48" formatCode="#,##0.0">
                  <c:v>39.573160442104644</c:v>
                </c:pt>
                <c:pt idx="49" formatCode="#,##0.0">
                  <c:v>40.504842220924445</c:v>
                </c:pt>
                <c:pt idx="50" formatCode="#,##0.0">
                  <c:v>40.472519704659575</c:v>
                </c:pt>
                <c:pt idx="51" formatCode="#,##0.0">
                  <c:v>40.718545477857916</c:v>
                </c:pt>
                <c:pt idx="52" formatCode="#,##0.0">
                  <c:v>40.318179865733782</c:v>
                </c:pt>
                <c:pt idx="53" formatCode="#,##0.0">
                  <c:v>40.784720450461201</c:v>
                </c:pt>
                <c:pt idx="54" formatCode="#,##0.0">
                  <c:v>40.987079887511271</c:v>
                </c:pt>
                <c:pt idx="55" formatCode="#,##0.0">
                  <c:v>42.305204448092695</c:v>
                </c:pt>
                <c:pt idx="56" formatCode="#,##0.0">
                  <c:v>42.593719949062915</c:v>
                </c:pt>
                <c:pt idx="57" formatCode="#,##0.0">
                  <c:v>44.72228304882784</c:v>
                </c:pt>
                <c:pt idx="58" formatCode="#,##0.0">
                  <c:v>44.204367010318229</c:v>
                </c:pt>
                <c:pt idx="59" formatCode="#,##0.0">
                  <c:v>44.372230463295978</c:v>
                </c:pt>
                <c:pt idx="60" formatCode="#,##0.0">
                  <c:v>43.127040916926767</c:v>
                </c:pt>
                <c:pt idx="61" formatCode="#,##0.0">
                  <c:v>45.211241581337092</c:v>
                </c:pt>
                <c:pt idx="62" formatCode="#,##0.0">
                  <c:v>46.419470770190834</c:v>
                </c:pt>
                <c:pt idx="63" formatCode="#,##0.0">
                  <c:v>46.493402189025076</c:v>
                </c:pt>
                <c:pt idx="64" formatCode="#,##0.0">
                  <c:v>48.552671073895411</c:v>
                </c:pt>
                <c:pt idx="65" formatCode="#,##0.0">
                  <c:v>49.34836168758094</c:v>
                </c:pt>
                <c:pt idx="66" formatCode="#,##0.0">
                  <c:v>48.581786835188204</c:v>
                </c:pt>
                <c:pt idx="67" formatCode="#,##0.0">
                  <c:v>46.743325000300608</c:v>
                </c:pt>
                <c:pt idx="68" formatCode="#,##0.0">
                  <c:v>48.465094313934905</c:v>
                </c:pt>
                <c:pt idx="69" formatCode="#,##0.0">
                  <c:v>51.584830587746524</c:v>
                </c:pt>
                <c:pt idx="70" formatCode="#,##0.0">
                  <c:v>51.663767346201482</c:v>
                </c:pt>
                <c:pt idx="71" formatCode="#,##0.0">
                  <c:v>52.556961913163725</c:v>
                </c:pt>
                <c:pt idx="72">
                  <c:v>51.4</c:v>
                </c:pt>
                <c:pt idx="73">
                  <c:v>50.3</c:v>
                </c:pt>
                <c:pt idx="74">
                  <c:v>51.5</c:v>
                </c:pt>
                <c:pt idx="75">
                  <c:v>53.6</c:v>
                </c:pt>
                <c:pt idx="76">
                  <c:v>56.9</c:v>
                </c:pt>
                <c:pt idx="77">
                  <c:v>58.4</c:v>
                </c:pt>
                <c:pt idx="78">
                  <c:v>56.4</c:v>
                </c:pt>
                <c:pt idx="79">
                  <c:v>54.7</c:v>
                </c:pt>
                <c:pt idx="80">
                  <c:v>54</c:v>
                </c:pt>
                <c:pt idx="81">
                  <c:v>55.2</c:v>
                </c:pt>
                <c:pt idx="82">
                  <c:v>56.9</c:v>
                </c:pt>
                <c:pt idx="83">
                  <c:v>60.4</c:v>
                </c:pt>
                <c:pt idx="84">
                  <c:v>59</c:v>
                </c:pt>
                <c:pt idx="85">
                  <c:v>58.1</c:v>
                </c:pt>
                <c:pt idx="86">
                  <c:v>57</c:v>
                </c:pt>
                <c:pt idx="87">
                  <c:v>61.2</c:v>
                </c:pt>
                <c:pt idx="88">
                  <c:v>56</c:v>
                </c:pt>
                <c:pt idx="89">
                  <c:v>53.3</c:v>
                </c:pt>
                <c:pt idx="90">
                  <c:v>52.1</c:v>
                </c:pt>
                <c:pt idx="91">
                  <c:v>50.7</c:v>
                </c:pt>
                <c:pt idx="92" formatCode="#,##0.0">
                  <c:v>47.906457617364453</c:v>
                </c:pt>
                <c:pt idx="93" formatCode="#,##0.0">
                  <c:v>45.49559727798173</c:v>
                </c:pt>
                <c:pt idx="94" formatCode="#,##0.0">
                  <c:v>43.516719459635574</c:v>
                </c:pt>
                <c:pt idx="95" formatCode="#,##0.0">
                  <c:v>43.417698111127486</c:v>
                </c:pt>
                <c:pt idx="96" formatCode="#,##0.0">
                  <c:v>42.192366348236646</c:v>
                </c:pt>
                <c:pt idx="97" formatCode="#,##0.0">
                  <c:v>41.972524461814665</c:v>
                </c:pt>
                <c:pt idx="98" formatCode="#,##0.0">
                  <c:v>40.964543152995937</c:v>
                </c:pt>
                <c:pt idx="99" formatCode="#,##0.0">
                  <c:v>38.981586593722362</c:v>
                </c:pt>
                <c:pt idx="100" formatCode="#,##0.0">
                  <c:v>38.481217589845372</c:v>
                </c:pt>
              </c:numCache>
            </c:numRef>
          </c:val>
          <c:smooth val="0"/>
          <c:extLst>
            <c:ext xmlns:c16="http://schemas.microsoft.com/office/drawing/2014/chart" uri="{C3380CC4-5D6E-409C-BE32-E72D297353CC}">
              <c16:uniqueId val="{00000000-7397-471E-918C-BE12F153EACA}"/>
            </c:ext>
          </c:extLst>
        </c:ser>
        <c:dLbls>
          <c:showLegendKey val="0"/>
          <c:showVal val="0"/>
          <c:showCatName val="0"/>
          <c:showSerName val="0"/>
          <c:showPercent val="0"/>
          <c:showBubbleSize val="0"/>
        </c:dLbls>
        <c:smooth val="0"/>
        <c:axId val="362983776"/>
        <c:axId val="306064200"/>
      </c:lineChart>
      <c:catAx>
        <c:axId val="362983776"/>
        <c:scaling>
          <c:orientation val="minMax"/>
        </c:scaling>
        <c:delete val="0"/>
        <c:axPos val="b"/>
        <c:numFmt formatCode="General" sourceLinked="0"/>
        <c:majorTickMark val="out"/>
        <c:minorTickMark val="none"/>
        <c:tickLblPos val="nextTo"/>
        <c:txPr>
          <a:bodyPr/>
          <a:lstStyle/>
          <a:p>
            <a:pPr>
              <a:defRPr lang="en-US" sz="1100"/>
            </a:pPr>
            <a:endParaRPr lang="tr-TR"/>
          </a:p>
        </c:txPr>
        <c:crossAx val="306064200"/>
        <c:crosses val="autoZero"/>
        <c:auto val="1"/>
        <c:lblAlgn val="ctr"/>
        <c:lblOffset val="100"/>
        <c:noMultiLvlLbl val="0"/>
      </c:catAx>
      <c:valAx>
        <c:axId val="306064200"/>
        <c:scaling>
          <c:orientation val="minMax"/>
        </c:scaling>
        <c:delete val="0"/>
        <c:axPos val="l"/>
        <c:majorGridlines/>
        <c:numFmt formatCode="General" sourceLinked="1"/>
        <c:majorTickMark val="out"/>
        <c:minorTickMark val="none"/>
        <c:tickLblPos val="nextTo"/>
        <c:txPr>
          <a:bodyPr/>
          <a:lstStyle/>
          <a:p>
            <a:pPr>
              <a:defRPr lang="en-US" sz="1200" b="1"/>
            </a:pPr>
            <a:endParaRPr lang="tr-TR"/>
          </a:p>
        </c:txPr>
        <c:crossAx val="362983776"/>
        <c:crosses val="autoZero"/>
        <c:crossBetween val="between"/>
      </c:valAx>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colors20.xml><?xml version="1.0" encoding="utf-8"?>
<cs:colorStyle xmlns:cs="http://schemas.microsoft.com/office/drawing/2012/chartStyle" xmlns:a="http://schemas.openxmlformats.org/drawingml/2006/main" meth="withinLinear" id="17">
  <a:schemeClr val="accent4"/>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5">
  <a:schemeClr val="accent5"/>
</cs:colorStyle>
</file>

<file path=ppt/charts/colors5.xml><?xml version="1.0" encoding="utf-8"?>
<cs:colorStyle xmlns:cs="http://schemas.microsoft.com/office/drawing/2012/chartStyle" xmlns:a="http://schemas.openxmlformats.org/drawingml/2006/main" meth="withinLinearReversed" id="25">
  <a:schemeClr val="accent5"/>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1.xml.rels><?xml version="1.0" encoding="UTF-8" standalone="yes"?>
<Relationships xmlns="http://schemas.openxmlformats.org/package/2006/relationships"><Relationship Id="rId1" Type="http://schemas.openxmlformats.org/officeDocument/2006/relationships/image" Target="../media/image17.png"/></Relationships>
</file>

<file path=ppt/drawings/drawing1.xml><?xml version="1.0" encoding="utf-8"?>
<c:userShapes xmlns:c="http://schemas.openxmlformats.org/drawingml/2006/chart">
  <cdr:relSizeAnchor xmlns:cdr="http://schemas.openxmlformats.org/drawingml/2006/chartDrawing">
    <cdr:from>
      <cdr:x>0.90065</cdr:x>
      <cdr:y>0.07859</cdr:y>
    </cdr:from>
    <cdr:to>
      <cdr:x>1</cdr:x>
      <cdr:y>0.14608</cdr:y>
    </cdr:to>
    <cdr:sp macro="" textlink="">
      <cdr:nvSpPr>
        <cdr:cNvPr id="2" name="Metin kutusu 1">
          <a:extLst xmlns:a="http://schemas.openxmlformats.org/drawingml/2006/main">
            <a:ext uri="{FF2B5EF4-FFF2-40B4-BE49-F238E27FC236}">
              <a16:creationId xmlns:a16="http://schemas.microsoft.com/office/drawing/2014/main" id="{D1335BEA-3F76-AFDF-7641-F8A1305F36BA}"/>
            </a:ext>
          </a:extLst>
        </cdr:cNvPr>
        <cdr:cNvSpPr txBox="1"/>
      </cdr:nvSpPr>
      <cdr:spPr>
        <a:xfrm xmlns:a="http://schemas.openxmlformats.org/drawingml/2006/main">
          <a:off x="7670736" y="421078"/>
          <a:ext cx="830386" cy="36157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0.90237</cdr:x>
      <cdr:y>0.06311</cdr:y>
    </cdr:from>
    <cdr:to>
      <cdr:x>1</cdr:x>
      <cdr:y>0.14608</cdr:y>
    </cdr:to>
    <cdr:sp macro="" textlink="">
      <cdr:nvSpPr>
        <cdr:cNvPr id="3" name="Metin kutusu 2">
          <a:extLst xmlns:a="http://schemas.openxmlformats.org/drawingml/2006/main">
            <a:ext uri="{FF2B5EF4-FFF2-40B4-BE49-F238E27FC236}">
              <a16:creationId xmlns:a16="http://schemas.microsoft.com/office/drawing/2014/main" id="{A4F7BC20-6711-B227-8CF3-7C6C1B56D96D}"/>
            </a:ext>
          </a:extLst>
        </cdr:cNvPr>
        <cdr:cNvSpPr txBox="1"/>
      </cdr:nvSpPr>
      <cdr:spPr>
        <a:xfrm xmlns:a="http://schemas.openxmlformats.org/drawingml/2006/main">
          <a:off x="7542242" y="338154"/>
          <a:ext cx="816004" cy="4445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0.8876</cdr:x>
      <cdr:y>0.02122</cdr:y>
    </cdr:from>
    <cdr:to>
      <cdr:x>0.99573</cdr:x>
      <cdr:y>0.11942</cdr:y>
    </cdr:to>
    <cdr:sp macro="" textlink="">
      <cdr:nvSpPr>
        <cdr:cNvPr id="4" name="Metin kutusu 3">
          <a:extLst xmlns:a="http://schemas.openxmlformats.org/drawingml/2006/main">
            <a:ext uri="{FF2B5EF4-FFF2-40B4-BE49-F238E27FC236}">
              <a16:creationId xmlns:a16="http://schemas.microsoft.com/office/drawing/2014/main" id="{45FA0D21-CF7D-7546-2B84-BD2D4504B236}"/>
            </a:ext>
          </a:extLst>
        </cdr:cNvPr>
        <cdr:cNvSpPr txBox="1"/>
      </cdr:nvSpPr>
      <cdr:spPr>
        <a:xfrm xmlns:a="http://schemas.openxmlformats.org/drawingml/2006/main">
          <a:off x="7418750" y="113695"/>
          <a:ext cx="903777" cy="526142"/>
        </a:xfrm>
        <a:prstGeom xmlns:a="http://schemas.openxmlformats.org/drawingml/2006/main" prst="rect">
          <a:avLst/>
        </a:prstGeom>
        <a:ln xmlns:a="http://schemas.openxmlformats.org/drawingml/2006/main">
          <a:solidFill>
            <a:schemeClr val="accent1"/>
          </a:solidFill>
        </a:ln>
      </cdr:spPr>
      <cdr:txBody>
        <a:bodyPr xmlns:a="http://schemas.openxmlformats.org/drawingml/2006/main" vertOverflow="clip" wrap="square" rtlCol="0"/>
        <a:lstStyle xmlns:a="http://schemas.openxmlformats.org/drawingml/2006/main"/>
        <a:p xmlns:a="http://schemas.openxmlformats.org/drawingml/2006/main">
          <a:pPr algn="ctr" rtl="0" fontAlgn="b"/>
          <a:r>
            <a:rPr lang="tr-TR" sz="1400" b="1" kern="1200" dirty="0">
              <a:solidFill>
                <a:srgbClr val="000000"/>
              </a:solidFill>
              <a:latin typeface="Calibri" panose="020F0502020204030204" pitchFamily="34" charset="0"/>
            </a:rPr>
            <a:t>2025 Ç1</a:t>
          </a:r>
          <a:endParaRPr lang="tr-TR" sz="1800" dirty="0">
            <a:latin typeface="Arial" panose="020B0604020202020204" pitchFamily="34" charset="0"/>
          </a:endParaRPr>
        </a:p>
        <a:p xmlns:a="http://schemas.openxmlformats.org/drawingml/2006/main">
          <a:pPr algn="ctr" rtl="0" fontAlgn="ctr"/>
          <a:r>
            <a:rPr lang="tr-TR" sz="1400" b="1" kern="1200" dirty="0">
              <a:solidFill>
                <a:srgbClr val="000000"/>
              </a:solidFill>
              <a:latin typeface="Calibri" panose="020F0502020204030204" pitchFamily="34" charset="0"/>
            </a:rPr>
            <a:t>527.495</a:t>
          </a:r>
          <a:endParaRPr lang="tr-TR" sz="1800" dirty="0">
            <a:latin typeface="Arial" panose="020B0604020202020204" pitchFamily="34" charset="0"/>
          </a:endParaRPr>
        </a:p>
      </cdr:txBody>
    </cdr:sp>
  </cdr:relSizeAnchor>
  <cdr:relSizeAnchor xmlns:cdr="http://schemas.openxmlformats.org/drawingml/2006/chartDrawing">
    <cdr:from>
      <cdr:x>0.27958</cdr:x>
      <cdr:y>0.61563</cdr:y>
    </cdr:from>
    <cdr:to>
      <cdr:x>0.82658</cdr:x>
      <cdr:y>0.68456</cdr:y>
    </cdr:to>
    <cdr:sp macro="" textlink="">
      <cdr:nvSpPr>
        <cdr:cNvPr id="5" name="Metin kutusu 3">
          <a:extLst xmlns:a="http://schemas.openxmlformats.org/drawingml/2006/main">
            <a:ext uri="{FF2B5EF4-FFF2-40B4-BE49-F238E27FC236}">
              <a16:creationId xmlns:a16="http://schemas.microsoft.com/office/drawing/2014/main" id="{35C9794B-65BD-72DC-9496-072BAAE94DD6}"/>
            </a:ext>
          </a:extLst>
        </cdr:cNvPr>
        <cdr:cNvSpPr txBox="1"/>
      </cdr:nvSpPr>
      <cdr:spPr>
        <a:xfrm xmlns:a="http://schemas.openxmlformats.org/drawingml/2006/main">
          <a:off x="2336800" y="3298447"/>
          <a:ext cx="4572000" cy="369332"/>
        </a:xfrm>
        <a:prstGeom xmlns:a="http://schemas.openxmlformats.org/drawingml/2006/main" prst="rect">
          <a:avLst/>
        </a:prstGeom>
        <a:noFill xmlns:a="http://schemas.openxmlformats.org/drawingml/2006/main"/>
      </cdr:spPr>
      <cdr:txBody>
        <a:bodyPr xmlns:a="http://schemas.openxmlformats.org/drawingml/2006/main" wrap="square">
          <a:spAutoFit/>
        </a:bodyPr>
        <a:lstStyle xmlns:a="http://schemas.openxmlformats.org/drawingml/2006/main">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endParaRPr lang="tr-TR" sz="1800" b="1" dirty="0"/>
        </a:p>
      </cdr:txBody>
    </cdr:sp>
  </cdr:relSizeAnchor>
</c:userShapes>
</file>

<file path=ppt/drawings/drawing10.xml><?xml version="1.0" encoding="utf-8"?>
<c:userShapes xmlns:c="http://schemas.openxmlformats.org/drawingml/2006/chart">
  <cdr:relSizeAnchor xmlns:cdr="http://schemas.openxmlformats.org/drawingml/2006/chartDrawing">
    <cdr:from>
      <cdr:x>0.90799</cdr:x>
      <cdr:y>0.62718</cdr:y>
    </cdr:from>
    <cdr:to>
      <cdr:x>1</cdr:x>
      <cdr:y>0.71068</cdr:y>
    </cdr:to>
    <cdr:sp macro="" textlink="">
      <cdr:nvSpPr>
        <cdr:cNvPr id="3" name="Metin kutusu 2">
          <a:extLst xmlns:a="http://schemas.openxmlformats.org/drawingml/2006/main">
            <a:ext uri="{FF2B5EF4-FFF2-40B4-BE49-F238E27FC236}">
              <a16:creationId xmlns:a16="http://schemas.microsoft.com/office/drawing/2014/main" id="{21C84A39-7666-2631-A464-9E5B35839357}"/>
            </a:ext>
          </a:extLst>
        </cdr:cNvPr>
        <cdr:cNvSpPr txBox="1"/>
      </cdr:nvSpPr>
      <cdr:spPr>
        <a:xfrm xmlns:a="http://schemas.openxmlformats.org/drawingml/2006/main">
          <a:off x="7973859" y="3434316"/>
          <a:ext cx="776737" cy="4572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0.90799</cdr:x>
      <cdr:y>0.64037</cdr:y>
    </cdr:from>
    <cdr:to>
      <cdr:x>1</cdr:x>
      <cdr:y>0.78319</cdr:y>
    </cdr:to>
    <cdr:sp macro="" textlink="">
      <cdr:nvSpPr>
        <cdr:cNvPr id="4" name="Metin kutusu 3">
          <a:extLst xmlns:a="http://schemas.openxmlformats.org/drawingml/2006/main">
            <a:ext uri="{FF2B5EF4-FFF2-40B4-BE49-F238E27FC236}">
              <a16:creationId xmlns:a16="http://schemas.microsoft.com/office/drawing/2014/main" id="{986DEC20-0570-C06A-E1B8-9C798D09680C}"/>
            </a:ext>
          </a:extLst>
        </cdr:cNvPr>
        <cdr:cNvSpPr txBox="1"/>
      </cdr:nvSpPr>
      <cdr:spPr>
        <a:xfrm xmlns:a="http://schemas.openxmlformats.org/drawingml/2006/main">
          <a:off x="7945421" y="3506516"/>
          <a:ext cx="805175" cy="78204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400" b="1" dirty="0"/>
        </a:p>
        <a:p xmlns:a="http://schemas.openxmlformats.org/drawingml/2006/main">
          <a:r>
            <a:rPr lang="tr-TR" sz="1400" dirty="0"/>
            <a:t> </a:t>
          </a:r>
        </a:p>
      </cdr:txBody>
    </cdr:sp>
  </cdr:relSizeAnchor>
</c:userShapes>
</file>

<file path=ppt/drawings/drawing11.xml><?xml version="1.0" encoding="utf-8"?>
<c:userShapes xmlns:c="http://schemas.openxmlformats.org/drawingml/2006/chart">
  <cdr:relSizeAnchor xmlns:cdr="http://schemas.openxmlformats.org/drawingml/2006/chartDrawing">
    <cdr:from>
      <cdr:x>0.29281</cdr:x>
      <cdr:y>0.12808</cdr:y>
    </cdr:from>
    <cdr:to>
      <cdr:x>0.38365</cdr:x>
      <cdr:y>0.23684</cdr:y>
    </cdr:to>
    <cdr:pic>
      <cdr:nvPicPr>
        <cdr:cNvPr id="2" name="chart">
          <a:extLst xmlns:a="http://schemas.openxmlformats.org/drawingml/2006/main">
            <a:ext uri="{FF2B5EF4-FFF2-40B4-BE49-F238E27FC236}">
              <a16:creationId xmlns:a16="http://schemas.microsoft.com/office/drawing/2014/main" id="{C0C64A5D-CB07-B838-7BCC-76E1A85BBC5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645333" y="701686"/>
          <a:ext cx="820663" cy="595822"/>
        </a:xfrm>
        <a:prstGeom xmlns:a="http://schemas.openxmlformats.org/drawingml/2006/main" prst="rect">
          <a:avLst/>
        </a:prstGeom>
      </cdr:spPr>
    </cdr:pic>
  </cdr:relSizeAnchor>
</c:userShapes>
</file>

<file path=ppt/drawings/drawing12.xml><?xml version="1.0" encoding="utf-8"?>
<c:userShapes xmlns:c="http://schemas.openxmlformats.org/drawingml/2006/chart">
  <cdr:relSizeAnchor xmlns:cdr="http://schemas.openxmlformats.org/drawingml/2006/chartDrawing">
    <cdr:from>
      <cdr:x>0.82439</cdr:x>
      <cdr:y>0.06218</cdr:y>
    </cdr:from>
    <cdr:to>
      <cdr:x>0.97901</cdr:x>
      <cdr:y>0.16561</cdr:y>
    </cdr:to>
    <cdr:sp macro="" textlink="">
      <cdr:nvSpPr>
        <cdr:cNvPr id="2" name="Metin kutusu 1">
          <a:extLst xmlns:a="http://schemas.openxmlformats.org/drawingml/2006/main">
            <a:ext uri="{FF2B5EF4-FFF2-40B4-BE49-F238E27FC236}">
              <a16:creationId xmlns:a16="http://schemas.microsoft.com/office/drawing/2014/main" id="{783535F5-4221-69B4-9F9F-84D8BA5A56E0}"/>
            </a:ext>
          </a:extLst>
        </cdr:cNvPr>
        <cdr:cNvSpPr txBox="1"/>
      </cdr:nvSpPr>
      <cdr:spPr>
        <a:xfrm xmlns:a="http://schemas.openxmlformats.org/drawingml/2006/main">
          <a:off x="7357325" y="358362"/>
          <a:ext cx="1379894" cy="596031"/>
        </a:xfrm>
        <a:prstGeom xmlns:a="http://schemas.openxmlformats.org/drawingml/2006/main" prst="rect">
          <a:avLst/>
        </a:prstGeom>
        <a:ln xmlns:a="http://schemas.openxmlformats.org/drawingml/2006/main">
          <a:solidFill>
            <a:schemeClr val="dk1"/>
          </a:solidFill>
        </a:ln>
      </cdr:spPr>
      <cdr:txBody>
        <a:bodyPr xmlns:a="http://schemas.openxmlformats.org/drawingml/2006/main" vertOverflow="clip" wrap="square" rtlCol="0"/>
        <a:lstStyle xmlns:a="http://schemas.openxmlformats.org/drawingml/2006/main"/>
        <a:p xmlns:a="http://schemas.openxmlformats.org/drawingml/2006/main">
          <a:pPr algn="ctr"/>
          <a:r>
            <a:rPr lang="tr-TR" sz="1400" b="1" kern="1200" dirty="0"/>
            <a:t>8.07.2025</a:t>
          </a:r>
        </a:p>
        <a:p xmlns:a="http://schemas.openxmlformats.org/drawingml/2006/main">
          <a:pPr algn="ctr"/>
          <a:r>
            <a:rPr lang="tr-TR" sz="1400" b="1" kern="1200" dirty="0"/>
            <a:t>5,890</a:t>
          </a:r>
        </a:p>
      </cdr:txBody>
    </cdr:sp>
  </cdr:relSizeAnchor>
  <cdr:relSizeAnchor xmlns:cdr="http://schemas.openxmlformats.org/drawingml/2006/chartDrawing">
    <cdr:from>
      <cdr:x>0.08466</cdr:x>
      <cdr:y>0.40623</cdr:y>
    </cdr:from>
    <cdr:to>
      <cdr:x>0.20767</cdr:x>
      <cdr:y>0.5</cdr:y>
    </cdr:to>
    <cdr:sp macro="" textlink="">
      <cdr:nvSpPr>
        <cdr:cNvPr id="3" name="Metin kutusu 2">
          <a:extLst xmlns:a="http://schemas.openxmlformats.org/drawingml/2006/main">
            <a:ext uri="{FF2B5EF4-FFF2-40B4-BE49-F238E27FC236}">
              <a16:creationId xmlns:a16="http://schemas.microsoft.com/office/drawing/2014/main" id="{EC509CBD-2CA3-C1FC-F5A4-78448E7F4DF4}"/>
            </a:ext>
          </a:extLst>
        </cdr:cNvPr>
        <cdr:cNvSpPr txBox="1"/>
      </cdr:nvSpPr>
      <cdr:spPr>
        <a:xfrm xmlns:a="http://schemas.openxmlformats.org/drawingml/2006/main">
          <a:off x="696686" y="2310913"/>
          <a:ext cx="1012372" cy="533400"/>
        </a:xfrm>
        <a:prstGeom xmlns:a="http://schemas.openxmlformats.org/drawingml/2006/main" prst="rect">
          <a:avLst/>
        </a:prstGeom>
        <a:ln xmlns:a="http://schemas.openxmlformats.org/drawingml/2006/main">
          <a:solidFill>
            <a:schemeClr val="dk1"/>
          </a:solidFill>
        </a:ln>
      </cdr:spPr>
      <cdr:txBody>
        <a:bodyPr xmlns:a="http://schemas.openxmlformats.org/drawingml/2006/main" vertOverflow="clip" wrap="square" rtlCol="0"/>
        <a:lstStyle xmlns:a="http://schemas.openxmlformats.org/drawingml/2006/main"/>
        <a:p xmlns:a="http://schemas.openxmlformats.org/drawingml/2006/main">
          <a:pPr algn="ctr" rtl="0" eaLnBrk="1" fontAlgn="ctr" latinLnBrk="0" hangingPunct="1"/>
          <a:r>
            <a:rPr lang="tr-TR" sz="1400" b="1" dirty="0"/>
            <a:t>05.10.2023</a:t>
          </a:r>
        </a:p>
        <a:p xmlns:a="http://schemas.openxmlformats.org/drawingml/2006/main">
          <a:pPr algn="ctr" rtl="0" eaLnBrk="1" fontAlgn="ctr" latinLnBrk="0" hangingPunct="1"/>
          <a:r>
            <a:rPr lang="tr-TR" sz="1400" b="1" dirty="0"/>
            <a:t>3,552</a:t>
          </a:r>
        </a:p>
      </cdr:txBody>
    </cdr:sp>
  </cdr:relSizeAnchor>
  <cdr:relSizeAnchor xmlns:cdr="http://schemas.openxmlformats.org/drawingml/2006/chartDrawing">
    <cdr:from>
      <cdr:x>0.42593</cdr:x>
      <cdr:y>0.05432</cdr:y>
    </cdr:from>
    <cdr:to>
      <cdr:x>0.55026</cdr:x>
      <cdr:y>0.1463</cdr:y>
    </cdr:to>
    <cdr:sp macro="" textlink="">
      <cdr:nvSpPr>
        <cdr:cNvPr id="4" name="Metin kutusu 3">
          <a:extLst xmlns:a="http://schemas.openxmlformats.org/drawingml/2006/main">
            <a:ext uri="{FF2B5EF4-FFF2-40B4-BE49-F238E27FC236}">
              <a16:creationId xmlns:a16="http://schemas.microsoft.com/office/drawing/2014/main" id="{FD3BBC7F-860B-3438-BA39-6DB7D1C29C11}"/>
            </a:ext>
          </a:extLst>
        </cdr:cNvPr>
        <cdr:cNvSpPr txBox="1"/>
      </cdr:nvSpPr>
      <cdr:spPr>
        <a:xfrm xmlns:a="http://schemas.openxmlformats.org/drawingml/2006/main">
          <a:off x="3505200" y="309010"/>
          <a:ext cx="1023257" cy="523220"/>
        </a:xfrm>
        <a:prstGeom xmlns:a="http://schemas.openxmlformats.org/drawingml/2006/main" prst="rect">
          <a:avLst/>
        </a:prstGeom>
        <a:ln xmlns:a="http://schemas.openxmlformats.org/drawingml/2006/main">
          <a:solidFill>
            <a:schemeClr val="dk1"/>
          </a:solidFill>
        </a:ln>
      </cdr:spPr>
      <cdr:txBody>
        <a:bodyPr xmlns:a="http://schemas.openxmlformats.org/drawingml/2006/main" vertOverflow="clip" wrap="square" rtlCol="0"/>
        <a:lstStyle xmlns:a="http://schemas.openxmlformats.org/drawingml/2006/main"/>
        <a:p xmlns:a="http://schemas.openxmlformats.org/drawingml/2006/main">
          <a:pPr algn="ctr" rtl="0" eaLnBrk="1" fontAlgn="ctr" latinLnBrk="0" hangingPunct="1"/>
          <a:r>
            <a:rPr lang="tr-TR" sz="1400" b="1" dirty="0"/>
            <a:t>21.05.2024</a:t>
          </a:r>
        </a:p>
        <a:p xmlns:a="http://schemas.openxmlformats.org/drawingml/2006/main">
          <a:pPr algn="ctr" rtl="0" eaLnBrk="1" fontAlgn="ctr" latinLnBrk="0" hangingPunct="1"/>
          <a:r>
            <a:rPr lang="tr-TR" sz="1400" b="1" dirty="0"/>
            <a:t>5,114</a:t>
          </a:r>
        </a:p>
      </cdr:txBody>
    </cdr:sp>
  </cdr:relSizeAnchor>
</c:userShapes>
</file>

<file path=ppt/drawings/drawing13.xml><?xml version="1.0" encoding="utf-8"?>
<c:userShapes xmlns:c="http://schemas.openxmlformats.org/drawingml/2006/chart">
  <cdr:relSizeAnchor xmlns:cdr="http://schemas.openxmlformats.org/drawingml/2006/chartDrawing">
    <cdr:from>
      <cdr:x>0.82813</cdr:x>
      <cdr:y>0.3099</cdr:y>
    </cdr:from>
    <cdr:to>
      <cdr:x>0.93066</cdr:x>
      <cdr:y>0.49105</cdr:y>
    </cdr:to>
    <cdr:sp macro="" textlink="">
      <cdr:nvSpPr>
        <cdr:cNvPr id="3" name="Metin kutusu 2"/>
        <cdr:cNvSpPr txBox="1"/>
      </cdr:nvSpPr>
      <cdr:spPr>
        <a:xfrm xmlns:a="http://schemas.openxmlformats.org/drawingml/2006/main">
          <a:off x="7384961" y="156431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0.5</cdr:x>
      <cdr:y>0.28752</cdr:y>
    </cdr:from>
    <cdr:to>
      <cdr:x>0.58687</cdr:x>
      <cdr:y>0.33707</cdr:y>
    </cdr:to>
    <cdr:sp macro="" textlink="">
      <cdr:nvSpPr>
        <cdr:cNvPr id="4" name="Metin kutusu 3"/>
        <cdr:cNvSpPr txBox="1"/>
      </cdr:nvSpPr>
      <cdr:spPr>
        <a:xfrm xmlns:a="http://schemas.openxmlformats.org/drawingml/2006/main">
          <a:off x="4458835" y="1564912"/>
          <a:ext cx="774678" cy="26969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tr-TR" sz="1200" b="1" dirty="0"/>
            <a:t>15.Kas.23</a:t>
          </a:r>
        </a:p>
      </cdr:txBody>
    </cdr:sp>
  </cdr:relSizeAnchor>
  <cdr:relSizeAnchor xmlns:cdr="http://schemas.openxmlformats.org/drawingml/2006/chartDrawing">
    <cdr:from>
      <cdr:x>0.5</cdr:x>
      <cdr:y>0.28752</cdr:y>
    </cdr:from>
    <cdr:to>
      <cdr:x>0.60555</cdr:x>
      <cdr:y>0.37234</cdr:y>
    </cdr:to>
    <cdr:sp macro="" textlink="">
      <cdr:nvSpPr>
        <cdr:cNvPr id="5" name="Dikdörtgen 4"/>
        <cdr:cNvSpPr/>
      </cdr:nvSpPr>
      <cdr:spPr>
        <a:xfrm xmlns:a="http://schemas.openxmlformats.org/drawingml/2006/main">
          <a:off x="4458835" y="1564912"/>
          <a:ext cx="941260" cy="461663"/>
        </a:xfrm>
        <a:prstGeom xmlns:a="http://schemas.openxmlformats.org/drawingml/2006/main" prst="rect">
          <a:avLst/>
        </a:prstGeom>
        <a:noFill xmlns:a="http://schemas.openxmlformats.org/drawingml/2006/main"/>
        <a:ln xmlns:a="http://schemas.openxmlformats.org/drawingml/2006/main" w="9525"/>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tr-TR"/>
        </a:p>
      </cdr:txBody>
    </cdr:sp>
  </cdr:relSizeAnchor>
  <cdr:relSizeAnchor xmlns:cdr="http://schemas.openxmlformats.org/drawingml/2006/chartDrawing">
    <cdr:from>
      <cdr:x>0.40015</cdr:x>
      <cdr:y>0</cdr:y>
    </cdr:from>
    <cdr:to>
      <cdr:x>0.50571</cdr:x>
      <cdr:y>0.08482</cdr:y>
    </cdr:to>
    <cdr:sp macro="" textlink="">
      <cdr:nvSpPr>
        <cdr:cNvPr id="6" name="Dikdörtgen 5"/>
        <cdr:cNvSpPr/>
      </cdr:nvSpPr>
      <cdr:spPr>
        <a:xfrm xmlns:a="http://schemas.openxmlformats.org/drawingml/2006/main">
          <a:off x="3568431" y="0"/>
          <a:ext cx="941296" cy="461665"/>
        </a:xfrm>
        <a:prstGeom xmlns:a="http://schemas.openxmlformats.org/drawingml/2006/main" prst="rect">
          <a:avLst/>
        </a:prstGeom>
        <a:noFill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tr-TR"/>
        </a:p>
      </cdr:txBody>
    </cdr:sp>
  </cdr:relSizeAnchor>
</c:userShapes>
</file>

<file path=ppt/drawings/drawing14.xml><?xml version="1.0" encoding="utf-8"?>
<c:userShapes xmlns:c="http://schemas.openxmlformats.org/drawingml/2006/chart">
  <cdr:relSizeAnchor xmlns:cdr="http://schemas.openxmlformats.org/drawingml/2006/chartDrawing">
    <cdr:from>
      <cdr:x>0.86534</cdr:x>
      <cdr:y>0.02174</cdr:y>
    </cdr:from>
    <cdr:to>
      <cdr:x>0.98505</cdr:x>
      <cdr:y>0.10064</cdr:y>
    </cdr:to>
    <cdr:sp macro="" textlink="">
      <cdr:nvSpPr>
        <cdr:cNvPr id="2" name="Metin kutusu 17">
          <a:extLst xmlns:a="http://schemas.openxmlformats.org/drawingml/2006/main">
            <a:ext uri="{FF2B5EF4-FFF2-40B4-BE49-F238E27FC236}">
              <a16:creationId xmlns:a16="http://schemas.microsoft.com/office/drawing/2014/main" id="{95C0BF8F-B1A7-A84F-B762-2615D340161C}"/>
            </a:ext>
          </a:extLst>
        </cdr:cNvPr>
        <cdr:cNvSpPr txBox="1"/>
      </cdr:nvSpPr>
      <cdr:spPr>
        <a:xfrm xmlns:a="http://schemas.openxmlformats.org/drawingml/2006/main">
          <a:off x="7807705" y="127199"/>
          <a:ext cx="1080108" cy="461665"/>
        </a:xfrm>
        <a:prstGeom xmlns:a="http://schemas.openxmlformats.org/drawingml/2006/main" prst="rect">
          <a:avLst/>
        </a:prstGeom>
        <a:noFill xmlns:a="http://schemas.openxmlformats.org/drawingml/2006/main"/>
        <a:ln xmlns:a="http://schemas.openxmlformats.org/drawingml/2006/main">
          <a:solidFill>
            <a:schemeClr val="accent1"/>
          </a:solidFill>
        </a:ln>
      </cdr:spPr>
      <cdr:txBody>
        <a:bodyPr xmlns:a="http://schemas.openxmlformats.org/drawingml/2006/main" wrap="square" rtlCol="0">
          <a:spAutoFit/>
        </a:bodyPr>
        <a:lstStyle xmlns:a="http://schemas.openxmlformats.org/drawingml/2006/main">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tr-TR" sz="1200" b="1" dirty="0">
              <a:solidFill>
                <a:prstClr val="black"/>
              </a:solidFill>
            </a:rPr>
            <a:t>03.04.2024</a:t>
          </a:r>
        </a:p>
        <a:p xmlns:a="http://schemas.openxmlformats.org/drawingml/2006/main">
          <a:pPr algn="ctr"/>
          <a:r>
            <a:rPr lang="tr-TR" sz="1200" b="1" dirty="0">
              <a:solidFill>
                <a:prstClr val="black"/>
              </a:solidFill>
            </a:rPr>
            <a:t>717,32</a:t>
          </a:r>
        </a:p>
      </cdr:txBody>
    </cdr:sp>
  </cdr:relSizeAnchor>
  <cdr:relSizeAnchor xmlns:cdr="http://schemas.openxmlformats.org/drawingml/2006/chartDrawing">
    <cdr:from>
      <cdr:x>0.57925</cdr:x>
      <cdr:y>0.69335</cdr:y>
    </cdr:from>
    <cdr:to>
      <cdr:x>0.6589</cdr:x>
      <cdr:y>0.77768</cdr:y>
    </cdr:to>
    <cdr:sp macro="" textlink="">
      <cdr:nvSpPr>
        <cdr:cNvPr id="4" name="Metin kutusu 3"/>
        <cdr:cNvSpPr txBox="1"/>
      </cdr:nvSpPr>
      <cdr:spPr>
        <a:xfrm xmlns:a="http://schemas.openxmlformats.org/drawingml/2006/main">
          <a:off x="5155352" y="4009688"/>
          <a:ext cx="708839" cy="4876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0.48909</cdr:x>
      <cdr:y>0.72489</cdr:y>
    </cdr:from>
    <cdr:to>
      <cdr:x>0.59183</cdr:x>
      <cdr:y>0.81524</cdr:y>
    </cdr:to>
    <cdr:sp macro="" textlink="">
      <cdr:nvSpPr>
        <cdr:cNvPr id="5" name="Metin kutusu 4"/>
        <cdr:cNvSpPr txBox="1"/>
      </cdr:nvSpPr>
      <cdr:spPr>
        <a:xfrm xmlns:a="http://schemas.openxmlformats.org/drawingml/2006/main">
          <a:off x="4412950" y="4241293"/>
          <a:ext cx="926992" cy="52863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tr-TR" sz="1200" b="1" dirty="0"/>
            <a:t>Mart18, 2020</a:t>
          </a:r>
        </a:p>
        <a:p xmlns:a="http://schemas.openxmlformats.org/drawingml/2006/main">
          <a:pPr algn="ctr"/>
          <a:r>
            <a:rPr lang="tr-TR" sz="1200" b="1" dirty="0"/>
            <a:t>121,97</a:t>
          </a:r>
        </a:p>
      </cdr:txBody>
    </cdr:sp>
  </cdr:relSizeAnchor>
</c:userShapes>
</file>

<file path=ppt/drawings/drawing15.xml><?xml version="1.0" encoding="utf-8"?>
<c:userShapes xmlns:c="http://schemas.openxmlformats.org/drawingml/2006/chart">
  <cdr:relSizeAnchor xmlns:cdr="http://schemas.openxmlformats.org/drawingml/2006/chartDrawing">
    <cdr:from>
      <cdr:x>0.33615</cdr:x>
      <cdr:y>0.04478</cdr:y>
    </cdr:from>
    <cdr:to>
      <cdr:x>0.44854</cdr:x>
      <cdr:y>0.10731</cdr:y>
    </cdr:to>
    <cdr:sp macro="" textlink="">
      <cdr:nvSpPr>
        <cdr:cNvPr id="3" name="Dikdörtgen 2">
          <a:extLst xmlns:a="http://schemas.openxmlformats.org/drawingml/2006/main">
            <a:ext uri="{FF2B5EF4-FFF2-40B4-BE49-F238E27FC236}">
              <a16:creationId xmlns:a16="http://schemas.microsoft.com/office/drawing/2014/main" id="{B2C365D3-1128-5D8D-DAB6-3989E45746E3}"/>
            </a:ext>
          </a:extLst>
        </cdr:cNvPr>
        <cdr:cNvSpPr/>
      </cdr:nvSpPr>
      <cdr:spPr>
        <a:xfrm xmlns:a="http://schemas.openxmlformats.org/drawingml/2006/main">
          <a:off x="2962728" y="265003"/>
          <a:ext cx="990600" cy="370114"/>
        </a:xfrm>
        <a:prstGeom xmlns:a="http://schemas.openxmlformats.org/drawingml/2006/main" prst="rect">
          <a:avLst/>
        </a:prstGeom>
        <a:ln xmlns:a="http://schemas.openxmlformats.org/drawingml/2006/main">
          <a:solidFill>
            <a:schemeClr val="tx1"/>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tr-TR" kern="1200"/>
        </a:p>
      </cdr:txBody>
    </cdr:sp>
  </cdr:relSizeAnchor>
  <cdr:relSizeAnchor xmlns:cdr="http://schemas.openxmlformats.org/drawingml/2006/chartDrawing">
    <cdr:from>
      <cdr:x>0.33862</cdr:x>
      <cdr:y>0.0411</cdr:y>
    </cdr:from>
    <cdr:to>
      <cdr:x>0.43372</cdr:x>
      <cdr:y>0.12444</cdr:y>
    </cdr:to>
    <cdr:sp macro="" textlink="">
      <cdr:nvSpPr>
        <cdr:cNvPr id="2" name="Metin kutusu 1">
          <a:extLst xmlns:a="http://schemas.openxmlformats.org/drawingml/2006/main">
            <a:ext uri="{FF2B5EF4-FFF2-40B4-BE49-F238E27FC236}">
              <a16:creationId xmlns:a16="http://schemas.microsoft.com/office/drawing/2014/main" id="{C3FFF096-6347-8CFC-33E3-F2C6069AC10A}"/>
            </a:ext>
          </a:extLst>
        </cdr:cNvPr>
        <cdr:cNvSpPr txBox="1"/>
      </cdr:nvSpPr>
      <cdr:spPr>
        <a:xfrm xmlns:a="http://schemas.openxmlformats.org/drawingml/2006/main">
          <a:off x="2984500" y="243231"/>
          <a:ext cx="838200" cy="49325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0" eaLnBrk="1" fontAlgn="auto" latinLnBrk="0" hangingPunct="1"/>
          <a:r>
            <a:rPr lang="tr-TR" b="1" dirty="0"/>
            <a:t>03.04.2024</a:t>
          </a:r>
        </a:p>
        <a:p xmlns:a="http://schemas.openxmlformats.org/drawingml/2006/main">
          <a:pPr rtl="0" eaLnBrk="1" fontAlgn="ctr" latinLnBrk="0" hangingPunct="1"/>
          <a:r>
            <a:rPr lang="tr-TR" b="1" dirty="0"/>
            <a:t>717,32</a:t>
          </a:r>
        </a:p>
        <a:p xmlns:a="http://schemas.openxmlformats.org/drawingml/2006/main">
          <a:endParaRPr lang="tr-TR" sz="1100" kern="1200" dirty="0"/>
        </a:p>
      </cdr:txBody>
    </cdr:sp>
  </cdr:relSizeAnchor>
  <cdr:relSizeAnchor xmlns:cdr="http://schemas.openxmlformats.org/drawingml/2006/chartDrawing">
    <cdr:from>
      <cdr:x>0.87357</cdr:x>
      <cdr:y>0.42276</cdr:y>
    </cdr:from>
    <cdr:to>
      <cdr:x>0.97609</cdr:x>
      <cdr:y>0.48713</cdr:y>
    </cdr:to>
    <cdr:sp macro="" textlink="">
      <cdr:nvSpPr>
        <cdr:cNvPr id="5" name="Dikdörtgen 4">
          <a:extLst xmlns:a="http://schemas.openxmlformats.org/drawingml/2006/main">
            <a:ext uri="{FF2B5EF4-FFF2-40B4-BE49-F238E27FC236}">
              <a16:creationId xmlns:a16="http://schemas.microsoft.com/office/drawing/2014/main" id="{BAE84921-C438-4708-9FC0-7184E0FCEAEB}"/>
            </a:ext>
          </a:extLst>
        </cdr:cNvPr>
        <cdr:cNvSpPr/>
      </cdr:nvSpPr>
      <cdr:spPr>
        <a:xfrm xmlns:a="http://schemas.openxmlformats.org/drawingml/2006/main">
          <a:off x="7699510" y="2502036"/>
          <a:ext cx="903591" cy="380962"/>
        </a:xfrm>
        <a:prstGeom xmlns:a="http://schemas.openxmlformats.org/drawingml/2006/main" prst="rect">
          <a:avLst/>
        </a:prstGeom>
        <a:ln xmlns:a="http://schemas.openxmlformats.org/drawingml/2006/main">
          <a:solidFill>
            <a:schemeClr val="tx1"/>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tr-TR" kern="1200"/>
        </a:p>
      </cdr:txBody>
    </cdr:sp>
  </cdr:relSizeAnchor>
  <cdr:relSizeAnchor xmlns:cdr="http://schemas.openxmlformats.org/drawingml/2006/chartDrawing">
    <cdr:from>
      <cdr:x>0.87401</cdr:x>
      <cdr:y>0.41907</cdr:y>
    </cdr:from>
    <cdr:to>
      <cdr:x>0.98023</cdr:x>
      <cdr:y>0.5</cdr:y>
    </cdr:to>
    <cdr:sp macro="" textlink="">
      <cdr:nvSpPr>
        <cdr:cNvPr id="4" name="Metin kutusu 3">
          <a:extLst xmlns:a="http://schemas.openxmlformats.org/drawingml/2006/main">
            <a:ext uri="{FF2B5EF4-FFF2-40B4-BE49-F238E27FC236}">
              <a16:creationId xmlns:a16="http://schemas.microsoft.com/office/drawing/2014/main" id="{4B931E12-55E4-FA23-28C3-45EA1D883589}"/>
            </a:ext>
          </a:extLst>
        </cdr:cNvPr>
        <cdr:cNvSpPr txBox="1"/>
      </cdr:nvSpPr>
      <cdr:spPr>
        <a:xfrm xmlns:a="http://schemas.openxmlformats.org/drawingml/2006/main">
          <a:off x="7703355" y="2480188"/>
          <a:ext cx="936202" cy="47897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0" eaLnBrk="1" fontAlgn="ctr" latinLnBrk="0" hangingPunct="1"/>
          <a:r>
            <a:rPr lang="tr-TR" b="1" dirty="0"/>
            <a:t>09.04.2025</a:t>
          </a:r>
        </a:p>
        <a:p xmlns:a="http://schemas.openxmlformats.org/drawingml/2006/main">
          <a:pPr rtl="0" eaLnBrk="1" fontAlgn="ctr" latinLnBrk="0" hangingPunct="1"/>
          <a:r>
            <a:rPr lang="tr-TR" b="1" dirty="0"/>
            <a:t>491,02</a:t>
          </a:r>
        </a:p>
      </cdr:txBody>
    </cdr:sp>
  </cdr:relSizeAnchor>
</c:userShapes>
</file>

<file path=ppt/drawings/drawing2.xml><?xml version="1.0" encoding="utf-8"?>
<c:userShapes xmlns:c="http://schemas.openxmlformats.org/drawingml/2006/chart">
  <cdr:relSizeAnchor xmlns:cdr="http://schemas.openxmlformats.org/drawingml/2006/chartDrawing">
    <cdr:from>
      <cdr:x>0.59242</cdr:x>
      <cdr:y>0.78896</cdr:y>
    </cdr:from>
    <cdr:to>
      <cdr:x>0.70145</cdr:x>
      <cdr:y>0.95336</cdr:y>
    </cdr:to>
    <cdr:sp macro="" textlink="">
      <cdr:nvSpPr>
        <cdr:cNvPr id="2" name="Metin kutusu 1"/>
        <cdr:cNvSpPr txBox="1"/>
      </cdr:nvSpPr>
      <cdr:spPr>
        <a:xfrm xmlns:a="http://schemas.openxmlformats.org/drawingml/2006/main">
          <a:off x="4968240" y="4388094"/>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0.54904</cdr:x>
      <cdr:y>0.75608</cdr:y>
    </cdr:from>
    <cdr:to>
      <cdr:x>0.65807</cdr:x>
      <cdr:y>0.92048</cdr:y>
    </cdr:to>
    <cdr:sp macro="" textlink="">
      <cdr:nvSpPr>
        <cdr:cNvPr id="3" name="Metin kutusu 2"/>
        <cdr:cNvSpPr txBox="1"/>
      </cdr:nvSpPr>
      <cdr:spPr>
        <a:xfrm xmlns:a="http://schemas.openxmlformats.org/drawingml/2006/main">
          <a:off x="4815466" y="4205219"/>
          <a:ext cx="956277" cy="91437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tr-TR" sz="1400" b="1" dirty="0"/>
            <a:t>15.06.2018</a:t>
          </a:r>
        </a:p>
        <a:p xmlns:a="http://schemas.openxmlformats.org/drawingml/2006/main">
          <a:r>
            <a:rPr lang="tr-TR" sz="1400" b="1" dirty="0"/>
            <a:t>1.332.881.542</a:t>
          </a:r>
        </a:p>
      </cdr:txBody>
    </cdr:sp>
  </cdr:relSizeAnchor>
  <cdr:relSizeAnchor xmlns:cdr="http://schemas.openxmlformats.org/drawingml/2006/chartDrawing">
    <cdr:from>
      <cdr:x>0.55454</cdr:x>
      <cdr:y>0.75921</cdr:y>
    </cdr:from>
    <cdr:to>
      <cdr:x>0.68064</cdr:x>
      <cdr:y>0.83593</cdr:y>
    </cdr:to>
    <cdr:sp macro="" textlink="">
      <cdr:nvSpPr>
        <cdr:cNvPr id="4" name="Dikdörtgen 3"/>
        <cdr:cNvSpPr/>
      </cdr:nvSpPr>
      <cdr:spPr>
        <a:xfrm xmlns:a="http://schemas.openxmlformats.org/drawingml/2006/main">
          <a:off x="4863737" y="4222632"/>
          <a:ext cx="1105988" cy="426719"/>
        </a:xfrm>
        <a:prstGeom xmlns:a="http://schemas.openxmlformats.org/drawingml/2006/main" prst="rect">
          <a:avLst/>
        </a:prstGeom>
        <a:noFill xmlns:a="http://schemas.openxmlformats.org/drawingml/2006/main"/>
        <a:ln xmlns:a="http://schemas.openxmlformats.org/drawingml/2006/main" w="12700"/>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tr-TR"/>
        </a:p>
      </cdr:txBody>
    </cdr:sp>
  </cdr:relSizeAnchor>
  <cdr:relSizeAnchor xmlns:cdr="http://schemas.openxmlformats.org/drawingml/2006/chartDrawing">
    <cdr:from>
      <cdr:x>0.89097</cdr:x>
      <cdr:y>0.77173</cdr:y>
    </cdr:from>
    <cdr:to>
      <cdr:x>1</cdr:x>
      <cdr:y>0.93614</cdr:y>
    </cdr:to>
    <cdr:sp macro="" textlink="">
      <cdr:nvSpPr>
        <cdr:cNvPr id="5" name="Metin kutusu 4"/>
        <cdr:cNvSpPr txBox="1"/>
      </cdr:nvSpPr>
      <cdr:spPr>
        <a:xfrm xmlns:a="http://schemas.openxmlformats.org/drawingml/2006/main">
          <a:off x="7471954" y="42923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0.74396</cdr:x>
      <cdr:y>0.67744</cdr:y>
    </cdr:from>
    <cdr:to>
      <cdr:x>0.853</cdr:x>
      <cdr:y>0.84028</cdr:y>
    </cdr:to>
    <cdr:sp macro="" textlink="">
      <cdr:nvSpPr>
        <cdr:cNvPr id="6" name="Metin kutusu 5"/>
        <cdr:cNvSpPr txBox="1"/>
      </cdr:nvSpPr>
      <cdr:spPr>
        <a:xfrm xmlns:a="http://schemas.openxmlformats.org/drawingml/2006/main">
          <a:off x="6525063" y="3767839"/>
          <a:ext cx="956366" cy="90569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tr-TR" sz="1400" b="1" dirty="0"/>
            <a:t>19.02.2021</a:t>
          </a:r>
        </a:p>
        <a:p xmlns:a="http://schemas.openxmlformats.org/drawingml/2006/main">
          <a:pPr algn="ctr"/>
          <a:r>
            <a:rPr lang="tr-TR" sz="1400" b="1" dirty="0"/>
            <a:t>3.329.808.519</a:t>
          </a:r>
        </a:p>
      </cdr:txBody>
    </cdr:sp>
  </cdr:relSizeAnchor>
  <cdr:relSizeAnchor xmlns:cdr="http://schemas.openxmlformats.org/drawingml/2006/chartDrawing">
    <cdr:from>
      <cdr:x>0.73729</cdr:x>
      <cdr:y>0.68227</cdr:y>
    </cdr:from>
    <cdr:to>
      <cdr:x>0.86835</cdr:x>
      <cdr:y>0.76525</cdr:y>
    </cdr:to>
    <cdr:sp macro="" textlink="">
      <cdr:nvSpPr>
        <cdr:cNvPr id="9" name="Dikdörtgen 8"/>
        <cdr:cNvSpPr/>
      </cdr:nvSpPr>
      <cdr:spPr>
        <a:xfrm xmlns:a="http://schemas.openxmlformats.org/drawingml/2006/main">
          <a:off x="6466585" y="3794720"/>
          <a:ext cx="1149497" cy="461526"/>
        </a:xfrm>
        <a:prstGeom xmlns:a="http://schemas.openxmlformats.org/drawingml/2006/main" prst="rect">
          <a:avLst/>
        </a:prstGeom>
        <a:noFill xmlns:a="http://schemas.openxmlformats.org/drawingml/2006/main"/>
        <a:ln xmlns:a="http://schemas.openxmlformats.org/drawingml/2006/main" w="12700"/>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tr-TR"/>
        </a:p>
      </cdr:txBody>
    </cdr:sp>
  </cdr:relSizeAnchor>
</c:userShapes>
</file>

<file path=ppt/drawings/drawing3.xml><?xml version="1.0" encoding="utf-8"?>
<c:userShapes xmlns:c="http://schemas.openxmlformats.org/drawingml/2006/chart">
  <cdr:relSizeAnchor xmlns:cdr="http://schemas.openxmlformats.org/drawingml/2006/chartDrawing">
    <cdr:from>
      <cdr:x>0.76221</cdr:x>
      <cdr:y>0.59156</cdr:y>
    </cdr:from>
    <cdr:to>
      <cdr:x>0.92521</cdr:x>
      <cdr:y>0.69266</cdr:y>
    </cdr:to>
    <cdr:sp macro="" textlink="">
      <cdr:nvSpPr>
        <cdr:cNvPr id="2" name="Metin kutusu 2">
          <a:extLst xmlns:a="http://schemas.openxmlformats.org/drawingml/2006/main">
            <a:ext uri="{FF2B5EF4-FFF2-40B4-BE49-F238E27FC236}">
              <a16:creationId xmlns:a16="http://schemas.microsoft.com/office/drawing/2014/main" id="{945C09BD-FBF7-4ABF-13C7-C4A3A234E695}"/>
            </a:ext>
          </a:extLst>
        </cdr:cNvPr>
        <cdr:cNvSpPr txBox="1"/>
      </cdr:nvSpPr>
      <cdr:spPr>
        <a:xfrm xmlns:a="http://schemas.openxmlformats.org/drawingml/2006/main">
          <a:off x="6573662" y="3399141"/>
          <a:ext cx="1405786" cy="580924"/>
        </a:xfrm>
        <a:prstGeom xmlns:a="http://schemas.openxmlformats.org/drawingml/2006/main" prst="rect">
          <a:avLst/>
        </a:prstGeom>
        <a:noFill xmlns:a="http://schemas.openxmlformats.org/drawingml/2006/main"/>
        <a:ln xmlns:a="http://schemas.openxmlformats.org/drawingml/2006/main">
          <a:solidFill>
            <a:schemeClr val="accent1"/>
          </a:solidFill>
        </a:ln>
      </cdr:spPr>
      <cdr:txBody>
        <a:bodyPr xmlns:a="http://schemas.openxmlformats.org/drawingml/2006/main" wrap="square" rtlCol="0">
          <a:spAutoFit/>
        </a:bodyPr>
        <a:lstStyle xmlns:a="http://schemas.openxmlformats.org/drawingml/2006/main">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tr-TR" sz="1400" b="1" dirty="0"/>
            <a:t>Aralık 2021</a:t>
          </a:r>
        </a:p>
        <a:p xmlns:a="http://schemas.openxmlformats.org/drawingml/2006/main">
          <a:pPr algn="ctr"/>
          <a:r>
            <a:rPr lang="tr-TR" sz="1400" b="1" dirty="0"/>
            <a:t>47,82</a:t>
          </a:r>
        </a:p>
      </cdr:txBody>
    </cdr:sp>
  </cdr:relSizeAnchor>
  <cdr:relSizeAnchor xmlns:cdr="http://schemas.openxmlformats.org/drawingml/2006/chartDrawing">
    <cdr:from>
      <cdr:x>0.26857</cdr:x>
      <cdr:y>0</cdr:y>
    </cdr:from>
    <cdr:to>
      <cdr:x>0.43157</cdr:x>
      <cdr:y>0.09456</cdr:y>
    </cdr:to>
    <cdr:sp macro="" textlink="">
      <cdr:nvSpPr>
        <cdr:cNvPr id="3" name="Metin kutusu 2">
          <a:extLst xmlns:a="http://schemas.openxmlformats.org/drawingml/2006/main">
            <a:ext uri="{FF2B5EF4-FFF2-40B4-BE49-F238E27FC236}">
              <a16:creationId xmlns:a16="http://schemas.microsoft.com/office/drawing/2014/main" id="{78B736C0-8900-C225-EBFE-5405787F500E}"/>
            </a:ext>
          </a:extLst>
        </cdr:cNvPr>
        <cdr:cNvSpPr txBox="1"/>
      </cdr:nvSpPr>
      <cdr:spPr>
        <a:xfrm xmlns:a="http://schemas.openxmlformats.org/drawingml/2006/main">
          <a:off x="2316282" y="0"/>
          <a:ext cx="1405786" cy="523220"/>
        </a:xfrm>
        <a:prstGeom xmlns:a="http://schemas.openxmlformats.org/drawingml/2006/main" prst="rect">
          <a:avLst/>
        </a:prstGeom>
        <a:noFill xmlns:a="http://schemas.openxmlformats.org/drawingml/2006/main"/>
        <a:ln xmlns:a="http://schemas.openxmlformats.org/drawingml/2006/main">
          <a:solidFill>
            <a:schemeClr val="accent1"/>
          </a:solidFill>
        </a:ln>
      </cdr:spPr>
      <cdr:txBody>
        <a:bodyPr xmlns:a="http://schemas.openxmlformats.org/drawingml/2006/main" wrap="square" rtlCol="0">
          <a:spAutoFit/>
        </a:bodyPr>
        <a:lstStyle xmlns:a="http://schemas.openxmlformats.org/drawingml/2006/main">
          <a:defPPr>
            <a:defRPr lang="tr-TR"/>
          </a:defPPr>
          <a:lvl1pPr marL="0" indent="0" algn="l" defTabSz="914400" rtl="0" eaLnBrk="1" latinLnBrk="0" hangingPunct="1">
            <a:defRPr sz="1800" kern="1200">
              <a:solidFill>
                <a:schemeClr val="tx1"/>
              </a:solidFill>
              <a:latin typeface="+mn-lt"/>
              <a:ea typeface="+mn-ea"/>
              <a:cs typeface="+mn-cs"/>
            </a:defRPr>
          </a:lvl1pPr>
          <a:lvl2pPr marL="457200" indent="0" algn="l" defTabSz="914400" rtl="0" eaLnBrk="1" latinLnBrk="0" hangingPunct="1">
            <a:defRPr sz="1800" kern="1200">
              <a:solidFill>
                <a:schemeClr val="tx1"/>
              </a:solidFill>
              <a:latin typeface="+mn-lt"/>
              <a:ea typeface="+mn-ea"/>
              <a:cs typeface="+mn-cs"/>
            </a:defRPr>
          </a:lvl2pPr>
          <a:lvl3pPr marL="914400" indent="0" algn="l" defTabSz="914400" rtl="0" eaLnBrk="1" latinLnBrk="0" hangingPunct="1">
            <a:defRPr sz="1800" kern="1200">
              <a:solidFill>
                <a:schemeClr val="tx1"/>
              </a:solidFill>
              <a:latin typeface="+mn-lt"/>
              <a:ea typeface="+mn-ea"/>
              <a:cs typeface="+mn-cs"/>
            </a:defRPr>
          </a:lvl3pPr>
          <a:lvl4pPr marL="1371600" indent="0" algn="l" defTabSz="914400" rtl="0" eaLnBrk="1" latinLnBrk="0" hangingPunct="1">
            <a:defRPr sz="1800" kern="1200">
              <a:solidFill>
                <a:schemeClr val="tx1"/>
              </a:solidFill>
              <a:latin typeface="+mn-lt"/>
              <a:ea typeface="+mn-ea"/>
              <a:cs typeface="+mn-cs"/>
            </a:defRPr>
          </a:lvl4pPr>
          <a:lvl5pPr marL="1828800" indent="0" algn="l" defTabSz="914400" rtl="0" eaLnBrk="1" latinLnBrk="0" hangingPunct="1">
            <a:defRPr sz="1800" kern="1200">
              <a:solidFill>
                <a:schemeClr val="tx1"/>
              </a:solidFill>
              <a:latin typeface="+mn-lt"/>
              <a:ea typeface="+mn-ea"/>
              <a:cs typeface="+mn-cs"/>
            </a:defRPr>
          </a:lvl5pPr>
          <a:lvl6pPr marL="2286000" indent="0" algn="l" defTabSz="914400" rtl="0" eaLnBrk="1" latinLnBrk="0" hangingPunct="1">
            <a:defRPr sz="1800" kern="1200">
              <a:solidFill>
                <a:schemeClr val="tx1"/>
              </a:solidFill>
              <a:latin typeface="+mn-lt"/>
              <a:ea typeface="+mn-ea"/>
              <a:cs typeface="+mn-cs"/>
            </a:defRPr>
          </a:lvl6pPr>
          <a:lvl7pPr marL="2743200" indent="0" algn="l" defTabSz="914400" rtl="0" eaLnBrk="1" latinLnBrk="0" hangingPunct="1">
            <a:defRPr sz="1800" kern="1200">
              <a:solidFill>
                <a:schemeClr val="tx1"/>
              </a:solidFill>
              <a:latin typeface="+mn-lt"/>
              <a:ea typeface="+mn-ea"/>
              <a:cs typeface="+mn-cs"/>
            </a:defRPr>
          </a:lvl7pPr>
          <a:lvl8pPr marL="3200400" indent="0" algn="l" defTabSz="914400" rtl="0" eaLnBrk="1" latinLnBrk="0" hangingPunct="1">
            <a:defRPr sz="1800" kern="1200">
              <a:solidFill>
                <a:schemeClr val="tx1"/>
              </a:solidFill>
              <a:latin typeface="+mn-lt"/>
              <a:ea typeface="+mn-ea"/>
              <a:cs typeface="+mn-cs"/>
            </a:defRPr>
          </a:lvl8pPr>
          <a:lvl9pPr marL="3657600" indent="0" algn="l" defTabSz="914400" rtl="0" eaLnBrk="1" latinLnBrk="0" hangingPunct="1">
            <a:defRPr sz="1800" kern="1200">
              <a:solidFill>
                <a:schemeClr val="tx1"/>
              </a:solidFill>
              <a:latin typeface="+mn-lt"/>
              <a:ea typeface="+mn-ea"/>
              <a:cs typeface="+mn-cs"/>
            </a:defRPr>
          </a:lvl9pPr>
        </a:lstStyle>
        <a:p xmlns:a="http://schemas.openxmlformats.org/drawingml/2006/main">
          <a:pPr algn="ctr" fontAlgn="ctr"/>
          <a:r>
            <a:rPr lang="tr-TR" sz="1400" b="1" dirty="0">
              <a:solidFill>
                <a:srgbClr val="000000"/>
              </a:solidFill>
              <a:latin typeface="Calibri" panose="020F0502020204030204" pitchFamily="34" charset="0"/>
            </a:rPr>
            <a:t>Aralık 2007</a:t>
          </a:r>
          <a:endParaRPr lang="tr-TR" sz="1600" dirty="0">
            <a:latin typeface="Arial" panose="020B0604020202020204" pitchFamily="34" charset="0"/>
          </a:endParaRPr>
        </a:p>
        <a:p xmlns:a="http://schemas.openxmlformats.org/drawingml/2006/main">
          <a:pPr algn="ctr" fontAlgn="b"/>
          <a:r>
            <a:rPr lang="tr-TR" sz="1400" b="1" dirty="0">
              <a:solidFill>
                <a:srgbClr val="000000"/>
              </a:solidFill>
              <a:latin typeface="Calibri" panose="020F0502020204030204" pitchFamily="34" charset="0"/>
            </a:rPr>
            <a:t>127,71</a:t>
          </a:r>
          <a:endParaRPr lang="tr-TR" sz="1600" b="1" dirty="0">
            <a:latin typeface="Arial" panose="020B0604020202020204" pitchFamily="34" charset="0"/>
          </a:endParaRPr>
        </a:p>
      </cdr:txBody>
    </cdr:sp>
  </cdr:relSizeAnchor>
  <cdr:relSizeAnchor xmlns:cdr="http://schemas.openxmlformats.org/drawingml/2006/chartDrawing">
    <cdr:from>
      <cdr:x>0.86492</cdr:x>
      <cdr:y>0.30712</cdr:y>
    </cdr:from>
    <cdr:to>
      <cdr:x>0.9899</cdr:x>
      <cdr:y>0.40406</cdr:y>
    </cdr:to>
    <cdr:sp macro="" textlink="">
      <cdr:nvSpPr>
        <cdr:cNvPr id="4" name="Metin kutusu 3">
          <a:extLst xmlns:a="http://schemas.openxmlformats.org/drawingml/2006/main">
            <a:ext uri="{FF2B5EF4-FFF2-40B4-BE49-F238E27FC236}">
              <a16:creationId xmlns:a16="http://schemas.microsoft.com/office/drawing/2014/main" id="{7544D25A-A4D1-88A5-716E-E59769B5AD89}"/>
            </a:ext>
          </a:extLst>
        </cdr:cNvPr>
        <cdr:cNvSpPr txBox="1"/>
      </cdr:nvSpPr>
      <cdr:spPr>
        <a:xfrm xmlns:a="http://schemas.openxmlformats.org/drawingml/2006/main">
          <a:off x="7459464" y="1764720"/>
          <a:ext cx="1077883" cy="557020"/>
        </a:xfrm>
        <a:prstGeom xmlns:a="http://schemas.openxmlformats.org/drawingml/2006/main" prst="rect">
          <a:avLst/>
        </a:prstGeom>
        <a:noFill xmlns:a="http://schemas.openxmlformats.org/drawingml/2006/main"/>
        <a:ln xmlns:a="http://schemas.openxmlformats.org/drawingml/2006/main">
          <a:solidFill>
            <a:schemeClr val="accent1"/>
          </a:solidFill>
        </a:ln>
      </cdr:spPr>
      <cdr:txBody>
        <a:bodyPr xmlns:a="http://schemas.openxmlformats.org/drawingml/2006/main" vertOverflow="clip" wrap="square" rtlCol="0"/>
        <a:lstStyle xmlns:a="http://schemas.openxmlformats.org/drawingml/2006/main"/>
        <a:p xmlns:a="http://schemas.openxmlformats.org/drawingml/2006/main">
          <a:pPr algn="ctr" rtl="0" fontAlgn="ctr"/>
          <a:r>
            <a:rPr lang="tr-TR" sz="1400" b="1" kern="1200" dirty="0">
              <a:solidFill>
                <a:srgbClr val="000000"/>
              </a:solidFill>
              <a:latin typeface="Calibri" panose="020F0502020204030204" pitchFamily="34" charset="0"/>
            </a:rPr>
            <a:t>Nisan 2025</a:t>
          </a:r>
          <a:endParaRPr lang="tr-TR" sz="1600" b="1" dirty="0">
            <a:latin typeface="Arial" panose="020B0604020202020204" pitchFamily="34" charset="0"/>
          </a:endParaRPr>
        </a:p>
        <a:p xmlns:a="http://schemas.openxmlformats.org/drawingml/2006/main">
          <a:pPr algn="ctr" rtl="0" fontAlgn="ctr"/>
          <a:r>
            <a:rPr lang="tr-TR" sz="1400" b="1" kern="1200" dirty="0">
              <a:solidFill>
                <a:srgbClr val="000000"/>
              </a:solidFill>
              <a:latin typeface="Calibri" panose="020F0502020204030204" pitchFamily="34" charset="0"/>
            </a:rPr>
            <a:t>72,12</a:t>
          </a:r>
          <a:endParaRPr lang="tr-TR" sz="1600" b="1" dirty="0">
            <a:latin typeface="Arial"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0.82275</cdr:x>
      <cdr:y>0.13588</cdr:y>
    </cdr:from>
    <cdr:to>
      <cdr:x>0.93386</cdr:x>
      <cdr:y>0.3159</cdr:y>
    </cdr:to>
    <cdr:sp macro="" textlink="">
      <cdr:nvSpPr>
        <cdr:cNvPr id="2" name="Metin kutusu 1"/>
        <cdr:cNvSpPr txBox="1"/>
      </cdr:nvSpPr>
      <cdr:spPr>
        <a:xfrm xmlns:a="http://schemas.openxmlformats.org/drawingml/2006/main">
          <a:off x="6770914" y="690154"/>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tr-TR"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0.68287</cdr:x>
      <cdr:y>0.26059</cdr:y>
    </cdr:from>
    <cdr:to>
      <cdr:x>0.79398</cdr:x>
      <cdr:y>0.43655</cdr:y>
    </cdr:to>
    <cdr:sp macro="" textlink="">
      <cdr:nvSpPr>
        <cdr:cNvPr id="3" name="Metin kutusu 2"/>
        <cdr:cNvSpPr txBox="1"/>
      </cdr:nvSpPr>
      <cdr:spPr>
        <a:xfrm xmlns:a="http://schemas.openxmlformats.org/drawingml/2006/main">
          <a:off x="5619750" y="1354137"/>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0.74815</cdr:x>
      <cdr:y>0.73242</cdr:y>
    </cdr:from>
    <cdr:to>
      <cdr:x>0.85608</cdr:x>
      <cdr:y>0.80234</cdr:y>
    </cdr:to>
    <cdr:sp macro="" textlink="">
      <cdr:nvSpPr>
        <cdr:cNvPr id="5" name="Dikdörtgen 4"/>
        <cdr:cNvSpPr/>
      </cdr:nvSpPr>
      <cdr:spPr>
        <a:xfrm xmlns:a="http://schemas.openxmlformats.org/drawingml/2006/main">
          <a:off x="6626461" y="4289616"/>
          <a:ext cx="955950" cy="409506"/>
        </a:xfrm>
        <a:prstGeom xmlns:a="http://schemas.openxmlformats.org/drawingml/2006/main" prst="rect">
          <a:avLst/>
        </a:prstGeom>
        <a:noFill xmlns:a="http://schemas.openxmlformats.org/drawingml/2006/main"/>
        <a:ln xmlns:a="http://schemas.openxmlformats.org/drawingml/2006/main" w="6350"/>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tr-TR"/>
        </a:p>
      </cdr:txBody>
    </cdr:sp>
  </cdr:relSizeAnchor>
  <cdr:relSizeAnchor xmlns:cdr="http://schemas.openxmlformats.org/drawingml/2006/chartDrawing">
    <cdr:from>
      <cdr:x>0.75079</cdr:x>
      <cdr:y>0.72956</cdr:y>
    </cdr:from>
    <cdr:to>
      <cdr:x>0.8619</cdr:x>
      <cdr:y>0.82037</cdr:y>
    </cdr:to>
    <cdr:sp macro="" textlink="">
      <cdr:nvSpPr>
        <cdr:cNvPr id="6" name="Metin kutusu 5"/>
        <cdr:cNvSpPr txBox="1"/>
      </cdr:nvSpPr>
      <cdr:spPr>
        <a:xfrm xmlns:a="http://schemas.openxmlformats.org/drawingml/2006/main">
          <a:off x="6649844" y="4272866"/>
          <a:ext cx="984115" cy="53183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tr-TR" sz="1200" b="1" dirty="0"/>
            <a:t>02.06.2023</a:t>
          </a:r>
        </a:p>
        <a:p xmlns:a="http://schemas.openxmlformats.org/drawingml/2006/main">
          <a:pPr algn="ctr"/>
          <a:r>
            <a:rPr lang="tr-TR" sz="1200" b="1" dirty="0"/>
            <a:t>-5.697</a:t>
          </a:r>
        </a:p>
      </cdr:txBody>
    </cdr:sp>
  </cdr:relSizeAnchor>
  <cdr:relSizeAnchor xmlns:cdr="http://schemas.openxmlformats.org/drawingml/2006/chartDrawing">
    <cdr:from>
      <cdr:x>0.89746</cdr:x>
      <cdr:y>0.20687</cdr:y>
    </cdr:from>
    <cdr:to>
      <cdr:x>1</cdr:x>
      <cdr:y>0.28305</cdr:y>
    </cdr:to>
    <cdr:sp macro="" textlink="">
      <cdr:nvSpPr>
        <cdr:cNvPr id="2" name="Metin kutusu 1">
          <a:extLst xmlns:a="http://schemas.openxmlformats.org/drawingml/2006/main">
            <a:ext uri="{FF2B5EF4-FFF2-40B4-BE49-F238E27FC236}">
              <a16:creationId xmlns:a16="http://schemas.microsoft.com/office/drawing/2014/main" id="{05108CA6-39B2-8FBF-8A6C-D9404B140F3A}"/>
            </a:ext>
          </a:extLst>
        </cdr:cNvPr>
        <cdr:cNvSpPr txBox="1"/>
      </cdr:nvSpPr>
      <cdr:spPr>
        <a:xfrm xmlns:a="http://schemas.openxmlformats.org/drawingml/2006/main">
          <a:off x="7718613" y="1206138"/>
          <a:ext cx="863685" cy="44413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0.90056</cdr:x>
      <cdr:y>0.19343</cdr:y>
    </cdr:from>
    <cdr:to>
      <cdr:x>1</cdr:x>
      <cdr:y>0.29425</cdr:y>
    </cdr:to>
    <cdr:sp macro="" textlink="">
      <cdr:nvSpPr>
        <cdr:cNvPr id="4" name="Metin kutusu 3">
          <a:extLst xmlns:a="http://schemas.openxmlformats.org/drawingml/2006/main">
            <a:ext uri="{FF2B5EF4-FFF2-40B4-BE49-F238E27FC236}">
              <a16:creationId xmlns:a16="http://schemas.microsoft.com/office/drawing/2014/main" id="{DB5679E1-D370-2153-C2D2-664BE6BEC840}"/>
            </a:ext>
          </a:extLst>
        </cdr:cNvPr>
        <cdr:cNvSpPr txBox="1"/>
      </cdr:nvSpPr>
      <cdr:spPr>
        <a:xfrm xmlns:a="http://schemas.openxmlformats.org/drawingml/2006/main">
          <a:off x="7718613" y="1127760"/>
          <a:ext cx="837559" cy="5878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0.86222</cdr:x>
      <cdr:y>0.29438</cdr:y>
    </cdr:from>
    <cdr:to>
      <cdr:x>0.96457</cdr:x>
      <cdr:y>0.38401</cdr:y>
    </cdr:to>
    <cdr:sp macro="" textlink="">
      <cdr:nvSpPr>
        <cdr:cNvPr id="7" name="Dikdörtgen Belirtme Çizgisi 6">
          <a:extLst xmlns:a="http://schemas.openxmlformats.org/drawingml/2006/main">
            <a:ext uri="{FF2B5EF4-FFF2-40B4-BE49-F238E27FC236}">
              <a16:creationId xmlns:a16="http://schemas.microsoft.com/office/drawing/2014/main" id="{B6DB4467-E73C-F762-F159-5C2BF27B9B03}"/>
            </a:ext>
          </a:extLst>
        </cdr:cNvPr>
        <cdr:cNvSpPr/>
      </cdr:nvSpPr>
      <cdr:spPr>
        <a:xfrm xmlns:a="http://schemas.openxmlformats.org/drawingml/2006/main">
          <a:off x="7636838" y="1724123"/>
          <a:ext cx="906527" cy="524942"/>
        </a:xfrm>
        <a:prstGeom xmlns:a="http://schemas.openxmlformats.org/drawingml/2006/main" prst="wedgeRectCallout">
          <a:avLst>
            <a:gd name="adj1" fmla="val 75893"/>
            <a:gd name="adj2" fmla="val 70541"/>
          </a:avLst>
        </a:prstGeom>
        <a:ln xmlns:a="http://schemas.openxmlformats.org/drawingml/2006/main">
          <a:solidFill>
            <a:schemeClr val="accent1"/>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r>
            <a:rPr lang="tr-TR" sz="1200" b="1" dirty="0"/>
            <a:t>27.06.202546.370</a:t>
          </a:r>
        </a:p>
      </cdr:txBody>
    </cdr:sp>
  </cdr:relSizeAnchor>
  <cdr:relSizeAnchor xmlns:cdr="http://schemas.openxmlformats.org/drawingml/2006/chartDrawing">
    <cdr:from>
      <cdr:x>0.8389</cdr:x>
      <cdr:y>0.01128</cdr:y>
    </cdr:from>
    <cdr:to>
      <cdr:x>0.94125</cdr:x>
      <cdr:y>0.10091</cdr:y>
    </cdr:to>
    <cdr:sp macro="" textlink="">
      <cdr:nvSpPr>
        <cdr:cNvPr id="8" name="Dikdörtgen Belirtme Çizgisi 6">
          <a:extLst xmlns:a="http://schemas.openxmlformats.org/drawingml/2006/main">
            <a:ext uri="{FF2B5EF4-FFF2-40B4-BE49-F238E27FC236}">
              <a16:creationId xmlns:a16="http://schemas.microsoft.com/office/drawing/2014/main" id="{262FD422-7DFC-641D-8B10-84D8168551F6}"/>
            </a:ext>
          </a:extLst>
        </cdr:cNvPr>
        <cdr:cNvSpPr/>
      </cdr:nvSpPr>
      <cdr:spPr>
        <a:xfrm xmlns:a="http://schemas.openxmlformats.org/drawingml/2006/main">
          <a:off x="7430252" y="66073"/>
          <a:ext cx="906527" cy="524943"/>
        </a:xfrm>
        <a:prstGeom xmlns:a="http://schemas.openxmlformats.org/drawingml/2006/main" prst="wedgeRectCallout">
          <a:avLst>
            <a:gd name="adj1" fmla="val 75893"/>
            <a:gd name="adj2" fmla="val 70541"/>
          </a:avLst>
        </a:prstGeom>
        <a:ln xmlns:a="http://schemas.openxmlformats.org/drawingml/2006/main">
          <a:solidFill>
            <a:schemeClr val="accent1"/>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tr-TR" sz="1200" b="1" dirty="0"/>
            <a:t>14.02.202578.160</a:t>
          </a:r>
        </a:p>
      </cdr:txBody>
    </cdr:sp>
  </cdr:relSizeAnchor>
</c:userShapes>
</file>

<file path=ppt/drawings/drawing6.xml><?xml version="1.0" encoding="utf-8"?>
<c:userShapes xmlns:c="http://schemas.openxmlformats.org/drawingml/2006/chart">
  <cdr:relSizeAnchor xmlns:cdr="http://schemas.openxmlformats.org/drawingml/2006/chartDrawing">
    <cdr:from>
      <cdr:x>0.26417</cdr:x>
      <cdr:y>0.40407</cdr:y>
    </cdr:from>
    <cdr:to>
      <cdr:x>0.37528</cdr:x>
      <cdr:y>0.6061</cdr:y>
    </cdr:to>
    <cdr:sp macro="" textlink="">
      <cdr:nvSpPr>
        <cdr:cNvPr id="3" name="Metin kutusu 2">
          <a:extLst xmlns:a="http://schemas.openxmlformats.org/drawingml/2006/main">
            <a:ext uri="{FF2B5EF4-FFF2-40B4-BE49-F238E27FC236}">
              <a16:creationId xmlns:a16="http://schemas.microsoft.com/office/drawing/2014/main" id="{E59DF928-EFE6-7D7F-2879-49601939FA2E}"/>
            </a:ext>
          </a:extLst>
        </cdr:cNvPr>
        <cdr:cNvSpPr txBox="1"/>
      </cdr:nvSpPr>
      <cdr:spPr>
        <a:xfrm xmlns:a="http://schemas.openxmlformats.org/drawingml/2006/main">
          <a:off x="2174033" y="18288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tr-TR" sz="1100"/>
        </a:p>
      </cdr:txBody>
    </cdr:sp>
  </cdr:relSizeAnchor>
  <cdr:relSizeAnchor xmlns:cdr="http://schemas.openxmlformats.org/drawingml/2006/chartDrawing">
    <cdr:from>
      <cdr:x>0.7517</cdr:x>
      <cdr:y>0.51234</cdr:y>
    </cdr:from>
    <cdr:to>
      <cdr:x>0.79365</cdr:x>
      <cdr:y>0.58652</cdr:y>
    </cdr:to>
    <cdr:sp macro="" textlink="">
      <cdr:nvSpPr>
        <cdr:cNvPr id="16" name="Metin kutusu 15">
          <a:extLst xmlns:a="http://schemas.openxmlformats.org/drawingml/2006/main">
            <a:ext uri="{FF2B5EF4-FFF2-40B4-BE49-F238E27FC236}">
              <a16:creationId xmlns:a16="http://schemas.microsoft.com/office/drawing/2014/main" id="{6A0AC503-FD53-6B2F-3133-57085B2E3FB2}"/>
            </a:ext>
          </a:extLst>
        </cdr:cNvPr>
        <cdr:cNvSpPr txBox="1"/>
      </cdr:nvSpPr>
      <cdr:spPr>
        <a:xfrm xmlns:a="http://schemas.openxmlformats.org/drawingml/2006/main">
          <a:off x="6186196" y="2318816"/>
          <a:ext cx="345233" cy="33574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100" dirty="0"/>
        </a:p>
      </cdr:txBody>
    </cdr:sp>
  </cdr:relSizeAnchor>
</c:userShapes>
</file>

<file path=ppt/drawings/drawing7.xml><?xml version="1.0" encoding="utf-8"?>
<c:userShapes xmlns:c="http://schemas.openxmlformats.org/drawingml/2006/chart">
  <cdr:relSizeAnchor xmlns:cdr="http://schemas.openxmlformats.org/drawingml/2006/chartDrawing">
    <cdr:from>
      <cdr:x>0.23174</cdr:x>
      <cdr:y>0.67833</cdr:y>
    </cdr:from>
    <cdr:to>
      <cdr:x>0.26279</cdr:x>
      <cdr:y>0.72979</cdr:y>
    </cdr:to>
    <cdr:sp macro="" textlink="">
      <cdr:nvSpPr>
        <cdr:cNvPr id="2" name="Metin kutusu 1">
          <a:extLst xmlns:a="http://schemas.openxmlformats.org/drawingml/2006/main">
            <a:ext uri="{FF2B5EF4-FFF2-40B4-BE49-F238E27FC236}">
              <a16:creationId xmlns:a16="http://schemas.microsoft.com/office/drawing/2014/main" id="{3E1859AD-E570-B95B-B946-719F4BBAB144}"/>
            </a:ext>
          </a:extLst>
        </cdr:cNvPr>
        <cdr:cNvSpPr txBox="1"/>
      </cdr:nvSpPr>
      <cdr:spPr>
        <a:xfrm xmlns:a="http://schemas.openxmlformats.org/drawingml/2006/main">
          <a:off x="2436845" y="2951648"/>
          <a:ext cx="326571" cy="22393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0.2202</cdr:x>
      <cdr:y>0.58184</cdr:y>
    </cdr:from>
    <cdr:to>
      <cdr:x>0.25481</cdr:x>
      <cdr:y>0.70835</cdr:y>
    </cdr:to>
    <cdr:sp macro="" textlink="">
      <cdr:nvSpPr>
        <cdr:cNvPr id="3" name="Metin kutusu 2">
          <a:extLst xmlns:a="http://schemas.openxmlformats.org/drawingml/2006/main">
            <a:ext uri="{FF2B5EF4-FFF2-40B4-BE49-F238E27FC236}">
              <a16:creationId xmlns:a16="http://schemas.microsoft.com/office/drawing/2014/main" id="{0AB74086-0462-342B-D9B3-44A54BA60985}"/>
            </a:ext>
          </a:extLst>
        </cdr:cNvPr>
        <cdr:cNvSpPr txBox="1"/>
      </cdr:nvSpPr>
      <cdr:spPr>
        <a:xfrm xmlns:a="http://schemas.openxmlformats.org/drawingml/2006/main">
          <a:off x="2315547" y="2531770"/>
          <a:ext cx="363894" cy="55050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0.21222</cdr:x>
      <cdr:y>0.60757</cdr:y>
    </cdr:from>
    <cdr:to>
      <cdr:x>0.2619</cdr:x>
      <cdr:y>0.75124</cdr:y>
    </cdr:to>
    <cdr:sp macro="" textlink="">
      <cdr:nvSpPr>
        <cdr:cNvPr id="4" name="Metin kutusu 3">
          <a:extLst xmlns:a="http://schemas.openxmlformats.org/drawingml/2006/main">
            <a:ext uri="{FF2B5EF4-FFF2-40B4-BE49-F238E27FC236}">
              <a16:creationId xmlns:a16="http://schemas.microsoft.com/office/drawing/2014/main" id="{AE2F933A-9B32-7038-DDF4-5BE5C64C6821}"/>
            </a:ext>
          </a:extLst>
        </cdr:cNvPr>
        <cdr:cNvSpPr txBox="1"/>
      </cdr:nvSpPr>
      <cdr:spPr>
        <a:xfrm xmlns:a="http://schemas.openxmlformats.org/drawingml/2006/main">
          <a:off x="2231571" y="2643738"/>
          <a:ext cx="522515" cy="62515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tr-TR" sz="1100" dirty="0"/>
        </a:p>
      </cdr:txBody>
    </cdr:sp>
  </cdr:relSizeAnchor>
</c:userShapes>
</file>

<file path=ppt/drawings/drawing8.xml><?xml version="1.0" encoding="utf-8"?>
<c:userShapes xmlns:c="http://schemas.openxmlformats.org/drawingml/2006/chart">
  <cdr:relSizeAnchor xmlns:cdr="http://schemas.openxmlformats.org/drawingml/2006/chartDrawing">
    <cdr:from>
      <cdr:x>0.23174</cdr:x>
      <cdr:y>0.67833</cdr:y>
    </cdr:from>
    <cdr:to>
      <cdr:x>0.26279</cdr:x>
      <cdr:y>0.72979</cdr:y>
    </cdr:to>
    <cdr:sp macro="" textlink="">
      <cdr:nvSpPr>
        <cdr:cNvPr id="2" name="Metin kutusu 1">
          <a:extLst xmlns:a="http://schemas.openxmlformats.org/drawingml/2006/main">
            <a:ext uri="{FF2B5EF4-FFF2-40B4-BE49-F238E27FC236}">
              <a16:creationId xmlns:a16="http://schemas.microsoft.com/office/drawing/2014/main" id="{3E1859AD-E570-B95B-B946-719F4BBAB144}"/>
            </a:ext>
          </a:extLst>
        </cdr:cNvPr>
        <cdr:cNvSpPr txBox="1"/>
      </cdr:nvSpPr>
      <cdr:spPr>
        <a:xfrm xmlns:a="http://schemas.openxmlformats.org/drawingml/2006/main">
          <a:off x="2436845" y="2951648"/>
          <a:ext cx="326571" cy="22393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0.2202</cdr:x>
      <cdr:y>0.58184</cdr:y>
    </cdr:from>
    <cdr:to>
      <cdr:x>0.25481</cdr:x>
      <cdr:y>0.70835</cdr:y>
    </cdr:to>
    <cdr:sp macro="" textlink="">
      <cdr:nvSpPr>
        <cdr:cNvPr id="3" name="Metin kutusu 2">
          <a:extLst xmlns:a="http://schemas.openxmlformats.org/drawingml/2006/main">
            <a:ext uri="{FF2B5EF4-FFF2-40B4-BE49-F238E27FC236}">
              <a16:creationId xmlns:a16="http://schemas.microsoft.com/office/drawing/2014/main" id="{0AB74086-0462-342B-D9B3-44A54BA60985}"/>
            </a:ext>
          </a:extLst>
        </cdr:cNvPr>
        <cdr:cNvSpPr txBox="1"/>
      </cdr:nvSpPr>
      <cdr:spPr>
        <a:xfrm xmlns:a="http://schemas.openxmlformats.org/drawingml/2006/main">
          <a:off x="2315547" y="2531770"/>
          <a:ext cx="363894" cy="55050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0.21222</cdr:x>
      <cdr:y>0.60757</cdr:y>
    </cdr:from>
    <cdr:to>
      <cdr:x>0.2619</cdr:x>
      <cdr:y>0.75124</cdr:y>
    </cdr:to>
    <cdr:sp macro="" textlink="">
      <cdr:nvSpPr>
        <cdr:cNvPr id="4" name="Metin kutusu 3">
          <a:extLst xmlns:a="http://schemas.openxmlformats.org/drawingml/2006/main">
            <a:ext uri="{FF2B5EF4-FFF2-40B4-BE49-F238E27FC236}">
              <a16:creationId xmlns:a16="http://schemas.microsoft.com/office/drawing/2014/main" id="{AE2F933A-9B32-7038-DDF4-5BE5C64C6821}"/>
            </a:ext>
          </a:extLst>
        </cdr:cNvPr>
        <cdr:cNvSpPr txBox="1"/>
      </cdr:nvSpPr>
      <cdr:spPr>
        <a:xfrm xmlns:a="http://schemas.openxmlformats.org/drawingml/2006/main">
          <a:off x="2231571" y="2643738"/>
          <a:ext cx="522515" cy="62515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tr-TR" sz="1100" dirty="0"/>
        </a:p>
      </cdr:txBody>
    </cdr:sp>
  </cdr:relSizeAnchor>
  <cdr:relSizeAnchor xmlns:cdr="http://schemas.openxmlformats.org/drawingml/2006/chartDrawing">
    <cdr:from>
      <cdr:x>0.22036</cdr:x>
      <cdr:y>0.70483</cdr:y>
    </cdr:from>
    <cdr:to>
      <cdr:x>0.28085</cdr:x>
      <cdr:y>0.74727</cdr:y>
    </cdr:to>
    <cdr:sp macro="" textlink="">
      <cdr:nvSpPr>
        <cdr:cNvPr id="5" name="Metin kutusu 4">
          <a:extLst xmlns:a="http://schemas.openxmlformats.org/drawingml/2006/main">
            <a:ext uri="{FF2B5EF4-FFF2-40B4-BE49-F238E27FC236}">
              <a16:creationId xmlns:a16="http://schemas.microsoft.com/office/drawing/2014/main" id="{69C1854D-84D6-B6BA-D984-2857C861C4D4}"/>
            </a:ext>
          </a:extLst>
        </cdr:cNvPr>
        <cdr:cNvSpPr txBox="1"/>
      </cdr:nvSpPr>
      <cdr:spPr>
        <a:xfrm xmlns:a="http://schemas.openxmlformats.org/drawingml/2006/main">
          <a:off x="1895166" y="3810644"/>
          <a:ext cx="520284" cy="22946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tr-TR" sz="1200" b="1" dirty="0"/>
            <a:t>7,72</a:t>
          </a:r>
        </a:p>
      </cdr:txBody>
    </cdr:sp>
  </cdr:relSizeAnchor>
</c:userShapes>
</file>

<file path=ppt/drawings/drawing9.xml><?xml version="1.0" encoding="utf-8"?>
<c:userShapes xmlns:c="http://schemas.openxmlformats.org/drawingml/2006/chart">
  <cdr:relSizeAnchor xmlns:cdr="http://schemas.openxmlformats.org/drawingml/2006/chartDrawing">
    <cdr:from>
      <cdr:x>0.64692</cdr:x>
      <cdr:y>0.772</cdr:y>
    </cdr:from>
    <cdr:to>
      <cdr:x>0.77938</cdr:x>
      <cdr:y>0.85399</cdr:y>
    </cdr:to>
    <cdr:sp macro="" textlink="">
      <cdr:nvSpPr>
        <cdr:cNvPr id="3" name="Metin kutusu 1">
          <a:extLst xmlns:a="http://schemas.openxmlformats.org/drawingml/2006/main">
            <a:ext uri="{FF2B5EF4-FFF2-40B4-BE49-F238E27FC236}">
              <a16:creationId xmlns:a16="http://schemas.microsoft.com/office/drawing/2014/main" id="{347A38BE-2124-FC9E-3688-D99A7268CB7D}"/>
            </a:ext>
          </a:extLst>
        </cdr:cNvPr>
        <cdr:cNvSpPr txBox="1"/>
      </cdr:nvSpPr>
      <cdr:spPr>
        <a:xfrm xmlns:a="http://schemas.openxmlformats.org/drawingml/2006/main">
          <a:off x="5605150" y="4411400"/>
          <a:ext cx="1147675" cy="468510"/>
        </a:xfrm>
        <a:prstGeom xmlns:a="http://schemas.openxmlformats.org/drawingml/2006/main" prst="rect">
          <a:avLst/>
        </a:prstGeom>
        <a:ln xmlns:a="http://schemas.openxmlformats.org/drawingml/2006/main">
          <a:solidFill>
            <a:schemeClr val="accent1"/>
          </a:solidFill>
        </a:ln>
      </cdr:spPr>
      <cdr:txBody>
        <a:bodyPr xmlns:a="http://schemas.openxmlformats.org/drawingml/2006/main" wrap="square" rtlCol="0"/>
        <a:lstStyle xmlns:a="http://schemas.openxmlformats.org/drawingml/2006/main">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tr-TR" sz="1200" b="1" dirty="0">
              <a:solidFill>
                <a:srgbClr val="000000"/>
              </a:solidFill>
              <a:latin typeface="+mj-lt"/>
            </a:rPr>
            <a:t>17.07.2020</a:t>
          </a:r>
        </a:p>
        <a:p xmlns:a="http://schemas.openxmlformats.org/drawingml/2006/main">
          <a:pPr algn="ctr"/>
          <a:r>
            <a:rPr lang="tr-TR" sz="1200" b="1" dirty="0">
              <a:solidFill>
                <a:prstClr val="black"/>
              </a:solidFill>
              <a:latin typeface="+mj-lt"/>
            </a:rPr>
            <a:t> </a:t>
          </a:r>
          <a:r>
            <a:rPr lang="tr-TR" sz="1200" b="1" dirty="0">
              <a:solidFill>
                <a:srgbClr val="000000"/>
              </a:solidFill>
              <a:latin typeface="+mj-lt"/>
            </a:rPr>
            <a:t>9,3</a:t>
          </a:r>
          <a:endParaRPr lang="tr-TR" sz="1200" b="1" dirty="0">
            <a:solidFill>
              <a:prstClr val="black"/>
            </a:solidFill>
            <a:latin typeface="+mj-lt"/>
          </a:endParaRPr>
        </a:p>
      </cdr:txBody>
    </cdr:sp>
  </cdr:relSizeAnchor>
  <cdr:relSizeAnchor xmlns:cdr="http://schemas.openxmlformats.org/drawingml/2006/chartDrawing">
    <cdr:from>
      <cdr:x>0.81014</cdr:x>
      <cdr:y>0.74367</cdr:y>
    </cdr:from>
    <cdr:to>
      <cdr:x>0.9197</cdr:x>
      <cdr:y>0.81622</cdr:y>
    </cdr:to>
    <cdr:sp macro="" textlink="">
      <cdr:nvSpPr>
        <cdr:cNvPr id="5" name="Metin kutusu 1">
          <a:extLst xmlns:a="http://schemas.openxmlformats.org/drawingml/2006/main">
            <a:ext uri="{FF2B5EF4-FFF2-40B4-BE49-F238E27FC236}">
              <a16:creationId xmlns:a16="http://schemas.microsoft.com/office/drawing/2014/main" id="{29FC1AC7-197B-8865-C241-BB7225BC6D23}"/>
            </a:ext>
          </a:extLst>
        </cdr:cNvPr>
        <cdr:cNvSpPr txBox="1"/>
      </cdr:nvSpPr>
      <cdr:spPr>
        <a:xfrm xmlns:a="http://schemas.openxmlformats.org/drawingml/2006/main">
          <a:off x="7019300" y="4249532"/>
          <a:ext cx="949262" cy="414567"/>
        </a:xfrm>
        <a:prstGeom xmlns:a="http://schemas.openxmlformats.org/drawingml/2006/main" prst="rect">
          <a:avLst/>
        </a:prstGeom>
        <a:ln xmlns:a="http://schemas.openxmlformats.org/drawingml/2006/main">
          <a:solidFill>
            <a:schemeClr val="accent1"/>
          </a:solidFill>
        </a:l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rtl="0" eaLnBrk="1" fontAlgn="ctr" latinLnBrk="0" hangingPunct="1"/>
          <a:r>
            <a:rPr lang="tr-TR" b="1" dirty="0">
              <a:latin typeface="Trebuchet MS" panose="020B0603020202020204" pitchFamily="34" charset="0"/>
            </a:rPr>
            <a:t>03.02.2023</a:t>
          </a:r>
        </a:p>
        <a:p xmlns:a="http://schemas.openxmlformats.org/drawingml/2006/main">
          <a:pPr algn="ctr" rtl="0" eaLnBrk="1" fontAlgn="ctr" latinLnBrk="0" hangingPunct="1"/>
          <a:r>
            <a:rPr lang="tr-TR" b="1" dirty="0">
              <a:latin typeface="Trebuchet MS" panose="020B0603020202020204" pitchFamily="34" charset="0"/>
            </a:rPr>
            <a:t>12,41</a:t>
          </a:r>
        </a:p>
      </cdr:txBody>
    </cdr:sp>
  </cdr:relSizeAnchor>
  <cdr:relSizeAnchor xmlns:cdr="http://schemas.openxmlformats.org/drawingml/2006/chartDrawing">
    <cdr:from>
      <cdr:x>0.74473</cdr:x>
      <cdr:y>0.44005</cdr:y>
    </cdr:from>
    <cdr:to>
      <cdr:x>0.87767</cdr:x>
      <cdr:y>0.52701</cdr:y>
    </cdr:to>
    <cdr:sp macro="" textlink="">
      <cdr:nvSpPr>
        <cdr:cNvPr id="6" name="Metin kutusu 1">
          <a:extLst xmlns:a="http://schemas.openxmlformats.org/drawingml/2006/main">
            <a:ext uri="{FF2B5EF4-FFF2-40B4-BE49-F238E27FC236}">
              <a16:creationId xmlns:a16="http://schemas.microsoft.com/office/drawing/2014/main" id="{8C411826-6E18-4C5D-EF4F-3B9F70B37ACE}"/>
            </a:ext>
          </a:extLst>
        </cdr:cNvPr>
        <cdr:cNvSpPr txBox="1"/>
      </cdr:nvSpPr>
      <cdr:spPr>
        <a:xfrm xmlns:a="http://schemas.openxmlformats.org/drawingml/2006/main">
          <a:off x="6452567" y="2514545"/>
          <a:ext cx="1151834" cy="496910"/>
        </a:xfrm>
        <a:prstGeom xmlns:a="http://schemas.openxmlformats.org/drawingml/2006/main" prst="rect">
          <a:avLst/>
        </a:prstGeom>
        <a:ln xmlns:a="http://schemas.openxmlformats.org/drawingml/2006/main">
          <a:solidFill>
            <a:schemeClr val="accent1"/>
          </a:solidFill>
        </a:l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rtl="0" eaLnBrk="1" fontAlgn="ctr" latinLnBrk="0" hangingPunct="1"/>
          <a:r>
            <a:rPr lang="tr-TR" b="1" dirty="0">
              <a:latin typeface="Trebuchet MS" panose="020B0603020202020204" pitchFamily="34" charset="0"/>
            </a:rPr>
            <a:t>22.07.2022</a:t>
          </a:r>
        </a:p>
        <a:p xmlns:a="http://schemas.openxmlformats.org/drawingml/2006/main">
          <a:pPr algn="ctr" rtl="0" eaLnBrk="1" fontAlgn="ctr" latinLnBrk="0" hangingPunct="1"/>
          <a:r>
            <a:rPr lang="tr-TR" b="1" dirty="0">
              <a:latin typeface="Trebuchet MS" panose="020B0603020202020204" pitchFamily="34" charset="0"/>
            </a:rPr>
            <a:t>29,74</a:t>
          </a:r>
        </a:p>
      </cdr:txBody>
    </cdr:sp>
  </cdr:relSizeAnchor>
  <cdr:relSizeAnchor xmlns:cdr="http://schemas.openxmlformats.org/drawingml/2006/chartDrawing">
    <cdr:from>
      <cdr:x>0.55606</cdr:x>
      <cdr:y>0.38768</cdr:y>
    </cdr:from>
    <cdr:to>
      <cdr:x>0.70359</cdr:x>
      <cdr:y>0.46632</cdr:y>
    </cdr:to>
    <cdr:sp macro="" textlink="">
      <cdr:nvSpPr>
        <cdr:cNvPr id="7" name="Metin kutusu 1">
          <a:extLst xmlns:a="http://schemas.openxmlformats.org/drawingml/2006/main">
            <a:ext uri="{FF2B5EF4-FFF2-40B4-BE49-F238E27FC236}">
              <a16:creationId xmlns:a16="http://schemas.microsoft.com/office/drawing/2014/main" id="{AD885B27-9EA1-553D-69B6-41C7D2F762E8}"/>
            </a:ext>
          </a:extLst>
        </cdr:cNvPr>
        <cdr:cNvSpPr txBox="1"/>
      </cdr:nvSpPr>
      <cdr:spPr>
        <a:xfrm xmlns:a="http://schemas.openxmlformats.org/drawingml/2006/main">
          <a:off x="4817872" y="2215271"/>
          <a:ext cx="1278246" cy="449368"/>
        </a:xfrm>
        <a:prstGeom xmlns:a="http://schemas.openxmlformats.org/drawingml/2006/main" prst="rect">
          <a:avLst/>
        </a:prstGeom>
        <a:ln xmlns:a="http://schemas.openxmlformats.org/drawingml/2006/main">
          <a:solidFill>
            <a:schemeClr val="accent1"/>
          </a:solidFill>
        </a:l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tr-TR" b="1" dirty="0">
              <a:latin typeface="Trebuchet MS" panose="020B0603020202020204" pitchFamily="34" charset="0"/>
            </a:rPr>
            <a:t>28.09.2018 35,85 </a:t>
          </a:r>
        </a:p>
      </cdr:txBody>
    </cdr:sp>
  </cdr:relSizeAnchor>
  <cdr:relSizeAnchor xmlns:cdr="http://schemas.openxmlformats.org/drawingml/2006/chartDrawing">
    <cdr:from>
      <cdr:x>0.85395</cdr:x>
      <cdr:y>0.04249</cdr:y>
    </cdr:from>
    <cdr:to>
      <cdr:x>0.95949</cdr:x>
      <cdr:y>0.15053</cdr:y>
    </cdr:to>
    <cdr:sp macro="" textlink="">
      <cdr:nvSpPr>
        <cdr:cNvPr id="4" name="Metin kutusu 3"/>
        <cdr:cNvSpPr txBox="1"/>
      </cdr:nvSpPr>
      <cdr:spPr>
        <a:xfrm xmlns:a="http://schemas.openxmlformats.org/drawingml/2006/main">
          <a:off x="7398916" y="242805"/>
          <a:ext cx="914432" cy="61736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tr-TR" sz="1300" b="1" dirty="0"/>
            <a:t>05.04.2024</a:t>
          </a:r>
        </a:p>
        <a:p xmlns:a="http://schemas.openxmlformats.org/drawingml/2006/main">
          <a:pPr algn="ctr"/>
          <a:r>
            <a:rPr lang="tr-TR" sz="1300" b="1" dirty="0"/>
            <a:t>69,02</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2" y="0"/>
            <a:ext cx="2971800" cy="497364"/>
          </a:xfrm>
          <a:prstGeom prst="rect">
            <a:avLst/>
          </a:prstGeom>
        </p:spPr>
        <p:txBody>
          <a:bodyPr vert="horz" lIns="91868" tIns="45933" rIns="91868" bIns="45933" rtlCol="0"/>
          <a:lstStyle>
            <a:lvl1pPr algn="l">
              <a:defRPr sz="1200"/>
            </a:lvl1pPr>
          </a:lstStyle>
          <a:p>
            <a:endParaRPr lang="tr-TR" dirty="0"/>
          </a:p>
        </p:txBody>
      </p:sp>
      <p:sp>
        <p:nvSpPr>
          <p:cNvPr id="3" name="2 Veri Yer Tutucusu"/>
          <p:cNvSpPr>
            <a:spLocks noGrp="1"/>
          </p:cNvSpPr>
          <p:nvPr>
            <p:ph type="dt" sz="quarter" idx="1"/>
          </p:nvPr>
        </p:nvSpPr>
        <p:spPr>
          <a:xfrm>
            <a:off x="3884617" y="0"/>
            <a:ext cx="2971800" cy="497364"/>
          </a:xfrm>
          <a:prstGeom prst="rect">
            <a:avLst/>
          </a:prstGeom>
        </p:spPr>
        <p:txBody>
          <a:bodyPr vert="horz" lIns="91868" tIns="45933" rIns="91868" bIns="45933" rtlCol="0"/>
          <a:lstStyle>
            <a:lvl1pPr algn="r">
              <a:defRPr sz="1200"/>
            </a:lvl1pPr>
          </a:lstStyle>
          <a:p>
            <a:fld id="{C516F7EB-96FC-476D-8319-85BE3F5C14E3}" type="datetimeFigureOut">
              <a:rPr lang="tr-TR" smtClean="0"/>
              <a:pPr/>
              <a:t>5.11.2025</a:t>
            </a:fld>
            <a:endParaRPr lang="tr-TR" dirty="0"/>
          </a:p>
        </p:txBody>
      </p:sp>
      <p:sp>
        <p:nvSpPr>
          <p:cNvPr id="4" name="3 Altbilgi Yer Tutucusu"/>
          <p:cNvSpPr>
            <a:spLocks noGrp="1"/>
          </p:cNvSpPr>
          <p:nvPr>
            <p:ph type="ftr" sz="quarter" idx="2"/>
          </p:nvPr>
        </p:nvSpPr>
        <p:spPr>
          <a:xfrm>
            <a:off x="2" y="9448184"/>
            <a:ext cx="2971800" cy="497364"/>
          </a:xfrm>
          <a:prstGeom prst="rect">
            <a:avLst/>
          </a:prstGeom>
        </p:spPr>
        <p:txBody>
          <a:bodyPr vert="horz" lIns="91868" tIns="45933" rIns="91868" bIns="45933" rtlCol="0" anchor="b"/>
          <a:lstStyle>
            <a:lvl1pPr algn="l">
              <a:defRPr sz="1200"/>
            </a:lvl1pPr>
          </a:lstStyle>
          <a:p>
            <a:endParaRPr lang="tr-TR" dirty="0"/>
          </a:p>
        </p:txBody>
      </p:sp>
      <p:sp>
        <p:nvSpPr>
          <p:cNvPr id="5" name="4 Slayt Numarası Yer Tutucusu"/>
          <p:cNvSpPr>
            <a:spLocks noGrp="1"/>
          </p:cNvSpPr>
          <p:nvPr>
            <p:ph type="sldNum" sz="quarter" idx="3"/>
          </p:nvPr>
        </p:nvSpPr>
        <p:spPr>
          <a:xfrm>
            <a:off x="3884617" y="9448184"/>
            <a:ext cx="2971800" cy="497364"/>
          </a:xfrm>
          <a:prstGeom prst="rect">
            <a:avLst/>
          </a:prstGeom>
        </p:spPr>
        <p:txBody>
          <a:bodyPr vert="horz" lIns="91868" tIns="45933" rIns="91868" bIns="45933" rtlCol="0" anchor="b"/>
          <a:lstStyle>
            <a:lvl1pPr algn="r">
              <a:defRPr sz="1200"/>
            </a:lvl1pPr>
          </a:lstStyle>
          <a:p>
            <a:fld id="{EBE51393-956A-40D2-92EB-60F9BEDB0AAB}" type="slidenum">
              <a:rPr lang="tr-TR" smtClean="0"/>
              <a:pPr/>
              <a:t>‹#›</a:t>
            </a:fld>
            <a:endParaRPr lang="tr-TR" dirty="0"/>
          </a:p>
        </p:txBody>
      </p:sp>
    </p:spTree>
    <p:extLst>
      <p:ext uri="{BB962C8B-B14F-4D97-AF65-F5344CB8AC3E}">
        <p14:creationId xmlns:p14="http://schemas.microsoft.com/office/powerpoint/2010/main" val="1082913645"/>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7T08:04:14.173"/>
    </inkml:context>
    <inkml:brush xml:id="br0">
      <inkml:brushProperty name="width" value="0.035" units="cm"/>
      <inkml:brushProperty name="height" value="0.03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7T08:05:04.406"/>
    </inkml:context>
    <inkml:brush xml:id="br0">
      <inkml:brushProperty name="width" value="0.035" units="cm"/>
      <inkml:brushProperty name="height" value="0.035" units="cm"/>
    </inkml:brush>
  </inkml:definitions>
  <inkml:trace contextRef="#ctx0" brushRef="#br0">0 0 24575,'0'2'0,"0"0"0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1" y="4"/>
            <a:ext cx="2972547" cy="497922"/>
          </a:xfrm>
          <a:prstGeom prst="rect">
            <a:avLst/>
          </a:prstGeom>
        </p:spPr>
        <p:txBody>
          <a:bodyPr vert="horz" lIns="91879" tIns="45939" rIns="91879" bIns="45939" rtlCol="0"/>
          <a:lstStyle>
            <a:lvl1pPr algn="l">
              <a:defRPr sz="1200"/>
            </a:lvl1pPr>
          </a:lstStyle>
          <a:p>
            <a:endParaRPr lang="tr-TR" dirty="0"/>
          </a:p>
        </p:txBody>
      </p:sp>
      <p:sp>
        <p:nvSpPr>
          <p:cNvPr id="3" name="2 Veri Yer Tutucusu"/>
          <p:cNvSpPr>
            <a:spLocks noGrp="1"/>
          </p:cNvSpPr>
          <p:nvPr>
            <p:ph type="dt" idx="1"/>
          </p:nvPr>
        </p:nvSpPr>
        <p:spPr>
          <a:xfrm>
            <a:off x="3883854" y="4"/>
            <a:ext cx="2972547" cy="497922"/>
          </a:xfrm>
          <a:prstGeom prst="rect">
            <a:avLst/>
          </a:prstGeom>
        </p:spPr>
        <p:txBody>
          <a:bodyPr vert="horz" lIns="91879" tIns="45939" rIns="91879" bIns="45939" rtlCol="0"/>
          <a:lstStyle>
            <a:lvl1pPr algn="r">
              <a:defRPr sz="1200"/>
            </a:lvl1pPr>
          </a:lstStyle>
          <a:p>
            <a:fld id="{3F1F5D48-23D5-423E-A692-3AE50A98B8DF}" type="datetimeFigureOut">
              <a:rPr lang="tr-TR" smtClean="0"/>
              <a:pPr/>
              <a:t>5.11.2025</a:t>
            </a:fld>
            <a:endParaRPr lang="tr-TR" dirty="0"/>
          </a:p>
        </p:txBody>
      </p:sp>
      <p:sp>
        <p:nvSpPr>
          <p:cNvPr id="4" name="3 Slayt Görüntüsü Yer Tutucusu"/>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879" tIns="45939" rIns="91879" bIns="45939" rtlCol="0" anchor="ctr"/>
          <a:lstStyle/>
          <a:p>
            <a:endParaRPr lang="tr-TR" dirty="0"/>
          </a:p>
        </p:txBody>
      </p:sp>
      <p:sp>
        <p:nvSpPr>
          <p:cNvPr id="5" name="4 Not Yer Tutucusu"/>
          <p:cNvSpPr>
            <a:spLocks noGrp="1"/>
          </p:cNvSpPr>
          <p:nvPr>
            <p:ph type="body" sz="quarter" idx="3"/>
          </p:nvPr>
        </p:nvSpPr>
        <p:spPr>
          <a:xfrm>
            <a:off x="685481" y="4724680"/>
            <a:ext cx="5487041" cy="4476512"/>
          </a:xfrm>
          <a:prstGeom prst="rect">
            <a:avLst/>
          </a:prstGeom>
        </p:spPr>
        <p:txBody>
          <a:bodyPr vert="horz" lIns="91879" tIns="45939" rIns="91879" bIns="45939"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5 Altbilgi Yer Tutucusu"/>
          <p:cNvSpPr>
            <a:spLocks noGrp="1"/>
          </p:cNvSpPr>
          <p:nvPr>
            <p:ph type="ftr" sz="quarter" idx="4"/>
          </p:nvPr>
        </p:nvSpPr>
        <p:spPr>
          <a:xfrm>
            <a:off x="1" y="9447767"/>
            <a:ext cx="2972547" cy="497919"/>
          </a:xfrm>
          <a:prstGeom prst="rect">
            <a:avLst/>
          </a:prstGeom>
        </p:spPr>
        <p:txBody>
          <a:bodyPr vert="horz" lIns="91879" tIns="45939" rIns="91879" bIns="45939" rtlCol="0" anchor="b"/>
          <a:lstStyle>
            <a:lvl1pPr algn="l">
              <a:defRPr sz="1200"/>
            </a:lvl1pPr>
          </a:lstStyle>
          <a:p>
            <a:endParaRPr lang="tr-TR" dirty="0"/>
          </a:p>
        </p:txBody>
      </p:sp>
      <p:sp>
        <p:nvSpPr>
          <p:cNvPr id="7" name="6 Slayt Numarası Yer Tutucusu"/>
          <p:cNvSpPr>
            <a:spLocks noGrp="1"/>
          </p:cNvSpPr>
          <p:nvPr>
            <p:ph type="sldNum" sz="quarter" idx="5"/>
          </p:nvPr>
        </p:nvSpPr>
        <p:spPr>
          <a:xfrm>
            <a:off x="3883854" y="9447767"/>
            <a:ext cx="2972547" cy="497919"/>
          </a:xfrm>
          <a:prstGeom prst="rect">
            <a:avLst/>
          </a:prstGeom>
        </p:spPr>
        <p:txBody>
          <a:bodyPr vert="horz" lIns="91879" tIns="45939" rIns="91879" bIns="45939" rtlCol="0" anchor="b"/>
          <a:lstStyle>
            <a:lvl1pPr algn="r">
              <a:defRPr sz="1200"/>
            </a:lvl1pPr>
          </a:lstStyle>
          <a:p>
            <a:fld id="{FFC65B84-A3DE-40EF-9924-313F9DC45955}" type="slidenum">
              <a:rPr lang="tr-TR" smtClean="0"/>
              <a:pPr/>
              <a:t>‹#›</a:t>
            </a:fld>
            <a:endParaRPr lang="tr-TR" dirty="0"/>
          </a:p>
        </p:txBody>
      </p:sp>
    </p:spTree>
    <p:extLst>
      <p:ext uri="{BB962C8B-B14F-4D97-AF65-F5344CB8AC3E}">
        <p14:creationId xmlns:p14="http://schemas.microsoft.com/office/powerpoint/2010/main" val="43771265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tr.investing.com/indices/lme-daily-historical-data" TargetMode="External"/><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tr.investing.com/indices/lme-daily-historical-data" TargetMode="External"/><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tr.investing.com/indices/dj-iron---steel-historical-data" TargetMode="External"/><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r.investing.com/indices/dj-iron---steel-historical-data" TargetMode="External"/><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cmb.gov.tr/wps/wcm/connect/TR/TCMB+TR/Main+Menu/Istatistikler/Odemeler+Dengesi+ve+Ilgili+Istatistikler/Kisa+Vadeli+Dis+Borc+Istatistikleri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cmb.gov.tr/wps/wcm/connect/TR/TCMB+TR/Main+Menu/Istatistikler/Parasal+ve+Finansal+Istatistikler/Haftalik+Para+ve+Banka+Istatistikleri/"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www.bddk.org.tr/BultenHaftalik"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cmb.gov.tr/wps/wcm/connect/TR/TCMB+TR/Main+Menu/Istatistikler/Parasal+ve+Finansal+Istatistikler/Haftalik+Para+ve+Banka+Istatistikleri/"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www.bddk.org.tr/BultenHaftalik"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tcmb.gov.tr/wps/wcm/connect/TR/TCMB+TR/Main+Menu/Istatistikler/Parasal+ve+Finansal+Istatistikler/Haftalik+Para+ve+Banka+Istatistikleri/"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www.bddk.org.tr/BultenHaftalik"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yigm.ktb.gov.tr/TR-201116/turizm-gelirleri-ve-giderleri.htm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bddk.org.tr/BultenHaftalik"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bddk.org.tr/BultenHaftalik"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bddk.org.tr/BultenHaftalik"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vds2.tcmb.gov.tr/index.php?/evds/dashboard/451"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vds2.tcmb.gov.tr/index.php?/evds/dashboard/451"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tcmb.gov.tr/wps/wcm/connect/TR/TCMB+TR/Main+Menu/Istatistikler/Parasal+ve+Finansal+Istatistikler/Haftalik+Para+ve+Banka+Istatistikleri/"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tcmb.gov.tr/wps/wcm/connect/TR/TCMB+TR/Main+Menu/Istatistikler/Parasal+ve+Finansal+Istatistikler/Haftalik+Para+ve+Banka+Istatistikleri/"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tcmb.gov.tr/wps/wcm/connect/tr/tcmb+tr/main+menu/istatistikler/parasal+ve+finansal+istatistikler/menkul+kiymet+istatistikleri"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tcmb.gov.tr/wps/wcm/connect/tr/tcmb+tr/main+menu/istatistikler/parasal+ve+finansal+istatistikler/menkul+kiymet+istatistikleri"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tcmb.gov.tr/wps/wcm/connect/tr/tcmb+tr/main+menu/istatistikler/parasal+ve+finansal+istatistikler/menkul+kiymet+istatistikleri"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tcmb.gov.tr/wps/wcm/connect/tr/tcmb+tr/main+menu/istatistikler/parasal+ve+finansal+istatistikler/menkul+kiymet+istatistikleri"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bddk.org.tr/BultenHaftalik"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bddk.org.tr/BultenHaftalik"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evds2.tcmb.gov.tr/index.php?/evds/portlet/K24NEG9DQ1s%3D/tr" TargetMode="External"/><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a:xfrm>
            <a:off x="942975" y="746125"/>
            <a:ext cx="4972050" cy="3730625"/>
          </a:xfrm>
        </p:spPr>
      </p:sp>
      <p:sp>
        <p:nvSpPr>
          <p:cNvPr id="3" name="2 Not Yer Tutucusu"/>
          <p:cNvSpPr>
            <a:spLocks noGrp="1"/>
          </p:cNvSpPr>
          <p:nvPr>
            <p:ph type="body" idx="1"/>
          </p:nvPr>
        </p:nvSpPr>
        <p:spPr/>
        <p:txBody>
          <a:bodyPr>
            <a:normAutofit/>
          </a:bodyPr>
          <a:lstStyle/>
          <a:p>
            <a:endParaRPr lang="tr-TR" dirty="0"/>
          </a:p>
        </p:txBody>
      </p:sp>
    </p:spTree>
    <p:extLst>
      <p:ext uri="{BB962C8B-B14F-4D97-AF65-F5344CB8AC3E}">
        <p14:creationId xmlns:p14="http://schemas.microsoft.com/office/powerpoint/2010/main" val="2921613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https://data.tuik.gov.tr/Kategori/GetKategori?p=enflasyon-ve-fiyat-106</a:t>
            </a:r>
          </a:p>
          <a:p>
            <a:r>
              <a:rPr lang="tr-TR" dirty="0"/>
              <a:t>https://data.tuik.gov.tr/Bulten/Index?p=Yurt-Ici-Uretici-Fiyat-Endeksi-Ocak-2023-49394&amp;dil=1#:~:text=T%C3%9C%C4%B0K%20Kurumsal&amp;text=Y%C4%B0%2D%C3%9CFE%20</a:t>
            </a:r>
          </a:p>
          <a:p>
            <a:r>
              <a:rPr lang="tr-TR" dirty="0"/>
              <a:t>03.01.2023</a:t>
            </a:r>
          </a:p>
        </p:txBody>
      </p:sp>
    </p:spTree>
    <p:extLst>
      <p:ext uri="{BB962C8B-B14F-4D97-AF65-F5344CB8AC3E}">
        <p14:creationId xmlns:p14="http://schemas.microsoft.com/office/powerpoint/2010/main" val="21024021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3BCC4-D55C-66E4-4A9E-47DF14CA7ED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1C0A2E0-9107-0E90-D221-CD8C60E3006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10958FE-DDE7-0C79-E434-3207F974D7C8}"/>
              </a:ext>
            </a:extLst>
          </p:cNvPr>
          <p:cNvSpPr>
            <a:spLocks noGrp="1"/>
          </p:cNvSpPr>
          <p:nvPr>
            <p:ph type="body" idx="1"/>
          </p:nvPr>
        </p:nvSpPr>
        <p:spPr/>
        <p:txBody>
          <a:bodyPr/>
          <a:lstStyle/>
          <a:p>
            <a:r>
              <a:rPr lang="tr-TR" dirty="0" err="1"/>
              <a:t>https</a:t>
            </a:r>
            <a:r>
              <a:rPr lang="tr-TR" dirty="0"/>
              <a:t>://</a:t>
            </a:r>
            <a:r>
              <a:rPr lang="tr-TR" dirty="0" err="1"/>
              <a:t>borsaistanbul.com</a:t>
            </a:r>
            <a:r>
              <a:rPr lang="tr-TR" dirty="0"/>
              <a:t>/tr/sayfa/179/</a:t>
            </a:r>
            <a:r>
              <a:rPr lang="tr-TR" dirty="0" err="1"/>
              <a:t>tlref</a:t>
            </a:r>
            <a:r>
              <a:rPr lang="tr-TR" dirty="0"/>
              <a:t>-</a:t>
            </a:r>
            <a:r>
              <a:rPr lang="tr-TR" dirty="0" err="1"/>
              <a:t>turk</a:t>
            </a:r>
            <a:r>
              <a:rPr lang="tr-TR" dirty="0"/>
              <a:t>-</a:t>
            </a:r>
            <a:r>
              <a:rPr lang="tr-TR" dirty="0" err="1"/>
              <a:t>lirasi</a:t>
            </a:r>
            <a:r>
              <a:rPr lang="tr-TR" dirty="0"/>
              <a:t>-gecelik-referans-faiz-</a:t>
            </a:r>
            <a:r>
              <a:rPr lang="tr-TR" dirty="0" err="1"/>
              <a:t>orani</a:t>
            </a:r>
            <a:endParaRPr lang="tr-TR" dirty="0"/>
          </a:p>
        </p:txBody>
      </p:sp>
    </p:spTree>
    <p:extLst>
      <p:ext uri="{BB962C8B-B14F-4D97-AF65-F5344CB8AC3E}">
        <p14:creationId xmlns:p14="http://schemas.microsoft.com/office/powerpoint/2010/main" val="324578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1DE98-AAB2-F022-F098-95DF8F624341}"/>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C94DFAC-ED04-7DB1-3A70-40EBA3DC9EE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76A200A-8B19-272D-BABA-0D39D1D4E103}"/>
              </a:ext>
            </a:extLst>
          </p:cNvPr>
          <p:cNvSpPr>
            <a:spLocks noGrp="1"/>
          </p:cNvSpPr>
          <p:nvPr>
            <p:ph type="body" idx="1"/>
          </p:nvPr>
        </p:nvSpPr>
        <p:spPr/>
        <p:txBody>
          <a:bodyPr/>
          <a:lstStyle/>
          <a:p>
            <a:r>
              <a:rPr lang="tr-TR" dirty="0" err="1"/>
              <a:t>https</a:t>
            </a:r>
            <a:r>
              <a:rPr lang="tr-TR" dirty="0"/>
              <a:t>://</a:t>
            </a:r>
            <a:r>
              <a:rPr lang="tr-TR" dirty="0" err="1"/>
              <a:t>borsaistanbul.com</a:t>
            </a:r>
            <a:r>
              <a:rPr lang="tr-TR" dirty="0"/>
              <a:t>/tr/sayfa/179/</a:t>
            </a:r>
            <a:r>
              <a:rPr lang="tr-TR" dirty="0" err="1"/>
              <a:t>tlref</a:t>
            </a:r>
            <a:r>
              <a:rPr lang="tr-TR" dirty="0"/>
              <a:t>-</a:t>
            </a:r>
            <a:r>
              <a:rPr lang="tr-TR" dirty="0" err="1"/>
              <a:t>turk</a:t>
            </a:r>
            <a:r>
              <a:rPr lang="tr-TR" dirty="0"/>
              <a:t>-</a:t>
            </a:r>
            <a:r>
              <a:rPr lang="tr-TR" dirty="0" err="1"/>
              <a:t>lirasi</a:t>
            </a:r>
            <a:r>
              <a:rPr lang="tr-TR" dirty="0"/>
              <a:t>-gecelik-referans-faiz-</a:t>
            </a:r>
            <a:r>
              <a:rPr lang="tr-TR" dirty="0" err="1"/>
              <a:t>orani</a:t>
            </a:r>
            <a:endParaRPr lang="tr-TR" dirty="0"/>
          </a:p>
        </p:txBody>
      </p:sp>
    </p:spTree>
    <p:extLst>
      <p:ext uri="{BB962C8B-B14F-4D97-AF65-F5344CB8AC3E}">
        <p14:creationId xmlns:p14="http://schemas.microsoft.com/office/powerpoint/2010/main" val="1511737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CA3D1-032A-A319-E1F2-E5E3A8A46E47}"/>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B0B617BC-62F0-0429-CD92-E6AC57BEF1E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45B93BD-0091-1CDF-15C7-96AC5DC3950D}"/>
              </a:ext>
            </a:extLst>
          </p:cNvPr>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2085273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9B03F-CFFA-BAF8-FD06-F1EBDD2DA9B7}"/>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D45E3B58-114D-3859-099B-4D0ED7D74B4F}"/>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FD65F525-D83B-93F7-0CC3-A4DAEF3A1C2D}"/>
              </a:ext>
            </a:extLst>
          </p:cNvPr>
          <p:cNvSpPr>
            <a:spLocks noGrp="1"/>
          </p:cNvSpPr>
          <p:nvPr>
            <p:ph type="body" idx="1"/>
          </p:nvPr>
        </p:nvSpPr>
        <p:spPr/>
        <p:txBody>
          <a:bodyPr>
            <a:normAutofit/>
          </a:bodyPr>
          <a:lstStyle/>
          <a:p>
            <a:endParaRPr lang="tr-TR"/>
          </a:p>
        </p:txBody>
      </p:sp>
    </p:spTree>
    <p:extLst>
      <p:ext uri="{BB962C8B-B14F-4D97-AF65-F5344CB8AC3E}">
        <p14:creationId xmlns:p14="http://schemas.microsoft.com/office/powerpoint/2010/main" val="30228360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F9FBD-A54E-8778-44EF-0C30B7D0E489}"/>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DC8620EF-F05D-45A1-06AD-82DE04A57EA0}"/>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B12D614E-9DB8-039F-BEA6-BD8A7745F6DD}"/>
              </a:ext>
            </a:extLst>
          </p:cNvPr>
          <p:cNvSpPr>
            <a:spLocks noGrp="1"/>
          </p:cNvSpPr>
          <p:nvPr>
            <p:ph type="body" idx="1"/>
          </p:nvPr>
        </p:nvSpPr>
        <p:spPr/>
        <p:txBody>
          <a:bodyPr>
            <a:normAutofit/>
          </a:bodyPr>
          <a:lstStyle/>
          <a:p>
            <a:endParaRPr lang="tr-TR"/>
          </a:p>
        </p:txBody>
      </p:sp>
    </p:spTree>
    <p:extLst>
      <p:ext uri="{BB962C8B-B14F-4D97-AF65-F5344CB8AC3E}">
        <p14:creationId xmlns:p14="http://schemas.microsoft.com/office/powerpoint/2010/main" val="13039707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3807266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https://www.tcmb.gov.tr/wps/wcm/connect/tr/tcmb+tr/main+menu/istatistikler/reel+sektor+istatistikleri/konut+fiyat+endeksi/</a:t>
            </a:r>
          </a:p>
        </p:txBody>
      </p:sp>
    </p:spTree>
    <p:extLst>
      <p:ext uri="{BB962C8B-B14F-4D97-AF65-F5344CB8AC3E}">
        <p14:creationId xmlns:p14="http://schemas.microsoft.com/office/powerpoint/2010/main" val="31186750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D643F-492E-DB4B-9259-D7F580F34F57}"/>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52F61046-B676-B56C-F14B-5D6C9CBF870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0266A88-4006-957C-1F8D-05273B261E79}"/>
              </a:ext>
            </a:extLst>
          </p:cNvPr>
          <p:cNvSpPr>
            <a:spLocks noGrp="1"/>
          </p:cNvSpPr>
          <p:nvPr>
            <p:ph type="body" idx="1"/>
          </p:nvPr>
        </p:nvSpPr>
        <p:spPr/>
        <p:txBody>
          <a:bodyPr/>
          <a:lstStyle/>
          <a:p>
            <a:r>
              <a:rPr lang="tr-TR" dirty="0"/>
              <a:t>https://www.tcmb.gov.tr/wps/wcm/connect/tr/tcmb+tr/main+menu/istatistikler/reel+sektor+istatistikleri/konut+fiyat+endeksi/</a:t>
            </a:r>
          </a:p>
          <a:p>
            <a:r>
              <a:rPr lang="tr-TR" b="1" i="0" dirty="0">
                <a:solidFill>
                  <a:srgbClr val="333945"/>
                </a:solidFill>
                <a:effectLst/>
                <a:latin typeface="Open Sans" panose="020B0606030504020204" pitchFamily="34" charset="0"/>
              </a:rPr>
              <a:t>17 Nisan 2025</a:t>
            </a:r>
            <a:endParaRPr lang="tr-TR" dirty="0"/>
          </a:p>
        </p:txBody>
      </p:sp>
    </p:spTree>
    <p:extLst>
      <p:ext uri="{BB962C8B-B14F-4D97-AF65-F5344CB8AC3E}">
        <p14:creationId xmlns:p14="http://schemas.microsoft.com/office/powerpoint/2010/main" val="26299114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Tree>
    <p:extLst>
      <p:ext uri="{BB962C8B-B14F-4D97-AF65-F5344CB8AC3E}">
        <p14:creationId xmlns:p14="http://schemas.microsoft.com/office/powerpoint/2010/main" val="386576466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Tree>
    <p:extLst>
      <p:ext uri="{BB962C8B-B14F-4D97-AF65-F5344CB8AC3E}">
        <p14:creationId xmlns:p14="http://schemas.microsoft.com/office/powerpoint/2010/main" val="58234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https://data.tuik.gov.tr/Kategori/GetKategori?p=enflasyon-ve-fiyat-106</a:t>
            </a:r>
          </a:p>
          <a:p>
            <a:r>
              <a:rPr lang="tr-TR" dirty="0"/>
              <a:t>https://data.tuik.gov.tr/Bulten/Index?p=Yurt-Ici-Uretici-Fiyat-Endeksi-Ocak-2023-49394&amp;dil=1#:~:text=T%C3%9C%C4%B0K%20Kurumsal&amp;text=Y%C4%B0%2D%C3%9CFE%20</a:t>
            </a:r>
          </a:p>
          <a:p>
            <a:r>
              <a:rPr lang="tr-TR" dirty="0"/>
              <a:t>03.01.2023</a:t>
            </a:r>
          </a:p>
        </p:txBody>
      </p:sp>
    </p:spTree>
    <p:extLst>
      <p:ext uri="{BB962C8B-B14F-4D97-AF65-F5344CB8AC3E}">
        <p14:creationId xmlns:p14="http://schemas.microsoft.com/office/powerpoint/2010/main" val="10431050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3CCFC-280F-58F0-765D-90B839AC75DF}"/>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E2D67882-9830-5C9D-FB1C-ADA703D20864}"/>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E82DA1BD-8420-6085-5E1B-1AE30315E27F}"/>
              </a:ext>
            </a:extLst>
          </p:cNvPr>
          <p:cNvSpPr>
            <a:spLocks noGrp="1"/>
          </p:cNvSpPr>
          <p:nvPr>
            <p:ph type="body" idx="1"/>
          </p:nvPr>
        </p:nvSpPr>
        <p:spPr/>
        <p:txBody>
          <a:bodyPr>
            <a:normAutofit/>
          </a:bodyPr>
          <a:lstStyle/>
          <a:p>
            <a:endParaRPr lang="tr-TR" dirty="0"/>
          </a:p>
        </p:txBody>
      </p:sp>
    </p:spTree>
    <p:extLst>
      <p:ext uri="{BB962C8B-B14F-4D97-AF65-F5344CB8AC3E}">
        <p14:creationId xmlns:p14="http://schemas.microsoft.com/office/powerpoint/2010/main" val="3009533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2751334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E6216-EEF8-CB84-0FEF-F8AE0F02DDB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0D952DD-9E6D-17AE-6194-4DC479523FE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38BE124-37AF-D865-1772-1C348621F961}"/>
              </a:ext>
            </a:extLst>
          </p:cNvPr>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5313311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241A1-BC28-D39F-5707-A7E8D9B75921}"/>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8E068DEC-61BE-AE67-82A6-C14D9F2140C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948D809-248A-82B2-8CAE-9C52DA215DDD}"/>
              </a:ext>
            </a:extLst>
          </p:cNvPr>
          <p:cNvSpPr>
            <a:spLocks noGrp="1"/>
          </p:cNvSpPr>
          <p:nvPr>
            <p:ph type="body" idx="1"/>
          </p:nvPr>
        </p:nvSpPr>
        <p:spPr/>
        <p:txBody>
          <a:bodyPr/>
          <a:lstStyle/>
          <a:p>
            <a:r>
              <a:rPr lang="tr-TR" sz="1200" b="0" i="0" u="sng" strike="noStrike" kern="1200" dirty="0">
                <a:solidFill>
                  <a:schemeClr val="tx1"/>
                </a:solidFill>
                <a:effectLst/>
                <a:latin typeface="+mn-lt"/>
                <a:ea typeface="+mn-ea"/>
                <a:cs typeface="+mn-cs"/>
                <a:hlinkClick r:id="rId3"/>
              </a:rPr>
              <a:t>https://tr.investing.com/indices/lme-daily-historical-data</a:t>
            </a:r>
            <a:r>
              <a:rPr lang="tr-TR" dirty="0"/>
              <a:t> </a:t>
            </a:r>
          </a:p>
          <a:p>
            <a:r>
              <a:rPr lang="tr-TR" dirty="0"/>
              <a:t>En büyük veri sarı yapılacak</a:t>
            </a:r>
          </a:p>
        </p:txBody>
      </p:sp>
    </p:spTree>
    <p:extLst>
      <p:ext uri="{BB962C8B-B14F-4D97-AF65-F5344CB8AC3E}">
        <p14:creationId xmlns:p14="http://schemas.microsoft.com/office/powerpoint/2010/main" val="672432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BA398-C0E4-A394-B83C-61BE928835C9}"/>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165B5D52-EA7B-D88E-9360-AB6B95A8B3A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8263EB0-964A-6D76-BF2C-5B8997A310F4}"/>
              </a:ext>
            </a:extLst>
          </p:cNvPr>
          <p:cNvSpPr>
            <a:spLocks noGrp="1"/>
          </p:cNvSpPr>
          <p:nvPr>
            <p:ph type="body" idx="1"/>
          </p:nvPr>
        </p:nvSpPr>
        <p:spPr/>
        <p:txBody>
          <a:bodyPr/>
          <a:lstStyle/>
          <a:p>
            <a:r>
              <a:rPr lang="tr-TR" sz="1200" b="0" i="0" u="sng" strike="noStrike" kern="1200" dirty="0">
                <a:solidFill>
                  <a:schemeClr val="tx1"/>
                </a:solidFill>
                <a:effectLst/>
                <a:latin typeface="+mn-lt"/>
                <a:ea typeface="+mn-ea"/>
                <a:cs typeface="+mn-cs"/>
                <a:hlinkClick r:id="rId3"/>
              </a:rPr>
              <a:t>https://tr.investing.com/indices/lme-daily-historical-data</a:t>
            </a:r>
            <a:r>
              <a:rPr lang="tr-TR" dirty="0"/>
              <a:t> </a:t>
            </a:r>
          </a:p>
          <a:p>
            <a:r>
              <a:rPr lang="tr-TR" dirty="0"/>
              <a:t>En büyük veri sarı yapılacak</a:t>
            </a:r>
          </a:p>
        </p:txBody>
      </p:sp>
    </p:spTree>
    <p:extLst>
      <p:ext uri="{BB962C8B-B14F-4D97-AF65-F5344CB8AC3E}">
        <p14:creationId xmlns:p14="http://schemas.microsoft.com/office/powerpoint/2010/main" val="28599581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7EF63-E65F-5D0A-7CA6-7A101942CD5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9D4195E-2005-F4B8-2BC2-B2D39C60F67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D2F26BF-3581-D0D3-A9D1-83FB2B76B7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err="1">
                <a:ln>
                  <a:noFill/>
                </a:ln>
                <a:solidFill>
                  <a:prstClr val="black"/>
                </a:solidFill>
                <a:effectLst/>
                <a:uLnTx/>
                <a:uFillTx/>
                <a:latin typeface="Calibri"/>
                <a:ea typeface="+mn-ea"/>
                <a:cs typeface="+mn-cs"/>
              </a:rPr>
              <a:t>https</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tr.investing.com</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commodities</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copper</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historical</a:t>
            </a:r>
            <a:r>
              <a:rPr kumimoji="0" lang="tr-TR" sz="1200" b="0" i="0" u="none" strike="noStrike" kern="1200" cap="none" spc="0" normalizeH="0" baseline="0" noProof="0" dirty="0">
                <a:ln>
                  <a:noFill/>
                </a:ln>
                <a:solidFill>
                  <a:prstClr val="black"/>
                </a:solidFill>
                <a:effectLst/>
                <a:uLnTx/>
                <a:uFillTx/>
                <a:latin typeface="Calibri"/>
                <a:ea typeface="+mn-ea"/>
                <a:cs typeface="+mn-cs"/>
              </a:rPr>
              <a:t>-data</a:t>
            </a:r>
          </a:p>
          <a:p>
            <a:endParaRPr lang="tr-TR" dirty="0"/>
          </a:p>
        </p:txBody>
      </p:sp>
    </p:spTree>
    <p:extLst>
      <p:ext uri="{BB962C8B-B14F-4D97-AF65-F5344CB8AC3E}">
        <p14:creationId xmlns:p14="http://schemas.microsoft.com/office/powerpoint/2010/main" val="24807715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17D95-CDBA-9A81-B834-19D7A2B281E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679552F2-E1CF-D7A2-B409-FD1A4EE27B2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3822E38-B40B-70AA-53B0-844208C5C7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err="1">
                <a:ln>
                  <a:noFill/>
                </a:ln>
                <a:solidFill>
                  <a:prstClr val="black"/>
                </a:solidFill>
                <a:effectLst/>
                <a:uLnTx/>
                <a:uFillTx/>
                <a:latin typeface="Calibri"/>
                <a:ea typeface="+mn-ea"/>
                <a:cs typeface="+mn-cs"/>
              </a:rPr>
              <a:t>https</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tr.investing.com</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commodities</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copper</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historical</a:t>
            </a:r>
            <a:r>
              <a:rPr kumimoji="0" lang="tr-TR" sz="1200" b="0" i="0" u="none" strike="noStrike" kern="1200" cap="none" spc="0" normalizeH="0" baseline="0" noProof="0" dirty="0">
                <a:ln>
                  <a:noFill/>
                </a:ln>
                <a:solidFill>
                  <a:prstClr val="black"/>
                </a:solidFill>
                <a:effectLst/>
                <a:uLnTx/>
                <a:uFillTx/>
                <a:latin typeface="Calibri"/>
                <a:ea typeface="+mn-ea"/>
                <a:cs typeface="+mn-cs"/>
              </a:rPr>
              <a:t>-data</a:t>
            </a:r>
          </a:p>
          <a:p>
            <a:endParaRPr lang="tr-TR" dirty="0"/>
          </a:p>
        </p:txBody>
      </p:sp>
    </p:spTree>
    <p:extLst>
      <p:ext uri="{BB962C8B-B14F-4D97-AF65-F5344CB8AC3E}">
        <p14:creationId xmlns:p14="http://schemas.microsoft.com/office/powerpoint/2010/main" val="35339758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3A0A8-BCCF-5D22-AFCF-DDC6CB7F4C9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0A6AC33-17B8-DBCA-2D02-DAB205E284E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45D55AC-6001-7EAA-76BF-B8A8EAC623F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err="1">
                <a:ln>
                  <a:noFill/>
                </a:ln>
                <a:solidFill>
                  <a:prstClr val="black"/>
                </a:solidFill>
                <a:effectLst/>
                <a:uLnTx/>
                <a:uFillTx/>
                <a:latin typeface="Calibri"/>
                <a:ea typeface="+mn-ea"/>
                <a:cs typeface="+mn-cs"/>
              </a:rPr>
              <a:t>https</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tr.investing.com</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commodities</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copper</a:t>
            </a:r>
            <a:r>
              <a:rPr kumimoji="0" lang="tr-TR" sz="1200" b="0" i="0" u="none" strike="noStrike" kern="1200" cap="none" spc="0" normalizeH="0" baseline="0" noProof="0" dirty="0">
                <a:ln>
                  <a:noFill/>
                </a:ln>
                <a:solidFill>
                  <a:prstClr val="black"/>
                </a:solidFill>
                <a:effectLst/>
                <a:uLnTx/>
                <a:uFillTx/>
                <a:latin typeface="Calibri"/>
                <a:ea typeface="+mn-ea"/>
                <a:cs typeface="+mn-cs"/>
              </a:rPr>
              <a:t>-</a:t>
            </a:r>
            <a:r>
              <a:rPr kumimoji="0" lang="tr-TR" sz="1200" b="0" i="0" u="none" strike="noStrike" kern="1200" cap="none" spc="0" normalizeH="0" baseline="0" noProof="0" dirty="0" err="1">
                <a:ln>
                  <a:noFill/>
                </a:ln>
                <a:solidFill>
                  <a:prstClr val="black"/>
                </a:solidFill>
                <a:effectLst/>
                <a:uLnTx/>
                <a:uFillTx/>
                <a:latin typeface="Calibri"/>
                <a:ea typeface="+mn-ea"/>
                <a:cs typeface="+mn-cs"/>
              </a:rPr>
              <a:t>historical</a:t>
            </a:r>
            <a:r>
              <a:rPr kumimoji="0" lang="tr-TR" sz="1200" b="0" i="0" u="none" strike="noStrike" kern="1200" cap="none" spc="0" normalizeH="0" baseline="0" noProof="0" dirty="0">
                <a:ln>
                  <a:noFill/>
                </a:ln>
                <a:solidFill>
                  <a:prstClr val="black"/>
                </a:solidFill>
                <a:effectLst/>
                <a:uLnTx/>
                <a:uFillTx/>
                <a:latin typeface="Calibri"/>
                <a:ea typeface="+mn-ea"/>
                <a:cs typeface="+mn-cs"/>
              </a:rPr>
              <a:t>-data</a:t>
            </a:r>
          </a:p>
          <a:p>
            <a:endParaRPr lang="tr-TR" dirty="0"/>
          </a:p>
        </p:txBody>
      </p:sp>
    </p:spTree>
    <p:extLst>
      <p:ext uri="{BB962C8B-B14F-4D97-AF65-F5344CB8AC3E}">
        <p14:creationId xmlns:p14="http://schemas.microsoft.com/office/powerpoint/2010/main" val="35370667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6FB35-B660-0BA5-4D88-1EE5E7F66E8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8C01A6F-87BD-A4AA-9B84-86D58B42C0E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DC536BA-D4F7-CD06-AF90-821E85E91B6B}"/>
              </a:ext>
            </a:extLst>
          </p:cNvPr>
          <p:cNvSpPr>
            <a:spLocks noGrp="1"/>
          </p:cNvSpPr>
          <p:nvPr>
            <p:ph type="body" idx="1"/>
          </p:nvPr>
        </p:nvSpPr>
        <p:spPr/>
        <p:txBody>
          <a:bodyPr/>
          <a:lstStyle/>
          <a:p>
            <a:r>
              <a:rPr lang="tr-TR" dirty="0"/>
              <a:t>https://www.metalsmarket.net</a:t>
            </a:r>
          </a:p>
        </p:txBody>
      </p:sp>
    </p:spTree>
    <p:extLst>
      <p:ext uri="{BB962C8B-B14F-4D97-AF65-F5344CB8AC3E}">
        <p14:creationId xmlns:p14="http://schemas.microsoft.com/office/powerpoint/2010/main" val="220698159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0FFAA-886A-B36D-6941-E119E5CCCBA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694F7231-6A92-DED3-84DA-FB51701DC8E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8404C6B-86CA-86BB-C264-355C4254C0E9}"/>
              </a:ext>
            </a:extLst>
          </p:cNvPr>
          <p:cNvSpPr>
            <a:spLocks noGrp="1"/>
          </p:cNvSpPr>
          <p:nvPr>
            <p:ph type="body" idx="1"/>
          </p:nvPr>
        </p:nvSpPr>
        <p:spPr/>
        <p:txBody>
          <a:bodyPr/>
          <a:lstStyle/>
          <a:p>
            <a:r>
              <a:rPr lang="tr-TR" dirty="0"/>
              <a:t>https://www.metalsmarket.net</a:t>
            </a:r>
          </a:p>
        </p:txBody>
      </p:sp>
    </p:spTree>
    <p:extLst>
      <p:ext uri="{BB962C8B-B14F-4D97-AF65-F5344CB8AC3E}">
        <p14:creationId xmlns:p14="http://schemas.microsoft.com/office/powerpoint/2010/main" val="1310350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7CCD2-C025-7896-E4F9-39E0A3DE55C0}"/>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940D19F6-6768-E526-B6BD-E759C4B0571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028C56D-9CC4-3858-43B2-2CB4BC221EC6}"/>
              </a:ext>
            </a:extLst>
          </p:cNvPr>
          <p:cNvSpPr>
            <a:spLocks noGrp="1"/>
          </p:cNvSpPr>
          <p:nvPr>
            <p:ph type="body" idx="1"/>
          </p:nvPr>
        </p:nvSpPr>
        <p:spPr/>
        <p:txBody>
          <a:bodyPr/>
          <a:lstStyle/>
          <a:p>
            <a:r>
              <a:rPr lang="tr-TR" dirty="0"/>
              <a:t>https://www.tcmb.gov.tr/wps/wcm/connect/tr/tcmb+tr/main+menu/yayinlar/raporlar/enflasyon+raporu</a:t>
            </a:r>
          </a:p>
          <a:p>
            <a:endParaRPr lang="tr-TR" dirty="0"/>
          </a:p>
          <a:p>
            <a:r>
              <a:rPr lang="tr-TR" b="0" i="0" dirty="0">
                <a:solidFill>
                  <a:srgbClr val="323A47"/>
                </a:solidFill>
                <a:effectLst/>
                <a:latin typeface="Open Sans" panose="020B0606030504020204" pitchFamily="34" charset="0"/>
              </a:rPr>
              <a:t>22 Mayıs 2025 </a:t>
            </a:r>
            <a:r>
              <a:rPr lang="tr-TR" dirty="0"/>
              <a:t>yayınlanacak</a:t>
            </a:r>
          </a:p>
        </p:txBody>
      </p:sp>
    </p:spTree>
    <p:extLst>
      <p:ext uri="{BB962C8B-B14F-4D97-AF65-F5344CB8AC3E}">
        <p14:creationId xmlns:p14="http://schemas.microsoft.com/office/powerpoint/2010/main" val="2312421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6191093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2D6AC-10C3-89B4-3E16-B54A503B801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4BB766E-0940-214C-7238-F5E0EAF2669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020F583-7A8C-F3BF-DCBC-F13228B1E9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black"/>
                </a:solidFill>
                <a:effectLst/>
                <a:uLnTx/>
                <a:uFillTx/>
                <a:latin typeface="Calibri"/>
                <a:ea typeface="+mn-ea"/>
                <a:cs typeface="+mn-cs"/>
              </a:rPr>
              <a:t>https://tr.investing.com/commodities/zinc-futures-historical-data?cid=956470</a:t>
            </a:r>
          </a:p>
          <a:p>
            <a:endParaRPr lang="tr-TR" dirty="0"/>
          </a:p>
        </p:txBody>
      </p:sp>
    </p:spTree>
    <p:extLst>
      <p:ext uri="{BB962C8B-B14F-4D97-AF65-F5344CB8AC3E}">
        <p14:creationId xmlns:p14="http://schemas.microsoft.com/office/powerpoint/2010/main" val="243270830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D11B9-BDE8-E0D4-821D-65C70EA1C511}"/>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07B6DF0B-2F7A-5536-BAC7-F54FE0007FD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0E680C0-825E-A1F9-7233-E4BFCF5697C7}"/>
              </a:ext>
            </a:extLst>
          </p:cNvPr>
          <p:cNvSpPr>
            <a:spLocks noGrp="1"/>
          </p:cNvSpPr>
          <p:nvPr>
            <p:ph type="body" idx="1"/>
          </p:nvPr>
        </p:nvSpPr>
        <p:spPr/>
        <p:txBody>
          <a:bodyPr/>
          <a:lstStyle/>
          <a:p>
            <a:r>
              <a:rPr lang="tr-TR" sz="1200" b="0" i="0" u="sng" strike="noStrike" kern="1200" dirty="0">
                <a:solidFill>
                  <a:schemeClr val="tx1"/>
                </a:solidFill>
                <a:effectLst/>
                <a:latin typeface="+mn-lt"/>
                <a:ea typeface="+mn-ea"/>
                <a:cs typeface="+mn-cs"/>
                <a:hlinkClick r:id="rId3"/>
              </a:rPr>
              <a:t>https://tr.investing.com/indices/dj-iron---steel-historical-data</a:t>
            </a:r>
            <a:r>
              <a:rPr lang="tr-TR" dirty="0"/>
              <a:t> </a:t>
            </a:r>
          </a:p>
        </p:txBody>
      </p:sp>
      <p:sp>
        <p:nvSpPr>
          <p:cNvPr id="4" name="Slayt Numarası Yer Tutucusu 3">
            <a:extLst>
              <a:ext uri="{FF2B5EF4-FFF2-40B4-BE49-F238E27FC236}">
                <a16:creationId xmlns:a16="http://schemas.microsoft.com/office/drawing/2014/main" id="{1D0E5B4C-4B08-8AE3-E3AA-CE3510AC23D5}"/>
              </a:ext>
            </a:extLst>
          </p:cNvPr>
          <p:cNvSpPr>
            <a:spLocks noGrp="1"/>
          </p:cNvSpPr>
          <p:nvPr>
            <p:ph type="sldNum" sz="quarter" idx="10"/>
          </p:nvPr>
        </p:nvSpPr>
        <p:spPr/>
        <p:txBody>
          <a:bodyPr/>
          <a:lstStyle/>
          <a:p>
            <a:fld id="{12FAEEB0-E824-4D23-8973-D1E63D6E6725}" type="slidenum">
              <a:rPr lang="tr-TR" smtClean="0">
                <a:solidFill>
                  <a:prstClr val="black"/>
                </a:solidFill>
              </a:rPr>
              <a:pPr/>
              <a:t>237</a:t>
            </a:fld>
            <a:endParaRPr lang="tr-TR">
              <a:solidFill>
                <a:prstClr val="black"/>
              </a:solidFill>
            </a:endParaRPr>
          </a:p>
        </p:txBody>
      </p:sp>
    </p:spTree>
    <p:extLst>
      <p:ext uri="{BB962C8B-B14F-4D97-AF65-F5344CB8AC3E}">
        <p14:creationId xmlns:p14="http://schemas.microsoft.com/office/powerpoint/2010/main" val="28166271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C7ABD-5D7F-524E-AE7A-159944E86DE2}"/>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71E4AD97-9DBE-91EC-DBD1-D1F6987E30E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CE6718E-F5F9-E22F-FF9B-E3278D367D8C}"/>
              </a:ext>
            </a:extLst>
          </p:cNvPr>
          <p:cNvSpPr>
            <a:spLocks noGrp="1"/>
          </p:cNvSpPr>
          <p:nvPr>
            <p:ph type="body" idx="1"/>
          </p:nvPr>
        </p:nvSpPr>
        <p:spPr/>
        <p:txBody>
          <a:bodyPr/>
          <a:lstStyle/>
          <a:p>
            <a:r>
              <a:rPr lang="tr-TR" sz="1200" b="0" i="0" u="sng" strike="noStrike" kern="1200" dirty="0">
                <a:solidFill>
                  <a:schemeClr val="tx1"/>
                </a:solidFill>
                <a:effectLst/>
                <a:latin typeface="+mn-lt"/>
                <a:ea typeface="+mn-ea"/>
                <a:cs typeface="+mn-cs"/>
                <a:hlinkClick r:id="rId3"/>
              </a:rPr>
              <a:t>https://tr.investing.com/indices/dj-iron---steel-historical-data</a:t>
            </a:r>
            <a:r>
              <a:rPr lang="tr-TR" dirty="0"/>
              <a:t> </a:t>
            </a:r>
          </a:p>
        </p:txBody>
      </p:sp>
      <p:sp>
        <p:nvSpPr>
          <p:cNvPr id="4" name="Slayt Numarası Yer Tutucusu 3">
            <a:extLst>
              <a:ext uri="{FF2B5EF4-FFF2-40B4-BE49-F238E27FC236}">
                <a16:creationId xmlns:a16="http://schemas.microsoft.com/office/drawing/2014/main" id="{56955EAD-848B-77CE-F153-271F3A25C628}"/>
              </a:ext>
            </a:extLst>
          </p:cNvPr>
          <p:cNvSpPr>
            <a:spLocks noGrp="1"/>
          </p:cNvSpPr>
          <p:nvPr>
            <p:ph type="sldNum" sz="quarter" idx="10"/>
          </p:nvPr>
        </p:nvSpPr>
        <p:spPr/>
        <p:txBody>
          <a:bodyPr/>
          <a:lstStyle/>
          <a:p>
            <a:fld id="{12FAEEB0-E824-4D23-8973-D1E63D6E6725}" type="slidenum">
              <a:rPr lang="tr-TR" smtClean="0">
                <a:solidFill>
                  <a:prstClr val="black"/>
                </a:solidFill>
              </a:rPr>
              <a:pPr/>
              <a:t>238</a:t>
            </a:fld>
            <a:endParaRPr lang="tr-TR">
              <a:solidFill>
                <a:prstClr val="black"/>
              </a:solidFill>
            </a:endParaRPr>
          </a:p>
        </p:txBody>
      </p:sp>
    </p:spTree>
    <p:extLst>
      <p:ext uri="{BB962C8B-B14F-4D97-AF65-F5344CB8AC3E}">
        <p14:creationId xmlns:p14="http://schemas.microsoft.com/office/powerpoint/2010/main" val="4404786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Haftalık veri koy</a:t>
            </a:r>
          </a:p>
        </p:txBody>
      </p:sp>
      <p:sp>
        <p:nvSpPr>
          <p:cNvPr id="4" name="Slayt Numarası Yer Tutucusu 3"/>
          <p:cNvSpPr>
            <a:spLocks noGrp="1"/>
          </p:cNvSpPr>
          <p:nvPr>
            <p:ph type="sldNum" sz="quarter" idx="10"/>
          </p:nvPr>
        </p:nvSpPr>
        <p:spPr/>
        <p:txBody>
          <a:bodyPr/>
          <a:lstStyle/>
          <a:p>
            <a:fld id="{12FAEEB0-E824-4D23-8973-D1E63D6E6725}" type="slidenum">
              <a:rPr lang="tr-TR" smtClean="0">
                <a:solidFill>
                  <a:prstClr val="black"/>
                </a:solidFill>
              </a:rPr>
              <a:pPr/>
              <a:t>239</a:t>
            </a:fld>
            <a:endParaRPr lang="tr-TR">
              <a:solidFill>
                <a:prstClr val="black"/>
              </a:solidFill>
            </a:endParaRPr>
          </a:p>
        </p:txBody>
      </p:sp>
    </p:spTree>
    <p:extLst>
      <p:ext uri="{BB962C8B-B14F-4D97-AF65-F5344CB8AC3E}">
        <p14:creationId xmlns:p14="http://schemas.microsoft.com/office/powerpoint/2010/main" val="37987012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1D71C-B7DF-3F90-305D-821D2B4ED71A}"/>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F154CD20-B8BC-EEC6-9E99-0D70E7A61D9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14D696B-505C-8867-F4F1-88E127B0F9C3}"/>
              </a:ext>
            </a:extLst>
          </p:cNvPr>
          <p:cNvSpPr>
            <a:spLocks noGrp="1"/>
          </p:cNvSpPr>
          <p:nvPr>
            <p:ph type="body" idx="1"/>
          </p:nvPr>
        </p:nvSpPr>
        <p:spPr/>
        <p:txBody>
          <a:bodyPr/>
          <a:lstStyle/>
          <a:p>
            <a:r>
              <a:rPr lang="tr-TR" dirty="0"/>
              <a:t>Haftalık veri koy</a:t>
            </a:r>
          </a:p>
        </p:txBody>
      </p:sp>
      <p:sp>
        <p:nvSpPr>
          <p:cNvPr id="4" name="Slayt Numarası Yer Tutucusu 3">
            <a:extLst>
              <a:ext uri="{FF2B5EF4-FFF2-40B4-BE49-F238E27FC236}">
                <a16:creationId xmlns:a16="http://schemas.microsoft.com/office/drawing/2014/main" id="{5B6D0E0B-1C97-6358-3347-AB6663933B32}"/>
              </a:ext>
            </a:extLst>
          </p:cNvPr>
          <p:cNvSpPr>
            <a:spLocks noGrp="1"/>
          </p:cNvSpPr>
          <p:nvPr>
            <p:ph type="sldNum" sz="quarter" idx="10"/>
          </p:nvPr>
        </p:nvSpPr>
        <p:spPr/>
        <p:txBody>
          <a:bodyPr/>
          <a:lstStyle/>
          <a:p>
            <a:fld id="{12FAEEB0-E824-4D23-8973-D1E63D6E6725}" type="slidenum">
              <a:rPr lang="tr-TR" smtClean="0">
                <a:solidFill>
                  <a:prstClr val="black"/>
                </a:solidFill>
              </a:rPr>
              <a:pPr/>
              <a:t>240</a:t>
            </a:fld>
            <a:endParaRPr lang="tr-TR">
              <a:solidFill>
                <a:prstClr val="black"/>
              </a:solidFill>
            </a:endParaRPr>
          </a:p>
        </p:txBody>
      </p:sp>
    </p:spTree>
    <p:extLst>
      <p:ext uri="{BB962C8B-B14F-4D97-AF65-F5344CB8AC3E}">
        <p14:creationId xmlns:p14="http://schemas.microsoft.com/office/powerpoint/2010/main" val="36449320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198.sf</a:t>
            </a:r>
          </a:p>
        </p:txBody>
      </p:sp>
    </p:spTree>
    <p:extLst>
      <p:ext uri="{BB962C8B-B14F-4D97-AF65-F5344CB8AC3E}">
        <p14:creationId xmlns:p14="http://schemas.microsoft.com/office/powerpoint/2010/main" val="28863865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7BC75-5C64-6D43-54BC-95208EE16DF4}"/>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89FFF78D-330B-B23E-E308-9ED82D914928}"/>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9BDDBF80-E139-4D00-6036-D156557F7B5B}"/>
              </a:ext>
            </a:extLst>
          </p:cNvPr>
          <p:cNvSpPr>
            <a:spLocks noGrp="1"/>
          </p:cNvSpPr>
          <p:nvPr>
            <p:ph type="body" idx="1"/>
          </p:nvPr>
        </p:nvSpPr>
        <p:spPr/>
        <p:txBody>
          <a:bodyPr>
            <a:normAutofit/>
          </a:bodyPr>
          <a:lstStyle/>
          <a:p>
            <a:endParaRPr lang="tr-TR"/>
          </a:p>
        </p:txBody>
      </p:sp>
    </p:spTree>
    <p:extLst>
      <p:ext uri="{BB962C8B-B14F-4D97-AF65-F5344CB8AC3E}">
        <p14:creationId xmlns:p14="http://schemas.microsoft.com/office/powerpoint/2010/main" val="33399487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53E9C-4C8A-245B-6FD2-DFA896C59227}"/>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6DC5989F-F656-1408-6E53-52DC7AEFD857}"/>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808A6383-D364-5D74-36C8-CFA0DE8A24CB}"/>
              </a:ext>
            </a:extLst>
          </p:cNvPr>
          <p:cNvSpPr>
            <a:spLocks noGrp="1"/>
          </p:cNvSpPr>
          <p:nvPr>
            <p:ph type="body" idx="1"/>
          </p:nvPr>
        </p:nvSpPr>
        <p:spPr/>
        <p:txBody>
          <a:bodyPr>
            <a:normAutofit/>
          </a:bodyPr>
          <a:lstStyle/>
          <a:p>
            <a:endParaRPr lang="tr-TR"/>
          </a:p>
        </p:txBody>
      </p:sp>
    </p:spTree>
    <p:extLst>
      <p:ext uri="{BB962C8B-B14F-4D97-AF65-F5344CB8AC3E}">
        <p14:creationId xmlns:p14="http://schemas.microsoft.com/office/powerpoint/2010/main" val="298339862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2355494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8FE20-4DB3-05E2-CA86-33C1BE1BAA27}"/>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EF5FC948-DC89-E1F3-111D-B73A7589D37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DEB3AC5-97FC-ECE1-4451-6D4E4947C427}"/>
              </a:ext>
            </a:extLst>
          </p:cNvPr>
          <p:cNvSpPr>
            <a:spLocks noGrp="1"/>
          </p:cNvSpPr>
          <p:nvPr>
            <p:ph type="body" idx="1"/>
          </p:nvPr>
        </p:nvSpPr>
        <p:spPr/>
        <p:txBody>
          <a:bodyPr/>
          <a:lstStyle/>
          <a:p>
            <a:r>
              <a:rPr lang="tr-TR" dirty="0"/>
              <a:t>https://www.tcmb.gov.tr/wps/wcm/connect/tr/tcmb+tr/main+menu/yayinlar/raporlar/enflasyon+raporu</a:t>
            </a:r>
          </a:p>
          <a:p>
            <a:endParaRPr lang="tr-TR" dirty="0"/>
          </a:p>
          <a:p>
            <a:r>
              <a:rPr lang="tr-TR" sz="1200" b="0" i="0" kern="1200" dirty="0">
                <a:solidFill>
                  <a:schemeClr val="tx1"/>
                </a:solidFill>
                <a:effectLst/>
                <a:latin typeface="+mn-lt"/>
                <a:ea typeface="+mn-ea"/>
                <a:cs typeface="+mn-cs"/>
              </a:rPr>
              <a:t>14 Ağustos 2025 </a:t>
            </a:r>
            <a:r>
              <a:rPr lang="tr-TR" dirty="0"/>
              <a:t>yayınlanacak</a:t>
            </a:r>
          </a:p>
        </p:txBody>
      </p:sp>
    </p:spTree>
    <p:extLst>
      <p:ext uri="{BB962C8B-B14F-4D97-AF65-F5344CB8AC3E}">
        <p14:creationId xmlns:p14="http://schemas.microsoft.com/office/powerpoint/2010/main" val="136809834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37EB2-9EE0-5922-AA82-00C7BE3043EC}"/>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F3928BB7-30A2-CEF6-FED6-1469175EEDD9}"/>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0A7FE277-2D41-6D92-E43C-9B276DCB45FA}"/>
              </a:ext>
            </a:extLst>
          </p:cNvPr>
          <p:cNvSpPr>
            <a:spLocks noGrp="1"/>
          </p:cNvSpPr>
          <p:nvPr>
            <p:ph type="body" idx="1"/>
          </p:nvPr>
        </p:nvSpPr>
        <p:spPr/>
        <p:txBody>
          <a:bodyPr>
            <a:normAutofit/>
          </a:bodyPr>
          <a:lstStyle/>
          <a:p>
            <a:endParaRPr lang="tr-TR" dirty="0"/>
          </a:p>
        </p:txBody>
      </p:sp>
    </p:spTree>
    <p:extLst>
      <p:ext uri="{BB962C8B-B14F-4D97-AF65-F5344CB8AC3E}">
        <p14:creationId xmlns:p14="http://schemas.microsoft.com/office/powerpoint/2010/main" val="133425910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https://www.tcmb.gov.tr/kurlar/202301/Jan_tr.html</a:t>
            </a:r>
          </a:p>
          <a:p>
            <a:r>
              <a:rPr lang="tr-TR" dirty="0"/>
              <a:t>https://www.csgb.gov.tr/asgari-ucret/</a:t>
            </a:r>
          </a:p>
        </p:txBody>
      </p:sp>
    </p:spTree>
    <p:extLst>
      <p:ext uri="{BB962C8B-B14F-4D97-AF65-F5344CB8AC3E}">
        <p14:creationId xmlns:p14="http://schemas.microsoft.com/office/powerpoint/2010/main" val="28174851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https://www.tcmb.gov.tr/kurlar/202301/Jan_tr.html</a:t>
            </a:r>
          </a:p>
          <a:p>
            <a:r>
              <a:rPr lang="tr-TR" dirty="0"/>
              <a:t>https://www.csgb.gov.tr/asgari-ucret/</a:t>
            </a:r>
          </a:p>
        </p:txBody>
      </p:sp>
    </p:spTree>
    <p:extLst>
      <p:ext uri="{BB962C8B-B14F-4D97-AF65-F5344CB8AC3E}">
        <p14:creationId xmlns:p14="http://schemas.microsoft.com/office/powerpoint/2010/main" val="7342045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132E0-123D-57DF-B26F-B820A229A3E3}"/>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927EB7F7-AD1E-6C86-65FE-80DFA4B388B1}"/>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05B7315C-E7CE-2B29-6DE2-9F2EFDE69C87}"/>
              </a:ext>
            </a:extLst>
          </p:cNvPr>
          <p:cNvSpPr>
            <a:spLocks noGrp="1"/>
          </p:cNvSpPr>
          <p:nvPr>
            <p:ph type="body" idx="1"/>
          </p:nvPr>
        </p:nvSpPr>
        <p:spPr/>
        <p:txBody>
          <a:bodyPr>
            <a:normAutofit/>
          </a:bodyPr>
          <a:lstStyle/>
          <a:p>
            <a:endParaRPr lang="tr-TR"/>
          </a:p>
        </p:txBody>
      </p:sp>
    </p:spTree>
    <p:extLst>
      <p:ext uri="{BB962C8B-B14F-4D97-AF65-F5344CB8AC3E}">
        <p14:creationId xmlns:p14="http://schemas.microsoft.com/office/powerpoint/2010/main" val="417828597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486DF-727D-D824-47E8-BE387B355BCF}"/>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80C33B07-6210-DA5B-D385-1CE5A543E842}"/>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A59F24D7-ADFE-5286-D764-E01FCCF5D362}"/>
              </a:ext>
            </a:extLst>
          </p:cNvPr>
          <p:cNvSpPr>
            <a:spLocks noGrp="1"/>
          </p:cNvSpPr>
          <p:nvPr>
            <p:ph type="body" idx="1"/>
          </p:nvPr>
        </p:nvSpPr>
        <p:spPr/>
        <p:txBody>
          <a:bodyPr>
            <a:normAutofit/>
          </a:bodyPr>
          <a:lstStyle/>
          <a:p>
            <a:endParaRPr lang="tr-TR" dirty="0"/>
          </a:p>
        </p:txBody>
      </p:sp>
    </p:spTree>
    <p:extLst>
      <p:ext uri="{BB962C8B-B14F-4D97-AF65-F5344CB8AC3E}">
        <p14:creationId xmlns:p14="http://schemas.microsoft.com/office/powerpoint/2010/main" val="259546749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1B0D1-A87B-A718-CD35-2A1199995E63}"/>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B3F8DD3A-7375-5CB6-BF13-749926F7E5D3}"/>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018572C7-EF5F-B166-D0BD-D7CBAE640F63}"/>
              </a:ext>
            </a:extLst>
          </p:cNvPr>
          <p:cNvSpPr>
            <a:spLocks noGrp="1"/>
          </p:cNvSpPr>
          <p:nvPr>
            <p:ph type="body" idx="1"/>
          </p:nvPr>
        </p:nvSpPr>
        <p:spPr/>
        <p:txBody>
          <a:bodyPr>
            <a:normAutofit/>
          </a:bodyPr>
          <a:lstStyle/>
          <a:p>
            <a:endParaRPr lang="tr-TR" dirty="0"/>
          </a:p>
        </p:txBody>
      </p:sp>
    </p:spTree>
    <p:extLst>
      <p:ext uri="{BB962C8B-B14F-4D97-AF65-F5344CB8AC3E}">
        <p14:creationId xmlns:p14="http://schemas.microsoft.com/office/powerpoint/2010/main" val="2217408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https://muhasebat.hmb.gov.tr/merkezi-yonetim-butce-istatistikleri</a:t>
            </a:r>
          </a:p>
        </p:txBody>
      </p:sp>
    </p:spTree>
    <p:extLst>
      <p:ext uri="{BB962C8B-B14F-4D97-AF65-F5344CB8AC3E}">
        <p14:creationId xmlns:p14="http://schemas.microsoft.com/office/powerpoint/2010/main" val="20504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42024-4C0A-98B6-2D7E-36E397DB8DF9}"/>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B3D5E80E-5BD1-B85A-6013-AE0355EA0B9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D774AB9-89E5-F080-12E5-2F25B29BDFFC}"/>
              </a:ext>
            </a:extLst>
          </p:cNvPr>
          <p:cNvSpPr>
            <a:spLocks noGrp="1"/>
          </p:cNvSpPr>
          <p:nvPr>
            <p:ph type="body" idx="1"/>
          </p:nvPr>
        </p:nvSpPr>
        <p:spPr/>
        <p:txBody>
          <a:bodyPr/>
          <a:lstStyle/>
          <a:p>
            <a:r>
              <a:rPr lang="tr-TR" dirty="0"/>
              <a:t>https://muhasebat.hmb.gov.tr/merkezi-yonetim-butce-istatistikleri</a:t>
            </a:r>
          </a:p>
        </p:txBody>
      </p:sp>
    </p:spTree>
    <p:extLst>
      <p:ext uri="{BB962C8B-B14F-4D97-AF65-F5344CB8AC3E}">
        <p14:creationId xmlns:p14="http://schemas.microsoft.com/office/powerpoint/2010/main" val="2220682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040104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231453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u="sng" strike="noStrike" kern="1200" dirty="0">
                <a:solidFill>
                  <a:schemeClr val="tx1"/>
                </a:solidFill>
                <a:effectLst/>
                <a:latin typeface="+mn-lt"/>
                <a:ea typeface="+mn-ea"/>
                <a:cs typeface="+mn-cs"/>
                <a:hlinkClick r:id="rId3"/>
              </a:rPr>
              <a:t>https://www.tcmb.gov.tr/wps/wcm/connect/TR/TCMB+TR/Main+Menu/Istatistikler/Odemeler+Dengesi+ve+Ilgili+Istatistikler/Kisa+Vadeli+Dis+Borc+Istatistiklerii/</a:t>
            </a:r>
            <a:r>
              <a:rPr lang="tr-TR" dirty="0"/>
              <a:t> </a:t>
            </a:r>
          </a:p>
          <a:p>
            <a:endParaRPr lang="tr-TR" dirty="0"/>
          </a:p>
          <a:p>
            <a:r>
              <a:rPr lang="tr-TR" dirty="0"/>
              <a:t>https://www.hmb.gov.tr/kamu-finansmani-istatistikleri</a:t>
            </a:r>
          </a:p>
          <a:p>
            <a:endParaRPr lang="tr-TR" dirty="0"/>
          </a:p>
        </p:txBody>
      </p:sp>
    </p:spTree>
    <p:extLst>
      <p:ext uri="{BB962C8B-B14F-4D97-AF65-F5344CB8AC3E}">
        <p14:creationId xmlns:p14="http://schemas.microsoft.com/office/powerpoint/2010/main" val="2605568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https://www.hmb.gov.tr/kamu-finansmani-istatistikleri</a:t>
            </a:r>
          </a:p>
          <a:p>
            <a:r>
              <a:rPr lang="pl-PL" b="0" i="0" dirty="0">
                <a:solidFill>
                  <a:srgbClr val="212529"/>
                </a:solidFill>
                <a:effectLst/>
                <a:latin typeface="Open Sans" panose="020B0606030504020204" pitchFamily="34" charset="0"/>
              </a:rPr>
              <a:t>28.06.202</a:t>
            </a:r>
            <a:r>
              <a:rPr lang="tr-TR" b="0" i="0" dirty="0">
                <a:solidFill>
                  <a:srgbClr val="212529"/>
                </a:solidFill>
                <a:effectLst/>
                <a:latin typeface="Open Sans" panose="020B0606030504020204" pitchFamily="34" charset="0"/>
              </a:rPr>
              <a:t>5</a:t>
            </a:r>
            <a:r>
              <a:rPr lang="pl-PL" b="0" i="0" dirty="0">
                <a:solidFill>
                  <a:srgbClr val="212529"/>
                </a:solidFill>
                <a:effectLst/>
                <a:latin typeface="Open Sans" panose="020B0606030504020204" pitchFamily="34" charset="0"/>
              </a:rPr>
              <a:t> / 12:00 / 2024 1. Çeyrek</a:t>
            </a:r>
            <a:endParaRPr lang="tr-TR" dirty="0"/>
          </a:p>
        </p:txBody>
      </p:sp>
    </p:spTree>
    <p:extLst>
      <p:ext uri="{BB962C8B-B14F-4D97-AF65-F5344CB8AC3E}">
        <p14:creationId xmlns:p14="http://schemas.microsoft.com/office/powerpoint/2010/main" val="3533322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73785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Her</a:t>
            </a:r>
            <a:r>
              <a:rPr lang="tr-TR" baseline="0" dirty="0"/>
              <a:t> ayın 1’i</a:t>
            </a:r>
          </a:p>
          <a:p>
            <a:r>
              <a:rPr lang="tr-TR" baseline="0" dirty="0"/>
              <a:t>Ticaret Bakanlığı</a:t>
            </a:r>
            <a:endParaRPr lang="tr-TR" dirty="0"/>
          </a:p>
        </p:txBody>
      </p:sp>
    </p:spTree>
    <p:extLst>
      <p:ext uri="{BB962C8B-B14F-4D97-AF65-F5344CB8AC3E}">
        <p14:creationId xmlns:p14="http://schemas.microsoft.com/office/powerpoint/2010/main" val="10050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Her ayın ilk haftası </a:t>
            </a:r>
          </a:p>
        </p:txBody>
      </p:sp>
    </p:spTree>
    <p:extLst>
      <p:ext uri="{BB962C8B-B14F-4D97-AF65-F5344CB8AC3E}">
        <p14:creationId xmlns:p14="http://schemas.microsoft.com/office/powerpoint/2010/main" val="4293358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https://ticaret.gov.tr/istatistikler/bakanlik-istatistikleri/dis-ticaret-istatistikleri</a:t>
            </a:r>
          </a:p>
        </p:txBody>
      </p:sp>
    </p:spTree>
    <p:extLst>
      <p:ext uri="{BB962C8B-B14F-4D97-AF65-F5344CB8AC3E}">
        <p14:creationId xmlns:p14="http://schemas.microsoft.com/office/powerpoint/2010/main" val="3326923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E750A-3AC3-ECBD-1A7F-E76D7F47960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0CD27C0-FCB7-FD4A-EF8B-07A3E73F506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C68B8F1-B6C8-B8D2-71CD-1DB8073574FE}"/>
              </a:ext>
            </a:extLst>
          </p:cNvPr>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411532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https://evds2.tcmb.gov.tr/index.php?/evds/dashboard/5293</a:t>
            </a:r>
          </a:p>
          <a:p>
            <a:endParaRPr lang="tr-TR" dirty="0"/>
          </a:p>
          <a:p>
            <a:r>
              <a:rPr lang="tr-TR" dirty="0"/>
              <a:t>https://www.tcmb.gov.tr/wps/wcm/connect/TR/TCMB+TR/Main+Menu/Istatistikler/Odemeler+Dengesi+ve+Ilgili+Istatistikler/Odemeler+Dengesi+Istatistikleri/</a:t>
            </a:r>
          </a:p>
          <a:p>
            <a:endParaRPr lang="tr-TR" dirty="0"/>
          </a:p>
        </p:txBody>
      </p:sp>
    </p:spTree>
    <p:extLst>
      <p:ext uri="{BB962C8B-B14F-4D97-AF65-F5344CB8AC3E}">
        <p14:creationId xmlns:p14="http://schemas.microsoft.com/office/powerpoint/2010/main" val="3609281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570535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https://evds2.tcmb.gov.tr/index.php?/evds/DataGroupLink/9/bie_hariccariacik/tr</a:t>
            </a:r>
          </a:p>
          <a:p>
            <a:r>
              <a:rPr lang="tr-TR" b="1" i="0" dirty="0">
                <a:solidFill>
                  <a:srgbClr val="333945"/>
                </a:solidFill>
                <a:effectLst/>
                <a:latin typeface="Open Sans" panose="020B0606030504020204" pitchFamily="34" charset="0"/>
              </a:rPr>
              <a:t>16 Haziran 2025</a:t>
            </a:r>
            <a:endParaRPr lang="tr-TR" dirty="0"/>
          </a:p>
        </p:txBody>
      </p:sp>
    </p:spTree>
    <p:extLst>
      <p:ext uri="{BB962C8B-B14F-4D97-AF65-F5344CB8AC3E}">
        <p14:creationId xmlns:p14="http://schemas.microsoft.com/office/powerpoint/2010/main" val="3623958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https://evds2.tcmb.gov.tr/index.php?/evds/serieMarket#collapse_4</a:t>
            </a:r>
          </a:p>
          <a:p>
            <a:endParaRPr lang="tr-TR" dirty="0"/>
          </a:p>
          <a:p>
            <a:r>
              <a:rPr lang="tr-TR" dirty="0"/>
              <a:t>Haftalık para ve banka istatistikleri</a:t>
            </a:r>
          </a:p>
        </p:txBody>
      </p:sp>
    </p:spTree>
    <p:extLst>
      <p:ext uri="{BB962C8B-B14F-4D97-AF65-F5344CB8AC3E}">
        <p14:creationId xmlns:p14="http://schemas.microsoft.com/office/powerpoint/2010/main" val="1697451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63E21-AF40-5F33-27EA-823D1692CAA2}"/>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1FBAA781-C785-DBB5-8191-D0A835768C0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040F0CC-0686-2E27-D234-9E47A6680D44}"/>
              </a:ext>
            </a:extLst>
          </p:cNvPr>
          <p:cNvSpPr>
            <a:spLocks noGrp="1"/>
          </p:cNvSpPr>
          <p:nvPr>
            <p:ph type="body" idx="1"/>
          </p:nvPr>
        </p:nvSpPr>
        <p:spPr/>
        <p:txBody>
          <a:bodyPr/>
          <a:lstStyle/>
          <a:p>
            <a:r>
              <a:rPr lang="tr-TR" dirty="0"/>
              <a:t>https://evds2.tcmb.gov.tr/index.php?/evds/serieMarket#collapse_4</a:t>
            </a:r>
          </a:p>
          <a:p>
            <a:endParaRPr lang="tr-TR" dirty="0"/>
          </a:p>
          <a:p>
            <a:r>
              <a:rPr lang="tr-TR" dirty="0"/>
              <a:t>Haftalık para ve banka istatistikleri</a:t>
            </a:r>
          </a:p>
        </p:txBody>
      </p:sp>
    </p:spTree>
    <p:extLst>
      <p:ext uri="{BB962C8B-B14F-4D97-AF65-F5344CB8AC3E}">
        <p14:creationId xmlns:p14="http://schemas.microsoft.com/office/powerpoint/2010/main" val="2916314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226591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a:xfrm>
            <a:off x="942975" y="746125"/>
            <a:ext cx="4972050" cy="3730625"/>
          </a:xfrm>
        </p:spPr>
      </p:sp>
      <p:sp>
        <p:nvSpPr>
          <p:cNvPr id="3" name="2 Not Yer Tutucusu"/>
          <p:cNvSpPr>
            <a:spLocks noGrp="1"/>
          </p:cNvSpPr>
          <p:nvPr>
            <p:ph type="body" idx="1"/>
          </p:nvPr>
        </p:nvSpPr>
        <p:spPr/>
        <p:txBody>
          <a:bodyPr>
            <a:normAutofit/>
          </a:bodyPr>
          <a:lstStyle/>
          <a:p>
            <a:endParaRPr lang="tr-TR"/>
          </a:p>
        </p:txBody>
      </p:sp>
    </p:spTree>
    <p:extLst>
      <p:ext uri="{BB962C8B-B14F-4D97-AF65-F5344CB8AC3E}">
        <p14:creationId xmlns:p14="http://schemas.microsoft.com/office/powerpoint/2010/main" val="4009471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007003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https://www.tcmb.gov.tr/wps/wcm/connect/TR/TCMB+TR/Main+Menu/Istatistikler/Odemeler+Dengesi+ve+Ilgili+Istatistikler/Odemeler+Dengesi+Istatistikleri/</a:t>
            </a:r>
          </a:p>
          <a:p>
            <a:endParaRPr lang="tr-TR" dirty="0"/>
          </a:p>
          <a:p>
            <a:r>
              <a:rPr lang="tr-TR" sz="1200" b="1" i="0" kern="1200" dirty="0">
                <a:solidFill>
                  <a:schemeClr val="tx1"/>
                </a:solidFill>
                <a:effectLst/>
                <a:latin typeface="+mn-lt"/>
                <a:ea typeface="+mn-ea"/>
                <a:cs typeface="+mn-cs"/>
              </a:rPr>
              <a:t>16 Haziran 2025</a:t>
            </a:r>
            <a:endParaRPr lang="tr-TR" dirty="0"/>
          </a:p>
          <a:p>
            <a:endParaRPr lang="tr-TR" dirty="0"/>
          </a:p>
          <a:p>
            <a:r>
              <a:rPr lang="tr-TR" dirty="0"/>
              <a:t>https://evds2.tcmb.gov.tr/index.php?/evds/serieMarket/collapse_36/5122/DataGroup/turkish/bie_odeayrsunum6/</a:t>
            </a:r>
          </a:p>
        </p:txBody>
      </p:sp>
    </p:spTree>
    <p:extLst>
      <p:ext uri="{BB962C8B-B14F-4D97-AF65-F5344CB8AC3E}">
        <p14:creationId xmlns:p14="http://schemas.microsoft.com/office/powerpoint/2010/main" val="2711309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a:xfrm>
            <a:off x="942975" y="746125"/>
            <a:ext cx="4972050" cy="3730625"/>
          </a:xfrm>
        </p:spPr>
      </p:sp>
      <p:sp>
        <p:nvSpPr>
          <p:cNvPr id="3" name="2 Not Yer Tutucusu"/>
          <p:cNvSpPr>
            <a:spLocks noGrp="1"/>
          </p:cNvSpPr>
          <p:nvPr>
            <p:ph type="body" idx="1"/>
          </p:nvPr>
        </p:nvSpPr>
        <p:spPr/>
        <p:txBody>
          <a:bodyPr>
            <a:normAutofit/>
          </a:bodyPr>
          <a:lstStyle/>
          <a:p>
            <a:endParaRPr lang="tr-TR" dirty="0"/>
          </a:p>
        </p:txBody>
      </p:sp>
    </p:spTree>
    <p:extLst>
      <p:ext uri="{BB962C8B-B14F-4D97-AF65-F5344CB8AC3E}">
        <p14:creationId xmlns:p14="http://schemas.microsoft.com/office/powerpoint/2010/main" val="1322183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a:xfrm>
            <a:off x="942975" y="746125"/>
            <a:ext cx="4972050" cy="3730625"/>
          </a:xfrm>
        </p:spPr>
      </p:sp>
      <p:sp>
        <p:nvSpPr>
          <p:cNvPr id="3" name="2 Not Yer Tutucusu"/>
          <p:cNvSpPr>
            <a:spLocks noGrp="1"/>
          </p:cNvSpPr>
          <p:nvPr>
            <p:ph type="body" idx="1"/>
          </p:nvPr>
        </p:nvSpPr>
        <p:spPr/>
        <p:txBody>
          <a:bodyPr>
            <a:normAutofit/>
          </a:bodyPr>
          <a:lstStyle/>
          <a:p>
            <a:r>
              <a:rPr lang="tr-TR" sz="1200" b="0" i="0" u="sng" strike="noStrike" kern="1200" dirty="0">
                <a:solidFill>
                  <a:schemeClr val="tx1"/>
                </a:solidFill>
                <a:effectLst/>
                <a:latin typeface="+mn-lt"/>
                <a:ea typeface="+mn-ea"/>
                <a:cs typeface="+mn-cs"/>
                <a:hlinkClick r:id="rId3"/>
              </a:rPr>
              <a:t>https://www.tcmb.gov.tr/wps/wcm/connect/TR/TCMB+TR/Main+Menu/Istatistikler/Parasal+ve+Finansal+Istatistikler/Haftalik+Para+ve+Banka+Istatistikleri/</a:t>
            </a:r>
            <a:r>
              <a:rPr lang="tr-TR" dirty="0"/>
              <a:t> </a:t>
            </a: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u="sng" strike="noStrike" kern="1200" dirty="0">
                <a:solidFill>
                  <a:schemeClr val="tx1"/>
                </a:solidFill>
                <a:effectLst/>
                <a:latin typeface="+mn-lt"/>
                <a:ea typeface="+mn-ea"/>
                <a:cs typeface="+mn-cs"/>
                <a:hlinkClick r:id="rId4"/>
              </a:rPr>
              <a:t>https://www.bddk.org.tr//BultenHaftalik</a:t>
            </a:r>
            <a:r>
              <a:rPr lang="tr-T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Tl</a:t>
            </a:r>
            <a:r>
              <a:rPr lang="tr-TR" dirty="0"/>
              <a:t> mevduat :toplam men. değerler</a:t>
            </a:r>
          </a:p>
          <a:p>
            <a:r>
              <a:rPr lang="tr-TR" dirty="0"/>
              <a:t>Genel toplam: tablo7 toplam mevduat I+II</a:t>
            </a:r>
          </a:p>
          <a:p>
            <a:r>
              <a:rPr lang="tr-TR" dirty="0"/>
              <a:t>(KKM DAHİL)(%): toplam </a:t>
            </a:r>
            <a:r>
              <a:rPr lang="tr-TR" dirty="0" err="1"/>
              <a:t>tl</a:t>
            </a:r>
            <a:r>
              <a:rPr lang="tr-TR" dirty="0"/>
              <a:t> </a:t>
            </a:r>
            <a:r>
              <a:rPr lang="tr-TR" dirty="0" err="1"/>
              <a:t>mev</a:t>
            </a:r>
            <a:r>
              <a:rPr lang="tr-TR" dirty="0"/>
              <a:t>/genel toplam</a:t>
            </a:r>
          </a:p>
          <a:p>
            <a:r>
              <a:rPr lang="tr-TR" dirty="0"/>
              <a:t>(KKM HARİÇ)(%): (toplam </a:t>
            </a:r>
            <a:r>
              <a:rPr lang="tr-TR" dirty="0" err="1"/>
              <a:t>tl</a:t>
            </a:r>
            <a:r>
              <a:rPr lang="tr-TR" dirty="0"/>
              <a:t> mevduat-</a:t>
            </a:r>
            <a:r>
              <a:rPr lang="tr-TR" dirty="0" err="1"/>
              <a:t>kkm</a:t>
            </a:r>
            <a:r>
              <a:rPr lang="tr-TR" dirty="0"/>
              <a:t>)/genel toplam</a:t>
            </a:r>
          </a:p>
          <a:p>
            <a:r>
              <a:rPr lang="tr-TR" dirty="0"/>
              <a:t>Toplam yabancı para </a:t>
            </a:r>
            <a:r>
              <a:rPr lang="tr-TR" dirty="0" err="1"/>
              <a:t>mevduatlar:TOPLAM</a:t>
            </a:r>
            <a:r>
              <a:rPr lang="tr-TR" dirty="0"/>
              <a:t> YP MEVDUATLAR (I+II) </a:t>
            </a:r>
          </a:p>
          <a:p>
            <a:endParaRPr lang="tr-TR" dirty="0"/>
          </a:p>
        </p:txBody>
      </p:sp>
    </p:spTree>
    <p:extLst>
      <p:ext uri="{BB962C8B-B14F-4D97-AF65-F5344CB8AC3E}">
        <p14:creationId xmlns:p14="http://schemas.microsoft.com/office/powerpoint/2010/main" val="3486093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F1557-70A1-DFC6-1695-672D8C377789}"/>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DD29CE91-906C-040B-72C9-4E24460479BF}"/>
              </a:ext>
            </a:extLst>
          </p:cNvPr>
          <p:cNvSpPr>
            <a:spLocks noGrp="1" noRot="1" noChangeAspect="1"/>
          </p:cNvSpPr>
          <p:nvPr>
            <p:ph type="sldImg"/>
          </p:nvPr>
        </p:nvSpPr>
        <p:spPr>
          <a:xfrm>
            <a:off x="942975" y="746125"/>
            <a:ext cx="4972050" cy="3730625"/>
          </a:xfrm>
        </p:spPr>
      </p:sp>
      <p:sp>
        <p:nvSpPr>
          <p:cNvPr id="3" name="2 Not Yer Tutucusu">
            <a:extLst>
              <a:ext uri="{FF2B5EF4-FFF2-40B4-BE49-F238E27FC236}">
                <a16:creationId xmlns:a16="http://schemas.microsoft.com/office/drawing/2014/main" id="{2E65662C-3816-0544-24FD-0FACE410D170}"/>
              </a:ext>
            </a:extLst>
          </p:cNvPr>
          <p:cNvSpPr>
            <a:spLocks noGrp="1"/>
          </p:cNvSpPr>
          <p:nvPr>
            <p:ph type="body" idx="1"/>
          </p:nvPr>
        </p:nvSpPr>
        <p:spPr/>
        <p:txBody>
          <a:bodyPr>
            <a:normAutofit/>
          </a:bodyPr>
          <a:lstStyle/>
          <a:p>
            <a:r>
              <a:rPr lang="tr-TR" sz="1200" b="0" i="0" u="sng" strike="noStrike" kern="1200" dirty="0">
                <a:solidFill>
                  <a:schemeClr val="tx1"/>
                </a:solidFill>
                <a:effectLst/>
                <a:latin typeface="+mn-lt"/>
                <a:ea typeface="+mn-ea"/>
                <a:cs typeface="+mn-cs"/>
                <a:hlinkClick r:id="rId3"/>
              </a:rPr>
              <a:t>https://www.tcmb.gov.tr/wps/wcm/connect/TR/TCMB+TR/Main+Menu/Istatistikler/Parasal+ve+Finansal+Istatistikler/Haftalik+Para+ve+Banka+Istatistikleri/</a:t>
            </a:r>
            <a:r>
              <a:rPr lang="tr-TR" dirty="0"/>
              <a:t> </a:t>
            </a: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u="sng" strike="noStrike" kern="1200" dirty="0">
                <a:solidFill>
                  <a:schemeClr val="tx1"/>
                </a:solidFill>
                <a:effectLst/>
                <a:latin typeface="+mn-lt"/>
                <a:ea typeface="+mn-ea"/>
                <a:cs typeface="+mn-cs"/>
                <a:hlinkClick r:id="rId4"/>
              </a:rPr>
              <a:t>https://www.bddk.org.tr//BultenHaftalik</a:t>
            </a:r>
            <a:r>
              <a:rPr lang="tr-T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Tl</a:t>
            </a:r>
            <a:r>
              <a:rPr lang="tr-TR" dirty="0"/>
              <a:t> mevduat :toplam men. değerler</a:t>
            </a:r>
          </a:p>
          <a:p>
            <a:r>
              <a:rPr lang="tr-TR" dirty="0"/>
              <a:t>Genel toplam: tablo7 toplam mevduat I+II</a:t>
            </a:r>
          </a:p>
          <a:p>
            <a:r>
              <a:rPr lang="tr-TR" dirty="0"/>
              <a:t>(KKM DAHİL)(%): toplam </a:t>
            </a:r>
            <a:r>
              <a:rPr lang="tr-TR" dirty="0" err="1"/>
              <a:t>tl</a:t>
            </a:r>
            <a:r>
              <a:rPr lang="tr-TR" dirty="0"/>
              <a:t> </a:t>
            </a:r>
            <a:r>
              <a:rPr lang="tr-TR" dirty="0" err="1"/>
              <a:t>mev</a:t>
            </a:r>
            <a:r>
              <a:rPr lang="tr-TR" dirty="0"/>
              <a:t>/genel toplam</a:t>
            </a:r>
          </a:p>
          <a:p>
            <a:r>
              <a:rPr lang="tr-TR" dirty="0"/>
              <a:t>(KKM HARİÇ)(%): (toplam </a:t>
            </a:r>
            <a:r>
              <a:rPr lang="tr-TR" dirty="0" err="1"/>
              <a:t>tl</a:t>
            </a:r>
            <a:r>
              <a:rPr lang="tr-TR" dirty="0"/>
              <a:t> mevduat-</a:t>
            </a:r>
            <a:r>
              <a:rPr lang="tr-TR" dirty="0" err="1"/>
              <a:t>kkm</a:t>
            </a:r>
            <a:r>
              <a:rPr lang="tr-TR" dirty="0"/>
              <a:t>)/genel toplam</a:t>
            </a:r>
          </a:p>
          <a:p>
            <a:r>
              <a:rPr lang="tr-TR" dirty="0"/>
              <a:t>Toplam yabancı para </a:t>
            </a:r>
            <a:r>
              <a:rPr lang="tr-TR" dirty="0" err="1"/>
              <a:t>mevduatlar:TOPLAM</a:t>
            </a:r>
            <a:r>
              <a:rPr lang="tr-TR" dirty="0"/>
              <a:t> YP MEVDUATLAR (I+II) </a:t>
            </a:r>
          </a:p>
          <a:p>
            <a:endParaRPr lang="tr-TR" dirty="0"/>
          </a:p>
        </p:txBody>
      </p:sp>
    </p:spTree>
    <p:extLst>
      <p:ext uri="{BB962C8B-B14F-4D97-AF65-F5344CB8AC3E}">
        <p14:creationId xmlns:p14="http://schemas.microsoft.com/office/powerpoint/2010/main" val="1034730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54FB0-3070-1E04-2A35-9F4378C8401A}"/>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D3F0624E-D8F2-EE85-3179-6272B15A1119}"/>
              </a:ext>
            </a:extLst>
          </p:cNvPr>
          <p:cNvSpPr>
            <a:spLocks noGrp="1" noRot="1" noChangeAspect="1"/>
          </p:cNvSpPr>
          <p:nvPr>
            <p:ph type="sldImg"/>
          </p:nvPr>
        </p:nvSpPr>
        <p:spPr>
          <a:xfrm>
            <a:off x="942975" y="746125"/>
            <a:ext cx="4972050" cy="3730625"/>
          </a:xfrm>
        </p:spPr>
      </p:sp>
      <p:sp>
        <p:nvSpPr>
          <p:cNvPr id="3" name="2 Not Yer Tutucusu">
            <a:extLst>
              <a:ext uri="{FF2B5EF4-FFF2-40B4-BE49-F238E27FC236}">
                <a16:creationId xmlns:a16="http://schemas.microsoft.com/office/drawing/2014/main" id="{2DD77E8C-0AAD-1BD3-1904-9252DDC486E5}"/>
              </a:ext>
            </a:extLst>
          </p:cNvPr>
          <p:cNvSpPr>
            <a:spLocks noGrp="1"/>
          </p:cNvSpPr>
          <p:nvPr>
            <p:ph type="body" idx="1"/>
          </p:nvPr>
        </p:nvSpPr>
        <p:spPr/>
        <p:txBody>
          <a:bodyPr>
            <a:normAutofit/>
          </a:bodyPr>
          <a:lstStyle/>
          <a:p>
            <a:r>
              <a:rPr lang="tr-TR" sz="1200" b="0" i="0" u="sng" strike="noStrike" kern="1200" dirty="0">
                <a:solidFill>
                  <a:schemeClr val="tx1"/>
                </a:solidFill>
                <a:effectLst/>
                <a:latin typeface="+mn-lt"/>
                <a:ea typeface="+mn-ea"/>
                <a:cs typeface="+mn-cs"/>
                <a:hlinkClick r:id="rId3"/>
              </a:rPr>
              <a:t>https://www.tcmb.gov.tr/wps/wcm/connect/TR/TCMB+TR/Main+Menu/Istatistikler/Parasal+ve+Finansal+Istatistikler/Haftalik+Para+ve+Banka+Istatistikleri/</a:t>
            </a:r>
            <a:r>
              <a:rPr lang="tr-TR" dirty="0"/>
              <a:t> </a:t>
            </a: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u="sng" strike="noStrike" kern="1200" dirty="0">
                <a:solidFill>
                  <a:schemeClr val="tx1"/>
                </a:solidFill>
                <a:effectLst/>
                <a:latin typeface="+mn-lt"/>
                <a:ea typeface="+mn-ea"/>
                <a:cs typeface="+mn-cs"/>
                <a:hlinkClick r:id="rId4"/>
              </a:rPr>
              <a:t>https://www.bddk.org.tr//BultenHaftalik</a:t>
            </a:r>
            <a:r>
              <a:rPr lang="tr-T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Tl</a:t>
            </a:r>
            <a:r>
              <a:rPr lang="tr-TR" dirty="0"/>
              <a:t> mevduat :toplam men. değerler</a:t>
            </a:r>
          </a:p>
          <a:p>
            <a:r>
              <a:rPr lang="tr-TR" dirty="0"/>
              <a:t>Genel toplam: tablo7 toplam mevduat I+II</a:t>
            </a:r>
          </a:p>
          <a:p>
            <a:r>
              <a:rPr lang="tr-TR" dirty="0"/>
              <a:t>(KKM DAHİL)(%): toplam </a:t>
            </a:r>
            <a:r>
              <a:rPr lang="tr-TR" dirty="0" err="1"/>
              <a:t>tl</a:t>
            </a:r>
            <a:r>
              <a:rPr lang="tr-TR" dirty="0"/>
              <a:t> </a:t>
            </a:r>
            <a:r>
              <a:rPr lang="tr-TR" dirty="0" err="1"/>
              <a:t>mev</a:t>
            </a:r>
            <a:r>
              <a:rPr lang="tr-TR" dirty="0"/>
              <a:t>/genel toplam</a:t>
            </a:r>
          </a:p>
          <a:p>
            <a:r>
              <a:rPr lang="tr-TR" dirty="0"/>
              <a:t>(KKM HARİÇ)(%): (toplam </a:t>
            </a:r>
            <a:r>
              <a:rPr lang="tr-TR" dirty="0" err="1"/>
              <a:t>tl</a:t>
            </a:r>
            <a:r>
              <a:rPr lang="tr-TR" dirty="0"/>
              <a:t> mevduat-</a:t>
            </a:r>
            <a:r>
              <a:rPr lang="tr-TR" dirty="0" err="1"/>
              <a:t>kkm</a:t>
            </a:r>
            <a:r>
              <a:rPr lang="tr-TR" dirty="0"/>
              <a:t>)/genel toplam</a:t>
            </a:r>
          </a:p>
          <a:p>
            <a:r>
              <a:rPr lang="tr-TR" dirty="0"/>
              <a:t>Toplam yabancı para </a:t>
            </a:r>
            <a:r>
              <a:rPr lang="tr-TR" dirty="0" err="1"/>
              <a:t>mevduatlar:TOPLAM</a:t>
            </a:r>
            <a:r>
              <a:rPr lang="tr-TR" dirty="0"/>
              <a:t> YP MEVDUATLAR (I+II) </a:t>
            </a:r>
          </a:p>
          <a:p>
            <a:endParaRPr lang="tr-TR" dirty="0"/>
          </a:p>
        </p:txBody>
      </p:sp>
    </p:spTree>
    <p:extLst>
      <p:ext uri="{BB962C8B-B14F-4D97-AF65-F5344CB8AC3E}">
        <p14:creationId xmlns:p14="http://schemas.microsoft.com/office/powerpoint/2010/main" val="1041219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u="sng" strike="noStrike" kern="1200" dirty="0">
                <a:solidFill>
                  <a:schemeClr val="tx1"/>
                </a:solidFill>
                <a:effectLst/>
                <a:latin typeface="+mn-lt"/>
                <a:ea typeface="+mn-ea"/>
                <a:cs typeface="+mn-cs"/>
                <a:hlinkClick r:id="rId3"/>
              </a:rPr>
              <a:t>https://yigm.ktb.gov.tr/TR-201116/turizm-gelirleri-ve-giderleri.html</a:t>
            </a:r>
            <a:r>
              <a:rPr lang="tr-TR" dirty="0"/>
              <a:t> </a:t>
            </a:r>
          </a:p>
          <a:p>
            <a:r>
              <a:rPr lang="tr-TR" dirty="0"/>
              <a:t> </a:t>
            </a:r>
          </a:p>
          <a:p>
            <a:r>
              <a:rPr lang="tr-TR" dirty="0" err="1"/>
              <a:t>Pdf’te</a:t>
            </a:r>
            <a:r>
              <a:rPr lang="tr-TR" dirty="0"/>
              <a:t> tablolar sekmesinde </a:t>
            </a:r>
          </a:p>
        </p:txBody>
      </p:sp>
    </p:spTree>
    <p:extLst>
      <p:ext uri="{BB962C8B-B14F-4D97-AF65-F5344CB8AC3E}">
        <p14:creationId xmlns:p14="http://schemas.microsoft.com/office/powerpoint/2010/main" val="2633832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https://yigm.ktb.gov.tr/TR-249702/sinir-istatistikleri.html</a:t>
            </a:r>
          </a:p>
        </p:txBody>
      </p:sp>
    </p:spTree>
    <p:extLst>
      <p:ext uri="{BB962C8B-B14F-4D97-AF65-F5344CB8AC3E}">
        <p14:creationId xmlns:p14="http://schemas.microsoft.com/office/powerpoint/2010/main" val="255877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u="sng" strike="noStrike" kern="1200" dirty="0">
                <a:solidFill>
                  <a:schemeClr val="tx1"/>
                </a:solidFill>
                <a:effectLst/>
                <a:latin typeface="+mn-lt"/>
                <a:ea typeface="+mn-ea"/>
                <a:cs typeface="+mn-cs"/>
              </a:rPr>
              <a:t> </a:t>
            </a:r>
            <a:endParaRPr lang="tr-TR" dirty="0"/>
          </a:p>
        </p:txBody>
      </p:sp>
    </p:spTree>
    <p:extLst>
      <p:ext uri="{BB962C8B-B14F-4D97-AF65-F5344CB8AC3E}">
        <p14:creationId xmlns:p14="http://schemas.microsoft.com/office/powerpoint/2010/main" val="2699100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i="0" dirty="0">
                <a:solidFill>
                  <a:srgbClr val="333945"/>
                </a:solidFill>
                <a:effectLst/>
                <a:latin typeface="Open Sans" panose="020B0606030504020204" pitchFamily="34" charset="0"/>
              </a:rPr>
              <a:t>04 Haziran 2025</a:t>
            </a:r>
            <a:endParaRPr lang="tr-TR" dirty="0"/>
          </a:p>
        </p:txBody>
      </p:sp>
    </p:spTree>
    <p:extLst>
      <p:ext uri="{BB962C8B-B14F-4D97-AF65-F5344CB8AC3E}">
        <p14:creationId xmlns:p14="http://schemas.microsoft.com/office/powerpoint/2010/main" val="2574199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28466890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Tree>
    <p:extLst>
      <p:ext uri="{BB962C8B-B14F-4D97-AF65-F5344CB8AC3E}">
        <p14:creationId xmlns:p14="http://schemas.microsoft.com/office/powerpoint/2010/main" val="2852087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A228-2B7A-31A3-4555-2D65A2437315}"/>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C0BB8429-8C8F-EDF3-8A0B-B3EB6369D4C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B0E4701-9258-75BA-7950-32521832A96D}"/>
              </a:ext>
            </a:extLst>
          </p:cNvPr>
          <p:cNvSpPr>
            <a:spLocks noGrp="1"/>
          </p:cNvSpPr>
          <p:nvPr>
            <p:ph type="body" idx="1"/>
          </p:nvPr>
        </p:nvSpPr>
        <p:spPr/>
        <p:txBody>
          <a:bodyPr/>
          <a:lstStyle/>
          <a:p>
            <a:r>
              <a:rPr lang="tr-TR" dirty="0"/>
              <a:t>https://tr.investing.com/rates-bonds/turkey-cds-5-year-usd-historical-data</a:t>
            </a:r>
          </a:p>
        </p:txBody>
      </p:sp>
    </p:spTree>
    <p:extLst>
      <p:ext uri="{BB962C8B-B14F-4D97-AF65-F5344CB8AC3E}">
        <p14:creationId xmlns:p14="http://schemas.microsoft.com/office/powerpoint/2010/main" val="3862928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9684D-B223-0BC5-844A-953D4DF6927E}"/>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B9661338-64CC-2177-BD5B-33AC2C50307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DC827C5-55D7-EA26-F815-1A349E07B832}"/>
              </a:ext>
            </a:extLst>
          </p:cNvPr>
          <p:cNvSpPr>
            <a:spLocks noGrp="1"/>
          </p:cNvSpPr>
          <p:nvPr>
            <p:ph type="body" idx="1"/>
          </p:nvPr>
        </p:nvSpPr>
        <p:spPr/>
        <p:txBody>
          <a:bodyPr/>
          <a:lstStyle/>
          <a:p>
            <a:r>
              <a:rPr lang="tr-TR" dirty="0"/>
              <a:t>https://tr.investing.com/rates-bonds/turkey-cds-5-year-usd-historical-data</a:t>
            </a:r>
          </a:p>
        </p:txBody>
      </p:sp>
    </p:spTree>
    <p:extLst>
      <p:ext uri="{BB962C8B-B14F-4D97-AF65-F5344CB8AC3E}">
        <p14:creationId xmlns:p14="http://schemas.microsoft.com/office/powerpoint/2010/main" val="2948487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A8CD6-C601-5D46-EAA6-244FDD7BFDFE}"/>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5E70D438-1899-210C-06EF-627E98863D1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A8A570A-52DA-A3BA-5522-8F47DB28ABD3}"/>
              </a:ext>
            </a:extLst>
          </p:cNvPr>
          <p:cNvSpPr>
            <a:spLocks noGrp="1"/>
          </p:cNvSpPr>
          <p:nvPr>
            <p:ph type="body" idx="1"/>
          </p:nvPr>
        </p:nvSpPr>
        <p:spPr/>
        <p:txBody>
          <a:bodyPr/>
          <a:lstStyle/>
          <a:p>
            <a:r>
              <a:rPr lang="tr-TR" dirty="0"/>
              <a:t>https://tr.investing.com/rates-bonds/turkey-cds-5-year-usd-historical-data</a:t>
            </a:r>
          </a:p>
        </p:txBody>
      </p:sp>
    </p:spTree>
    <p:extLst>
      <p:ext uri="{BB962C8B-B14F-4D97-AF65-F5344CB8AC3E}">
        <p14:creationId xmlns:p14="http://schemas.microsoft.com/office/powerpoint/2010/main" val="3513034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En yüksek değer</a:t>
            </a:r>
            <a:r>
              <a:rPr lang="tr-TR" baseline="0" dirty="0"/>
              <a:t> en düşük değer tabloda yaz</a:t>
            </a:r>
            <a:endParaRPr lang="tr-TR" dirty="0"/>
          </a:p>
        </p:txBody>
      </p:sp>
    </p:spTree>
    <p:extLst>
      <p:ext uri="{BB962C8B-B14F-4D97-AF65-F5344CB8AC3E}">
        <p14:creationId xmlns:p14="http://schemas.microsoft.com/office/powerpoint/2010/main" val="17972130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 https://www.bddk.org.tr//BultenHaftalik</a:t>
            </a:r>
          </a:p>
          <a:p>
            <a:endParaRPr lang="tr-TR" dirty="0"/>
          </a:p>
          <a:p>
            <a:r>
              <a:rPr lang="tr-TR" dirty="0"/>
              <a:t>Mevduat seçeneğinde</a:t>
            </a:r>
          </a:p>
        </p:txBody>
      </p:sp>
    </p:spTree>
    <p:extLst>
      <p:ext uri="{BB962C8B-B14F-4D97-AF65-F5344CB8AC3E}">
        <p14:creationId xmlns:p14="http://schemas.microsoft.com/office/powerpoint/2010/main" val="2624789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98A06-FB97-F66C-828E-C9152FCEF798}"/>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42B2F745-BBF3-751E-E4C4-07CE822667F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78F8DC4-5B3F-73CA-11FC-91A4942D1E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u="sng" strike="noStrike" kern="1200" dirty="0">
                <a:solidFill>
                  <a:schemeClr val="tx1"/>
                </a:solidFill>
                <a:effectLst/>
                <a:latin typeface="+mn-lt"/>
                <a:ea typeface="+mn-ea"/>
                <a:cs typeface="+mn-cs"/>
                <a:hlinkClick r:id="rId3"/>
              </a:rPr>
              <a:t>https://www.bddk.org.tr//BultenHaftalik</a:t>
            </a:r>
            <a:r>
              <a:rPr lang="tr-TR" dirty="0"/>
              <a:t> </a:t>
            </a:r>
          </a:p>
          <a:p>
            <a:endParaRPr lang="tr-TR" dirty="0"/>
          </a:p>
          <a:p>
            <a:r>
              <a:rPr lang="tr-TR" dirty="0"/>
              <a:t>Mevduat seçeneğinde</a:t>
            </a:r>
          </a:p>
          <a:p>
            <a:r>
              <a:rPr lang="tr-TR" dirty="0"/>
              <a:t>CUMA GÜNLERİ</a:t>
            </a:r>
          </a:p>
          <a:p>
            <a:endParaRPr lang="tr-TR" dirty="0"/>
          </a:p>
        </p:txBody>
      </p:sp>
    </p:spTree>
    <p:extLst>
      <p:ext uri="{BB962C8B-B14F-4D97-AF65-F5344CB8AC3E}">
        <p14:creationId xmlns:p14="http://schemas.microsoft.com/office/powerpoint/2010/main" val="1675628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3D96C-6270-77D5-ACA9-3AE015782351}"/>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186DC107-0510-F9C0-96DD-888AE949039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B67DFCD-5A6C-F55B-E56B-E76FE380B5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u="sng" strike="noStrike" kern="1200" dirty="0">
                <a:solidFill>
                  <a:schemeClr val="tx1"/>
                </a:solidFill>
                <a:effectLst/>
                <a:latin typeface="+mn-lt"/>
                <a:ea typeface="+mn-ea"/>
                <a:cs typeface="+mn-cs"/>
                <a:hlinkClick r:id="rId3"/>
              </a:rPr>
              <a:t>https://www.bddk.org.tr//BultenHaftalik</a:t>
            </a:r>
            <a:r>
              <a:rPr lang="tr-TR" dirty="0"/>
              <a:t> </a:t>
            </a:r>
          </a:p>
          <a:p>
            <a:endParaRPr lang="tr-TR" dirty="0"/>
          </a:p>
          <a:p>
            <a:r>
              <a:rPr lang="tr-TR" dirty="0"/>
              <a:t>Mevduat seçeneğinde</a:t>
            </a:r>
          </a:p>
          <a:p>
            <a:r>
              <a:rPr lang="tr-TR" dirty="0"/>
              <a:t>CUMA GÜNLERİ</a:t>
            </a:r>
          </a:p>
          <a:p>
            <a:endParaRPr lang="tr-TR" dirty="0"/>
          </a:p>
        </p:txBody>
      </p:sp>
    </p:spTree>
    <p:extLst>
      <p:ext uri="{BB962C8B-B14F-4D97-AF65-F5344CB8AC3E}">
        <p14:creationId xmlns:p14="http://schemas.microsoft.com/office/powerpoint/2010/main" val="2158587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u="sng" strike="noStrike" kern="1200" dirty="0">
                <a:solidFill>
                  <a:schemeClr val="tx1"/>
                </a:solidFill>
                <a:effectLst/>
                <a:latin typeface="+mn-lt"/>
                <a:ea typeface="+mn-ea"/>
                <a:cs typeface="+mn-cs"/>
                <a:hlinkClick r:id="rId3"/>
              </a:rPr>
              <a:t>https://www.bddk.org.tr//BultenHaftalik</a:t>
            </a:r>
            <a:r>
              <a:rPr lang="tr-TR" dirty="0"/>
              <a:t> </a:t>
            </a:r>
          </a:p>
          <a:p>
            <a:endParaRPr lang="tr-TR" dirty="0"/>
          </a:p>
          <a:p>
            <a:r>
              <a:rPr lang="tr-TR" dirty="0"/>
              <a:t>Mevduat seçeneğinde</a:t>
            </a:r>
          </a:p>
          <a:p>
            <a:r>
              <a:rPr lang="tr-TR" dirty="0"/>
              <a:t>CUMA GÜNLERİ</a:t>
            </a:r>
          </a:p>
          <a:p>
            <a:endParaRPr lang="tr-TR" dirty="0"/>
          </a:p>
        </p:txBody>
      </p:sp>
    </p:spTree>
    <p:extLst>
      <p:ext uri="{BB962C8B-B14F-4D97-AF65-F5344CB8AC3E}">
        <p14:creationId xmlns:p14="http://schemas.microsoft.com/office/powerpoint/2010/main" val="822722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u="sng" strike="noStrike" kern="1200" dirty="0">
                <a:solidFill>
                  <a:schemeClr val="tx1"/>
                </a:solidFill>
                <a:effectLst/>
                <a:latin typeface="+mn-lt"/>
                <a:ea typeface="+mn-ea"/>
                <a:cs typeface="+mn-cs"/>
                <a:hlinkClick r:id="rId3"/>
              </a:rPr>
              <a:t>https://evds2.tcmb.gov.tr/index.php?/evds/dashboard/451</a:t>
            </a:r>
            <a:r>
              <a:rPr lang="tr-TR" dirty="0"/>
              <a:t> </a:t>
            </a:r>
          </a:p>
          <a:p>
            <a:endParaRPr lang="tr-TR" dirty="0"/>
          </a:p>
          <a:p>
            <a:r>
              <a:rPr lang="tr-TR" dirty="0" err="1"/>
              <a:t>Yk</a:t>
            </a:r>
            <a:r>
              <a:rPr lang="tr-TR" dirty="0"/>
              <a:t> 157 de güncelle</a:t>
            </a:r>
          </a:p>
        </p:txBody>
      </p:sp>
    </p:spTree>
    <p:extLst>
      <p:ext uri="{BB962C8B-B14F-4D97-AF65-F5344CB8AC3E}">
        <p14:creationId xmlns:p14="http://schemas.microsoft.com/office/powerpoint/2010/main" val="418138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28466890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u="sng" strike="noStrike" kern="1200" dirty="0">
                <a:solidFill>
                  <a:schemeClr val="tx1"/>
                </a:solidFill>
                <a:effectLst/>
                <a:latin typeface="+mn-lt"/>
                <a:ea typeface="+mn-ea"/>
                <a:cs typeface="+mn-cs"/>
                <a:hlinkClick r:id="rId3"/>
              </a:rPr>
              <a:t>https://evds2.tcmb.gov.tr/index.php?/evds/dashboard/451</a:t>
            </a:r>
            <a:r>
              <a:rPr lang="tr-TR" dirty="0"/>
              <a:t> </a:t>
            </a:r>
          </a:p>
          <a:p>
            <a:endParaRPr lang="tr-TR" dirty="0"/>
          </a:p>
          <a:p>
            <a:r>
              <a:rPr lang="tr-TR" dirty="0" err="1"/>
              <a:t>Yk</a:t>
            </a:r>
            <a:r>
              <a:rPr lang="tr-TR" dirty="0"/>
              <a:t> 157 de güncelle</a:t>
            </a:r>
          </a:p>
        </p:txBody>
      </p:sp>
    </p:spTree>
    <p:extLst>
      <p:ext uri="{BB962C8B-B14F-4D97-AF65-F5344CB8AC3E}">
        <p14:creationId xmlns:p14="http://schemas.microsoft.com/office/powerpoint/2010/main" val="914449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://evds2.tcmb.gov.tr/</a:t>
            </a:r>
            <a:r>
              <a:rPr lang="tr-TR" dirty="0" err="1"/>
              <a:t>index.php</a:t>
            </a:r>
            <a:r>
              <a:rPr lang="tr-TR" dirty="0"/>
              <a:t>?/</a:t>
            </a:r>
            <a:r>
              <a:rPr lang="tr-TR" dirty="0" err="1"/>
              <a:t>evds</a:t>
            </a:r>
            <a:r>
              <a:rPr lang="tr-TR" dirty="0"/>
              <a:t>/</a:t>
            </a:r>
            <a:r>
              <a:rPr lang="tr-TR" dirty="0" err="1"/>
              <a:t>dashboard</a:t>
            </a:r>
            <a:r>
              <a:rPr lang="tr-TR" dirty="0"/>
              <a:t>/7426 ÇIKARKEN SARI</a:t>
            </a:r>
          </a:p>
          <a:p>
            <a:r>
              <a:rPr lang="tr-TR" dirty="0"/>
              <a:t>DÜŞERKEN MAVİ</a:t>
            </a:r>
          </a:p>
          <a:p>
            <a:endParaRPr lang="tr-TR" dirty="0"/>
          </a:p>
          <a:p>
            <a:r>
              <a:rPr lang="tr-TR" dirty="0" err="1"/>
              <a:t>Yk</a:t>
            </a:r>
            <a:r>
              <a:rPr lang="tr-TR" dirty="0"/>
              <a:t> 157 de güncelle</a:t>
            </a:r>
          </a:p>
        </p:txBody>
      </p:sp>
    </p:spTree>
    <p:extLst>
      <p:ext uri="{BB962C8B-B14F-4D97-AF65-F5344CB8AC3E}">
        <p14:creationId xmlns:p14="http://schemas.microsoft.com/office/powerpoint/2010/main" val="729522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61CAA-A0AF-9CB5-8B10-351BAFF649F9}"/>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8B84C217-1503-A90C-8524-500F70E7D62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33947EE-DBD1-05A3-0AB7-8123C9A96CF7}"/>
              </a:ext>
            </a:extLst>
          </p:cNvPr>
          <p:cNvSpPr>
            <a:spLocks noGrp="1"/>
          </p:cNvSpPr>
          <p:nvPr>
            <p:ph type="body" idx="1"/>
          </p:nvPr>
        </p:nvSpPr>
        <p:spPr/>
        <p:txBody>
          <a:bodyPr/>
          <a:lstStyle/>
          <a:p>
            <a:r>
              <a:rPr lang="tr-TR" dirty="0"/>
              <a:t>https://evds2.tcmb.gov.tr/index.php?/evds/dashboard/7426 </a:t>
            </a:r>
          </a:p>
          <a:p>
            <a:r>
              <a:rPr lang="tr-TR" dirty="0"/>
              <a:t>https://evds2.tcmb.gov.tr/index.php?/evds/serieMarket</a:t>
            </a:r>
          </a:p>
          <a:p>
            <a:r>
              <a:rPr lang="tr-TR" dirty="0"/>
              <a:t>ÇIKARKENMAVİ</a:t>
            </a:r>
          </a:p>
          <a:p>
            <a:r>
              <a:rPr lang="tr-TR" dirty="0"/>
              <a:t>DÜŞERKEN SARI</a:t>
            </a:r>
          </a:p>
          <a:p>
            <a:endParaRPr lang="tr-TR" dirty="0"/>
          </a:p>
          <a:p>
            <a:r>
              <a:rPr lang="tr-TR" dirty="0" err="1"/>
              <a:t>Yk</a:t>
            </a:r>
            <a:r>
              <a:rPr lang="tr-TR" dirty="0"/>
              <a:t> 157 de güncelle</a:t>
            </a:r>
          </a:p>
        </p:txBody>
      </p:sp>
    </p:spTree>
    <p:extLst>
      <p:ext uri="{BB962C8B-B14F-4D97-AF65-F5344CB8AC3E}">
        <p14:creationId xmlns:p14="http://schemas.microsoft.com/office/powerpoint/2010/main" val="22757398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a:xfrm>
            <a:off x="942975" y="746125"/>
            <a:ext cx="4972050" cy="3730625"/>
          </a:xfrm>
        </p:spPr>
      </p:sp>
      <p:sp>
        <p:nvSpPr>
          <p:cNvPr id="3" name="2 Not Yer Tutucusu"/>
          <p:cNvSpPr>
            <a:spLocks noGrp="1"/>
          </p:cNvSpPr>
          <p:nvPr>
            <p:ph type="body" idx="1"/>
          </p:nvPr>
        </p:nvSpPr>
        <p:spPr/>
        <p:txBody>
          <a:bodyPr>
            <a:normAutofit/>
          </a:bodyPr>
          <a:lstStyle/>
          <a:p>
            <a:r>
              <a:rPr lang="tr-TR" sz="1200" b="0" i="0" u="sng" strike="noStrike" kern="1200" dirty="0">
                <a:solidFill>
                  <a:schemeClr val="tx1"/>
                </a:solidFill>
                <a:effectLst/>
                <a:latin typeface="+mn-lt"/>
                <a:ea typeface="+mn-ea"/>
                <a:cs typeface="+mn-cs"/>
                <a:hlinkClick r:id="rId3"/>
              </a:rPr>
              <a:t>https://www.tcmb.gov.tr/wps/wcm/connect/TR/TCMB+TR/Main+Menu/Istatistikler/Parasal+ve+Finansal+Istatistikler/Haftalik+Para+ve+Banka+Istatistikleri/</a:t>
            </a:r>
            <a:r>
              <a:rPr lang="tr-TR" dirty="0"/>
              <a:t> </a:t>
            </a: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https://www.tcmb.gov.tr/wps/wcm/connect/cc755e33-b5c0-4632-bfe4-2434d35da011/RT20230224TR.pdf?MOD=AJPERES&amp;CACHEID=ROOTWORKSPACE-cc755e33-b5c0-4632-bfe4-2434d35da011-oqy5zwN ( NET REZERV = saf milyon </a:t>
            </a:r>
            <a:r>
              <a:rPr lang="tr-TR" dirty="0" err="1"/>
              <a:t>troys</a:t>
            </a:r>
            <a:r>
              <a:rPr lang="tr-TR" dirty="0"/>
              <a:t> on ) </a:t>
            </a:r>
          </a:p>
          <a:p>
            <a:r>
              <a:rPr lang="tr-TR" dirty="0"/>
              <a:t> </a:t>
            </a:r>
            <a:endParaRPr lang="tr-TR" baseline="0" dirty="0"/>
          </a:p>
        </p:txBody>
      </p:sp>
    </p:spTree>
    <p:extLst>
      <p:ext uri="{BB962C8B-B14F-4D97-AF65-F5344CB8AC3E}">
        <p14:creationId xmlns:p14="http://schemas.microsoft.com/office/powerpoint/2010/main" val="2233971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a:xfrm>
            <a:off x="942975" y="746125"/>
            <a:ext cx="4972050" cy="3730625"/>
          </a:xfrm>
        </p:spPr>
      </p:sp>
      <p:sp>
        <p:nvSpPr>
          <p:cNvPr id="3" name="2 Not Yer Tutucusu"/>
          <p:cNvSpPr>
            <a:spLocks noGrp="1"/>
          </p:cNvSpPr>
          <p:nvPr>
            <p:ph type="body" idx="1"/>
          </p:nvPr>
        </p:nvSpPr>
        <p:spPr/>
        <p:txBody>
          <a:bodyPr>
            <a:normAutofit/>
          </a:bodyPr>
          <a:lstStyle/>
          <a:p>
            <a:r>
              <a:rPr lang="tr-TR" sz="1200" b="0" i="0" u="sng" strike="noStrike" kern="1200" dirty="0">
                <a:solidFill>
                  <a:schemeClr val="tx1"/>
                </a:solidFill>
                <a:effectLst/>
                <a:latin typeface="+mn-lt"/>
                <a:ea typeface="+mn-ea"/>
                <a:cs typeface="+mn-cs"/>
                <a:hlinkClick r:id="rId3"/>
              </a:rPr>
              <a:t>https://www.tcmb.gov.tr/wps/wcm/connect/TR/TCMB+TR/Main+Menu/Istatistikler/Parasal+ve+Finansal+Istatistikler/Haftalik+Para+ve+Banka+Istatistikleri/</a:t>
            </a:r>
            <a:r>
              <a:rPr lang="tr-TR" dirty="0"/>
              <a:t> </a:t>
            </a: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https://www.tcmb.gov.tr/wps/wcm/connect/cc755e33-b5c0-4632-bfe4-2434d35da011/RT20230224TR.pdf?MOD=AJPERES&amp;CACHEID=ROOTWORKSPACE-cc755e33-b5c0-4632-bfe4-2434d35da011-oqy5zwN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https://www.foreks.com/haber/detay/656873f646e0fb00016528f6/PICNEWS/tr/tcmb-toplam-rezervleri-tarihi-zirvesine-cikti/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aseline="0" dirty="0"/>
              <a:t>https://evds2.tcmb.gov.tr/index.php?/evds/dashboard/6346</a:t>
            </a:r>
          </a:p>
        </p:txBody>
      </p:sp>
    </p:spTree>
    <p:extLst>
      <p:ext uri="{BB962C8B-B14F-4D97-AF65-F5344CB8AC3E}">
        <p14:creationId xmlns:p14="http://schemas.microsoft.com/office/powerpoint/2010/main" val="2984658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a:xfrm>
            <a:off x="942975" y="746125"/>
            <a:ext cx="4972050" cy="3730625"/>
          </a:xfrm>
        </p:spPr>
      </p:sp>
      <p:sp>
        <p:nvSpPr>
          <p:cNvPr id="3" name="2 Not Yer Tutucusu"/>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baseline="0" dirty="0">
              <a:solidFill>
                <a:srgbClr val="FF0000"/>
              </a:solidFill>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500" baseline="0" dirty="0" err="1">
                <a:solidFill>
                  <a:srgbClr val="00B050"/>
                </a:solidFill>
              </a:rPr>
              <a:t>https</a:t>
            </a:r>
            <a:r>
              <a:rPr lang="tr-TR" sz="1500" baseline="0" dirty="0">
                <a:solidFill>
                  <a:srgbClr val="00B050"/>
                </a:solidFill>
              </a:rPr>
              <a:t>://evds2.tcmb.gov.tr/</a:t>
            </a:r>
            <a:r>
              <a:rPr lang="tr-TR" sz="1500" baseline="0" dirty="0" err="1">
                <a:solidFill>
                  <a:srgbClr val="00B050"/>
                </a:solidFill>
              </a:rPr>
              <a:t>index.php</a:t>
            </a:r>
            <a:r>
              <a:rPr lang="tr-TR" sz="1500" baseline="0" dirty="0">
                <a:solidFill>
                  <a:srgbClr val="00B050"/>
                </a:solidFill>
              </a:rPr>
              <a:t>?/</a:t>
            </a:r>
            <a:r>
              <a:rPr lang="tr-TR" sz="1500" baseline="0" dirty="0" err="1">
                <a:solidFill>
                  <a:srgbClr val="00B050"/>
                </a:solidFill>
              </a:rPr>
              <a:t>evds</a:t>
            </a:r>
            <a:r>
              <a:rPr lang="tr-TR" sz="1500" baseline="0" dirty="0">
                <a:solidFill>
                  <a:srgbClr val="00B050"/>
                </a:solidFill>
              </a:rPr>
              <a:t>/</a:t>
            </a:r>
            <a:r>
              <a:rPr lang="tr-TR" sz="1500" baseline="0" dirty="0" err="1">
                <a:solidFill>
                  <a:srgbClr val="00B050"/>
                </a:solidFill>
              </a:rPr>
              <a:t>dashboard</a:t>
            </a:r>
            <a:r>
              <a:rPr lang="tr-TR" sz="1500" baseline="0" dirty="0">
                <a:solidFill>
                  <a:srgbClr val="00B050"/>
                </a:solidFill>
              </a:rPr>
              <a:t>/7387</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500" baseline="0" dirty="0">
                <a:solidFill>
                  <a:srgbClr val="00B050"/>
                </a:solidFill>
              </a:rPr>
              <a:t>Net döviz rezervi haberlerden alınıyor. Bloomberg vb.</a:t>
            </a:r>
          </a:p>
        </p:txBody>
      </p:sp>
    </p:spTree>
    <p:extLst>
      <p:ext uri="{BB962C8B-B14F-4D97-AF65-F5344CB8AC3E}">
        <p14:creationId xmlns:p14="http://schemas.microsoft.com/office/powerpoint/2010/main" val="11047201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17BAF-4107-7634-84ED-740E91029DE7}"/>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72776A7A-B85B-E7A4-25BC-6B3F4590062F}"/>
              </a:ext>
            </a:extLst>
          </p:cNvPr>
          <p:cNvSpPr>
            <a:spLocks noGrp="1" noRot="1" noChangeAspect="1"/>
          </p:cNvSpPr>
          <p:nvPr>
            <p:ph type="sldImg"/>
          </p:nvPr>
        </p:nvSpPr>
        <p:spPr>
          <a:xfrm>
            <a:off x="942975" y="746125"/>
            <a:ext cx="4972050" cy="3730625"/>
          </a:xfrm>
        </p:spPr>
      </p:sp>
      <p:sp>
        <p:nvSpPr>
          <p:cNvPr id="3" name="2 Not Yer Tutucusu">
            <a:extLst>
              <a:ext uri="{FF2B5EF4-FFF2-40B4-BE49-F238E27FC236}">
                <a16:creationId xmlns:a16="http://schemas.microsoft.com/office/drawing/2014/main" id="{EB1C88C6-FF9B-DB52-B1BD-DD030DE44141}"/>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baseline="0" dirty="0">
              <a:solidFill>
                <a:srgbClr val="FF0000"/>
              </a:solidFill>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500" baseline="0" dirty="0" err="1">
                <a:solidFill>
                  <a:srgbClr val="00B050"/>
                </a:solidFill>
              </a:rPr>
              <a:t>https</a:t>
            </a:r>
            <a:r>
              <a:rPr lang="tr-TR" sz="1500" baseline="0" dirty="0">
                <a:solidFill>
                  <a:srgbClr val="00B050"/>
                </a:solidFill>
              </a:rPr>
              <a:t>://evds2.tcmb.gov.tr/</a:t>
            </a:r>
            <a:r>
              <a:rPr lang="tr-TR" sz="1500" baseline="0" dirty="0" err="1">
                <a:solidFill>
                  <a:srgbClr val="00B050"/>
                </a:solidFill>
              </a:rPr>
              <a:t>index.php</a:t>
            </a:r>
            <a:r>
              <a:rPr lang="tr-TR" sz="1500" baseline="0" dirty="0">
                <a:solidFill>
                  <a:srgbClr val="00B050"/>
                </a:solidFill>
              </a:rPr>
              <a:t>?/</a:t>
            </a:r>
            <a:r>
              <a:rPr lang="tr-TR" sz="1500" baseline="0" dirty="0" err="1">
                <a:solidFill>
                  <a:srgbClr val="00B050"/>
                </a:solidFill>
              </a:rPr>
              <a:t>evds</a:t>
            </a:r>
            <a:r>
              <a:rPr lang="tr-TR" sz="1500" baseline="0" dirty="0">
                <a:solidFill>
                  <a:srgbClr val="00B050"/>
                </a:solidFill>
              </a:rPr>
              <a:t>/</a:t>
            </a:r>
            <a:r>
              <a:rPr lang="tr-TR" sz="1500" baseline="0" dirty="0" err="1">
                <a:solidFill>
                  <a:srgbClr val="00B050"/>
                </a:solidFill>
              </a:rPr>
              <a:t>dashboard</a:t>
            </a:r>
            <a:r>
              <a:rPr lang="tr-TR" sz="1500" baseline="0" dirty="0">
                <a:solidFill>
                  <a:srgbClr val="00B050"/>
                </a:solidFill>
              </a:rPr>
              <a:t>/7387</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500" baseline="0" dirty="0">
                <a:solidFill>
                  <a:srgbClr val="00B050"/>
                </a:solidFill>
              </a:rPr>
              <a:t>Net döviz rezervi haberlerden alınıyor. Bloomberg vb.</a:t>
            </a:r>
          </a:p>
        </p:txBody>
      </p:sp>
    </p:spTree>
    <p:extLst>
      <p:ext uri="{BB962C8B-B14F-4D97-AF65-F5344CB8AC3E}">
        <p14:creationId xmlns:p14="http://schemas.microsoft.com/office/powerpoint/2010/main" val="9749147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a:xfrm>
            <a:off x="942975" y="746125"/>
            <a:ext cx="4972050" cy="3730625"/>
          </a:xfrm>
        </p:spPr>
      </p:sp>
      <p:sp>
        <p:nvSpPr>
          <p:cNvPr id="3" name="2 Not Yer Tutucusu"/>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baseline="0" dirty="0">
                <a:solidFill>
                  <a:srgbClr val="00B050"/>
                </a:solidFill>
              </a:rPr>
              <a:t>https://evds2.tcmb.gov.tr/index.php?/evds/dashboard/7387</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500" baseline="0" dirty="0">
                <a:solidFill>
                  <a:srgbClr val="00B050"/>
                </a:solidFill>
              </a:rPr>
              <a:t>https://tr.investing.com/economic-calendar/net-fx-reserves-2254</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500" baseline="0" dirty="0">
                <a:solidFill>
                  <a:srgbClr val="00B050"/>
                </a:solidFill>
              </a:rPr>
              <a:t>Net döviz rezervi haberlerden alınıyor. Bloomberg vb.</a:t>
            </a:r>
          </a:p>
        </p:txBody>
      </p:sp>
    </p:spTree>
    <p:extLst>
      <p:ext uri="{BB962C8B-B14F-4D97-AF65-F5344CB8AC3E}">
        <p14:creationId xmlns:p14="http://schemas.microsoft.com/office/powerpoint/2010/main" val="2349600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79D56-472C-B447-CFC0-589FDADB3BF0}"/>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243688A6-51DD-D9B0-6D38-EFC0E0DC35D9}"/>
              </a:ext>
            </a:extLst>
          </p:cNvPr>
          <p:cNvSpPr>
            <a:spLocks noGrp="1" noRot="1" noChangeAspect="1"/>
          </p:cNvSpPr>
          <p:nvPr>
            <p:ph type="sldImg"/>
          </p:nvPr>
        </p:nvSpPr>
        <p:spPr>
          <a:xfrm>
            <a:off x="942975" y="746125"/>
            <a:ext cx="4972050" cy="3730625"/>
          </a:xfrm>
        </p:spPr>
      </p:sp>
      <p:sp>
        <p:nvSpPr>
          <p:cNvPr id="3" name="2 Not Yer Tutucusu">
            <a:extLst>
              <a:ext uri="{FF2B5EF4-FFF2-40B4-BE49-F238E27FC236}">
                <a16:creationId xmlns:a16="http://schemas.microsoft.com/office/drawing/2014/main" id="{C67C9BDD-BE71-B16C-9CA6-1DB88A0E3DE0}"/>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baseline="0" dirty="0">
                <a:solidFill>
                  <a:srgbClr val="00B050"/>
                </a:solidFill>
              </a:rPr>
              <a:t>https://evds2.tcmb.gov.tr/index.php?/evds/dashboard/7387</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500" baseline="0" dirty="0">
                <a:solidFill>
                  <a:srgbClr val="00B050"/>
                </a:solidFill>
              </a:rPr>
              <a:t>https://tr.investing.com/economic-calendar/net-fx-reserves-2254</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500" baseline="0" dirty="0">
                <a:solidFill>
                  <a:srgbClr val="00B050"/>
                </a:solidFill>
              </a:rPr>
              <a:t>Net döviz rezervi haberlerden alınıyor. Bloomberg vb.</a:t>
            </a:r>
          </a:p>
        </p:txBody>
      </p:sp>
    </p:spTree>
    <p:extLst>
      <p:ext uri="{BB962C8B-B14F-4D97-AF65-F5344CB8AC3E}">
        <p14:creationId xmlns:p14="http://schemas.microsoft.com/office/powerpoint/2010/main" val="17244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4290456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5917854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https://www.tcmb.gov.tr/wps/wcm/connect/a6ffdb2f-47d9-4ae9-8c39-5075867aaec3/TCMB+Tarafl%C4%B1+Swap+%C4%B0%C5%9Flemleri.pdf?MOD=AJPERES</a:t>
            </a:r>
          </a:p>
          <a:p>
            <a:r>
              <a:rPr lang="tr-TR" dirty="0"/>
              <a:t>Toplam stok sütunu</a:t>
            </a:r>
          </a:p>
        </p:txBody>
      </p:sp>
    </p:spTree>
    <p:extLst>
      <p:ext uri="{BB962C8B-B14F-4D97-AF65-F5344CB8AC3E}">
        <p14:creationId xmlns:p14="http://schemas.microsoft.com/office/powerpoint/2010/main" val="22564210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https://www.tcmb.gov.tr/wps/wcm/connect/a6ffdb2f-47d9-4ae9-8c39-5075867aaec3/TCMB+Tarafl%C4%B1+Swap+%C4%B0%C5%9Flemleri.pdf?MOD=AJPERES</a:t>
            </a:r>
          </a:p>
          <a:p>
            <a:endParaRPr lang="tr-TR" dirty="0"/>
          </a:p>
          <a:p>
            <a:r>
              <a:rPr lang="tr-TR" dirty="0"/>
              <a:t>Toplam stok sütunu</a:t>
            </a:r>
          </a:p>
          <a:p>
            <a:endParaRPr lang="tr-TR" dirty="0"/>
          </a:p>
        </p:txBody>
      </p:sp>
    </p:spTree>
    <p:extLst>
      <p:ext uri="{BB962C8B-B14F-4D97-AF65-F5344CB8AC3E}">
        <p14:creationId xmlns:p14="http://schemas.microsoft.com/office/powerpoint/2010/main" val="3206105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F3E5B-AD93-78C8-4BB2-C1844510BDB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3E2BADE-7399-856D-7DB3-B84681C2246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0309B8D-B7DB-F61F-BAED-855418B8DC69}"/>
              </a:ext>
            </a:extLst>
          </p:cNvPr>
          <p:cNvSpPr>
            <a:spLocks noGrp="1"/>
          </p:cNvSpPr>
          <p:nvPr>
            <p:ph type="body" idx="1"/>
          </p:nvPr>
        </p:nvSpPr>
        <p:spPr/>
        <p:txBody>
          <a:bodyPr/>
          <a:lstStyle/>
          <a:p>
            <a:r>
              <a:rPr lang="tr-TR" dirty="0"/>
              <a:t>https://www.tcmb.gov.tr/wps/wcm/connect/a6ffdb2f-47d9-4ae9-8c39-5075867aaec3/TCMB+Tarafl%C4%B1+Swap+%C4%B0%C5%9Flemleri.pdf?MOD=AJPERES</a:t>
            </a:r>
          </a:p>
          <a:p>
            <a:endParaRPr lang="tr-TR" dirty="0"/>
          </a:p>
          <a:p>
            <a:r>
              <a:rPr lang="tr-TR" dirty="0"/>
              <a:t>Toplam stok sütunu</a:t>
            </a:r>
          </a:p>
          <a:p>
            <a:endParaRPr lang="tr-TR" dirty="0"/>
          </a:p>
        </p:txBody>
      </p:sp>
    </p:spTree>
    <p:extLst>
      <p:ext uri="{BB962C8B-B14F-4D97-AF65-F5344CB8AC3E}">
        <p14:creationId xmlns:p14="http://schemas.microsoft.com/office/powerpoint/2010/main" val="8146855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18947-5C02-05ED-8B0C-9F76819643EA}"/>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767019DF-9158-29E6-2B2F-2912DE42E5F4}"/>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20402420-A855-0CAD-BA4F-EDAF7ED9556E}"/>
              </a:ext>
            </a:extLst>
          </p:cNvPr>
          <p:cNvSpPr>
            <a:spLocks noGrp="1"/>
          </p:cNvSpPr>
          <p:nvPr>
            <p:ph type="body" idx="1"/>
          </p:nvPr>
        </p:nvSpPr>
        <p:spPr/>
        <p:txBody>
          <a:bodyPr>
            <a:normAutofit/>
          </a:bodyPr>
          <a:lstStyle/>
          <a:p>
            <a:r>
              <a:rPr lang="tr-TR" sz="1200" b="0" i="0" u="sng" strike="noStrike" kern="1200" dirty="0">
                <a:solidFill>
                  <a:schemeClr val="tx1"/>
                </a:solidFill>
                <a:effectLst/>
                <a:latin typeface="+mn-lt"/>
                <a:ea typeface="+mn-ea"/>
                <a:cs typeface="+mn-cs"/>
                <a:hlinkClick r:id="rId3"/>
              </a:rPr>
              <a:t>https://www.tcmb.gov.tr/wps/wcm/connect/tr/tcmb+tr/main+menu/istatistikler/parasal+ve+finansal+istatistikler/menkul+kiymet+istatistikleri</a:t>
            </a:r>
            <a:r>
              <a:rPr lang="tr-TR" dirty="0"/>
              <a:t> </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https://evds2.tcmb.gov.tr/index.php?/evds/serieMarket#collapse_5</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Yurt Dışında Yerleşik Kişilerin Portföyündeki Hisse Senedi ve İç Borçlanma Senetleri (Piyasa Değeri, Milyon ABD Doları)(Haftalık)</a:t>
            </a:r>
          </a:p>
          <a:p>
            <a:r>
              <a:rPr lang="tr-TR" dirty="0">
                <a:effectLst/>
              </a:rPr>
              <a:t>Hisse Senedi, Net Değişim</a:t>
            </a:r>
          </a:p>
          <a:p>
            <a:r>
              <a:rPr lang="tr-TR" dirty="0">
                <a:effectLst/>
              </a:rPr>
              <a:t>DİBS (Kesin Alım), Net Değişim</a:t>
            </a:r>
          </a:p>
          <a:p>
            <a:endParaRPr lang="tr-TR" dirty="0">
              <a:effectLst/>
            </a:endParaRPr>
          </a:p>
          <a:p>
            <a:r>
              <a:rPr lang="tr-TR" dirty="0">
                <a:effectLst/>
              </a:rPr>
              <a:t>-(eksi) : satış</a:t>
            </a:r>
          </a:p>
          <a:p>
            <a:r>
              <a:rPr lang="tr-TR" dirty="0">
                <a:effectLst/>
              </a:rPr>
              <a:t>+ (artı) : alış</a:t>
            </a:r>
            <a:endParaRPr lang="tr-TR" dirty="0"/>
          </a:p>
        </p:txBody>
      </p:sp>
    </p:spTree>
    <p:extLst>
      <p:ext uri="{BB962C8B-B14F-4D97-AF65-F5344CB8AC3E}">
        <p14:creationId xmlns:p14="http://schemas.microsoft.com/office/powerpoint/2010/main" val="3717231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30CEF-ABA1-8D7E-8E3E-108878006B75}"/>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C1FF888C-CEC9-87CA-2BC9-C06EBA348358}"/>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6CFD5C77-9FEC-CE46-1F6C-31D3FCB361F0}"/>
              </a:ext>
            </a:extLst>
          </p:cNvPr>
          <p:cNvSpPr>
            <a:spLocks noGrp="1"/>
          </p:cNvSpPr>
          <p:nvPr>
            <p:ph type="body" idx="1"/>
          </p:nvPr>
        </p:nvSpPr>
        <p:spPr/>
        <p:txBody>
          <a:bodyPr>
            <a:normAutofit/>
          </a:bodyPr>
          <a:lstStyle/>
          <a:p>
            <a:r>
              <a:rPr lang="tr-TR" sz="1200" b="0" i="0" u="sng" strike="noStrike" kern="1200" dirty="0">
                <a:solidFill>
                  <a:schemeClr val="tx1"/>
                </a:solidFill>
                <a:effectLst/>
                <a:latin typeface="+mn-lt"/>
                <a:ea typeface="+mn-ea"/>
                <a:cs typeface="+mn-cs"/>
                <a:hlinkClick r:id="rId3"/>
              </a:rPr>
              <a:t>https://www.tcmb.gov.tr/wps/wcm/connect/tr/tcmb+tr/main+menu/istatistikler/parasal+ve+finansal+istatistikler/menkul+kiymet+istatistikleri</a:t>
            </a:r>
            <a:r>
              <a:rPr lang="tr-TR" dirty="0"/>
              <a:t> </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https://evds2.tcmb.gov.tr/index.php?/evds/serieMarket#collapse_5</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Yurt Dışında Yerleşik Kişilerin Portföyündeki Hisse Senedi ve İç Borçlanma Senetleri (Piyasa Değeri, Milyon ABD Doları)(Haftalık)</a:t>
            </a:r>
          </a:p>
          <a:p>
            <a:r>
              <a:rPr lang="tr-TR" dirty="0">
                <a:effectLst/>
              </a:rPr>
              <a:t>Hisse Senedi, Net Değişim</a:t>
            </a:r>
          </a:p>
          <a:p>
            <a:r>
              <a:rPr lang="tr-TR" dirty="0">
                <a:effectLst/>
              </a:rPr>
              <a:t>DİBS (Kesin Alım), Net Değişim</a:t>
            </a:r>
          </a:p>
          <a:p>
            <a:endParaRPr lang="tr-TR" dirty="0">
              <a:effectLst/>
            </a:endParaRPr>
          </a:p>
          <a:p>
            <a:r>
              <a:rPr lang="tr-TR" dirty="0">
                <a:effectLst/>
              </a:rPr>
              <a:t>-(eksi) : satış</a:t>
            </a:r>
          </a:p>
          <a:p>
            <a:r>
              <a:rPr lang="tr-TR" dirty="0">
                <a:effectLst/>
              </a:rPr>
              <a:t>+ (artı) : alış</a:t>
            </a:r>
            <a:endParaRPr lang="tr-TR" dirty="0"/>
          </a:p>
        </p:txBody>
      </p:sp>
    </p:spTree>
    <p:extLst>
      <p:ext uri="{BB962C8B-B14F-4D97-AF65-F5344CB8AC3E}">
        <p14:creationId xmlns:p14="http://schemas.microsoft.com/office/powerpoint/2010/main" val="38317450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6A48-3D63-3A18-6FF5-5901B750EE9E}"/>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4B7CFD37-C972-C866-F404-9499FD55CC04}"/>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031DA121-3290-3E63-8F3D-2627CE9C3B70}"/>
              </a:ext>
            </a:extLst>
          </p:cNvPr>
          <p:cNvSpPr>
            <a:spLocks noGrp="1"/>
          </p:cNvSpPr>
          <p:nvPr>
            <p:ph type="body" idx="1"/>
          </p:nvPr>
        </p:nvSpPr>
        <p:spPr/>
        <p:txBody>
          <a:bodyPr>
            <a:normAutofit/>
          </a:bodyPr>
          <a:lstStyle/>
          <a:p>
            <a:r>
              <a:rPr lang="tr-TR" sz="1200" b="0" i="0" u="sng" strike="noStrike" kern="1200" dirty="0">
                <a:solidFill>
                  <a:schemeClr val="tx1"/>
                </a:solidFill>
                <a:effectLst/>
                <a:latin typeface="+mn-lt"/>
                <a:ea typeface="+mn-ea"/>
                <a:cs typeface="+mn-cs"/>
                <a:hlinkClick r:id="rId3"/>
              </a:rPr>
              <a:t>https://www.tcmb.gov.tr/wps/wcm/connect/tr/tcmb+tr/main+menu/istatistikler/parasal+ve+finansal+istatistikler/menkul+kiymet+istatistikleri</a:t>
            </a:r>
            <a:r>
              <a:rPr lang="tr-TR" dirty="0"/>
              <a:t> </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https://evds2.tcmb.gov.tr/index.php?/evds/serieMarket#collapse_5</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Yurt Dışında Yerleşik Kişilerin Portföyündeki Hisse Senedi ve İç Borçlanma Senetleri (Piyasa Değeri, Milyon ABD Doları)(Haftalık)</a:t>
            </a:r>
          </a:p>
          <a:p>
            <a:r>
              <a:rPr lang="tr-TR" dirty="0">
                <a:effectLst/>
              </a:rPr>
              <a:t>Hisse Senedi, Net Değişim</a:t>
            </a:r>
          </a:p>
          <a:p>
            <a:r>
              <a:rPr lang="tr-TR" dirty="0">
                <a:effectLst/>
              </a:rPr>
              <a:t>DİBS (Kesin Alım), Net Değişim</a:t>
            </a:r>
          </a:p>
          <a:p>
            <a:endParaRPr lang="tr-TR" dirty="0">
              <a:effectLst/>
            </a:endParaRPr>
          </a:p>
          <a:p>
            <a:r>
              <a:rPr lang="tr-TR" dirty="0">
                <a:effectLst/>
              </a:rPr>
              <a:t>-(eksi) : satış</a:t>
            </a:r>
          </a:p>
          <a:p>
            <a:r>
              <a:rPr lang="tr-TR" dirty="0">
                <a:effectLst/>
              </a:rPr>
              <a:t>+ (artı) : alış</a:t>
            </a:r>
            <a:endParaRPr lang="tr-TR" dirty="0"/>
          </a:p>
        </p:txBody>
      </p:sp>
    </p:spTree>
    <p:extLst>
      <p:ext uri="{BB962C8B-B14F-4D97-AF65-F5344CB8AC3E}">
        <p14:creationId xmlns:p14="http://schemas.microsoft.com/office/powerpoint/2010/main" val="10823464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5B26C-0D7F-BBE8-F092-68FEFEE65388}"/>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2F8EE67E-56A0-4E3E-3739-16416C59010A}"/>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812EBEE7-E956-1898-F1A5-AE78304EA4BC}"/>
              </a:ext>
            </a:extLst>
          </p:cNvPr>
          <p:cNvSpPr>
            <a:spLocks noGrp="1"/>
          </p:cNvSpPr>
          <p:nvPr>
            <p:ph type="body" idx="1"/>
          </p:nvPr>
        </p:nvSpPr>
        <p:spPr/>
        <p:txBody>
          <a:bodyPr>
            <a:normAutofit/>
          </a:bodyPr>
          <a:lstStyle/>
          <a:p>
            <a:r>
              <a:rPr lang="tr-TR" sz="1200" b="0" i="0" u="sng" strike="noStrike" kern="1200" dirty="0">
                <a:solidFill>
                  <a:schemeClr val="tx1"/>
                </a:solidFill>
                <a:effectLst/>
                <a:latin typeface="+mn-lt"/>
                <a:ea typeface="+mn-ea"/>
                <a:cs typeface="+mn-cs"/>
                <a:hlinkClick r:id="rId3"/>
              </a:rPr>
              <a:t>https://www.tcmb.gov.tr/wps/wcm/connect/tr/tcmb+tr/main+menu/istatistikler/parasal+ve+finansal+istatistikler/menkul+kiymet+istatistikleri</a:t>
            </a:r>
            <a:r>
              <a:rPr lang="tr-TR" dirty="0"/>
              <a:t> </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https://evds2.tcmb.gov.tr/index.php?/evds/serieMarket#collapse_5</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Yurt Dışında Yerleşik Kişilerin Portföyündeki Hisse Senedi ve İç Borçlanma Senetleri (Piyasa Değeri, Milyon ABD Doları)(Haftalık)</a:t>
            </a:r>
          </a:p>
          <a:p>
            <a:r>
              <a:rPr lang="tr-TR" dirty="0">
                <a:effectLst/>
              </a:rPr>
              <a:t>Hisse Senedi, Net Değişim</a:t>
            </a:r>
          </a:p>
          <a:p>
            <a:r>
              <a:rPr lang="tr-TR" dirty="0">
                <a:effectLst/>
              </a:rPr>
              <a:t>DİBS (Kesin Alım), Net Değişim</a:t>
            </a:r>
          </a:p>
          <a:p>
            <a:endParaRPr lang="tr-TR" dirty="0">
              <a:effectLst/>
            </a:endParaRPr>
          </a:p>
          <a:p>
            <a:r>
              <a:rPr lang="tr-TR" dirty="0">
                <a:effectLst/>
              </a:rPr>
              <a:t>-(eksi) : satış</a:t>
            </a:r>
          </a:p>
          <a:p>
            <a:r>
              <a:rPr lang="tr-TR" dirty="0">
                <a:effectLst/>
              </a:rPr>
              <a:t>+ (artı) : alış</a:t>
            </a:r>
            <a:endParaRPr lang="tr-TR" dirty="0"/>
          </a:p>
        </p:txBody>
      </p:sp>
    </p:spTree>
    <p:extLst>
      <p:ext uri="{BB962C8B-B14F-4D97-AF65-F5344CB8AC3E}">
        <p14:creationId xmlns:p14="http://schemas.microsoft.com/office/powerpoint/2010/main" val="6116992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38689-DC39-023B-6429-F829A117972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59BEE26-0FA1-DC4E-A0A9-76DE3DD07A3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478F6DB-9097-0DED-10B6-654A02DED9EA}"/>
              </a:ext>
            </a:extLst>
          </p:cNvPr>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8477308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a:xfrm>
            <a:off x="942975" y="746125"/>
            <a:ext cx="4972050" cy="3730625"/>
          </a:xfrm>
        </p:spPr>
      </p:sp>
      <p:sp>
        <p:nvSpPr>
          <p:cNvPr id="3" name="2 Not Yer Tutucusu"/>
          <p:cNvSpPr>
            <a:spLocks noGrp="1"/>
          </p:cNvSpPr>
          <p:nvPr>
            <p:ph type="body" idx="1"/>
          </p:nvPr>
        </p:nvSpPr>
        <p:spPr/>
        <p:txBody>
          <a:bodyPr>
            <a:normAutofit/>
          </a:bodyPr>
          <a:lstStyle/>
          <a:p>
            <a:endParaRPr lang="tr-TR"/>
          </a:p>
        </p:txBody>
      </p:sp>
    </p:spTree>
    <p:extLst>
      <p:ext uri="{BB962C8B-B14F-4D97-AF65-F5344CB8AC3E}">
        <p14:creationId xmlns:p14="http://schemas.microsoft.com/office/powerpoint/2010/main" val="5756626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a:p>
        </p:txBody>
      </p:sp>
    </p:spTree>
    <p:extLst>
      <p:ext uri="{BB962C8B-B14F-4D97-AF65-F5344CB8AC3E}">
        <p14:creationId xmlns:p14="http://schemas.microsoft.com/office/powerpoint/2010/main" val="1331770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https://tr.investing.com/economic-calendar/turkish-gdp-408</a:t>
            </a:r>
          </a:p>
          <a:p>
            <a:r>
              <a:rPr lang="tr-TR" b="1" i="0" dirty="0">
                <a:solidFill>
                  <a:srgbClr val="333333"/>
                </a:solidFill>
                <a:effectLst/>
                <a:latin typeface="Arial" panose="020B0604020202020204" pitchFamily="34" charset="0"/>
              </a:rPr>
              <a:t>30.05.2025 (1. Çeyrek)</a:t>
            </a:r>
            <a:endParaRPr lang="tr-TR" dirty="0"/>
          </a:p>
        </p:txBody>
      </p:sp>
    </p:spTree>
    <p:extLst>
      <p:ext uri="{BB962C8B-B14F-4D97-AF65-F5344CB8AC3E}">
        <p14:creationId xmlns:p14="http://schemas.microsoft.com/office/powerpoint/2010/main" val="25532010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71478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www.konkordatotakip.com</a:t>
            </a:r>
            <a:endParaRPr lang="tr-TR" dirty="0"/>
          </a:p>
        </p:txBody>
      </p:sp>
    </p:spTree>
    <p:extLst>
      <p:ext uri="{BB962C8B-B14F-4D97-AF65-F5344CB8AC3E}">
        <p14:creationId xmlns:p14="http://schemas.microsoft.com/office/powerpoint/2010/main" val="19289855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https://www.konkordatotakip.com</a:t>
            </a:r>
          </a:p>
          <a:p>
            <a:endParaRPr lang="tr-TR" dirty="0"/>
          </a:p>
        </p:txBody>
      </p:sp>
    </p:spTree>
    <p:extLst>
      <p:ext uri="{BB962C8B-B14F-4D97-AF65-F5344CB8AC3E}">
        <p14:creationId xmlns:p14="http://schemas.microsoft.com/office/powerpoint/2010/main" val="12469404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12BCF-E24E-8B84-42D5-51500890A42D}"/>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1DC1D4ED-EBED-17B6-5B8A-35C044230103}"/>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6ED00028-D0FA-CCB9-D606-3A6637886C15}"/>
              </a:ext>
            </a:extLst>
          </p:cNvPr>
          <p:cNvSpPr>
            <a:spLocks noGrp="1"/>
          </p:cNvSpPr>
          <p:nvPr>
            <p:ph type="body" idx="1"/>
          </p:nvPr>
        </p:nvSpPr>
        <p:spPr/>
        <p:txBody>
          <a:bodyPr>
            <a:normAutofit/>
          </a:bodyPr>
          <a:lstStyle/>
          <a:p>
            <a:endParaRPr lang="tr-TR" dirty="0"/>
          </a:p>
        </p:txBody>
      </p:sp>
    </p:spTree>
    <p:extLst>
      <p:ext uri="{BB962C8B-B14F-4D97-AF65-F5344CB8AC3E}">
        <p14:creationId xmlns:p14="http://schemas.microsoft.com/office/powerpoint/2010/main" val="28945584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a:p>
            <a:endParaRPr lang="tr-TR" dirty="0"/>
          </a:p>
        </p:txBody>
      </p:sp>
    </p:spTree>
    <p:extLst>
      <p:ext uri="{BB962C8B-B14F-4D97-AF65-F5344CB8AC3E}">
        <p14:creationId xmlns:p14="http://schemas.microsoft.com/office/powerpoint/2010/main" val="38129086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a:p>
            <a:r>
              <a:rPr lang="tr-TR" dirty="0"/>
              <a:t>https://www.riskmerkezi.org/Content/Upload/istatistikiraporlar/ekler/4008/Bankalara_Ibraz_Edilen_ve_Karsiliksiz_Islemi_Yapilan_Cek_Bilgileri_-_Ekim_2023.pdf</a:t>
            </a:r>
          </a:p>
        </p:txBody>
      </p:sp>
    </p:spTree>
    <p:extLst>
      <p:ext uri="{BB962C8B-B14F-4D97-AF65-F5344CB8AC3E}">
        <p14:creationId xmlns:p14="http://schemas.microsoft.com/office/powerpoint/2010/main" val="19063876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https://verisistemi.tbb.org.tr/index.php?/tbb/report_rm</a:t>
            </a:r>
          </a:p>
        </p:txBody>
      </p:sp>
    </p:spTree>
    <p:extLst>
      <p:ext uri="{BB962C8B-B14F-4D97-AF65-F5344CB8AC3E}">
        <p14:creationId xmlns:p14="http://schemas.microsoft.com/office/powerpoint/2010/main" val="14980177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96491-F5E5-0A62-A683-ED1810293D1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75D49BC-CD2B-511F-0ADE-7B67C0868AE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EDA5ABA-9C8D-D6B8-8945-28583F58374B}"/>
              </a:ext>
            </a:extLst>
          </p:cNvPr>
          <p:cNvSpPr>
            <a:spLocks noGrp="1"/>
          </p:cNvSpPr>
          <p:nvPr>
            <p:ph type="body" idx="1"/>
          </p:nvPr>
        </p:nvSpPr>
        <p:spPr/>
        <p:txBody>
          <a:bodyPr/>
          <a:lstStyle/>
          <a:p>
            <a:r>
              <a:rPr lang="tr-TR" dirty="0"/>
              <a:t>https://verisistemi.tbb.org.tr/index.php?/tbb/report_rm</a:t>
            </a:r>
          </a:p>
        </p:txBody>
      </p:sp>
    </p:spTree>
    <p:extLst>
      <p:ext uri="{BB962C8B-B14F-4D97-AF65-F5344CB8AC3E}">
        <p14:creationId xmlns:p14="http://schemas.microsoft.com/office/powerpoint/2010/main" val="20259301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Tree>
    <p:extLst>
      <p:ext uri="{BB962C8B-B14F-4D97-AF65-F5344CB8AC3E}">
        <p14:creationId xmlns:p14="http://schemas.microsoft.com/office/powerpoint/2010/main" val="1264760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Tree>
    <p:extLst>
      <p:ext uri="{BB962C8B-B14F-4D97-AF65-F5344CB8AC3E}">
        <p14:creationId xmlns:p14="http://schemas.microsoft.com/office/powerpoint/2010/main" val="2846689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08F94-CB2F-C209-A403-DA98E00525D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11AF1D9-1AC6-4760-99E7-B0631A634B8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25B5A02-F226-7CB0-0DC0-BA13065DE802}"/>
              </a:ext>
            </a:extLst>
          </p:cNvPr>
          <p:cNvSpPr>
            <a:spLocks noGrp="1"/>
          </p:cNvSpPr>
          <p:nvPr>
            <p:ph type="body" idx="1"/>
          </p:nvPr>
        </p:nvSpPr>
        <p:spPr/>
        <p:txBody>
          <a:bodyPr/>
          <a:lstStyle/>
          <a:p>
            <a:r>
              <a:rPr lang="tr-TR" dirty="0" err="1"/>
              <a:t>https</a:t>
            </a:r>
            <a:r>
              <a:rPr lang="tr-TR" dirty="0"/>
              <a:t>://</a:t>
            </a:r>
            <a:r>
              <a:rPr lang="tr-TR" dirty="0" err="1"/>
              <a:t>www.tcmb.gov.tr</a:t>
            </a:r>
            <a:r>
              <a:rPr lang="tr-TR" dirty="0"/>
              <a:t>/</a:t>
            </a:r>
            <a:r>
              <a:rPr lang="tr-TR" dirty="0" err="1"/>
              <a:t>wps</a:t>
            </a:r>
            <a:r>
              <a:rPr lang="tr-TR" dirty="0"/>
              <a:t>/</a:t>
            </a:r>
            <a:r>
              <a:rPr lang="tr-TR" dirty="0" err="1"/>
              <a:t>wcm</a:t>
            </a:r>
            <a:r>
              <a:rPr lang="tr-TR" dirty="0"/>
              <a:t>/</a:t>
            </a:r>
            <a:r>
              <a:rPr lang="tr-TR" dirty="0" err="1"/>
              <a:t>connect</a:t>
            </a:r>
            <a:r>
              <a:rPr lang="tr-TR" dirty="0"/>
              <a:t>/TR/TCMB+TR/</a:t>
            </a:r>
            <a:r>
              <a:rPr lang="tr-TR" dirty="0" err="1"/>
              <a:t>Main+Menu</a:t>
            </a:r>
            <a:r>
              <a:rPr lang="tr-TR" dirty="0"/>
              <a:t>/</a:t>
            </a:r>
            <a:r>
              <a:rPr lang="tr-TR" dirty="0" err="1"/>
              <a:t>Istatistikler</a:t>
            </a:r>
            <a:r>
              <a:rPr lang="tr-TR" dirty="0"/>
              <a:t>/</a:t>
            </a:r>
            <a:r>
              <a:rPr lang="tr-TR" dirty="0" err="1"/>
              <a:t>Enflasyon+Verileri</a:t>
            </a:r>
            <a:r>
              <a:rPr lang="tr-TR" dirty="0"/>
              <a:t>/</a:t>
            </a:r>
          </a:p>
        </p:txBody>
      </p:sp>
    </p:spTree>
    <p:extLst>
      <p:ext uri="{BB962C8B-B14F-4D97-AF65-F5344CB8AC3E}">
        <p14:creationId xmlns:p14="http://schemas.microsoft.com/office/powerpoint/2010/main" val="27902831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https://tr.investing.com/economic-calendar/turkish-manufacturing-pmi-1305</a:t>
            </a:r>
          </a:p>
          <a:p>
            <a:r>
              <a:rPr lang="tr-TR" dirty="0"/>
              <a:t>50 </a:t>
            </a:r>
            <a:r>
              <a:rPr lang="tr-TR" dirty="0" err="1"/>
              <a:t>nin</a:t>
            </a:r>
            <a:r>
              <a:rPr lang="tr-TR" dirty="0"/>
              <a:t> altında olanlar sarı renk olacak.</a:t>
            </a:r>
          </a:p>
          <a:p>
            <a:r>
              <a:rPr lang="tr-TR" b="1" i="0" dirty="0">
                <a:solidFill>
                  <a:srgbClr val="333333"/>
                </a:solidFill>
                <a:effectLst/>
                <a:latin typeface="Arial" panose="020B0604020202020204" pitchFamily="34" charset="0"/>
              </a:rPr>
              <a:t>03.06.2025 (May)</a:t>
            </a:r>
            <a:endParaRPr lang="tr-TR" dirty="0"/>
          </a:p>
        </p:txBody>
      </p:sp>
    </p:spTree>
    <p:extLst>
      <p:ext uri="{BB962C8B-B14F-4D97-AF65-F5344CB8AC3E}">
        <p14:creationId xmlns:p14="http://schemas.microsoft.com/office/powerpoint/2010/main" val="37275368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kern="1200" dirty="0">
                <a:solidFill>
                  <a:schemeClr val="tx1"/>
                </a:solidFill>
                <a:effectLst/>
                <a:latin typeface="+mn-lt"/>
                <a:ea typeface="+mn-ea"/>
                <a:cs typeface="+mn-cs"/>
              </a:rPr>
              <a:t>12 Haziran 2025 </a:t>
            </a:r>
            <a:r>
              <a:rPr lang="tr-TR" b="1" i="0" dirty="0">
                <a:solidFill>
                  <a:srgbClr val="212529"/>
                </a:solidFill>
                <a:effectLst/>
                <a:latin typeface="-apple-system"/>
              </a:rPr>
              <a:t>açıklanacak</a:t>
            </a:r>
            <a:endParaRPr lang="tr-TR" dirty="0"/>
          </a:p>
        </p:txBody>
      </p:sp>
    </p:spTree>
    <p:extLst>
      <p:ext uri="{BB962C8B-B14F-4D97-AF65-F5344CB8AC3E}">
        <p14:creationId xmlns:p14="http://schemas.microsoft.com/office/powerpoint/2010/main" val="32393909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23811882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u="sng" strike="noStrike" kern="1200" dirty="0">
                <a:solidFill>
                  <a:schemeClr val="tx1"/>
                </a:solidFill>
                <a:effectLst/>
                <a:latin typeface="+mn-lt"/>
                <a:ea typeface="+mn-ea"/>
                <a:cs typeface="+mn-cs"/>
                <a:hlinkClick r:id="rId3"/>
              </a:rPr>
              <a:t>https://www.bddk.org.tr//BultenHaftalik</a:t>
            </a:r>
            <a:r>
              <a:rPr lang="tr-TR" dirty="0"/>
              <a:t> </a:t>
            </a:r>
          </a:p>
          <a:p>
            <a:r>
              <a:rPr lang="tr-TR" dirty="0"/>
              <a:t>Takipteki</a:t>
            </a:r>
            <a:r>
              <a:rPr lang="tr-TR" baseline="0" dirty="0"/>
              <a:t> alacaklar</a:t>
            </a:r>
            <a:endParaRPr lang="tr-TR" dirty="0"/>
          </a:p>
        </p:txBody>
      </p:sp>
    </p:spTree>
    <p:extLst>
      <p:ext uri="{BB962C8B-B14F-4D97-AF65-F5344CB8AC3E}">
        <p14:creationId xmlns:p14="http://schemas.microsoft.com/office/powerpoint/2010/main" val="31417572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u="sng" strike="noStrike" kern="1200" dirty="0">
                <a:solidFill>
                  <a:schemeClr val="tx1"/>
                </a:solidFill>
                <a:effectLst/>
                <a:latin typeface="+mn-lt"/>
                <a:ea typeface="+mn-ea"/>
                <a:cs typeface="+mn-cs"/>
                <a:hlinkClick r:id="rId3"/>
              </a:rPr>
              <a:t>https://www.bddk.org.tr//BultenHaftalik</a:t>
            </a:r>
            <a:r>
              <a:rPr lang="tr-TR" dirty="0"/>
              <a:t> </a:t>
            </a:r>
          </a:p>
          <a:p>
            <a:r>
              <a:rPr lang="tr-TR" dirty="0"/>
              <a:t>Takipteki</a:t>
            </a:r>
            <a:r>
              <a:rPr lang="tr-TR" baseline="0" dirty="0"/>
              <a:t> alacaklar</a:t>
            </a:r>
            <a:endParaRPr lang="tr-TR" dirty="0"/>
          </a:p>
        </p:txBody>
      </p:sp>
    </p:spTree>
    <p:extLst>
      <p:ext uri="{BB962C8B-B14F-4D97-AF65-F5344CB8AC3E}">
        <p14:creationId xmlns:p14="http://schemas.microsoft.com/office/powerpoint/2010/main" val="3864743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22526147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61D26-54CA-63E8-EA25-CF9FCED986C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CA4F3B3-2C81-B904-F298-A0A9D0063D3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6BCD64F-314E-2D53-8340-67C5D8A751C7}"/>
              </a:ext>
            </a:extLst>
          </p:cNvPr>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6928057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0224649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0A044-E362-83BF-39E8-089BEC425E1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5C8E14D-E6BB-23BD-B0C9-118C0034614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0903A45-8CA2-0322-D71E-BF6349CE735B}"/>
              </a:ext>
            </a:extLst>
          </p:cNvPr>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8353298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39AD9-8029-5B36-CF29-D51D0640E4C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68003CF-D8E9-8839-03F7-A4191ED24B5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8C05055-E248-6A2B-1B5D-AEDF0C67CD34}"/>
              </a:ext>
            </a:extLst>
          </p:cNvPr>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693360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66DE4-629A-737E-3D01-2DCFA2FE72D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C2358E6-35CC-1BE8-8141-68A78DC56EB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8125DA8-668F-F9BB-07ED-D471EE543E8B}"/>
              </a:ext>
            </a:extLst>
          </p:cNvPr>
          <p:cNvSpPr>
            <a:spLocks noGrp="1"/>
          </p:cNvSpPr>
          <p:nvPr>
            <p:ph type="body" idx="1"/>
          </p:nvPr>
        </p:nvSpPr>
        <p:spPr/>
        <p:txBody>
          <a:bodyPr/>
          <a:lstStyle/>
          <a:p>
            <a:r>
              <a:rPr lang="tr-TR" dirty="0" err="1"/>
              <a:t>https</a:t>
            </a:r>
            <a:r>
              <a:rPr lang="tr-TR" dirty="0"/>
              <a:t>://</a:t>
            </a:r>
            <a:r>
              <a:rPr lang="tr-TR" dirty="0" err="1"/>
              <a:t>www.tcmb.gov.tr</a:t>
            </a:r>
            <a:r>
              <a:rPr lang="tr-TR" dirty="0"/>
              <a:t>/</a:t>
            </a:r>
            <a:r>
              <a:rPr lang="tr-TR" dirty="0" err="1"/>
              <a:t>wps</a:t>
            </a:r>
            <a:r>
              <a:rPr lang="tr-TR" dirty="0"/>
              <a:t>/</a:t>
            </a:r>
            <a:r>
              <a:rPr lang="tr-TR" dirty="0" err="1"/>
              <a:t>wcm</a:t>
            </a:r>
            <a:r>
              <a:rPr lang="tr-TR" dirty="0"/>
              <a:t>/</a:t>
            </a:r>
            <a:r>
              <a:rPr lang="tr-TR" dirty="0" err="1"/>
              <a:t>connect</a:t>
            </a:r>
            <a:r>
              <a:rPr lang="tr-TR" dirty="0"/>
              <a:t>/TR/TCMB+TR/</a:t>
            </a:r>
            <a:r>
              <a:rPr lang="tr-TR" dirty="0" err="1"/>
              <a:t>Main+Menu</a:t>
            </a:r>
            <a:r>
              <a:rPr lang="tr-TR" dirty="0"/>
              <a:t>/</a:t>
            </a:r>
            <a:r>
              <a:rPr lang="tr-TR" dirty="0" err="1"/>
              <a:t>Istatistikler</a:t>
            </a:r>
            <a:r>
              <a:rPr lang="tr-TR" dirty="0"/>
              <a:t>/</a:t>
            </a:r>
            <a:r>
              <a:rPr lang="tr-TR" dirty="0" err="1"/>
              <a:t>Enflasyon+Verileri</a:t>
            </a:r>
            <a:r>
              <a:rPr lang="tr-TR" dirty="0"/>
              <a:t>/</a:t>
            </a:r>
          </a:p>
        </p:txBody>
      </p:sp>
    </p:spTree>
    <p:extLst>
      <p:ext uri="{BB962C8B-B14F-4D97-AF65-F5344CB8AC3E}">
        <p14:creationId xmlns:p14="http://schemas.microsoft.com/office/powerpoint/2010/main" val="3896288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Tree>
    <p:extLst>
      <p:ext uri="{BB962C8B-B14F-4D97-AF65-F5344CB8AC3E}">
        <p14:creationId xmlns:p14="http://schemas.microsoft.com/office/powerpoint/2010/main" val="37122037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24FB3-5E73-ADD1-7BA9-AEB6A1CB5D1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47D3EA3-761E-1755-AB38-5B88C001DA2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2E6BFA8-1E79-DBDE-87F0-F73835E38846}"/>
              </a:ext>
            </a:extLst>
          </p:cNvPr>
          <p:cNvSpPr>
            <a:spLocks noGrp="1"/>
          </p:cNvSpPr>
          <p:nvPr>
            <p:ph type="body" idx="1"/>
          </p:nvPr>
        </p:nvSpPr>
        <p:spPr/>
        <p:txBody>
          <a:bodyPr/>
          <a:lstStyle/>
          <a:p>
            <a:r>
              <a:rPr lang="tr-TR" dirty="0" err="1"/>
              <a:t>https</a:t>
            </a:r>
            <a:r>
              <a:rPr lang="tr-TR" dirty="0"/>
              <a:t>://</a:t>
            </a:r>
            <a:r>
              <a:rPr lang="tr-TR" dirty="0" err="1"/>
              <a:t>www.tcmb.gov.tr</a:t>
            </a:r>
            <a:r>
              <a:rPr lang="tr-TR" dirty="0"/>
              <a:t>/</a:t>
            </a:r>
            <a:r>
              <a:rPr lang="tr-TR" dirty="0" err="1"/>
              <a:t>wps</a:t>
            </a:r>
            <a:r>
              <a:rPr lang="tr-TR" dirty="0"/>
              <a:t>/</a:t>
            </a:r>
            <a:r>
              <a:rPr lang="tr-TR" dirty="0" err="1"/>
              <a:t>wcm</a:t>
            </a:r>
            <a:r>
              <a:rPr lang="tr-TR" dirty="0"/>
              <a:t>/</a:t>
            </a:r>
            <a:r>
              <a:rPr lang="tr-TR" dirty="0" err="1"/>
              <a:t>connect</a:t>
            </a:r>
            <a:r>
              <a:rPr lang="tr-TR" dirty="0"/>
              <a:t>/TR/TCMB+TR/</a:t>
            </a:r>
            <a:r>
              <a:rPr lang="tr-TR" dirty="0" err="1"/>
              <a:t>Main+Menu</a:t>
            </a:r>
            <a:r>
              <a:rPr lang="tr-TR" dirty="0"/>
              <a:t>/</a:t>
            </a:r>
            <a:r>
              <a:rPr lang="tr-TR" dirty="0" err="1"/>
              <a:t>Istatistikler</a:t>
            </a:r>
            <a:r>
              <a:rPr lang="tr-TR" dirty="0"/>
              <a:t>/</a:t>
            </a:r>
            <a:r>
              <a:rPr lang="tr-TR" dirty="0" err="1"/>
              <a:t>Enflasyon+Verileri</a:t>
            </a:r>
            <a:r>
              <a:rPr lang="tr-TR" dirty="0"/>
              <a:t>/</a:t>
            </a:r>
          </a:p>
        </p:txBody>
      </p:sp>
    </p:spTree>
    <p:extLst>
      <p:ext uri="{BB962C8B-B14F-4D97-AF65-F5344CB8AC3E}">
        <p14:creationId xmlns:p14="http://schemas.microsoft.com/office/powerpoint/2010/main" val="20847258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17093-CEA4-4265-2954-BE295FC4A3B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496A7EA-8672-B169-EDC6-55AE168CC3C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E080BC2-1686-7DAF-BD09-2A2524CA5BE4}"/>
              </a:ext>
            </a:extLst>
          </p:cNvPr>
          <p:cNvSpPr>
            <a:spLocks noGrp="1"/>
          </p:cNvSpPr>
          <p:nvPr>
            <p:ph type="body" idx="1"/>
          </p:nvPr>
        </p:nvSpPr>
        <p:spPr/>
        <p:txBody>
          <a:bodyPr/>
          <a:lstStyle/>
          <a:p>
            <a:r>
              <a:rPr lang="tr-TR" dirty="0" err="1"/>
              <a:t>https</a:t>
            </a:r>
            <a:r>
              <a:rPr lang="tr-TR" dirty="0"/>
              <a:t>://</a:t>
            </a:r>
            <a:r>
              <a:rPr lang="tr-TR" dirty="0" err="1"/>
              <a:t>www.tcmb.gov.tr</a:t>
            </a:r>
            <a:r>
              <a:rPr lang="tr-TR" dirty="0"/>
              <a:t>/</a:t>
            </a:r>
            <a:r>
              <a:rPr lang="tr-TR" dirty="0" err="1"/>
              <a:t>wps</a:t>
            </a:r>
            <a:r>
              <a:rPr lang="tr-TR" dirty="0"/>
              <a:t>/</a:t>
            </a:r>
            <a:r>
              <a:rPr lang="tr-TR" dirty="0" err="1"/>
              <a:t>wcm</a:t>
            </a:r>
            <a:r>
              <a:rPr lang="tr-TR" dirty="0"/>
              <a:t>/</a:t>
            </a:r>
            <a:r>
              <a:rPr lang="tr-TR" dirty="0" err="1"/>
              <a:t>connect</a:t>
            </a:r>
            <a:r>
              <a:rPr lang="tr-TR" dirty="0"/>
              <a:t>/TR/TCMB+TR/</a:t>
            </a:r>
            <a:r>
              <a:rPr lang="tr-TR" dirty="0" err="1"/>
              <a:t>Main+Menu</a:t>
            </a:r>
            <a:r>
              <a:rPr lang="tr-TR" dirty="0"/>
              <a:t>/</a:t>
            </a:r>
            <a:r>
              <a:rPr lang="tr-TR" dirty="0" err="1"/>
              <a:t>Istatistikler</a:t>
            </a:r>
            <a:r>
              <a:rPr lang="tr-TR" dirty="0"/>
              <a:t>/</a:t>
            </a:r>
            <a:r>
              <a:rPr lang="tr-TR" dirty="0" err="1"/>
              <a:t>Enflasyon+Verileri</a:t>
            </a:r>
            <a:r>
              <a:rPr lang="tr-TR" dirty="0"/>
              <a:t>/</a:t>
            </a:r>
          </a:p>
        </p:txBody>
      </p:sp>
    </p:spTree>
    <p:extLst>
      <p:ext uri="{BB962C8B-B14F-4D97-AF65-F5344CB8AC3E}">
        <p14:creationId xmlns:p14="http://schemas.microsoft.com/office/powerpoint/2010/main" val="19848781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6AC4C-548B-99A2-3D0C-5AA782D00F00}"/>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7401389C-9383-7427-1D96-E9EA593293D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00DEA6E-C668-75CB-450A-FD4EF36A8BE3}"/>
              </a:ext>
            </a:extLst>
          </p:cNvPr>
          <p:cNvSpPr>
            <a:spLocks noGrp="1"/>
          </p:cNvSpPr>
          <p:nvPr>
            <p:ph type="body" idx="1"/>
          </p:nvPr>
        </p:nvSpPr>
        <p:spPr/>
        <p:txBody>
          <a:bodyPr/>
          <a:lstStyle/>
          <a:p>
            <a:endParaRPr lang="tr-TR" dirty="0"/>
          </a:p>
          <a:p>
            <a:endParaRPr lang="tr-TR" dirty="0"/>
          </a:p>
        </p:txBody>
      </p:sp>
      <p:sp>
        <p:nvSpPr>
          <p:cNvPr id="4" name="Slayt Numarası Yer Tutucusu 3">
            <a:extLst>
              <a:ext uri="{FF2B5EF4-FFF2-40B4-BE49-F238E27FC236}">
                <a16:creationId xmlns:a16="http://schemas.microsoft.com/office/drawing/2014/main" id="{28979B63-0D98-91F9-04D6-3146263650B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2843A-FEA9-4796-861F-B80C3936FC82}"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06231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EF4B1-9D9D-BAD5-9C9C-BC0B8A24F9CC}"/>
            </a:ext>
          </a:extLst>
        </p:cNvPr>
        <p:cNvGrpSpPr/>
        <p:nvPr/>
      </p:nvGrpSpPr>
      <p:grpSpPr>
        <a:xfrm>
          <a:off x="0" y="0"/>
          <a:ext cx="0" cy="0"/>
          <a:chOff x="0" y="0"/>
          <a:chExt cx="0" cy="0"/>
        </a:xfrm>
      </p:grpSpPr>
      <p:sp>
        <p:nvSpPr>
          <p:cNvPr id="2" name="1 Slayt Görüntüsü Yer Tutucusu">
            <a:extLst>
              <a:ext uri="{FF2B5EF4-FFF2-40B4-BE49-F238E27FC236}">
                <a16:creationId xmlns:a16="http://schemas.microsoft.com/office/drawing/2014/main" id="{50C09D43-4ED0-3A20-61DB-A09D52F4C47F}"/>
              </a:ext>
            </a:extLst>
          </p:cNvPr>
          <p:cNvSpPr>
            <a:spLocks noGrp="1" noRot="1" noChangeAspect="1"/>
          </p:cNvSpPr>
          <p:nvPr>
            <p:ph type="sldImg"/>
          </p:nvPr>
        </p:nvSpPr>
        <p:spPr/>
      </p:sp>
      <p:sp>
        <p:nvSpPr>
          <p:cNvPr id="3" name="2 Not Yer Tutucusu">
            <a:extLst>
              <a:ext uri="{FF2B5EF4-FFF2-40B4-BE49-F238E27FC236}">
                <a16:creationId xmlns:a16="http://schemas.microsoft.com/office/drawing/2014/main" id="{660B6739-6E50-0F20-54E0-3E45B9865357}"/>
              </a:ext>
            </a:extLst>
          </p:cNvPr>
          <p:cNvSpPr>
            <a:spLocks noGrp="1"/>
          </p:cNvSpPr>
          <p:nvPr>
            <p:ph type="body" idx="1"/>
          </p:nvPr>
        </p:nvSpPr>
        <p:spPr/>
        <p:txBody>
          <a:bodyPr>
            <a:normAutofit/>
          </a:bodyPr>
          <a:lstStyle/>
          <a:p>
            <a:endParaRPr lang="tr-TR" dirty="0"/>
          </a:p>
        </p:txBody>
      </p:sp>
    </p:spTree>
    <p:extLst>
      <p:ext uri="{BB962C8B-B14F-4D97-AF65-F5344CB8AC3E}">
        <p14:creationId xmlns:p14="http://schemas.microsoft.com/office/powerpoint/2010/main" val="25288383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b="0" i="0" u="sng" strike="noStrike" kern="1200" dirty="0">
                <a:solidFill>
                  <a:schemeClr val="tx1"/>
                </a:solidFill>
                <a:effectLst/>
                <a:latin typeface="+mn-lt"/>
                <a:ea typeface="+mn-ea"/>
                <a:cs typeface="+mn-cs"/>
                <a:hlinkClick r:id="rId3"/>
              </a:rPr>
              <a:t> https://evds2.tcmb.gov.tr/index.php?/evds/portlet/K24NEG9DQ1s%3D/tr</a:t>
            </a:r>
            <a:r>
              <a:rPr lang="tr-TR" dirty="0"/>
              <a:t> </a:t>
            </a:r>
          </a:p>
          <a:p>
            <a:r>
              <a:rPr lang="tr-TR" dirty="0"/>
              <a:t> en yüksek veri sarı</a:t>
            </a:r>
          </a:p>
          <a:p>
            <a:r>
              <a:rPr lang="tr-TR" dirty="0"/>
              <a:t>Sondan üçüncü veri</a:t>
            </a:r>
          </a:p>
        </p:txBody>
      </p:sp>
    </p:spTree>
    <p:extLst>
      <p:ext uri="{BB962C8B-B14F-4D97-AF65-F5344CB8AC3E}">
        <p14:creationId xmlns:p14="http://schemas.microsoft.com/office/powerpoint/2010/main" val="8818935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https://evds2.tcmb.gov.tr/index.php?/evds/portlet/hIdR20CDwM4%3D/tr</a:t>
            </a:r>
          </a:p>
        </p:txBody>
      </p:sp>
    </p:spTree>
    <p:extLst>
      <p:ext uri="{BB962C8B-B14F-4D97-AF65-F5344CB8AC3E}">
        <p14:creationId xmlns:p14="http://schemas.microsoft.com/office/powerpoint/2010/main" val="30743757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E134B-8735-5A11-11F5-62B97B826F06}"/>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93FF6339-BF32-A245-F6B9-B1AFE4D9603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2338FA1-A260-6881-B1D0-CF2B28B72B7C}"/>
              </a:ext>
            </a:extLst>
          </p:cNvPr>
          <p:cNvSpPr>
            <a:spLocks noGrp="1"/>
          </p:cNvSpPr>
          <p:nvPr>
            <p:ph type="body" idx="1"/>
          </p:nvPr>
        </p:nvSpPr>
        <p:spPr/>
        <p:txBody>
          <a:bodyPr/>
          <a:lstStyle/>
          <a:p>
            <a:r>
              <a:rPr lang="tr-TR" dirty="0"/>
              <a:t>https://www.bloomberght.com/tahvil/faiz</a:t>
            </a:r>
          </a:p>
          <a:p>
            <a:r>
              <a:rPr lang="tr-TR" dirty="0"/>
              <a:t>EN YÜKSEK VERİ SARI </a:t>
            </a:r>
          </a:p>
        </p:txBody>
      </p:sp>
    </p:spTree>
    <p:extLst>
      <p:ext uri="{BB962C8B-B14F-4D97-AF65-F5344CB8AC3E}">
        <p14:creationId xmlns:p14="http://schemas.microsoft.com/office/powerpoint/2010/main" val="41513617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A5207-6AA8-B702-1DB1-ADF33DCBDBBF}"/>
            </a:ext>
          </a:extLst>
        </p:cNvPr>
        <p:cNvGrpSpPr/>
        <p:nvPr/>
      </p:nvGrpSpPr>
      <p:grpSpPr>
        <a:xfrm>
          <a:off x="0" y="0"/>
          <a:ext cx="0" cy="0"/>
          <a:chOff x="0" y="0"/>
          <a:chExt cx="0" cy="0"/>
        </a:xfrm>
      </p:grpSpPr>
      <p:sp>
        <p:nvSpPr>
          <p:cNvPr id="2" name="Slayt Görüntüsü Yer Tutucusu 1">
            <a:extLst>
              <a:ext uri="{FF2B5EF4-FFF2-40B4-BE49-F238E27FC236}">
                <a16:creationId xmlns:a16="http://schemas.microsoft.com/office/drawing/2014/main" id="{1AE0B8F8-6FD1-77D1-7BED-53527D62CD3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D30D2FD-20A8-7B86-22E8-85E0090ED0E5}"/>
              </a:ext>
            </a:extLst>
          </p:cNvPr>
          <p:cNvSpPr>
            <a:spLocks noGrp="1"/>
          </p:cNvSpPr>
          <p:nvPr>
            <p:ph type="body" idx="1"/>
          </p:nvPr>
        </p:nvSpPr>
        <p:spPr/>
        <p:txBody>
          <a:bodyPr/>
          <a:lstStyle/>
          <a:p>
            <a:r>
              <a:rPr lang="tr-TR" dirty="0"/>
              <a:t>https://www.bloomberght.com/tahvil/faiz</a:t>
            </a:r>
          </a:p>
          <a:p>
            <a:r>
              <a:rPr lang="tr-TR" dirty="0"/>
              <a:t>EN YÜKSEK VERİ SARI </a:t>
            </a:r>
          </a:p>
        </p:txBody>
      </p:sp>
    </p:spTree>
    <p:extLst>
      <p:ext uri="{BB962C8B-B14F-4D97-AF65-F5344CB8AC3E}">
        <p14:creationId xmlns:p14="http://schemas.microsoft.com/office/powerpoint/2010/main" val="1051552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B272C-79EB-579F-3A66-949456819EF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518BECB-BDD0-BD55-E2B2-3FC19AEE3AD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42AE6E8-72AE-7D52-6016-3F3327104E18}"/>
              </a:ext>
            </a:extLst>
          </p:cNvPr>
          <p:cNvSpPr>
            <a:spLocks noGrp="1"/>
          </p:cNvSpPr>
          <p:nvPr>
            <p:ph type="body" idx="1"/>
          </p:nvPr>
        </p:nvSpPr>
        <p:spPr/>
        <p:txBody>
          <a:bodyPr/>
          <a:lstStyle/>
          <a:p>
            <a:r>
              <a:rPr lang="tr-TR" dirty="0" err="1"/>
              <a:t>https</a:t>
            </a:r>
            <a:r>
              <a:rPr lang="tr-TR" dirty="0"/>
              <a:t>://</a:t>
            </a:r>
            <a:r>
              <a:rPr lang="tr-TR" dirty="0" err="1"/>
              <a:t>borsaistanbul.com</a:t>
            </a:r>
            <a:r>
              <a:rPr lang="tr-TR" dirty="0"/>
              <a:t>/tr/sayfa/179/</a:t>
            </a:r>
            <a:r>
              <a:rPr lang="tr-TR" dirty="0" err="1"/>
              <a:t>tlref</a:t>
            </a:r>
            <a:r>
              <a:rPr lang="tr-TR" dirty="0"/>
              <a:t>-</a:t>
            </a:r>
            <a:r>
              <a:rPr lang="tr-TR" dirty="0" err="1"/>
              <a:t>turk</a:t>
            </a:r>
            <a:r>
              <a:rPr lang="tr-TR" dirty="0"/>
              <a:t>-</a:t>
            </a:r>
            <a:r>
              <a:rPr lang="tr-TR" dirty="0" err="1"/>
              <a:t>lirasi</a:t>
            </a:r>
            <a:r>
              <a:rPr lang="tr-TR" dirty="0"/>
              <a:t>-gecelik-referans-faiz-</a:t>
            </a:r>
            <a:r>
              <a:rPr lang="tr-TR" dirty="0" err="1"/>
              <a:t>orani</a:t>
            </a:r>
            <a:endParaRPr lang="tr-TR" dirty="0"/>
          </a:p>
        </p:txBody>
      </p:sp>
    </p:spTree>
    <p:extLst>
      <p:ext uri="{BB962C8B-B14F-4D97-AF65-F5344CB8AC3E}">
        <p14:creationId xmlns:p14="http://schemas.microsoft.com/office/powerpoint/2010/main" val="1942631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30"/>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5846CA38-8A4A-4280-8138-0ED5DBAA9D5E}" type="datetime1">
              <a:rPr lang="tr-TR" smtClean="0">
                <a:solidFill>
                  <a:prstClr val="black">
                    <a:tint val="75000"/>
                  </a:prstClr>
                </a:solidFill>
              </a:rPr>
              <a:pPr/>
              <a:t>5.11.2025</a:t>
            </a:fld>
            <a:endParaRPr lang="tr-TR" dirty="0">
              <a:solidFill>
                <a:prstClr val="black">
                  <a:tint val="75000"/>
                </a:prstClr>
              </a:solidFill>
            </a:endParaRPr>
          </a:p>
        </p:txBody>
      </p:sp>
      <p:sp>
        <p:nvSpPr>
          <p:cNvPr id="5" name="4 Altbilgi Yer Tutucusu"/>
          <p:cNvSpPr>
            <a:spLocks noGrp="1"/>
          </p:cNvSpPr>
          <p:nvPr>
            <p:ph type="ftr" sz="quarter" idx="11"/>
          </p:nvPr>
        </p:nvSpPr>
        <p:spPr/>
        <p:txBody>
          <a:bodyPr/>
          <a:lstStyle/>
          <a:p>
            <a:endParaRPr lang="tr-TR" dirty="0">
              <a:solidFill>
                <a:prstClr val="black">
                  <a:tint val="75000"/>
                </a:prstClr>
              </a:solidFill>
            </a:endParaRPr>
          </a:p>
        </p:txBody>
      </p:sp>
      <p:sp>
        <p:nvSpPr>
          <p:cNvPr id="6" name="5 Slayt Numarası Yer Tutucusu"/>
          <p:cNvSpPr>
            <a:spLocks noGrp="1"/>
          </p:cNvSpPr>
          <p:nvPr>
            <p:ph type="sldNum" sz="quarter" idx="12"/>
          </p:nvPr>
        </p:nvSpPr>
        <p:spPr/>
        <p:txBody>
          <a:bodyPr/>
          <a:lstStyle/>
          <a:p>
            <a:fld id="{B1DEFA8C-F947-479F-BE07-76B6B3F80BF1}" type="slidenum">
              <a:rPr lang="tr-TR" smtClean="0">
                <a:solidFill>
                  <a:prstClr val="black">
                    <a:tint val="75000"/>
                  </a:prstClr>
                </a:solidFill>
              </a:rPr>
              <a:pPr/>
              <a:t>‹#›</a:t>
            </a:fld>
            <a:endParaRPr lang="tr-TR"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757FC71A-6ECD-4E2C-97E4-BF8F7A8F8B25}" type="datetime1">
              <a:rPr lang="tr-TR" smtClean="0"/>
              <a:pPr/>
              <a:t>5.11.2025</a:t>
            </a:fld>
            <a:endParaRPr lang="tr-TR" dirty="0"/>
          </a:p>
        </p:txBody>
      </p:sp>
      <p:sp>
        <p:nvSpPr>
          <p:cNvPr id="8" name="7 Altbilgi Yer Tutucusu"/>
          <p:cNvSpPr>
            <a:spLocks noGrp="1"/>
          </p:cNvSpPr>
          <p:nvPr>
            <p:ph type="ftr" sz="quarter" idx="11"/>
          </p:nvPr>
        </p:nvSpPr>
        <p:spPr/>
        <p:txBody>
          <a:bodyPr/>
          <a:lstStyle/>
          <a:p>
            <a:endParaRPr lang="tr-TR" dirty="0"/>
          </a:p>
        </p:txBody>
      </p:sp>
      <p:sp>
        <p:nvSpPr>
          <p:cNvPr id="9" name="8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49838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06DC047E-7D45-4026-B248-AC3206EC8123}" type="datetime1">
              <a:rPr lang="tr-TR" smtClean="0"/>
              <a:pPr/>
              <a:t>5.11.2025</a:t>
            </a:fld>
            <a:endParaRPr lang="tr-TR" dirty="0"/>
          </a:p>
        </p:txBody>
      </p:sp>
      <p:sp>
        <p:nvSpPr>
          <p:cNvPr id="4" name="3 Altbilgi Yer Tutucusu"/>
          <p:cNvSpPr>
            <a:spLocks noGrp="1"/>
          </p:cNvSpPr>
          <p:nvPr>
            <p:ph type="ftr" sz="quarter" idx="11"/>
          </p:nvPr>
        </p:nvSpPr>
        <p:spPr/>
        <p:txBody>
          <a:bodyPr/>
          <a:lstStyle/>
          <a:p>
            <a:endParaRPr lang="tr-TR" dirty="0"/>
          </a:p>
        </p:txBody>
      </p:sp>
      <p:sp>
        <p:nvSpPr>
          <p:cNvPr id="5" name="4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49779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32192864-951B-4331-A7A8-A78D09D90A8A}" type="datetime1">
              <a:rPr lang="tr-TR" smtClean="0"/>
              <a:pPr/>
              <a:t>5.11.2025</a:t>
            </a:fld>
            <a:endParaRPr lang="tr-TR" dirty="0"/>
          </a:p>
        </p:txBody>
      </p:sp>
      <p:sp>
        <p:nvSpPr>
          <p:cNvPr id="3" name="2 Altbilgi Yer Tutucusu"/>
          <p:cNvSpPr>
            <a:spLocks noGrp="1"/>
          </p:cNvSpPr>
          <p:nvPr>
            <p:ph type="ftr" sz="quarter" idx="11"/>
          </p:nvPr>
        </p:nvSpPr>
        <p:spPr/>
        <p:txBody>
          <a:bodyPr/>
          <a:lstStyle/>
          <a:p>
            <a:endParaRPr lang="tr-TR" dirty="0"/>
          </a:p>
        </p:txBody>
      </p:sp>
      <p:sp>
        <p:nvSpPr>
          <p:cNvPr id="4" name="3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3174782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6"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C8441C52-E723-4382-9AC3-78BD7ECFDB96}" type="datetime1">
              <a:rPr lang="tr-TR" smtClean="0"/>
              <a:pPr/>
              <a:t>5.11.2025</a:t>
            </a:fld>
            <a:endParaRPr lang="tr-TR" dirty="0"/>
          </a:p>
        </p:txBody>
      </p:sp>
      <p:sp>
        <p:nvSpPr>
          <p:cNvPr id="6" name="5 Altbilgi Yer Tutucusu"/>
          <p:cNvSpPr>
            <a:spLocks noGrp="1"/>
          </p:cNvSpPr>
          <p:nvPr>
            <p:ph type="ftr" sz="quarter" idx="11"/>
          </p:nvPr>
        </p:nvSpPr>
        <p:spPr/>
        <p:txBody>
          <a:bodyPr/>
          <a:lstStyle/>
          <a:p>
            <a:endParaRPr lang="tr-TR" dirty="0"/>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1793129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1"/>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dirty="0"/>
          </a:p>
        </p:txBody>
      </p:sp>
      <p:sp>
        <p:nvSpPr>
          <p:cNvPr id="4" name="3 Metin Yer Tutucusu"/>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BEF9E330-D8B9-4DA2-93D7-F14E1D92BC55}" type="datetime1">
              <a:rPr lang="tr-TR" smtClean="0"/>
              <a:pPr/>
              <a:t>5.11.2025</a:t>
            </a:fld>
            <a:endParaRPr lang="tr-TR" dirty="0"/>
          </a:p>
        </p:txBody>
      </p:sp>
      <p:sp>
        <p:nvSpPr>
          <p:cNvPr id="6" name="5 Altbilgi Yer Tutucusu"/>
          <p:cNvSpPr>
            <a:spLocks noGrp="1"/>
          </p:cNvSpPr>
          <p:nvPr>
            <p:ph type="ftr" sz="quarter" idx="11"/>
          </p:nvPr>
        </p:nvSpPr>
        <p:spPr/>
        <p:txBody>
          <a:bodyPr/>
          <a:lstStyle/>
          <a:p>
            <a:endParaRPr lang="tr-TR" dirty="0"/>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42107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38AABC88-9F7C-48B1-9C66-25B737BD5D2B}" type="datetime1">
              <a:rPr lang="tr-TR" smtClean="0"/>
              <a:pPr/>
              <a:t>5.11.2025</a:t>
            </a:fld>
            <a:endParaRPr lang="tr-TR" dirty="0"/>
          </a:p>
        </p:txBody>
      </p:sp>
      <p:sp>
        <p:nvSpPr>
          <p:cNvPr id="5" name="4 Altbilgi Yer Tutucusu"/>
          <p:cNvSpPr>
            <a:spLocks noGrp="1"/>
          </p:cNvSpPr>
          <p:nvPr>
            <p:ph type="ftr" sz="quarter" idx="11"/>
          </p:nvPr>
        </p:nvSpPr>
        <p:spPr/>
        <p:txBody>
          <a:bodyPr/>
          <a:lstStyle/>
          <a:p>
            <a:endParaRPr lang="tr-TR" dirty="0"/>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2782276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43"/>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43"/>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7B014FC4-E8F9-4A20-A9B6-037D77940222}" type="datetime1">
              <a:rPr lang="tr-TR" smtClean="0"/>
              <a:pPr/>
              <a:t>5.11.2025</a:t>
            </a:fld>
            <a:endParaRPr lang="tr-TR" dirty="0"/>
          </a:p>
        </p:txBody>
      </p:sp>
      <p:sp>
        <p:nvSpPr>
          <p:cNvPr id="5" name="4 Altbilgi Yer Tutucusu"/>
          <p:cNvSpPr>
            <a:spLocks noGrp="1"/>
          </p:cNvSpPr>
          <p:nvPr>
            <p:ph type="ftr" sz="quarter" idx="11"/>
          </p:nvPr>
        </p:nvSpPr>
        <p:spPr/>
        <p:txBody>
          <a:bodyPr/>
          <a:lstStyle/>
          <a:p>
            <a:endParaRPr lang="tr-TR" dirty="0"/>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256447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2CACBBD2-7BE8-4301-87BC-1BB15F8DD456}" type="datetime1">
              <a:rPr lang="tr-TR" smtClean="0">
                <a:solidFill>
                  <a:prstClr val="black">
                    <a:tint val="75000"/>
                  </a:prstClr>
                </a:solidFill>
              </a:rPr>
              <a:pPr/>
              <a:t>5.11.2025</a:t>
            </a:fld>
            <a:endParaRPr lang="tr-TR" dirty="0">
              <a:solidFill>
                <a:prstClr val="black">
                  <a:tint val="75000"/>
                </a:prstClr>
              </a:solidFill>
            </a:endParaRPr>
          </a:p>
        </p:txBody>
      </p:sp>
      <p:sp>
        <p:nvSpPr>
          <p:cNvPr id="5" name="4 Altbilgi Yer Tutucusu"/>
          <p:cNvSpPr>
            <a:spLocks noGrp="1"/>
          </p:cNvSpPr>
          <p:nvPr>
            <p:ph type="ftr" sz="quarter" idx="11"/>
          </p:nvPr>
        </p:nvSpPr>
        <p:spPr/>
        <p:txBody>
          <a:bodyPr/>
          <a:lstStyle/>
          <a:p>
            <a:endParaRPr lang="tr-TR" dirty="0">
              <a:solidFill>
                <a:prstClr val="black">
                  <a:tint val="75000"/>
                </a:prstClr>
              </a:solidFill>
            </a:endParaRPr>
          </a:p>
        </p:txBody>
      </p:sp>
      <p:sp>
        <p:nvSpPr>
          <p:cNvPr id="6" name="5 Slayt Numarası Yer Tutucusu"/>
          <p:cNvSpPr>
            <a:spLocks noGrp="1"/>
          </p:cNvSpPr>
          <p:nvPr>
            <p:ph type="sldNum" sz="quarter" idx="12"/>
          </p:nvPr>
        </p:nvSpPr>
        <p:spPr/>
        <p:txBody>
          <a:bodyPr/>
          <a:lstStyle/>
          <a:p>
            <a:fld id="{B1DEFA8C-F947-479F-BE07-76B6B3F80BF1}" type="slidenum">
              <a:rPr lang="tr-TR" smtClean="0">
                <a:solidFill>
                  <a:prstClr val="black">
                    <a:tint val="75000"/>
                  </a:prstClr>
                </a:solidFill>
              </a:rPr>
              <a:pPr/>
              <a:t>‹#›</a:t>
            </a:fld>
            <a:endParaRPr lang="tr-TR" dirty="0">
              <a:solidFill>
                <a:prstClr val="black">
                  <a:tint val="75000"/>
                </a:prstClr>
              </a:solidFill>
            </a:endParaRPr>
          </a:p>
        </p:txBody>
      </p:sp>
    </p:spTree>
    <p:extLst>
      <p:ext uri="{BB962C8B-B14F-4D97-AF65-F5344CB8AC3E}">
        <p14:creationId xmlns:p14="http://schemas.microsoft.com/office/powerpoint/2010/main" val="260064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32192864-951B-4331-A7A8-A78D09D90A8A}" type="datetime1">
              <a:rPr lang="tr-TR" smtClean="0">
                <a:solidFill>
                  <a:prstClr val="black">
                    <a:tint val="75000"/>
                  </a:prstClr>
                </a:solidFill>
              </a:rPr>
              <a:pPr/>
              <a:t>5.11.2025</a:t>
            </a:fld>
            <a:endParaRPr lang="tr-TR" dirty="0">
              <a:solidFill>
                <a:prstClr val="black">
                  <a:tint val="75000"/>
                </a:prstClr>
              </a:solidFill>
            </a:endParaRPr>
          </a:p>
        </p:txBody>
      </p:sp>
      <p:sp>
        <p:nvSpPr>
          <p:cNvPr id="3" name="2 Altbilgi Yer Tutucusu"/>
          <p:cNvSpPr>
            <a:spLocks noGrp="1"/>
          </p:cNvSpPr>
          <p:nvPr>
            <p:ph type="ftr" sz="quarter" idx="11"/>
          </p:nvPr>
        </p:nvSpPr>
        <p:spPr/>
        <p:txBody>
          <a:bodyPr/>
          <a:lstStyle/>
          <a:p>
            <a:endParaRPr lang="tr-TR" dirty="0">
              <a:solidFill>
                <a:prstClr val="black">
                  <a:tint val="75000"/>
                </a:prstClr>
              </a:solidFill>
            </a:endParaRPr>
          </a:p>
        </p:txBody>
      </p:sp>
      <p:sp>
        <p:nvSpPr>
          <p:cNvPr id="4" name="3 Slayt Numarası Yer Tutucusu"/>
          <p:cNvSpPr>
            <a:spLocks noGrp="1"/>
          </p:cNvSpPr>
          <p:nvPr>
            <p:ph type="sldNum" sz="quarter" idx="12"/>
          </p:nvPr>
        </p:nvSpPr>
        <p:spPr/>
        <p:txBody>
          <a:bodyPr/>
          <a:lstStyle/>
          <a:p>
            <a:fld id="{B1DEFA8C-F947-479F-BE07-76B6B3F80BF1}" type="slidenum">
              <a:rPr lang="tr-TR" smtClean="0">
                <a:solidFill>
                  <a:prstClr val="black">
                    <a:tint val="75000"/>
                  </a:prstClr>
                </a:solidFill>
              </a:rPr>
              <a:pPr/>
              <a:t>‹#›</a:t>
            </a:fld>
            <a:endParaRPr lang="tr-TR" dirty="0">
              <a:solidFill>
                <a:prstClr val="black">
                  <a:tint val="75000"/>
                </a:prstClr>
              </a:solidFill>
            </a:endParaRPr>
          </a:p>
        </p:txBody>
      </p:sp>
    </p:spTree>
    <p:extLst>
      <p:ext uri="{BB962C8B-B14F-4D97-AF65-F5344CB8AC3E}">
        <p14:creationId xmlns:p14="http://schemas.microsoft.com/office/powerpoint/2010/main" val="3786433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2_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32192864-951B-4331-A7A8-A78D09D90A8A}" type="datetime1">
              <a:rPr lang="tr-TR" smtClean="0"/>
              <a:pPr/>
              <a:t>5.11.2025</a:t>
            </a:fld>
            <a:endParaRPr lang="tr-TR" dirty="0"/>
          </a:p>
        </p:txBody>
      </p:sp>
      <p:sp>
        <p:nvSpPr>
          <p:cNvPr id="3" name="2 Altbilgi Yer Tutucusu"/>
          <p:cNvSpPr>
            <a:spLocks noGrp="1"/>
          </p:cNvSpPr>
          <p:nvPr>
            <p:ph type="ftr" sz="quarter" idx="11"/>
          </p:nvPr>
        </p:nvSpPr>
        <p:spPr/>
        <p:txBody>
          <a:bodyPr/>
          <a:lstStyle/>
          <a:p>
            <a:endParaRPr lang="tr-TR" dirty="0"/>
          </a:p>
        </p:txBody>
      </p:sp>
      <p:sp>
        <p:nvSpPr>
          <p:cNvPr id="4" name="3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386988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2CACBBD2-7BE8-4301-87BC-1BB15F8DD456}" type="datetime1">
              <a:rPr lang="tr-TR" smtClean="0">
                <a:solidFill>
                  <a:prstClr val="black">
                    <a:tint val="75000"/>
                  </a:prstClr>
                </a:solidFill>
              </a:rPr>
              <a:pPr/>
              <a:t>5.11.2025</a:t>
            </a:fld>
            <a:endParaRPr lang="tr-TR" dirty="0">
              <a:solidFill>
                <a:prstClr val="black">
                  <a:tint val="75000"/>
                </a:prstClr>
              </a:solidFill>
            </a:endParaRPr>
          </a:p>
        </p:txBody>
      </p:sp>
      <p:sp>
        <p:nvSpPr>
          <p:cNvPr id="5" name="4 Altbilgi Yer Tutucusu"/>
          <p:cNvSpPr>
            <a:spLocks noGrp="1"/>
          </p:cNvSpPr>
          <p:nvPr>
            <p:ph type="ftr" sz="quarter" idx="11"/>
          </p:nvPr>
        </p:nvSpPr>
        <p:spPr/>
        <p:txBody>
          <a:bodyPr/>
          <a:lstStyle/>
          <a:p>
            <a:endParaRPr lang="tr-TR" dirty="0">
              <a:solidFill>
                <a:prstClr val="black">
                  <a:tint val="75000"/>
                </a:prstClr>
              </a:solidFill>
            </a:endParaRPr>
          </a:p>
        </p:txBody>
      </p:sp>
      <p:sp>
        <p:nvSpPr>
          <p:cNvPr id="6" name="5 Slayt Numarası Yer Tutucusu"/>
          <p:cNvSpPr>
            <a:spLocks noGrp="1"/>
          </p:cNvSpPr>
          <p:nvPr>
            <p:ph type="sldNum" sz="quarter" idx="12"/>
          </p:nvPr>
        </p:nvSpPr>
        <p:spPr/>
        <p:txBody>
          <a:bodyPr/>
          <a:lstStyle/>
          <a:p>
            <a:fld id="{B1DEFA8C-F947-479F-BE07-76B6B3F80BF1}" type="slidenum">
              <a:rPr lang="tr-TR" smtClean="0">
                <a:solidFill>
                  <a:prstClr val="black">
                    <a:tint val="75000"/>
                  </a:prstClr>
                </a:solidFill>
              </a:rPr>
              <a:pPr/>
              <a:t>‹#›</a:t>
            </a:fld>
            <a:endParaRPr lang="tr-TR" dirty="0">
              <a:solidFill>
                <a:prstClr val="black">
                  <a:tint val="75000"/>
                </a:prstClr>
              </a:solidFill>
            </a:endParaRPr>
          </a:p>
        </p:txBody>
      </p:sp>
    </p:spTree>
    <p:extLst>
      <p:ext uri="{BB962C8B-B14F-4D97-AF65-F5344CB8AC3E}">
        <p14:creationId xmlns:p14="http://schemas.microsoft.com/office/powerpoint/2010/main" val="1172290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3_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2CACBBD2-7BE8-4301-87BC-1BB15F8DD456}" type="datetime1">
              <a:rPr lang="tr-TR" smtClean="0"/>
              <a:pPr/>
              <a:t>5.11.2025</a:t>
            </a:fld>
            <a:endParaRPr lang="tr-TR" dirty="0"/>
          </a:p>
        </p:txBody>
      </p:sp>
      <p:sp>
        <p:nvSpPr>
          <p:cNvPr id="5" name="4 Altbilgi Yer Tutucusu"/>
          <p:cNvSpPr>
            <a:spLocks noGrp="1"/>
          </p:cNvSpPr>
          <p:nvPr>
            <p:ph type="ftr" sz="quarter" idx="11"/>
          </p:nvPr>
        </p:nvSpPr>
        <p:spPr/>
        <p:txBody>
          <a:bodyPr/>
          <a:lstStyle/>
          <a:p>
            <a:endParaRPr lang="tr-TR" dirty="0"/>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2233053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30"/>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5846CA38-8A4A-4280-8138-0ED5DBAA9D5E}" type="datetime1">
              <a:rPr lang="tr-TR" smtClean="0">
                <a:solidFill>
                  <a:prstClr val="black">
                    <a:tint val="75000"/>
                  </a:prstClr>
                </a:solidFill>
              </a:rPr>
              <a:pPr/>
              <a:t>5.11.2025</a:t>
            </a:fld>
            <a:endParaRPr lang="tr-TR" dirty="0">
              <a:solidFill>
                <a:prstClr val="black">
                  <a:tint val="75000"/>
                </a:prstClr>
              </a:solidFill>
            </a:endParaRPr>
          </a:p>
        </p:txBody>
      </p:sp>
      <p:sp>
        <p:nvSpPr>
          <p:cNvPr id="5" name="4 Altbilgi Yer Tutucusu"/>
          <p:cNvSpPr>
            <a:spLocks noGrp="1"/>
          </p:cNvSpPr>
          <p:nvPr>
            <p:ph type="ftr" sz="quarter" idx="11"/>
          </p:nvPr>
        </p:nvSpPr>
        <p:spPr/>
        <p:txBody>
          <a:bodyPr/>
          <a:lstStyle/>
          <a:p>
            <a:endParaRPr lang="tr-TR" dirty="0">
              <a:solidFill>
                <a:prstClr val="black">
                  <a:tint val="75000"/>
                </a:prstClr>
              </a:solidFill>
            </a:endParaRPr>
          </a:p>
        </p:txBody>
      </p:sp>
      <p:sp>
        <p:nvSpPr>
          <p:cNvPr id="6" name="5 Slayt Numarası Yer Tutucusu"/>
          <p:cNvSpPr>
            <a:spLocks noGrp="1"/>
          </p:cNvSpPr>
          <p:nvPr>
            <p:ph type="sldNum" sz="quarter" idx="12"/>
          </p:nvPr>
        </p:nvSpPr>
        <p:spPr/>
        <p:txBody>
          <a:bodyPr/>
          <a:lstStyle/>
          <a:p>
            <a:fld id="{B1DEFA8C-F947-479F-BE07-76B6B3F80BF1}" type="slidenum">
              <a:rPr lang="tr-TR" smtClean="0">
                <a:solidFill>
                  <a:prstClr val="black">
                    <a:tint val="75000"/>
                  </a:prstClr>
                </a:solidFill>
              </a:rPr>
              <a:pPr/>
              <a:t>‹#›</a:t>
            </a:fld>
            <a:endParaRPr lang="tr-TR" dirty="0">
              <a:solidFill>
                <a:prstClr val="black">
                  <a:tint val="75000"/>
                </a:prstClr>
              </a:solidFill>
            </a:endParaRPr>
          </a:p>
        </p:txBody>
      </p:sp>
    </p:spTree>
    <p:extLst>
      <p:ext uri="{BB962C8B-B14F-4D97-AF65-F5344CB8AC3E}">
        <p14:creationId xmlns:p14="http://schemas.microsoft.com/office/powerpoint/2010/main" val="73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32192864-951B-4331-A7A8-A78D09D90A8A}" type="datetime1">
              <a:rPr lang="tr-TR" smtClean="0">
                <a:solidFill>
                  <a:prstClr val="black">
                    <a:tint val="75000"/>
                  </a:prstClr>
                </a:solidFill>
              </a:rPr>
              <a:pPr/>
              <a:t>5.11.2025</a:t>
            </a:fld>
            <a:endParaRPr lang="tr-TR">
              <a:solidFill>
                <a:prstClr val="black">
                  <a:tint val="75000"/>
                </a:prstClr>
              </a:solidFill>
            </a:endParaRPr>
          </a:p>
        </p:txBody>
      </p:sp>
      <p:sp>
        <p:nvSpPr>
          <p:cNvPr id="3" name="2 Altbilgi Yer Tutucusu"/>
          <p:cNvSpPr>
            <a:spLocks noGrp="1"/>
          </p:cNvSpPr>
          <p:nvPr>
            <p:ph type="ftr" sz="quarter" idx="11"/>
          </p:nvPr>
        </p:nvSpPr>
        <p:spPr/>
        <p:txBody>
          <a:bodyPr/>
          <a:lstStyle/>
          <a:p>
            <a:endParaRPr lang="tr-TR">
              <a:solidFill>
                <a:prstClr val="black">
                  <a:tint val="75000"/>
                </a:prstClr>
              </a:solidFill>
            </a:endParaRPr>
          </a:p>
        </p:txBody>
      </p:sp>
      <p:sp>
        <p:nvSpPr>
          <p:cNvPr id="4" name="3 Slayt Numarası Yer Tutucusu"/>
          <p:cNvSpPr>
            <a:spLocks noGrp="1"/>
          </p:cNvSpPr>
          <p:nvPr>
            <p:ph type="sldNum" sz="quarter" idx="12"/>
          </p:nvPr>
        </p:nvSpPr>
        <p:spPr/>
        <p:txBody>
          <a:bodyPr/>
          <a:lstStyle/>
          <a:p>
            <a:fld id="{B1DEFA8C-F947-479F-BE07-76B6B3F80BF1}"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408222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2CACBBD2-7BE8-4301-87BC-1BB15F8DD456}" type="datetime1">
              <a:rPr lang="tr-TR" smtClean="0">
                <a:solidFill>
                  <a:prstClr val="black">
                    <a:tint val="75000"/>
                  </a:prstClr>
                </a:solidFill>
              </a:rPr>
              <a:pPr/>
              <a:t>5.11.2025</a:t>
            </a:fld>
            <a:endParaRPr lang="tr-TR" dirty="0">
              <a:solidFill>
                <a:prstClr val="black">
                  <a:tint val="75000"/>
                </a:prstClr>
              </a:solidFill>
            </a:endParaRPr>
          </a:p>
        </p:txBody>
      </p:sp>
      <p:sp>
        <p:nvSpPr>
          <p:cNvPr id="5" name="4 Altbilgi Yer Tutucusu"/>
          <p:cNvSpPr>
            <a:spLocks noGrp="1"/>
          </p:cNvSpPr>
          <p:nvPr>
            <p:ph type="ftr" sz="quarter" idx="11"/>
          </p:nvPr>
        </p:nvSpPr>
        <p:spPr/>
        <p:txBody>
          <a:bodyPr/>
          <a:lstStyle/>
          <a:p>
            <a:endParaRPr lang="tr-TR" dirty="0">
              <a:solidFill>
                <a:prstClr val="black">
                  <a:tint val="75000"/>
                </a:prstClr>
              </a:solidFill>
            </a:endParaRPr>
          </a:p>
        </p:txBody>
      </p:sp>
      <p:sp>
        <p:nvSpPr>
          <p:cNvPr id="6" name="5 Slayt Numarası Yer Tutucusu"/>
          <p:cNvSpPr>
            <a:spLocks noGrp="1"/>
          </p:cNvSpPr>
          <p:nvPr>
            <p:ph type="sldNum" sz="quarter" idx="12"/>
          </p:nvPr>
        </p:nvSpPr>
        <p:spPr/>
        <p:txBody>
          <a:bodyPr/>
          <a:lstStyle/>
          <a:p>
            <a:fld id="{B1DEFA8C-F947-479F-BE07-76B6B3F80BF1}" type="slidenum">
              <a:rPr lang="tr-TR" smtClean="0">
                <a:solidFill>
                  <a:prstClr val="black">
                    <a:tint val="75000"/>
                  </a:prstClr>
                </a:solidFill>
              </a:rPr>
              <a:pPr/>
              <a:t>‹#›</a:t>
            </a:fld>
            <a:endParaRPr lang="tr-TR" dirty="0">
              <a:solidFill>
                <a:prstClr val="black">
                  <a:tint val="75000"/>
                </a:prstClr>
              </a:solidFill>
            </a:endParaRPr>
          </a:p>
        </p:txBody>
      </p:sp>
    </p:spTree>
    <p:extLst>
      <p:ext uri="{BB962C8B-B14F-4D97-AF65-F5344CB8AC3E}">
        <p14:creationId xmlns:p14="http://schemas.microsoft.com/office/powerpoint/2010/main" val="3951313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32192864-951B-4331-A7A8-A78D09D90A8A}" type="datetime1">
              <a:rPr lang="tr-TR" smtClean="0">
                <a:solidFill>
                  <a:prstClr val="black">
                    <a:tint val="75000"/>
                  </a:prstClr>
                </a:solidFill>
              </a:rPr>
              <a:pPr/>
              <a:t>5.11.2025</a:t>
            </a:fld>
            <a:endParaRPr lang="tr-TR">
              <a:solidFill>
                <a:prstClr val="black">
                  <a:tint val="75000"/>
                </a:prstClr>
              </a:solidFill>
            </a:endParaRPr>
          </a:p>
        </p:txBody>
      </p:sp>
      <p:sp>
        <p:nvSpPr>
          <p:cNvPr id="3" name="2 Altbilgi Yer Tutucusu"/>
          <p:cNvSpPr>
            <a:spLocks noGrp="1"/>
          </p:cNvSpPr>
          <p:nvPr>
            <p:ph type="ftr" sz="quarter" idx="11"/>
          </p:nvPr>
        </p:nvSpPr>
        <p:spPr/>
        <p:txBody>
          <a:bodyPr/>
          <a:lstStyle/>
          <a:p>
            <a:endParaRPr lang="tr-TR">
              <a:solidFill>
                <a:prstClr val="black">
                  <a:tint val="75000"/>
                </a:prstClr>
              </a:solidFill>
            </a:endParaRPr>
          </a:p>
        </p:txBody>
      </p:sp>
      <p:sp>
        <p:nvSpPr>
          <p:cNvPr id="4" name="3 Slayt Numarası Yer Tutucusu"/>
          <p:cNvSpPr>
            <a:spLocks noGrp="1"/>
          </p:cNvSpPr>
          <p:nvPr>
            <p:ph type="sldNum" sz="quarter" idx="12"/>
          </p:nvPr>
        </p:nvSpPr>
        <p:spPr/>
        <p:txBody>
          <a:bodyPr/>
          <a:lstStyle/>
          <a:p>
            <a:fld id="{B1DEFA8C-F947-479F-BE07-76B6B3F80BF1}" type="slidenum">
              <a:rPr lang="tr-TR" smtClean="0">
                <a:solidFill>
                  <a:prstClr val="black">
                    <a:tint val="75000"/>
                  </a:prstClr>
                </a:solidFill>
              </a:rPr>
              <a:pPr/>
              <a:t>‹#›</a:t>
            </a:fld>
            <a:endParaRPr lang="tr-TR">
              <a:solidFill>
                <a:prstClr val="black">
                  <a:tint val="75000"/>
                </a:prstClr>
              </a:solidFill>
            </a:endParaRPr>
          </a:p>
        </p:txBody>
      </p:sp>
    </p:spTree>
    <p:extLst>
      <p:ext uri="{BB962C8B-B14F-4D97-AF65-F5344CB8AC3E}">
        <p14:creationId xmlns:p14="http://schemas.microsoft.com/office/powerpoint/2010/main" val="1149035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30"/>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5846CA38-8A4A-4280-8138-0ED5DBAA9D5E}" type="datetime1">
              <a:rPr lang="tr-TR" smtClean="0"/>
              <a:pPr/>
              <a:t>5.11.2025</a:t>
            </a:fld>
            <a:endParaRPr lang="tr-TR" dirty="0"/>
          </a:p>
        </p:txBody>
      </p:sp>
      <p:sp>
        <p:nvSpPr>
          <p:cNvPr id="5" name="4 Altbilgi Yer Tutucusu"/>
          <p:cNvSpPr>
            <a:spLocks noGrp="1"/>
          </p:cNvSpPr>
          <p:nvPr>
            <p:ph type="ftr" sz="quarter" idx="11"/>
          </p:nvPr>
        </p:nvSpPr>
        <p:spPr/>
        <p:txBody>
          <a:bodyPr/>
          <a:lstStyle/>
          <a:p>
            <a:endParaRPr lang="tr-TR" dirty="0"/>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165154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2CACBBD2-7BE8-4301-87BC-1BB15F8DD456}" type="datetime1">
              <a:rPr lang="tr-TR" smtClean="0"/>
              <a:pPr/>
              <a:t>5.11.2025</a:t>
            </a:fld>
            <a:endParaRPr lang="tr-TR" dirty="0"/>
          </a:p>
        </p:txBody>
      </p:sp>
      <p:sp>
        <p:nvSpPr>
          <p:cNvPr id="5" name="4 Altbilgi Yer Tutucusu"/>
          <p:cNvSpPr>
            <a:spLocks noGrp="1"/>
          </p:cNvSpPr>
          <p:nvPr>
            <p:ph type="ftr" sz="quarter" idx="11"/>
          </p:nvPr>
        </p:nvSpPr>
        <p:spPr/>
        <p:txBody>
          <a:bodyPr/>
          <a:lstStyle/>
          <a:p>
            <a:endParaRPr lang="tr-TR" dirty="0"/>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246541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11A02EB0-9C23-4281-AA96-07250A0F85BB}" type="datetime1">
              <a:rPr lang="tr-TR" smtClean="0"/>
              <a:pPr/>
              <a:t>5.11.2025</a:t>
            </a:fld>
            <a:endParaRPr lang="tr-TR" dirty="0"/>
          </a:p>
        </p:txBody>
      </p:sp>
      <p:sp>
        <p:nvSpPr>
          <p:cNvPr id="5" name="4 Altbilgi Yer Tutucusu"/>
          <p:cNvSpPr>
            <a:spLocks noGrp="1"/>
          </p:cNvSpPr>
          <p:nvPr>
            <p:ph type="ftr" sz="quarter" idx="11"/>
          </p:nvPr>
        </p:nvSpPr>
        <p:spPr/>
        <p:txBody>
          <a:bodyPr/>
          <a:lstStyle/>
          <a:p>
            <a:endParaRPr lang="tr-TR" dirty="0"/>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455194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26279C13-9052-4CEF-87DF-22BFDDF20E4A}" type="datetime1">
              <a:rPr lang="tr-TR" smtClean="0"/>
              <a:pPr/>
              <a:t>5.11.2025</a:t>
            </a:fld>
            <a:endParaRPr lang="tr-TR" dirty="0"/>
          </a:p>
        </p:txBody>
      </p:sp>
      <p:sp>
        <p:nvSpPr>
          <p:cNvPr id="6" name="5 Altbilgi Yer Tutucusu"/>
          <p:cNvSpPr>
            <a:spLocks noGrp="1"/>
          </p:cNvSpPr>
          <p:nvPr>
            <p:ph type="ftr" sz="quarter" idx="11"/>
          </p:nvPr>
        </p:nvSpPr>
        <p:spPr/>
        <p:txBody>
          <a:bodyPr/>
          <a:lstStyle/>
          <a:p>
            <a:endParaRPr lang="tr-TR" dirty="0"/>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11314749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C2CC4-9BA7-453F-ADF6-6116370D5970}" type="datetime1">
              <a:rPr lang="tr-TR" smtClean="0">
                <a:solidFill>
                  <a:prstClr val="black">
                    <a:tint val="75000"/>
                  </a:prstClr>
                </a:solidFill>
              </a:rPr>
              <a:pPr/>
              <a:t>5.11.2025</a:t>
            </a:fld>
            <a:endParaRPr lang="tr-TR" dirty="0">
              <a:solidFill>
                <a:prstClr val="black">
                  <a:tint val="75000"/>
                </a:prstClr>
              </a:solidFill>
            </a:endParaRPr>
          </a:p>
        </p:txBody>
      </p:sp>
      <p:sp>
        <p:nvSpPr>
          <p:cNvPr id="5" name="4 Altbilgi Yer Tutucusu"/>
          <p:cNvSpPr>
            <a:spLocks noGrp="1"/>
          </p:cNvSpPr>
          <p:nvPr>
            <p:ph type="ftr" sz="quarter" idx="3"/>
          </p:nvPr>
        </p:nvSpPr>
        <p:spPr>
          <a:xfrm>
            <a:off x="3124200" y="635635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dirty="0">
              <a:solidFill>
                <a:prstClr val="black">
                  <a:tint val="75000"/>
                </a:prstClr>
              </a:solidFill>
            </a:endParaRPr>
          </a:p>
        </p:txBody>
      </p:sp>
      <p:sp>
        <p:nvSpPr>
          <p:cNvPr id="6" name="5 Slayt Numarası Yer Tutucusu"/>
          <p:cNvSpPr>
            <a:spLocks noGrp="1"/>
          </p:cNvSpPr>
          <p:nvPr>
            <p:ph type="sldNum" sz="quarter" idx="4"/>
          </p:nvPr>
        </p:nvSpPr>
        <p:spPr>
          <a:xfrm>
            <a:off x="6553200" y="635635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EFA8C-F947-479F-BE07-76B6B3F80BF1}" type="slidenum">
              <a:rPr lang="tr-TR" smtClean="0">
                <a:solidFill>
                  <a:prstClr val="black">
                    <a:tint val="75000"/>
                  </a:prstClr>
                </a:solidFill>
              </a:rPr>
              <a:pPr/>
              <a:t>‹#›</a:t>
            </a:fld>
            <a:endParaRPr lang="tr-TR"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52" r:id="rId1"/>
    <p:sldLayoutId id="2147483953" r:id="rId2"/>
    <p:sldLayoutId id="2147483972"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C2CC4-9BA7-453F-ADF6-6116370D5970}" type="datetime1">
              <a:rPr lang="tr-TR" smtClean="0">
                <a:solidFill>
                  <a:prstClr val="black">
                    <a:tint val="75000"/>
                  </a:prstClr>
                </a:solidFill>
              </a:rPr>
              <a:pPr/>
              <a:t>5.11.2025</a:t>
            </a:fld>
            <a:endParaRPr lang="tr-TR" dirty="0">
              <a:solidFill>
                <a:prstClr val="black">
                  <a:tint val="75000"/>
                </a:prstClr>
              </a:solidFill>
            </a:endParaRPr>
          </a:p>
        </p:txBody>
      </p:sp>
      <p:sp>
        <p:nvSpPr>
          <p:cNvPr id="5" name="4 Altbilgi Yer Tutucusu"/>
          <p:cNvSpPr>
            <a:spLocks noGrp="1"/>
          </p:cNvSpPr>
          <p:nvPr>
            <p:ph type="ftr" sz="quarter" idx="3"/>
          </p:nvPr>
        </p:nvSpPr>
        <p:spPr>
          <a:xfrm>
            <a:off x="3124200" y="635635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dirty="0">
              <a:solidFill>
                <a:prstClr val="black">
                  <a:tint val="75000"/>
                </a:prstClr>
              </a:solidFill>
            </a:endParaRPr>
          </a:p>
        </p:txBody>
      </p:sp>
      <p:sp>
        <p:nvSpPr>
          <p:cNvPr id="6" name="5 Slayt Numarası Yer Tutucusu"/>
          <p:cNvSpPr>
            <a:spLocks noGrp="1"/>
          </p:cNvSpPr>
          <p:nvPr>
            <p:ph type="sldNum" sz="quarter" idx="4"/>
          </p:nvPr>
        </p:nvSpPr>
        <p:spPr>
          <a:xfrm>
            <a:off x="6553200" y="635635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EFA8C-F947-479F-BE07-76B6B3F80BF1}" type="slidenum">
              <a:rPr lang="tr-TR" smtClean="0">
                <a:solidFill>
                  <a:prstClr val="black">
                    <a:tint val="75000"/>
                  </a:prstClr>
                </a:solidFill>
              </a:rPr>
              <a:pPr/>
              <a:t>‹#›</a:t>
            </a:fld>
            <a:endParaRPr lang="tr-TR" dirty="0">
              <a:solidFill>
                <a:prstClr val="black">
                  <a:tint val="75000"/>
                </a:prstClr>
              </a:solidFill>
            </a:endParaRPr>
          </a:p>
        </p:txBody>
      </p:sp>
    </p:spTree>
    <p:extLst>
      <p:ext uri="{BB962C8B-B14F-4D97-AF65-F5344CB8AC3E}">
        <p14:creationId xmlns:p14="http://schemas.microsoft.com/office/powerpoint/2010/main" val="20488863"/>
      </p:ext>
    </p:extLst>
  </p:cSld>
  <p:clrMap bg1="lt1" tx1="dk1" bg2="lt2" tx2="dk2" accent1="accent1" accent2="accent2" accent3="accent3" accent4="accent4" accent5="accent5" accent6="accent6" hlink="hlink" folHlink="folHlink"/>
  <p:sldLayoutIdLst>
    <p:sldLayoutId id="2147483971" r:id="rId1"/>
    <p:sldLayoutId id="2147483973"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C2CC4-9BA7-453F-ADF6-6116370D5970}" type="datetime1">
              <a:rPr lang="tr-TR" smtClean="0"/>
              <a:pPr/>
              <a:t>5.11.2025</a:t>
            </a:fld>
            <a:endParaRPr lang="tr-TR" dirty="0"/>
          </a:p>
        </p:txBody>
      </p:sp>
      <p:sp>
        <p:nvSpPr>
          <p:cNvPr id="5" name="4 Altbilgi Yer Tutucusu"/>
          <p:cNvSpPr>
            <a:spLocks noGrp="1"/>
          </p:cNvSpPr>
          <p:nvPr>
            <p:ph type="ftr" sz="quarter" idx="3"/>
          </p:nvPr>
        </p:nvSpPr>
        <p:spPr>
          <a:xfrm>
            <a:off x="3124200" y="635635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dirty="0"/>
          </a:p>
        </p:txBody>
      </p:sp>
      <p:sp>
        <p:nvSpPr>
          <p:cNvPr id="6" name="5 Slayt Numarası Yer Tutucusu"/>
          <p:cNvSpPr>
            <a:spLocks noGrp="1"/>
          </p:cNvSpPr>
          <p:nvPr>
            <p:ph type="sldNum" sz="quarter" idx="4"/>
          </p:nvPr>
        </p:nvSpPr>
        <p:spPr>
          <a:xfrm>
            <a:off x="6553200" y="635635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EFA8C-F947-479F-BE07-76B6B3F80BF1}" type="slidenum">
              <a:rPr lang="tr-TR" smtClean="0"/>
              <a:pPr/>
              <a:t>‹#›</a:t>
            </a:fld>
            <a:endParaRPr lang="tr-TR" dirty="0"/>
          </a:p>
        </p:txBody>
      </p:sp>
    </p:spTree>
    <p:extLst>
      <p:ext uri="{BB962C8B-B14F-4D97-AF65-F5344CB8AC3E}">
        <p14:creationId xmlns:p14="http://schemas.microsoft.com/office/powerpoint/2010/main" val="281343693"/>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C2CC4-9BA7-453F-ADF6-6116370D5970}" type="datetime1">
              <a:rPr lang="tr-TR" smtClean="0">
                <a:solidFill>
                  <a:prstClr val="black">
                    <a:tint val="75000"/>
                  </a:prstClr>
                </a:solidFill>
              </a:rPr>
              <a:pPr/>
              <a:t>5.11.2025</a:t>
            </a:fld>
            <a:endParaRPr lang="tr-TR" dirty="0">
              <a:solidFill>
                <a:prstClr val="black">
                  <a:tint val="75000"/>
                </a:prstClr>
              </a:solidFill>
            </a:endParaRPr>
          </a:p>
        </p:txBody>
      </p:sp>
      <p:sp>
        <p:nvSpPr>
          <p:cNvPr id="5" name="4 Altbilgi Yer Tutucusu"/>
          <p:cNvSpPr>
            <a:spLocks noGrp="1"/>
          </p:cNvSpPr>
          <p:nvPr>
            <p:ph type="ftr" sz="quarter" idx="3"/>
          </p:nvPr>
        </p:nvSpPr>
        <p:spPr>
          <a:xfrm>
            <a:off x="3124200" y="635635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dirty="0">
              <a:solidFill>
                <a:prstClr val="black">
                  <a:tint val="75000"/>
                </a:prstClr>
              </a:solidFill>
            </a:endParaRPr>
          </a:p>
        </p:txBody>
      </p:sp>
      <p:sp>
        <p:nvSpPr>
          <p:cNvPr id="6" name="5 Slayt Numarası Yer Tutucusu"/>
          <p:cNvSpPr>
            <a:spLocks noGrp="1"/>
          </p:cNvSpPr>
          <p:nvPr>
            <p:ph type="sldNum" sz="quarter" idx="4"/>
          </p:nvPr>
        </p:nvSpPr>
        <p:spPr>
          <a:xfrm>
            <a:off x="6553200" y="635635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EFA8C-F947-479F-BE07-76B6B3F80BF1}" type="slidenum">
              <a:rPr lang="tr-TR" smtClean="0">
                <a:solidFill>
                  <a:prstClr val="black">
                    <a:tint val="75000"/>
                  </a:prstClr>
                </a:solidFill>
              </a:rPr>
              <a:pPr/>
              <a:t>‹#›</a:t>
            </a:fld>
            <a:endParaRPr lang="tr-TR" dirty="0">
              <a:solidFill>
                <a:prstClr val="black">
                  <a:tint val="75000"/>
                </a:prstClr>
              </a:solidFill>
            </a:endParaRPr>
          </a:p>
        </p:txBody>
      </p:sp>
    </p:spTree>
    <p:extLst>
      <p:ext uri="{BB962C8B-B14F-4D97-AF65-F5344CB8AC3E}">
        <p14:creationId xmlns:p14="http://schemas.microsoft.com/office/powerpoint/2010/main" val="370573187"/>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chart" Target="../charts/chart3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hyperlink" Target="http://www.tbb.org.tr/"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www.tbb.org.tr/"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www.tbb.org.tr/"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www.tbb.org.tr/"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www.tr.investing.com/"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hyperlink" Target="http://www.bddk.gov.tr/"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www.bddk.gov.tr/"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chart" Target="../charts/chart4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bloomberght.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chart" Target="../charts/chart45.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hyperlink" Target="http://www.bloomberght.com/" TargetMode="External"/><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hyperlink" Target="http://www.bloomberght.com/" TargetMode="External"/><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www.muhasebat.gov.tr/"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hyperlink" Target="http://www.tuik.gov.tr/" TargetMode="Externa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hyperlink" Target="http://www.tuik.gov.tr/" TargetMode="Externa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chart" Target="../charts/chart4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muhasebat.hmb.gov.t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5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chart" Target="../charts/chart5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26.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tuik.gov.tr/" TargetMode="Externa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chart" Target="../charts/chart56.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tuik.gov.tr/" TargetMode="Externa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tuik.gov.t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hyperlink" Target="http://www.tuik.gov.tr/"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www.tuik.gov.tr/"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tuik.gov.tr/"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kultur.gov.tr/"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www.tcmb.gov.tr/"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hyperlink" Target="http://www.tcmb.gov.tr/"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chart" Target="../charts/chart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www.bddk.org.t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www.bddk.org.t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bddk.org.tr/"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hyperlink" Target="http://www.tcmb.gov.tr/"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www.tcmb.gov.tr/"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www.tcmb.gov.t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1 Başlık"/>
          <p:cNvSpPr>
            <a:spLocks noGrp="1"/>
          </p:cNvSpPr>
          <p:nvPr>
            <p:ph type="ctrTitle"/>
          </p:nvPr>
        </p:nvSpPr>
        <p:spPr>
          <a:xfrm>
            <a:off x="180304" y="208456"/>
            <a:ext cx="8783391" cy="3220544"/>
          </a:xfrm>
        </p:spPr>
        <p:txBody>
          <a:bodyPr>
            <a:normAutofit fontScale="90000"/>
          </a:bodyPr>
          <a:lstStyle/>
          <a:p>
            <a:pPr marL="514350" indent="-514350">
              <a:spcBef>
                <a:spcPts val="0"/>
              </a:spcBef>
            </a:pPr>
            <a:r>
              <a:rPr lang="tr-TR" sz="2500" b="1" dirty="0">
                <a:latin typeface="Times New Roman" pitchFamily="18" charset="0"/>
                <a:cs typeface="Times New Roman" pitchFamily="18" charset="0"/>
              </a:rPr>
              <a:t>    </a:t>
            </a:r>
            <a:br>
              <a:rPr lang="tr-TR" sz="2500" b="1" dirty="0">
                <a:latin typeface="Times New Roman" pitchFamily="18" charset="0"/>
                <a:cs typeface="Times New Roman" pitchFamily="18" charset="0"/>
              </a:rPr>
            </a:br>
            <a:br>
              <a:rPr lang="tr-TR" sz="2500" b="1" dirty="0">
                <a:latin typeface="Times New Roman" pitchFamily="18" charset="0"/>
                <a:cs typeface="Times New Roman" pitchFamily="18" charset="0"/>
              </a:rPr>
            </a:br>
            <a:br>
              <a:rPr lang="tr-TR" sz="2500" b="1" dirty="0">
                <a:latin typeface="Times New Roman" pitchFamily="18" charset="0"/>
                <a:cs typeface="Times New Roman" pitchFamily="18" charset="0"/>
              </a:rPr>
            </a:br>
            <a:br>
              <a:rPr lang="tr-TR" sz="2500" b="1" dirty="0">
                <a:latin typeface="Times New Roman" pitchFamily="18" charset="0"/>
                <a:cs typeface="Times New Roman" pitchFamily="18" charset="0"/>
              </a:rPr>
            </a:br>
            <a:br>
              <a:rPr lang="tr-TR" sz="2500" b="1" dirty="0">
                <a:latin typeface="Times New Roman" pitchFamily="18" charset="0"/>
                <a:cs typeface="Times New Roman" pitchFamily="18" charset="0"/>
              </a:rPr>
            </a:br>
            <a:r>
              <a:rPr lang="tr-TR" sz="2700" b="1" dirty="0">
                <a:latin typeface="Times New Roman" pitchFamily="18" charset="0"/>
                <a:cs typeface="Times New Roman" pitchFamily="18" charset="0"/>
              </a:rPr>
              <a:t>TÜRKİYE  EKONOMİSİNİN  DEĞERLENDİRİLMESİ </a:t>
            </a:r>
            <a:br>
              <a:rPr lang="tr-TR" sz="2700" b="1" dirty="0">
                <a:latin typeface="Times New Roman" pitchFamily="18" charset="0"/>
                <a:cs typeface="Times New Roman" pitchFamily="18" charset="0"/>
              </a:rPr>
            </a:br>
            <a:r>
              <a:rPr lang="tr-TR" sz="2700" b="1" dirty="0">
                <a:latin typeface="Times New Roman" pitchFamily="18" charset="0"/>
                <a:cs typeface="Times New Roman" pitchFamily="18" charset="0"/>
              </a:rPr>
              <a:t>  EKONOMİK ÖNGÖRÜLER </a:t>
            </a:r>
            <a:br>
              <a:rPr lang="tr-TR" sz="2700" b="1" dirty="0">
                <a:latin typeface="Times New Roman" pitchFamily="18" charset="0"/>
                <a:cs typeface="Times New Roman" pitchFamily="18" charset="0"/>
              </a:rPr>
            </a:br>
            <a:r>
              <a:rPr lang="tr-TR" sz="2700" b="1" dirty="0">
                <a:latin typeface="Times New Roman" pitchFamily="18" charset="0"/>
                <a:cs typeface="Times New Roman" pitchFamily="18" charset="0"/>
              </a:rPr>
              <a:t>VE </a:t>
            </a:r>
            <a:br>
              <a:rPr lang="tr-TR" sz="2700" b="1" dirty="0">
                <a:latin typeface="Times New Roman" pitchFamily="18" charset="0"/>
                <a:cs typeface="Times New Roman" pitchFamily="18" charset="0"/>
              </a:rPr>
            </a:br>
            <a:r>
              <a:rPr lang="tr-TR" sz="2700" b="1" dirty="0">
                <a:latin typeface="Times New Roman" pitchFamily="18" charset="0"/>
                <a:cs typeface="Times New Roman" pitchFamily="18" charset="0"/>
              </a:rPr>
              <a:t>      İŞVERENLERE TAVSİYELER</a:t>
            </a:r>
            <a:br>
              <a:rPr lang="tr-TR" sz="2700" b="1" dirty="0">
                <a:latin typeface="Times New Roman" pitchFamily="18" charset="0"/>
                <a:cs typeface="Times New Roman" pitchFamily="18" charset="0"/>
              </a:rPr>
            </a:br>
            <a:r>
              <a:rPr lang="tr-TR" sz="2700" b="1" dirty="0">
                <a:latin typeface="Times New Roman" pitchFamily="18" charset="0"/>
                <a:cs typeface="Times New Roman" pitchFamily="18" charset="0"/>
              </a:rPr>
              <a:t>(2025-26 YILLARI)</a:t>
            </a:r>
            <a:br>
              <a:rPr lang="tr-TR" sz="2700" b="1" dirty="0">
                <a:latin typeface="Times New Roman" pitchFamily="18" charset="0"/>
                <a:cs typeface="Times New Roman" pitchFamily="18" charset="0"/>
              </a:rPr>
            </a:br>
            <a:br>
              <a:rPr lang="tr-TR" sz="2700" b="1" dirty="0">
                <a:latin typeface="Times New Roman" pitchFamily="18" charset="0"/>
                <a:cs typeface="Times New Roman" pitchFamily="18" charset="0"/>
              </a:rPr>
            </a:br>
            <a:br>
              <a:rPr lang="tr-TR" sz="2700" b="1" dirty="0">
                <a:latin typeface="Times New Roman" pitchFamily="18" charset="0"/>
                <a:cs typeface="Times New Roman" pitchFamily="18" charset="0"/>
              </a:rPr>
            </a:br>
            <a:br>
              <a:rPr lang="tr-TR" sz="2500" b="1" dirty="0">
                <a:latin typeface="Times New Roman" pitchFamily="18" charset="0"/>
                <a:cs typeface="Times New Roman" pitchFamily="18" charset="0"/>
              </a:rPr>
            </a:br>
            <a:br>
              <a:rPr lang="tr-TR" sz="2500" b="1" dirty="0">
                <a:latin typeface="Times New Roman" pitchFamily="18" charset="0"/>
                <a:cs typeface="Times New Roman" pitchFamily="18" charset="0"/>
              </a:rPr>
            </a:br>
            <a:br>
              <a:rPr lang="tr-TR" sz="2500" b="1" dirty="0">
                <a:latin typeface="Times New Roman" pitchFamily="18" charset="0"/>
                <a:cs typeface="Times New Roman" pitchFamily="18" charset="0"/>
              </a:rPr>
            </a:br>
            <a:endParaRPr lang="tr-TR" sz="2500" dirty="0">
              <a:latin typeface="Times New Roman" pitchFamily="18" charset="0"/>
              <a:cs typeface="Times New Roman" pitchFamily="18" charset="0"/>
            </a:endParaRPr>
          </a:p>
        </p:txBody>
      </p:sp>
      <p:sp>
        <p:nvSpPr>
          <p:cNvPr id="3" name="2 Alt Başlık"/>
          <p:cNvSpPr>
            <a:spLocks noGrp="1"/>
          </p:cNvSpPr>
          <p:nvPr>
            <p:ph type="subTitle" idx="1"/>
          </p:nvPr>
        </p:nvSpPr>
        <p:spPr>
          <a:xfrm>
            <a:off x="642909" y="2557932"/>
            <a:ext cx="7858180" cy="3897822"/>
          </a:xfrm>
          <a:ln>
            <a:noFill/>
          </a:ln>
        </p:spPr>
        <p:txBody>
          <a:bodyPr vert="horz" lIns="91440" tIns="45720" rIns="91440" bIns="45720" rtlCol="0" anchor="t">
            <a:noAutofit/>
          </a:bodyPr>
          <a:lstStyle/>
          <a:p>
            <a:endParaRPr lang="tr-TR" sz="2000" b="1" dirty="0">
              <a:solidFill>
                <a:schemeClr val="tx1"/>
              </a:solidFill>
              <a:latin typeface="Times New Roman" pitchFamily="18" charset="0"/>
              <a:cs typeface="Times New Roman" pitchFamily="18" charset="0"/>
            </a:endParaRPr>
          </a:p>
          <a:p>
            <a:endParaRPr lang="tr-TR" sz="2000" b="1" dirty="0">
              <a:solidFill>
                <a:schemeClr val="tx1"/>
              </a:solidFill>
              <a:latin typeface="Times New Roman"/>
              <a:cs typeface="Times New Roman"/>
            </a:endParaRPr>
          </a:p>
          <a:p>
            <a:r>
              <a:rPr lang="tr-TR" sz="2500" b="1" dirty="0">
                <a:solidFill>
                  <a:schemeClr val="tx1"/>
                </a:solidFill>
                <a:latin typeface="Times New Roman"/>
                <a:cs typeface="Times New Roman"/>
              </a:rPr>
              <a:t>5 TEMMUZ 2025</a:t>
            </a:r>
          </a:p>
          <a:p>
            <a:endParaRPr lang="tr-TR" sz="2400" b="1" dirty="0">
              <a:solidFill>
                <a:schemeClr val="tx1"/>
              </a:solidFill>
              <a:latin typeface="Times New Roman"/>
              <a:cs typeface="Times New Roman"/>
            </a:endParaRPr>
          </a:p>
          <a:p>
            <a:r>
              <a:rPr lang="tr-TR" sz="2200" b="1" dirty="0">
                <a:solidFill>
                  <a:schemeClr val="tx1"/>
                </a:solidFill>
                <a:latin typeface="Times New Roman" pitchFamily="18" charset="0"/>
                <a:cs typeface="Times New Roman" pitchFamily="18" charset="0"/>
              </a:rPr>
              <a:t>Prof. Dr. Arif YAVUZ</a:t>
            </a:r>
          </a:p>
          <a:p>
            <a:r>
              <a:rPr lang="tr-TR" sz="2200" b="1" dirty="0">
                <a:solidFill>
                  <a:schemeClr val="tx1"/>
                </a:solidFill>
                <a:latin typeface="Times New Roman" pitchFamily="18" charset="0"/>
                <a:cs typeface="Times New Roman" pitchFamily="18" charset="0"/>
              </a:rPr>
              <a:t>İstanbul Üniversitesi İktisat Fakültesi</a:t>
            </a:r>
          </a:p>
          <a:p>
            <a:r>
              <a:rPr lang="tr-TR" sz="2200" b="1" dirty="0">
                <a:solidFill>
                  <a:schemeClr val="tx1"/>
                </a:solidFill>
                <a:latin typeface="Times New Roman" pitchFamily="18" charset="0"/>
                <a:cs typeface="Times New Roman" pitchFamily="18" charset="0"/>
              </a:rPr>
              <a:t>Cep Tel: 0532 614 57 46</a:t>
            </a:r>
          </a:p>
          <a:p>
            <a:r>
              <a:rPr lang="tr-TR" sz="2200" b="1" dirty="0">
                <a:solidFill>
                  <a:schemeClr val="tx1"/>
                </a:solidFill>
                <a:latin typeface="Times New Roman" pitchFamily="18" charset="0"/>
                <a:cs typeface="Times New Roman" pitchFamily="18" charset="0"/>
              </a:rPr>
              <a:t>Twitter: @Prof.Dr.Arif Yavuz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357158" y="285728"/>
            <a:ext cx="8572560"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4000" b="1" dirty="0">
                <a:latin typeface="Times New Roman" pitchFamily="18" charset="0"/>
                <a:cs typeface="Times New Roman" pitchFamily="18" charset="0"/>
              </a:rPr>
              <a:t>2.</a:t>
            </a:r>
          </a:p>
          <a:p>
            <a:pPr marL="457200" indent="-457200" algn="ctr" fontAlgn="base">
              <a:buClrTx/>
              <a:buNone/>
            </a:pPr>
            <a:r>
              <a:rPr lang="tr-TR" sz="4000" b="1" dirty="0">
                <a:latin typeface="Times New Roman" pitchFamily="18" charset="0"/>
                <a:cs typeface="Times New Roman" pitchFamily="18" charset="0"/>
              </a:rPr>
              <a:t>ENFLASYON</a:t>
            </a:r>
          </a:p>
          <a:p>
            <a:pPr marL="457200" indent="-457200" algn="ctr" fontAlgn="base">
              <a:buClrTx/>
              <a:buNone/>
            </a:pPr>
            <a:r>
              <a:rPr lang="tr-TR" sz="4000" b="1" dirty="0">
                <a:latin typeface="Times New Roman" pitchFamily="18" charset="0"/>
                <a:cs typeface="Times New Roman" pitchFamily="18" charset="0"/>
              </a:rPr>
              <a:t> VERİLERİ</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714030-2F25-71EF-9D71-7985AE6D3222}"/>
              </a:ext>
            </a:extLst>
          </p:cNvPr>
          <p:cNvSpPr>
            <a:spLocks noGrp="1"/>
          </p:cNvSpPr>
          <p:nvPr>
            <p:ph type="title"/>
          </p:nvPr>
        </p:nvSpPr>
        <p:spPr>
          <a:xfrm>
            <a:off x="347869" y="145429"/>
            <a:ext cx="8229600" cy="768971"/>
          </a:xfrm>
        </p:spPr>
        <p:txBody>
          <a:bodyPr>
            <a:noAutofit/>
          </a:bodyPr>
          <a:lstStyle/>
          <a:p>
            <a:r>
              <a:rPr kumimoji="0" lang="tr-TR" sz="1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YURT İÇİ YAPILAN TOPLAM SWAP TUTARI (MİLYON $)</a:t>
            </a:r>
            <a:br>
              <a:rPr kumimoji="0" lang="tr-TR" sz="1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br>
            <a:r>
              <a:rPr kumimoji="0" lang="tr-TR" sz="1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(Kaynak: </a:t>
            </a:r>
            <a:r>
              <a:rPr lang="tr-TR" sz="1800" b="1" dirty="0">
                <a:solidFill>
                  <a:prstClr val="black"/>
                </a:solidFill>
                <a:latin typeface="Times New Roman" panose="02020603050405020304" pitchFamily="18" charset="0"/>
                <a:cs typeface="Times New Roman" panose="02020603050405020304" pitchFamily="18" charset="0"/>
              </a:rPr>
              <a:t>22 Ağustos</a:t>
            </a:r>
            <a:r>
              <a:rPr kumimoji="0" lang="tr-TR" sz="1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2024  </a:t>
            </a:r>
            <a:r>
              <a:rPr kumimoji="0" lang="tr-TR" sz="1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hlinkClick r:id="rId3"/>
              </a:rPr>
              <a:t>www.tcmb.gov.tr</a:t>
            </a:r>
            <a:r>
              <a:rPr kumimoji="0" lang="tr-TR" sz="1800" b="1" i="0" u="none" strike="noStrike" kern="1200" cap="none" spc="0" normalizeH="0" baseline="0" noProof="0" dirty="0">
                <a:ln>
                  <a:noFill/>
                </a:ln>
                <a:solidFill>
                  <a:prstClr val="black"/>
                </a:solidFill>
                <a:effectLst/>
                <a:uLnTx/>
                <a:uFillTx/>
                <a:latin typeface="Times New Roman" pitchFamily="18" charset="0"/>
                <a:ea typeface="+mj-ea"/>
                <a:cs typeface="Times New Roman" pitchFamily="18" charset="0"/>
              </a:rPr>
              <a:t> )</a:t>
            </a:r>
            <a:br>
              <a:rPr kumimoji="0" lang="tr-TR" sz="1800" b="0" i="0" u="none" strike="noStrike" kern="1200" cap="none" spc="0" normalizeH="0" baseline="0" noProof="0" dirty="0">
                <a:ln>
                  <a:noFill/>
                </a:ln>
                <a:solidFill>
                  <a:prstClr val="black"/>
                </a:solidFill>
                <a:effectLst/>
                <a:uLnTx/>
                <a:uFillTx/>
                <a:latin typeface="Times New Roman" pitchFamily="18" charset="0"/>
                <a:ea typeface="+mj-ea"/>
                <a:cs typeface="Times New Roman" pitchFamily="18" charset="0"/>
              </a:rPr>
            </a:br>
            <a:endParaRPr lang="tr-TR" sz="1800" dirty="0"/>
          </a:p>
        </p:txBody>
      </p:sp>
      <p:graphicFrame>
        <p:nvGraphicFramePr>
          <p:cNvPr id="4" name="İçerik Yer Tutucusu 3">
            <a:extLst>
              <a:ext uri="{FF2B5EF4-FFF2-40B4-BE49-F238E27FC236}">
                <a16:creationId xmlns:a16="http://schemas.microsoft.com/office/drawing/2014/main" id="{7407D813-C7F6-DC7D-8577-7419DCC0C2E6}"/>
              </a:ext>
            </a:extLst>
          </p:cNvPr>
          <p:cNvGraphicFramePr>
            <a:graphicFrameLocks noGrp="1"/>
          </p:cNvGraphicFramePr>
          <p:nvPr>
            <p:ph idx="1"/>
            <p:extLst>
              <p:ext uri="{D42A27DB-BD31-4B8C-83A1-F6EECF244321}">
                <p14:modId xmlns:p14="http://schemas.microsoft.com/office/powerpoint/2010/main" val="3028701986"/>
              </p:ext>
            </p:extLst>
          </p:nvPr>
        </p:nvGraphicFramePr>
        <p:xfrm>
          <a:off x="158496" y="636104"/>
          <a:ext cx="8637635" cy="6399526"/>
        </p:xfrm>
        <a:graphic>
          <a:graphicData uri="http://schemas.openxmlformats.org/drawingml/2006/table">
            <a:tbl>
              <a:tblPr firstRow="1" bandRow="1">
                <a:tableStyleId>{5C22544A-7EE6-4342-B048-85BDC9FD1C3A}</a:tableStyleId>
              </a:tblPr>
              <a:tblGrid>
                <a:gridCol w="1071155">
                  <a:extLst>
                    <a:ext uri="{9D8B030D-6E8A-4147-A177-3AD203B41FA5}">
                      <a16:colId xmlns:a16="http://schemas.microsoft.com/office/drawing/2014/main" val="856064348"/>
                    </a:ext>
                  </a:extLst>
                </a:gridCol>
                <a:gridCol w="1557378">
                  <a:extLst>
                    <a:ext uri="{9D8B030D-6E8A-4147-A177-3AD203B41FA5}">
                      <a16:colId xmlns:a16="http://schemas.microsoft.com/office/drawing/2014/main" val="769275805"/>
                    </a:ext>
                  </a:extLst>
                </a:gridCol>
                <a:gridCol w="1469214">
                  <a:extLst>
                    <a:ext uri="{9D8B030D-6E8A-4147-A177-3AD203B41FA5}">
                      <a16:colId xmlns:a16="http://schemas.microsoft.com/office/drawing/2014/main" val="4082299562"/>
                    </a:ext>
                  </a:extLst>
                </a:gridCol>
                <a:gridCol w="1513296">
                  <a:extLst>
                    <a:ext uri="{9D8B030D-6E8A-4147-A177-3AD203B41FA5}">
                      <a16:colId xmlns:a16="http://schemas.microsoft.com/office/drawing/2014/main" val="2549268826"/>
                    </a:ext>
                  </a:extLst>
                </a:gridCol>
                <a:gridCol w="1513296">
                  <a:extLst>
                    <a:ext uri="{9D8B030D-6E8A-4147-A177-3AD203B41FA5}">
                      <a16:colId xmlns:a16="http://schemas.microsoft.com/office/drawing/2014/main" val="3120787188"/>
                    </a:ext>
                  </a:extLst>
                </a:gridCol>
                <a:gridCol w="1513296">
                  <a:extLst>
                    <a:ext uri="{9D8B030D-6E8A-4147-A177-3AD203B41FA5}">
                      <a16:colId xmlns:a16="http://schemas.microsoft.com/office/drawing/2014/main" val="3021361494"/>
                    </a:ext>
                  </a:extLst>
                </a:gridCol>
              </a:tblGrid>
              <a:tr h="526988">
                <a:tc>
                  <a:txBody>
                    <a:bodyPr/>
                    <a:lstStyle/>
                    <a:p>
                      <a:pPr algn="ctr"/>
                      <a:r>
                        <a:rPr lang="tr-TR" sz="1600" dirty="0">
                          <a:latin typeface="+mn-lt"/>
                        </a:rPr>
                        <a:t>TARİH</a:t>
                      </a:r>
                    </a:p>
                  </a:txBody>
                  <a:tcPr/>
                </a:tc>
                <a:tc>
                  <a:txBody>
                    <a:bodyPr/>
                    <a:lstStyle/>
                    <a:p>
                      <a:pPr algn="ctr"/>
                      <a:r>
                        <a:rPr lang="tr-TR" sz="1600" dirty="0">
                          <a:latin typeface="+mn-lt"/>
                        </a:rPr>
                        <a:t>TOPLAM SWAP</a:t>
                      </a:r>
                    </a:p>
                  </a:txBody>
                  <a:tcPr/>
                </a:tc>
                <a:tc>
                  <a:txBody>
                    <a:bodyPr/>
                    <a:lstStyle/>
                    <a:p>
                      <a:pPr algn="ctr"/>
                      <a:r>
                        <a:rPr lang="tr-TR" sz="1600" dirty="0">
                          <a:latin typeface="+mn-lt"/>
                        </a:rPr>
                        <a:t>TARİH</a:t>
                      </a:r>
                    </a:p>
                  </a:txBody>
                  <a:tcPr/>
                </a:tc>
                <a:tc>
                  <a:txBody>
                    <a:bodyPr/>
                    <a:lstStyle/>
                    <a:p>
                      <a:pPr algn="ctr"/>
                      <a:r>
                        <a:rPr lang="tr-TR" sz="1600" dirty="0">
                          <a:latin typeface="+mn-lt"/>
                        </a:rPr>
                        <a:t>TOPLAM SWAP</a:t>
                      </a:r>
                    </a:p>
                  </a:txBody>
                  <a:tcPr/>
                </a:tc>
                <a:tc>
                  <a:txBody>
                    <a:bodyPr/>
                    <a:lstStyle/>
                    <a:p>
                      <a:pPr algn="ctr"/>
                      <a:r>
                        <a:rPr lang="tr-TR" sz="1600" dirty="0">
                          <a:latin typeface="+mn-lt"/>
                        </a:rPr>
                        <a:t>TARİH </a:t>
                      </a:r>
                    </a:p>
                  </a:txBody>
                  <a:tcPr/>
                </a:tc>
                <a:tc>
                  <a:txBody>
                    <a:bodyPr/>
                    <a:lstStyle/>
                    <a:p>
                      <a:pPr algn="ctr"/>
                      <a:r>
                        <a:rPr lang="tr-TR" sz="1600" dirty="0">
                          <a:latin typeface="+mn-lt"/>
                        </a:rPr>
                        <a:t>TOPLAM SWAP</a:t>
                      </a:r>
                    </a:p>
                  </a:txBody>
                  <a:tcPr/>
                </a:tc>
                <a:extLst>
                  <a:ext uri="{0D108BD9-81ED-4DB2-BD59-A6C34878D82A}">
                    <a16:rowId xmlns:a16="http://schemas.microsoft.com/office/drawing/2014/main" val="941361435"/>
                  </a:ext>
                </a:extLst>
              </a:tr>
              <a:tr h="278371">
                <a:tc>
                  <a:txBody>
                    <a:bodyPr/>
                    <a:lstStyle/>
                    <a:p>
                      <a:pPr algn="ctr"/>
                      <a:r>
                        <a:rPr lang="tr-TR" sz="1400" b="1" dirty="0">
                          <a:latin typeface="+mn-lt"/>
                        </a:rPr>
                        <a:t>24.05.2024</a:t>
                      </a:r>
                    </a:p>
                  </a:txBody>
                  <a:tcPr anchor="ctr"/>
                </a:tc>
                <a:tc>
                  <a:txBody>
                    <a:bodyPr/>
                    <a:lstStyle/>
                    <a:p>
                      <a:pPr algn="l" fontAlgn="t"/>
                      <a:r>
                        <a:rPr lang="tr-TR" sz="1400" b="0" i="0" u="none" strike="noStrike" dirty="0">
                          <a:solidFill>
                            <a:srgbClr val="000000"/>
                          </a:solidFill>
                          <a:effectLst/>
                          <a:latin typeface="+mn-lt"/>
                        </a:rPr>
                        <a:t>22.264</a:t>
                      </a:r>
                    </a:p>
                  </a:txBody>
                  <a:tcPr marL="548640" marR="7620" marT="7620" marB="0" anchor="ctr">
                    <a:solidFill>
                      <a:srgbClr val="B7B7B7"/>
                    </a:solidFill>
                  </a:tcPr>
                </a:tc>
                <a:tc>
                  <a:txBody>
                    <a:bodyPr/>
                    <a:lstStyle/>
                    <a:p>
                      <a:pPr algn="ctr" fontAlgn="t"/>
                      <a:r>
                        <a:rPr lang="tr-TR" sz="1400" b="1" i="0" u="none" strike="noStrike" dirty="0">
                          <a:solidFill>
                            <a:srgbClr val="000000"/>
                          </a:solidFill>
                          <a:effectLst/>
                          <a:latin typeface="+mn-lt"/>
                        </a:rPr>
                        <a:t>25.06.2024</a:t>
                      </a:r>
                    </a:p>
                  </a:txBody>
                  <a:tcPr marL="182880" marR="7620" marT="7620" marB="0" anchor="ctr">
                    <a:solidFill>
                      <a:srgbClr val="B7B7B7"/>
                    </a:solidFill>
                  </a:tcPr>
                </a:tc>
                <a:tc>
                  <a:txBody>
                    <a:bodyPr/>
                    <a:lstStyle/>
                    <a:p>
                      <a:pPr algn="ctr"/>
                      <a:r>
                        <a:rPr lang="tr-TR" sz="1400" dirty="0">
                          <a:latin typeface="+mn-lt"/>
                        </a:rPr>
                        <a:t>4.698</a:t>
                      </a:r>
                    </a:p>
                  </a:txBody>
                  <a:tcPr anchor="ctr">
                    <a:solidFill>
                      <a:srgbClr val="B7B7B7"/>
                    </a:solidFill>
                  </a:tcPr>
                </a:tc>
                <a:tc>
                  <a:txBody>
                    <a:bodyPr/>
                    <a:lstStyle/>
                    <a:p>
                      <a:pPr algn="ctr"/>
                      <a:r>
                        <a:rPr lang="tr-TR" sz="1400" b="1" dirty="0">
                          <a:latin typeface="+mn-lt"/>
                        </a:rPr>
                        <a:t>23.07.2024</a:t>
                      </a:r>
                    </a:p>
                  </a:txBody>
                  <a:tcPr anchor="ctr"/>
                </a:tc>
                <a:tc>
                  <a:txBody>
                    <a:bodyPr/>
                    <a:lstStyle/>
                    <a:p>
                      <a:pPr algn="ctr"/>
                      <a:r>
                        <a:rPr lang="tr-TR" sz="1400" dirty="0">
                          <a:latin typeface="+mn-lt"/>
                        </a:rPr>
                        <a:t>144</a:t>
                      </a:r>
                    </a:p>
                  </a:txBody>
                  <a:tcPr anchor="ctr"/>
                </a:tc>
                <a:extLst>
                  <a:ext uri="{0D108BD9-81ED-4DB2-BD59-A6C34878D82A}">
                    <a16:rowId xmlns:a16="http://schemas.microsoft.com/office/drawing/2014/main" val="400191645"/>
                  </a:ext>
                </a:extLst>
              </a:tr>
              <a:tr h="278371">
                <a:tc>
                  <a:txBody>
                    <a:bodyPr/>
                    <a:lstStyle/>
                    <a:p>
                      <a:pPr algn="ctr"/>
                      <a:r>
                        <a:rPr lang="tr-TR" sz="1400" b="1" dirty="0">
                          <a:latin typeface="+mn-lt"/>
                        </a:rPr>
                        <a:t>27.05.2024</a:t>
                      </a:r>
                    </a:p>
                  </a:txBody>
                  <a:tcPr anchor="ctr"/>
                </a:tc>
                <a:tc>
                  <a:txBody>
                    <a:bodyPr/>
                    <a:lstStyle/>
                    <a:p>
                      <a:pPr algn="l" fontAlgn="t"/>
                      <a:r>
                        <a:rPr lang="tr-TR" sz="1400" b="0" i="0" u="none" strike="noStrike" dirty="0">
                          <a:solidFill>
                            <a:srgbClr val="000000"/>
                          </a:solidFill>
                          <a:effectLst/>
                          <a:latin typeface="+mn-lt"/>
                        </a:rPr>
                        <a:t>22.264</a:t>
                      </a:r>
                    </a:p>
                  </a:txBody>
                  <a:tcPr marL="548640" marR="7620" marT="7620" marB="0" anchor="ctr"/>
                </a:tc>
                <a:tc>
                  <a:txBody>
                    <a:bodyPr/>
                    <a:lstStyle/>
                    <a:p>
                      <a:pPr algn="ctr" fontAlgn="t"/>
                      <a:r>
                        <a:rPr lang="tr-TR" sz="1400" b="1" i="0" u="none" strike="noStrike" dirty="0">
                          <a:solidFill>
                            <a:srgbClr val="000000"/>
                          </a:solidFill>
                          <a:effectLst/>
                          <a:latin typeface="+mn-lt"/>
                        </a:rPr>
                        <a:t>26.06.2024</a:t>
                      </a:r>
                    </a:p>
                  </a:txBody>
                  <a:tcPr marL="182880" marR="7620" marT="7620" marB="0" anchor="ctr"/>
                </a:tc>
                <a:tc>
                  <a:txBody>
                    <a:bodyPr/>
                    <a:lstStyle/>
                    <a:p>
                      <a:pPr algn="ctr"/>
                      <a:r>
                        <a:rPr lang="tr-TR" sz="1400" dirty="0">
                          <a:latin typeface="+mn-lt"/>
                        </a:rPr>
                        <a:t>4.979</a:t>
                      </a:r>
                    </a:p>
                  </a:txBody>
                  <a:tcPr anchor="ctr"/>
                </a:tc>
                <a:tc>
                  <a:txBody>
                    <a:bodyPr/>
                    <a:lstStyle/>
                    <a:p>
                      <a:pPr algn="ctr"/>
                      <a:r>
                        <a:rPr lang="tr-TR" sz="1400" b="1" dirty="0">
                          <a:latin typeface="+mn-lt"/>
                        </a:rPr>
                        <a:t>24.07.2024</a:t>
                      </a:r>
                    </a:p>
                  </a:txBody>
                  <a:tcPr anchor="ctr">
                    <a:solidFill>
                      <a:schemeClr val="bg1">
                        <a:lumMod val="95000"/>
                      </a:schemeClr>
                    </a:solidFill>
                  </a:tcPr>
                </a:tc>
                <a:tc>
                  <a:txBody>
                    <a:bodyPr/>
                    <a:lstStyle/>
                    <a:p>
                      <a:pPr algn="ctr"/>
                      <a:r>
                        <a:rPr lang="tr-TR" sz="1400" dirty="0">
                          <a:latin typeface="+mn-lt"/>
                        </a:rPr>
                        <a:t>144</a:t>
                      </a:r>
                    </a:p>
                  </a:txBody>
                  <a:tcPr anchor="ctr">
                    <a:solidFill>
                      <a:schemeClr val="bg1">
                        <a:lumMod val="95000"/>
                      </a:schemeClr>
                    </a:solidFill>
                  </a:tcPr>
                </a:tc>
                <a:extLst>
                  <a:ext uri="{0D108BD9-81ED-4DB2-BD59-A6C34878D82A}">
                    <a16:rowId xmlns:a16="http://schemas.microsoft.com/office/drawing/2014/main" val="423018999"/>
                  </a:ext>
                </a:extLst>
              </a:tr>
              <a:tr h="278371">
                <a:tc>
                  <a:txBody>
                    <a:bodyPr/>
                    <a:lstStyle/>
                    <a:p>
                      <a:pPr algn="ctr"/>
                      <a:r>
                        <a:rPr lang="tr-TR" sz="1400" b="1" dirty="0">
                          <a:latin typeface="+mn-lt"/>
                        </a:rPr>
                        <a:t>28.05.2024</a:t>
                      </a:r>
                    </a:p>
                  </a:txBody>
                  <a:tcPr anchor="ctr"/>
                </a:tc>
                <a:tc>
                  <a:txBody>
                    <a:bodyPr/>
                    <a:lstStyle/>
                    <a:p>
                      <a:pPr algn="l" fontAlgn="t"/>
                      <a:r>
                        <a:rPr lang="tr-TR" sz="1400" b="0" i="0" u="none" strike="noStrike" dirty="0">
                          <a:solidFill>
                            <a:srgbClr val="000000"/>
                          </a:solidFill>
                          <a:effectLst/>
                          <a:latin typeface="+mn-lt"/>
                        </a:rPr>
                        <a:t>21.961</a:t>
                      </a:r>
                    </a:p>
                  </a:txBody>
                  <a:tcPr marL="548640" marR="7620" marT="762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27.06.2024</a:t>
                      </a:r>
                    </a:p>
                  </a:txBody>
                  <a:tcPr anchor="ctr">
                    <a:solidFill>
                      <a:schemeClr val="bg1">
                        <a:lumMod val="75000"/>
                      </a:schemeClr>
                    </a:solidFill>
                  </a:tcPr>
                </a:tc>
                <a:tc>
                  <a:txBody>
                    <a:bodyPr/>
                    <a:lstStyle/>
                    <a:p>
                      <a:pPr algn="ctr"/>
                      <a:r>
                        <a:rPr lang="tr-TR" sz="1400" dirty="0">
                          <a:latin typeface="+mn-lt"/>
                        </a:rPr>
                        <a:t>5.199</a:t>
                      </a:r>
                    </a:p>
                  </a:txBody>
                  <a:tcPr anchor="ctr">
                    <a:solidFill>
                      <a:schemeClr val="bg1">
                        <a:lumMod val="75000"/>
                      </a:schemeClr>
                    </a:solidFill>
                  </a:tcPr>
                </a:tc>
                <a:tc>
                  <a:txBody>
                    <a:bodyPr/>
                    <a:lstStyle/>
                    <a:p>
                      <a:pPr algn="ctr"/>
                      <a:r>
                        <a:rPr lang="tr-TR" sz="1400" b="1" dirty="0">
                          <a:latin typeface="+mn-lt"/>
                        </a:rPr>
                        <a:t>25.07.2024</a:t>
                      </a:r>
                    </a:p>
                  </a:txBody>
                  <a:tcPr anchor="ctr">
                    <a:solidFill>
                      <a:schemeClr val="bg1">
                        <a:lumMod val="85000"/>
                      </a:schemeClr>
                    </a:solidFill>
                  </a:tcPr>
                </a:tc>
                <a:tc>
                  <a:txBody>
                    <a:bodyPr/>
                    <a:lstStyle/>
                    <a:p>
                      <a:pPr algn="ctr"/>
                      <a:r>
                        <a:rPr lang="tr-TR" sz="1400" dirty="0">
                          <a:latin typeface="+mn-lt"/>
                        </a:rPr>
                        <a:t>121</a:t>
                      </a:r>
                    </a:p>
                  </a:txBody>
                  <a:tcPr anchor="ctr">
                    <a:solidFill>
                      <a:schemeClr val="bg1">
                        <a:lumMod val="85000"/>
                      </a:schemeClr>
                    </a:solidFill>
                  </a:tcPr>
                </a:tc>
                <a:extLst>
                  <a:ext uri="{0D108BD9-81ED-4DB2-BD59-A6C34878D82A}">
                    <a16:rowId xmlns:a16="http://schemas.microsoft.com/office/drawing/2014/main" val="755293050"/>
                  </a:ext>
                </a:extLst>
              </a:tr>
              <a:tr h="278371">
                <a:tc>
                  <a:txBody>
                    <a:bodyPr/>
                    <a:lstStyle/>
                    <a:p>
                      <a:pPr algn="l" fontAlgn="t"/>
                      <a:r>
                        <a:rPr lang="tr-TR" sz="1400" b="1" i="0" u="none" strike="noStrike" dirty="0">
                          <a:solidFill>
                            <a:srgbClr val="000000"/>
                          </a:solidFill>
                          <a:effectLst/>
                          <a:latin typeface="+mn-lt"/>
                        </a:rPr>
                        <a:t>29.05.2024</a:t>
                      </a:r>
                    </a:p>
                  </a:txBody>
                  <a:tcPr marL="182880" marR="7620" marT="7620" marB="0" anchor="ctr"/>
                </a:tc>
                <a:tc>
                  <a:txBody>
                    <a:bodyPr/>
                    <a:lstStyle/>
                    <a:p>
                      <a:pPr algn="l" fontAlgn="t"/>
                      <a:r>
                        <a:rPr lang="tr-TR" sz="1400" b="0" i="0" u="none" strike="noStrike" dirty="0">
                          <a:solidFill>
                            <a:srgbClr val="000000"/>
                          </a:solidFill>
                          <a:effectLst/>
                          <a:latin typeface="+mn-lt"/>
                        </a:rPr>
                        <a:t>21.561</a:t>
                      </a:r>
                    </a:p>
                  </a:txBody>
                  <a:tcPr marL="548640" marR="7620" marT="762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28.06.2024</a:t>
                      </a:r>
                    </a:p>
                  </a:txBody>
                  <a:tcPr anchor="ctr">
                    <a:solidFill>
                      <a:schemeClr val="bg1">
                        <a:lumMod val="95000"/>
                      </a:schemeClr>
                    </a:solidFill>
                  </a:tcPr>
                </a:tc>
                <a:tc>
                  <a:txBody>
                    <a:bodyPr/>
                    <a:lstStyle/>
                    <a:p>
                      <a:pPr algn="ctr"/>
                      <a:r>
                        <a:rPr lang="tr-TR" sz="1400" dirty="0">
                          <a:latin typeface="+mn-lt"/>
                        </a:rPr>
                        <a:t>4.719</a:t>
                      </a:r>
                    </a:p>
                  </a:txBody>
                  <a:tcPr anchor="ctr">
                    <a:solidFill>
                      <a:schemeClr val="bg1">
                        <a:lumMod val="95000"/>
                      </a:schemeClr>
                    </a:solidFill>
                  </a:tcPr>
                </a:tc>
                <a:tc>
                  <a:txBody>
                    <a:bodyPr/>
                    <a:lstStyle/>
                    <a:p>
                      <a:pPr algn="ctr"/>
                      <a:r>
                        <a:rPr lang="tr-TR" sz="1400" b="1" dirty="0">
                          <a:latin typeface="+mn-lt"/>
                        </a:rPr>
                        <a:t>26.07.2024</a:t>
                      </a:r>
                    </a:p>
                  </a:txBody>
                  <a:tcPr anchor="ctr">
                    <a:solidFill>
                      <a:schemeClr val="bg1">
                        <a:lumMod val="95000"/>
                      </a:schemeClr>
                    </a:solidFill>
                  </a:tcPr>
                </a:tc>
                <a:tc>
                  <a:txBody>
                    <a:bodyPr/>
                    <a:lstStyle/>
                    <a:p>
                      <a:pPr algn="ctr"/>
                      <a:r>
                        <a:rPr lang="tr-TR" sz="1400" dirty="0">
                          <a:latin typeface="+mn-lt"/>
                        </a:rPr>
                        <a:t>55</a:t>
                      </a:r>
                    </a:p>
                  </a:txBody>
                  <a:tcPr anchor="ctr">
                    <a:solidFill>
                      <a:schemeClr val="bg1">
                        <a:lumMod val="95000"/>
                      </a:schemeClr>
                    </a:solidFill>
                  </a:tcPr>
                </a:tc>
                <a:extLst>
                  <a:ext uri="{0D108BD9-81ED-4DB2-BD59-A6C34878D82A}">
                    <a16:rowId xmlns:a16="http://schemas.microsoft.com/office/drawing/2014/main" val="1166911210"/>
                  </a:ext>
                </a:extLst>
              </a:tr>
              <a:tr h="278371">
                <a:tc>
                  <a:txBody>
                    <a:bodyPr/>
                    <a:lstStyle/>
                    <a:p>
                      <a:pPr algn="ctr" fontAlgn="t"/>
                      <a:r>
                        <a:rPr lang="tr-TR" sz="1400" b="1" i="0" u="none" strike="noStrike" dirty="0">
                          <a:solidFill>
                            <a:srgbClr val="000000"/>
                          </a:solidFill>
                          <a:effectLst/>
                          <a:latin typeface="+mn-lt"/>
                        </a:rPr>
                        <a:t>30.05.2024</a:t>
                      </a:r>
                    </a:p>
                  </a:txBody>
                  <a:tcPr marL="182880" marR="7620" marT="7620" marB="0" anchor="ctr"/>
                </a:tc>
                <a:tc>
                  <a:txBody>
                    <a:bodyPr/>
                    <a:lstStyle/>
                    <a:p>
                      <a:pPr algn="l" fontAlgn="t"/>
                      <a:r>
                        <a:rPr lang="tr-TR" sz="1400" b="0" i="0" u="none" strike="noStrike" dirty="0">
                          <a:solidFill>
                            <a:srgbClr val="000000"/>
                          </a:solidFill>
                          <a:effectLst/>
                          <a:latin typeface="+mn-lt"/>
                        </a:rPr>
                        <a:t>21.061</a:t>
                      </a:r>
                    </a:p>
                  </a:txBody>
                  <a:tcPr marL="548640" marR="7620" marT="7620" marB="0" anchor="ctr"/>
                </a:tc>
                <a:tc>
                  <a:txBody>
                    <a:bodyPr/>
                    <a:lstStyle/>
                    <a:p>
                      <a:pPr algn="ctr"/>
                      <a:r>
                        <a:rPr lang="tr-TR" sz="1400" b="1" dirty="0">
                          <a:latin typeface="+mn-lt"/>
                        </a:rPr>
                        <a:t>01.07.2024</a:t>
                      </a:r>
                    </a:p>
                  </a:txBody>
                  <a:tcPr anchor="ctr">
                    <a:solidFill>
                      <a:schemeClr val="bg1">
                        <a:lumMod val="75000"/>
                      </a:schemeClr>
                    </a:solidFill>
                  </a:tcPr>
                </a:tc>
                <a:tc>
                  <a:txBody>
                    <a:bodyPr/>
                    <a:lstStyle/>
                    <a:p>
                      <a:pPr algn="ctr"/>
                      <a:r>
                        <a:rPr lang="tr-TR" sz="1400" dirty="0">
                          <a:latin typeface="+mn-lt"/>
                        </a:rPr>
                        <a:t>4.719</a:t>
                      </a:r>
                    </a:p>
                  </a:txBody>
                  <a:tcPr anchor="ctr">
                    <a:solidFill>
                      <a:schemeClr val="bg1">
                        <a:lumMod val="75000"/>
                      </a:schemeClr>
                    </a:solidFill>
                  </a:tcPr>
                </a:tc>
                <a:tc>
                  <a:txBody>
                    <a:bodyPr/>
                    <a:lstStyle/>
                    <a:p>
                      <a:pPr algn="ctr"/>
                      <a:r>
                        <a:rPr lang="tr-TR" sz="1400" b="1" dirty="0">
                          <a:latin typeface="+mn-lt"/>
                        </a:rPr>
                        <a:t>29.07.2024</a:t>
                      </a:r>
                    </a:p>
                  </a:txBody>
                  <a:tcPr anchor="ctr">
                    <a:solidFill>
                      <a:schemeClr val="bg1">
                        <a:lumMod val="85000"/>
                      </a:schemeClr>
                    </a:solidFill>
                  </a:tcPr>
                </a:tc>
                <a:tc>
                  <a:txBody>
                    <a:bodyPr/>
                    <a:lstStyle/>
                    <a:p>
                      <a:pPr algn="ctr"/>
                      <a:r>
                        <a:rPr lang="tr-TR" sz="1400" dirty="0">
                          <a:latin typeface="+mn-lt"/>
                        </a:rPr>
                        <a:t>55</a:t>
                      </a:r>
                    </a:p>
                  </a:txBody>
                  <a:tcPr anchor="ctr">
                    <a:solidFill>
                      <a:schemeClr val="bg1">
                        <a:lumMod val="85000"/>
                      </a:schemeClr>
                    </a:solidFill>
                  </a:tcPr>
                </a:tc>
                <a:extLst>
                  <a:ext uri="{0D108BD9-81ED-4DB2-BD59-A6C34878D82A}">
                    <a16:rowId xmlns:a16="http://schemas.microsoft.com/office/drawing/2014/main" val="1495439082"/>
                  </a:ext>
                </a:extLst>
              </a:tr>
              <a:tr h="278371">
                <a:tc>
                  <a:txBody>
                    <a:bodyPr/>
                    <a:lstStyle/>
                    <a:p>
                      <a:pPr algn="ctr" fontAlgn="t"/>
                      <a:r>
                        <a:rPr lang="tr-TR" sz="1400" b="1" i="0" u="none" strike="noStrike" dirty="0">
                          <a:solidFill>
                            <a:srgbClr val="000000"/>
                          </a:solidFill>
                          <a:effectLst/>
                          <a:latin typeface="+mn-lt"/>
                        </a:rPr>
                        <a:t>31.05.2024</a:t>
                      </a:r>
                    </a:p>
                  </a:txBody>
                  <a:tcPr marL="182880" marR="7620" marT="7620" marB="0" anchor="ctr"/>
                </a:tc>
                <a:tc>
                  <a:txBody>
                    <a:bodyPr/>
                    <a:lstStyle/>
                    <a:p>
                      <a:pPr algn="l" fontAlgn="t"/>
                      <a:r>
                        <a:rPr lang="tr-TR" sz="1400" b="0" i="0" u="none" strike="noStrike" dirty="0">
                          <a:solidFill>
                            <a:srgbClr val="000000"/>
                          </a:solidFill>
                          <a:effectLst/>
                          <a:latin typeface="+mn-lt"/>
                        </a:rPr>
                        <a:t>20.811</a:t>
                      </a:r>
                    </a:p>
                  </a:txBody>
                  <a:tcPr marL="548640" marR="7620" marT="762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02.07.2024</a:t>
                      </a:r>
                    </a:p>
                  </a:txBody>
                  <a:tcPr anchor="ctr"/>
                </a:tc>
                <a:tc>
                  <a:txBody>
                    <a:bodyPr/>
                    <a:lstStyle/>
                    <a:p>
                      <a:pPr algn="ctr"/>
                      <a:r>
                        <a:rPr lang="tr-TR" sz="1400" dirty="0">
                          <a:latin typeface="+mn-lt"/>
                        </a:rPr>
                        <a:t>4.353</a:t>
                      </a:r>
                    </a:p>
                  </a:txBody>
                  <a:tcPr anchor="ctr">
                    <a:solidFill>
                      <a:schemeClr val="bg1">
                        <a:lumMod val="95000"/>
                      </a:schemeClr>
                    </a:solidFill>
                  </a:tcPr>
                </a:tc>
                <a:tc>
                  <a:txBody>
                    <a:bodyPr/>
                    <a:lstStyle/>
                    <a:p>
                      <a:pPr algn="ctr"/>
                      <a:r>
                        <a:rPr lang="tr-TR" sz="1400" b="1" dirty="0">
                          <a:latin typeface="+mn-lt"/>
                        </a:rPr>
                        <a:t>30.07.2024</a:t>
                      </a:r>
                    </a:p>
                  </a:txBody>
                  <a:tcPr anchor="ctr">
                    <a:solidFill>
                      <a:schemeClr val="bg1">
                        <a:lumMod val="95000"/>
                      </a:schemeClr>
                    </a:solidFill>
                  </a:tcPr>
                </a:tc>
                <a:tc>
                  <a:txBody>
                    <a:bodyPr/>
                    <a:lstStyle/>
                    <a:p>
                      <a:pPr algn="ctr"/>
                      <a:r>
                        <a:rPr lang="tr-TR" sz="1400" dirty="0">
                          <a:latin typeface="+mn-lt"/>
                        </a:rPr>
                        <a:t>52</a:t>
                      </a:r>
                    </a:p>
                  </a:txBody>
                  <a:tcPr anchor="ctr">
                    <a:solidFill>
                      <a:schemeClr val="bg1">
                        <a:lumMod val="95000"/>
                      </a:schemeClr>
                    </a:solidFill>
                  </a:tcPr>
                </a:tc>
                <a:extLst>
                  <a:ext uri="{0D108BD9-81ED-4DB2-BD59-A6C34878D82A}">
                    <a16:rowId xmlns:a16="http://schemas.microsoft.com/office/drawing/2014/main" val="2766642261"/>
                  </a:ext>
                </a:extLst>
              </a:tr>
              <a:tr h="278371">
                <a:tc>
                  <a:txBody>
                    <a:bodyPr/>
                    <a:lstStyle/>
                    <a:p>
                      <a:pPr algn="ctr" fontAlgn="t"/>
                      <a:r>
                        <a:rPr lang="tr-TR" sz="1400" b="1" i="0" u="none" strike="noStrike" dirty="0">
                          <a:solidFill>
                            <a:srgbClr val="000000"/>
                          </a:solidFill>
                          <a:effectLst/>
                          <a:latin typeface="+mn-lt"/>
                        </a:rPr>
                        <a:t>03.06.2024</a:t>
                      </a:r>
                    </a:p>
                  </a:txBody>
                  <a:tcPr marL="182880" marR="7620" marT="7620" marB="0" anchor="ctr"/>
                </a:tc>
                <a:tc>
                  <a:txBody>
                    <a:bodyPr/>
                    <a:lstStyle/>
                    <a:p>
                      <a:pPr algn="l" fontAlgn="t"/>
                      <a:r>
                        <a:rPr lang="tr-TR" sz="1400" b="0" i="0" u="none" strike="noStrike" dirty="0">
                          <a:solidFill>
                            <a:srgbClr val="000000"/>
                          </a:solidFill>
                          <a:effectLst/>
                          <a:latin typeface="+mn-lt"/>
                        </a:rPr>
                        <a:t>20.611</a:t>
                      </a:r>
                    </a:p>
                  </a:txBody>
                  <a:tcPr marL="548640" marR="7620" marT="762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03.07.2024</a:t>
                      </a:r>
                    </a:p>
                  </a:txBody>
                  <a:tcPr anchor="ctr"/>
                </a:tc>
                <a:tc>
                  <a:txBody>
                    <a:bodyPr/>
                    <a:lstStyle/>
                    <a:p>
                      <a:pPr algn="ctr"/>
                      <a:r>
                        <a:rPr lang="tr-TR" sz="1400" dirty="0">
                          <a:latin typeface="+mn-lt"/>
                        </a:rPr>
                        <a:t>2.994</a:t>
                      </a:r>
                    </a:p>
                  </a:txBody>
                  <a:tcPr anchor="ctr"/>
                </a:tc>
                <a:tc>
                  <a:txBody>
                    <a:bodyPr/>
                    <a:lstStyle/>
                    <a:p>
                      <a:pPr algn="ctr"/>
                      <a:r>
                        <a:rPr lang="tr-TR" sz="1400" b="1" dirty="0">
                          <a:latin typeface="+mn-lt"/>
                        </a:rPr>
                        <a:t>31.07.2024</a:t>
                      </a:r>
                    </a:p>
                  </a:txBody>
                  <a:tcPr anchor="ctr">
                    <a:solidFill>
                      <a:schemeClr val="bg1">
                        <a:lumMod val="85000"/>
                      </a:schemeClr>
                    </a:solidFill>
                  </a:tcPr>
                </a:tc>
                <a:tc>
                  <a:txBody>
                    <a:bodyPr/>
                    <a:lstStyle/>
                    <a:p>
                      <a:pPr algn="ctr"/>
                      <a:r>
                        <a:rPr lang="tr-TR" sz="1400" dirty="0">
                          <a:latin typeface="+mn-lt"/>
                        </a:rPr>
                        <a:t>0</a:t>
                      </a:r>
                    </a:p>
                  </a:txBody>
                  <a:tcPr anchor="ctr">
                    <a:solidFill>
                      <a:schemeClr val="bg1">
                        <a:lumMod val="85000"/>
                      </a:schemeClr>
                    </a:solidFill>
                  </a:tcPr>
                </a:tc>
                <a:extLst>
                  <a:ext uri="{0D108BD9-81ED-4DB2-BD59-A6C34878D82A}">
                    <a16:rowId xmlns:a16="http://schemas.microsoft.com/office/drawing/2014/main" val="850853685"/>
                  </a:ext>
                </a:extLst>
              </a:tr>
              <a:tr h="278371">
                <a:tc>
                  <a:txBody>
                    <a:bodyPr/>
                    <a:lstStyle/>
                    <a:p>
                      <a:pPr algn="ctr" fontAlgn="t"/>
                      <a:r>
                        <a:rPr lang="tr-TR" sz="1400" b="1" i="0" u="none" strike="noStrike" dirty="0">
                          <a:solidFill>
                            <a:srgbClr val="000000"/>
                          </a:solidFill>
                          <a:effectLst/>
                          <a:latin typeface="+mn-lt"/>
                        </a:rPr>
                        <a:t>04.06.2024</a:t>
                      </a:r>
                    </a:p>
                  </a:txBody>
                  <a:tcPr marL="182880" marR="7620" marT="7620" marB="0" anchor="ctr"/>
                </a:tc>
                <a:tc>
                  <a:txBody>
                    <a:bodyPr/>
                    <a:lstStyle/>
                    <a:p>
                      <a:pPr algn="l" fontAlgn="t"/>
                      <a:r>
                        <a:rPr lang="tr-TR" sz="1400" b="0" i="0" u="none" strike="noStrike" dirty="0">
                          <a:solidFill>
                            <a:srgbClr val="000000"/>
                          </a:solidFill>
                          <a:effectLst/>
                          <a:latin typeface="+mn-lt"/>
                        </a:rPr>
                        <a:t>19.910</a:t>
                      </a:r>
                    </a:p>
                  </a:txBody>
                  <a:tcPr marL="548640" marR="7620" marT="7620" marB="0" anchor="ctr"/>
                </a:tc>
                <a:tc>
                  <a:txBody>
                    <a:bodyPr/>
                    <a:lstStyle/>
                    <a:p>
                      <a:pPr algn="ctr"/>
                      <a:r>
                        <a:rPr lang="tr-TR" sz="1400" b="1" dirty="0">
                          <a:latin typeface="+mn-lt"/>
                        </a:rPr>
                        <a:t>04.07.2024</a:t>
                      </a:r>
                    </a:p>
                  </a:txBody>
                  <a:tcPr anchor="ctr">
                    <a:solidFill>
                      <a:schemeClr val="bg1">
                        <a:lumMod val="85000"/>
                      </a:schemeClr>
                    </a:solidFill>
                  </a:tcPr>
                </a:tc>
                <a:tc>
                  <a:txBody>
                    <a:bodyPr/>
                    <a:lstStyle/>
                    <a:p>
                      <a:pPr algn="ctr"/>
                      <a:r>
                        <a:rPr lang="tr-TR" sz="1400" dirty="0">
                          <a:latin typeface="+mn-lt"/>
                        </a:rPr>
                        <a:t>2.994</a:t>
                      </a:r>
                    </a:p>
                  </a:txBody>
                  <a:tcPr anchor="ctr">
                    <a:solidFill>
                      <a:schemeClr val="bg1">
                        <a:lumMod val="85000"/>
                      </a:schemeClr>
                    </a:solidFill>
                  </a:tcPr>
                </a:tc>
                <a:tc>
                  <a:txBody>
                    <a:bodyPr/>
                    <a:lstStyle/>
                    <a:p>
                      <a:pPr algn="ctr"/>
                      <a:r>
                        <a:rPr lang="tr-TR" sz="1400" b="1" dirty="0">
                          <a:latin typeface="+mn-lt"/>
                        </a:rPr>
                        <a:t>01.08.2024</a:t>
                      </a:r>
                    </a:p>
                  </a:txBody>
                  <a:tcPr anchor="ctr">
                    <a:solidFill>
                      <a:schemeClr val="bg1">
                        <a:lumMod val="95000"/>
                      </a:schemeClr>
                    </a:solidFill>
                  </a:tcPr>
                </a:tc>
                <a:tc>
                  <a:txBody>
                    <a:bodyPr/>
                    <a:lstStyle/>
                    <a:p>
                      <a:pPr algn="ctr"/>
                      <a:r>
                        <a:rPr lang="tr-TR" sz="1400" dirty="0">
                          <a:latin typeface="+mn-lt"/>
                        </a:rPr>
                        <a:t>0</a:t>
                      </a:r>
                    </a:p>
                  </a:txBody>
                  <a:tcPr anchor="ctr">
                    <a:solidFill>
                      <a:schemeClr val="bg1">
                        <a:lumMod val="95000"/>
                      </a:schemeClr>
                    </a:solidFill>
                  </a:tcPr>
                </a:tc>
                <a:extLst>
                  <a:ext uri="{0D108BD9-81ED-4DB2-BD59-A6C34878D82A}">
                    <a16:rowId xmlns:a16="http://schemas.microsoft.com/office/drawing/2014/main" val="2564090336"/>
                  </a:ext>
                </a:extLst>
              </a:tr>
              <a:tr h="278371">
                <a:tc>
                  <a:txBody>
                    <a:bodyPr/>
                    <a:lstStyle/>
                    <a:p>
                      <a:pPr algn="ctr" fontAlgn="t"/>
                      <a:r>
                        <a:rPr lang="tr-TR" sz="1400" b="1" i="0" u="none" strike="noStrike" dirty="0">
                          <a:solidFill>
                            <a:srgbClr val="000000"/>
                          </a:solidFill>
                          <a:effectLst/>
                          <a:latin typeface="+mn-lt"/>
                        </a:rPr>
                        <a:t>05.06.2024</a:t>
                      </a:r>
                    </a:p>
                  </a:txBody>
                  <a:tcPr marL="182880" marR="7620" marT="7620" marB="0" anchor="ctr">
                    <a:solidFill>
                      <a:schemeClr val="bg1">
                        <a:lumMod val="85000"/>
                      </a:schemeClr>
                    </a:solidFill>
                  </a:tcPr>
                </a:tc>
                <a:tc>
                  <a:txBody>
                    <a:bodyPr/>
                    <a:lstStyle/>
                    <a:p>
                      <a:pPr algn="l" fontAlgn="t"/>
                      <a:r>
                        <a:rPr lang="tr-TR" sz="1400" b="0" i="0" u="none" strike="noStrike" dirty="0">
                          <a:solidFill>
                            <a:srgbClr val="000000"/>
                          </a:solidFill>
                          <a:effectLst/>
                          <a:latin typeface="+mn-lt"/>
                        </a:rPr>
                        <a:t>19.514</a:t>
                      </a:r>
                    </a:p>
                  </a:txBody>
                  <a:tcPr marL="548640" marR="7620" marT="7620" marB="0" anchor="ctr">
                    <a:solidFill>
                      <a:schemeClr val="bg1">
                        <a:lumMod val="85000"/>
                      </a:schemeClr>
                    </a:solidFill>
                  </a:tcPr>
                </a:tc>
                <a:tc>
                  <a:txBody>
                    <a:bodyPr/>
                    <a:lstStyle/>
                    <a:p>
                      <a:pPr algn="ctr"/>
                      <a:r>
                        <a:rPr lang="tr-TR" sz="1400" b="1" dirty="0">
                          <a:latin typeface="+mn-lt"/>
                        </a:rPr>
                        <a:t>05.07.2024</a:t>
                      </a:r>
                    </a:p>
                  </a:txBody>
                  <a:tcPr anchor="ctr">
                    <a:solidFill>
                      <a:schemeClr val="bg1">
                        <a:lumMod val="85000"/>
                      </a:schemeClr>
                    </a:solidFill>
                  </a:tcPr>
                </a:tc>
                <a:tc>
                  <a:txBody>
                    <a:bodyPr/>
                    <a:lstStyle/>
                    <a:p>
                      <a:pPr algn="ctr"/>
                      <a:r>
                        <a:rPr lang="tr-TR" sz="1400" dirty="0">
                          <a:latin typeface="+mn-lt"/>
                        </a:rPr>
                        <a:t>2.322</a:t>
                      </a:r>
                    </a:p>
                  </a:txBody>
                  <a:tcPr anchor="ctr">
                    <a:solidFill>
                      <a:schemeClr val="bg1">
                        <a:lumMod val="85000"/>
                      </a:schemeClr>
                    </a:solidFill>
                  </a:tcPr>
                </a:tc>
                <a:tc>
                  <a:txBody>
                    <a:bodyPr/>
                    <a:lstStyle/>
                    <a:p>
                      <a:pPr algn="ctr"/>
                      <a:r>
                        <a:rPr lang="tr-TR" sz="1400" b="1" dirty="0">
                          <a:latin typeface="+mn-lt"/>
                        </a:rPr>
                        <a:t>02.08.2024</a:t>
                      </a:r>
                    </a:p>
                  </a:txBody>
                  <a:tcPr anchor="ctr">
                    <a:solidFill>
                      <a:srgbClr val="FFFF00"/>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500365866"/>
                  </a:ext>
                </a:extLst>
              </a:tr>
              <a:tr h="278371">
                <a:tc>
                  <a:txBody>
                    <a:bodyPr/>
                    <a:lstStyle/>
                    <a:p>
                      <a:pPr algn="ctr" fontAlgn="t"/>
                      <a:r>
                        <a:rPr lang="tr-TR" sz="1400" b="1" i="0" u="none" strike="noStrike" dirty="0">
                          <a:solidFill>
                            <a:srgbClr val="000000"/>
                          </a:solidFill>
                          <a:effectLst/>
                          <a:latin typeface="+mn-lt"/>
                        </a:rPr>
                        <a:t>06.06.2024</a:t>
                      </a:r>
                    </a:p>
                  </a:txBody>
                  <a:tcPr marL="182880" marR="7620" marT="7620" marB="0" anchor="ctr"/>
                </a:tc>
                <a:tc>
                  <a:txBody>
                    <a:bodyPr/>
                    <a:lstStyle/>
                    <a:p>
                      <a:pPr algn="l" fontAlgn="t"/>
                      <a:r>
                        <a:rPr lang="tr-TR" sz="1400" b="0" i="0" u="none" strike="noStrike" dirty="0">
                          <a:solidFill>
                            <a:srgbClr val="000000"/>
                          </a:solidFill>
                          <a:effectLst/>
                          <a:latin typeface="+mn-lt"/>
                        </a:rPr>
                        <a:t>19.303</a:t>
                      </a:r>
                    </a:p>
                  </a:txBody>
                  <a:tcPr marL="548640" marR="7620" marT="7620" marB="0" anchor="ctr"/>
                </a:tc>
                <a:tc>
                  <a:txBody>
                    <a:bodyPr/>
                    <a:lstStyle/>
                    <a:p>
                      <a:pPr algn="ctr"/>
                      <a:r>
                        <a:rPr lang="tr-TR" sz="1400" b="1" dirty="0">
                          <a:latin typeface="+mn-lt"/>
                        </a:rPr>
                        <a:t>08.07.2024</a:t>
                      </a:r>
                    </a:p>
                  </a:txBody>
                  <a:tcPr anchor="ctr">
                    <a:solidFill>
                      <a:schemeClr val="bg1">
                        <a:lumMod val="95000"/>
                      </a:schemeClr>
                    </a:solidFill>
                  </a:tcPr>
                </a:tc>
                <a:tc>
                  <a:txBody>
                    <a:bodyPr/>
                    <a:lstStyle/>
                    <a:p>
                      <a:pPr algn="ctr"/>
                      <a:r>
                        <a:rPr lang="tr-TR" sz="1400" dirty="0">
                          <a:latin typeface="+mn-lt"/>
                        </a:rPr>
                        <a:t>2.322</a:t>
                      </a:r>
                    </a:p>
                  </a:txBody>
                  <a:tcPr anchor="ctr">
                    <a:solidFill>
                      <a:schemeClr val="bg1">
                        <a:lumMod val="95000"/>
                      </a:schemeClr>
                    </a:solidFill>
                  </a:tcPr>
                </a:tc>
                <a:tc>
                  <a:txBody>
                    <a:bodyPr/>
                    <a:lstStyle/>
                    <a:p>
                      <a:pPr algn="ctr"/>
                      <a:r>
                        <a:rPr lang="tr-TR" sz="1400" b="1" dirty="0">
                          <a:latin typeface="+mn-lt"/>
                        </a:rPr>
                        <a:t>05.08.2024</a:t>
                      </a:r>
                    </a:p>
                  </a:txBody>
                  <a:tcPr anchor="ctr">
                    <a:solidFill>
                      <a:srgbClr val="FFFF00"/>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3504314632"/>
                  </a:ext>
                </a:extLst>
              </a:tr>
              <a:tr h="278371">
                <a:tc>
                  <a:txBody>
                    <a:bodyPr/>
                    <a:lstStyle/>
                    <a:p>
                      <a:pPr algn="ctr" fontAlgn="t"/>
                      <a:r>
                        <a:rPr lang="tr-TR" sz="1400" b="1" i="0" u="none" strike="noStrike" dirty="0">
                          <a:solidFill>
                            <a:srgbClr val="000000"/>
                          </a:solidFill>
                          <a:effectLst/>
                          <a:latin typeface="+mn-lt"/>
                        </a:rPr>
                        <a:t>07.06.2024</a:t>
                      </a:r>
                    </a:p>
                  </a:txBody>
                  <a:tcPr marL="182880" marR="7620" marT="7620" marB="0" anchor="ctr">
                    <a:solidFill>
                      <a:schemeClr val="bg1">
                        <a:lumMod val="85000"/>
                      </a:schemeClr>
                    </a:solidFill>
                  </a:tcPr>
                </a:tc>
                <a:tc>
                  <a:txBody>
                    <a:bodyPr/>
                    <a:lstStyle/>
                    <a:p>
                      <a:pPr algn="l" fontAlgn="t"/>
                      <a:r>
                        <a:rPr lang="tr-TR" sz="1400" b="0" i="0" u="none" strike="noStrike" dirty="0">
                          <a:solidFill>
                            <a:srgbClr val="000000"/>
                          </a:solidFill>
                          <a:effectLst/>
                          <a:latin typeface="+mn-lt"/>
                        </a:rPr>
                        <a:t>18.300</a:t>
                      </a:r>
                    </a:p>
                  </a:txBody>
                  <a:tcPr marL="548640" marR="7620" marT="7620" marB="0" anchor="ctr">
                    <a:solidFill>
                      <a:schemeClr val="bg1">
                        <a:lumMod val="85000"/>
                      </a:schemeClr>
                    </a:solidFill>
                  </a:tcPr>
                </a:tc>
                <a:tc>
                  <a:txBody>
                    <a:bodyPr/>
                    <a:lstStyle/>
                    <a:p>
                      <a:pPr algn="ctr"/>
                      <a:r>
                        <a:rPr lang="tr-TR" sz="1400" b="1" dirty="0">
                          <a:latin typeface="+mn-lt"/>
                        </a:rPr>
                        <a:t>09.07.2024</a:t>
                      </a:r>
                    </a:p>
                  </a:txBody>
                  <a:tcPr anchor="ctr">
                    <a:solidFill>
                      <a:schemeClr val="bg1">
                        <a:lumMod val="85000"/>
                      </a:schemeClr>
                    </a:solidFill>
                  </a:tcPr>
                </a:tc>
                <a:tc>
                  <a:txBody>
                    <a:bodyPr/>
                    <a:lstStyle/>
                    <a:p>
                      <a:pPr algn="ctr"/>
                      <a:r>
                        <a:rPr lang="tr-TR" sz="1400" dirty="0">
                          <a:latin typeface="+mn-lt"/>
                        </a:rPr>
                        <a:t>2.330</a:t>
                      </a:r>
                    </a:p>
                  </a:txBody>
                  <a:tcPr anchor="ctr">
                    <a:solidFill>
                      <a:schemeClr val="bg1">
                        <a:lumMod val="85000"/>
                      </a:schemeClr>
                    </a:solidFill>
                  </a:tcPr>
                </a:tc>
                <a:tc>
                  <a:txBody>
                    <a:bodyPr/>
                    <a:lstStyle/>
                    <a:p>
                      <a:pPr algn="ctr"/>
                      <a:r>
                        <a:rPr lang="tr-TR" sz="1400" b="1" dirty="0">
                          <a:latin typeface="+mn-lt"/>
                        </a:rPr>
                        <a:t>06.08.2024</a:t>
                      </a:r>
                    </a:p>
                  </a:txBody>
                  <a:tcPr anchor="ctr">
                    <a:solidFill>
                      <a:srgbClr val="FFFF00"/>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2807503415"/>
                  </a:ext>
                </a:extLst>
              </a:tr>
              <a:tr h="278371">
                <a:tc>
                  <a:txBody>
                    <a:bodyPr/>
                    <a:lstStyle/>
                    <a:p>
                      <a:pPr algn="ctr" fontAlgn="t"/>
                      <a:r>
                        <a:rPr lang="tr-TR" sz="1400" b="1" i="0" u="none" strike="noStrike" dirty="0">
                          <a:solidFill>
                            <a:srgbClr val="000000"/>
                          </a:solidFill>
                          <a:effectLst/>
                          <a:latin typeface="+mn-lt"/>
                        </a:rPr>
                        <a:t>10.06.2024</a:t>
                      </a:r>
                    </a:p>
                  </a:txBody>
                  <a:tcPr marL="182880" marR="7620" marT="7620" marB="0" anchor="ctr">
                    <a:solidFill>
                      <a:schemeClr val="bg1">
                        <a:lumMod val="85000"/>
                      </a:schemeClr>
                    </a:solidFill>
                  </a:tcPr>
                </a:tc>
                <a:tc>
                  <a:txBody>
                    <a:bodyPr/>
                    <a:lstStyle/>
                    <a:p>
                      <a:pPr algn="l" fontAlgn="t"/>
                      <a:r>
                        <a:rPr lang="tr-TR" sz="1400" b="0" i="0" u="none" strike="noStrike" dirty="0">
                          <a:solidFill>
                            <a:srgbClr val="000000"/>
                          </a:solidFill>
                          <a:effectLst/>
                          <a:latin typeface="+mn-lt"/>
                        </a:rPr>
                        <a:t>17.118</a:t>
                      </a:r>
                    </a:p>
                  </a:txBody>
                  <a:tcPr marL="548640" marR="7620" marT="7620" marB="0" anchor="ctr">
                    <a:solidFill>
                      <a:schemeClr val="bg1">
                        <a:lumMod val="85000"/>
                      </a:schemeClr>
                    </a:solidFill>
                  </a:tcPr>
                </a:tc>
                <a:tc>
                  <a:txBody>
                    <a:bodyPr/>
                    <a:lstStyle/>
                    <a:p>
                      <a:pPr algn="ctr"/>
                      <a:r>
                        <a:rPr lang="tr-TR" sz="1400" b="1" dirty="0">
                          <a:latin typeface="+mn-lt"/>
                        </a:rPr>
                        <a:t>10.07.2024</a:t>
                      </a:r>
                    </a:p>
                  </a:txBody>
                  <a:tcPr anchor="ctr"/>
                </a:tc>
                <a:tc>
                  <a:txBody>
                    <a:bodyPr/>
                    <a:lstStyle/>
                    <a:p>
                      <a:pPr algn="ctr"/>
                      <a:r>
                        <a:rPr lang="tr-TR" sz="1400" dirty="0">
                          <a:latin typeface="+mn-lt"/>
                        </a:rPr>
                        <a:t>2.330</a:t>
                      </a:r>
                    </a:p>
                  </a:txBody>
                  <a:tcPr anchor="ctr"/>
                </a:tc>
                <a:tc>
                  <a:txBody>
                    <a:bodyPr/>
                    <a:lstStyle/>
                    <a:p>
                      <a:pPr algn="ctr"/>
                      <a:r>
                        <a:rPr lang="tr-TR" sz="1400" b="1" dirty="0">
                          <a:latin typeface="+mn-lt"/>
                        </a:rPr>
                        <a:t>07.08.2024</a:t>
                      </a:r>
                    </a:p>
                  </a:txBody>
                  <a:tcPr anchor="ctr">
                    <a:solidFill>
                      <a:srgbClr val="FFFF00"/>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4264037683"/>
                  </a:ext>
                </a:extLst>
              </a:tr>
              <a:tr h="278371">
                <a:tc>
                  <a:txBody>
                    <a:bodyPr/>
                    <a:lstStyle/>
                    <a:p>
                      <a:pPr algn="ctr" fontAlgn="t"/>
                      <a:r>
                        <a:rPr lang="tr-TR" sz="1400" b="1" i="0" u="none" strike="noStrike" dirty="0">
                          <a:solidFill>
                            <a:srgbClr val="000000"/>
                          </a:solidFill>
                          <a:effectLst/>
                          <a:latin typeface="+mn-lt"/>
                        </a:rPr>
                        <a:t>11.06.2024</a:t>
                      </a:r>
                    </a:p>
                  </a:txBody>
                  <a:tcPr marL="182880" marR="7620" marT="7620" marB="0" anchor="ctr">
                    <a:solidFill>
                      <a:schemeClr val="bg1">
                        <a:lumMod val="85000"/>
                      </a:schemeClr>
                    </a:solidFill>
                  </a:tcPr>
                </a:tc>
                <a:tc>
                  <a:txBody>
                    <a:bodyPr/>
                    <a:lstStyle/>
                    <a:p>
                      <a:pPr algn="l" fontAlgn="t"/>
                      <a:r>
                        <a:rPr lang="tr-TR" sz="1400" b="0" i="0" u="none" strike="noStrike" dirty="0">
                          <a:solidFill>
                            <a:srgbClr val="000000"/>
                          </a:solidFill>
                          <a:effectLst/>
                          <a:latin typeface="+mn-lt"/>
                        </a:rPr>
                        <a:t>16.552</a:t>
                      </a:r>
                    </a:p>
                  </a:txBody>
                  <a:tcPr marL="548640" marR="7620" marT="7620" marB="0" anchor="ctr">
                    <a:solidFill>
                      <a:schemeClr val="bg1">
                        <a:lumMod val="85000"/>
                      </a:schemeClr>
                    </a:solidFill>
                  </a:tcPr>
                </a:tc>
                <a:tc>
                  <a:txBody>
                    <a:bodyPr/>
                    <a:lstStyle/>
                    <a:p>
                      <a:pPr algn="ctr"/>
                      <a:r>
                        <a:rPr lang="tr-TR" sz="1400" b="1" dirty="0">
                          <a:latin typeface="+mn-lt"/>
                        </a:rPr>
                        <a:t>11.07.2024</a:t>
                      </a:r>
                    </a:p>
                  </a:txBody>
                  <a:tcPr anchor="ctr">
                    <a:solidFill>
                      <a:schemeClr val="bg1">
                        <a:lumMod val="85000"/>
                      </a:schemeClr>
                    </a:solidFill>
                  </a:tcPr>
                </a:tc>
                <a:tc>
                  <a:txBody>
                    <a:bodyPr/>
                    <a:lstStyle/>
                    <a:p>
                      <a:pPr algn="ctr"/>
                      <a:r>
                        <a:rPr lang="tr-TR" sz="1400" dirty="0">
                          <a:latin typeface="+mn-lt"/>
                        </a:rPr>
                        <a:t>2.353</a:t>
                      </a:r>
                    </a:p>
                  </a:txBody>
                  <a:tcPr anchor="ctr">
                    <a:solidFill>
                      <a:schemeClr val="bg1">
                        <a:lumMod val="85000"/>
                      </a:schemeClr>
                    </a:solidFill>
                  </a:tcPr>
                </a:tc>
                <a:tc>
                  <a:txBody>
                    <a:bodyPr/>
                    <a:lstStyle/>
                    <a:p>
                      <a:pPr algn="ctr"/>
                      <a:r>
                        <a:rPr lang="tr-TR" sz="1400" b="1" dirty="0">
                          <a:latin typeface="+mn-lt"/>
                        </a:rPr>
                        <a:t>09.08.2024</a:t>
                      </a:r>
                    </a:p>
                  </a:txBody>
                  <a:tcPr anchor="ctr">
                    <a:solidFill>
                      <a:srgbClr val="FFFF00"/>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398831911"/>
                  </a:ext>
                </a:extLst>
              </a:tr>
              <a:tr h="278371">
                <a:tc>
                  <a:txBody>
                    <a:bodyPr/>
                    <a:lstStyle/>
                    <a:p>
                      <a:pPr algn="ctr" fontAlgn="t"/>
                      <a:r>
                        <a:rPr lang="tr-TR" sz="1400" b="1" i="0" u="none" strike="noStrike" dirty="0">
                          <a:solidFill>
                            <a:srgbClr val="000000"/>
                          </a:solidFill>
                          <a:effectLst/>
                          <a:latin typeface="+mn-lt"/>
                        </a:rPr>
                        <a:t>12.06.2024</a:t>
                      </a:r>
                    </a:p>
                  </a:txBody>
                  <a:tcPr marL="182880" marR="7620" marT="7620" marB="0" anchor="ctr">
                    <a:solidFill>
                      <a:schemeClr val="bg1">
                        <a:lumMod val="85000"/>
                      </a:schemeClr>
                    </a:solidFill>
                  </a:tcPr>
                </a:tc>
                <a:tc>
                  <a:txBody>
                    <a:bodyPr/>
                    <a:lstStyle/>
                    <a:p>
                      <a:pPr algn="l" fontAlgn="t"/>
                      <a:r>
                        <a:rPr lang="tr-TR" sz="1400" b="0" i="0" u="none" strike="noStrike" dirty="0">
                          <a:solidFill>
                            <a:srgbClr val="000000"/>
                          </a:solidFill>
                          <a:effectLst/>
                          <a:latin typeface="+mn-lt"/>
                        </a:rPr>
                        <a:t>15,374</a:t>
                      </a:r>
                    </a:p>
                  </a:txBody>
                  <a:tcPr marL="548640" marR="7620" marT="7620" marB="0" anchor="ctr">
                    <a:solidFill>
                      <a:schemeClr val="bg1">
                        <a:lumMod val="85000"/>
                      </a:schemeClr>
                    </a:solidFill>
                  </a:tcPr>
                </a:tc>
                <a:tc>
                  <a:txBody>
                    <a:bodyPr/>
                    <a:lstStyle/>
                    <a:p>
                      <a:pPr algn="ctr"/>
                      <a:r>
                        <a:rPr lang="tr-TR" sz="1400" b="1" dirty="0"/>
                        <a:t>12.07.2024</a:t>
                      </a:r>
                    </a:p>
                  </a:txBody>
                  <a:tcPr marL="6350" marR="6350" marT="6350" marB="0" anchor="ctr">
                    <a:solidFill>
                      <a:schemeClr val="bg1">
                        <a:lumMod val="95000"/>
                      </a:schemeClr>
                    </a:solidFill>
                  </a:tcPr>
                </a:tc>
                <a:tc>
                  <a:txBody>
                    <a:bodyPr/>
                    <a:lstStyle/>
                    <a:p>
                      <a:pPr algn="ctr"/>
                      <a:r>
                        <a:rPr lang="tr-TR" sz="1400" dirty="0">
                          <a:latin typeface="+mn-lt"/>
                        </a:rPr>
                        <a:t>2.351</a:t>
                      </a:r>
                    </a:p>
                  </a:txBody>
                  <a:tcPr anchor="ctr">
                    <a:solidFill>
                      <a:schemeClr val="bg1">
                        <a:lumMod val="95000"/>
                      </a:schemeClr>
                    </a:solidFill>
                  </a:tcPr>
                </a:tc>
                <a:tc>
                  <a:txBody>
                    <a:bodyPr/>
                    <a:lstStyle/>
                    <a:p>
                      <a:pPr algn="ctr"/>
                      <a:r>
                        <a:rPr lang="tr-TR" sz="1400" b="1" dirty="0">
                          <a:latin typeface="+mn-lt"/>
                        </a:rPr>
                        <a:t>12.08.2024</a:t>
                      </a:r>
                    </a:p>
                  </a:txBody>
                  <a:tcPr anchor="ctr">
                    <a:solidFill>
                      <a:srgbClr val="FFFF00"/>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3862890437"/>
                  </a:ext>
                </a:extLst>
              </a:tr>
              <a:tr h="386138">
                <a:tc>
                  <a:txBody>
                    <a:bodyPr/>
                    <a:lstStyle/>
                    <a:p>
                      <a:pPr algn="ctr" fontAlgn="t"/>
                      <a:r>
                        <a:rPr lang="tr-TR" sz="1400" b="1" i="0" u="none" strike="noStrike" dirty="0">
                          <a:solidFill>
                            <a:srgbClr val="000000"/>
                          </a:solidFill>
                          <a:effectLst/>
                          <a:latin typeface="+mn-lt"/>
                        </a:rPr>
                        <a:t>13.06.2024</a:t>
                      </a:r>
                    </a:p>
                  </a:txBody>
                  <a:tcPr marL="182880" marR="7620" marT="7620" marB="0" anchor="ctr">
                    <a:solidFill>
                      <a:schemeClr val="bg1">
                        <a:lumMod val="85000"/>
                      </a:schemeClr>
                    </a:solidFill>
                  </a:tcPr>
                </a:tc>
                <a:tc>
                  <a:txBody>
                    <a:bodyPr/>
                    <a:lstStyle/>
                    <a:p>
                      <a:pPr algn="l" fontAlgn="t"/>
                      <a:r>
                        <a:rPr lang="tr-TR" sz="1400" b="0" i="0" u="none" strike="noStrike" dirty="0">
                          <a:solidFill>
                            <a:srgbClr val="000000"/>
                          </a:solidFill>
                          <a:effectLst/>
                          <a:latin typeface="+mn-lt"/>
                        </a:rPr>
                        <a:t>13,984</a:t>
                      </a:r>
                    </a:p>
                  </a:txBody>
                  <a:tcPr marL="548640" marR="7620" marT="7620" marB="0" anchor="ctr">
                    <a:solidFill>
                      <a:schemeClr val="bg1">
                        <a:lumMod val="85000"/>
                      </a:schemeClr>
                    </a:solidFill>
                  </a:tcPr>
                </a:tc>
                <a:tc>
                  <a:txBody>
                    <a:bodyPr/>
                    <a:lstStyle/>
                    <a:p>
                      <a:pPr algn="ctr"/>
                      <a:r>
                        <a:rPr lang="tr-TR" sz="1400" b="1" dirty="0"/>
                        <a:t>16.07.2024</a:t>
                      </a:r>
                    </a:p>
                  </a:txBody>
                  <a:tcPr marL="6350" marR="6350" marT="6350" marB="0" anchor="ctr">
                    <a:solidFill>
                      <a:schemeClr val="bg1">
                        <a:lumMod val="85000"/>
                      </a:schemeClr>
                    </a:solidFill>
                  </a:tcPr>
                </a:tc>
                <a:tc>
                  <a:txBody>
                    <a:bodyPr/>
                    <a:lstStyle/>
                    <a:p>
                      <a:pPr algn="ctr"/>
                      <a:r>
                        <a:rPr lang="tr-TR" sz="1400" dirty="0">
                          <a:latin typeface="+mn-lt"/>
                        </a:rPr>
                        <a:t>2.342</a:t>
                      </a:r>
                    </a:p>
                  </a:txBody>
                  <a:tcPr anchor="ctr">
                    <a:solidFill>
                      <a:schemeClr val="bg1">
                        <a:lumMod val="85000"/>
                      </a:schemeClr>
                    </a:solidFill>
                  </a:tcPr>
                </a:tc>
                <a:tc>
                  <a:txBody>
                    <a:bodyPr/>
                    <a:lstStyle/>
                    <a:p>
                      <a:pPr algn="ctr"/>
                      <a:r>
                        <a:rPr lang="tr-TR" sz="1400" b="1" dirty="0">
                          <a:latin typeface="+mn-lt"/>
                        </a:rPr>
                        <a:t>13.08.2024</a:t>
                      </a:r>
                    </a:p>
                  </a:txBody>
                  <a:tcPr anchor="ctr">
                    <a:solidFill>
                      <a:srgbClr val="FFFF00"/>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1385401348"/>
                  </a:ext>
                </a:extLst>
              </a:tr>
              <a:tr h="278371">
                <a:tc>
                  <a:txBody>
                    <a:bodyPr/>
                    <a:lstStyle/>
                    <a:p>
                      <a:pPr algn="ctr" fontAlgn="t"/>
                      <a:r>
                        <a:rPr lang="tr-TR" sz="1400" b="1" i="0" u="none" strike="noStrike" dirty="0">
                          <a:solidFill>
                            <a:srgbClr val="000000"/>
                          </a:solidFill>
                          <a:effectLst/>
                          <a:latin typeface="+mn-lt"/>
                        </a:rPr>
                        <a:t>14.06.2024</a:t>
                      </a:r>
                    </a:p>
                  </a:txBody>
                  <a:tcPr marL="182880" marR="7620" marT="7620" marB="0" anchor="ctr"/>
                </a:tc>
                <a:tc>
                  <a:txBody>
                    <a:bodyPr/>
                    <a:lstStyle/>
                    <a:p>
                      <a:pPr algn="l" fontAlgn="t"/>
                      <a:r>
                        <a:rPr lang="tr-TR" sz="1400" b="0" i="0" u="none" strike="noStrike" dirty="0">
                          <a:solidFill>
                            <a:srgbClr val="000000"/>
                          </a:solidFill>
                          <a:effectLst/>
                          <a:latin typeface="+mn-lt"/>
                        </a:rPr>
                        <a:t>12,496</a:t>
                      </a:r>
                    </a:p>
                  </a:txBody>
                  <a:tcPr marL="548640" marR="7620" marT="7620" marB="0" anchor="ctr"/>
                </a:tc>
                <a:tc>
                  <a:txBody>
                    <a:bodyPr/>
                    <a:lstStyle/>
                    <a:p>
                      <a:pPr algn="ctr"/>
                      <a:r>
                        <a:rPr lang="tr-TR" sz="1400" b="1" dirty="0"/>
                        <a:t>17.07.2024</a:t>
                      </a:r>
                    </a:p>
                  </a:txBody>
                  <a:tcPr marL="6350" marR="6350" marT="6350" marB="0" anchor="ctr">
                    <a:solidFill>
                      <a:schemeClr val="bg1">
                        <a:lumMod val="95000"/>
                      </a:schemeClr>
                    </a:solidFill>
                  </a:tcPr>
                </a:tc>
                <a:tc>
                  <a:txBody>
                    <a:bodyPr/>
                    <a:lstStyle/>
                    <a:p>
                      <a:pPr algn="ctr"/>
                      <a:r>
                        <a:rPr lang="tr-TR" sz="1400" dirty="0">
                          <a:latin typeface="+mn-lt"/>
                        </a:rPr>
                        <a:t>2.042</a:t>
                      </a:r>
                    </a:p>
                  </a:txBody>
                  <a:tcPr anchor="ctr">
                    <a:solidFill>
                      <a:schemeClr val="bg1">
                        <a:lumMod val="95000"/>
                      </a:schemeClr>
                    </a:solidFill>
                  </a:tcPr>
                </a:tc>
                <a:tc>
                  <a:txBody>
                    <a:bodyPr/>
                    <a:lstStyle/>
                    <a:p>
                      <a:pPr algn="ctr"/>
                      <a:r>
                        <a:rPr lang="tr-TR" sz="1400" b="1" dirty="0">
                          <a:latin typeface="+mn-lt"/>
                        </a:rPr>
                        <a:t>14.08.2024</a:t>
                      </a:r>
                    </a:p>
                  </a:txBody>
                  <a:tcPr anchor="ctr">
                    <a:solidFill>
                      <a:srgbClr val="FFFF00"/>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32992492"/>
                  </a:ext>
                </a:extLst>
              </a:tr>
              <a:tr h="278371">
                <a:tc>
                  <a:txBody>
                    <a:bodyPr/>
                    <a:lstStyle/>
                    <a:p>
                      <a:pPr algn="ctr" fontAlgn="t"/>
                      <a:r>
                        <a:rPr lang="tr-TR" sz="1400" b="1" i="0" u="none" strike="noStrike" dirty="0">
                          <a:solidFill>
                            <a:srgbClr val="000000"/>
                          </a:solidFill>
                          <a:effectLst/>
                          <a:latin typeface="+mn-lt"/>
                        </a:rPr>
                        <a:t>20.06.2024</a:t>
                      </a:r>
                    </a:p>
                  </a:txBody>
                  <a:tcPr marL="182880" marR="7620" marT="7620" marB="0" anchor="ctr">
                    <a:solidFill>
                      <a:schemeClr val="bg1">
                        <a:lumMod val="85000"/>
                      </a:schemeClr>
                    </a:solidFill>
                  </a:tcPr>
                </a:tc>
                <a:tc>
                  <a:txBody>
                    <a:bodyPr/>
                    <a:lstStyle/>
                    <a:p>
                      <a:pPr algn="ctr"/>
                      <a:r>
                        <a:rPr lang="tr-TR" sz="1400" dirty="0">
                          <a:latin typeface="+mn-lt"/>
                        </a:rPr>
                        <a:t>10,757</a:t>
                      </a:r>
                    </a:p>
                  </a:txBody>
                  <a:tcPr anchor="ctr">
                    <a:solidFill>
                      <a:schemeClr val="bg1">
                        <a:lumMod val="85000"/>
                      </a:schemeClr>
                    </a:solidFill>
                  </a:tcPr>
                </a:tc>
                <a:tc>
                  <a:txBody>
                    <a:bodyPr/>
                    <a:lstStyle/>
                    <a:p>
                      <a:pPr algn="ctr"/>
                      <a:r>
                        <a:rPr lang="tr-TR" sz="1400" b="1" dirty="0">
                          <a:latin typeface="+mn-lt"/>
                        </a:rPr>
                        <a:t>18.07.2024</a:t>
                      </a:r>
                    </a:p>
                  </a:txBody>
                  <a:tcPr anchor="ctr"/>
                </a:tc>
                <a:tc>
                  <a:txBody>
                    <a:bodyPr/>
                    <a:lstStyle/>
                    <a:p>
                      <a:pPr algn="ctr"/>
                      <a:r>
                        <a:rPr lang="tr-TR" sz="1400" dirty="0">
                          <a:latin typeface="+mn-lt"/>
                        </a:rPr>
                        <a:t>2.042</a:t>
                      </a:r>
                    </a:p>
                  </a:txBody>
                  <a:tcPr anchor="ctr"/>
                </a:tc>
                <a:tc>
                  <a:txBody>
                    <a:bodyPr/>
                    <a:lstStyle/>
                    <a:p>
                      <a:pPr algn="ctr"/>
                      <a:r>
                        <a:rPr lang="tr-TR" sz="1400" b="1" dirty="0">
                          <a:latin typeface="+mn-lt"/>
                        </a:rPr>
                        <a:t>15.08.2024</a:t>
                      </a:r>
                    </a:p>
                  </a:txBody>
                  <a:tcPr anchor="ctr">
                    <a:solidFill>
                      <a:srgbClr val="FFFF00"/>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2907063099"/>
                  </a:ext>
                </a:extLst>
              </a:tr>
              <a:tr h="278371">
                <a:tc>
                  <a:txBody>
                    <a:bodyPr/>
                    <a:lstStyle/>
                    <a:p>
                      <a:pPr algn="ctr" fontAlgn="t"/>
                      <a:r>
                        <a:rPr lang="tr-TR" sz="1400" b="1" i="0" u="none" strike="noStrike" dirty="0">
                          <a:solidFill>
                            <a:srgbClr val="000000"/>
                          </a:solidFill>
                          <a:effectLst/>
                          <a:latin typeface="+mn-lt"/>
                        </a:rPr>
                        <a:t>21.06.2024</a:t>
                      </a:r>
                    </a:p>
                  </a:txBody>
                  <a:tcPr marL="182880" marR="7620" marT="7620" marB="0" anchor="ctr">
                    <a:solidFill>
                      <a:schemeClr val="bg1">
                        <a:lumMod val="85000"/>
                      </a:schemeClr>
                    </a:solidFill>
                  </a:tcPr>
                </a:tc>
                <a:tc>
                  <a:txBody>
                    <a:bodyPr/>
                    <a:lstStyle/>
                    <a:p>
                      <a:pPr algn="ctr"/>
                      <a:r>
                        <a:rPr lang="tr-TR" sz="1400" dirty="0">
                          <a:latin typeface="+mn-lt"/>
                        </a:rPr>
                        <a:t>9,093</a:t>
                      </a:r>
                    </a:p>
                  </a:txBody>
                  <a:tcPr anchor="ctr">
                    <a:solidFill>
                      <a:schemeClr val="bg1">
                        <a:lumMod val="85000"/>
                      </a:schemeClr>
                    </a:solidFill>
                  </a:tcPr>
                </a:tc>
                <a:tc>
                  <a:txBody>
                    <a:bodyPr/>
                    <a:lstStyle/>
                    <a:p>
                      <a:pPr algn="ctr"/>
                      <a:r>
                        <a:rPr lang="tr-TR" sz="1400" b="1" dirty="0">
                          <a:latin typeface="+mn-lt"/>
                        </a:rPr>
                        <a:t>19.07.2024</a:t>
                      </a:r>
                    </a:p>
                  </a:txBody>
                  <a:tcPr anchor="ctr">
                    <a:solidFill>
                      <a:schemeClr val="bg1">
                        <a:lumMod val="85000"/>
                      </a:schemeClr>
                    </a:solidFill>
                  </a:tcPr>
                </a:tc>
                <a:tc>
                  <a:txBody>
                    <a:bodyPr/>
                    <a:lstStyle/>
                    <a:p>
                      <a:pPr algn="ctr"/>
                      <a:r>
                        <a:rPr lang="tr-TR" sz="1400" dirty="0">
                          <a:latin typeface="+mn-lt"/>
                        </a:rPr>
                        <a:t>2.051</a:t>
                      </a:r>
                    </a:p>
                  </a:txBody>
                  <a:tcPr anchor="ctr">
                    <a:solidFill>
                      <a:schemeClr val="bg1">
                        <a:lumMod val="85000"/>
                      </a:schemeClr>
                    </a:solidFill>
                  </a:tcPr>
                </a:tc>
                <a:tc>
                  <a:txBody>
                    <a:bodyPr/>
                    <a:lstStyle/>
                    <a:p>
                      <a:pPr algn="ctr"/>
                      <a:r>
                        <a:rPr lang="tr-TR" sz="1400" b="1" dirty="0">
                          <a:latin typeface="+mn-lt"/>
                        </a:rPr>
                        <a:t>16.08.2024</a:t>
                      </a:r>
                    </a:p>
                  </a:txBody>
                  <a:tcPr anchor="ctr">
                    <a:solidFill>
                      <a:srgbClr val="FFFF00"/>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2724877834"/>
                  </a:ext>
                </a:extLst>
              </a:tr>
              <a:tr h="278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24.06.2024</a:t>
                      </a:r>
                    </a:p>
                  </a:txBody>
                  <a:tcPr anchor="ctr">
                    <a:solidFill>
                      <a:schemeClr val="bg1">
                        <a:lumMod val="85000"/>
                      </a:schemeClr>
                    </a:solidFill>
                  </a:tcPr>
                </a:tc>
                <a:tc>
                  <a:txBody>
                    <a:bodyPr/>
                    <a:lstStyle/>
                    <a:p>
                      <a:pPr algn="ctr"/>
                      <a:r>
                        <a:rPr lang="tr-TR" sz="1400" dirty="0">
                          <a:latin typeface="+mn-lt"/>
                        </a:rPr>
                        <a:t>7,122</a:t>
                      </a:r>
                    </a:p>
                  </a:txBody>
                  <a:tcPr anchor="ctr">
                    <a:solidFill>
                      <a:schemeClr val="bg1">
                        <a:lumMod val="85000"/>
                      </a:schemeClr>
                    </a:solidFill>
                  </a:tcPr>
                </a:tc>
                <a:tc>
                  <a:txBody>
                    <a:bodyPr/>
                    <a:lstStyle/>
                    <a:p>
                      <a:pPr algn="ctr"/>
                      <a:r>
                        <a:rPr lang="tr-TR" sz="1400" b="1" dirty="0">
                          <a:latin typeface="+mn-lt"/>
                        </a:rPr>
                        <a:t>22.07.2024</a:t>
                      </a:r>
                    </a:p>
                  </a:txBody>
                  <a:tcPr anchor="ctr">
                    <a:solidFill>
                      <a:schemeClr val="bg1">
                        <a:lumMod val="85000"/>
                      </a:schemeClr>
                    </a:solidFill>
                  </a:tcPr>
                </a:tc>
                <a:tc>
                  <a:txBody>
                    <a:bodyPr/>
                    <a:lstStyle/>
                    <a:p>
                      <a:pPr algn="ctr"/>
                      <a:r>
                        <a:rPr lang="tr-TR" sz="1400" dirty="0">
                          <a:latin typeface="+mn-lt"/>
                        </a:rPr>
                        <a:t>144</a:t>
                      </a:r>
                    </a:p>
                  </a:txBody>
                  <a:tcPr anchor="ctr">
                    <a:solidFill>
                      <a:schemeClr val="bg1">
                        <a:lumMod val="85000"/>
                      </a:schemeClr>
                    </a:solidFill>
                  </a:tcPr>
                </a:tc>
                <a:tc>
                  <a:txBody>
                    <a:bodyPr/>
                    <a:lstStyle/>
                    <a:p>
                      <a:pPr algn="ctr"/>
                      <a:r>
                        <a:rPr lang="tr-TR" sz="1400" b="1" dirty="0">
                          <a:latin typeface="+mn-lt"/>
                        </a:rPr>
                        <a:t>19.08.2024</a:t>
                      </a:r>
                    </a:p>
                  </a:txBody>
                  <a:tcPr anchor="ctr">
                    <a:solidFill>
                      <a:srgbClr val="FFFF00"/>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2177935856"/>
                  </a:ext>
                </a:extLst>
              </a:tr>
            </a:tbl>
          </a:graphicData>
        </a:graphic>
      </p:graphicFrame>
    </p:spTree>
    <p:extLst>
      <p:ext uri="{BB962C8B-B14F-4D97-AF65-F5344CB8AC3E}">
        <p14:creationId xmlns:p14="http://schemas.microsoft.com/office/powerpoint/2010/main" val="16330548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5FE2-0546-546F-3D33-4AC6DA9A2C0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C7BC699-0670-B00E-3ECF-C157A79BE01F}"/>
              </a:ext>
            </a:extLst>
          </p:cNvPr>
          <p:cNvSpPr>
            <a:spLocks noGrp="1"/>
          </p:cNvSpPr>
          <p:nvPr>
            <p:ph type="title"/>
          </p:nvPr>
        </p:nvSpPr>
        <p:spPr>
          <a:xfrm>
            <a:off x="347869" y="145429"/>
            <a:ext cx="8229600" cy="768971"/>
          </a:xfrm>
        </p:spPr>
        <p:txBody>
          <a:bodyPr>
            <a:noAutofit/>
          </a:bodyPr>
          <a:lstStyle/>
          <a:p>
            <a:r>
              <a:rPr kumimoji="0" lang="tr-TR" sz="1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YURT İÇİ YAPILAN TOPLAM SWAP TUTARI (MİLYON $)</a:t>
            </a:r>
            <a:br>
              <a:rPr kumimoji="0" lang="tr-TR" sz="1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br>
            <a:r>
              <a:rPr kumimoji="0" lang="tr-TR" sz="1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(Kaynak: 3</a:t>
            </a:r>
            <a:r>
              <a:rPr lang="tr-TR" sz="1800" b="1" dirty="0">
                <a:solidFill>
                  <a:prstClr val="black"/>
                </a:solidFill>
                <a:latin typeface="Times New Roman" panose="02020603050405020304" pitchFamily="18" charset="0"/>
                <a:cs typeface="Times New Roman" panose="02020603050405020304" pitchFamily="18" charset="0"/>
              </a:rPr>
              <a:t> Temmuz </a:t>
            </a:r>
            <a:r>
              <a:rPr kumimoji="0" lang="tr-TR" sz="1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2025  </a:t>
            </a:r>
            <a:r>
              <a:rPr kumimoji="0" lang="tr-TR" sz="18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hlinkClick r:id="rId3"/>
              </a:rPr>
              <a:t>www.tcmb.gov.tr</a:t>
            </a:r>
            <a:r>
              <a:rPr kumimoji="0" lang="tr-TR" sz="1800" b="1" i="0" u="none" strike="noStrike" kern="1200" cap="none" spc="0" normalizeH="0" baseline="0" noProof="0" dirty="0">
                <a:ln>
                  <a:noFill/>
                </a:ln>
                <a:solidFill>
                  <a:prstClr val="black"/>
                </a:solidFill>
                <a:effectLst/>
                <a:uLnTx/>
                <a:uFillTx/>
                <a:latin typeface="Times New Roman" pitchFamily="18" charset="0"/>
                <a:ea typeface="+mj-ea"/>
                <a:cs typeface="Times New Roman" pitchFamily="18" charset="0"/>
              </a:rPr>
              <a:t> )</a:t>
            </a:r>
            <a:br>
              <a:rPr kumimoji="0" lang="tr-TR" sz="1800" b="0" i="0" u="none" strike="noStrike" kern="1200" cap="none" spc="0" normalizeH="0" baseline="0" noProof="0" dirty="0">
                <a:ln>
                  <a:noFill/>
                </a:ln>
                <a:solidFill>
                  <a:prstClr val="black"/>
                </a:solidFill>
                <a:effectLst/>
                <a:uLnTx/>
                <a:uFillTx/>
                <a:latin typeface="Times New Roman" pitchFamily="18" charset="0"/>
                <a:ea typeface="+mj-ea"/>
                <a:cs typeface="Times New Roman" pitchFamily="18" charset="0"/>
              </a:rPr>
            </a:br>
            <a:endParaRPr lang="tr-TR" sz="1800" dirty="0"/>
          </a:p>
        </p:txBody>
      </p:sp>
      <p:graphicFrame>
        <p:nvGraphicFramePr>
          <p:cNvPr id="4" name="İçerik Yer Tutucusu 3">
            <a:extLst>
              <a:ext uri="{FF2B5EF4-FFF2-40B4-BE49-F238E27FC236}">
                <a16:creationId xmlns:a16="http://schemas.microsoft.com/office/drawing/2014/main" id="{53F91C3B-A059-BE0E-4306-D426BAFE00D2}"/>
              </a:ext>
            </a:extLst>
          </p:cNvPr>
          <p:cNvGraphicFramePr>
            <a:graphicFrameLocks noGrp="1"/>
          </p:cNvGraphicFramePr>
          <p:nvPr>
            <p:ph idx="1"/>
            <p:extLst>
              <p:ext uri="{D42A27DB-BD31-4B8C-83A1-F6EECF244321}">
                <p14:modId xmlns:p14="http://schemas.microsoft.com/office/powerpoint/2010/main" val="3723484838"/>
              </p:ext>
            </p:extLst>
          </p:nvPr>
        </p:nvGraphicFramePr>
        <p:xfrm>
          <a:off x="42203" y="636105"/>
          <a:ext cx="9101800" cy="6370320"/>
        </p:xfrm>
        <a:graphic>
          <a:graphicData uri="http://schemas.openxmlformats.org/drawingml/2006/table">
            <a:tbl>
              <a:tblPr firstRow="1" bandRow="1">
                <a:tableStyleId>{5C22544A-7EE6-4342-B048-85BDC9FD1C3A}</a:tableStyleId>
              </a:tblPr>
              <a:tblGrid>
                <a:gridCol w="1137725">
                  <a:extLst>
                    <a:ext uri="{9D8B030D-6E8A-4147-A177-3AD203B41FA5}">
                      <a16:colId xmlns:a16="http://schemas.microsoft.com/office/drawing/2014/main" val="856064348"/>
                    </a:ext>
                  </a:extLst>
                </a:gridCol>
                <a:gridCol w="1137725">
                  <a:extLst>
                    <a:ext uri="{9D8B030D-6E8A-4147-A177-3AD203B41FA5}">
                      <a16:colId xmlns:a16="http://schemas.microsoft.com/office/drawing/2014/main" val="769275805"/>
                    </a:ext>
                  </a:extLst>
                </a:gridCol>
                <a:gridCol w="1137725">
                  <a:extLst>
                    <a:ext uri="{9D8B030D-6E8A-4147-A177-3AD203B41FA5}">
                      <a16:colId xmlns:a16="http://schemas.microsoft.com/office/drawing/2014/main" val="4082299562"/>
                    </a:ext>
                  </a:extLst>
                </a:gridCol>
                <a:gridCol w="1137725">
                  <a:extLst>
                    <a:ext uri="{9D8B030D-6E8A-4147-A177-3AD203B41FA5}">
                      <a16:colId xmlns:a16="http://schemas.microsoft.com/office/drawing/2014/main" val="2549268826"/>
                    </a:ext>
                  </a:extLst>
                </a:gridCol>
                <a:gridCol w="1137725">
                  <a:extLst>
                    <a:ext uri="{9D8B030D-6E8A-4147-A177-3AD203B41FA5}">
                      <a16:colId xmlns:a16="http://schemas.microsoft.com/office/drawing/2014/main" val="3120787188"/>
                    </a:ext>
                  </a:extLst>
                </a:gridCol>
                <a:gridCol w="1137725">
                  <a:extLst>
                    <a:ext uri="{9D8B030D-6E8A-4147-A177-3AD203B41FA5}">
                      <a16:colId xmlns:a16="http://schemas.microsoft.com/office/drawing/2014/main" val="3021361494"/>
                    </a:ext>
                  </a:extLst>
                </a:gridCol>
                <a:gridCol w="1137725">
                  <a:extLst>
                    <a:ext uri="{9D8B030D-6E8A-4147-A177-3AD203B41FA5}">
                      <a16:colId xmlns:a16="http://schemas.microsoft.com/office/drawing/2014/main" val="3457664613"/>
                    </a:ext>
                  </a:extLst>
                </a:gridCol>
                <a:gridCol w="1137725">
                  <a:extLst>
                    <a:ext uri="{9D8B030D-6E8A-4147-A177-3AD203B41FA5}">
                      <a16:colId xmlns:a16="http://schemas.microsoft.com/office/drawing/2014/main" val="4142860029"/>
                    </a:ext>
                  </a:extLst>
                </a:gridCol>
              </a:tblGrid>
              <a:tr h="418144">
                <a:tc>
                  <a:txBody>
                    <a:bodyPr/>
                    <a:lstStyle/>
                    <a:p>
                      <a:pPr algn="ctr"/>
                      <a:r>
                        <a:rPr lang="tr-TR" sz="1600" dirty="0">
                          <a:latin typeface="+mn-lt"/>
                        </a:rPr>
                        <a:t>TARİH</a:t>
                      </a:r>
                    </a:p>
                  </a:txBody>
                  <a:tcPr/>
                </a:tc>
                <a:tc>
                  <a:txBody>
                    <a:bodyPr/>
                    <a:lstStyle/>
                    <a:p>
                      <a:pPr algn="ctr"/>
                      <a:r>
                        <a:rPr lang="tr-TR" sz="1600" dirty="0">
                          <a:latin typeface="+mn-lt"/>
                        </a:rPr>
                        <a:t>TOPLAM SWAP</a:t>
                      </a:r>
                    </a:p>
                  </a:txBody>
                  <a:tcPr/>
                </a:tc>
                <a:tc>
                  <a:txBody>
                    <a:bodyPr/>
                    <a:lstStyle/>
                    <a:p>
                      <a:pPr algn="ctr"/>
                      <a:r>
                        <a:rPr lang="tr-TR" sz="1600" dirty="0">
                          <a:latin typeface="+mn-lt"/>
                        </a:rPr>
                        <a:t>TARİH</a:t>
                      </a:r>
                    </a:p>
                  </a:txBody>
                  <a:tcPr/>
                </a:tc>
                <a:tc>
                  <a:txBody>
                    <a:bodyPr/>
                    <a:lstStyle/>
                    <a:p>
                      <a:pPr algn="ctr"/>
                      <a:r>
                        <a:rPr lang="tr-TR" sz="1600" dirty="0">
                          <a:latin typeface="+mn-lt"/>
                        </a:rPr>
                        <a:t>TOPLAM SWAP</a:t>
                      </a:r>
                    </a:p>
                  </a:txBody>
                  <a:tcPr/>
                </a:tc>
                <a:tc>
                  <a:txBody>
                    <a:bodyPr/>
                    <a:lstStyle/>
                    <a:p>
                      <a:pPr algn="ctr"/>
                      <a:r>
                        <a:rPr lang="tr-TR" sz="1600" dirty="0">
                          <a:latin typeface="+mn-lt"/>
                        </a:rPr>
                        <a:t>TARİH </a:t>
                      </a:r>
                    </a:p>
                  </a:txBody>
                  <a:tcPr/>
                </a:tc>
                <a:tc>
                  <a:txBody>
                    <a:bodyPr/>
                    <a:lstStyle/>
                    <a:p>
                      <a:pPr algn="ctr"/>
                      <a:r>
                        <a:rPr lang="tr-TR" sz="1600" dirty="0">
                          <a:latin typeface="+mn-lt"/>
                        </a:rPr>
                        <a:t>TOPLAM SWAP</a:t>
                      </a:r>
                    </a:p>
                  </a:txBody>
                  <a:tcPr/>
                </a:tc>
                <a:tc>
                  <a:txBody>
                    <a:bodyPr/>
                    <a:lstStyle/>
                    <a:p>
                      <a:pPr algn="ctr"/>
                      <a:r>
                        <a:rPr lang="tr-TR" sz="1600" dirty="0">
                          <a:latin typeface="+mn-lt"/>
                        </a:rPr>
                        <a:t>TARİH </a:t>
                      </a:r>
                    </a:p>
                  </a:txBody>
                  <a:tcPr/>
                </a:tc>
                <a:tc>
                  <a:txBody>
                    <a:bodyPr/>
                    <a:lstStyle/>
                    <a:p>
                      <a:pPr algn="ctr"/>
                      <a:r>
                        <a:rPr lang="tr-TR" sz="1600" dirty="0">
                          <a:latin typeface="+mn-lt"/>
                        </a:rPr>
                        <a:t>TOPLAM SWAP</a:t>
                      </a:r>
                    </a:p>
                  </a:txBody>
                  <a:tcPr/>
                </a:tc>
                <a:extLst>
                  <a:ext uri="{0D108BD9-81ED-4DB2-BD59-A6C34878D82A}">
                    <a16:rowId xmlns:a16="http://schemas.microsoft.com/office/drawing/2014/main" val="941361435"/>
                  </a:ext>
                </a:extLst>
              </a:tr>
              <a:tr h="298900">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tr-TR" sz="1400" b="1" dirty="0">
                          <a:latin typeface="+mn-lt"/>
                        </a:rPr>
                        <a:t>28.03.2025</a:t>
                      </a:r>
                    </a:p>
                  </a:txBody>
                  <a:tcPr marL="182880" marR="7620" marT="7620" marB="0"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29.04.2025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28.05.2025</a:t>
                      </a:r>
                    </a:p>
                  </a:txBody>
                  <a:tcPr anchor="ctr">
                    <a:solidFill>
                      <a:schemeClr val="bg1">
                        <a:lumMod val="85000"/>
                      </a:schemeClr>
                    </a:solidFill>
                  </a:tcPr>
                </a:tc>
                <a:tc>
                  <a:txBody>
                    <a:bodyPr/>
                    <a:lstStyle/>
                    <a:p>
                      <a:pPr algn="l" fontAlgn="t"/>
                      <a:r>
                        <a:rPr lang="tr-TR" sz="1400" b="0" i="0" u="none" strike="noStrike" dirty="0">
                          <a:solidFill>
                            <a:srgbClr val="000000"/>
                          </a:solidFill>
                          <a:effectLst/>
                          <a:latin typeface="+mn-lt"/>
                        </a:rPr>
                        <a:t>0</a:t>
                      </a:r>
                    </a:p>
                  </a:txBody>
                  <a:tcPr marL="548640" marR="7620" marT="7620" marB="0" anchor="ctr">
                    <a:solidFill>
                      <a:srgbClr val="FFFF00"/>
                    </a:solidFill>
                  </a:tcPr>
                </a:tc>
                <a:tc>
                  <a:txBody>
                    <a:bodyPr/>
                    <a:lstStyle/>
                    <a:p>
                      <a:pPr algn="ctr"/>
                      <a:r>
                        <a:rPr lang="tr-TR" sz="1400" b="1" dirty="0"/>
                        <a:t>27.06.2025</a:t>
                      </a:r>
                    </a:p>
                  </a:txBody>
                  <a:tcPr marL="6350" marR="6350" marT="6350" marB="0" anchor="ctr">
                    <a:solidFill>
                      <a:schemeClr val="bg1">
                        <a:lumMod val="85000"/>
                      </a:schemeClr>
                    </a:solidFill>
                  </a:tcPr>
                </a:tc>
                <a:tc>
                  <a:txBody>
                    <a:bodyPr/>
                    <a:lstStyle/>
                    <a:p>
                      <a:pPr algn="ctr"/>
                      <a:r>
                        <a:rPr lang="tr-TR" sz="1400" dirty="0"/>
                        <a:t>0</a:t>
                      </a:r>
                    </a:p>
                  </a:txBody>
                  <a:tcPr marL="6350" marR="6350" marT="6350" marB="0" anchor="ctr">
                    <a:solidFill>
                      <a:srgbClr val="FFFF00"/>
                    </a:solidFill>
                  </a:tcPr>
                </a:tc>
                <a:extLst>
                  <a:ext uri="{0D108BD9-81ED-4DB2-BD59-A6C34878D82A}">
                    <a16:rowId xmlns:a16="http://schemas.microsoft.com/office/drawing/2014/main" val="400191645"/>
                  </a:ext>
                </a:extLst>
              </a:tr>
              <a:tr h="298900">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tr-TR" sz="1400" b="1" dirty="0">
                          <a:latin typeface="+mn-lt"/>
                        </a:rPr>
                        <a:t>02.04.2025</a:t>
                      </a:r>
                    </a:p>
                  </a:txBody>
                  <a:tcPr marL="182880" marR="7620" marT="7620" marB="0" anchor="ctr">
                    <a:solidFill>
                      <a:schemeClr val="bg1">
                        <a:lumMod val="95000"/>
                      </a:schemeClr>
                    </a:solidFill>
                  </a:tcPr>
                </a:tc>
                <a:tc>
                  <a:txBody>
                    <a:bodyPr/>
                    <a:lstStyle/>
                    <a:p>
                      <a:pPr algn="ctr"/>
                      <a:r>
                        <a:rPr lang="tr-TR" sz="1400" dirty="0">
                          <a:highlight>
                            <a:srgbClr val="FFFF00"/>
                          </a:highlight>
                          <a:latin typeface="+mn-lt"/>
                        </a:rPr>
                        <a:t>0</a:t>
                      </a:r>
                    </a:p>
                  </a:txBody>
                  <a:tcPr anchor="ctr">
                    <a:solidFill>
                      <a:srgbClr val="FFFF00"/>
                    </a:solidFill>
                  </a:tcPr>
                </a:tc>
                <a:tc>
                  <a:txBody>
                    <a:bodyPr/>
                    <a:lstStyle/>
                    <a:p>
                      <a:pPr algn="ctr"/>
                      <a:r>
                        <a:rPr lang="tr-TR" sz="1400" b="1" dirty="0">
                          <a:latin typeface="+mn-lt"/>
                        </a:rPr>
                        <a:t>30.04.2025</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29.05.2025</a:t>
                      </a:r>
                    </a:p>
                  </a:txBody>
                  <a:tcPr anchor="ctr">
                    <a:solidFill>
                      <a:schemeClr val="bg1">
                        <a:lumMod val="95000"/>
                      </a:schemeClr>
                    </a:solidFill>
                  </a:tcPr>
                </a:tc>
                <a:tc>
                  <a:txBody>
                    <a:bodyPr/>
                    <a:lstStyle/>
                    <a:p>
                      <a:pPr algn="l" fontAlgn="t"/>
                      <a:r>
                        <a:rPr lang="tr-TR" sz="1400" b="0" i="0" u="none" strike="noStrike" dirty="0">
                          <a:solidFill>
                            <a:srgbClr val="000000"/>
                          </a:solidFill>
                          <a:effectLst/>
                          <a:latin typeface="+mn-lt"/>
                        </a:rPr>
                        <a:t>0</a:t>
                      </a:r>
                    </a:p>
                  </a:txBody>
                  <a:tcPr marL="548640" marR="7620" marT="7620" marB="0" anchor="ctr">
                    <a:solidFill>
                      <a:srgbClr val="FFFF00"/>
                    </a:solidFill>
                  </a:tcPr>
                </a:tc>
                <a:tc>
                  <a:txBody>
                    <a:bodyPr/>
                    <a:lstStyle/>
                    <a:p>
                      <a:pPr algn="ctr"/>
                      <a:r>
                        <a:rPr lang="tr-TR" sz="1400" b="1" dirty="0"/>
                        <a:t>30.06.2025</a:t>
                      </a:r>
                      <a:endParaRPr lang="tr-TR" sz="1400" dirty="0">
                        <a:latin typeface="+mn-lt"/>
                      </a:endParaRP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423018999"/>
                  </a:ext>
                </a:extLst>
              </a:tr>
              <a:tr h="2989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03.04.2025</a:t>
                      </a:r>
                      <a:endParaRPr lang="tr-TR" sz="1400" b="1" i="0" u="none" strike="noStrike" dirty="0">
                        <a:solidFill>
                          <a:srgbClr val="000000"/>
                        </a:solidFill>
                        <a:effectLst/>
                        <a:latin typeface="+mn-lt"/>
                      </a:endParaRP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2.05.2025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30.05.2025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t>01.07.2025</a:t>
                      </a:r>
                      <a:endParaRPr lang="tr-TR" sz="1400" dirty="0">
                        <a:latin typeface="+mn-lt"/>
                      </a:endParaRP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extLst>
                  <a:ext uri="{0D108BD9-81ED-4DB2-BD59-A6C34878D82A}">
                    <a16:rowId xmlns:a16="http://schemas.microsoft.com/office/drawing/2014/main" val="755293050"/>
                  </a:ext>
                </a:extLst>
              </a:tr>
              <a:tr h="2989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04.04.2025</a:t>
                      </a:r>
                      <a:endParaRPr lang="tr-TR" sz="1400" b="1" i="0" u="none" strike="noStrike" dirty="0">
                        <a:solidFill>
                          <a:srgbClr val="000000"/>
                        </a:solidFill>
                        <a:effectLst/>
                        <a:latin typeface="+mn-lt"/>
                      </a:endParaRP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5.05.2025 </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02.06.2025</a:t>
                      </a:r>
                    </a:p>
                  </a:txBody>
                  <a:tcPr marL="6350" marR="6350" marT="6350" marB="0" anchor="ctr">
                    <a:solidFill>
                      <a:schemeClr val="bg1">
                        <a:lumMod val="95000"/>
                      </a:schemeClr>
                    </a:solidFill>
                  </a:tcPr>
                </a:tc>
                <a:tc>
                  <a:txBody>
                    <a:bodyPr/>
                    <a:lstStyle/>
                    <a:p>
                      <a:pPr algn="ctr"/>
                      <a:r>
                        <a:rPr lang="tr-TR" sz="1400" dirty="0"/>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02.07.2025</a:t>
                      </a:r>
                    </a:p>
                  </a:txBody>
                  <a:tcPr marL="6350" marR="6350" marT="6350" marB="0" anchor="ctr">
                    <a:solidFill>
                      <a:schemeClr val="bg1">
                        <a:lumMod val="95000"/>
                      </a:schemeClr>
                    </a:solidFill>
                  </a:tcPr>
                </a:tc>
                <a:tc>
                  <a:txBody>
                    <a:bodyPr/>
                    <a:lstStyle/>
                    <a:p>
                      <a:pPr algn="ctr"/>
                      <a:r>
                        <a:rPr lang="tr-TR" sz="1400" dirty="0"/>
                        <a:t>0</a:t>
                      </a:r>
                    </a:p>
                  </a:txBody>
                  <a:tcPr anchor="ctr">
                    <a:solidFill>
                      <a:srgbClr val="FFFF00"/>
                    </a:solidFill>
                  </a:tcPr>
                </a:tc>
                <a:extLst>
                  <a:ext uri="{0D108BD9-81ED-4DB2-BD59-A6C34878D82A}">
                    <a16:rowId xmlns:a16="http://schemas.microsoft.com/office/drawing/2014/main" val="1166911210"/>
                  </a:ext>
                </a:extLst>
              </a:tr>
              <a:tr h="2989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07.04.2025</a:t>
                      </a:r>
                      <a:endParaRPr lang="tr-TR" sz="1400" b="1" i="0" u="none" strike="noStrike" dirty="0">
                        <a:solidFill>
                          <a:srgbClr val="000000"/>
                        </a:solidFill>
                        <a:effectLst/>
                        <a:latin typeface="+mn-lt"/>
                      </a:endParaRP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6.05.2025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3.06.2025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endParaRPr lang="tr-TR" sz="1400" b="1" dirty="0">
                        <a:latin typeface="+mn-lt"/>
                      </a:endParaRPr>
                    </a:p>
                  </a:txBody>
                  <a:tcPr anchor="ctr">
                    <a:solidFill>
                      <a:schemeClr val="bg1">
                        <a:lumMod val="85000"/>
                      </a:schemeClr>
                    </a:solidFill>
                  </a:tcPr>
                </a:tc>
                <a:tc>
                  <a:txBody>
                    <a:bodyPr/>
                    <a:lstStyle/>
                    <a:p>
                      <a:pPr algn="ctr"/>
                      <a:endParaRPr lang="tr-TR" sz="1400" dirty="0">
                        <a:latin typeface="+mn-lt"/>
                      </a:endParaRPr>
                    </a:p>
                  </a:txBody>
                  <a:tcPr anchor="ctr">
                    <a:solidFill>
                      <a:srgbClr val="FFFF00"/>
                    </a:solidFill>
                  </a:tcPr>
                </a:tc>
                <a:extLst>
                  <a:ext uri="{0D108BD9-81ED-4DB2-BD59-A6C34878D82A}">
                    <a16:rowId xmlns:a16="http://schemas.microsoft.com/office/drawing/2014/main" val="1495439082"/>
                  </a:ext>
                </a:extLst>
              </a:tr>
              <a:tr h="2989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08.04.2025</a:t>
                      </a:r>
                      <a:endParaRPr lang="tr-TR" sz="1400" b="1" i="0" u="none" strike="noStrike" dirty="0">
                        <a:solidFill>
                          <a:srgbClr val="000000"/>
                        </a:solidFill>
                        <a:effectLst/>
                        <a:latin typeface="+mn-lt"/>
                      </a:endParaRP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7.05.2025</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4.06.2025</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endParaRPr lang="tr-TR" sz="1400" b="1" dirty="0">
                        <a:latin typeface="+mn-lt"/>
                      </a:endParaRPr>
                    </a:p>
                  </a:txBody>
                  <a:tcPr anchor="ctr">
                    <a:solidFill>
                      <a:schemeClr val="bg1">
                        <a:lumMod val="95000"/>
                      </a:schemeClr>
                    </a:solidFill>
                  </a:tcPr>
                </a:tc>
                <a:tc>
                  <a:txBody>
                    <a:bodyPr/>
                    <a:lstStyle/>
                    <a:p>
                      <a:pPr algn="ctr"/>
                      <a:endParaRPr lang="tr-TR" sz="1400" dirty="0">
                        <a:latin typeface="+mn-lt"/>
                      </a:endParaRPr>
                    </a:p>
                  </a:txBody>
                  <a:tcPr anchor="ctr">
                    <a:solidFill>
                      <a:srgbClr val="FFFF00"/>
                    </a:solidFill>
                  </a:tcPr>
                </a:tc>
                <a:extLst>
                  <a:ext uri="{0D108BD9-81ED-4DB2-BD59-A6C34878D82A}">
                    <a16:rowId xmlns:a16="http://schemas.microsoft.com/office/drawing/2014/main" val="2766642261"/>
                  </a:ext>
                </a:extLst>
              </a:tr>
              <a:tr h="2989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09.04.2025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8.05.2025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10.06.2025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endParaRPr lang="tr-TR" sz="1400" b="1" dirty="0">
                        <a:latin typeface="+mn-lt"/>
                      </a:endParaRPr>
                    </a:p>
                  </a:txBody>
                  <a:tcPr anchor="ctr">
                    <a:solidFill>
                      <a:schemeClr val="bg1">
                        <a:lumMod val="85000"/>
                      </a:schemeClr>
                    </a:solidFill>
                  </a:tcPr>
                </a:tc>
                <a:tc>
                  <a:txBody>
                    <a:bodyPr/>
                    <a:lstStyle/>
                    <a:p>
                      <a:pPr algn="ctr"/>
                      <a:endParaRPr lang="tr-TR" sz="1400" dirty="0">
                        <a:latin typeface="+mn-lt"/>
                      </a:endParaRPr>
                    </a:p>
                  </a:txBody>
                  <a:tcPr anchor="ctr">
                    <a:solidFill>
                      <a:srgbClr val="FFFF00"/>
                    </a:solidFill>
                  </a:tcPr>
                </a:tc>
                <a:extLst>
                  <a:ext uri="{0D108BD9-81ED-4DB2-BD59-A6C34878D82A}">
                    <a16:rowId xmlns:a16="http://schemas.microsoft.com/office/drawing/2014/main" val="850853685"/>
                  </a:ext>
                </a:extLst>
              </a:tr>
              <a:tr h="298900">
                <a:tc>
                  <a:txBody>
                    <a:bodyPr/>
                    <a:lstStyle/>
                    <a:p>
                      <a:pPr algn="ctr"/>
                      <a:r>
                        <a:rPr lang="tr-TR" sz="1400" b="1" dirty="0">
                          <a:latin typeface="+mn-lt"/>
                        </a:rPr>
                        <a:t>10.04.2025</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t>9.05.2025</a:t>
                      </a:r>
                    </a:p>
                  </a:txBody>
                  <a:tcPr marL="4191" marR="4191" marT="4191" marB="0" anchor="ctr">
                    <a:solidFill>
                      <a:schemeClr val="bg1">
                        <a:lumMod val="95000"/>
                      </a:schemeClr>
                    </a:solidFill>
                  </a:tcPr>
                </a:tc>
                <a:tc>
                  <a:txBody>
                    <a:bodyPr/>
                    <a:lstStyle/>
                    <a:p>
                      <a:pPr algn="ctr"/>
                      <a:r>
                        <a:rPr lang="tr-TR" sz="1400" dirty="0"/>
                        <a:t>0</a:t>
                      </a:r>
                    </a:p>
                  </a:txBody>
                  <a:tcPr marL="9525" marR="9525" marT="9525" marB="0" anchor="ctr">
                    <a:solidFill>
                      <a:srgbClr val="FFFF00"/>
                    </a:solidFill>
                  </a:tcPr>
                </a:tc>
                <a:tc>
                  <a:txBody>
                    <a:bodyPr/>
                    <a:lstStyle/>
                    <a:p>
                      <a:pPr algn="ctr"/>
                      <a:r>
                        <a:rPr lang="tr-TR" sz="1400" b="1" dirty="0"/>
                        <a:t>11.06.2025 </a:t>
                      </a:r>
                    </a:p>
                  </a:txBody>
                  <a:tcPr marL="4191" marR="4191" marT="4191" marB="0" anchor="ctr">
                    <a:solidFill>
                      <a:schemeClr val="bg1">
                        <a:lumMod val="95000"/>
                      </a:schemeClr>
                    </a:solidFill>
                  </a:tcPr>
                </a:tc>
                <a:tc>
                  <a:txBody>
                    <a:bodyPr/>
                    <a:lstStyle/>
                    <a:p>
                      <a:pPr algn="ctr"/>
                      <a:r>
                        <a:rPr lang="tr-TR" sz="1400" dirty="0"/>
                        <a:t>0</a:t>
                      </a:r>
                    </a:p>
                  </a:txBody>
                  <a:tcPr marL="9525" marR="9525" marT="9525" marB="0" anchor="ctr">
                    <a:solidFill>
                      <a:srgbClr val="FFFF00"/>
                    </a:solidFill>
                  </a:tcPr>
                </a:tc>
                <a:tc>
                  <a:txBody>
                    <a:bodyPr/>
                    <a:lstStyle/>
                    <a:p>
                      <a:pPr algn="ctr"/>
                      <a:endParaRPr lang="tr-TR" sz="1400" b="1" dirty="0"/>
                    </a:p>
                  </a:txBody>
                  <a:tcPr marL="9525" marR="9525" marT="9525" marB="0" anchor="ctr">
                    <a:solidFill>
                      <a:schemeClr val="bg1">
                        <a:lumMod val="95000"/>
                      </a:schemeClr>
                    </a:solidFill>
                  </a:tcPr>
                </a:tc>
                <a:tc>
                  <a:txBody>
                    <a:bodyPr/>
                    <a:lstStyle/>
                    <a:p>
                      <a:pPr algn="ctr"/>
                      <a:endParaRPr lang="tr-TR" sz="1400" dirty="0"/>
                    </a:p>
                  </a:txBody>
                  <a:tcPr marL="9525" marR="9525" marT="9525" marB="0" anchor="ctr">
                    <a:solidFill>
                      <a:srgbClr val="FFFF00"/>
                    </a:solidFill>
                  </a:tcPr>
                </a:tc>
                <a:extLst>
                  <a:ext uri="{0D108BD9-81ED-4DB2-BD59-A6C34878D82A}">
                    <a16:rowId xmlns:a16="http://schemas.microsoft.com/office/drawing/2014/main" val="2564090336"/>
                  </a:ext>
                </a:extLst>
              </a:tr>
              <a:tr h="298900">
                <a:tc>
                  <a:txBody>
                    <a:bodyPr/>
                    <a:lstStyle/>
                    <a:p>
                      <a:pPr algn="ctr"/>
                      <a:r>
                        <a:rPr lang="tr-TR" sz="1400" b="1" dirty="0">
                          <a:latin typeface="+mn-lt"/>
                        </a:rPr>
                        <a:t>11.04.2025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t>12.05.2025</a:t>
                      </a:r>
                    </a:p>
                  </a:txBody>
                  <a:tcPr marL="6350" marR="6350" marT="6350" marB="0" anchor="ctr">
                    <a:solidFill>
                      <a:schemeClr val="bg1">
                        <a:lumMod val="85000"/>
                      </a:schemeClr>
                    </a:solidFill>
                  </a:tcPr>
                </a:tc>
                <a:tc>
                  <a:txBody>
                    <a:bodyPr/>
                    <a:lstStyle/>
                    <a:p>
                      <a:pPr algn="ctr"/>
                      <a:r>
                        <a:rPr lang="tr-TR" sz="1400" dirty="0"/>
                        <a:t>0</a:t>
                      </a:r>
                    </a:p>
                  </a:txBody>
                  <a:tcPr anchor="ctr">
                    <a:solidFill>
                      <a:srgbClr val="FFFF00"/>
                    </a:solidFill>
                  </a:tcPr>
                </a:tc>
                <a:tc>
                  <a:txBody>
                    <a:bodyPr/>
                    <a:lstStyle/>
                    <a:p>
                      <a:pPr algn="ctr"/>
                      <a:r>
                        <a:rPr lang="tr-TR" sz="1400" b="1" dirty="0"/>
                        <a:t>12.06.2025 </a:t>
                      </a:r>
                    </a:p>
                  </a:txBody>
                  <a:tcPr marL="6350" marR="6350" marT="6350" marB="0" anchor="ctr">
                    <a:solidFill>
                      <a:schemeClr val="bg1">
                        <a:lumMod val="85000"/>
                      </a:schemeClr>
                    </a:solidFill>
                  </a:tcPr>
                </a:tc>
                <a:tc>
                  <a:txBody>
                    <a:bodyPr/>
                    <a:lstStyle/>
                    <a:p>
                      <a:pPr algn="ctr"/>
                      <a:r>
                        <a:rPr lang="tr-TR" sz="1400" dirty="0"/>
                        <a:t>0</a:t>
                      </a:r>
                    </a:p>
                  </a:txBody>
                  <a:tcPr anchor="ctr">
                    <a:solidFill>
                      <a:srgbClr val="FFFF00"/>
                    </a:solidFill>
                  </a:tcPr>
                </a:tc>
                <a:tc>
                  <a:txBody>
                    <a:bodyPr/>
                    <a:lstStyle/>
                    <a:p>
                      <a:pPr algn="ctr"/>
                      <a:endParaRPr lang="tr-TR" sz="1400" b="1" dirty="0"/>
                    </a:p>
                  </a:txBody>
                  <a:tcPr anchor="ctr">
                    <a:solidFill>
                      <a:schemeClr val="bg1">
                        <a:lumMod val="85000"/>
                      </a:schemeClr>
                    </a:solidFill>
                  </a:tcPr>
                </a:tc>
                <a:tc>
                  <a:txBody>
                    <a:bodyPr/>
                    <a:lstStyle/>
                    <a:p>
                      <a:pPr algn="ctr"/>
                      <a:endParaRPr lang="tr-TR" sz="1400" dirty="0"/>
                    </a:p>
                  </a:txBody>
                  <a:tcPr anchor="ctr">
                    <a:solidFill>
                      <a:srgbClr val="FFFF00"/>
                    </a:solidFill>
                  </a:tcPr>
                </a:tc>
                <a:extLst>
                  <a:ext uri="{0D108BD9-81ED-4DB2-BD59-A6C34878D82A}">
                    <a16:rowId xmlns:a16="http://schemas.microsoft.com/office/drawing/2014/main" val="500365866"/>
                  </a:ext>
                </a:extLst>
              </a:tr>
              <a:tr h="298900">
                <a:tc>
                  <a:txBody>
                    <a:bodyPr/>
                    <a:lstStyle/>
                    <a:p>
                      <a:pPr algn="ctr"/>
                      <a:r>
                        <a:rPr lang="tr-TR" sz="1400" b="1" dirty="0">
                          <a:latin typeface="+mn-lt"/>
                        </a:rPr>
                        <a:t>14.04.2025</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t>13.05.2025</a:t>
                      </a:r>
                    </a:p>
                  </a:txBody>
                  <a:tcPr marL="6350" marR="6350" marT="6350" marB="0" anchor="ctr">
                    <a:solidFill>
                      <a:schemeClr val="bg1">
                        <a:lumMod val="95000"/>
                      </a:schemeClr>
                    </a:solidFill>
                  </a:tcPr>
                </a:tc>
                <a:tc>
                  <a:txBody>
                    <a:bodyPr/>
                    <a:lstStyle/>
                    <a:p>
                      <a:pPr algn="ctr"/>
                      <a:r>
                        <a:rPr lang="tr-TR" sz="1400" dirty="0"/>
                        <a:t>0</a:t>
                      </a:r>
                    </a:p>
                  </a:txBody>
                  <a:tcPr anchor="ctr">
                    <a:solidFill>
                      <a:srgbClr val="FFFF00"/>
                    </a:solidFill>
                  </a:tcPr>
                </a:tc>
                <a:tc>
                  <a:txBody>
                    <a:bodyPr/>
                    <a:lstStyle/>
                    <a:p>
                      <a:pPr algn="ctr"/>
                      <a:r>
                        <a:rPr lang="tr-TR" sz="1400" b="1" dirty="0"/>
                        <a:t>13.06.2025</a:t>
                      </a:r>
                    </a:p>
                  </a:txBody>
                  <a:tcPr marL="6350" marR="6350" marT="6350" marB="0" anchor="ctr">
                    <a:solidFill>
                      <a:schemeClr val="bg1">
                        <a:lumMod val="95000"/>
                      </a:schemeClr>
                    </a:solidFill>
                  </a:tcPr>
                </a:tc>
                <a:tc>
                  <a:txBody>
                    <a:bodyPr/>
                    <a:lstStyle/>
                    <a:p>
                      <a:pPr algn="ctr"/>
                      <a:r>
                        <a:rPr lang="tr-TR" sz="1400" dirty="0"/>
                        <a:t>0</a:t>
                      </a:r>
                    </a:p>
                  </a:txBody>
                  <a:tcPr anchor="ctr">
                    <a:solidFill>
                      <a:srgbClr val="FFFF00"/>
                    </a:solidFill>
                  </a:tcPr>
                </a:tc>
                <a:tc>
                  <a:txBody>
                    <a:bodyPr/>
                    <a:lstStyle/>
                    <a:p>
                      <a:pPr algn="ctr"/>
                      <a:endParaRPr lang="tr-TR" sz="1400" b="1" dirty="0"/>
                    </a:p>
                  </a:txBody>
                  <a:tcPr anchor="ctr">
                    <a:solidFill>
                      <a:schemeClr val="bg1">
                        <a:lumMod val="95000"/>
                      </a:schemeClr>
                    </a:solidFill>
                  </a:tcPr>
                </a:tc>
                <a:tc>
                  <a:txBody>
                    <a:bodyPr/>
                    <a:lstStyle/>
                    <a:p>
                      <a:pPr algn="ctr"/>
                      <a:endParaRPr lang="tr-TR" sz="1400" dirty="0"/>
                    </a:p>
                  </a:txBody>
                  <a:tcPr anchor="ctr">
                    <a:solidFill>
                      <a:srgbClr val="FFFF00"/>
                    </a:solidFill>
                  </a:tcPr>
                </a:tc>
                <a:extLst>
                  <a:ext uri="{0D108BD9-81ED-4DB2-BD59-A6C34878D82A}">
                    <a16:rowId xmlns:a16="http://schemas.microsoft.com/office/drawing/2014/main" val="3504314632"/>
                  </a:ext>
                </a:extLst>
              </a:tr>
              <a:tr h="298900">
                <a:tc>
                  <a:txBody>
                    <a:bodyPr/>
                    <a:lstStyle/>
                    <a:p>
                      <a:pPr algn="ctr"/>
                      <a:r>
                        <a:rPr lang="tr-TR" sz="1400" b="1" dirty="0">
                          <a:latin typeface="+mn-lt"/>
                        </a:rPr>
                        <a:t>15.04.2025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14.05.2025 </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t>16.06.2025</a:t>
                      </a:r>
                      <a:endParaRPr lang="tr-TR" sz="1400" b="1" dirty="0">
                        <a:latin typeface="+mn-lt"/>
                      </a:endParaRP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00" b="1" dirty="0"/>
                    </a:p>
                  </a:txBody>
                  <a:tcPr marL="4191" marR="4191" marT="4191" marB="0" anchor="ctr">
                    <a:solidFill>
                      <a:schemeClr val="bg1">
                        <a:lumMod val="85000"/>
                      </a:schemeClr>
                    </a:solidFill>
                  </a:tcPr>
                </a:tc>
                <a:tc>
                  <a:txBody>
                    <a:bodyPr/>
                    <a:lstStyle/>
                    <a:p>
                      <a:pPr algn="ctr"/>
                      <a:endParaRPr lang="tr-TR" sz="1400" dirty="0">
                        <a:latin typeface="+mn-lt"/>
                      </a:endParaRPr>
                    </a:p>
                  </a:txBody>
                  <a:tcPr anchor="ctr">
                    <a:solidFill>
                      <a:srgbClr val="FFFF00"/>
                    </a:solidFill>
                  </a:tcPr>
                </a:tc>
                <a:extLst>
                  <a:ext uri="{0D108BD9-81ED-4DB2-BD59-A6C34878D82A}">
                    <a16:rowId xmlns:a16="http://schemas.microsoft.com/office/drawing/2014/main" val="2807503415"/>
                  </a:ext>
                </a:extLst>
              </a:tr>
              <a:tr h="298900">
                <a:tc>
                  <a:txBody>
                    <a:bodyPr/>
                    <a:lstStyle/>
                    <a:p>
                      <a:pPr algn="ctr"/>
                      <a:r>
                        <a:rPr lang="tr-TR" sz="1400" b="1" dirty="0">
                          <a:latin typeface="+mn-lt"/>
                        </a:rPr>
                        <a:t>16.04.2025</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15.05.2025 </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17.06.2025</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400" b="1" i="0" u="none" strike="noStrike" kern="1200" cap="none" spc="0" normalizeH="0" baseline="0" noProof="0" dirty="0">
                        <a:ln>
                          <a:noFill/>
                        </a:ln>
                        <a:solidFill>
                          <a:prstClr val="black"/>
                        </a:solidFill>
                        <a:effectLst/>
                        <a:uLnTx/>
                        <a:uFillTx/>
                        <a:latin typeface="+mn-lt"/>
                        <a:ea typeface="+mn-ea"/>
                        <a:cs typeface="+mn-cs"/>
                      </a:endParaRPr>
                    </a:p>
                  </a:txBody>
                  <a:tcPr marL="4191" marR="4191" marT="4191" marB="0" anchor="ctr">
                    <a:solidFill>
                      <a:schemeClr val="bg1">
                        <a:lumMod val="95000"/>
                      </a:schemeClr>
                    </a:solidFill>
                  </a:tcPr>
                </a:tc>
                <a:tc>
                  <a:txBody>
                    <a:bodyPr/>
                    <a:lstStyle/>
                    <a:p>
                      <a:pPr algn="ctr"/>
                      <a:endParaRPr lang="tr-TR" sz="1400" dirty="0">
                        <a:latin typeface="+mn-lt"/>
                      </a:endParaRPr>
                    </a:p>
                  </a:txBody>
                  <a:tcPr anchor="ctr">
                    <a:solidFill>
                      <a:srgbClr val="FFFF00"/>
                    </a:solidFill>
                  </a:tcPr>
                </a:tc>
                <a:extLst>
                  <a:ext uri="{0D108BD9-81ED-4DB2-BD59-A6C34878D82A}">
                    <a16:rowId xmlns:a16="http://schemas.microsoft.com/office/drawing/2014/main" val="4264037683"/>
                  </a:ext>
                </a:extLst>
              </a:tr>
              <a:tr h="298900">
                <a:tc>
                  <a:txBody>
                    <a:bodyPr/>
                    <a:lstStyle/>
                    <a:p>
                      <a:pPr algn="ctr"/>
                      <a:r>
                        <a:rPr lang="tr-TR" sz="1400" b="1" dirty="0">
                          <a:latin typeface="+mn-lt"/>
                        </a:rPr>
                        <a:t>17.04.2025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16.05.2025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t>18.06.2025</a:t>
                      </a:r>
                    </a:p>
                  </a:txBody>
                  <a:tcPr marL="6350" marR="6350" marT="6350" marB="0" anchor="ctr">
                    <a:solidFill>
                      <a:schemeClr val="bg1">
                        <a:lumMod val="85000"/>
                      </a:schemeClr>
                    </a:solidFill>
                  </a:tcPr>
                </a:tc>
                <a:tc>
                  <a:txBody>
                    <a:bodyPr/>
                    <a:lstStyle/>
                    <a:p>
                      <a:pPr algn="ctr"/>
                      <a:r>
                        <a:rPr lang="tr-TR" sz="1400" dirty="0"/>
                        <a:t>0</a:t>
                      </a:r>
                    </a:p>
                  </a:txBody>
                  <a:tcPr marL="6350" marR="6350" marT="635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400" b="1" i="0" u="none" strike="noStrike" kern="1200" cap="none" spc="0" normalizeH="0" baseline="0" noProof="0" dirty="0">
                        <a:ln>
                          <a:noFill/>
                        </a:ln>
                        <a:solidFill>
                          <a:prstClr val="black"/>
                        </a:solidFill>
                        <a:effectLst/>
                        <a:uLnTx/>
                        <a:uFillTx/>
                        <a:latin typeface="+mn-lt"/>
                        <a:ea typeface="+mn-ea"/>
                        <a:cs typeface="+mn-cs"/>
                      </a:endParaRPr>
                    </a:p>
                  </a:txBody>
                  <a:tcPr marL="4191" marR="4191" marT="4191" marB="0" anchor="ctr">
                    <a:solidFill>
                      <a:schemeClr val="bg1">
                        <a:lumMod val="85000"/>
                      </a:schemeClr>
                    </a:solidFill>
                  </a:tcPr>
                </a:tc>
                <a:tc>
                  <a:txBody>
                    <a:bodyPr/>
                    <a:lstStyle/>
                    <a:p>
                      <a:pPr algn="ctr"/>
                      <a:endParaRPr lang="tr-TR" sz="1400" dirty="0">
                        <a:latin typeface="+mn-lt"/>
                      </a:endParaRPr>
                    </a:p>
                  </a:txBody>
                  <a:tcPr anchor="ctr">
                    <a:solidFill>
                      <a:srgbClr val="FFFF00"/>
                    </a:solidFill>
                  </a:tcPr>
                </a:tc>
                <a:extLst>
                  <a:ext uri="{0D108BD9-81ED-4DB2-BD59-A6C34878D82A}">
                    <a16:rowId xmlns:a16="http://schemas.microsoft.com/office/drawing/2014/main" val="398831911"/>
                  </a:ext>
                </a:extLst>
              </a:tr>
              <a:tr h="298900">
                <a:tc>
                  <a:txBody>
                    <a:bodyPr/>
                    <a:lstStyle/>
                    <a:p>
                      <a:pPr algn="ctr"/>
                      <a:r>
                        <a:rPr lang="tr-TR" sz="1400" b="1" dirty="0"/>
                        <a:t>18.04.2025</a:t>
                      </a:r>
                    </a:p>
                  </a:txBody>
                  <a:tcPr marL="6350" marR="6350" marT="6350" marB="0"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20.05.2025</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19.06.2025</a:t>
                      </a:r>
                    </a:p>
                  </a:txBody>
                  <a:tcPr marL="6350" marR="6350" marT="6350" marB="0" anchor="ctr">
                    <a:solidFill>
                      <a:schemeClr val="bg1">
                        <a:lumMod val="95000"/>
                      </a:schemeClr>
                    </a:solidFill>
                  </a:tcPr>
                </a:tc>
                <a:tc>
                  <a:txBody>
                    <a:bodyPr/>
                    <a:lstStyle/>
                    <a:p>
                      <a:pPr algn="ctr"/>
                      <a:r>
                        <a:rPr lang="tr-TR" sz="1400" dirty="0"/>
                        <a:t>0</a:t>
                      </a:r>
                    </a:p>
                  </a:txBody>
                  <a:tcPr marL="6350" marR="6350" marT="635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400" b="1" i="0" u="none" strike="noStrike" kern="1200" cap="none" spc="0" normalizeH="0" baseline="0" noProof="0" dirty="0">
                        <a:ln>
                          <a:noFill/>
                        </a:ln>
                        <a:solidFill>
                          <a:prstClr val="black"/>
                        </a:solidFill>
                        <a:effectLst/>
                        <a:uLnTx/>
                        <a:uFillTx/>
                        <a:latin typeface="+mn-lt"/>
                        <a:ea typeface="+mn-ea"/>
                        <a:cs typeface="+mn-cs"/>
                      </a:endParaRPr>
                    </a:p>
                  </a:txBody>
                  <a:tcPr marL="4191" marR="4191" marT="4191" marB="0" anchor="ctr">
                    <a:solidFill>
                      <a:schemeClr val="bg1">
                        <a:lumMod val="95000"/>
                      </a:schemeClr>
                    </a:solidFill>
                  </a:tcPr>
                </a:tc>
                <a:tc>
                  <a:txBody>
                    <a:bodyPr/>
                    <a:lstStyle/>
                    <a:p>
                      <a:pPr algn="ctr"/>
                      <a:endParaRPr lang="tr-TR" sz="1400" dirty="0">
                        <a:latin typeface="+mn-lt"/>
                      </a:endParaRPr>
                    </a:p>
                  </a:txBody>
                  <a:tcPr anchor="ctr">
                    <a:solidFill>
                      <a:srgbClr val="FFFF00"/>
                    </a:solidFill>
                  </a:tcPr>
                </a:tc>
                <a:extLst>
                  <a:ext uri="{0D108BD9-81ED-4DB2-BD59-A6C34878D82A}">
                    <a16:rowId xmlns:a16="http://schemas.microsoft.com/office/drawing/2014/main" val="3862890437"/>
                  </a:ext>
                </a:extLst>
              </a:tr>
              <a:tr h="298900">
                <a:tc>
                  <a:txBody>
                    <a:bodyPr/>
                    <a:lstStyle/>
                    <a:p>
                      <a:pPr algn="ctr"/>
                      <a:r>
                        <a:rPr lang="tr-TR" sz="1400" b="1" dirty="0"/>
                        <a:t>21.04.2025</a:t>
                      </a:r>
                    </a:p>
                  </a:txBody>
                  <a:tcPr marL="6350" marR="6350" marT="6350" marB="0"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21.05.2025</a:t>
                      </a:r>
                    </a:p>
                  </a:txBody>
                  <a:tcPr anchor="ctr">
                    <a:solidFill>
                      <a:schemeClr val="bg1">
                        <a:lumMod val="85000"/>
                      </a:schemeClr>
                    </a:solidFill>
                  </a:tcPr>
                </a:tc>
                <a:tc>
                  <a:txBody>
                    <a:bodyPr/>
                    <a:lstStyle/>
                    <a:p>
                      <a:pPr algn="ctr"/>
                      <a:r>
                        <a:rPr lang="tr-TR" sz="1400" dirty="0">
                          <a:highlight>
                            <a:srgbClr val="FFFF00"/>
                          </a:highlight>
                          <a:latin typeface="+mn-lt"/>
                        </a:rPr>
                        <a:t>0</a:t>
                      </a:r>
                    </a:p>
                  </a:txBody>
                  <a:tcPr anchor="ctr">
                    <a:solidFill>
                      <a:srgbClr val="FFFF00"/>
                    </a:solidFill>
                  </a:tcPr>
                </a:tc>
                <a:tc>
                  <a:txBody>
                    <a:bodyPr/>
                    <a:lstStyle/>
                    <a:p>
                      <a:pPr algn="ctr"/>
                      <a:r>
                        <a:rPr lang="tr-TR" sz="1400" b="1" dirty="0"/>
                        <a:t>20.06.2025</a:t>
                      </a:r>
                      <a:endParaRPr lang="tr-TR" sz="1400" b="1" dirty="0">
                        <a:latin typeface="+mn-lt"/>
                      </a:endParaRPr>
                    </a:p>
                  </a:txBody>
                  <a:tcPr anchor="ctr">
                    <a:solidFill>
                      <a:schemeClr val="bg1">
                        <a:lumMod val="85000"/>
                      </a:schemeClr>
                    </a:solidFill>
                  </a:tcPr>
                </a:tc>
                <a:tc>
                  <a:txBody>
                    <a:bodyPr/>
                    <a:lstStyle/>
                    <a:p>
                      <a:pPr algn="ctr"/>
                      <a:r>
                        <a:rPr lang="tr-TR" sz="1400" dirty="0">
                          <a:highlight>
                            <a:srgbClr val="FFFF00"/>
                          </a:highlight>
                          <a:latin typeface="+mn-lt"/>
                        </a:rPr>
                        <a:t>0</a:t>
                      </a:r>
                    </a:p>
                  </a:txBody>
                  <a:tcPr anchor="ctr">
                    <a:solidFill>
                      <a:srgbClr val="FFFF00"/>
                    </a:solidFill>
                  </a:tcPr>
                </a:tc>
                <a:tc>
                  <a:txBody>
                    <a:bodyPr/>
                    <a:lstStyle/>
                    <a:p>
                      <a:pPr algn="ctr"/>
                      <a:endParaRPr lang="tr-TR" sz="1400" b="1" dirty="0">
                        <a:latin typeface="+mn-lt"/>
                      </a:endParaRPr>
                    </a:p>
                  </a:txBody>
                  <a:tcPr anchor="ctr">
                    <a:solidFill>
                      <a:schemeClr val="bg1">
                        <a:lumMod val="85000"/>
                      </a:schemeClr>
                    </a:solidFill>
                  </a:tcPr>
                </a:tc>
                <a:tc>
                  <a:txBody>
                    <a:bodyPr/>
                    <a:lstStyle/>
                    <a:p>
                      <a:pPr algn="ctr"/>
                      <a:endParaRPr lang="tr-TR" sz="1400" dirty="0">
                        <a:highlight>
                          <a:srgbClr val="FFFF00"/>
                        </a:highlight>
                        <a:latin typeface="+mn-lt"/>
                      </a:endParaRPr>
                    </a:p>
                  </a:txBody>
                  <a:tcPr anchor="ctr">
                    <a:solidFill>
                      <a:srgbClr val="FFFF00"/>
                    </a:solidFill>
                  </a:tcPr>
                </a:tc>
                <a:extLst>
                  <a:ext uri="{0D108BD9-81ED-4DB2-BD59-A6C34878D82A}">
                    <a16:rowId xmlns:a16="http://schemas.microsoft.com/office/drawing/2014/main" val="1385401348"/>
                  </a:ext>
                </a:extLst>
              </a:tr>
              <a:tr h="298900">
                <a:tc>
                  <a:txBody>
                    <a:bodyPr/>
                    <a:lstStyle/>
                    <a:p>
                      <a:pPr algn="ctr"/>
                      <a:r>
                        <a:rPr lang="tr-TR" sz="1400" b="1" dirty="0"/>
                        <a:t>22.04.2025</a:t>
                      </a:r>
                    </a:p>
                  </a:txBody>
                  <a:tcPr marL="6350" marR="6350" marT="6350" marB="0"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latin typeface="+mn-lt"/>
                        </a:rPr>
                        <a:t>22.05.2025</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r>
                        <a:rPr lang="tr-TR" sz="1400" b="1" dirty="0"/>
                        <a:t>23.06.2025</a:t>
                      </a:r>
                      <a:endParaRPr lang="tr-TR" sz="1400" b="1" dirty="0">
                        <a:latin typeface="+mn-lt"/>
                      </a:endParaRP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endParaRPr lang="tr-TR" sz="1400" b="1" dirty="0">
                        <a:latin typeface="+mn-lt"/>
                      </a:endParaRPr>
                    </a:p>
                  </a:txBody>
                  <a:tcPr anchor="ctr">
                    <a:solidFill>
                      <a:schemeClr val="bg1">
                        <a:lumMod val="95000"/>
                      </a:schemeClr>
                    </a:solidFill>
                  </a:tcPr>
                </a:tc>
                <a:tc>
                  <a:txBody>
                    <a:bodyPr/>
                    <a:lstStyle/>
                    <a:p>
                      <a:pPr algn="ctr"/>
                      <a:endParaRPr lang="tr-TR" sz="1400" dirty="0">
                        <a:latin typeface="+mn-lt"/>
                      </a:endParaRPr>
                    </a:p>
                  </a:txBody>
                  <a:tcPr anchor="ctr">
                    <a:solidFill>
                      <a:srgbClr val="FFFF00"/>
                    </a:solidFill>
                  </a:tcPr>
                </a:tc>
                <a:extLst>
                  <a:ext uri="{0D108BD9-81ED-4DB2-BD59-A6C34878D82A}">
                    <a16:rowId xmlns:a16="http://schemas.microsoft.com/office/drawing/2014/main" val="32992492"/>
                  </a:ext>
                </a:extLst>
              </a:tr>
              <a:tr h="298900">
                <a:tc>
                  <a:txBody>
                    <a:bodyPr/>
                    <a:lstStyle/>
                    <a:p>
                      <a:pPr algn="ctr"/>
                      <a:r>
                        <a:rPr lang="tr-TR" sz="1400" b="1" dirty="0">
                          <a:latin typeface="+mn-lt"/>
                        </a:rPr>
                        <a:t>24.04.2025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23.05.2025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24.06.2025</a:t>
                      </a:r>
                      <a:endParaRPr lang="tr-TR" sz="1400" b="1" dirty="0">
                        <a:latin typeface="+mn-lt"/>
                      </a:endParaRP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endParaRPr lang="tr-TR" sz="1400" b="1" dirty="0">
                        <a:latin typeface="+mn-lt"/>
                      </a:endParaRPr>
                    </a:p>
                  </a:txBody>
                  <a:tcPr anchor="ctr">
                    <a:solidFill>
                      <a:schemeClr val="bg1">
                        <a:lumMod val="85000"/>
                      </a:schemeClr>
                    </a:solidFill>
                  </a:tcPr>
                </a:tc>
                <a:tc>
                  <a:txBody>
                    <a:bodyPr/>
                    <a:lstStyle/>
                    <a:p>
                      <a:pPr algn="ctr"/>
                      <a:endParaRPr lang="tr-TR" sz="1400" dirty="0">
                        <a:latin typeface="+mn-lt"/>
                      </a:endParaRPr>
                    </a:p>
                  </a:txBody>
                  <a:tcPr anchor="ctr">
                    <a:solidFill>
                      <a:srgbClr val="FFFF00"/>
                    </a:solidFill>
                  </a:tcPr>
                </a:tc>
                <a:extLst>
                  <a:ext uri="{0D108BD9-81ED-4DB2-BD59-A6C34878D82A}">
                    <a16:rowId xmlns:a16="http://schemas.microsoft.com/office/drawing/2014/main" val="2907063099"/>
                  </a:ext>
                </a:extLst>
              </a:tr>
              <a:tr h="298900">
                <a:tc>
                  <a:txBody>
                    <a:bodyPr/>
                    <a:lstStyle/>
                    <a:p>
                      <a:pPr algn="ctr"/>
                      <a:r>
                        <a:rPr lang="tr-TR" sz="1400" b="1" dirty="0">
                          <a:latin typeface="+mn-lt"/>
                        </a:rPr>
                        <a:t>25.04.2025</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26.05.2025</a:t>
                      </a: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25.06.2025</a:t>
                      </a:r>
                      <a:endParaRPr lang="tr-TR" sz="1400" b="1" dirty="0">
                        <a:latin typeface="+mn-lt"/>
                      </a:endParaRPr>
                    </a:p>
                  </a:txBody>
                  <a:tcPr anchor="ctr">
                    <a:solidFill>
                      <a:schemeClr val="bg1">
                        <a:lumMod val="95000"/>
                      </a:schemeClr>
                    </a:solidFill>
                  </a:tcPr>
                </a:tc>
                <a:tc>
                  <a:txBody>
                    <a:bodyPr/>
                    <a:lstStyle/>
                    <a:p>
                      <a:pPr algn="ctr"/>
                      <a:r>
                        <a:rPr lang="tr-TR" sz="1400" dirty="0">
                          <a:latin typeface="+mn-lt"/>
                        </a:rPr>
                        <a:t>0</a:t>
                      </a:r>
                    </a:p>
                  </a:txBody>
                  <a:tcPr anchor="ctr">
                    <a:solidFill>
                      <a:srgbClr val="FFFF00"/>
                    </a:solidFill>
                  </a:tcPr>
                </a:tc>
                <a:tc>
                  <a:txBody>
                    <a:bodyPr/>
                    <a:lstStyle/>
                    <a:p>
                      <a:pPr algn="ctr"/>
                      <a:endParaRPr lang="tr-TR" sz="1400" b="1" dirty="0">
                        <a:latin typeface="+mn-lt"/>
                      </a:endParaRPr>
                    </a:p>
                  </a:txBody>
                  <a:tcPr anchor="ctr">
                    <a:solidFill>
                      <a:schemeClr val="bg1">
                        <a:lumMod val="95000"/>
                      </a:schemeClr>
                    </a:solidFill>
                  </a:tcPr>
                </a:tc>
                <a:tc>
                  <a:txBody>
                    <a:bodyPr/>
                    <a:lstStyle/>
                    <a:p>
                      <a:pPr algn="ctr"/>
                      <a:endParaRPr lang="tr-TR" sz="1400" dirty="0">
                        <a:latin typeface="+mn-lt"/>
                      </a:endParaRPr>
                    </a:p>
                  </a:txBody>
                  <a:tcPr anchor="ctr">
                    <a:solidFill>
                      <a:srgbClr val="FFFF00"/>
                    </a:solidFill>
                  </a:tcPr>
                </a:tc>
                <a:extLst>
                  <a:ext uri="{0D108BD9-81ED-4DB2-BD59-A6C34878D82A}">
                    <a16:rowId xmlns:a16="http://schemas.microsoft.com/office/drawing/2014/main" val="2724877834"/>
                  </a:ext>
                </a:extLst>
              </a:tr>
              <a:tr h="298900">
                <a:tc>
                  <a:txBody>
                    <a:bodyPr/>
                    <a:lstStyle/>
                    <a:p>
                      <a:pPr algn="ctr"/>
                      <a:r>
                        <a:rPr lang="tr-TR" sz="1400" b="1" dirty="0">
                          <a:latin typeface="+mn-lt"/>
                        </a:rPr>
                        <a:t>28.04.2025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27.05.2025</a:t>
                      </a: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26.06.2025</a:t>
                      </a:r>
                      <a:endParaRPr lang="tr-TR" sz="1400" b="1" dirty="0">
                        <a:latin typeface="+mn-lt"/>
                      </a:endParaRPr>
                    </a:p>
                  </a:txBody>
                  <a:tcPr anchor="ctr">
                    <a:solidFill>
                      <a:schemeClr val="bg1">
                        <a:lumMod val="85000"/>
                      </a:schemeClr>
                    </a:solidFill>
                  </a:tcPr>
                </a:tc>
                <a:tc>
                  <a:txBody>
                    <a:bodyPr/>
                    <a:lstStyle/>
                    <a:p>
                      <a:pPr algn="ctr"/>
                      <a:r>
                        <a:rPr lang="tr-TR" sz="1400" dirty="0">
                          <a:latin typeface="+mn-lt"/>
                        </a:rPr>
                        <a:t>0</a:t>
                      </a:r>
                    </a:p>
                  </a:txBody>
                  <a:tcPr anchor="ctr">
                    <a:solidFill>
                      <a:srgbClr val="FFFF00"/>
                    </a:solidFill>
                  </a:tcPr>
                </a:tc>
                <a:tc>
                  <a:txBody>
                    <a:bodyPr/>
                    <a:lstStyle/>
                    <a:p>
                      <a:pPr algn="ctr"/>
                      <a:endParaRPr lang="tr-TR" sz="1400" b="1" dirty="0">
                        <a:latin typeface="+mn-lt"/>
                      </a:endParaRPr>
                    </a:p>
                  </a:txBody>
                  <a:tcPr anchor="ctr">
                    <a:solidFill>
                      <a:schemeClr val="bg1">
                        <a:lumMod val="85000"/>
                      </a:schemeClr>
                    </a:solidFill>
                  </a:tcPr>
                </a:tc>
                <a:tc>
                  <a:txBody>
                    <a:bodyPr/>
                    <a:lstStyle/>
                    <a:p>
                      <a:pPr algn="ctr"/>
                      <a:endParaRPr lang="tr-TR" sz="1400" dirty="0">
                        <a:latin typeface="+mn-lt"/>
                      </a:endParaRPr>
                    </a:p>
                  </a:txBody>
                  <a:tcPr anchor="ctr">
                    <a:solidFill>
                      <a:srgbClr val="FFFF00"/>
                    </a:solidFill>
                  </a:tcPr>
                </a:tc>
                <a:extLst>
                  <a:ext uri="{0D108BD9-81ED-4DB2-BD59-A6C34878D82A}">
                    <a16:rowId xmlns:a16="http://schemas.microsoft.com/office/drawing/2014/main" val="2177935856"/>
                  </a:ext>
                </a:extLst>
              </a:tr>
            </a:tbl>
          </a:graphicData>
        </a:graphic>
      </p:graphicFrame>
    </p:spTree>
    <p:extLst>
      <p:ext uri="{BB962C8B-B14F-4D97-AF65-F5344CB8AC3E}">
        <p14:creationId xmlns:p14="http://schemas.microsoft.com/office/powerpoint/2010/main" val="2901845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57200" y="102637"/>
            <a:ext cx="8229600" cy="961053"/>
          </a:xfrm>
        </p:spPr>
        <p:txBody>
          <a:bodyPr>
            <a:normAutofit/>
          </a:bodyPr>
          <a:lstStyle/>
          <a:p>
            <a:r>
              <a:rPr lang="tr-TR" sz="2000" b="1" dirty="0">
                <a:latin typeface="Times New Roman" panose="02020603050405020304" pitchFamily="18" charset="0"/>
                <a:cs typeface="Times New Roman" panose="02020603050405020304" pitchFamily="18" charset="0"/>
              </a:rPr>
              <a:t>YURT İÇİ YAPILAN TOPLAM SWAP TUTARI (MİLYON $)</a:t>
            </a:r>
            <a:br>
              <a:rPr lang="tr-TR" sz="2000" b="1" dirty="0">
                <a:latin typeface="Times New Roman" panose="02020603050405020304" pitchFamily="18" charset="0"/>
                <a:cs typeface="Times New Roman" panose="02020603050405020304" pitchFamily="18" charset="0"/>
              </a:rPr>
            </a:br>
            <a:r>
              <a:rPr lang="tr-TR" sz="2000" b="1" dirty="0">
                <a:latin typeface="Times New Roman" panose="02020603050405020304" pitchFamily="18" charset="0"/>
                <a:cs typeface="Times New Roman" panose="02020603050405020304" pitchFamily="18" charset="0"/>
              </a:rPr>
              <a:t>2021-2025</a:t>
            </a:r>
            <a:endParaRPr lang="tr-TR" sz="2000" dirty="0"/>
          </a:p>
        </p:txBody>
      </p:sp>
      <p:graphicFrame>
        <p:nvGraphicFramePr>
          <p:cNvPr id="6" name="İçerik Yer Tutucusu 5"/>
          <p:cNvGraphicFramePr>
            <a:graphicFrameLocks noGrp="1"/>
          </p:cNvGraphicFramePr>
          <p:nvPr>
            <p:ph idx="1"/>
            <p:extLst>
              <p:ext uri="{D42A27DB-BD31-4B8C-83A1-F6EECF244321}">
                <p14:modId xmlns:p14="http://schemas.microsoft.com/office/powerpoint/2010/main" val="2167972960"/>
              </p:ext>
            </p:extLst>
          </p:nvPr>
        </p:nvGraphicFramePr>
        <p:xfrm>
          <a:off x="289249" y="1179872"/>
          <a:ext cx="8518849" cy="51914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069486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61F9D-B142-8C32-100D-1E9D1D8C0310}"/>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F549098A-5583-8D00-B879-0335F45D9513}"/>
              </a:ext>
            </a:extLst>
          </p:cNvPr>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sz="3600"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YABANCILARIN </a:t>
            </a:r>
          </a:p>
          <a:p>
            <a:pPr marL="457200" indent="-457200" algn="ctr" fontAlgn="base">
              <a:buClrTx/>
              <a:buNone/>
            </a:pPr>
            <a:r>
              <a:rPr lang="tr-TR" sz="3600" b="1" dirty="0">
                <a:latin typeface="Times New Roman" pitchFamily="18" charset="0"/>
                <a:cs typeface="Times New Roman" pitchFamily="18" charset="0"/>
              </a:rPr>
              <a:t>DİBS VE HİSSE SENEDİ </a:t>
            </a:r>
          </a:p>
          <a:p>
            <a:pPr marL="457200" indent="-457200" algn="ctr" fontAlgn="base">
              <a:buClrTx/>
              <a:buNone/>
            </a:pPr>
            <a:r>
              <a:rPr lang="tr-TR" sz="3600" b="1" dirty="0">
                <a:latin typeface="Times New Roman" pitchFamily="18" charset="0"/>
                <a:cs typeface="Times New Roman" pitchFamily="18" charset="0"/>
              </a:rPr>
              <a:t>ALIŞ –SATIŞLARI</a:t>
            </a:r>
          </a:p>
        </p:txBody>
      </p:sp>
    </p:spTree>
    <p:extLst>
      <p:ext uri="{BB962C8B-B14F-4D97-AF65-F5344CB8AC3E}">
        <p14:creationId xmlns:p14="http://schemas.microsoft.com/office/powerpoint/2010/main" val="2781570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86470-FB89-3B6C-8AD2-99CD5B7ED39E}"/>
            </a:ext>
          </a:extLst>
        </p:cNvPr>
        <p:cNvGrpSpPr/>
        <p:nvPr/>
      </p:nvGrpSpPr>
      <p:grpSpPr>
        <a:xfrm>
          <a:off x="0" y="0"/>
          <a:ext cx="0" cy="0"/>
          <a:chOff x="0" y="0"/>
          <a:chExt cx="0" cy="0"/>
        </a:xfrm>
      </p:grpSpPr>
      <p:sp>
        <p:nvSpPr>
          <p:cNvPr id="4" name="3 Başlık">
            <a:extLst>
              <a:ext uri="{FF2B5EF4-FFF2-40B4-BE49-F238E27FC236}">
                <a16:creationId xmlns:a16="http://schemas.microsoft.com/office/drawing/2014/main" id="{8C63DEAD-F731-A3BB-0598-0756CB71D4FC}"/>
              </a:ext>
            </a:extLst>
          </p:cNvPr>
          <p:cNvSpPr>
            <a:spLocks noGrp="1"/>
          </p:cNvSpPr>
          <p:nvPr>
            <p:ph type="title" idx="4294967295"/>
          </p:nvPr>
        </p:nvSpPr>
        <p:spPr>
          <a:xfrm>
            <a:off x="139424" y="0"/>
            <a:ext cx="8822030" cy="569167"/>
          </a:xfrm>
        </p:spPr>
        <p:txBody>
          <a:bodyPr>
            <a:noAutofit/>
          </a:bodyPr>
          <a:lstStyle/>
          <a:p>
            <a:r>
              <a:rPr lang="tr-TR" sz="1800" b="1" dirty="0">
                <a:latin typeface="Times New Roman" pitchFamily="18" charset="0"/>
                <a:cs typeface="Times New Roman" pitchFamily="18" charset="0"/>
              </a:rPr>
              <a:t>YABANCILARIN DİBS VE HİSSE SENEDİ ALIŞ –SATIŞLARI</a:t>
            </a:r>
            <a:br>
              <a:rPr lang="tr-TR" sz="1800" b="1" dirty="0">
                <a:latin typeface="Times New Roman" pitchFamily="18" charset="0"/>
                <a:cs typeface="Times New Roman" pitchFamily="18" charset="0"/>
              </a:rPr>
            </a:br>
            <a:r>
              <a:rPr lang="tr-TR" sz="1800" b="1" dirty="0">
                <a:latin typeface="Times New Roman" pitchFamily="18" charset="0"/>
                <a:cs typeface="Times New Roman" pitchFamily="18" charset="0"/>
              </a:rPr>
              <a:t>(Kaynak: 11 Mayıs 2024 </a:t>
            </a:r>
            <a:r>
              <a:rPr lang="tr-TR" sz="1800" b="1" dirty="0">
                <a:latin typeface="Times New Roman" pitchFamily="18" charset="0"/>
                <a:cs typeface="Times New Roman" pitchFamily="18" charset="0"/>
                <a:hlinkClick r:id="rId3"/>
              </a:rPr>
              <a:t>www.tcmb.gov.tr</a:t>
            </a:r>
            <a:r>
              <a:rPr lang="tr-TR" sz="1800" b="1" dirty="0">
                <a:latin typeface="Times New Roman" pitchFamily="18" charset="0"/>
                <a:cs typeface="Times New Roman" pitchFamily="18" charset="0"/>
              </a:rPr>
              <a:t> )</a:t>
            </a:r>
            <a:endParaRPr lang="tr-TR" sz="1800" dirty="0"/>
          </a:p>
        </p:txBody>
      </p:sp>
      <p:graphicFrame>
        <p:nvGraphicFramePr>
          <p:cNvPr id="2" name="Tablo 1">
            <a:extLst>
              <a:ext uri="{FF2B5EF4-FFF2-40B4-BE49-F238E27FC236}">
                <a16:creationId xmlns:a16="http://schemas.microsoft.com/office/drawing/2014/main" id="{4F86CF20-5100-A666-1162-E51D639146A7}"/>
              </a:ext>
            </a:extLst>
          </p:cNvPr>
          <p:cNvGraphicFramePr>
            <a:graphicFrameLocks noGrp="1"/>
          </p:cNvGraphicFramePr>
          <p:nvPr>
            <p:extLst>
              <p:ext uri="{D42A27DB-BD31-4B8C-83A1-F6EECF244321}">
                <p14:modId xmlns:p14="http://schemas.microsoft.com/office/powerpoint/2010/main" val="2574681355"/>
              </p:ext>
            </p:extLst>
          </p:nvPr>
        </p:nvGraphicFramePr>
        <p:xfrm>
          <a:off x="139424" y="580742"/>
          <a:ext cx="8822030" cy="6247836"/>
        </p:xfrm>
        <a:graphic>
          <a:graphicData uri="http://schemas.openxmlformats.org/drawingml/2006/table">
            <a:tbl>
              <a:tblPr firstRow="1" bandRow="1"/>
              <a:tblGrid>
                <a:gridCol w="3062455">
                  <a:extLst>
                    <a:ext uri="{9D8B030D-6E8A-4147-A177-3AD203B41FA5}">
                      <a16:colId xmlns:a16="http://schemas.microsoft.com/office/drawing/2014/main" val="2367507913"/>
                    </a:ext>
                  </a:extLst>
                </a:gridCol>
                <a:gridCol w="1326689">
                  <a:extLst>
                    <a:ext uri="{9D8B030D-6E8A-4147-A177-3AD203B41FA5}">
                      <a16:colId xmlns:a16="http://schemas.microsoft.com/office/drawing/2014/main" val="1831046202"/>
                    </a:ext>
                  </a:extLst>
                </a:gridCol>
                <a:gridCol w="1343842">
                  <a:extLst>
                    <a:ext uri="{9D8B030D-6E8A-4147-A177-3AD203B41FA5}">
                      <a16:colId xmlns:a16="http://schemas.microsoft.com/office/drawing/2014/main" val="2178649940"/>
                    </a:ext>
                  </a:extLst>
                </a:gridCol>
                <a:gridCol w="1611416">
                  <a:extLst>
                    <a:ext uri="{9D8B030D-6E8A-4147-A177-3AD203B41FA5}">
                      <a16:colId xmlns:a16="http://schemas.microsoft.com/office/drawing/2014/main" val="496498005"/>
                    </a:ext>
                  </a:extLst>
                </a:gridCol>
                <a:gridCol w="1477628">
                  <a:extLst>
                    <a:ext uri="{9D8B030D-6E8A-4147-A177-3AD203B41FA5}">
                      <a16:colId xmlns:a16="http://schemas.microsoft.com/office/drawing/2014/main" val="2047066528"/>
                    </a:ext>
                  </a:extLst>
                </a:gridCol>
              </a:tblGrid>
              <a:tr h="182578">
                <a:tc gridSpan="5">
                  <a:txBody>
                    <a:bodyPr/>
                    <a:lstStyle/>
                    <a:p>
                      <a:pPr algn="ctr" rtl="0" fontAlgn="ctr"/>
                      <a:r>
                        <a:rPr lang="tr-TR" sz="1200" b="1" i="0" u="none" strike="noStrike" dirty="0">
                          <a:solidFill>
                            <a:srgbClr val="000000"/>
                          </a:solidFill>
                          <a:effectLst/>
                          <a:latin typeface="Trebuchet MS" panose="020B0603020202020204" pitchFamily="34" charset="0"/>
                        </a:rPr>
                        <a:t>21. 2023 YILI YABANCILARIN DİBS VE HİSSE SENEDİ ALIŞ -SATIŞLARI </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683705950"/>
                  </a:ext>
                </a:extLst>
              </a:tr>
              <a:tr h="182578">
                <a:tc rowSpan="2">
                  <a:txBody>
                    <a:bodyPr/>
                    <a:lstStyle/>
                    <a:p>
                      <a:pPr algn="ctr" rtl="0" fontAlgn="ctr"/>
                      <a:r>
                        <a:rPr lang="tr-TR" sz="1200" b="1" i="0" u="none" strike="noStrike" dirty="0">
                          <a:solidFill>
                            <a:srgbClr val="000000"/>
                          </a:solidFill>
                          <a:effectLst/>
                          <a:latin typeface="Trebuchet MS" panose="020B0603020202020204" pitchFamily="34" charset="0"/>
                        </a:rPr>
                        <a:t>HAFTA </a:t>
                      </a:r>
                    </a:p>
                    <a:p>
                      <a:pPr algn="ctr" rtl="0" fontAlgn="ctr"/>
                      <a:endParaRPr lang="tr-TR" sz="1200" b="1" i="0" u="none" strike="noStrike" dirty="0">
                        <a:solidFill>
                          <a:srgbClr val="000000"/>
                        </a:solidFill>
                        <a:effectLst/>
                        <a:latin typeface="Trebuchet MS" panose="020B0603020202020204" pitchFamily="34" charset="0"/>
                      </a:endParaRP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gridSpan="2">
                  <a:txBody>
                    <a:bodyPr/>
                    <a:lstStyle/>
                    <a:p>
                      <a:pPr algn="ctr" rtl="0" fontAlgn="ctr"/>
                      <a:r>
                        <a:rPr lang="tr-TR" sz="1200" b="1" i="0" u="none" strike="noStrike" dirty="0">
                          <a:solidFill>
                            <a:srgbClr val="000000"/>
                          </a:solidFill>
                          <a:effectLst/>
                          <a:latin typeface="Trebuchet MS" panose="020B0603020202020204" pitchFamily="34" charset="0"/>
                        </a:rPr>
                        <a:t>DİBS (Milyon Dolar)</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tc gridSpan="2">
                  <a:txBody>
                    <a:bodyPr/>
                    <a:lstStyle/>
                    <a:p>
                      <a:pPr algn="ctr" rtl="0" fontAlgn="ctr"/>
                      <a:r>
                        <a:rPr lang="tr-TR" sz="1200" b="1" i="0" u="none" strike="noStrike" dirty="0">
                          <a:solidFill>
                            <a:srgbClr val="000000"/>
                          </a:solidFill>
                          <a:effectLst/>
                          <a:latin typeface="Trebuchet MS" panose="020B0603020202020204" pitchFamily="34" charset="0"/>
                        </a:rPr>
                        <a:t>HİSSE SENEDİ (Milyon Dolar)</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extLst>
                  <a:ext uri="{0D108BD9-81ED-4DB2-BD59-A6C34878D82A}">
                    <a16:rowId xmlns:a16="http://schemas.microsoft.com/office/drawing/2014/main" val="1769236526"/>
                  </a:ext>
                </a:extLst>
              </a:tr>
              <a:tr h="182578">
                <a:tc vMerge="1">
                  <a:txBody>
                    <a:bodyPr/>
                    <a:lstStyle/>
                    <a:p>
                      <a:pPr algn="ctr" rtl="0" fontAlgn="ctr"/>
                      <a:endParaRPr lang="tr-TR" sz="1400" b="1" i="0" u="none" strike="noStrike" dirty="0">
                        <a:solidFill>
                          <a:srgbClr val="000000"/>
                        </a:solidFill>
                        <a:effectLst/>
                        <a:latin typeface="Trebuchet MS" panose="020B0603020202020204" pitchFamily="34" charset="0"/>
                      </a:endParaRP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200" b="1" i="0" u="none" strike="noStrike" dirty="0">
                          <a:solidFill>
                            <a:srgbClr val="000000"/>
                          </a:solidFill>
                          <a:effectLst/>
                          <a:latin typeface="Trebuchet MS" panose="020B0603020202020204" pitchFamily="34" charset="0"/>
                        </a:rPr>
                        <a:t>SATIŞ</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200" b="1" i="0" u="none" strike="noStrike" dirty="0">
                          <a:solidFill>
                            <a:srgbClr val="000000"/>
                          </a:solidFill>
                          <a:effectLst/>
                          <a:latin typeface="Trebuchet MS" panose="020B0603020202020204" pitchFamily="34" charset="0"/>
                        </a:rPr>
                        <a:t>ALIŞ</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200" b="1" i="0" u="none" strike="noStrike" dirty="0">
                          <a:solidFill>
                            <a:srgbClr val="000000"/>
                          </a:solidFill>
                          <a:effectLst/>
                          <a:latin typeface="Trebuchet MS" panose="020B0603020202020204" pitchFamily="34" charset="0"/>
                        </a:rPr>
                        <a:t>SATIŞ</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200" b="1" i="0" u="none" strike="noStrike" dirty="0">
                          <a:solidFill>
                            <a:srgbClr val="000000"/>
                          </a:solidFill>
                          <a:effectLst/>
                          <a:latin typeface="Trebuchet MS" panose="020B0603020202020204" pitchFamily="34" charset="0"/>
                        </a:rPr>
                        <a:t>ALIŞ</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extLst>
                  <a:ext uri="{0D108BD9-81ED-4DB2-BD59-A6C34878D82A}">
                    <a16:rowId xmlns:a16="http://schemas.microsoft.com/office/drawing/2014/main" val="4251892317"/>
                  </a:ext>
                </a:extLst>
              </a:tr>
              <a:tr h="186468">
                <a:tc>
                  <a:txBody>
                    <a:bodyPr/>
                    <a:lstStyle/>
                    <a:p>
                      <a:pPr algn="ctr"/>
                      <a:r>
                        <a:rPr lang="tr-TR" sz="1300" b="1" dirty="0">
                          <a:latin typeface="+mn-lt"/>
                        </a:rPr>
                        <a:t>20-27 Ekim 2023</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tr-TR" sz="1300" b="1" i="0" u="none" strike="noStrike" dirty="0">
                          <a:solidFill>
                            <a:srgbClr val="000000"/>
                          </a:solidFill>
                          <a:effectLst/>
                          <a:latin typeface="+mn-lt"/>
                        </a:rPr>
                        <a:t>27,2</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tr-TR" sz="1300" b="1" i="0" u="none" strike="noStrike" dirty="0">
                        <a:solidFill>
                          <a:srgbClr val="000000"/>
                        </a:solidFill>
                        <a:effectLst/>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tr-TR" sz="1300" b="1" i="0" u="none" strike="noStrike" dirty="0">
                          <a:solidFill>
                            <a:srgbClr val="000000"/>
                          </a:solidFill>
                          <a:effectLst/>
                          <a:latin typeface="+mn-lt"/>
                        </a:rPr>
                        <a:t>85,7</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825487610"/>
                  </a:ext>
                </a:extLst>
              </a:tr>
              <a:tr h="186468">
                <a:tc>
                  <a:txBody>
                    <a:bodyPr/>
                    <a:lstStyle/>
                    <a:p>
                      <a:pPr algn="ctr"/>
                      <a:r>
                        <a:rPr lang="tr-TR" sz="1300" b="1" dirty="0">
                          <a:latin typeface="+mn-lt"/>
                        </a:rPr>
                        <a:t>27 Ekim-3 Kasım 2023</a:t>
                      </a: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tr-TR" sz="1300" b="1" i="0" u="none" strike="noStrike" dirty="0">
                          <a:solidFill>
                            <a:srgbClr val="000000"/>
                          </a:solidFill>
                          <a:effectLst/>
                          <a:latin typeface="+mn-lt"/>
                        </a:rPr>
                        <a:t>131,0</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tr-TR" sz="1300" b="1" i="0" u="none" strike="noStrike" dirty="0">
                        <a:solidFill>
                          <a:srgbClr val="000000"/>
                        </a:solidFill>
                        <a:effectLst/>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tr-TR" sz="1300" b="1" i="0" u="none" strike="noStrike" dirty="0">
                          <a:solidFill>
                            <a:srgbClr val="000000"/>
                          </a:solidFill>
                          <a:effectLst/>
                          <a:latin typeface="+mn-lt"/>
                        </a:rPr>
                        <a:t>7,3</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903435283"/>
                  </a:ext>
                </a:extLst>
              </a:tr>
              <a:tr h="1864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3-10 Kasım 2023</a:t>
                      </a: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4,9</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300" b="1" i="0" u="none" strike="noStrike" dirty="0">
                          <a:solidFill>
                            <a:srgbClr val="000000"/>
                          </a:solidFill>
                          <a:effectLst/>
                          <a:latin typeface="+mn-lt"/>
                        </a:rPr>
                        <a:t>119,5</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022708524"/>
                  </a:ext>
                </a:extLst>
              </a:tr>
              <a:tr h="1825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10-17 Kasım 2023</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96,8</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300" b="1" i="0" u="none" strike="noStrike" dirty="0">
                          <a:solidFill>
                            <a:srgbClr val="000000"/>
                          </a:solidFill>
                          <a:effectLst/>
                          <a:latin typeface="+mn-lt"/>
                        </a:rPr>
                        <a:t>214,8</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603741342"/>
                  </a:ext>
                </a:extLst>
              </a:tr>
              <a:tr h="182578">
                <a:tc>
                  <a:txBody>
                    <a:bodyPr/>
                    <a:lstStyle/>
                    <a:p>
                      <a:pPr algn="ctr"/>
                      <a:r>
                        <a:rPr lang="tr-TR" sz="1300" b="1" dirty="0">
                          <a:latin typeface="+mn-lt"/>
                        </a:rPr>
                        <a:t>17-24 Kasım 2023</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152,2</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300" b="1" i="0" u="none" strike="noStrike" dirty="0">
                          <a:solidFill>
                            <a:srgbClr val="000000"/>
                          </a:solidFill>
                          <a:effectLst/>
                          <a:latin typeface="+mn-lt"/>
                        </a:rPr>
                        <a:t>376,4</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316038228"/>
                  </a:ext>
                </a:extLst>
              </a:tr>
              <a:tr h="1825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24 Kasım-1 Aralık 2023</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i="0" u="none" strike="noStrike" dirty="0">
                          <a:solidFill>
                            <a:srgbClr val="000000"/>
                          </a:solidFill>
                          <a:effectLst/>
                          <a:latin typeface="+mn-lt"/>
                        </a:rPr>
                        <a:t>891,4</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300" b="1" i="0" u="none" strike="noStrike" dirty="0">
                          <a:solidFill>
                            <a:srgbClr val="000000"/>
                          </a:solidFill>
                          <a:effectLst/>
                          <a:latin typeface="+mn-lt"/>
                        </a:rPr>
                        <a:t>562,4</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211708950"/>
                  </a:ext>
                </a:extLst>
              </a:tr>
              <a:tr h="1825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1-8 Aralık 2023</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188,5</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300" b="1" i="0" u="none" strike="noStrike" dirty="0">
                          <a:solidFill>
                            <a:srgbClr val="000000"/>
                          </a:solidFill>
                          <a:effectLst/>
                          <a:latin typeface="+mn-lt"/>
                        </a:rPr>
                        <a:t>396,0</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357254936"/>
                  </a:ext>
                </a:extLst>
              </a:tr>
              <a:tr h="1825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8-15 Aralık 2023</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33,9</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300" b="1" i="0" u="none" strike="noStrike" dirty="0">
                          <a:solidFill>
                            <a:srgbClr val="000000"/>
                          </a:solidFill>
                          <a:effectLst/>
                          <a:latin typeface="+mn-lt"/>
                        </a:rPr>
                        <a:t>139,9</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577093115"/>
                  </a:ext>
                </a:extLst>
              </a:tr>
              <a:tr h="1825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15-22 Aralık 2023</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300" b="1" i="0" u="none" strike="noStrike" dirty="0">
                          <a:solidFill>
                            <a:srgbClr val="000000"/>
                          </a:solidFill>
                          <a:effectLst/>
                          <a:latin typeface="+mn-lt"/>
                        </a:rPr>
                        <a:t>5,1</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300" b="1" i="0" u="none" strike="noStrike" dirty="0">
                          <a:solidFill>
                            <a:srgbClr val="000000"/>
                          </a:solidFill>
                          <a:effectLst/>
                          <a:latin typeface="+mn-lt"/>
                        </a:rPr>
                        <a:t>39,9</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750197945"/>
                  </a:ext>
                </a:extLst>
              </a:tr>
              <a:tr h="1825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22-29 Aralık 2023</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-45,9</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300" b="1" i="0" u="none" strike="noStrike" dirty="0">
                          <a:solidFill>
                            <a:srgbClr val="000000"/>
                          </a:solidFill>
                          <a:effectLst/>
                          <a:latin typeface="+mn-lt"/>
                        </a:rPr>
                        <a:t>-299,7</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311670"/>
                  </a:ext>
                </a:extLst>
              </a:tr>
              <a:tr h="1825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29 Aralık 2023-5 Ocak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424,9</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300" b="1" i="0" u="none" strike="noStrike" dirty="0">
                          <a:solidFill>
                            <a:srgbClr val="000000"/>
                          </a:solidFill>
                          <a:effectLst/>
                          <a:latin typeface="+mn-lt"/>
                        </a:rPr>
                        <a:t>157,4</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453684564"/>
                  </a:ext>
                </a:extLst>
              </a:tr>
              <a:tr h="1846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5</a:t>
                      </a:r>
                      <a:r>
                        <a:rPr lang="tr-TR" sz="1300" b="1" baseline="0" dirty="0">
                          <a:latin typeface="+mn-lt"/>
                        </a:rPr>
                        <a:t> Ocak- 12 Ocak 2024</a:t>
                      </a: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-40,3</a:t>
                      </a: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300" b="1" i="0" u="none" strike="noStrike" dirty="0">
                          <a:solidFill>
                            <a:srgbClr val="000000"/>
                          </a:solidFill>
                          <a:effectLst/>
                          <a:latin typeface="+mn-lt"/>
                        </a:rPr>
                        <a:t>145,6</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925400878"/>
                  </a:ext>
                </a:extLst>
              </a:tr>
              <a:tr h="184622">
                <a:tc>
                  <a:txBody>
                    <a:bodyPr/>
                    <a:lstStyle/>
                    <a:p>
                      <a:pPr algn="ctr" fontAlgn="b"/>
                      <a:r>
                        <a:rPr lang="tr-TR" sz="1300" b="1" i="0" u="none" strike="noStrike" dirty="0">
                          <a:solidFill>
                            <a:srgbClr val="000000"/>
                          </a:solidFill>
                          <a:effectLst/>
                          <a:latin typeface="+mn-lt"/>
                        </a:rPr>
                        <a:t>19 Ocak – 26 Ocak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-51,2</a:t>
                      </a: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300" b="1" i="0" u="none" strike="noStrike" dirty="0">
                          <a:solidFill>
                            <a:srgbClr val="000000"/>
                          </a:solidFill>
                          <a:effectLst/>
                          <a:latin typeface="+mn-lt"/>
                        </a:rPr>
                        <a:t>62,6</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57808717"/>
                  </a:ext>
                </a:extLst>
              </a:tr>
              <a:tr h="186468">
                <a:tc>
                  <a:txBody>
                    <a:bodyPr/>
                    <a:lstStyle/>
                    <a:p>
                      <a:pPr algn="ctr" fontAlgn="b"/>
                      <a:r>
                        <a:rPr lang="tr-TR" sz="1300" b="1" i="0" u="none" strike="noStrike" dirty="0">
                          <a:solidFill>
                            <a:srgbClr val="000000"/>
                          </a:solidFill>
                          <a:effectLst/>
                          <a:latin typeface="+mn-lt"/>
                        </a:rPr>
                        <a:t>26 Ocak – 2</a:t>
                      </a:r>
                      <a:r>
                        <a:rPr lang="tr-TR" sz="1300" b="1" i="0" u="none" strike="noStrike" baseline="0" dirty="0">
                          <a:solidFill>
                            <a:srgbClr val="000000"/>
                          </a:solidFill>
                          <a:effectLst/>
                          <a:latin typeface="+mn-lt"/>
                        </a:rPr>
                        <a:t> Şubat </a:t>
                      </a:r>
                      <a:r>
                        <a:rPr lang="tr-TR" sz="1300" b="1" i="0" u="none" strike="noStrike" dirty="0">
                          <a:solidFill>
                            <a:srgbClr val="000000"/>
                          </a:solidFill>
                          <a:effectLst/>
                          <a:latin typeface="+mn-lt"/>
                        </a:rPr>
                        <a:t>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-14,5</a:t>
                      </a: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132,8</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16"/>
                  </a:ext>
                </a:extLst>
              </a:tr>
              <a:tr h="186468">
                <a:tc>
                  <a:txBody>
                    <a:bodyPr/>
                    <a:lstStyle/>
                    <a:p>
                      <a:pPr algn="ctr" fontAlgn="b"/>
                      <a:r>
                        <a:rPr lang="tr-TR" sz="1300" b="1" i="0" u="none" strike="noStrike" dirty="0">
                          <a:solidFill>
                            <a:srgbClr val="000000"/>
                          </a:solidFill>
                          <a:effectLst/>
                          <a:latin typeface="+mn-lt"/>
                        </a:rPr>
                        <a:t>2 Şubat – 9 Şubat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13,5</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36,8</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17"/>
                  </a:ext>
                </a:extLst>
              </a:tr>
              <a:tr h="186468">
                <a:tc>
                  <a:txBody>
                    <a:bodyPr/>
                    <a:lstStyle/>
                    <a:p>
                      <a:pPr algn="ctr" fontAlgn="b"/>
                      <a:r>
                        <a:rPr lang="tr-TR" sz="1300" b="1" i="0" u="none" strike="noStrike" dirty="0">
                          <a:solidFill>
                            <a:srgbClr val="000000"/>
                          </a:solidFill>
                          <a:effectLst/>
                          <a:latin typeface="+mn-lt"/>
                        </a:rPr>
                        <a:t>9 Şubat - 16 Şubat  2024</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60,4</a:t>
                      </a: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i="0" u="none" strike="noStrike" dirty="0">
                          <a:solidFill>
                            <a:srgbClr val="000000"/>
                          </a:solidFill>
                          <a:effectLst/>
                          <a:latin typeface="+mn-lt"/>
                        </a:rPr>
                        <a:t>-22,1</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300" b="1" i="0" u="none" strike="noStrike" dirty="0">
                        <a:solidFill>
                          <a:srgbClr val="000000"/>
                        </a:solidFill>
                        <a:effectLst/>
                        <a:latin typeface="+mn-lt"/>
                      </a:endParaRP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8"/>
                  </a:ext>
                </a:extLst>
              </a:tr>
              <a:tr h="186468">
                <a:tc>
                  <a:txBody>
                    <a:bodyPr/>
                    <a:lstStyle/>
                    <a:p>
                      <a:pPr algn="ctr" fontAlgn="b"/>
                      <a:r>
                        <a:rPr lang="tr-TR" sz="1300" b="1" i="0" u="none" strike="noStrike" dirty="0">
                          <a:solidFill>
                            <a:srgbClr val="000000"/>
                          </a:solidFill>
                          <a:effectLst/>
                          <a:latin typeface="+mn-lt"/>
                        </a:rPr>
                        <a:t>16 Şubat - 23 Şubat 2024</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28,6</a:t>
                      </a: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i="0" u="none" strike="noStrike" dirty="0">
                          <a:solidFill>
                            <a:srgbClr val="000000"/>
                          </a:solidFill>
                          <a:effectLst/>
                          <a:latin typeface="+mn-lt"/>
                        </a:rPr>
                        <a:t>-98</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300" b="1" i="0" u="none" strike="noStrike" dirty="0">
                        <a:solidFill>
                          <a:srgbClr val="000000"/>
                        </a:solidFill>
                        <a:effectLst/>
                        <a:latin typeface="+mn-lt"/>
                      </a:endParaRP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2757856"/>
                  </a:ext>
                </a:extLst>
              </a:tr>
              <a:tr h="186468">
                <a:tc>
                  <a:txBody>
                    <a:bodyPr/>
                    <a:lstStyle/>
                    <a:p>
                      <a:pPr algn="ctr" fontAlgn="b"/>
                      <a:r>
                        <a:rPr lang="tr-TR" sz="1300" b="1" i="0" u="none" strike="noStrike" dirty="0">
                          <a:solidFill>
                            <a:srgbClr val="000000"/>
                          </a:solidFill>
                          <a:effectLst/>
                          <a:latin typeface="+mn-lt"/>
                        </a:rPr>
                        <a:t>23 Şubat – 1 Mart</a:t>
                      </a:r>
                      <a:r>
                        <a:rPr lang="tr-TR" sz="1300" b="1" i="0" u="none" strike="noStrike" baseline="0" dirty="0">
                          <a:solidFill>
                            <a:srgbClr val="000000"/>
                          </a:solidFill>
                          <a:effectLst/>
                          <a:latin typeface="+mn-lt"/>
                        </a:rPr>
                        <a:t> </a:t>
                      </a:r>
                      <a:r>
                        <a:rPr lang="tr-TR" sz="1300" b="1" i="0" u="none" strike="noStrike" dirty="0">
                          <a:solidFill>
                            <a:srgbClr val="000000"/>
                          </a:solidFill>
                          <a:effectLst/>
                          <a:latin typeface="+mn-lt"/>
                        </a:rPr>
                        <a:t>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-54,4</a:t>
                      </a: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300" b="1"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-75,4</a:t>
                      </a: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2105030"/>
                  </a:ext>
                </a:extLst>
              </a:tr>
              <a:tr h="186468">
                <a:tc>
                  <a:txBody>
                    <a:bodyPr/>
                    <a:lstStyle/>
                    <a:p>
                      <a:pPr algn="ctr" fontAlgn="b"/>
                      <a:r>
                        <a:rPr lang="tr-TR" sz="1300" b="1" i="0" u="none" strike="noStrike" dirty="0">
                          <a:solidFill>
                            <a:srgbClr val="000000"/>
                          </a:solidFill>
                          <a:effectLst/>
                          <a:latin typeface="+mn-lt"/>
                        </a:rPr>
                        <a:t>1</a:t>
                      </a:r>
                      <a:r>
                        <a:rPr lang="tr-TR" sz="1300" b="1" i="0" u="none" strike="noStrike" baseline="0" dirty="0">
                          <a:solidFill>
                            <a:srgbClr val="000000"/>
                          </a:solidFill>
                          <a:effectLst/>
                          <a:latin typeface="+mn-lt"/>
                        </a:rPr>
                        <a:t> Mart – 8 Mart </a:t>
                      </a:r>
                      <a:r>
                        <a:rPr lang="tr-TR" sz="1300" b="1" i="0" u="none" strike="noStrike" dirty="0">
                          <a:solidFill>
                            <a:srgbClr val="000000"/>
                          </a:solidFill>
                          <a:effectLst/>
                          <a:latin typeface="+mn-lt"/>
                        </a:rPr>
                        <a:t>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-259,5</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-292,9</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5789962"/>
                  </a:ext>
                </a:extLst>
              </a:tr>
              <a:tr h="186468">
                <a:tc>
                  <a:txBody>
                    <a:bodyPr/>
                    <a:lstStyle/>
                    <a:p>
                      <a:pPr algn="ctr" fontAlgn="b"/>
                      <a:r>
                        <a:rPr lang="tr-TR" sz="1300" b="1" i="0" u="none" strike="noStrike" dirty="0">
                          <a:solidFill>
                            <a:srgbClr val="000000"/>
                          </a:solidFill>
                          <a:effectLst/>
                          <a:latin typeface="+mn-lt"/>
                        </a:rPr>
                        <a:t>8 Mart</a:t>
                      </a:r>
                      <a:r>
                        <a:rPr lang="tr-TR" sz="1300" b="1" i="0" u="none" strike="noStrike" baseline="0" dirty="0">
                          <a:solidFill>
                            <a:srgbClr val="000000"/>
                          </a:solidFill>
                          <a:effectLst/>
                          <a:latin typeface="+mn-lt"/>
                        </a:rPr>
                        <a:t> – 15 Mart 2024 </a:t>
                      </a:r>
                      <a:endParaRPr lang="tr-TR" sz="13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-70,1</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-155,9</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5429595"/>
                  </a:ext>
                </a:extLst>
              </a:tr>
              <a:tr h="186468">
                <a:tc>
                  <a:txBody>
                    <a:bodyPr/>
                    <a:lstStyle/>
                    <a:p>
                      <a:pPr algn="ctr" fontAlgn="b"/>
                      <a:r>
                        <a:rPr lang="tr-TR" sz="1300" b="1" i="0" u="none" strike="noStrike" dirty="0">
                          <a:solidFill>
                            <a:srgbClr val="000000"/>
                          </a:solidFill>
                          <a:effectLst/>
                          <a:latin typeface="+mn-lt"/>
                        </a:rPr>
                        <a:t>15 – 22 Mart</a:t>
                      </a:r>
                      <a:r>
                        <a:rPr lang="tr-TR" sz="1300" b="1" i="0" u="none" strike="noStrike" baseline="0" dirty="0">
                          <a:solidFill>
                            <a:srgbClr val="000000"/>
                          </a:solidFill>
                          <a:effectLst/>
                          <a:latin typeface="+mn-lt"/>
                        </a:rPr>
                        <a:t> 2024</a:t>
                      </a:r>
                      <a:endParaRPr lang="tr-TR" sz="13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-103,8</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300" b="1" dirty="0">
                          <a:latin typeface="+mn-lt"/>
                        </a:rPr>
                        <a:t>428,8</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723759967"/>
                  </a:ext>
                </a:extLst>
              </a:tr>
              <a:tr h="186468">
                <a:tc>
                  <a:txBody>
                    <a:bodyPr/>
                    <a:lstStyle/>
                    <a:p>
                      <a:pPr algn="ctr" fontAlgn="b"/>
                      <a:r>
                        <a:rPr lang="tr-TR" sz="1300" b="1" i="0" u="none" strike="noStrike" dirty="0">
                          <a:solidFill>
                            <a:srgbClr val="000000"/>
                          </a:solidFill>
                          <a:effectLst/>
                          <a:latin typeface="+mn-lt"/>
                        </a:rPr>
                        <a:t>22</a:t>
                      </a:r>
                      <a:r>
                        <a:rPr lang="tr-TR" sz="1300" b="1" i="0" u="none" strike="noStrike" baseline="0" dirty="0">
                          <a:solidFill>
                            <a:srgbClr val="000000"/>
                          </a:solidFill>
                          <a:effectLst/>
                          <a:latin typeface="+mn-lt"/>
                        </a:rPr>
                        <a:t> – 29 Mart 2024</a:t>
                      </a:r>
                      <a:endParaRPr lang="tr-TR" sz="13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300" b="1" dirty="0">
                          <a:latin typeface="+mn-lt"/>
                        </a:rPr>
                        <a:t>111,5</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300" b="1" dirty="0">
                          <a:latin typeface="+mn-lt"/>
                        </a:rPr>
                        <a:t>266,7</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08403542"/>
                  </a:ext>
                </a:extLst>
              </a:tr>
              <a:tr h="186468">
                <a:tc>
                  <a:txBody>
                    <a:bodyPr/>
                    <a:lstStyle/>
                    <a:p>
                      <a:pPr algn="ctr" fontAlgn="b"/>
                      <a:r>
                        <a:rPr lang="tr-TR" sz="1300" b="1" i="0" u="none" strike="noStrike" dirty="0">
                          <a:solidFill>
                            <a:srgbClr val="000000"/>
                          </a:solidFill>
                          <a:effectLst/>
                          <a:latin typeface="+mn-lt"/>
                        </a:rPr>
                        <a:t>29 Mart</a:t>
                      </a:r>
                      <a:r>
                        <a:rPr lang="tr-TR" sz="1300" b="1" i="0" u="none" strike="noStrike" baseline="0" dirty="0">
                          <a:solidFill>
                            <a:srgbClr val="000000"/>
                          </a:solidFill>
                          <a:effectLst/>
                          <a:latin typeface="+mn-lt"/>
                        </a:rPr>
                        <a:t> – 5 Nisan 2024</a:t>
                      </a:r>
                      <a:endParaRPr lang="tr-TR" sz="13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300" b="1" dirty="0">
                          <a:latin typeface="+mn-lt"/>
                        </a:rPr>
                        <a:t>86,4</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300" b="1" dirty="0">
                          <a:latin typeface="+mn-lt"/>
                        </a:rPr>
                        <a:t>362,9</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897162359"/>
                  </a:ext>
                </a:extLst>
              </a:tr>
              <a:tr h="186468">
                <a:tc>
                  <a:txBody>
                    <a:bodyPr/>
                    <a:lstStyle/>
                    <a:p>
                      <a:pPr algn="ctr" fontAlgn="b"/>
                      <a:r>
                        <a:rPr lang="tr-TR" sz="1300" b="1" i="0" u="none" strike="noStrike" dirty="0">
                          <a:solidFill>
                            <a:srgbClr val="000000"/>
                          </a:solidFill>
                          <a:effectLst/>
                          <a:latin typeface="+mn-lt"/>
                        </a:rPr>
                        <a:t>5 - 12 Nisan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300" b="1" dirty="0">
                          <a:latin typeface="+mn-lt"/>
                        </a:rPr>
                        <a:t>38,2</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300" b="1" dirty="0">
                          <a:latin typeface="+mn-lt"/>
                        </a:rPr>
                        <a:t>160,0</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865745074"/>
                  </a:ext>
                </a:extLst>
              </a:tr>
              <a:tr h="186468">
                <a:tc>
                  <a:txBody>
                    <a:bodyPr/>
                    <a:lstStyle/>
                    <a:p>
                      <a:pPr algn="ctr" fontAlgn="b"/>
                      <a:r>
                        <a:rPr lang="tr-TR" sz="1300" b="1" i="0" u="none" strike="noStrike" dirty="0">
                          <a:solidFill>
                            <a:srgbClr val="000000"/>
                          </a:solidFill>
                          <a:effectLst/>
                          <a:latin typeface="+mn-lt"/>
                        </a:rPr>
                        <a:t>12- 19 Nisan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300" b="1" dirty="0">
                          <a:latin typeface="+mn-lt"/>
                        </a:rPr>
                        <a:t>115,1</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300" b="1" dirty="0">
                          <a:latin typeface="+mn-lt"/>
                        </a:rPr>
                        <a:t>-143,4</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6564223"/>
                  </a:ext>
                </a:extLst>
              </a:tr>
              <a:tr h="263730">
                <a:tc>
                  <a:txBody>
                    <a:bodyPr/>
                    <a:lstStyle/>
                    <a:p>
                      <a:pPr algn="ctr" fontAlgn="b"/>
                      <a:r>
                        <a:rPr lang="tr-TR" sz="1300" b="1" i="0" u="none" strike="noStrike" dirty="0">
                          <a:solidFill>
                            <a:srgbClr val="000000"/>
                          </a:solidFill>
                          <a:effectLst/>
                          <a:latin typeface="+mn-lt"/>
                        </a:rPr>
                        <a:t>19 – 26 Nisan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300" b="1" dirty="0">
                          <a:latin typeface="+mn-lt"/>
                        </a:rPr>
                        <a:t>603,5</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300" b="1" dirty="0">
                          <a:latin typeface="+mn-lt"/>
                        </a:rPr>
                        <a:t>-154,6</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2703632"/>
                  </a:ext>
                </a:extLst>
              </a:tr>
              <a:tr h="263730">
                <a:tc>
                  <a:txBody>
                    <a:bodyPr/>
                    <a:lstStyle/>
                    <a:p>
                      <a:pPr algn="ctr" fontAlgn="b"/>
                      <a:r>
                        <a:rPr lang="tr-TR" sz="1300" b="1" i="0" u="none" strike="noStrike" dirty="0">
                          <a:solidFill>
                            <a:srgbClr val="000000"/>
                          </a:solidFill>
                          <a:effectLst/>
                          <a:latin typeface="+mn-lt"/>
                        </a:rPr>
                        <a:t>TOPLAM</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300" b="1" dirty="0">
                          <a:latin typeface="+mn-lt"/>
                        </a:rPr>
                        <a:t>-639,7</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300" b="1" dirty="0">
                          <a:latin typeface="+mn-lt"/>
                        </a:rPr>
                        <a:t>3.013,1</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300" b="1" dirty="0">
                          <a:latin typeface="+mn-lt"/>
                        </a:rPr>
                        <a:t>-1.242,0</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300" b="1" dirty="0">
                          <a:latin typeface="+mn-lt"/>
                        </a:rPr>
                        <a:t>3.695,5</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905053208"/>
                  </a:ext>
                </a:extLst>
              </a:tr>
            </a:tbl>
          </a:graphicData>
        </a:graphic>
      </p:graphicFrame>
    </p:spTree>
    <p:extLst>
      <p:ext uri="{BB962C8B-B14F-4D97-AF65-F5344CB8AC3E}">
        <p14:creationId xmlns:p14="http://schemas.microsoft.com/office/powerpoint/2010/main" val="38247050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39A82-A629-63BD-58AF-5B24DC6361A7}"/>
            </a:ext>
          </a:extLst>
        </p:cNvPr>
        <p:cNvGrpSpPr/>
        <p:nvPr/>
      </p:nvGrpSpPr>
      <p:grpSpPr>
        <a:xfrm>
          <a:off x="0" y="0"/>
          <a:ext cx="0" cy="0"/>
          <a:chOff x="0" y="0"/>
          <a:chExt cx="0" cy="0"/>
        </a:xfrm>
      </p:grpSpPr>
      <p:sp>
        <p:nvSpPr>
          <p:cNvPr id="4" name="3 Başlık">
            <a:extLst>
              <a:ext uri="{FF2B5EF4-FFF2-40B4-BE49-F238E27FC236}">
                <a16:creationId xmlns:a16="http://schemas.microsoft.com/office/drawing/2014/main" id="{DA009283-EB83-7528-64CE-046D591782FA}"/>
              </a:ext>
            </a:extLst>
          </p:cNvPr>
          <p:cNvSpPr>
            <a:spLocks noGrp="1"/>
          </p:cNvSpPr>
          <p:nvPr>
            <p:ph type="title" idx="4294967295"/>
          </p:nvPr>
        </p:nvSpPr>
        <p:spPr>
          <a:xfrm>
            <a:off x="139424" y="0"/>
            <a:ext cx="8822030" cy="569167"/>
          </a:xfrm>
        </p:spPr>
        <p:txBody>
          <a:bodyPr>
            <a:noAutofit/>
          </a:bodyPr>
          <a:lstStyle/>
          <a:p>
            <a:r>
              <a:rPr lang="tr-TR" sz="1800" b="1" dirty="0">
                <a:latin typeface="Times New Roman" pitchFamily="18" charset="0"/>
                <a:cs typeface="Times New Roman" pitchFamily="18" charset="0"/>
              </a:rPr>
              <a:t>YABANCILARIN DİBS VE HİSSE SENEDİ ALIŞ –SATIŞLARI</a:t>
            </a:r>
            <a:br>
              <a:rPr lang="tr-TR" sz="1800" b="1" dirty="0">
                <a:latin typeface="Times New Roman" pitchFamily="18" charset="0"/>
                <a:cs typeface="Times New Roman" pitchFamily="18" charset="0"/>
              </a:rPr>
            </a:br>
            <a:r>
              <a:rPr lang="tr-TR" sz="1800" b="1" dirty="0">
                <a:latin typeface="Times New Roman" pitchFamily="18" charset="0"/>
                <a:cs typeface="Times New Roman" pitchFamily="18" charset="0"/>
              </a:rPr>
              <a:t>(Kaynak: 7 Kasım 2024 </a:t>
            </a:r>
            <a:r>
              <a:rPr lang="tr-TR" sz="1800" b="1" dirty="0">
                <a:latin typeface="Times New Roman" pitchFamily="18" charset="0"/>
                <a:cs typeface="Times New Roman" pitchFamily="18" charset="0"/>
                <a:hlinkClick r:id="rId3"/>
              </a:rPr>
              <a:t>www.tcmb.gov.tr</a:t>
            </a:r>
            <a:r>
              <a:rPr lang="tr-TR" sz="1800" b="1" dirty="0">
                <a:latin typeface="Times New Roman" pitchFamily="18" charset="0"/>
                <a:cs typeface="Times New Roman" pitchFamily="18" charset="0"/>
              </a:rPr>
              <a:t> )</a:t>
            </a:r>
            <a:endParaRPr lang="tr-TR" sz="1800" dirty="0"/>
          </a:p>
        </p:txBody>
      </p:sp>
      <p:graphicFrame>
        <p:nvGraphicFramePr>
          <p:cNvPr id="2" name="Tablo 1">
            <a:extLst>
              <a:ext uri="{FF2B5EF4-FFF2-40B4-BE49-F238E27FC236}">
                <a16:creationId xmlns:a16="http://schemas.microsoft.com/office/drawing/2014/main" id="{46242D59-1984-4AE6-4A7F-8540A7ABCF7F}"/>
              </a:ext>
            </a:extLst>
          </p:cNvPr>
          <p:cNvGraphicFramePr>
            <a:graphicFrameLocks noGrp="1"/>
          </p:cNvGraphicFramePr>
          <p:nvPr>
            <p:extLst>
              <p:ext uri="{D42A27DB-BD31-4B8C-83A1-F6EECF244321}">
                <p14:modId xmlns:p14="http://schemas.microsoft.com/office/powerpoint/2010/main" val="485031695"/>
              </p:ext>
            </p:extLst>
          </p:nvPr>
        </p:nvGraphicFramePr>
        <p:xfrm>
          <a:off x="139424" y="494867"/>
          <a:ext cx="8822030" cy="6363139"/>
        </p:xfrm>
        <a:graphic>
          <a:graphicData uri="http://schemas.openxmlformats.org/drawingml/2006/table">
            <a:tbl>
              <a:tblPr firstRow="1" bandRow="1"/>
              <a:tblGrid>
                <a:gridCol w="3062455">
                  <a:extLst>
                    <a:ext uri="{9D8B030D-6E8A-4147-A177-3AD203B41FA5}">
                      <a16:colId xmlns:a16="http://schemas.microsoft.com/office/drawing/2014/main" val="2367507913"/>
                    </a:ext>
                  </a:extLst>
                </a:gridCol>
                <a:gridCol w="1326689">
                  <a:extLst>
                    <a:ext uri="{9D8B030D-6E8A-4147-A177-3AD203B41FA5}">
                      <a16:colId xmlns:a16="http://schemas.microsoft.com/office/drawing/2014/main" val="1831046202"/>
                    </a:ext>
                  </a:extLst>
                </a:gridCol>
                <a:gridCol w="1343842">
                  <a:extLst>
                    <a:ext uri="{9D8B030D-6E8A-4147-A177-3AD203B41FA5}">
                      <a16:colId xmlns:a16="http://schemas.microsoft.com/office/drawing/2014/main" val="2178649940"/>
                    </a:ext>
                  </a:extLst>
                </a:gridCol>
                <a:gridCol w="1611416">
                  <a:extLst>
                    <a:ext uri="{9D8B030D-6E8A-4147-A177-3AD203B41FA5}">
                      <a16:colId xmlns:a16="http://schemas.microsoft.com/office/drawing/2014/main" val="496498005"/>
                    </a:ext>
                  </a:extLst>
                </a:gridCol>
                <a:gridCol w="1477628">
                  <a:extLst>
                    <a:ext uri="{9D8B030D-6E8A-4147-A177-3AD203B41FA5}">
                      <a16:colId xmlns:a16="http://schemas.microsoft.com/office/drawing/2014/main" val="2047066528"/>
                    </a:ext>
                  </a:extLst>
                </a:gridCol>
              </a:tblGrid>
              <a:tr h="215148">
                <a:tc gridSpan="5">
                  <a:txBody>
                    <a:bodyPr/>
                    <a:lstStyle/>
                    <a:p>
                      <a:pPr algn="ctr" rtl="0" fontAlgn="ctr"/>
                      <a:r>
                        <a:rPr lang="tr-TR" sz="1200" b="1" i="0" u="none" strike="noStrike" dirty="0">
                          <a:solidFill>
                            <a:srgbClr val="000000"/>
                          </a:solidFill>
                          <a:effectLst/>
                          <a:latin typeface="Trebuchet MS" panose="020B0603020202020204" pitchFamily="34" charset="0"/>
                        </a:rPr>
                        <a:t>21. 2023 YILI YABANCILARIN DİBS VE HİSSE SENEDİ ALIŞ -SATIŞLARI </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683705950"/>
                  </a:ext>
                </a:extLst>
              </a:tr>
              <a:tr h="215148">
                <a:tc rowSpan="2">
                  <a:txBody>
                    <a:bodyPr/>
                    <a:lstStyle/>
                    <a:p>
                      <a:pPr algn="ctr" rtl="0" fontAlgn="ctr"/>
                      <a:r>
                        <a:rPr lang="tr-TR" sz="1200" b="1" i="0" u="none" strike="noStrike" dirty="0">
                          <a:solidFill>
                            <a:srgbClr val="000000"/>
                          </a:solidFill>
                          <a:effectLst/>
                          <a:latin typeface="Trebuchet MS" panose="020B0603020202020204" pitchFamily="34" charset="0"/>
                        </a:rPr>
                        <a:t>HAFTA </a:t>
                      </a:r>
                    </a:p>
                    <a:p>
                      <a:pPr algn="ctr" rtl="0" fontAlgn="ctr"/>
                      <a:endParaRPr lang="tr-TR" sz="1200" b="1" i="0" u="none" strike="noStrike" dirty="0">
                        <a:solidFill>
                          <a:srgbClr val="000000"/>
                        </a:solidFill>
                        <a:effectLst/>
                        <a:latin typeface="Trebuchet MS" panose="020B0603020202020204" pitchFamily="34" charset="0"/>
                      </a:endParaRP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gridSpan="2">
                  <a:txBody>
                    <a:bodyPr/>
                    <a:lstStyle/>
                    <a:p>
                      <a:pPr algn="ctr" rtl="0" fontAlgn="ctr"/>
                      <a:r>
                        <a:rPr lang="tr-TR" sz="1200" b="1" i="0" u="none" strike="noStrike" dirty="0">
                          <a:solidFill>
                            <a:srgbClr val="000000"/>
                          </a:solidFill>
                          <a:effectLst/>
                          <a:latin typeface="Trebuchet MS" panose="020B0603020202020204" pitchFamily="34" charset="0"/>
                        </a:rPr>
                        <a:t>DİBS (Milyon Dolar)</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tc gridSpan="2">
                  <a:txBody>
                    <a:bodyPr/>
                    <a:lstStyle/>
                    <a:p>
                      <a:pPr algn="ctr" rtl="0" fontAlgn="ctr"/>
                      <a:r>
                        <a:rPr lang="tr-TR" sz="1200" b="1" i="0" u="none" strike="noStrike" dirty="0">
                          <a:solidFill>
                            <a:srgbClr val="000000"/>
                          </a:solidFill>
                          <a:effectLst/>
                          <a:latin typeface="Trebuchet MS" panose="020B0603020202020204" pitchFamily="34" charset="0"/>
                        </a:rPr>
                        <a:t>HİSSE SENEDİ (Milyon Dolar)</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extLst>
                  <a:ext uri="{0D108BD9-81ED-4DB2-BD59-A6C34878D82A}">
                    <a16:rowId xmlns:a16="http://schemas.microsoft.com/office/drawing/2014/main" val="1769236526"/>
                  </a:ext>
                </a:extLst>
              </a:tr>
              <a:tr h="215148">
                <a:tc vMerge="1">
                  <a:txBody>
                    <a:bodyPr/>
                    <a:lstStyle/>
                    <a:p>
                      <a:pPr algn="ctr" rtl="0" fontAlgn="ctr"/>
                      <a:endParaRPr lang="tr-TR" sz="1400" b="1" i="0" u="none" strike="noStrike" dirty="0">
                        <a:solidFill>
                          <a:srgbClr val="000000"/>
                        </a:solidFill>
                        <a:effectLst/>
                        <a:latin typeface="Trebuchet MS" panose="020B0603020202020204" pitchFamily="34" charset="0"/>
                      </a:endParaRP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200" b="1" i="0" u="none" strike="noStrike" dirty="0">
                          <a:solidFill>
                            <a:srgbClr val="000000"/>
                          </a:solidFill>
                          <a:effectLst/>
                          <a:latin typeface="Trebuchet MS" panose="020B0603020202020204" pitchFamily="34" charset="0"/>
                        </a:rPr>
                        <a:t>SATIŞ</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200" b="1" i="0" u="none" strike="noStrike" dirty="0">
                          <a:solidFill>
                            <a:srgbClr val="000000"/>
                          </a:solidFill>
                          <a:effectLst/>
                          <a:latin typeface="Trebuchet MS" panose="020B0603020202020204" pitchFamily="34" charset="0"/>
                        </a:rPr>
                        <a:t>ALIŞ</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200" b="1" i="0" u="none" strike="noStrike" dirty="0">
                          <a:solidFill>
                            <a:srgbClr val="000000"/>
                          </a:solidFill>
                          <a:effectLst/>
                          <a:latin typeface="Trebuchet MS" panose="020B0603020202020204" pitchFamily="34" charset="0"/>
                        </a:rPr>
                        <a:t>SATIŞ</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200" b="1" i="0" u="none" strike="noStrike" dirty="0">
                          <a:solidFill>
                            <a:srgbClr val="000000"/>
                          </a:solidFill>
                          <a:effectLst/>
                          <a:latin typeface="Trebuchet MS" panose="020B0603020202020204" pitchFamily="34" charset="0"/>
                        </a:rPr>
                        <a:t>ALIŞ</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extLst>
                  <a:ext uri="{0D108BD9-81ED-4DB2-BD59-A6C34878D82A}">
                    <a16:rowId xmlns:a16="http://schemas.microsoft.com/office/drawing/2014/main" val="4251892317"/>
                  </a:ext>
                </a:extLst>
              </a:tr>
              <a:tr h="237137">
                <a:tc>
                  <a:txBody>
                    <a:bodyPr/>
                    <a:lstStyle/>
                    <a:p>
                      <a:pPr algn="ctr" fontAlgn="b"/>
                      <a:r>
                        <a:rPr lang="tr-TR" sz="1300" b="1" i="0" u="none" strike="noStrike" dirty="0">
                          <a:solidFill>
                            <a:srgbClr val="000000"/>
                          </a:solidFill>
                          <a:effectLst/>
                          <a:latin typeface="+mn-lt"/>
                        </a:rPr>
                        <a:t>26 Nisan – 03 Mayıs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761,1</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solidFill>
                          <a:schemeClr val="tx1"/>
                        </a:solidFill>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300" b="1" dirty="0">
                          <a:latin typeface="+mn-lt"/>
                        </a:rPr>
                        <a:t>310,6</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825487610"/>
                  </a:ext>
                </a:extLst>
              </a:tr>
              <a:tr h="237137">
                <a:tc>
                  <a:txBody>
                    <a:bodyPr/>
                    <a:lstStyle/>
                    <a:p>
                      <a:pPr algn="ctr" fontAlgn="b"/>
                      <a:r>
                        <a:rPr lang="tr-TR" sz="1300" b="1" i="0" u="none" strike="noStrike" dirty="0">
                          <a:solidFill>
                            <a:srgbClr val="000000"/>
                          </a:solidFill>
                          <a:effectLst/>
                          <a:latin typeface="+mn-lt"/>
                        </a:rPr>
                        <a:t>3 – 10 Mayıs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2.832,6</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solidFill>
                          <a:schemeClr val="tx1"/>
                        </a:solidFill>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300" b="1" dirty="0">
                          <a:latin typeface="+mn-lt"/>
                        </a:rPr>
                        <a:t>84,7</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903435283"/>
                  </a:ext>
                </a:extLst>
              </a:tr>
              <a:tr h="2371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i="0" u="none" strike="noStrike" dirty="0">
                          <a:solidFill>
                            <a:srgbClr val="000000"/>
                          </a:solidFill>
                          <a:effectLst/>
                          <a:latin typeface="+mn-lt"/>
                        </a:rPr>
                        <a:t>10-17 Mayıs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tr-TR" sz="1300" b="1" i="0" u="none" strike="noStrike" dirty="0">
                          <a:solidFill>
                            <a:srgbClr val="000000"/>
                          </a:solidFill>
                          <a:effectLst/>
                          <a:latin typeface="+mn-lt"/>
                        </a:rPr>
                        <a:t>1.339</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r>
                        <a:rPr lang="tr-TR" sz="1300" b="1" i="0" u="none" strike="noStrike" dirty="0">
                          <a:solidFill>
                            <a:srgbClr val="000000"/>
                          </a:solidFill>
                          <a:effectLst/>
                          <a:latin typeface="+mn-lt"/>
                        </a:rPr>
                        <a:t>-233</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300" b="1"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2708524"/>
                  </a:ext>
                </a:extLst>
              </a:tr>
              <a:tr h="2325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17-24 Mayıs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1.570</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300" b="1" dirty="0">
                          <a:latin typeface="+mn-lt"/>
                        </a:rPr>
                        <a:t>-28</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3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3741342"/>
                  </a:ext>
                </a:extLst>
              </a:tr>
              <a:tr h="232552">
                <a:tc>
                  <a:txBody>
                    <a:bodyPr/>
                    <a:lstStyle/>
                    <a:p>
                      <a:pPr algn="ctr"/>
                      <a:r>
                        <a:rPr lang="tr-TR" sz="1300" b="1" dirty="0">
                          <a:latin typeface="+mn-lt"/>
                        </a:rPr>
                        <a:t>24-31 Mayıs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94</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300" b="1" dirty="0">
                          <a:latin typeface="+mn-lt"/>
                        </a:rPr>
                        <a:t>-529</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3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6038228"/>
                  </a:ext>
                </a:extLst>
              </a:tr>
              <a:tr h="2325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31-07 Haziran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i="0" u="none" strike="noStrike" dirty="0">
                          <a:solidFill>
                            <a:srgbClr val="000000"/>
                          </a:solidFill>
                          <a:effectLst/>
                          <a:latin typeface="+mn-lt"/>
                        </a:rPr>
                        <a:t>540,8</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-542,7</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3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1708950"/>
                  </a:ext>
                </a:extLst>
              </a:tr>
              <a:tr h="2325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07-14 Haziran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791,6</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300" b="1" dirty="0">
                          <a:latin typeface="+mn-lt"/>
                        </a:rPr>
                        <a:t>-439,2</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3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57254936"/>
                  </a:ext>
                </a:extLst>
              </a:tr>
              <a:tr h="2325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14-21 Haziran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34,4</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300" b="1" dirty="0">
                          <a:latin typeface="+mn-lt"/>
                        </a:rPr>
                        <a:t>-158,3</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3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7093115"/>
                  </a:ext>
                </a:extLst>
              </a:tr>
              <a:tr h="2325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21-28 Haziran 2024 </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dirty="0">
                          <a:latin typeface="+mn-lt"/>
                        </a:rPr>
                        <a:t>-</a:t>
                      </a:r>
                      <a:r>
                        <a:rPr lang="tr-TR" sz="1300" b="1" dirty="0">
                          <a:latin typeface="+mn-lt"/>
                        </a:rPr>
                        <a:t>679,5</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3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-227,8</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300" b="0"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0197945"/>
                  </a:ext>
                </a:extLst>
              </a:tr>
              <a:tr h="2325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28 Haziran-5 Temmuz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1480,2</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endParaRPr lang="tr-TR" sz="1300" b="1" i="0" u="none" strike="noStrike" dirty="0">
                        <a:solidFill>
                          <a:srgbClr val="000000"/>
                        </a:solidFill>
                        <a:effectLst/>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156,3</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09311670"/>
                  </a:ext>
                </a:extLst>
              </a:tr>
              <a:tr h="2325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5 Temmuz-12 Temmuz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895,4</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300" b="1" dirty="0">
                          <a:latin typeface="+mn-lt"/>
                        </a:rPr>
                        <a:t>-57,7</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300" b="0"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3684564"/>
                  </a:ext>
                </a:extLst>
              </a:tr>
              <a:tr h="234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dirty="0">
                          <a:latin typeface="+mn-lt"/>
                        </a:rPr>
                        <a:t>12 Temmuz-19 Temmuz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-700</a:t>
                      </a: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dirty="0">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tr-TR" sz="1300"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300" b="1" i="0" u="none" strike="noStrike" dirty="0">
                          <a:solidFill>
                            <a:srgbClr val="000000"/>
                          </a:solidFill>
                          <a:effectLst/>
                          <a:latin typeface="+mn-lt"/>
                        </a:rPr>
                        <a:t>124,2</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925400878"/>
                  </a:ext>
                </a:extLst>
              </a:tr>
              <a:tr h="234960">
                <a:tc>
                  <a:txBody>
                    <a:bodyPr/>
                    <a:lstStyle/>
                    <a:p>
                      <a:pPr algn="ctr" fontAlgn="b"/>
                      <a:r>
                        <a:rPr lang="tr-TR" sz="1300" b="1" i="0" u="none" strike="noStrike" dirty="0">
                          <a:solidFill>
                            <a:srgbClr val="000000"/>
                          </a:solidFill>
                          <a:effectLst/>
                          <a:latin typeface="+mn-lt"/>
                        </a:rPr>
                        <a:t>19 Temmuz-26 Temmuz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tr-TR" sz="1300" b="0"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1360,5</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300" b="1" dirty="0">
                          <a:latin typeface="+mn-lt"/>
                        </a:rPr>
                        <a:t>-128,4</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300" b="0" i="0" u="none" strike="noStrike" dirty="0">
                        <a:solidFill>
                          <a:srgbClr val="000000"/>
                        </a:solidFill>
                        <a:effectLst/>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57808717"/>
                  </a:ext>
                </a:extLst>
              </a:tr>
              <a:tr h="237137">
                <a:tc>
                  <a:txBody>
                    <a:bodyPr/>
                    <a:lstStyle/>
                    <a:p>
                      <a:pPr algn="ctr" fontAlgn="b"/>
                      <a:r>
                        <a:rPr lang="tr-TR" sz="1300" b="1" i="0" u="none" strike="noStrike" dirty="0">
                          <a:solidFill>
                            <a:srgbClr val="000000"/>
                          </a:solidFill>
                          <a:effectLst/>
                          <a:latin typeface="+mn-lt"/>
                        </a:rPr>
                        <a:t>26 Temmuz-2 Ağustos</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300" b="1" i="0" u="none" strike="noStrike" dirty="0">
                          <a:solidFill>
                            <a:srgbClr val="000000"/>
                          </a:solidFill>
                          <a:effectLst/>
                          <a:latin typeface="+mn-lt"/>
                        </a:rPr>
                        <a:t>-162,1</a:t>
                      </a: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300" b="1"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300" b="1" i="0" u="none" strike="noStrike" dirty="0">
                          <a:solidFill>
                            <a:srgbClr val="000000"/>
                          </a:solidFill>
                          <a:effectLst/>
                          <a:latin typeface="+mn-lt"/>
                        </a:rPr>
                        <a:t>-169,2</a:t>
                      </a: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3713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300" b="1" i="0" u="none" strike="noStrike" dirty="0">
                          <a:solidFill>
                            <a:srgbClr val="000000"/>
                          </a:solidFill>
                          <a:effectLst/>
                          <a:latin typeface="+mn-lt"/>
                        </a:rPr>
                        <a:t>2 ağustos - 9 Ağustos</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17,6</a:t>
                      </a:r>
                    </a:p>
                  </a:txBody>
                  <a:tcPr marL="7620" marR="7620" marT="762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300" b="1" dirty="0">
                          <a:latin typeface="+mn-lt"/>
                        </a:rPr>
                        <a:t>-323,4</a:t>
                      </a:r>
                    </a:p>
                  </a:txBody>
                  <a:tcPr marL="9525" marR="9525" marT="9525"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37137">
                <a:tc>
                  <a:txBody>
                    <a:bodyPr/>
                    <a:lstStyle/>
                    <a:p>
                      <a:pPr algn="ctr" fontAlgn="b"/>
                      <a:r>
                        <a:rPr lang="tr-TR" sz="1300" b="1" i="0" u="none" strike="noStrike" dirty="0">
                          <a:solidFill>
                            <a:srgbClr val="000000"/>
                          </a:solidFill>
                          <a:effectLst/>
                          <a:latin typeface="+mn-lt"/>
                        </a:rPr>
                        <a:t>9 Ağustos- 16 Ağustos</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1404,4</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300" b="1" dirty="0">
                          <a:latin typeface="+mn-lt"/>
                        </a:rPr>
                        <a:t>-297,5</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37137">
                <a:tc>
                  <a:txBody>
                    <a:bodyPr/>
                    <a:lstStyle/>
                    <a:p>
                      <a:pPr algn="ctr" fontAlgn="b"/>
                      <a:r>
                        <a:rPr lang="tr-TR" sz="1300" b="1" i="0" u="none" strike="noStrike" dirty="0">
                          <a:solidFill>
                            <a:srgbClr val="000000"/>
                          </a:solidFill>
                          <a:effectLst/>
                          <a:latin typeface="+mn-lt"/>
                        </a:rPr>
                        <a:t>16 Ağustos – 23 Ağustos</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-1026,3</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tr-TR" sz="1300" b="1" dirty="0">
                        <a:solidFill>
                          <a:schemeClr val="tx1"/>
                        </a:solidFill>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66,0</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812757856"/>
                  </a:ext>
                </a:extLst>
              </a:tr>
              <a:tr h="237137">
                <a:tc>
                  <a:txBody>
                    <a:bodyPr/>
                    <a:lstStyle/>
                    <a:p>
                      <a:pPr algn="ctr" fontAlgn="b"/>
                      <a:r>
                        <a:rPr lang="tr-TR" sz="1300" b="1" i="0" u="none" strike="noStrike" dirty="0">
                          <a:solidFill>
                            <a:srgbClr val="000000"/>
                          </a:solidFill>
                          <a:effectLst/>
                          <a:latin typeface="+mn-lt"/>
                        </a:rPr>
                        <a:t>23 Ağustos – 30 Ağustos</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682,9</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300" b="1" dirty="0">
                          <a:solidFill>
                            <a:schemeClr val="tx1"/>
                          </a:solidFill>
                          <a:latin typeface="+mn-lt"/>
                        </a:rPr>
                        <a:t>-19,5</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42105030"/>
                  </a:ext>
                </a:extLst>
              </a:tr>
              <a:tr h="2371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1" i="0" u="none" strike="noStrike" dirty="0">
                          <a:solidFill>
                            <a:srgbClr val="000000"/>
                          </a:solidFill>
                          <a:effectLst/>
                          <a:latin typeface="+mn-lt"/>
                        </a:rPr>
                        <a:t>30 Ağustos– 6 Eylül</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i="0" u="none" strike="noStrike" kern="1200" dirty="0">
                          <a:solidFill>
                            <a:schemeClr val="tx1"/>
                          </a:solidFill>
                          <a:effectLst/>
                          <a:latin typeface="+mn-lt"/>
                          <a:ea typeface="+mn-ea"/>
                          <a:cs typeface="+mn-cs"/>
                        </a:rPr>
                        <a:t>-863,67</a:t>
                      </a: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300" b="1"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300" b="1" i="0" u="none" strike="noStrike" dirty="0">
                          <a:solidFill>
                            <a:srgbClr val="000000"/>
                          </a:solidFill>
                          <a:effectLst/>
                          <a:latin typeface="+mn-lt"/>
                        </a:rPr>
                        <a:t>-50,6</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300" b="1"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85789962"/>
                  </a:ext>
                </a:extLst>
              </a:tr>
              <a:tr h="254541">
                <a:tc>
                  <a:txBody>
                    <a:bodyPr/>
                    <a:lstStyle/>
                    <a:p>
                      <a:pPr algn="ctr" fontAlgn="b"/>
                      <a:r>
                        <a:rPr lang="tr-TR" sz="1300" b="1" i="0" u="none" strike="noStrike" dirty="0">
                          <a:solidFill>
                            <a:srgbClr val="000000"/>
                          </a:solidFill>
                          <a:effectLst/>
                          <a:latin typeface="+mn-lt"/>
                        </a:rPr>
                        <a:t>6 Eylül – 13 Eylül</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400" b="1" i="0" u="none" strike="noStrike" kern="1200" dirty="0">
                          <a:solidFill>
                            <a:schemeClr val="tx1"/>
                          </a:solidFill>
                          <a:effectLst/>
                          <a:latin typeface="+mn-lt"/>
                          <a:ea typeface="+mn-ea"/>
                          <a:cs typeface="+mn-cs"/>
                        </a:rPr>
                        <a:t>1.646,56</a:t>
                      </a: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400" b="1" i="0" u="none" strike="noStrike" kern="1200" dirty="0">
                          <a:solidFill>
                            <a:schemeClr val="tx1"/>
                          </a:solidFill>
                          <a:effectLst/>
                          <a:latin typeface="+mn-lt"/>
                          <a:ea typeface="+mn-ea"/>
                          <a:cs typeface="+mn-cs"/>
                        </a:rPr>
                        <a:t>-320,6</a:t>
                      </a: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5429595"/>
                  </a:ext>
                </a:extLst>
              </a:tr>
              <a:tr h="252366">
                <a:tc>
                  <a:txBody>
                    <a:bodyPr/>
                    <a:lstStyle/>
                    <a:p>
                      <a:pPr algn="ctr" fontAlgn="b"/>
                      <a:r>
                        <a:rPr lang="tr-TR" sz="1300" b="1" i="0" u="none" strike="noStrike" dirty="0">
                          <a:solidFill>
                            <a:srgbClr val="000000"/>
                          </a:solidFill>
                          <a:effectLst/>
                          <a:latin typeface="+mn-lt"/>
                        </a:rPr>
                        <a:t>13 Eylül – 20 Eylül </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300"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400" b="1" dirty="0">
                          <a:latin typeface="+mn-lt"/>
                        </a:rPr>
                        <a:t>1.582,89</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96,08</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723759967"/>
                  </a:ext>
                </a:extLst>
              </a:tr>
              <a:tr h="237137">
                <a:tc>
                  <a:txBody>
                    <a:bodyPr/>
                    <a:lstStyle/>
                    <a:p>
                      <a:pPr algn="ctr" fontAlgn="b"/>
                      <a:r>
                        <a:rPr lang="tr-TR" sz="1300" b="1" i="0" u="none" strike="noStrike" dirty="0">
                          <a:solidFill>
                            <a:srgbClr val="000000"/>
                          </a:solidFill>
                          <a:effectLst/>
                          <a:latin typeface="+mn-lt"/>
                        </a:rPr>
                        <a:t>20 Eylül – 27 Eylül</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300" b="1" dirty="0">
                          <a:latin typeface="+mn-lt"/>
                        </a:rPr>
                        <a:t>-443.92</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tr-TR" sz="13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300" b="1" dirty="0">
                          <a:latin typeface="+mn-lt"/>
                        </a:rPr>
                        <a:t>206,22</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08403542"/>
                  </a:ext>
                </a:extLst>
              </a:tr>
              <a:tr h="254541">
                <a:tc>
                  <a:txBody>
                    <a:bodyPr/>
                    <a:lstStyle/>
                    <a:p>
                      <a:pPr algn="ctr" fontAlgn="b"/>
                      <a:r>
                        <a:rPr lang="tr-TR" sz="1300" b="1" i="0" u="none" strike="noStrike" dirty="0">
                          <a:solidFill>
                            <a:srgbClr val="000000"/>
                          </a:solidFill>
                          <a:effectLst/>
                          <a:latin typeface="+mn-lt"/>
                        </a:rPr>
                        <a:t>27 Eylül – 4 Ekim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i="0" u="none" strike="noStrike" kern="1200" dirty="0">
                          <a:solidFill>
                            <a:schemeClr val="tx1"/>
                          </a:solidFill>
                          <a:effectLst/>
                          <a:latin typeface="+mn-lt"/>
                          <a:ea typeface="+mn-ea"/>
                          <a:cs typeface="+mn-cs"/>
                        </a:rPr>
                        <a:t>-124,36</a:t>
                      </a: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400" b="1" i="0" u="none" strike="noStrike" kern="1200" dirty="0">
                          <a:solidFill>
                            <a:schemeClr val="tx1"/>
                          </a:solidFill>
                          <a:effectLst/>
                          <a:latin typeface="+mn-lt"/>
                          <a:ea typeface="+mn-ea"/>
                          <a:cs typeface="+mn-cs"/>
                        </a:rPr>
                        <a:t>-291,08</a:t>
                      </a: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3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97162359"/>
                  </a:ext>
                </a:extLst>
              </a:tr>
              <a:tr h="254541">
                <a:tc>
                  <a:txBody>
                    <a:bodyPr/>
                    <a:lstStyle/>
                    <a:p>
                      <a:pPr algn="ctr" fontAlgn="b"/>
                      <a:r>
                        <a:rPr lang="tr-TR" sz="1300" b="1" i="0" u="none" strike="noStrike" dirty="0">
                          <a:solidFill>
                            <a:srgbClr val="000000"/>
                          </a:solidFill>
                          <a:effectLst/>
                          <a:latin typeface="+mn-lt"/>
                        </a:rPr>
                        <a:t>TOPLAM</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400" b="1" dirty="0">
                          <a:latin typeface="+mn-lt"/>
                        </a:rPr>
                        <a:t>-3.555,93</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400" b="1" dirty="0">
                          <a:latin typeface="+mn-lt"/>
                        </a:rPr>
                        <a:t>17.033,95</a:t>
                      </a: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400" b="1" dirty="0">
                          <a:latin typeface="+mn-lt"/>
                        </a:rPr>
                        <a:t>-3.815,98</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300" b="1" dirty="0">
                          <a:latin typeface="+mn-lt"/>
                        </a:rPr>
                        <a:t>1.044,1</a:t>
                      </a: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790842797"/>
                  </a:ext>
                </a:extLst>
              </a:tr>
            </a:tbl>
          </a:graphicData>
        </a:graphic>
      </p:graphicFrame>
    </p:spTree>
    <p:extLst>
      <p:ext uri="{BB962C8B-B14F-4D97-AF65-F5344CB8AC3E}">
        <p14:creationId xmlns:p14="http://schemas.microsoft.com/office/powerpoint/2010/main" val="2856600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AA5F3-71BA-F2BA-6C1B-5BD217352A70}"/>
            </a:ext>
          </a:extLst>
        </p:cNvPr>
        <p:cNvGrpSpPr/>
        <p:nvPr/>
      </p:nvGrpSpPr>
      <p:grpSpPr>
        <a:xfrm>
          <a:off x="0" y="0"/>
          <a:ext cx="0" cy="0"/>
          <a:chOff x="0" y="0"/>
          <a:chExt cx="0" cy="0"/>
        </a:xfrm>
      </p:grpSpPr>
      <p:sp>
        <p:nvSpPr>
          <p:cNvPr id="4" name="3 Başlık">
            <a:extLst>
              <a:ext uri="{FF2B5EF4-FFF2-40B4-BE49-F238E27FC236}">
                <a16:creationId xmlns:a16="http://schemas.microsoft.com/office/drawing/2014/main" id="{3DA55B3D-201E-8BA3-D438-B23D72EDBBFC}"/>
              </a:ext>
            </a:extLst>
          </p:cNvPr>
          <p:cNvSpPr>
            <a:spLocks noGrp="1"/>
          </p:cNvSpPr>
          <p:nvPr>
            <p:ph type="title" idx="4294967295"/>
          </p:nvPr>
        </p:nvSpPr>
        <p:spPr>
          <a:xfrm>
            <a:off x="139424" y="0"/>
            <a:ext cx="8822030" cy="569167"/>
          </a:xfrm>
        </p:spPr>
        <p:txBody>
          <a:bodyPr>
            <a:noAutofit/>
          </a:bodyPr>
          <a:lstStyle/>
          <a:p>
            <a:r>
              <a:rPr lang="tr-TR" sz="1800" b="1" dirty="0">
                <a:latin typeface="Times New Roman" pitchFamily="18" charset="0"/>
                <a:cs typeface="Times New Roman" pitchFamily="18" charset="0"/>
              </a:rPr>
              <a:t>YABANCILARIN DİBS VE HİSSE SENEDİ ALIŞ –SATIŞLARI</a:t>
            </a:r>
            <a:br>
              <a:rPr lang="tr-TR" sz="1800" b="1" dirty="0">
                <a:latin typeface="Times New Roman" pitchFamily="18" charset="0"/>
                <a:cs typeface="Times New Roman" pitchFamily="18" charset="0"/>
              </a:rPr>
            </a:br>
            <a:r>
              <a:rPr lang="tr-TR" sz="1800" b="1" dirty="0">
                <a:latin typeface="Times New Roman" pitchFamily="18" charset="0"/>
                <a:cs typeface="Times New Roman" pitchFamily="18" charset="0"/>
              </a:rPr>
              <a:t>(Kaynak: 27 Mart 2025 </a:t>
            </a:r>
            <a:r>
              <a:rPr lang="tr-TR" sz="1800" b="1" dirty="0">
                <a:latin typeface="Times New Roman" pitchFamily="18" charset="0"/>
                <a:cs typeface="Times New Roman" pitchFamily="18" charset="0"/>
                <a:hlinkClick r:id="rId3"/>
              </a:rPr>
              <a:t>www.tcmb.gov.tr</a:t>
            </a:r>
            <a:r>
              <a:rPr lang="tr-TR" sz="1800" b="1" dirty="0">
                <a:latin typeface="Times New Roman" pitchFamily="18" charset="0"/>
                <a:cs typeface="Times New Roman" pitchFamily="18" charset="0"/>
              </a:rPr>
              <a:t> )</a:t>
            </a:r>
            <a:endParaRPr lang="tr-TR" sz="1800" dirty="0"/>
          </a:p>
        </p:txBody>
      </p:sp>
      <p:graphicFrame>
        <p:nvGraphicFramePr>
          <p:cNvPr id="2" name="Tablo 1">
            <a:extLst>
              <a:ext uri="{FF2B5EF4-FFF2-40B4-BE49-F238E27FC236}">
                <a16:creationId xmlns:a16="http://schemas.microsoft.com/office/drawing/2014/main" id="{3E466556-6611-03FC-5082-CBD73B50AEF2}"/>
              </a:ext>
            </a:extLst>
          </p:cNvPr>
          <p:cNvGraphicFramePr>
            <a:graphicFrameLocks noGrp="1"/>
          </p:cNvGraphicFramePr>
          <p:nvPr>
            <p:extLst>
              <p:ext uri="{D42A27DB-BD31-4B8C-83A1-F6EECF244321}">
                <p14:modId xmlns:p14="http://schemas.microsoft.com/office/powerpoint/2010/main" val="3993114897"/>
              </p:ext>
            </p:extLst>
          </p:nvPr>
        </p:nvGraphicFramePr>
        <p:xfrm>
          <a:off x="139424" y="580743"/>
          <a:ext cx="8822030" cy="6067698"/>
        </p:xfrm>
        <a:graphic>
          <a:graphicData uri="http://schemas.openxmlformats.org/drawingml/2006/table">
            <a:tbl>
              <a:tblPr firstRow="1" bandRow="1"/>
              <a:tblGrid>
                <a:gridCol w="2687752">
                  <a:extLst>
                    <a:ext uri="{9D8B030D-6E8A-4147-A177-3AD203B41FA5}">
                      <a16:colId xmlns:a16="http://schemas.microsoft.com/office/drawing/2014/main" val="2367507913"/>
                    </a:ext>
                  </a:extLst>
                </a:gridCol>
                <a:gridCol w="1567542">
                  <a:extLst>
                    <a:ext uri="{9D8B030D-6E8A-4147-A177-3AD203B41FA5}">
                      <a16:colId xmlns:a16="http://schemas.microsoft.com/office/drawing/2014/main" val="1831046202"/>
                    </a:ext>
                  </a:extLst>
                </a:gridCol>
                <a:gridCol w="1477692">
                  <a:extLst>
                    <a:ext uri="{9D8B030D-6E8A-4147-A177-3AD203B41FA5}">
                      <a16:colId xmlns:a16="http://schemas.microsoft.com/office/drawing/2014/main" val="2178649940"/>
                    </a:ext>
                  </a:extLst>
                </a:gridCol>
                <a:gridCol w="1611416">
                  <a:extLst>
                    <a:ext uri="{9D8B030D-6E8A-4147-A177-3AD203B41FA5}">
                      <a16:colId xmlns:a16="http://schemas.microsoft.com/office/drawing/2014/main" val="496498005"/>
                    </a:ext>
                  </a:extLst>
                </a:gridCol>
                <a:gridCol w="1477628">
                  <a:extLst>
                    <a:ext uri="{9D8B030D-6E8A-4147-A177-3AD203B41FA5}">
                      <a16:colId xmlns:a16="http://schemas.microsoft.com/office/drawing/2014/main" val="2047066528"/>
                    </a:ext>
                  </a:extLst>
                </a:gridCol>
              </a:tblGrid>
              <a:tr h="218407">
                <a:tc gridSpan="5">
                  <a:txBody>
                    <a:bodyPr/>
                    <a:lstStyle/>
                    <a:p>
                      <a:pPr algn="ctr" rtl="0" fontAlgn="ctr"/>
                      <a:r>
                        <a:rPr lang="tr-TR" sz="1400" b="1" i="0" u="none" strike="noStrike" dirty="0">
                          <a:solidFill>
                            <a:srgbClr val="000000"/>
                          </a:solidFill>
                          <a:effectLst/>
                          <a:latin typeface="Trebuchet MS" panose="020B0603020202020204" pitchFamily="34" charset="0"/>
                        </a:rPr>
                        <a:t>21. 2025 YILI YABANCILARIN DİBS VE HİSSE SENEDİ ALIŞ -SATIŞLARI </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683705950"/>
                  </a:ext>
                </a:extLst>
              </a:tr>
              <a:tr h="218407">
                <a:tc rowSpan="2">
                  <a:txBody>
                    <a:bodyPr/>
                    <a:lstStyle/>
                    <a:p>
                      <a:pPr algn="ctr" rtl="0" fontAlgn="ctr"/>
                      <a:r>
                        <a:rPr lang="tr-TR" sz="1400" b="1" i="0" u="none" strike="noStrike" dirty="0">
                          <a:solidFill>
                            <a:srgbClr val="000000"/>
                          </a:solidFill>
                          <a:effectLst/>
                          <a:latin typeface="Trebuchet MS" panose="020B0603020202020204" pitchFamily="34" charset="0"/>
                        </a:rPr>
                        <a:t>HAFTA </a:t>
                      </a:r>
                    </a:p>
                    <a:p>
                      <a:pPr algn="ctr" rtl="0" fontAlgn="ctr"/>
                      <a:endParaRPr lang="tr-TR" sz="1400" b="1" i="0" u="none" strike="noStrike" dirty="0">
                        <a:solidFill>
                          <a:srgbClr val="000000"/>
                        </a:solidFill>
                        <a:effectLst/>
                        <a:latin typeface="Trebuchet MS" panose="020B0603020202020204" pitchFamily="34" charset="0"/>
                      </a:endParaRP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gridSpan="2">
                  <a:txBody>
                    <a:bodyPr/>
                    <a:lstStyle/>
                    <a:p>
                      <a:pPr algn="ctr" rtl="0" fontAlgn="ctr"/>
                      <a:r>
                        <a:rPr lang="tr-TR" sz="1400" b="1" i="0" u="none" strike="noStrike" dirty="0">
                          <a:solidFill>
                            <a:srgbClr val="000000"/>
                          </a:solidFill>
                          <a:effectLst/>
                          <a:latin typeface="Trebuchet MS" panose="020B0603020202020204" pitchFamily="34" charset="0"/>
                        </a:rPr>
                        <a:t>DİBS (Milyon Dolar)</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Trebuchet MS" panose="020B0603020202020204" pitchFamily="34" charset="0"/>
                        </a:rPr>
                        <a:t>HİSSE SENEDİ (Milyon Dolar)</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extLst>
                  <a:ext uri="{0D108BD9-81ED-4DB2-BD59-A6C34878D82A}">
                    <a16:rowId xmlns:a16="http://schemas.microsoft.com/office/drawing/2014/main" val="1769236526"/>
                  </a:ext>
                </a:extLst>
              </a:tr>
              <a:tr h="218407">
                <a:tc vMerge="1">
                  <a:txBody>
                    <a:bodyPr/>
                    <a:lstStyle/>
                    <a:p>
                      <a:pPr algn="ctr" rtl="0" fontAlgn="ctr"/>
                      <a:endParaRPr lang="tr-TR" sz="1400" b="1" i="0" u="none" strike="noStrike" dirty="0">
                        <a:solidFill>
                          <a:srgbClr val="000000"/>
                        </a:solidFill>
                        <a:effectLst/>
                        <a:latin typeface="Trebuchet MS" panose="020B0603020202020204" pitchFamily="34" charset="0"/>
                      </a:endParaRP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SATIŞ</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ALIŞ</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SATIŞ</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ALIŞ</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extLst>
                  <a:ext uri="{0D108BD9-81ED-4DB2-BD59-A6C34878D82A}">
                    <a16:rowId xmlns:a16="http://schemas.microsoft.com/office/drawing/2014/main" val="4251892317"/>
                  </a:ext>
                </a:extLst>
              </a:tr>
              <a:tr h="307956">
                <a:tc>
                  <a:txBody>
                    <a:bodyPr/>
                    <a:lstStyle/>
                    <a:p>
                      <a:pPr algn="ctr" fontAlgn="b"/>
                      <a:r>
                        <a:rPr lang="tr-TR" sz="1400" b="1" i="0" u="none" strike="noStrike" dirty="0">
                          <a:solidFill>
                            <a:srgbClr val="000000"/>
                          </a:solidFill>
                          <a:effectLst/>
                          <a:latin typeface="+mn-lt"/>
                        </a:rPr>
                        <a:t>4 Ekim – 11 Ekim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200,5</a:t>
                      </a: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fontAlgn="t"/>
                      <a:r>
                        <a:rPr lang="tr-TR" sz="1400" b="1" dirty="0">
                          <a:solidFill>
                            <a:srgbClr val="333333"/>
                          </a:solidFill>
                          <a:effectLst/>
                        </a:rPr>
                        <a:t>-125,7</a:t>
                      </a:r>
                    </a:p>
                  </a:txBody>
                  <a:tcPr marL="47625" marR="47625" marT="47625" marB="47625"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3435283"/>
                  </a:ext>
                </a:extLst>
              </a:tr>
              <a:tr h="222413">
                <a:tc>
                  <a:txBody>
                    <a:bodyPr/>
                    <a:lstStyle/>
                    <a:p>
                      <a:pPr algn="ctr" fontAlgn="b"/>
                      <a:r>
                        <a:rPr lang="tr-TR" sz="1400" b="1" i="0" u="none" strike="noStrike" dirty="0">
                          <a:solidFill>
                            <a:srgbClr val="000000"/>
                          </a:solidFill>
                          <a:effectLst/>
                          <a:latin typeface="+mn-lt"/>
                        </a:rPr>
                        <a:t>11 Ekim – 18 Ekim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115,6</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400" b="1" dirty="0">
                          <a:latin typeface="+mn-lt"/>
                        </a:rPr>
                        <a:t>-73,61</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2708524"/>
                  </a:ext>
                </a:extLst>
              </a:tr>
              <a:tr h="222413">
                <a:tc>
                  <a:txBody>
                    <a:bodyPr/>
                    <a:lstStyle/>
                    <a:p>
                      <a:pPr algn="ctr" fontAlgn="b"/>
                      <a:r>
                        <a:rPr lang="tr-TR" sz="1400" b="1" i="0" u="none" strike="noStrike" dirty="0">
                          <a:solidFill>
                            <a:srgbClr val="000000"/>
                          </a:solidFill>
                          <a:effectLst/>
                          <a:latin typeface="+mn-lt"/>
                        </a:rPr>
                        <a:t>18 Ekim – 25 Ekim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41,89</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400" b="1" dirty="0">
                          <a:latin typeface="+mn-lt"/>
                        </a:rPr>
                        <a:t>-217,78</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3741342"/>
                  </a:ext>
                </a:extLst>
              </a:tr>
              <a:tr h="222413">
                <a:tc>
                  <a:txBody>
                    <a:bodyPr/>
                    <a:lstStyle/>
                    <a:p>
                      <a:pPr algn="ctr" fontAlgn="b"/>
                      <a:r>
                        <a:rPr lang="tr-TR" sz="1400" b="1" i="0" u="none" strike="noStrike" dirty="0">
                          <a:solidFill>
                            <a:srgbClr val="000000"/>
                          </a:solidFill>
                          <a:effectLst/>
                          <a:latin typeface="+mn-lt"/>
                        </a:rPr>
                        <a:t>25 Ekim – 1 Kasım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621,71</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110,76</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316038228"/>
                  </a:ext>
                </a:extLst>
              </a:tr>
              <a:tr h="222413">
                <a:tc>
                  <a:txBody>
                    <a:bodyPr/>
                    <a:lstStyle/>
                    <a:p>
                      <a:pPr algn="ctr" fontAlgn="b"/>
                      <a:r>
                        <a:rPr lang="tr-TR" sz="1400" b="1" i="0" u="none" strike="noStrike" dirty="0">
                          <a:solidFill>
                            <a:srgbClr val="000000"/>
                          </a:solidFill>
                          <a:effectLst/>
                          <a:latin typeface="+mn-lt"/>
                        </a:rPr>
                        <a:t>1 Kasım - 8 Kasım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149,6</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-163,8</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1708950"/>
                  </a:ext>
                </a:extLst>
              </a:tr>
              <a:tr h="2184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8 Kasım – 15 Kasım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dirty="0"/>
                        <a:t>1.627,3</a:t>
                      </a:r>
                      <a:endParaRPr lang="tr-TR" sz="14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400" b="1" dirty="0"/>
                        <a:t>138,6</a:t>
                      </a:r>
                      <a:endParaRPr lang="tr-TR" sz="14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357254936"/>
                  </a:ext>
                </a:extLst>
              </a:tr>
              <a:tr h="2184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15 Kasım – 22 Kasım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-814,2</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t>-272,3</a:t>
                      </a: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4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7093115"/>
                  </a:ext>
                </a:extLst>
              </a:tr>
              <a:tr h="2184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22 Kasım – 29 Kasım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400" b="1" i="0" u="none" strike="noStrike" dirty="0">
                          <a:solidFill>
                            <a:srgbClr val="000000"/>
                          </a:solidFill>
                          <a:effectLst/>
                          <a:latin typeface="+mn-lt"/>
                        </a:rPr>
                        <a:t>610,2</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400" b="1" i="0" u="none" strike="noStrike" dirty="0">
                          <a:solidFill>
                            <a:srgbClr val="000000"/>
                          </a:solidFill>
                          <a:effectLst/>
                          <a:latin typeface="+mn-lt"/>
                        </a:rPr>
                        <a:t>280,0</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750197945"/>
                  </a:ext>
                </a:extLst>
              </a:tr>
              <a:tr h="2184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30 Kasım – 6 Aralık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-102,3</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400" b="1" i="0" u="none" strike="noStrike" dirty="0">
                          <a:solidFill>
                            <a:srgbClr val="000000"/>
                          </a:solidFill>
                          <a:effectLst/>
                          <a:latin typeface="+mn-lt"/>
                        </a:rPr>
                        <a:t>-157,6</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311670"/>
                  </a:ext>
                </a:extLst>
              </a:tr>
              <a:tr h="2184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7 Aralık – 13 Aralık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-243,0</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400" b="1" dirty="0"/>
                        <a:t>318,7</a:t>
                      </a:r>
                      <a:endParaRPr lang="tr-TR" sz="14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453684564"/>
                  </a:ext>
                </a:extLst>
              </a:tr>
              <a:tr h="2205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14 Aralık – 20 Aralık 2024</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tr-TR" sz="14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336,8</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400" b="1" dirty="0">
                          <a:latin typeface="+mn-lt"/>
                        </a:rPr>
                        <a:t>-169,2</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400" b="1" i="0" u="none" strike="noStrike" dirty="0">
                        <a:solidFill>
                          <a:srgbClr val="000000"/>
                        </a:solidFill>
                        <a:effectLst/>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25400878"/>
                  </a:ext>
                </a:extLst>
              </a:tr>
              <a:tr h="220512">
                <a:tc>
                  <a:txBody>
                    <a:bodyPr/>
                    <a:lstStyle/>
                    <a:p>
                      <a:pPr algn="ctr" fontAlgn="b"/>
                      <a:r>
                        <a:rPr lang="tr-TR" sz="1400" b="1" i="0" u="none" strike="noStrike" dirty="0">
                          <a:solidFill>
                            <a:srgbClr val="000000"/>
                          </a:solidFill>
                          <a:effectLst/>
                          <a:latin typeface="+mn-lt"/>
                        </a:rPr>
                        <a:t>21 Aralık 2024 – 27 Aralık 2024</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mn-lt"/>
                        </a:rPr>
                        <a:t>-271,1</a:t>
                      </a: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-101,0 </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400" b="0" i="0" u="none" strike="noStrike" dirty="0">
                        <a:solidFill>
                          <a:srgbClr val="000000"/>
                        </a:solidFill>
                        <a:effectLst/>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7808717"/>
                  </a:ext>
                </a:extLst>
              </a:tr>
              <a:tr h="222413">
                <a:tc>
                  <a:txBody>
                    <a:bodyPr/>
                    <a:lstStyle/>
                    <a:p>
                      <a:pPr algn="ctr" fontAlgn="b"/>
                      <a:r>
                        <a:rPr lang="tr-TR" sz="1400" b="1" i="0" u="none" strike="noStrike" dirty="0">
                          <a:solidFill>
                            <a:srgbClr val="000000"/>
                          </a:solidFill>
                          <a:effectLst/>
                          <a:latin typeface="+mn-lt"/>
                        </a:rPr>
                        <a:t>28 Aralık 2024 – 3 Ocak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tr-TR" sz="14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tr-TR" sz="1400" b="1" i="0" u="none" strike="noStrike" dirty="0">
                          <a:solidFill>
                            <a:srgbClr val="000000"/>
                          </a:solidFill>
                          <a:effectLst/>
                          <a:latin typeface="+mn-lt"/>
                        </a:rPr>
                        <a:t>187,5</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fontAlgn="b"/>
                      <a:endParaRPr lang="tr-TR" sz="14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42,1</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16"/>
                  </a:ext>
                </a:extLst>
              </a:tr>
              <a:tr h="22241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6 Ocak 2025 – 11 Ocak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460,5</a:t>
                      </a:r>
                    </a:p>
                  </a:txBody>
                  <a:tcPr marL="7620" marR="7620" marT="762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400" b="1" dirty="0">
                          <a:latin typeface="+mn-lt"/>
                        </a:rPr>
                        <a:t>-211,8</a:t>
                      </a:r>
                    </a:p>
                  </a:txBody>
                  <a:tcPr marL="9525" marR="9525" marT="9525"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7"/>
                  </a:ext>
                </a:extLst>
              </a:tr>
              <a:tr h="222413">
                <a:tc>
                  <a:txBody>
                    <a:bodyPr/>
                    <a:lstStyle/>
                    <a:p>
                      <a:pPr algn="ctr" fontAlgn="b"/>
                      <a:r>
                        <a:rPr lang="tr-TR" sz="1400" b="1" i="0" u="none" strike="noStrike" dirty="0">
                          <a:solidFill>
                            <a:srgbClr val="000000"/>
                          </a:solidFill>
                          <a:effectLst/>
                          <a:latin typeface="+mn-lt"/>
                        </a:rPr>
                        <a:t>13 Ocak 2025 – 18 Ocak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1.239,3</a:t>
                      </a: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400" b="1" dirty="0">
                          <a:latin typeface="+mn-lt"/>
                        </a:rPr>
                        <a:t>-67,2</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8"/>
                  </a:ext>
                </a:extLst>
              </a:tr>
              <a:tr h="222413">
                <a:tc>
                  <a:txBody>
                    <a:bodyPr/>
                    <a:lstStyle/>
                    <a:p>
                      <a:pPr algn="ctr" fontAlgn="b"/>
                      <a:r>
                        <a:rPr lang="tr-TR" sz="1400" b="1" i="0" u="none" strike="noStrike" dirty="0">
                          <a:solidFill>
                            <a:srgbClr val="000000"/>
                          </a:solidFill>
                          <a:effectLst/>
                          <a:latin typeface="+mn-lt"/>
                        </a:rPr>
                        <a:t>20 Ocak 2025 – 25 Ocak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382,9</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solidFill>
                          <a:schemeClr val="tx1"/>
                        </a:solidFill>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345,4</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812757856"/>
                  </a:ext>
                </a:extLst>
              </a:tr>
              <a:tr h="222413">
                <a:tc>
                  <a:txBody>
                    <a:bodyPr/>
                    <a:lstStyle/>
                    <a:p>
                      <a:pPr algn="ctr" fontAlgn="b"/>
                      <a:r>
                        <a:rPr lang="tr-TR" sz="1400" b="1" i="0" u="none" strike="noStrike" dirty="0">
                          <a:solidFill>
                            <a:srgbClr val="000000"/>
                          </a:solidFill>
                          <a:effectLst/>
                          <a:latin typeface="+mn-lt"/>
                        </a:rPr>
                        <a:t>27 Ocak 2025 – 31 Ocak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r>
                        <a:rPr lang="tr-TR" sz="1400" b="1" dirty="0">
                          <a:latin typeface="+mn-lt"/>
                        </a:rPr>
                        <a:t>-682,8</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solidFill>
                          <a:schemeClr val="tx1"/>
                        </a:solidFill>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89,1</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4242105030"/>
                  </a:ext>
                </a:extLst>
              </a:tr>
              <a:tr h="222413">
                <a:tc>
                  <a:txBody>
                    <a:bodyPr/>
                    <a:lstStyle/>
                    <a:p>
                      <a:pPr algn="ctr" fontAlgn="b"/>
                      <a:r>
                        <a:rPr lang="tr-TR" sz="1400" b="1" i="0" u="none" strike="noStrike" dirty="0">
                          <a:solidFill>
                            <a:srgbClr val="000000"/>
                          </a:solidFill>
                          <a:effectLst/>
                          <a:latin typeface="+mn-lt"/>
                        </a:rPr>
                        <a:t>1 Şubat 2025 – 7 Şubat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-1.490,9</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-49,6</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3759967"/>
                  </a:ext>
                </a:extLst>
              </a:tr>
              <a:tr h="222413">
                <a:tc>
                  <a:txBody>
                    <a:bodyPr/>
                    <a:lstStyle/>
                    <a:p>
                      <a:pPr algn="ctr" fontAlgn="b"/>
                      <a:r>
                        <a:rPr lang="tr-TR" sz="1400" b="1" i="0" u="none" strike="noStrike" dirty="0">
                          <a:solidFill>
                            <a:srgbClr val="000000"/>
                          </a:solidFill>
                          <a:effectLst/>
                          <a:latin typeface="+mn-lt"/>
                        </a:rPr>
                        <a:t>8 Şubat 2025 – 14 Şubat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1.851,1</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108,4</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08403542"/>
                  </a:ext>
                </a:extLst>
              </a:tr>
              <a:tr h="222413">
                <a:tc>
                  <a:txBody>
                    <a:bodyPr/>
                    <a:lstStyle/>
                    <a:p>
                      <a:pPr algn="ctr" fontAlgn="b"/>
                      <a:r>
                        <a:rPr lang="tr-TR" sz="1400" b="1" i="0" u="none" strike="noStrike" dirty="0">
                          <a:solidFill>
                            <a:srgbClr val="000000"/>
                          </a:solidFill>
                          <a:effectLst/>
                          <a:latin typeface="+mn-lt"/>
                        </a:rPr>
                        <a:t>15 Şubat 2025 – 21 Şubat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179,75</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73,9</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897162359"/>
                  </a:ext>
                </a:extLst>
              </a:tr>
              <a:tr h="222413">
                <a:tc>
                  <a:txBody>
                    <a:bodyPr/>
                    <a:lstStyle/>
                    <a:p>
                      <a:pPr algn="ctr" fontAlgn="b"/>
                      <a:r>
                        <a:rPr lang="tr-TR" sz="1400" b="1" i="0" u="none" strike="noStrike" dirty="0">
                          <a:solidFill>
                            <a:srgbClr val="000000"/>
                          </a:solidFill>
                          <a:effectLst/>
                          <a:latin typeface="+mn-lt"/>
                        </a:rPr>
                        <a:t>22 Şubat – 28 Şubat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53,5</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400" b="1" dirty="0">
                          <a:latin typeface="+mn-lt"/>
                        </a:rPr>
                        <a:t>-107,7</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3137838"/>
                  </a:ext>
                </a:extLst>
              </a:tr>
              <a:tr h="222413">
                <a:tc>
                  <a:txBody>
                    <a:bodyPr/>
                    <a:lstStyle/>
                    <a:p>
                      <a:pPr algn="ctr" fontAlgn="b"/>
                      <a:r>
                        <a:rPr lang="tr-TR" sz="1400" b="1" i="0" u="none" strike="noStrike" dirty="0">
                          <a:solidFill>
                            <a:srgbClr val="000000"/>
                          </a:solidFill>
                          <a:effectLst/>
                          <a:latin typeface="+mn-lt"/>
                        </a:rPr>
                        <a:t>1 Mart – 7 Mart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-159,4</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216,3</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4082258177"/>
                  </a:ext>
                </a:extLst>
              </a:tr>
              <a:tr h="222413">
                <a:tc>
                  <a:txBody>
                    <a:bodyPr/>
                    <a:lstStyle/>
                    <a:p>
                      <a:pPr algn="ctr" fontAlgn="b"/>
                      <a:r>
                        <a:rPr lang="tr-TR" sz="1400" b="1" i="0" u="none" strike="noStrike" dirty="0">
                          <a:solidFill>
                            <a:srgbClr val="000000"/>
                          </a:solidFill>
                          <a:effectLst/>
                          <a:latin typeface="+mn-lt"/>
                        </a:rPr>
                        <a:t>8 Mart – 14 Mart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1.465,3</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480,1</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998493914"/>
                  </a:ext>
                </a:extLst>
              </a:tr>
              <a:tr h="222413">
                <a:tc>
                  <a:txBody>
                    <a:bodyPr/>
                    <a:lstStyle/>
                    <a:p>
                      <a:pPr algn="ctr" fontAlgn="b"/>
                      <a:r>
                        <a:rPr lang="tr-TR" sz="1400" b="1" i="0" u="none" strike="noStrike" dirty="0">
                          <a:solidFill>
                            <a:srgbClr val="000000"/>
                          </a:solidFill>
                          <a:effectLst/>
                          <a:latin typeface="+mn-lt"/>
                        </a:rPr>
                        <a:t>TOPLAM</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400" b="1" dirty="0">
                          <a:latin typeface="+mn-lt"/>
                        </a:rPr>
                        <a:t>-3763,7</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400" b="1" dirty="0">
                          <a:latin typeface="+mn-lt"/>
                        </a:rPr>
                        <a:t>9.523,45</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400" b="1" dirty="0">
                          <a:latin typeface="+mn-lt"/>
                        </a:rPr>
                        <a:t>-1717,29</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400" b="1" dirty="0">
                          <a:latin typeface="+mn-lt"/>
                        </a:rPr>
                        <a:t>2.203,36</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611144754"/>
                  </a:ext>
                </a:extLst>
              </a:tr>
            </a:tbl>
          </a:graphicData>
        </a:graphic>
      </p:graphicFrame>
    </p:spTree>
    <p:extLst>
      <p:ext uri="{BB962C8B-B14F-4D97-AF65-F5344CB8AC3E}">
        <p14:creationId xmlns:p14="http://schemas.microsoft.com/office/powerpoint/2010/main" val="1835542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F2F1E-5179-96C7-828D-F08C90257A30}"/>
            </a:ext>
          </a:extLst>
        </p:cNvPr>
        <p:cNvGrpSpPr/>
        <p:nvPr/>
      </p:nvGrpSpPr>
      <p:grpSpPr>
        <a:xfrm>
          <a:off x="0" y="0"/>
          <a:ext cx="0" cy="0"/>
          <a:chOff x="0" y="0"/>
          <a:chExt cx="0" cy="0"/>
        </a:xfrm>
      </p:grpSpPr>
      <p:sp>
        <p:nvSpPr>
          <p:cNvPr id="4" name="3 Başlık">
            <a:extLst>
              <a:ext uri="{FF2B5EF4-FFF2-40B4-BE49-F238E27FC236}">
                <a16:creationId xmlns:a16="http://schemas.microsoft.com/office/drawing/2014/main" id="{E592B8CF-14B2-49D9-BD48-BAFD9278A148}"/>
              </a:ext>
            </a:extLst>
          </p:cNvPr>
          <p:cNvSpPr>
            <a:spLocks noGrp="1"/>
          </p:cNvSpPr>
          <p:nvPr>
            <p:ph type="title" idx="4294967295"/>
          </p:nvPr>
        </p:nvSpPr>
        <p:spPr>
          <a:xfrm>
            <a:off x="139424" y="0"/>
            <a:ext cx="8822030" cy="569167"/>
          </a:xfrm>
        </p:spPr>
        <p:txBody>
          <a:bodyPr>
            <a:noAutofit/>
          </a:bodyPr>
          <a:lstStyle/>
          <a:p>
            <a:r>
              <a:rPr lang="tr-TR" sz="1800" b="1" dirty="0">
                <a:latin typeface="Times New Roman" pitchFamily="18" charset="0"/>
                <a:cs typeface="Times New Roman" pitchFamily="18" charset="0"/>
              </a:rPr>
              <a:t>YABANCILARIN DİBS VE HİSSE SENEDİ ALIŞ –SATIŞLARI</a:t>
            </a:r>
            <a:br>
              <a:rPr lang="tr-TR" sz="1800" b="1" dirty="0">
                <a:latin typeface="Times New Roman" pitchFamily="18" charset="0"/>
                <a:cs typeface="Times New Roman" pitchFamily="18" charset="0"/>
              </a:rPr>
            </a:br>
            <a:r>
              <a:rPr lang="tr-TR" sz="1800" b="1" dirty="0">
                <a:latin typeface="Times New Roman" pitchFamily="18" charset="0"/>
                <a:cs typeface="Times New Roman" pitchFamily="18" charset="0"/>
              </a:rPr>
              <a:t>(Kaynak: 3 Temmuz 2025 </a:t>
            </a:r>
            <a:r>
              <a:rPr lang="tr-TR" sz="1800" b="1" dirty="0">
                <a:latin typeface="Times New Roman" pitchFamily="18" charset="0"/>
                <a:cs typeface="Times New Roman" pitchFamily="18" charset="0"/>
                <a:hlinkClick r:id="rId3"/>
              </a:rPr>
              <a:t>www.tcmb.gov.tr</a:t>
            </a:r>
            <a:r>
              <a:rPr lang="tr-TR" sz="1800" b="1" dirty="0">
                <a:latin typeface="Times New Roman" pitchFamily="18" charset="0"/>
                <a:cs typeface="Times New Roman" pitchFamily="18" charset="0"/>
              </a:rPr>
              <a:t> )</a:t>
            </a:r>
            <a:endParaRPr lang="tr-TR" sz="1800" dirty="0"/>
          </a:p>
        </p:txBody>
      </p:sp>
      <p:graphicFrame>
        <p:nvGraphicFramePr>
          <p:cNvPr id="2" name="Tablo 1">
            <a:extLst>
              <a:ext uri="{FF2B5EF4-FFF2-40B4-BE49-F238E27FC236}">
                <a16:creationId xmlns:a16="http://schemas.microsoft.com/office/drawing/2014/main" id="{817842D0-4285-10AB-821A-CED4EEA23B48}"/>
              </a:ext>
            </a:extLst>
          </p:cNvPr>
          <p:cNvGraphicFramePr>
            <a:graphicFrameLocks noGrp="1"/>
          </p:cNvGraphicFramePr>
          <p:nvPr>
            <p:extLst>
              <p:ext uri="{D42A27DB-BD31-4B8C-83A1-F6EECF244321}">
                <p14:modId xmlns:p14="http://schemas.microsoft.com/office/powerpoint/2010/main" val="3328891639"/>
              </p:ext>
            </p:extLst>
          </p:nvPr>
        </p:nvGraphicFramePr>
        <p:xfrm>
          <a:off x="139424" y="580743"/>
          <a:ext cx="8822030" cy="6247398"/>
        </p:xfrm>
        <a:graphic>
          <a:graphicData uri="http://schemas.openxmlformats.org/drawingml/2006/table">
            <a:tbl>
              <a:tblPr firstRow="1" bandRow="1"/>
              <a:tblGrid>
                <a:gridCol w="2687752">
                  <a:extLst>
                    <a:ext uri="{9D8B030D-6E8A-4147-A177-3AD203B41FA5}">
                      <a16:colId xmlns:a16="http://schemas.microsoft.com/office/drawing/2014/main" val="2367507913"/>
                    </a:ext>
                  </a:extLst>
                </a:gridCol>
                <a:gridCol w="1567542">
                  <a:extLst>
                    <a:ext uri="{9D8B030D-6E8A-4147-A177-3AD203B41FA5}">
                      <a16:colId xmlns:a16="http://schemas.microsoft.com/office/drawing/2014/main" val="1831046202"/>
                    </a:ext>
                  </a:extLst>
                </a:gridCol>
                <a:gridCol w="1477692">
                  <a:extLst>
                    <a:ext uri="{9D8B030D-6E8A-4147-A177-3AD203B41FA5}">
                      <a16:colId xmlns:a16="http://schemas.microsoft.com/office/drawing/2014/main" val="2178649940"/>
                    </a:ext>
                  </a:extLst>
                </a:gridCol>
                <a:gridCol w="1611416">
                  <a:extLst>
                    <a:ext uri="{9D8B030D-6E8A-4147-A177-3AD203B41FA5}">
                      <a16:colId xmlns:a16="http://schemas.microsoft.com/office/drawing/2014/main" val="496498005"/>
                    </a:ext>
                  </a:extLst>
                </a:gridCol>
                <a:gridCol w="1477628">
                  <a:extLst>
                    <a:ext uri="{9D8B030D-6E8A-4147-A177-3AD203B41FA5}">
                      <a16:colId xmlns:a16="http://schemas.microsoft.com/office/drawing/2014/main" val="2047066528"/>
                    </a:ext>
                  </a:extLst>
                </a:gridCol>
              </a:tblGrid>
              <a:tr h="240044">
                <a:tc gridSpan="5">
                  <a:txBody>
                    <a:bodyPr/>
                    <a:lstStyle/>
                    <a:p>
                      <a:pPr algn="ctr" rtl="0" fontAlgn="ctr"/>
                      <a:r>
                        <a:rPr lang="tr-TR" sz="1400" b="1" i="0" u="none" strike="noStrike" dirty="0">
                          <a:solidFill>
                            <a:srgbClr val="000000"/>
                          </a:solidFill>
                          <a:effectLst/>
                          <a:latin typeface="Trebuchet MS" panose="020B0603020202020204" pitchFamily="34" charset="0"/>
                        </a:rPr>
                        <a:t>21. 2025 YILI YABANCILARIN DİBS VE HİSSE SENEDİ ALIŞ -SATIŞLARI </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683705950"/>
                  </a:ext>
                </a:extLst>
              </a:tr>
              <a:tr h="240044">
                <a:tc rowSpan="2">
                  <a:txBody>
                    <a:bodyPr/>
                    <a:lstStyle/>
                    <a:p>
                      <a:pPr algn="ctr" rtl="0" fontAlgn="ctr"/>
                      <a:r>
                        <a:rPr lang="tr-TR" sz="1400" b="1" i="0" u="none" strike="noStrike" dirty="0">
                          <a:solidFill>
                            <a:srgbClr val="000000"/>
                          </a:solidFill>
                          <a:effectLst/>
                          <a:latin typeface="Trebuchet MS" panose="020B0603020202020204" pitchFamily="34" charset="0"/>
                        </a:rPr>
                        <a:t>HAFTA </a:t>
                      </a:r>
                    </a:p>
                    <a:p>
                      <a:pPr algn="ctr" rtl="0" fontAlgn="ctr"/>
                      <a:endParaRPr lang="tr-TR" sz="1400" b="1" i="0" u="none" strike="noStrike" dirty="0">
                        <a:solidFill>
                          <a:srgbClr val="000000"/>
                        </a:solidFill>
                        <a:effectLst/>
                        <a:latin typeface="Trebuchet MS" panose="020B0603020202020204" pitchFamily="34" charset="0"/>
                      </a:endParaRP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gridSpan="2">
                  <a:txBody>
                    <a:bodyPr/>
                    <a:lstStyle/>
                    <a:p>
                      <a:pPr algn="ctr" rtl="0" fontAlgn="ctr"/>
                      <a:r>
                        <a:rPr lang="tr-TR" sz="1400" b="1" i="0" u="none" strike="noStrike" dirty="0">
                          <a:solidFill>
                            <a:srgbClr val="000000"/>
                          </a:solidFill>
                          <a:effectLst/>
                          <a:latin typeface="Trebuchet MS" panose="020B0603020202020204" pitchFamily="34" charset="0"/>
                        </a:rPr>
                        <a:t>DİBS (Milyon Dolar)</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Trebuchet MS" panose="020B0603020202020204" pitchFamily="34" charset="0"/>
                        </a:rPr>
                        <a:t>HİSSE SENEDİ (Milyon Dolar)</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hMerge="1">
                  <a:txBody>
                    <a:bodyPr/>
                    <a:lstStyle/>
                    <a:p>
                      <a:endParaRPr lang="tr-TR"/>
                    </a:p>
                  </a:txBody>
                  <a:tcPr/>
                </a:tc>
                <a:extLst>
                  <a:ext uri="{0D108BD9-81ED-4DB2-BD59-A6C34878D82A}">
                    <a16:rowId xmlns:a16="http://schemas.microsoft.com/office/drawing/2014/main" val="1769236526"/>
                  </a:ext>
                </a:extLst>
              </a:tr>
              <a:tr h="240044">
                <a:tc vMerge="1">
                  <a:txBody>
                    <a:bodyPr/>
                    <a:lstStyle/>
                    <a:p>
                      <a:pPr algn="ctr" rtl="0" fontAlgn="ctr"/>
                      <a:endParaRPr lang="tr-TR" sz="1400" b="1" i="0" u="none" strike="noStrike" dirty="0">
                        <a:solidFill>
                          <a:srgbClr val="000000"/>
                        </a:solidFill>
                        <a:effectLst/>
                        <a:latin typeface="Trebuchet MS" panose="020B0603020202020204" pitchFamily="34" charset="0"/>
                      </a:endParaRP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SATIŞ</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ALIŞ</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SATIŞ</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ALIŞ</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extLst>
                  <a:ext uri="{0D108BD9-81ED-4DB2-BD59-A6C34878D82A}">
                    <a16:rowId xmlns:a16="http://schemas.microsoft.com/office/drawing/2014/main" val="4251892317"/>
                  </a:ext>
                </a:extLst>
              </a:tr>
              <a:tr h="317198">
                <a:tc>
                  <a:txBody>
                    <a:bodyPr/>
                    <a:lstStyle/>
                    <a:p>
                      <a:pPr algn="ctr" fontAlgn="b"/>
                      <a:r>
                        <a:rPr lang="tr-TR" sz="1400" b="1" i="0" u="none" strike="noStrike" dirty="0">
                          <a:solidFill>
                            <a:srgbClr val="000000"/>
                          </a:solidFill>
                          <a:effectLst/>
                          <a:latin typeface="+mn-lt"/>
                        </a:rPr>
                        <a:t>16 Mart – 21 Mart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highlight>
                            <a:srgbClr val="FFFF00"/>
                          </a:highlight>
                          <a:latin typeface="+mn-lt"/>
                        </a:rPr>
                        <a:t>-439,5</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-443,8</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2708524"/>
                  </a:ext>
                </a:extLst>
              </a:tr>
              <a:tr h="283879">
                <a:tc>
                  <a:txBody>
                    <a:bodyPr/>
                    <a:lstStyle/>
                    <a:p>
                      <a:pPr algn="ctr" fontAlgn="b"/>
                      <a:r>
                        <a:rPr lang="tr-TR" sz="1400" b="1" i="0" u="none" strike="noStrike" dirty="0">
                          <a:solidFill>
                            <a:srgbClr val="000000"/>
                          </a:solidFill>
                          <a:effectLst/>
                          <a:latin typeface="+mn-lt"/>
                        </a:rPr>
                        <a:t>23 Mart- 28 Mart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highlight>
                            <a:srgbClr val="FFFF00"/>
                          </a:highlight>
                          <a:latin typeface="+mn-lt"/>
                        </a:rPr>
                        <a:t>-2.388,1</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r>
                        <a:rPr lang="tr-TR" sz="1400" b="1" dirty="0">
                          <a:solidFill>
                            <a:srgbClr val="333333"/>
                          </a:solidFill>
                          <a:effectLst/>
                        </a:rPr>
                        <a:t>-651,9</a:t>
                      </a:r>
                    </a:p>
                  </a:txBody>
                  <a:tcPr marL="47625" marR="47625" marT="47625" marB="47625"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3741342"/>
                  </a:ext>
                </a:extLst>
              </a:tr>
              <a:tr h="244446">
                <a:tc>
                  <a:txBody>
                    <a:bodyPr/>
                    <a:lstStyle/>
                    <a:p>
                      <a:pPr algn="ctr" fontAlgn="b"/>
                      <a:r>
                        <a:rPr lang="tr-TR" sz="1400" b="1" i="0" u="none" strike="noStrike" dirty="0">
                          <a:solidFill>
                            <a:srgbClr val="000000"/>
                          </a:solidFill>
                          <a:effectLst/>
                          <a:latin typeface="+mn-lt"/>
                        </a:rPr>
                        <a:t>29 Mart – 4 Nisan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-2.019,5</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-445,2</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6038228"/>
                  </a:ext>
                </a:extLst>
              </a:tr>
              <a:tr h="244446">
                <a:tc>
                  <a:txBody>
                    <a:bodyPr/>
                    <a:lstStyle/>
                    <a:p>
                      <a:pPr algn="ctr" fontAlgn="b"/>
                      <a:r>
                        <a:rPr lang="tr-TR" sz="1400" b="1" i="0" u="none" strike="noStrike" dirty="0">
                          <a:solidFill>
                            <a:srgbClr val="000000"/>
                          </a:solidFill>
                          <a:effectLst/>
                          <a:latin typeface="+mn-lt"/>
                        </a:rPr>
                        <a:t>5 Nisan – 11 Nisan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-2.804,5</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-293,2</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1708950"/>
                  </a:ext>
                </a:extLst>
              </a:tr>
              <a:tr h="2400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12 Nisan – 18 Nisan  2025</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t>-970,0</a:t>
                      </a: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4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t>269,1</a:t>
                      </a:r>
                      <a:endParaRPr lang="tr-TR" sz="1400" b="1" dirty="0">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357254936"/>
                  </a:ext>
                </a:extLst>
              </a:tr>
              <a:tr h="2400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19 Nisan – 25 Nisan 2025</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476,7</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400" b="1" i="0" u="none" strike="noStrike" dirty="0">
                          <a:solidFill>
                            <a:srgbClr val="000000"/>
                          </a:solidFill>
                          <a:effectLst/>
                          <a:latin typeface="+mn-lt"/>
                        </a:rPr>
                        <a:t>92,4</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577093115"/>
                  </a:ext>
                </a:extLst>
              </a:tr>
              <a:tr h="2400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26 Nisan – 2 Mayıs 2025</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b="1" dirty="0">
                          <a:latin typeface="+mn-lt"/>
                        </a:rPr>
                        <a:t>-1.161,9</a:t>
                      </a: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400" b="1" i="0" u="none" strike="noStrike" dirty="0">
                        <a:solidFill>
                          <a:srgbClr val="000000"/>
                        </a:solidFill>
                        <a:effectLst/>
                        <a:latin typeface="+mn-lt"/>
                      </a:endParaRP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400" b="1" i="0" u="none" strike="noStrike" dirty="0">
                          <a:solidFill>
                            <a:srgbClr val="000000"/>
                          </a:solidFill>
                          <a:effectLst/>
                          <a:latin typeface="+mn-lt"/>
                        </a:rPr>
                        <a:t>173,6</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750197945"/>
                  </a:ext>
                </a:extLst>
              </a:tr>
              <a:tr h="2400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3 Mayıs – 9 Mayıs 2025</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933,7</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ctr"/>
                      <a:endParaRPr lang="tr-TR" sz="1400" b="1" i="0" u="none" strike="noStrike" dirty="0">
                        <a:solidFill>
                          <a:srgbClr val="000000"/>
                        </a:solidFill>
                        <a:effectLst/>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102,0</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09311670"/>
                  </a:ext>
                </a:extLst>
              </a:tr>
              <a:tr h="2400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10 Mayıs – 16 Mayıs 2025</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1.875,6</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tr-TR" sz="1400" b="1" i="0" u="none" strike="noStrike" dirty="0">
                          <a:solidFill>
                            <a:srgbClr val="000000"/>
                          </a:solidFill>
                          <a:effectLst/>
                          <a:latin typeface="+mn-lt"/>
                        </a:rPr>
                        <a:t>245,2</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453684564"/>
                  </a:ext>
                </a:extLst>
              </a:tr>
              <a:tr h="2423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17 Mayıs – 23 Mayıs 2025</a:t>
                      </a:r>
                    </a:p>
                  </a:txBody>
                  <a:tcPr marL="5511" marR="5511" marT="5511"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tr-TR" sz="14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148,4</a:t>
                      </a:r>
                    </a:p>
                  </a:txBody>
                  <a:tcPr marL="5511" marR="5511" marT="5511"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mn-lt"/>
                        </a:rPr>
                        <a:t>13,2</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925400878"/>
                  </a:ext>
                </a:extLst>
              </a:tr>
              <a:tr h="242357">
                <a:tc>
                  <a:txBody>
                    <a:bodyPr/>
                    <a:lstStyle/>
                    <a:p>
                      <a:pPr algn="ctr" fontAlgn="b"/>
                      <a:r>
                        <a:rPr lang="tr-TR" sz="1400" b="1" i="0" u="none" strike="noStrike" dirty="0">
                          <a:solidFill>
                            <a:srgbClr val="000000"/>
                          </a:solidFill>
                          <a:effectLst/>
                          <a:latin typeface="+mn-lt"/>
                        </a:rPr>
                        <a:t>24 Mayıs – 30 Mayıs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mn-lt"/>
                        </a:rPr>
                        <a:t>-333,5</a:t>
                      </a: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5511" marR="5511" marT="5511"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mn-lt"/>
                        </a:rPr>
                        <a:t>93,2</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57808717"/>
                  </a:ext>
                </a:extLst>
              </a:tr>
              <a:tr h="244446">
                <a:tc>
                  <a:txBody>
                    <a:bodyPr/>
                    <a:lstStyle/>
                    <a:p>
                      <a:pPr algn="ctr" fontAlgn="b"/>
                      <a:r>
                        <a:rPr lang="tr-TR" sz="1400" b="1" i="0" u="none" strike="noStrike" dirty="0">
                          <a:solidFill>
                            <a:srgbClr val="000000"/>
                          </a:solidFill>
                          <a:effectLst/>
                          <a:latin typeface="+mn-lt"/>
                        </a:rPr>
                        <a:t>1 Haziran  – 6  Haziran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mn-lt"/>
                        </a:rPr>
                        <a:t>-1.637,1</a:t>
                      </a: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400" b="1"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tr-TR" sz="14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51,3</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16"/>
                  </a:ext>
                </a:extLst>
              </a:tr>
              <a:tr h="24444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7 Haziran – 13 Haziran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579,6</a:t>
                      </a:r>
                    </a:p>
                  </a:txBody>
                  <a:tcPr marL="7620" marR="7620" marT="762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latin typeface="+mn-lt"/>
                      </a:endParaRPr>
                    </a:p>
                  </a:txBody>
                  <a:tcPr marL="9525" marR="9525" marT="9525"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474,9</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17"/>
                  </a:ext>
                </a:extLst>
              </a:tr>
              <a:tr h="244446">
                <a:tc>
                  <a:txBody>
                    <a:bodyPr/>
                    <a:lstStyle/>
                    <a:p>
                      <a:pPr algn="ctr" fontAlgn="b"/>
                      <a:r>
                        <a:rPr lang="tr-TR" sz="1400" b="1" i="0" u="none" strike="noStrike" dirty="0">
                          <a:solidFill>
                            <a:srgbClr val="000000"/>
                          </a:solidFill>
                          <a:effectLst/>
                          <a:latin typeface="+mn-lt"/>
                        </a:rPr>
                        <a:t>14 Haziran – 20 Haziran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685,6</a:t>
                      </a:r>
                    </a:p>
                  </a:txBody>
                  <a:tcPr marL="7620" marR="7620" marT="762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r>
                        <a:rPr lang="tr-TR" sz="1400" b="1" dirty="0">
                          <a:latin typeface="+mn-lt"/>
                        </a:rPr>
                        <a:t>-109,2</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8"/>
                  </a:ext>
                </a:extLst>
              </a:tr>
              <a:tr h="244446">
                <a:tc>
                  <a:txBody>
                    <a:bodyPr/>
                    <a:lstStyle/>
                    <a:p>
                      <a:pPr algn="ctr" fontAlgn="b"/>
                      <a:r>
                        <a:rPr lang="tr-TR" sz="1400" b="1" i="0" u="none" strike="noStrike" dirty="0">
                          <a:solidFill>
                            <a:srgbClr val="000000"/>
                          </a:solidFill>
                          <a:effectLst/>
                          <a:latin typeface="+mn-lt"/>
                        </a:rPr>
                        <a:t>21 Haziran – 27 Haziran 2025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305,1</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endParaRPr lang="tr-TR" sz="1400" b="1" dirty="0">
                        <a:solidFill>
                          <a:schemeClr val="tx1"/>
                        </a:solidFill>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247,7</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812757856"/>
                  </a:ext>
                </a:extLst>
              </a:tr>
              <a:tr h="244446">
                <a:tc>
                  <a:txBody>
                    <a:bodyPr/>
                    <a:lstStyle/>
                    <a:p>
                      <a:pPr algn="ctr" fontAlgn="b"/>
                      <a:endParaRPr lang="tr-TR" sz="14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solidFill>
                          <a:schemeClr val="tx1"/>
                        </a:solidFill>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2105030"/>
                  </a:ext>
                </a:extLst>
              </a:tr>
              <a:tr h="244446">
                <a:tc>
                  <a:txBody>
                    <a:bodyPr/>
                    <a:lstStyle/>
                    <a:p>
                      <a:pPr algn="ctr" fontAlgn="b"/>
                      <a:endParaRPr lang="tr-TR" sz="14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3759967"/>
                  </a:ext>
                </a:extLst>
              </a:tr>
              <a:tr h="283172">
                <a:tc>
                  <a:txBody>
                    <a:bodyPr/>
                    <a:lstStyle/>
                    <a:p>
                      <a:pPr algn="ctr" fontAlgn="b"/>
                      <a:endParaRPr lang="tr-TR" sz="14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8403542"/>
                  </a:ext>
                </a:extLst>
              </a:tr>
              <a:tr h="244446">
                <a:tc>
                  <a:txBody>
                    <a:bodyPr/>
                    <a:lstStyle/>
                    <a:p>
                      <a:pPr algn="ctr" fontAlgn="b"/>
                      <a:endParaRPr lang="tr-TR" sz="14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7162359"/>
                  </a:ext>
                </a:extLst>
              </a:tr>
              <a:tr h="244446">
                <a:tc>
                  <a:txBody>
                    <a:bodyPr/>
                    <a:lstStyle/>
                    <a:p>
                      <a:pPr algn="ctr" fontAlgn="b"/>
                      <a:endParaRPr lang="tr-TR" sz="14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8493914"/>
                  </a:ext>
                </a:extLst>
              </a:tr>
              <a:tr h="244446">
                <a:tc>
                  <a:txBody>
                    <a:bodyPr/>
                    <a:lstStyle/>
                    <a:p>
                      <a:pPr algn="ctr" fontAlgn="b"/>
                      <a:endParaRPr lang="tr-TR" sz="1400" b="1" i="0" u="none" strike="noStrike" dirty="0">
                        <a:solidFill>
                          <a:srgbClr val="000000"/>
                        </a:solidFill>
                        <a:effectLst/>
                        <a:latin typeface="+mn-lt"/>
                      </a:endParaRP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2183429"/>
                  </a:ext>
                </a:extLst>
              </a:tr>
              <a:tr h="244446">
                <a:tc>
                  <a:txBody>
                    <a:bodyPr/>
                    <a:lstStyle/>
                    <a:p>
                      <a:pPr algn="ctr" fontAlgn="b"/>
                      <a:r>
                        <a:rPr lang="tr-TR" sz="1400" b="1" i="0" u="none" strike="noStrike" dirty="0">
                          <a:solidFill>
                            <a:srgbClr val="000000"/>
                          </a:solidFill>
                          <a:effectLst/>
                          <a:latin typeface="+mn-lt"/>
                        </a:rPr>
                        <a:t>TOPLAM</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400" b="1" dirty="0">
                          <a:latin typeface="+mn-lt"/>
                        </a:rPr>
                        <a:t>-11.754,1</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400" b="1" dirty="0">
                          <a:latin typeface="+mn-lt"/>
                        </a:rPr>
                        <a:t>5.004,7</a:t>
                      </a: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400" b="1" dirty="0">
                          <a:latin typeface="+mn-lt"/>
                        </a:rPr>
                        <a:t>-1.943,3</a:t>
                      </a: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a:r>
                        <a:rPr lang="tr-TR" sz="1400" b="1" dirty="0"/>
                        <a:t>1.762,6</a:t>
                      </a:r>
                      <a:endParaRPr lang="tr-TR" sz="1400" b="1" dirty="0">
                        <a:latin typeface="+mn-lt"/>
                      </a:endParaRPr>
                    </a:p>
                  </a:txBody>
                  <a:tcPr marL="7620" marR="7620" marT="762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611144754"/>
                  </a:ext>
                </a:extLst>
              </a:tr>
            </a:tbl>
          </a:graphicData>
        </a:graphic>
      </p:graphicFrame>
    </p:spTree>
    <p:extLst>
      <p:ext uri="{BB962C8B-B14F-4D97-AF65-F5344CB8AC3E}">
        <p14:creationId xmlns:p14="http://schemas.microsoft.com/office/powerpoint/2010/main" val="26706332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5AF02-27EB-45AA-CF9B-FD2239039079}"/>
            </a:ext>
          </a:extLst>
        </p:cNvPr>
        <p:cNvGrpSpPr/>
        <p:nvPr/>
      </p:nvGrpSpPr>
      <p:grpSpPr>
        <a:xfrm>
          <a:off x="0" y="0"/>
          <a:ext cx="0" cy="0"/>
          <a:chOff x="0" y="0"/>
          <a:chExt cx="0" cy="0"/>
        </a:xfrm>
      </p:grpSpPr>
      <p:sp>
        <p:nvSpPr>
          <p:cNvPr id="5" name="Dikdörtgen 4">
            <a:extLst>
              <a:ext uri="{FF2B5EF4-FFF2-40B4-BE49-F238E27FC236}">
                <a16:creationId xmlns:a16="http://schemas.microsoft.com/office/drawing/2014/main" id="{21959C43-8F9F-EA0E-5A28-46865BFFE5B0}"/>
              </a:ext>
            </a:extLst>
          </p:cNvPr>
          <p:cNvSpPr/>
          <p:nvPr/>
        </p:nvSpPr>
        <p:spPr>
          <a:xfrm>
            <a:off x="167951" y="61991"/>
            <a:ext cx="8882276" cy="769441"/>
          </a:xfrm>
          <a:prstGeom prst="rect">
            <a:avLst/>
          </a:prstGeom>
          <a:solidFill>
            <a:schemeClr val="accent2">
              <a:lumMod val="40000"/>
              <a:lumOff val="60000"/>
            </a:schemeClr>
          </a:solidFill>
          <a:ln w="38100">
            <a:solidFill>
              <a:schemeClr val="tx1"/>
            </a:solidFill>
          </a:ln>
        </p:spPr>
        <p:txBody>
          <a:bodyPr wrap="square" anchor="ctr">
            <a:spAutoFit/>
          </a:bodyPr>
          <a:lstStyle/>
          <a:p>
            <a:pPr algn="ctr"/>
            <a:r>
              <a:rPr lang="tr-TR" sz="2200" b="1" dirty="0">
                <a:latin typeface="Times New Roman" pitchFamily="18" charset="0"/>
                <a:cs typeface="Times New Roman" pitchFamily="18" charset="0"/>
              </a:rPr>
              <a:t>YABANCILARIN DİBS  ALIŞ –SATIŞLARI (MİLYON DOLAR)</a:t>
            </a:r>
            <a:br>
              <a:rPr lang="tr-TR" sz="2200" b="1" dirty="0">
                <a:latin typeface="Times New Roman" pitchFamily="18" charset="0"/>
                <a:cs typeface="Times New Roman" pitchFamily="18" charset="0"/>
              </a:rPr>
            </a:br>
            <a:endParaRPr lang="tr-TR" sz="2200" dirty="0"/>
          </a:p>
        </p:txBody>
      </p:sp>
      <p:graphicFrame>
        <p:nvGraphicFramePr>
          <p:cNvPr id="9" name="Grafik 8">
            <a:extLst>
              <a:ext uri="{FF2B5EF4-FFF2-40B4-BE49-F238E27FC236}">
                <a16:creationId xmlns:a16="http://schemas.microsoft.com/office/drawing/2014/main" id="{444564E1-6EB4-9780-98BC-E6DDF858F9B4}"/>
              </a:ext>
            </a:extLst>
          </p:cNvPr>
          <p:cNvGraphicFramePr/>
          <p:nvPr>
            <p:extLst>
              <p:ext uri="{D42A27DB-BD31-4B8C-83A1-F6EECF244321}">
                <p14:modId xmlns:p14="http://schemas.microsoft.com/office/powerpoint/2010/main" val="3200436064"/>
              </p:ext>
            </p:extLst>
          </p:nvPr>
        </p:nvGraphicFramePr>
        <p:xfrm>
          <a:off x="93773" y="970385"/>
          <a:ext cx="8882276" cy="56860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20248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EC324-1AC6-05F7-582B-469205A5C7F9}"/>
            </a:ext>
          </a:extLst>
        </p:cNvPr>
        <p:cNvGrpSpPr/>
        <p:nvPr/>
      </p:nvGrpSpPr>
      <p:grpSpPr>
        <a:xfrm>
          <a:off x="0" y="0"/>
          <a:ext cx="0" cy="0"/>
          <a:chOff x="0" y="0"/>
          <a:chExt cx="0" cy="0"/>
        </a:xfrm>
      </p:grpSpPr>
      <p:graphicFrame>
        <p:nvGraphicFramePr>
          <p:cNvPr id="2" name="Grafik 1">
            <a:extLst>
              <a:ext uri="{FF2B5EF4-FFF2-40B4-BE49-F238E27FC236}">
                <a16:creationId xmlns:a16="http://schemas.microsoft.com/office/drawing/2014/main" id="{82222A50-064C-113D-92FA-322ACC3A6626}"/>
              </a:ext>
            </a:extLst>
          </p:cNvPr>
          <p:cNvGraphicFramePr>
            <a:graphicFrameLocks/>
          </p:cNvGraphicFramePr>
          <p:nvPr>
            <p:extLst>
              <p:ext uri="{D42A27DB-BD31-4B8C-83A1-F6EECF244321}">
                <p14:modId xmlns:p14="http://schemas.microsoft.com/office/powerpoint/2010/main" val="350751884"/>
              </p:ext>
            </p:extLst>
          </p:nvPr>
        </p:nvGraphicFramePr>
        <p:xfrm>
          <a:off x="261257" y="1033365"/>
          <a:ext cx="8768443" cy="5372099"/>
        </p:xfrm>
        <a:graphic>
          <a:graphicData uri="http://schemas.openxmlformats.org/drawingml/2006/chart">
            <c:chart xmlns:c="http://schemas.openxmlformats.org/drawingml/2006/chart" xmlns:r="http://schemas.openxmlformats.org/officeDocument/2006/relationships" r:id="rId2"/>
          </a:graphicData>
        </a:graphic>
      </p:graphicFrame>
      <p:sp>
        <p:nvSpPr>
          <p:cNvPr id="4" name="Metin kutusu 3">
            <a:extLst>
              <a:ext uri="{FF2B5EF4-FFF2-40B4-BE49-F238E27FC236}">
                <a16:creationId xmlns:a16="http://schemas.microsoft.com/office/drawing/2014/main" id="{67C5CDA8-1F3A-E257-6B44-EC3D6413D2BE}"/>
              </a:ext>
            </a:extLst>
          </p:cNvPr>
          <p:cNvSpPr txBox="1"/>
          <p:nvPr/>
        </p:nvSpPr>
        <p:spPr>
          <a:xfrm>
            <a:off x="625151" y="93306"/>
            <a:ext cx="8080310" cy="923330"/>
          </a:xfrm>
          <a:prstGeom prst="rect">
            <a:avLst/>
          </a:prstGeom>
          <a:solidFill>
            <a:schemeClr val="accent2">
              <a:lumMod val="40000"/>
              <a:lumOff val="60000"/>
            </a:schemeClr>
          </a:solidFill>
          <a:ln w="38100">
            <a:solidFill>
              <a:schemeClr val="tx1"/>
            </a:solidFill>
          </a:ln>
        </p:spPr>
        <p:txBody>
          <a:bodyPr wrap="square" rtlCol="0">
            <a:spAutoFit/>
          </a:bodyPr>
          <a:lstStyle/>
          <a:p>
            <a:r>
              <a:rPr lang="tr-TR" b="1" dirty="0">
                <a:latin typeface="Times New Roman" pitchFamily="18" charset="0"/>
                <a:cs typeface="Times New Roman" pitchFamily="18" charset="0"/>
              </a:rPr>
              <a:t>YABANCILARIN HİSSE SENEDİ  ALIŞ –SATIŞLARI (MİLYON DOLAR)</a:t>
            </a:r>
            <a:br>
              <a:rPr lang="tr-TR" b="1" dirty="0">
                <a:latin typeface="Times New Roman" pitchFamily="18" charset="0"/>
                <a:cs typeface="Times New Roman" pitchFamily="18" charset="0"/>
              </a:rPr>
            </a:br>
            <a:endParaRPr lang="tr-TR" dirty="0"/>
          </a:p>
          <a:p>
            <a:endParaRPr lang="tr-TR" dirty="0"/>
          </a:p>
        </p:txBody>
      </p:sp>
    </p:spTree>
    <p:extLst>
      <p:ext uri="{BB962C8B-B14F-4D97-AF65-F5344CB8AC3E}">
        <p14:creationId xmlns:p14="http://schemas.microsoft.com/office/powerpoint/2010/main" val="4039452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C376E-0C2D-9CF5-F7E6-421ED09B815B}"/>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422ED6BB-D7D6-0762-875A-7622B7183EEE}"/>
              </a:ext>
            </a:extLst>
          </p:cNvPr>
          <p:cNvSpPr>
            <a:spLocks noGrp="1"/>
          </p:cNvSpPr>
          <p:nvPr>
            <p:ph idx="1"/>
          </p:nvPr>
        </p:nvSpPr>
        <p:spPr>
          <a:xfrm>
            <a:off x="107998" y="111966"/>
            <a:ext cx="8928004" cy="6664457"/>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200" b="1" dirty="0">
                <a:highlight>
                  <a:srgbClr val="FFFF00"/>
                </a:highlight>
                <a:latin typeface="Times New Roman" pitchFamily="18" charset="0"/>
                <a:cs typeface="Times New Roman" pitchFamily="18" charset="0"/>
              </a:rPr>
              <a:t>ÖNCEKİ…</a:t>
            </a:r>
            <a:r>
              <a:rPr lang="tr-TR" sz="2200" b="1" dirty="0">
                <a:latin typeface="Times New Roman" pitchFamily="18" charset="0"/>
                <a:cs typeface="Times New Roman" pitchFamily="18" charset="0"/>
              </a:rPr>
              <a:t> TÜFE MANŞET ENFLASYON ORANI TABLOSU (TÜFE)                              (Kaynak: </a:t>
            </a:r>
            <a:r>
              <a:rPr lang="tr-TR" sz="2400" b="1" dirty="0">
                <a:latin typeface="Times New Roman" pitchFamily="18" charset="0"/>
                <a:cs typeface="Times New Roman" pitchFamily="18" charset="0"/>
              </a:rPr>
              <a:t>3 Temmuz 2025 </a:t>
            </a:r>
            <a:r>
              <a:rPr lang="tr-TR" sz="2200" b="1" dirty="0">
                <a:hlinkClick r:id="rId3"/>
              </a:rPr>
              <a:t>www.tuik.gov.tr</a:t>
            </a:r>
            <a:r>
              <a:rPr lang="tr-TR" sz="2200" b="1" dirty="0"/>
              <a:t> </a:t>
            </a:r>
            <a:r>
              <a:rPr lang="tr-TR" sz="2200" b="1" dirty="0">
                <a:latin typeface="Times New Roman" pitchFamily="18" charset="0"/>
                <a:cs typeface="Times New Roman" pitchFamily="18" charset="0"/>
              </a:rPr>
              <a:t>)</a:t>
            </a:r>
          </a:p>
        </p:txBody>
      </p:sp>
      <p:graphicFrame>
        <p:nvGraphicFramePr>
          <p:cNvPr id="2" name="Tablo 1">
            <a:extLst>
              <a:ext uri="{FF2B5EF4-FFF2-40B4-BE49-F238E27FC236}">
                <a16:creationId xmlns:a16="http://schemas.microsoft.com/office/drawing/2014/main" id="{C95D9632-667C-8B1A-D200-18874471AA25}"/>
              </a:ext>
            </a:extLst>
          </p:cNvPr>
          <p:cNvGraphicFramePr>
            <a:graphicFrameLocks noGrp="1"/>
          </p:cNvGraphicFramePr>
          <p:nvPr>
            <p:extLst>
              <p:ext uri="{D42A27DB-BD31-4B8C-83A1-F6EECF244321}">
                <p14:modId xmlns:p14="http://schemas.microsoft.com/office/powerpoint/2010/main" val="2270802980"/>
              </p:ext>
            </p:extLst>
          </p:nvPr>
        </p:nvGraphicFramePr>
        <p:xfrm>
          <a:off x="144000" y="842313"/>
          <a:ext cx="8892001" cy="5815926"/>
        </p:xfrm>
        <a:graphic>
          <a:graphicData uri="http://schemas.openxmlformats.org/drawingml/2006/table">
            <a:tbl>
              <a:tblPr/>
              <a:tblGrid>
                <a:gridCol w="911884">
                  <a:extLst>
                    <a:ext uri="{9D8B030D-6E8A-4147-A177-3AD203B41FA5}">
                      <a16:colId xmlns:a16="http://schemas.microsoft.com/office/drawing/2014/main" val="20000"/>
                    </a:ext>
                  </a:extLst>
                </a:gridCol>
                <a:gridCol w="526696">
                  <a:extLst>
                    <a:ext uri="{9D8B030D-6E8A-4147-A177-3AD203B41FA5}">
                      <a16:colId xmlns:a16="http://schemas.microsoft.com/office/drawing/2014/main" val="20001"/>
                    </a:ext>
                  </a:extLst>
                </a:gridCol>
                <a:gridCol w="540922">
                  <a:extLst>
                    <a:ext uri="{9D8B030D-6E8A-4147-A177-3AD203B41FA5}">
                      <a16:colId xmlns:a16="http://schemas.microsoft.com/office/drawing/2014/main" val="20002"/>
                    </a:ext>
                  </a:extLst>
                </a:gridCol>
                <a:gridCol w="503618">
                  <a:extLst>
                    <a:ext uri="{9D8B030D-6E8A-4147-A177-3AD203B41FA5}">
                      <a16:colId xmlns:a16="http://schemas.microsoft.com/office/drawing/2014/main" val="20003"/>
                    </a:ext>
                  </a:extLst>
                </a:gridCol>
                <a:gridCol w="559576">
                  <a:extLst>
                    <a:ext uri="{9D8B030D-6E8A-4147-A177-3AD203B41FA5}">
                      <a16:colId xmlns:a16="http://schemas.microsoft.com/office/drawing/2014/main" val="20004"/>
                    </a:ext>
                  </a:extLst>
                </a:gridCol>
                <a:gridCol w="517609">
                  <a:extLst>
                    <a:ext uri="{9D8B030D-6E8A-4147-A177-3AD203B41FA5}">
                      <a16:colId xmlns:a16="http://schemas.microsoft.com/office/drawing/2014/main" val="20005"/>
                    </a:ext>
                  </a:extLst>
                </a:gridCol>
                <a:gridCol w="517609">
                  <a:extLst>
                    <a:ext uri="{9D8B030D-6E8A-4147-A177-3AD203B41FA5}">
                      <a16:colId xmlns:a16="http://schemas.microsoft.com/office/drawing/2014/main" val="20006"/>
                    </a:ext>
                  </a:extLst>
                </a:gridCol>
                <a:gridCol w="489630">
                  <a:extLst>
                    <a:ext uri="{9D8B030D-6E8A-4147-A177-3AD203B41FA5}">
                      <a16:colId xmlns:a16="http://schemas.microsoft.com/office/drawing/2014/main" val="20007"/>
                    </a:ext>
                  </a:extLst>
                </a:gridCol>
                <a:gridCol w="503617">
                  <a:extLst>
                    <a:ext uri="{9D8B030D-6E8A-4147-A177-3AD203B41FA5}">
                      <a16:colId xmlns:a16="http://schemas.microsoft.com/office/drawing/2014/main" val="20008"/>
                    </a:ext>
                  </a:extLst>
                </a:gridCol>
                <a:gridCol w="473465">
                  <a:extLst>
                    <a:ext uri="{9D8B030D-6E8A-4147-A177-3AD203B41FA5}">
                      <a16:colId xmlns:a16="http://schemas.microsoft.com/office/drawing/2014/main" val="20009"/>
                    </a:ext>
                  </a:extLst>
                </a:gridCol>
                <a:gridCol w="489038">
                  <a:extLst>
                    <a:ext uri="{9D8B030D-6E8A-4147-A177-3AD203B41FA5}">
                      <a16:colId xmlns:a16="http://schemas.microsoft.com/office/drawing/2014/main" val="20010"/>
                    </a:ext>
                  </a:extLst>
                </a:gridCol>
                <a:gridCol w="489038">
                  <a:extLst>
                    <a:ext uri="{9D8B030D-6E8A-4147-A177-3AD203B41FA5}">
                      <a16:colId xmlns:a16="http://schemas.microsoft.com/office/drawing/2014/main" val="20011"/>
                    </a:ext>
                  </a:extLst>
                </a:gridCol>
                <a:gridCol w="469108">
                  <a:extLst>
                    <a:ext uri="{9D8B030D-6E8A-4147-A177-3AD203B41FA5}">
                      <a16:colId xmlns:a16="http://schemas.microsoft.com/office/drawing/2014/main" val="20012"/>
                    </a:ext>
                  </a:extLst>
                </a:gridCol>
                <a:gridCol w="487971">
                  <a:extLst>
                    <a:ext uri="{9D8B030D-6E8A-4147-A177-3AD203B41FA5}">
                      <a16:colId xmlns:a16="http://schemas.microsoft.com/office/drawing/2014/main" val="2517414403"/>
                    </a:ext>
                  </a:extLst>
                </a:gridCol>
                <a:gridCol w="470740">
                  <a:extLst>
                    <a:ext uri="{9D8B030D-6E8A-4147-A177-3AD203B41FA5}">
                      <a16:colId xmlns:a16="http://schemas.microsoft.com/office/drawing/2014/main" val="2346168360"/>
                    </a:ext>
                  </a:extLst>
                </a:gridCol>
                <a:gridCol w="470740">
                  <a:extLst>
                    <a:ext uri="{9D8B030D-6E8A-4147-A177-3AD203B41FA5}">
                      <a16:colId xmlns:a16="http://schemas.microsoft.com/office/drawing/2014/main" val="947324382"/>
                    </a:ext>
                  </a:extLst>
                </a:gridCol>
                <a:gridCol w="470740">
                  <a:extLst>
                    <a:ext uri="{9D8B030D-6E8A-4147-A177-3AD203B41FA5}">
                      <a16:colId xmlns:a16="http://schemas.microsoft.com/office/drawing/2014/main" val="1260140871"/>
                    </a:ext>
                  </a:extLst>
                </a:gridCol>
              </a:tblGrid>
              <a:tr h="338539">
                <a:tc gridSpan="15">
                  <a:txBody>
                    <a:bodyPr/>
                    <a:lstStyle/>
                    <a:p>
                      <a:pPr algn="ctr" rtl="0" fontAlgn="ctr"/>
                      <a:r>
                        <a:rPr lang="tr-TR" sz="1400" b="1" i="0" u="none" strike="noStrike" dirty="0">
                          <a:solidFill>
                            <a:srgbClr val="000000"/>
                          </a:solidFill>
                          <a:effectLst/>
                          <a:latin typeface="+mn-lt"/>
                        </a:rPr>
                        <a:t>5. ENFLASYON ORANLARI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338539">
                <a:tc>
                  <a:txBody>
                    <a:bodyPr/>
                    <a:lstStyle/>
                    <a:p>
                      <a:pPr algn="ctr" rtl="0" fontAlgn="ctr"/>
                      <a:r>
                        <a:rPr lang="tr-TR" sz="1400" b="1" i="0" u="none" strike="noStrike" dirty="0">
                          <a:solidFill>
                            <a:srgbClr val="000000"/>
                          </a:solidFill>
                          <a:effectLst/>
                          <a:latin typeface="+mn-lt"/>
                        </a:rPr>
                        <a:t>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rtl="0" fontAlgn="ctr"/>
                      <a:r>
                        <a:rPr lang="tr-TR" sz="1400" b="1" i="0" u="none" strike="noStrike" dirty="0">
                          <a:solidFill>
                            <a:srgbClr val="000000"/>
                          </a:solidFill>
                          <a:effectLst/>
                          <a:latin typeface="+mn-lt"/>
                        </a:rPr>
                        <a:t>2018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2020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2021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b"/>
                      <a:r>
                        <a:rPr lang="tr-TR" sz="1400" b="1" i="0" u="none" strike="noStrike" dirty="0">
                          <a:solidFill>
                            <a:srgbClr val="000000"/>
                          </a:solidFill>
                          <a:effectLst/>
                          <a:latin typeface="+mn-lt"/>
                        </a:rPr>
                        <a:t>2023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b"/>
                      <a:r>
                        <a:rPr lang="tr-TR" sz="1400" b="1" i="0" u="none" strike="noStrike" dirty="0">
                          <a:solidFill>
                            <a:srgbClr val="000000"/>
                          </a:solidFill>
                          <a:effectLst/>
                          <a:latin typeface="+mn-lt"/>
                        </a:rPr>
                        <a:t>2024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rtl="0" fontAlgn="b"/>
                      <a:r>
                        <a:rPr lang="tr-TR" sz="1400" b="1" i="0" u="none" strike="noStrike" dirty="0">
                          <a:solidFill>
                            <a:srgbClr val="000000"/>
                          </a:solidFill>
                          <a:effectLst/>
                          <a:latin typeface="+mn-lt"/>
                        </a:rPr>
                        <a:t>2025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just" rtl="0" fontAlgn="b"/>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77080">
                <a:tc>
                  <a:txBody>
                    <a:bodyPr/>
                    <a:lstStyle/>
                    <a:p>
                      <a:pPr algn="l" rtl="0" fontAlgn="ctr"/>
                      <a:r>
                        <a:rPr lang="tr-TR" sz="1400" b="1" i="0" u="none" strike="noStrike" dirty="0">
                          <a:solidFill>
                            <a:srgbClr val="000000"/>
                          </a:solidFill>
                          <a:effectLst/>
                          <a:latin typeface="+mn-lt"/>
                        </a:rPr>
                        <a: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Yıllık </a:t>
                      </a:r>
                    </a:p>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Aylık </a:t>
                      </a:r>
                    </a:p>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338539">
                <a:tc>
                  <a:txBody>
                    <a:bodyPr/>
                    <a:lstStyle/>
                    <a:p>
                      <a:pPr algn="l" rtl="0" fontAlgn="ctr"/>
                      <a:r>
                        <a:rPr lang="tr-TR" sz="1400" b="0" i="0" u="none" strike="noStrike">
                          <a:solidFill>
                            <a:srgbClr val="000000"/>
                          </a:solidFill>
                          <a:effectLst/>
                          <a:latin typeface="+mn-lt"/>
                        </a:rPr>
                        <a:t>OCAK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20,4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1,06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12,2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57,7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6,65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mn-lt"/>
                        </a:rPr>
                        <a:t>64,86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Calibri" panose="020F0502020204030204" pitchFamily="34" charset="0"/>
                        </a:rPr>
                        <a:t>6,70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42,12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5,03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0232">
                <a:tc>
                  <a:txBody>
                    <a:bodyPr/>
                    <a:lstStyle/>
                    <a:p>
                      <a:pPr algn="l" rtl="0" fontAlgn="ctr"/>
                      <a:r>
                        <a:rPr lang="tr-TR" sz="1400" b="0" i="0" u="none" strike="noStrike">
                          <a:solidFill>
                            <a:srgbClr val="000000"/>
                          </a:solidFill>
                          <a:effectLst/>
                          <a:latin typeface="+mn-lt"/>
                        </a:rPr>
                        <a:t>ŞUBAT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0,75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0,16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54,4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4,81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55,18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000000"/>
                          </a:solidFill>
                          <a:effectLst/>
                          <a:latin typeface="+mn-lt"/>
                        </a:rPr>
                        <a:t>67,07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Calibri" panose="020F0502020204030204" pitchFamily="34" charset="0"/>
                        </a:rPr>
                        <a:t>4,53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39,05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2,27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8539">
                <a:tc>
                  <a:txBody>
                    <a:bodyPr/>
                    <a:lstStyle/>
                    <a:p>
                      <a:pPr algn="l" rtl="0" fontAlgn="ctr"/>
                      <a:r>
                        <a:rPr lang="tr-TR" sz="1400" b="0" i="0" u="none" strike="noStrike">
                          <a:solidFill>
                            <a:srgbClr val="000000"/>
                          </a:solidFill>
                          <a:effectLst/>
                          <a:latin typeface="+mn-lt"/>
                        </a:rPr>
                        <a:t>MART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0,57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61,1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5,46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50,51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2,29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68,50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3, 16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38,10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8539">
                <a:tc>
                  <a:txBody>
                    <a:bodyPr/>
                    <a:lstStyle/>
                    <a:p>
                      <a:pPr algn="l" rtl="0" fontAlgn="ctr"/>
                      <a:r>
                        <a:rPr lang="tr-TR" sz="1400" b="0" i="0" u="none" strike="noStrike">
                          <a:solidFill>
                            <a:srgbClr val="000000"/>
                          </a:solidFill>
                          <a:effectLst/>
                          <a:latin typeface="+mn-lt"/>
                        </a:rPr>
                        <a:t>NİSAN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10,9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17,1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7,25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43,68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2,39 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69,80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37,86</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23753">
                <a:tc>
                  <a:txBody>
                    <a:bodyPr/>
                    <a:lstStyle/>
                    <a:p>
                      <a:pPr algn="l" rtl="0" fontAlgn="ctr"/>
                      <a:r>
                        <a:rPr lang="tr-TR" sz="1400" b="0" i="0" u="none" strike="noStrike" dirty="0">
                          <a:solidFill>
                            <a:srgbClr val="000000"/>
                          </a:solidFill>
                          <a:effectLst/>
                          <a:latin typeface="+mn-lt"/>
                        </a:rPr>
                        <a:t>MAYIS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ctr"/>
                      <a:r>
                        <a:rPr lang="tr-TR" sz="1400" b="0" i="0" u="none" strike="noStrike">
                          <a:solidFill>
                            <a:srgbClr val="000000"/>
                          </a:solidFill>
                          <a:effectLst/>
                          <a:latin typeface="+mn-lt"/>
                        </a:rPr>
                        <a:t>12,15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0,89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73,5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2,98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39,59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0,04 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75,45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b"/>
                      <a:r>
                        <a:rPr lang="tr-TR" sz="1400" b="1" i="0" u="none" strike="noStrike" dirty="0">
                          <a:solidFill>
                            <a:schemeClr val="tx1"/>
                          </a:solidFill>
                          <a:effectLst/>
                          <a:latin typeface="+mn-lt"/>
                        </a:rPr>
                        <a:t>3,37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b"/>
                      <a:r>
                        <a:rPr lang="tr-TR" sz="1400" b="1" i="0" u="none" strike="noStrike" dirty="0">
                          <a:solidFill>
                            <a:schemeClr val="tx1"/>
                          </a:solidFill>
                          <a:effectLst/>
                          <a:latin typeface="+mn-lt"/>
                        </a:rPr>
                        <a:t>35,41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chemeClr val="tx1"/>
                          </a:solidFill>
                          <a:effectLst/>
                          <a:latin typeface="+mn-lt"/>
                        </a:rPr>
                        <a:t>1,53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99496">
                <a:tc>
                  <a:txBody>
                    <a:bodyPr/>
                    <a:lstStyle/>
                    <a:p>
                      <a:pPr algn="l" rtl="0" fontAlgn="ctr"/>
                      <a:r>
                        <a:rPr lang="tr-TR" sz="1400" b="0" i="0" u="none" strike="noStrike">
                          <a:solidFill>
                            <a:srgbClr val="000000"/>
                          </a:solidFill>
                          <a:effectLst/>
                          <a:latin typeface="+mn-lt"/>
                        </a:rPr>
                        <a:t>HAZİRAN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15,39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2,61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17,5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38,21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mn-lt"/>
                        </a:rPr>
                        <a:t>3,92 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solidFill>
                            <a:schemeClr val="tx1"/>
                          </a:solidFill>
                        </a:rPr>
                        <a:t>71,60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chemeClr val="tx1"/>
                          </a:solidFill>
                          <a:effectLst/>
                          <a:latin typeface="+mn-lt"/>
                        </a:rPr>
                        <a:t>1,64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rgbClr val="000208"/>
                          </a:solidFill>
                          <a:effectLst/>
                          <a:latin typeface="+mn-lt"/>
                        </a:rPr>
                        <a:t>35,05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rgbClr val="000208"/>
                          </a:solidFill>
                          <a:effectLst/>
                          <a:latin typeface="+mn-lt"/>
                        </a:rPr>
                        <a:t>1,37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48011">
                <a:tc>
                  <a:txBody>
                    <a:bodyPr/>
                    <a:lstStyle/>
                    <a:p>
                      <a:pPr algn="l" rtl="0" fontAlgn="ctr"/>
                      <a:r>
                        <a:rPr lang="tr-TR" sz="1400" b="0" i="0" u="none" strike="noStrike">
                          <a:solidFill>
                            <a:srgbClr val="000000"/>
                          </a:solidFill>
                          <a:effectLst/>
                          <a:latin typeface="+mn-lt"/>
                        </a:rPr>
                        <a:t>TEMMUZ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0,58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79,6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2,37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47,83 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9,49 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rgbClr val="000208"/>
                          </a:solidFill>
                        </a:rPr>
                        <a:t>61,78</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208"/>
                          </a:solidFill>
                          <a:effectLst/>
                          <a:latin typeface="+mn-lt"/>
                        </a:rPr>
                        <a:t>3,23</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mn-lt"/>
                        </a:rPr>
                        <a:t>32,4</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mn-lt"/>
                        </a:rPr>
                        <a:t>1,6</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61639">
                <a:tc>
                  <a:txBody>
                    <a:bodyPr/>
                    <a:lstStyle/>
                    <a:p>
                      <a:pPr algn="l" rtl="0" fontAlgn="ctr"/>
                      <a:r>
                        <a:rPr lang="tr-TR" sz="1400" b="0" i="0" u="none" strike="noStrike" dirty="0">
                          <a:solidFill>
                            <a:srgbClr val="000000"/>
                          </a:solidFill>
                          <a:effectLst/>
                          <a:latin typeface="+mn-lt"/>
                        </a:rPr>
                        <a:t>AĞUSTOS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17,9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80,2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58,94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9,09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51,97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2,47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Calibri" panose="020F0502020204030204" pitchFamily="34" charset="0"/>
                        </a:rPr>
                        <a:t>30,9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281">
                <a:tc>
                  <a:txBody>
                    <a:bodyPr/>
                    <a:lstStyle/>
                    <a:p>
                      <a:pPr algn="l" rtl="0" fontAlgn="ctr"/>
                      <a:r>
                        <a:rPr lang="tr-TR" sz="1400" b="0" i="0" u="none" strike="noStrike" dirty="0">
                          <a:solidFill>
                            <a:srgbClr val="000000"/>
                          </a:solidFill>
                          <a:effectLst/>
                          <a:latin typeface="+mn-lt"/>
                        </a:rPr>
                        <a:t>EYLÜL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24,52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6,3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9,26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3,08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61,53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4,75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49,38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2,97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28,8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1,6</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8539">
                <a:tc>
                  <a:txBody>
                    <a:bodyPr/>
                    <a:lstStyle/>
                    <a:p>
                      <a:pPr algn="l" rtl="0" fontAlgn="ctr"/>
                      <a:r>
                        <a:rPr lang="tr-TR" sz="1400" b="0" i="0" u="none" strike="noStrike">
                          <a:solidFill>
                            <a:srgbClr val="000000"/>
                          </a:solidFill>
                          <a:effectLst/>
                          <a:latin typeface="+mn-lt"/>
                        </a:rPr>
                        <a:t>EKİM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25,24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mn-lt"/>
                        </a:rPr>
                        <a:t>2,67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8,55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mn-lt"/>
                        </a:rPr>
                        <a:t>2,0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2,39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3,54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61,36</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3,43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48,58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2,88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27,4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8539">
                <a:tc>
                  <a:txBody>
                    <a:bodyPr/>
                    <a:lstStyle/>
                    <a:p>
                      <a:pPr algn="l" rtl="0" fontAlgn="ctr"/>
                      <a:r>
                        <a:rPr lang="tr-TR" sz="1400" b="0" i="0" u="none" strike="noStrike">
                          <a:solidFill>
                            <a:srgbClr val="000000"/>
                          </a:solidFill>
                          <a:effectLst/>
                          <a:latin typeface="+mn-lt"/>
                        </a:rPr>
                        <a:t>KASIM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-1,44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tr-TR" sz="1400" b="0" i="0" u="none" strike="noStrike">
                          <a:solidFill>
                            <a:srgbClr val="000000"/>
                          </a:solidFill>
                          <a:effectLst/>
                          <a:latin typeface="+mn-lt"/>
                        </a:rPr>
                        <a:t>10,6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0,38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3,51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2,88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61,98 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3,28 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47,09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2,24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26,9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29661">
                <a:tc>
                  <a:txBody>
                    <a:bodyPr/>
                    <a:lstStyle/>
                    <a:p>
                      <a:pPr algn="l" rtl="0" fontAlgn="ctr"/>
                      <a:r>
                        <a:rPr lang="tr-TR" sz="1400" b="0" i="0" u="none" strike="noStrike">
                          <a:solidFill>
                            <a:srgbClr val="000000"/>
                          </a:solidFill>
                          <a:effectLst/>
                          <a:latin typeface="+mn-lt"/>
                        </a:rPr>
                        <a:t>ARALIK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-0,4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0,74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36,1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64,3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64,77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2,93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44,38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1" i="0" u="none" strike="noStrike" dirty="0">
                          <a:solidFill>
                            <a:schemeClr val="tx1"/>
                          </a:solidFill>
                          <a:effectLst/>
                          <a:latin typeface="+mn-lt"/>
                        </a:rPr>
                        <a:t>1,03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28,1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1" i="0" u="none" strike="noStrike" dirty="0">
                          <a:solidFill>
                            <a:srgbClr val="FF0000"/>
                          </a:solidFill>
                          <a:effectLst/>
                          <a:latin typeface="+mn-lt"/>
                        </a:rPr>
                        <a:t>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0371506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a:xfrm>
            <a:off x="540000" y="504000"/>
            <a:ext cx="8064000" cy="5853600"/>
          </a:xfrm>
          <a:solidFill>
            <a:srgbClr val="E0E0E0"/>
          </a:solidFill>
        </p:spPr>
        <p:style>
          <a:lnRef idx="1">
            <a:schemeClr val="dk1"/>
          </a:lnRef>
          <a:fillRef idx="2">
            <a:schemeClr val="dk1"/>
          </a:fillRef>
          <a:effectRef idx="1">
            <a:schemeClr val="dk1"/>
          </a:effectRef>
          <a:fontRef idx="minor">
            <a:schemeClr val="dk1"/>
          </a:fontRef>
        </p:style>
        <p:txBody>
          <a:bodyPr>
            <a:normAutofit/>
          </a:bodyPr>
          <a:lstStyle/>
          <a:p>
            <a:pPr marL="0" indent="0">
              <a:buNone/>
            </a:pPr>
            <a:r>
              <a:rPr lang="tr-TR" sz="2800" b="1" dirty="0">
                <a:latin typeface="Times New Roman" panose="02020603050405020304" pitchFamily="18" charset="0"/>
                <a:cs typeface="Times New Roman" panose="02020603050405020304" pitchFamily="18" charset="0"/>
              </a:rPr>
              <a:t>2. BÖLÜM </a:t>
            </a:r>
            <a:br>
              <a:rPr lang="tr-TR" sz="2800" b="1" dirty="0">
                <a:latin typeface="Times New Roman" panose="02020603050405020304" pitchFamily="18" charset="0"/>
                <a:cs typeface="Times New Roman" panose="02020603050405020304" pitchFamily="18" charset="0"/>
              </a:rPr>
            </a:br>
            <a:br>
              <a:rPr lang="tr-TR" sz="2800" b="1" dirty="0"/>
            </a:br>
            <a:r>
              <a:rPr lang="tr-TR" sz="2800" b="1" dirty="0">
                <a:latin typeface="Times New Roman" panose="02020603050405020304" pitchFamily="18" charset="0"/>
                <a:cs typeface="Times New Roman" panose="02020603050405020304" pitchFamily="18" charset="0"/>
              </a:rPr>
              <a:t>EKONOMİK ÖNGÖRÜLER</a:t>
            </a:r>
            <a:br>
              <a:rPr lang="tr-TR" sz="2800" b="1" dirty="0">
                <a:latin typeface="Times New Roman" panose="02020603050405020304" pitchFamily="18" charset="0"/>
                <a:cs typeface="Times New Roman" panose="02020603050405020304" pitchFamily="18" charset="0"/>
              </a:rPr>
            </a:br>
            <a:r>
              <a:rPr lang="tr-TR" sz="2800" b="1" dirty="0">
                <a:latin typeface="Times New Roman" panose="02020603050405020304" pitchFamily="18" charset="0"/>
                <a:cs typeface="Times New Roman" panose="02020603050405020304" pitchFamily="18" charset="0"/>
              </a:rPr>
              <a:t> VE</a:t>
            </a:r>
            <a:br>
              <a:rPr lang="tr-TR" sz="2800" b="1" dirty="0">
                <a:latin typeface="Times New Roman" panose="02020603050405020304" pitchFamily="18" charset="0"/>
                <a:cs typeface="Times New Roman" panose="02020603050405020304" pitchFamily="18" charset="0"/>
              </a:rPr>
            </a:br>
            <a:r>
              <a:rPr lang="tr-TR" sz="2800" b="1" dirty="0">
                <a:latin typeface="Times New Roman" panose="02020603050405020304" pitchFamily="18" charset="0"/>
                <a:cs typeface="Times New Roman" panose="02020603050405020304" pitchFamily="18" charset="0"/>
              </a:rPr>
              <a:t> İŞVERENLERE  TAVSİYELER</a:t>
            </a:r>
            <a:br>
              <a:rPr lang="tr-TR" sz="2800" b="1" dirty="0">
                <a:latin typeface="Times New Roman" panose="02020603050405020304" pitchFamily="18" charset="0"/>
                <a:cs typeface="Times New Roman" panose="02020603050405020304" pitchFamily="18" charset="0"/>
              </a:rPr>
            </a:br>
            <a:br>
              <a:rPr lang="tr-TR" sz="2800" b="1" dirty="0">
                <a:latin typeface="Times New Roman" panose="02020603050405020304" pitchFamily="18" charset="0"/>
                <a:cs typeface="Times New Roman" panose="02020603050405020304" pitchFamily="18" charset="0"/>
              </a:rPr>
            </a:br>
            <a:endParaRPr lang="tr-T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41385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7890" y="524933"/>
            <a:ext cx="8766880" cy="6333067"/>
          </a:xfrm>
          <a:noFill/>
        </p:spPr>
        <p:style>
          <a:lnRef idx="2">
            <a:schemeClr val="dk1"/>
          </a:lnRef>
          <a:fillRef idx="1">
            <a:schemeClr val="lt1"/>
          </a:fillRef>
          <a:effectRef idx="0">
            <a:schemeClr val="dk1"/>
          </a:effectRef>
          <a:fontRef idx="minor">
            <a:schemeClr val="dk1"/>
          </a:fontRef>
        </p:style>
        <p:txBody>
          <a:bodyPr>
            <a:noAutofit/>
          </a:bodyPr>
          <a:lstStyle/>
          <a:p>
            <a:pPr marL="457200" indent="-457200" algn="ctr">
              <a:buClrTx/>
              <a:buNone/>
            </a:pPr>
            <a:r>
              <a:rPr lang="tr-TR" sz="1600" b="1" dirty="0">
                <a:latin typeface="Times New Roman" pitchFamily="18" charset="0"/>
                <a:cs typeface="Times New Roman" pitchFamily="18" charset="0"/>
              </a:rPr>
              <a:t>Bundan sonra ekonomimizi 4 husus etkileyecektir. </a:t>
            </a:r>
          </a:p>
          <a:p>
            <a:pPr marL="457200" indent="-457200" algn="ctr">
              <a:buClrTx/>
              <a:buNone/>
            </a:pPr>
            <a:r>
              <a:rPr lang="tr-TR" sz="1600" b="1" dirty="0">
                <a:highlight>
                  <a:srgbClr val="FFFF00"/>
                </a:highlight>
                <a:latin typeface="Times New Roman" pitchFamily="18" charset="0"/>
                <a:cs typeface="Times New Roman" pitchFamily="18" charset="0"/>
              </a:rPr>
              <a:t>1- EMTİA  FİYATLARI  :</a:t>
            </a:r>
          </a:p>
          <a:p>
            <a:pPr marL="457200" indent="-457200" algn="ctr">
              <a:buClrTx/>
              <a:buNone/>
            </a:pPr>
            <a:r>
              <a:rPr lang="tr-TR" sz="1600" b="1" dirty="0">
                <a:latin typeface="Times New Roman" pitchFamily="18" charset="0"/>
                <a:cs typeface="Times New Roman" pitchFamily="18" charset="0"/>
              </a:rPr>
              <a:t>  </a:t>
            </a:r>
            <a:r>
              <a:rPr lang="tr-TR" sz="1600" dirty="0">
                <a:latin typeface="Times New Roman" pitchFamily="18" charset="0"/>
                <a:cs typeface="Times New Roman" pitchFamily="18" charset="0"/>
              </a:rPr>
              <a:t>2020 Mart ayından beri artan emtia fiyatları </a:t>
            </a:r>
            <a:r>
              <a:rPr lang="tr-TR" sz="1600" b="1" dirty="0">
                <a:latin typeface="Times New Roman" pitchFamily="18" charset="0"/>
                <a:cs typeface="Times New Roman" pitchFamily="18" charset="0"/>
              </a:rPr>
              <a:t>2022 yılı Mart-Nisan aylarında zirve yapmış ve                               düşüş trendine dönmüştür.</a:t>
            </a:r>
          </a:p>
          <a:p>
            <a:pPr marL="457200" indent="-457200" algn="ctr">
              <a:buNone/>
            </a:pPr>
            <a:r>
              <a:rPr lang="tr-TR" sz="1600" b="1" dirty="0">
                <a:solidFill>
                  <a:prstClr val="black"/>
                </a:solidFill>
                <a:latin typeface="Times New Roman" panose="02020603050405020304" pitchFamily="18" charset="0"/>
                <a:cs typeface="Times New Roman" panose="02020603050405020304" pitchFamily="18" charset="0"/>
              </a:rPr>
              <a:t>Biz, bundan sonra, ABD başkanı Trump </a:t>
            </a:r>
            <a:r>
              <a:rPr lang="tr-TR" sz="1600" b="1" dirty="0" err="1">
                <a:solidFill>
                  <a:prstClr val="black"/>
                </a:solidFill>
                <a:latin typeface="Times New Roman" panose="02020603050405020304" pitchFamily="18" charset="0"/>
                <a:cs typeface="Times New Roman" panose="02020603050405020304" pitchFamily="18" charset="0"/>
              </a:rPr>
              <a:t>ın</a:t>
            </a:r>
            <a:r>
              <a:rPr lang="tr-TR" sz="1600" b="1" dirty="0">
                <a:solidFill>
                  <a:prstClr val="black"/>
                </a:solidFill>
                <a:latin typeface="Times New Roman" panose="02020603050405020304" pitchFamily="18" charset="0"/>
                <a:cs typeface="Times New Roman" panose="02020603050405020304" pitchFamily="18" charset="0"/>
              </a:rPr>
              <a:t> vergileri arttıracağından ve dünyada savaşların artacağından dolayı 2025-26-27 yılında ABD de  ve  Asya ve Avrupa ülkelerinde ise   ekonomik durgunluğun devam edeceğini  beklediğimiz için,  sanayi metallerinin düşük seviyede  belirli bir bant da  yatay hareket edeceğini öngörüyoruz.         </a:t>
            </a:r>
          </a:p>
          <a:p>
            <a:pPr marL="457200" indent="-457200" algn="ctr">
              <a:buNone/>
            </a:pPr>
            <a:r>
              <a:rPr lang="tr-TR" sz="1600" b="1" dirty="0">
                <a:highlight>
                  <a:srgbClr val="FFFF00"/>
                </a:highlight>
                <a:latin typeface="Times New Roman" pitchFamily="18" charset="0"/>
                <a:cs typeface="Times New Roman" pitchFamily="18" charset="0"/>
              </a:rPr>
              <a:t>2- EKONOMİK  DURGUNLUK : </a:t>
            </a:r>
          </a:p>
          <a:p>
            <a:pPr marL="457200" indent="-457200" algn="ctr">
              <a:buClrTx/>
              <a:buNone/>
            </a:pPr>
            <a:r>
              <a:rPr lang="tr-TR" sz="1600" dirty="0">
                <a:latin typeface="Times New Roman" pitchFamily="18" charset="0"/>
                <a:cs typeface="Times New Roman" pitchFamily="18" charset="0"/>
              </a:rPr>
              <a:t> </a:t>
            </a:r>
            <a:r>
              <a:rPr lang="tr-TR" sz="1600" b="1" dirty="0">
                <a:latin typeface="Times New Roman" pitchFamily="18" charset="0"/>
                <a:cs typeface="Times New Roman" pitchFamily="18" charset="0"/>
              </a:rPr>
              <a:t> Şu anda, </a:t>
            </a:r>
            <a:r>
              <a:rPr lang="tr-TR" sz="1600" b="1" dirty="0">
                <a:solidFill>
                  <a:prstClr val="black"/>
                </a:solidFill>
                <a:latin typeface="Times New Roman" panose="02020603050405020304" pitchFamily="18" charset="0"/>
                <a:cs typeface="Times New Roman" panose="02020603050405020304" pitchFamily="18" charset="0"/>
              </a:rPr>
              <a:t>ABD başkanı Trump </a:t>
            </a:r>
            <a:r>
              <a:rPr lang="tr-TR" sz="1600" b="1" dirty="0" err="1">
                <a:solidFill>
                  <a:prstClr val="black"/>
                </a:solidFill>
                <a:latin typeface="Times New Roman" panose="02020603050405020304" pitchFamily="18" charset="0"/>
                <a:cs typeface="Times New Roman" panose="02020603050405020304" pitchFamily="18" charset="0"/>
              </a:rPr>
              <a:t>ın</a:t>
            </a:r>
            <a:r>
              <a:rPr lang="tr-TR" sz="1600" b="1" dirty="0">
                <a:solidFill>
                  <a:prstClr val="black"/>
                </a:solidFill>
                <a:latin typeface="Times New Roman" panose="02020603050405020304" pitchFamily="18" charset="0"/>
                <a:cs typeface="Times New Roman" panose="02020603050405020304" pitchFamily="18" charset="0"/>
              </a:rPr>
              <a:t> vergileri arttıracağından ve dünyada savaşların artacağından dolayı  2025-26-27 yılında </a:t>
            </a:r>
            <a:r>
              <a:rPr lang="tr-TR" sz="1600" b="1" dirty="0">
                <a:latin typeface="Times New Roman" pitchFamily="18" charset="0"/>
                <a:cs typeface="Times New Roman" pitchFamily="18" charset="0"/>
              </a:rPr>
              <a:t>ABD ekonomisi ,  Avrupa ve Asya ekonomisinde  durgunluk -resesyon olacağını   öngörüyoruz.  Dünya ekonomisinin  2027 yılından sonra düzeleceğini  tahmin ediyoruz.  </a:t>
            </a:r>
            <a:r>
              <a:rPr lang="tr-TR" sz="1600" b="1" dirty="0">
                <a:highlight>
                  <a:srgbClr val="FFFF00"/>
                </a:highlight>
                <a:latin typeface="Times New Roman" pitchFamily="18" charset="0"/>
                <a:cs typeface="Times New Roman" pitchFamily="18" charset="0"/>
              </a:rPr>
              <a:t>( BÜYÜK SAVAŞ OLMA İHTİMALİ  % 30 dur.)</a:t>
            </a:r>
          </a:p>
          <a:p>
            <a:pPr marL="457200" indent="-457200" algn="ctr">
              <a:buClrTx/>
              <a:buNone/>
            </a:pPr>
            <a:endParaRPr lang="tr-TR" sz="1600" b="1" dirty="0">
              <a:highlight>
                <a:srgbClr val="FFFF00"/>
              </a:highlight>
              <a:latin typeface="Times New Roman" pitchFamily="18" charset="0"/>
              <a:cs typeface="Times New Roman" pitchFamily="18" charset="0"/>
            </a:endParaRPr>
          </a:p>
          <a:p>
            <a:pPr marL="457200" indent="-457200" algn="ctr">
              <a:buClrTx/>
              <a:buNone/>
            </a:pPr>
            <a:r>
              <a:rPr lang="tr-TR" sz="1600" b="1" dirty="0">
                <a:latin typeface="Times New Roman" pitchFamily="18" charset="0"/>
                <a:cs typeface="Times New Roman" pitchFamily="18" charset="0"/>
              </a:rPr>
              <a:t>3- BATI ÜLKELERİ İLE İLİŞKİLER</a:t>
            </a:r>
          </a:p>
          <a:p>
            <a:pPr marL="457200" indent="-457200" algn="ctr">
              <a:buClrTx/>
              <a:buNone/>
            </a:pPr>
            <a:r>
              <a:rPr lang="tr-TR" sz="1600" b="1" dirty="0">
                <a:latin typeface="Times New Roman" pitchFamily="18" charset="0"/>
                <a:cs typeface="Times New Roman" pitchFamily="18" charset="0"/>
              </a:rPr>
              <a:t>AB, Londra ve ABD ile olan ilişkiler</a:t>
            </a:r>
          </a:p>
          <a:p>
            <a:pPr marL="457200" indent="-457200" algn="ctr">
              <a:buClrTx/>
              <a:buNone/>
            </a:pPr>
            <a:endParaRPr lang="tr-TR" sz="1600" dirty="0">
              <a:latin typeface="Times New Roman" pitchFamily="18" charset="0"/>
              <a:cs typeface="Times New Roman" pitchFamily="18" charset="0"/>
            </a:endParaRPr>
          </a:p>
          <a:p>
            <a:pPr marL="457200" indent="-457200" algn="ctr">
              <a:buClrTx/>
              <a:buNone/>
            </a:pPr>
            <a:r>
              <a:rPr lang="tr-TR" sz="1600" b="1" dirty="0">
                <a:highlight>
                  <a:srgbClr val="FFFF00"/>
                </a:highlight>
                <a:latin typeface="Times New Roman" pitchFamily="18" charset="0"/>
                <a:cs typeface="Times New Roman" pitchFamily="18" charset="0"/>
              </a:rPr>
              <a:t>4-   MEVCUT EKONOMİ YÖNETİMİ VE  UYGULANAN EKONOMİK POLİTİKALAR : </a:t>
            </a:r>
          </a:p>
          <a:p>
            <a:pPr marL="457200" indent="-457200" algn="ctr">
              <a:buClrTx/>
              <a:buNone/>
            </a:pPr>
            <a:r>
              <a:rPr lang="tr-TR" sz="1600" b="1" dirty="0">
                <a:latin typeface="Times New Roman" pitchFamily="18" charset="0"/>
                <a:cs typeface="Times New Roman" pitchFamily="18" charset="0"/>
              </a:rPr>
              <a:t> Mevcut ekonomi yönetiminin ve uygulanan ekonomik politikaların devam etmesi çok önemlidir. Bu raporda ki bütün öngörüler ve tavsiyeler mevcut ekonomi yönetiminin ve politikalarının devam etmesi şartına bağlıdır.  </a:t>
            </a:r>
          </a:p>
          <a:p>
            <a:pPr marL="457200" indent="-457200" algn="ctr">
              <a:buClrTx/>
              <a:buNone/>
            </a:pPr>
            <a:r>
              <a:rPr lang="tr-TR" sz="1600" b="1" dirty="0">
                <a:latin typeface="Times New Roman" pitchFamily="18" charset="0"/>
                <a:cs typeface="Times New Roman" pitchFamily="18" charset="0"/>
              </a:rPr>
              <a:t>Şu anda , </a:t>
            </a:r>
            <a:r>
              <a:rPr lang="tr-TR" sz="1600" b="1" dirty="0">
                <a:highlight>
                  <a:srgbClr val="FFFF00"/>
                </a:highlight>
                <a:latin typeface="Times New Roman" pitchFamily="18" charset="0"/>
                <a:cs typeface="Times New Roman" pitchFamily="18" charset="0"/>
              </a:rPr>
              <a:t>2025 Ekim ayına kadar </a:t>
            </a:r>
            <a:r>
              <a:rPr lang="tr-TR" sz="1600" b="1" dirty="0">
                <a:latin typeface="Times New Roman" pitchFamily="18" charset="0"/>
                <a:cs typeface="Times New Roman" pitchFamily="18" charset="0"/>
              </a:rPr>
              <a:t>mevcut ekonomi yönetiminin değişmesi ihtimalinin  düşük olup                                       </a:t>
            </a:r>
            <a:r>
              <a:rPr lang="tr-TR" sz="1600" b="1" dirty="0">
                <a:highlight>
                  <a:srgbClr val="FFFF00"/>
                </a:highlight>
                <a:latin typeface="Times New Roman" pitchFamily="18" charset="0"/>
                <a:cs typeface="Times New Roman" pitchFamily="18" charset="0"/>
              </a:rPr>
              <a:t>% 10 olduğunu </a:t>
            </a:r>
            <a:r>
              <a:rPr lang="tr-TR" sz="1600" b="1" dirty="0">
                <a:latin typeface="Times New Roman" pitchFamily="18" charset="0"/>
                <a:cs typeface="Times New Roman" pitchFamily="18" charset="0"/>
              </a:rPr>
              <a:t>düşünüyoruz.</a:t>
            </a:r>
          </a:p>
        </p:txBody>
      </p:sp>
      <p:sp>
        <p:nvSpPr>
          <p:cNvPr id="4" name="1 Başlık"/>
          <p:cNvSpPr>
            <a:spLocks noGrp="1"/>
          </p:cNvSpPr>
          <p:nvPr>
            <p:ph type="title"/>
          </p:nvPr>
        </p:nvSpPr>
        <p:spPr>
          <a:xfrm>
            <a:off x="214282" y="2"/>
            <a:ext cx="8715436" cy="524931"/>
          </a:xfrm>
          <a:solidFill>
            <a:schemeClr val="bg1">
              <a:lumMod val="85000"/>
            </a:schemeClr>
          </a:solidFill>
        </p:spPr>
        <p:style>
          <a:lnRef idx="2">
            <a:schemeClr val="dk1"/>
          </a:lnRef>
          <a:fillRef idx="1">
            <a:schemeClr val="lt1"/>
          </a:fillRef>
          <a:effectRef idx="0">
            <a:schemeClr val="dk1"/>
          </a:effectRef>
          <a:fontRef idx="minor">
            <a:schemeClr val="dk1"/>
          </a:fontRef>
        </p:style>
        <p:txBody>
          <a:bodyPr>
            <a:noAutofit/>
          </a:bodyPr>
          <a:lstStyle/>
          <a:p>
            <a:pPr marL="457200" indent="-457200"/>
            <a:r>
              <a:rPr lang="tr-TR" sz="2400" b="1" dirty="0">
                <a:solidFill>
                  <a:schemeClr val="tx1"/>
                </a:solidFill>
                <a:latin typeface="Times New Roman" pitchFamily="18" charset="0"/>
                <a:cs typeface="Times New Roman" pitchFamily="18" charset="0"/>
              </a:rPr>
              <a:t> 2025-26  YILLARI  </a:t>
            </a:r>
            <a:r>
              <a:rPr lang="tr-TR" sz="2400" b="1" dirty="0">
                <a:latin typeface="Times New Roman" pitchFamily="18" charset="0"/>
                <a:cs typeface="Times New Roman" pitchFamily="18" charset="0"/>
              </a:rPr>
              <a:t>EKONOMİ VE PİYASA</a:t>
            </a:r>
          </a:p>
        </p:txBody>
      </p:sp>
    </p:spTree>
    <p:extLst>
      <p:ext uri="{BB962C8B-B14F-4D97-AF65-F5344CB8AC3E}">
        <p14:creationId xmlns:p14="http://schemas.microsoft.com/office/powerpoint/2010/main" val="1360927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DDC54-F1EF-9AEC-5A1F-6DE0281DD54A}"/>
            </a:ext>
          </a:extLst>
        </p:cNvPr>
        <p:cNvGrpSpPr/>
        <p:nvPr/>
      </p:nvGrpSpPr>
      <p:grpSpPr>
        <a:xfrm>
          <a:off x="0" y="0"/>
          <a:ext cx="0" cy="0"/>
          <a:chOff x="0" y="0"/>
          <a:chExt cx="0" cy="0"/>
        </a:xfrm>
      </p:grpSpPr>
      <p:graphicFrame>
        <p:nvGraphicFramePr>
          <p:cNvPr id="6" name="İçerik Yer Tutucusu 5">
            <a:extLst>
              <a:ext uri="{FF2B5EF4-FFF2-40B4-BE49-F238E27FC236}">
                <a16:creationId xmlns:a16="http://schemas.microsoft.com/office/drawing/2014/main" id="{E3065DB5-27BF-D5FE-CC8A-73283B09FAC6}"/>
              </a:ext>
            </a:extLst>
          </p:cNvPr>
          <p:cNvGraphicFramePr>
            <a:graphicFrameLocks noGrp="1"/>
          </p:cNvGraphicFramePr>
          <p:nvPr>
            <p:ph idx="1"/>
            <p:extLst>
              <p:ext uri="{D42A27DB-BD31-4B8C-83A1-F6EECF244321}">
                <p14:modId xmlns:p14="http://schemas.microsoft.com/office/powerpoint/2010/main" val="2271715659"/>
              </p:ext>
            </p:extLst>
          </p:nvPr>
        </p:nvGraphicFramePr>
        <p:xfrm>
          <a:off x="205273" y="1119673"/>
          <a:ext cx="8724123" cy="5393095"/>
        </p:xfrm>
        <a:graphic>
          <a:graphicData uri="http://schemas.openxmlformats.org/drawingml/2006/chart">
            <c:chart xmlns:c="http://schemas.openxmlformats.org/drawingml/2006/chart" xmlns:r="http://schemas.openxmlformats.org/officeDocument/2006/relationships" r:id="rId2"/>
          </a:graphicData>
        </a:graphic>
      </p:graphicFrame>
      <p:sp>
        <p:nvSpPr>
          <p:cNvPr id="8" name="Unvan 1">
            <a:extLst>
              <a:ext uri="{FF2B5EF4-FFF2-40B4-BE49-F238E27FC236}">
                <a16:creationId xmlns:a16="http://schemas.microsoft.com/office/drawing/2014/main" id="{92C57C61-5D47-12C3-528D-43E70F33A3DA}"/>
              </a:ext>
            </a:extLst>
          </p:cNvPr>
          <p:cNvSpPr>
            <a:spLocks noGrp="1"/>
          </p:cNvSpPr>
          <p:nvPr>
            <p:ph type="title"/>
          </p:nvPr>
        </p:nvSpPr>
        <p:spPr>
          <a:xfrm>
            <a:off x="457200" y="274638"/>
            <a:ext cx="8229600" cy="845035"/>
          </a:xfrm>
        </p:spPr>
        <p:txBody>
          <a:bodyPr>
            <a:normAutofit fontScale="90000"/>
          </a:bodyPr>
          <a:lstStyle/>
          <a:p>
            <a:r>
              <a:rPr lang="tr-TR" sz="2800" b="1" dirty="0"/>
              <a:t>ABD YILLIK BÜYÜME ORANLARI TOPLAM BÜYÜME                            (2010-2025)</a:t>
            </a:r>
          </a:p>
        </p:txBody>
      </p:sp>
    </p:spTree>
    <p:extLst>
      <p:ext uri="{BB962C8B-B14F-4D97-AF65-F5344CB8AC3E}">
        <p14:creationId xmlns:p14="http://schemas.microsoft.com/office/powerpoint/2010/main" val="16808747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10B9-EF9B-199A-43A5-23505365FA71}"/>
            </a:ext>
          </a:extLst>
        </p:cNvPr>
        <p:cNvGrpSpPr/>
        <p:nvPr/>
      </p:nvGrpSpPr>
      <p:grpSpPr>
        <a:xfrm>
          <a:off x="0" y="0"/>
          <a:ext cx="0" cy="0"/>
          <a:chOff x="0" y="0"/>
          <a:chExt cx="0" cy="0"/>
        </a:xfrm>
      </p:grpSpPr>
      <p:sp>
        <p:nvSpPr>
          <p:cNvPr id="2" name="Unvan 1">
            <a:extLst>
              <a:ext uri="{FF2B5EF4-FFF2-40B4-BE49-F238E27FC236}">
                <a16:creationId xmlns:a16="http://schemas.microsoft.com/office/drawing/2014/main" id="{2F18027F-7C37-405F-DF73-EEAC3EA40377}"/>
              </a:ext>
            </a:extLst>
          </p:cNvPr>
          <p:cNvSpPr>
            <a:spLocks noGrp="1"/>
          </p:cNvSpPr>
          <p:nvPr>
            <p:ph type="title"/>
          </p:nvPr>
        </p:nvSpPr>
        <p:spPr>
          <a:xfrm>
            <a:off x="457200" y="111968"/>
            <a:ext cx="8229600" cy="923730"/>
          </a:xfrm>
        </p:spPr>
        <p:txBody>
          <a:bodyPr>
            <a:normAutofit/>
          </a:bodyPr>
          <a:lstStyle/>
          <a:p>
            <a:r>
              <a:rPr lang="tr-TR" sz="2200" b="1" dirty="0"/>
              <a:t>EURO BÖLGESİ BÜYÜME ORANLARI YILLIK TOPLAM BÜYÜME </a:t>
            </a:r>
            <a:br>
              <a:rPr lang="tr-TR" sz="2200" b="1" dirty="0"/>
            </a:br>
            <a:r>
              <a:rPr lang="tr-TR" sz="2200" b="1" dirty="0"/>
              <a:t>(2013-2025)</a:t>
            </a:r>
            <a:endParaRPr lang="tr-TR" sz="2200" dirty="0"/>
          </a:p>
        </p:txBody>
      </p:sp>
      <p:graphicFrame>
        <p:nvGraphicFramePr>
          <p:cNvPr id="6" name="İçerik Yer Tutucusu 5">
            <a:extLst>
              <a:ext uri="{FF2B5EF4-FFF2-40B4-BE49-F238E27FC236}">
                <a16:creationId xmlns:a16="http://schemas.microsoft.com/office/drawing/2014/main" id="{1955C482-A518-120F-A711-3D8506800896}"/>
              </a:ext>
            </a:extLst>
          </p:cNvPr>
          <p:cNvGraphicFramePr>
            <a:graphicFrameLocks noGrp="1"/>
          </p:cNvGraphicFramePr>
          <p:nvPr>
            <p:ph idx="1"/>
            <p:extLst>
              <p:ext uri="{D42A27DB-BD31-4B8C-83A1-F6EECF244321}">
                <p14:modId xmlns:p14="http://schemas.microsoft.com/office/powerpoint/2010/main" val="1048575423"/>
              </p:ext>
            </p:extLst>
          </p:nvPr>
        </p:nvGraphicFramePr>
        <p:xfrm>
          <a:off x="158619" y="951722"/>
          <a:ext cx="8910735" cy="55971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30696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çerik Yer Tutucusu 5"/>
          <p:cNvGraphicFramePr>
            <a:graphicFrameLocks noGrp="1"/>
          </p:cNvGraphicFramePr>
          <p:nvPr>
            <p:ph idx="1"/>
            <p:extLst>
              <p:ext uri="{D42A27DB-BD31-4B8C-83A1-F6EECF244321}">
                <p14:modId xmlns:p14="http://schemas.microsoft.com/office/powerpoint/2010/main" val="4258377644"/>
              </p:ext>
            </p:extLst>
          </p:nvPr>
        </p:nvGraphicFramePr>
        <p:xfrm>
          <a:off x="0" y="1591489"/>
          <a:ext cx="4320000" cy="48932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Grafik 8"/>
          <p:cNvGraphicFramePr/>
          <p:nvPr>
            <p:extLst>
              <p:ext uri="{D42A27DB-BD31-4B8C-83A1-F6EECF244321}">
                <p14:modId xmlns:p14="http://schemas.microsoft.com/office/powerpoint/2010/main" val="3543968788"/>
              </p:ext>
            </p:extLst>
          </p:nvPr>
        </p:nvGraphicFramePr>
        <p:xfrm>
          <a:off x="4644374" y="292479"/>
          <a:ext cx="4320000" cy="6131337"/>
        </p:xfrm>
        <a:graphic>
          <a:graphicData uri="http://schemas.openxmlformats.org/drawingml/2006/chart">
            <c:chart xmlns:c="http://schemas.openxmlformats.org/drawingml/2006/chart" xmlns:r="http://schemas.openxmlformats.org/officeDocument/2006/relationships" r:id="rId4"/>
          </a:graphicData>
        </a:graphic>
      </p:graphicFrame>
      <p:sp>
        <p:nvSpPr>
          <p:cNvPr id="10" name="Metin kutusu 9"/>
          <p:cNvSpPr txBox="1"/>
          <p:nvPr/>
        </p:nvSpPr>
        <p:spPr>
          <a:xfrm>
            <a:off x="311584" y="588570"/>
            <a:ext cx="3997234" cy="646331"/>
          </a:xfrm>
          <a:prstGeom prst="rect">
            <a:avLst/>
          </a:prstGeom>
          <a:noFill/>
        </p:spPr>
        <p:txBody>
          <a:bodyPr wrap="square" rtlCol="0">
            <a:spAutoFit/>
          </a:bodyPr>
          <a:lstStyle/>
          <a:p>
            <a:pPr algn="ctr"/>
            <a:r>
              <a:rPr lang="tr-TR" b="1" dirty="0">
                <a:highlight>
                  <a:srgbClr val="FFFF00"/>
                </a:highlight>
                <a:latin typeface="+mj-lt"/>
              </a:rPr>
              <a:t>ABD ÇEYREKLİK BÜYÜME ORANLARI (2021-2025)</a:t>
            </a:r>
          </a:p>
        </p:txBody>
      </p:sp>
      <p:sp>
        <p:nvSpPr>
          <p:cNvPr id="12" name="Metin kutusu 11"/>
          <p:cNvSpPr txBox="1"/>
          <p:nvPr/>
        </p:nvSpPr>
        <p:spPr>
          <a:xfrm>
            <a:off x="4476596" y="588571"/>
            <a:ext cx="4655556" cy="646331"/>
          </a:xfrm>
          <a:prstGeom prst="rect">
            <a:avLst/>
          </a:prstGeom>
          <a:noFill/>
        </p:spPr>
        <p:txBody>
          <a:bodyPr wrap="square" rtlCol="0">
            <a:spAutoFit/>
          </a:bodyPr>
          <a:lstStyle/>
          <a:p>
            <a:pPr algn="ctr"/>
            <a:r>
              <a:rPr lang="tr-TR" b="1" dirty="0">
                <a:highlight>
                  <a:srgbClr val="FFFF00"/>
                </a:highlight>
                <a:latin typeface="+mj-lt"/>
              </a:rPr>
              <a:t>EURO BÖLGESİ ÇEYREKLİK BÜYÜME ORANLARI (2021-2025)</a:t>
            </a:r>
          </a:p>
        </p:txBody>
      </p:sp>
    </p:spTree>
    <p:extLst>
      <p:ext uri="{BB962C8B-B14F-4D97-AF65-F5344CB8AC3E}">
        <p14:creationId xmlns:p14="http://schemas.microsoft.com/office/powerpoint/2010/main" val="35089766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2357" y="101600"/>
            <a:ext cx="8879286" cy="554182"/>
          </a:xfrm>
          <a:solidFill>
            <a:schemeClr val="accent4">
              <a:lumMod val="20000"/>
              <a:lumOff val="80000"/>
            </a:schemeClr>
          </a:solidFill>
          <a:ln w="22225">
            <a:solidFill>
              <a:schemeClr val="accent1"/>
            </a:solidFill>
          </a:ln>
        </p:spPr>
        <p:txBody>
          <a:bodyPr>
            <a:normAutofit fontScale="90000"/>
          </a:bodyPr>
          <a:lstStyle/>
          <a:p>
            <a:r>
              <a:rPr lang="tr-TR" sz="3200" b="1" dirty="0"/>
              <a:t>İHRACAT İLE İLGİLİ ÖNERİMİZ </a:t>
            </a:r>
          </a:p>
        </p:txBody>
      </p:sp>
      <p:sp>
        <p:nvSpPr>
          <p:cNvPr id="3" name="İçerik Yer Tutucusu 2"/>
          <p:cNvSpPr>
            <a:spLocks noGrp="1"/>
          </p:cNvSpPr>
          <p:nvPr>
            <p:ph idx="1"/>
          </p:nvPr>
        </p:nvSpPr>
        <p:spPr>
          <a:xfrm>
            <a:off x="132357" y="101600"/>
            <a:ext cx="8879286" cy="6517341"/>
          </a:xfrm>
          <a:ln w="22225">
            <a:solidFill>
              <a:schemeClr val="accent1"/>
            </a:solidFill>
          </a:ln>
        </p:spPr>
        <p:txBody>
          <a:bodyPr>
            <a:noAutofit/>
          </a:bodyPr>
          <a:lstStyle/>
          <a:p>
            <a:pPr marL="0" indent="0" algn="ctr">
              <a:buNone/>
            </a:pPr>
            <a:endParaRPr lang="tr-TR" sz="2000" b="1" u="sng" dirty="0">
              <a:latin typeface="Times New Roman" panose="02020603050405020304" pitchFamily="18" charset="0"/>
              <a:cs typeface="Times New Roman" panose="02020603050405020304" pitchFamily="18" charset="0"/>
            </a:endParaRPr>
          </a:p>
          <a:p>
            <a:pPr marL="0" indent="0" algn="ctr">
              <a:buNone/>
            </a:pPr>
            <a:endParaRPr lang="tr-TR" sz="2000" b="1" dirty="0">
              <a:latin typeface="Times New Roman" panose="02020603050405020304" pitchFamily="18" charset="0"/>
              <a:cs typeface="Times New Roman" panose="02020603050405020304" pitchFamily="18" charset="0"/>
            </a:endParaRPr>
          </a:p>
          <a:p>
            <a:pPr marL="0" indent="0" algn="ctr">
              <a:buNone/>
            </a:pPr>
            <a:r>
              <a:rPr lang="tr-TR" sz="1800" b="1" dirty="0">
                <a:latin typeface="Times New Roman" panose="02020603050405020304" pitchFamily="18" charset="0"/>
                <a:cs typeface="Times New Roman" panose="02020603050405020304" pitchFamily="18" charset="0"/>
              </a:rPr>
              <a:t> 2023 yılında ABD ekonomisi % 2,5 büyürken,  Euro bölgesi ekonomisi  % 0,20 büyümüştür. </a:t>
            </a:r>
          </a:p>
          <a:p>
            <a:pPr marL="0" indent="0" algn="ctr">
              <a:buNone/>
            </a:pPr>
            <a:r>
              <a:rPr lang="tr-TR" sz="1800" b="1" dirty="0">
                <a:latin typeface="Times New Roman" panose="02020603050405020304" pitchFamily="18" charset="0"/>
                <a:cs typeface="Times New Roman" panose="02020603050405020304" pitchFamily="18" charset="0"/>
              </a:rPr>
              <a:t>2024 yılında  ABD ekonomisi % 2,3 ,  AB ekonomisi ise % 1,2 büyümüştür.</a:t>
            </a:r>
          </a:p>
          <a:p>
            <a:pPr marL="0" indent="0" algn="ctr">
              <a:buNone/>
            </a:pPr>
            <a:endParaRPr lang="tr-TR" sz="1800" b="1" u="sng" dirty="0">
              <a:latin typeface="Times New Roman" panose="02020603050405020304" pitchFamily="18" charset="0"/>
              <a:cs typeface="Times New Roman" panose="02020603050405020304" pitchFamily="18" charset="0"/>
            </a:endParaRPr>
          </a:p>
          <a:p>
            <a:pPr marL="0" indent="0" algn="ctr">
              <a:buNone/>
            </a:pPr>
            <a:r>
              <a:rPr lang="tr-TR" sz="1800" b="1" u="sng" dirty="0">
                <a:latin typeface="Times New Roman" panose="02020603050405020304" pitchFamily="18" charset="0"/>
                <a:cs typeface="Times New Roman" panose="02020603050405020304" pitchFamily="18" charset="0"/>
              </a:rPr>
              <a:t>ÖNGÖRÜMÜZ</a:t>
            </a:r>
          </a:p>
          <a:p>
            <a:pPr marL="0" indent="0" algn="ctr">
              <a:buNone/>
            </a:pPr>
            <a:endParaRPr lang="tr-TR" sz="1800" b="1" u="sng" dirty="0">
              <a:latin typeface="Times New Roman" panose="02020603050405020304" pitchFamily="18" charset="0"/>
              <a:cs typeface="Times New Roman" panose="02020603050405020304" pitchFamily="18" charset="0"/>
            </a:endParaRPr>
          </a:p>
          <a:p>
            <a:pPr marL="0" indent="0" algn="ctr">
              <a:buNone/>
            </a:pPr>
            <a:r>
              <a:rPr lang="tr-TR" sz="1800" b="1" dirty="0">
                <a:latin typeface="Times New Roman" panose="02020603050405020304" pitchFamily="18" charset="0"/>
                <a:cs typeface="Times New Roman" panose="02020603050405020304" pitchFamily="18" charset="0"/>
              </a:rPr>
              <a:t>Biz bundan sonra ise,  </a:t>
            </a:r>
            <a:r>
              <a:rPr lang="tr-TR" sz="1800" b="1" dirty="0">
                <a:solidFill>
                  <a:prstClr val="black"/>
                </a:solidFill>
                <a:latin typeface="Times New Roman" panose="02020603050405020304" pitchFamily="18" charset="0"/>
                <a:cs typeface="Times New Roman" panose="02020603050405020304" pitchFamily="18" charset="0"/>
              </a:rPr>
              <a:t>ABD başkanı Trump </a:t>
            </a:r>
            <a:r>
              <a:rPr lang="tr-TR" sz="1800" b="1" dirty="0" err="1">
                <a:solidFill>
                  <a:prstClr val="black"/>
                </a:solidFill>
                <a:latin typeface="Times New Roman" panose="02020603050405020304" pitchFamily="18" charset="0"/>
                <a:cs typeface="Times New Roman" panose="02020603050405020304" pitchFamily="18" charset="0"/>
              </a:rPr>
              <a:t>ın</a:t>
            </a:r>
            <a:r>
              <a:rPr lang="tr-TR" sz="1800" b="1" dirty="0">
                <a:solidFill>
                  <a:prstClr val="black"/>
                </a:solidFill>
                <a:latin typeface="Times New Roman" panose="02020603050405020304" pitchFamily="18" charset="0"/>
                <a:cs typeface="Times New Roman" panose="02020603050405020304" pitchFamily="18" charset="0"/>
              </a:rPr>
              <a:t> vergileri arttırmasından ve Çin ile kavga yapmasından dolayı 2025-26  yılında </a:t>
            </a:r>
            <a:r>
              <a:rPr lang="tr-TR" sz="1800" b="1" dirty="0">
                <a:latin typeface="Times New Roman" panose="02020603050405020304" pitchFamily="18" charset="0"/>
                <a:cs typeface="Times New Roman" panose="02020603050405020304" pitchFamily="18" charset="0"/>
              </a:rPr>
              <a:t>ABD ekonomisi ,  Avrupa ve Asya ekonomisinde  durgunluk -resesyon olacağını   öngörüyoruz. Dünya ekonomisinin  2026 yılından sonra düzeleceğini  tahmin ediyoruz. </a:t>
            </a:r>
          </a:p>
          <a:p>
            <a:pPr marL="0" indent="0" algn="ctr">
              <a:buNone/>
            </a:pPr>
            <a:endParaRPr lang="tr-TR" sz="1800" b="1" dirty="0">
              <a:latin typeface="Times New Roman" panose="02020603050405020304" pitchFamily="18" charset="0"/>
              <a:cs typeface="Times New Roman" panose="02020603050405020304" pitchFamily="18" charset="0"/>
            </a:endParaRPr>
          </a:p>
          <a:p>
            <a:pPr marL="0" indent="0" algn="ctr">
              <a:buNone/>
            </a:pPr>
            <a:r>
              <a:rPr lang="tr-TR" sz="1800" b="1" u="sng" dirty="0">
                <a:highlight>
                  <a:srgbClr val="FFFF00"/>
                </a:highlight>
                <a:latin typeface="Times New Roman" panose="02020603050405020304" pitchFamily="18" charset="0"/>
                <a:cs typeface="Times New Roman" panose="02020603050405020304" pitchFamily="18" charset="0"/>
              </a:rPr>
              <a:t>ÖNERİMİZ</a:t>
            </a:r>
          </a:p>
          <a:p>
            <a:pPr marL="0" indent="0" algn="ctr">
              <a:buNone/>
            </a:pPr>
            <a:endParaRPr lang="tr-TR" sz="1800" b="1" dirty="0">
              <a:latin typeface="Times New Roman" panose="02020603050405020304" pitchFamily="18" charset="0"/>
              <a:cs typeface="Times New Roman" panose="02020603050405020304" pitchFamily="18" charset="0"/>
            </a:endParaRPr>
          </a:p>
          <a:p>
            <a:pPr marL="0" indent="0" algn="ctr">
              <a:buNone/>
            </a:pPr>
            <a:r>
              <a:rPr lang="tr-TR" sz="1800" b="1" dirty="0">
                <a:highlight>
                  <a:srgbClr val="FFFF00"/>
                </a:highlight>
                <a:latin typeface="Times New Roman" panose="02020603050405020304" pitchFamily="18" charset="0"/>
                <a:cs typeface="Times New Roman" panose="02020603050405020304" pitchFamily="18" charset="0"/>
              </a:rPr>
              <a:t>Bu nedenle, kesinlikle  AB ye ihracat yapmakla beraber ABD’ye de ihracat yapılmasını tavsiye ediyoruz. </a:t>
            </a:r>
          </a:p>
          <a:p>
            <a:pPr marL="0" indent="0" algn="ctr">
              <a:buNone/>
            </a:pPr>
            <a:r>
              <a:rPr lang="tr-TR" sz="1800" b="1" dirty="0">
                <a:highlight>
                  <a:srgbClr val="FFFF00"/>
                </a:highlight>
                <a:latin typeface="Times New Roman" panose="02020603050405020304" pitchFamily="18" charset="0"/>
                <a:cs typeface="Times New Roman" panose="02020603050405020304" pitchFamily="18" charset="0"/>
              </a:rPr>
              <a:t>Sadece AB’ye ihracat yapılmasının yeterli olmayacağını düşünüyoruz.</a:t>
            </a:r>
          </a:p>
        </p:txBody>
      </p:sp>
    </p:spTree>
    <p:extLst>
      <p:ext uri="{BB962C8B-B14F-4D97-AF65-F5344CB8AC3E}">
        <p14:creationId xmlns:p14="http://schemas.microsoft.com/office/powerpoint/2010/main" val="2940831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Autofit/>
          </a:bodyPr>
          <a:lstStyle/>
          <a:p>
            <a:r>
              <a:rPr lang="tr-TR" sz="3600" b="1" dirty="0"/>
              <a:t>EKONOMİK SEYİR </a:t>
            </a:r>
          </a:p>
        </p:txBody>
      </p:sp>
      <p:sp>
        <p:nvSpPr>
          <p:cNvPr id="17" name="16 Dikdörtgen"/>
          <p:cNvSpPr/>
          <p:nvPr/>
        </p:nvSpPr>
        <p:spPr>
          <a:xfrm>
            <a:off x="211015" y="168812"/>
            <a:ext cx="8721970" cy="65133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Dikdörtgen 2"/>
          <p:cNvSpPr/>
          <p:nvPr/>
        </p:nvSpPr>
        <p:spPr>
          <a:xfrm>
            <a:off x="5743977" y="5885645"/>
            <a:ext cx="824248" cy="57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5" name="Dikdörtgen 4"/>
          <p:cNvSpPr/>
          <p:nvPr/>
        </p:nvSpPr>
        <p:spPr>
          <a:xfrm>
            <a:off x="444525" y="1482143"/>
            <a:ext cx="1741715" cy="462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b="1" dirty="0">
              <a:solidFill>
                <a:prstClr val="black"/>
              </a:solidFill>
            </a:endParaRPr>
          </a:p>
        </p:txBody>
      </p:sp>
      <p:sp>
        <p:nvSpPr>
          <p:cNvPr id="7" name="Metin kutusu 6"/>
          <p:cNvSpPr txBox="1"/>
          <p:nvPr/>
        </p:nvSpPr>
        <p:spPr>
          <a:xfrm>
            <a:off x="8088086" y="1839686"/>
            <a:ext cx="844899" cy="400110"/>
          </a:xfrm>
          <a:prstGeom prst="rect">
            <a:avLst/>
          </a:prstGeom>
          <a:noFill/>
        </p:spPr>
        <p:txBody>
          <a:bodyPr wrap="square" rtlCol="0">
            <a:spAutoFit/>
          </a:bodyPr>
          <a:lstStyle/>
          <a:p>
            <a:r>
              <a:rPr lang="tr-TR" sz="2000" b="1" dirty="0">
                <a:solidFill>
                  <a:prstClr val="black"/>
                </a:solidFill>
              </a:rPr>
              <a:t>                  </a:t>
            </a:r>
          </a:p>
        </p:txBody>
      </p:sp>
      <p:sp>
        <p:nvSpPr>
          <p:cNvPr id="12" name="Metin kutusu 11">
            <a:extLst>
              <a:ext uri="{FF2B5EF4-FFF2-40B4-BE49-F238E27FC236}">
                <a16:creationId xmlns:a16="http://schemas.microsoft.com/office/drawing/2014/main" id="{730D9355-3889-CC00-3DB1-93A045462823}"/>
              </a:ext>
            </a:extLst>
          </p:cNvPr>
          <p:cNvSpPr txBox="1"/>
          <p:nvPr/>
        </p:nvSpPr>
        <p:spPr>
          <a:xfrm>
            <a:off x="1246094" y="2008936"/>
            <a:ext cx="6633882" cy="769441"/>
          </a:xfrm>
          <a:prstGeom prst="rect">
            <a:avLst/>
          </a:prstGeom>
          <a:noFill/>
        </p:spPr>
        <p:txBody>
          <a:bodyPr wrap="square">
            <a:spAutoFit/>
          </a:bodyPr>
          <a:lstStyle/>
          <a:p>
            <a:pPr algn="ctr"/>
            <a:r>
              <a:rPr lang="tr-TR" sz="4400" b="1" dirty="0"/>
              <a:t>TÜR</a:t>
            </a:r>
            <a:r>
              <a:rPr lang="tr-TR" sz="4400" b="1" dirty="0">
                <a:latin typeface="Times New Roman" panose="02020603050405020304" pitchFamily="18" charset="0"/>
                <a:cs typeface="Times New Roman" panose="02020603050405020304" pitchFamily="18" charset="0"/>
              </a:rPr>
              <a:t>KİYE  EKONOMİSİ</a:t>
            </a:r>
            <a:endParaRPr lang="tr-TR" sz="4400" b="1" dirty="0"/>
          </a:p>
        </p:txBody>
      </p:sp>
      <p:sp>
        <p:nvSpPr>
          <p:cNvPr id="16" name="Metin kutusu 15">
            <a:extLst>
              <a:ext uri="{FF2B5EF4-FFF2-40B4-BE49-F238E27FC236}">
                <a16:creationId xmlns:a16="http://schemas.microsoft.com/office/drawing/2014/main" id="{E9855311-A502-9E9E-8DD9-E0068A38A6EC}"/>
              </a:ext>
            </a:extLst>
          </p:cNvPr>
          <p:cNvSpPr txBox="1"/>
          <p:nvPr/>
        </p:nvSpPr>
        <p:spPr>
          <a:xfrm>
            <a:off x="2286000" y="3244334"/>
            <a:ext cx="4572000" cy="769441"/>
          </a:xfrm>
          <a:prstGeom prst="rect">
            <a:avLst/>
          </a:prstGeom>
          <a:noFill/>
        </p:spPr>
        <p:txBody>
          <a:bodyPr wrap="square">
            <a:spAutoFit/>
          </a:bodyPr>
          <a:lstStyle/>
          <a:p>
            <a:pPr marL="0" indent="0" algn="ctr">
              <a:buNone/>
            </a:pPr>
            <a:r>
              <a:rPr lang="tr-TR" sz="4400" b="1" dirty="0">
                <a:latin typeface="Times New Roman" panose="02020603050405020304" pitchFamily="18" charset="0"/>
                <a:cs typeface="Times New Roman" panose="02020603050405020304" pitchFamily="18" charset="0"/>
              </a:rPr>
              <a:t>NASIL</a:t>
            </a:r>
          </a:p>
        </p:txBody>
      </p:sp>
    </p:spTree>
    <p:extLst>
      <p:ext uri="{BB962C8B-B14F-4D97-AF65-F5344CB8AC3E}">
        <p14:creationId xmlns:p14="http://schemas.microsoft.com/office/powerpoint/2010/main" val="10222936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74617" y="279918"/>
            <a:ext cx="8229600" cy="345233"/>
          </a:xfrm>
        </p:spPr>
        <p:txBody>
          <a:bodyPr>
            <a:noAutofit/>
          </a:bodyPr>
          <a:lstStyle/>
          <a:p>
            <a:r>
              <a:rPr lang="tr-TR" sz="2400" b="1" dirty="0"/>
              <a:t>KONKORDATO AYLIK İLAN TABLOSU </a:t>
            </a:r>
          </a:p>
        </p:txBody>
      </p:sp>
      <p:sp>
        <p:nvSpPr>
          <p:cNvPr id="17" name="16 Dikdörtgen"/>
          <p:cNvSpPr/>
          <p:nvPr/>
        </p:nvSpPr>
        <p:spPr>
          <a:xfrm>
            <a:off x="211015" y="168812"/>
            <a:ext cx="8721970" cy="65133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Dikdörtgen 2"/>
          <p:cNvSpPr/>
          <p:nvPr/>
        </p:nvSpPr>
        <p:spPr>
          <a:xfrm>
            <a:off x="5743977" y="5885645"/>
            <a:ext cx="824248" cy="57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5" name="Dikdörtgen 4"/>
          <p:cNvSpPr/>
          <p:nvPr/>
        </p:nvSpPr>
        <p:spPr>
          <a:xfrm>
            <a:off x="444525" y="1482143"/>
            <a:ext cx="1741715" cy="462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b="1" dirty="0">
              <a:solidFill>
                <a:prstClr val="black"/>
              </a:solidFill>
            </a:endParaRPr>
          </a:p>
        </p:txBody>
      </p:sp>
      <p:sp>
        <p:nvSpPr>
          <p:cNvPr id="6" name="Dikdörtgen 5"/>
          <p:cNvSpPr/>
          <p:nvPr/>
        </p:nvSpPr>
        <p:spPr>
          <a:xfrm>
            <a:off x="7358743" y="1839686"/>
            <a:ext cx="729343"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4" name="Metin kutusu 3"/>
          <p:cNvSpPr txBox="1"/>
          <p:nvPr/>
        </p:nvSpPr>
        <p:spPr>
          <a:xfrm>
            <a:off x="2339230" y="4892778"/>
            <a:ext cx="1674253" cy="369332"/>
          </a:xfrm>
          <a:prstGeom prst="rect">
            <a:avLst/>
          </a:prstGeom>
          <a:noFill/>
        </p:spPr>
        <p:txBody>
          <a:bodyPr wrap="square" rtlCol="0">
            <a:spAutoFit/>
          </a:bodyPr>
          <a:lstStyle/>
          <a:p>
            <a:pPr algn="ctr"/>
            <a:r>
              <a:rPr lang="tr-TR" b="1" dirty="0">
                <a:solidFill>
                  <a:prstClr val="black"/>
                </a:solidFill>
              </a:rPr>
              <a:t> </a:t>
            </a:r>
          </a:p>
        </p:txBody>
      </p:sp>
      <p:pic>
        <p:nvPicPr>
          <p:cNvPr id="7" name="Resim 6"/>
          <p:cNvPicPr>
            <a:picLocks noChangeAspect="1"/>
          </p:cNvPicPr>
          <p:nvPr/>
        </p:nvPicPr>
        <p:blipFill rotWithShape="1">
          <a:blip r:embed="rId2"/>
          <a:srcRect t="2112"/>
          <a:stretch/>
        </p:blipFill>
        <p:spPr>
          <a:xfrm>
            <a:off x="539931" y="736258"/>
            <a:ext cx="8064137" cy="5841824"/>
          </a:xfrm>
          <a:prstGeom prst="rect">
            <a:avLst/>
          </a:prstGeom>
        </p:spPr>
      </p:pic>
    </p:spTree>
    <p:extLst>
      <p:ext uri="{BB962C8B-B14F-4D97-AF65-F5344CB8AC3E}">
        <p14:creationId xmlns:p14="http://schemas.microsoft.com/office/powerpoint/2010/main" val="25106879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Başlık"/>
          <p:cNvSpPr>
            <a:spLocks noGrp="1"/>
          </p:cNvSpPr>
          <p:nvPr>
            <p:ph type="title"/>
          </p:nvPr>
        </p:nvSpPr>
        <p:spPr>
          <a:xfrm>
            <a:off x="448492" y="125507"/>
            <a:ext cx="8229600" cy="645458"/>
          </a:xfrm>
        </p:spPr>
        <p:txBody>
          <a:bodyPr>
            <a:noAutofit/>
          </a:bodyPr>
          <a:lstStyle/>
          <a:p>
            <a:r>
              <a:rPr lang="tr-TR" sz="2800" b="1" dirty="0"/>
              <a:t>KONKORDATO AYLIK İLAN TABLOSU </a:t>
            </a:r>
          </a:p>
        </p:txBody>
      </p:sp>
      <p:pic>
        <p:nvPicPr>
          <p:cNvPr id="3" name="Resim 2">
            <a:extLst>
              <a:ext uri="{FF2B5EF4-FFF2-40B4-BE49-F238E27FC236}">
                <a16:creationId xmlns:a16="http://schemas.microsoft.com/office/drawing/2014/main" id="{A0192A49-2061-E9D5-F21F-52DD217D5BA8}"/>
              </a:ext>
            </a:extLst>
          </p:cNvPr>
          <p:cNvPicPr>
            <a:picLocks noChangeAspect="1"/>
          </p:cNvPicPr>
          <p:nvPr/>
        </p:nvPicPr>
        <p:blipFill>
          <a:blip r:embed="rId3"/>
          <a:stretch>
            <a:fillRect/>
          </a:stretch>
        </p:blipFill>
        <p:spPr>
          <a:xfrm>
            <a:off x="448491" y="770965"/>
            <a:ext cx="8229601" cy="5769683"/>
          </a:xfrm>
          <a:prstGeom prst="rect">
            <a:avLst/>
          </a:prstGeom>
        </p:spPr>
      </p:pic>
    </p:spTree>
    <p:extLst>
      <p:ext uri="{BB962C8B-B14F-4D97-AF65-F5344CB8AC3E}">
        <p14:creationId xmlns:p14="http://schemas.microsoft.com/office/powerpoint/2010/main" val="12156560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0B5FE0F4-E94A-0979-1741-BDECB5CB76BC}"/>
              </a:ext>
            </a:extLst>
          </p:cNvPr>
          <p:cNvSpPr txBox="1"/>
          <p:nvPr/>
        </p:nvSpPr>
        <p:spPr>
          <a:xfrm>
            <a:off x="1797627" y="245707"/>
            <a:ext cx="5548745" cy="523220"/>
          </a:xfrm>
          <a:prstGeom prst="rect">
            <a:avLst/>
          </a:prstGeom>
          <a:noFill/>
        </p:spPr>
        <p:txBody>
          <a:bodyPr wrap="square" rtlCol="0">
            <a:spAutoFit/>
          </a:bodyPr>
          <a:lstStyle/>
          <a:p>
            <a:pPr algn="ctr"/>
            <a:r>
              <a:rPr lang="tr-TR" sz="2800" b="1" dirty="0"/>
              <a:t>KONKORDATO</a:t>
            </a:r>
            <a:r>
              <a:rPr lang="tr-TR" sz="1800" b="1" dirty="0"/>
              <a:t> </a:t>
            </a:r>
            <a:r>
              <a:rPr lang="tr-TR" sz="2800" b="1" dirty="0"/>
              <a:t>AYLIK İLAN TABLOSU </a:t>
            </a:r>
            <a:endParaRPr lang="tr-TR" sz="2800" dirty="0"/>
          </a:p>
        </p:txBody>
      </p:sp>
      <p:pic>
        <p:nvPicPr>
          <p:cNvPr id="3" name="Resim 2">
            <a:extLst>
              <a:ext uri="{FF2B5EF4-FFF2-40B4-BE49-F238E27FC236}">
                <a16:creationId xmlns:a16="http://schemas.microsoft.com/office/drawing/2014/main" id="{F2BDC98A-72A8-66B7-F25D-BB0910AF5EDB}"/>
              </a:ext>
            </a:extLst>
          </p:cNvPr>
          <p:cNvPicPr>
            <a:picLocks noChangeAspect="1"/>
          </p:cNvPicPr>
          <p:nvPr/>
        </p:nvPicPr>
        <p:blipFill>
          <a:blip r:embed="rId3"/>
          <a:stretch>
            <a:fillRect/>
          </a:stretch>
        </p:blipFill>
        <p:spPr>
          <a:xfrm>
            <a:off x="314960" y="720776"/>
            <a:ext cx="8540758" cy="6137223"/>
          </a:xfrm>
          <a:prstGeom prst="rect">
            <a:avLst/>
          </a:prstGeom>
        </p:spPr>
      </p:pic>
    </p:spTree>
    <p:extLst>
      <p:ext uri="{BB962C8B-B14F-4D97-AF65-F5344CB8AC3E}">
        <p14:creationId xmlns:p14="http://schemas.microsoft.com/office/powerpoint/2010/main" val="2758875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12523-B68A-59E8-39D0-0E54D4824F67}"/>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1AA7A978-312D-0EBD-B0F9-BAA7670EECA3}"/>
              </a:ext>
            </a:extLst>
          </p:cNvPr>
          <p:cNvSpPr>
            <a:spLocks noGrp="1"/>
          </p:cNvSpPr>
          <p:nvPr>
            <p:ph idx="1"/>
          </p:nvPr>
        </p:nvSpPr>
        <p:spPr>
          <a:xfrm>
            <a:off x="107998" y="111966"/>
            <a:ext cx="8928004" cy="6664457"/>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200" b="1" dirty="0">
                <a:highlight>
                  <a:srgbClr val="FFFF00"/>
                </a:highlight>
                <a:latin typeface="Times New Roman" pitchFamily="18" charset="0"/>
                <a:cs typeface="Times New Roman" pitchFamily="18" charset="0"/>
              </a:rPr>
              <a:t>REVİZE…</a:t>
            </a:r>
            <a:r>
              <a:rPr lang="tr-TR" sz="2200" b="1" dirty="0">
                <a:latin typeface="Times New Roman" pitchFamily="18" charset="0"/>
                <a:cs typeface="Times New Roman" pitchFamily="18" charset="0"/>
              </a:rPr>
              <a:t>TÜFE MANŞET ENFLASYON ORANI TABLOSU (TÜFE)                              (Kaynak: 3 Temmuz </a:t>
            </a:r>
            <a:r>
              <a:rPr lang="tr-TR" sz="2400" b="1" dirty="0">
                <a:latin typeface="Times New Roman" pitchFamily="18" charset="0"/>
                <a:cs typeface="Times New Roman" pitchFamily="18" charset="0"/>
              </a:rPr>
              <a:t>2025 </a:t>
            </a:r>
            <a:r>
              <a:rPr lang="tr-TR" sz="2200" b="1" dirty="0">
                <a:hlinkClick r:id="rId3"/>
              </a:rPr>
              <a:t>www.tuik.gov.tr</a:t>
            </a:r>
            <a:r>
              <a:rPr lang="tr-TR" sz="2200" b="1" dirty="0"/>
              <a:t> </a:t>
            </a:r>
            <a:r>
              <a:rPr lang="tr-TR" sz="2200" b="1" dirty="0">
                <a:latin typeface="Times New Roman" pitchFamily="18" charset="0"/>
                <a:cs typeface="Times New Roman" pitchFamily="18" charset="0"/>
              </a:rPr>
              <a:t>)</a:t>
            </a:r>
          </a:p>
        </p:txBody>
      </p:sp>
      <p:graphicFrame>
        <p:nvGraphicFramePr>
          <p:cNvPr id="2" name="Tablo 1">
            <a:extLst>
              <a:ext uri="{FF2B5EF4-FFF2-40B4-BE49-F238E27FC236}">
                <a16:creationId xmlns:a16="http://schemas.microsoft.com/office/drawing/2014/main" id="{2A9636E2-976D-F4E0-B86A-E43A781104CE}"/>
              </a:ext>
            </a:extLst>
          </p:cNvPr>
          <p:cNvGraphicFramePr>
            <a:graphicFrameLocks noGrp="1"/>
          </p:cNvGraphicFramePr>
          <p:nvPr/>
        </p:nvGraphicFramePr>
        <p:xfrm>
          <a:off x="144000" y="842313"/>
          <a:ext cx="8895497" cy="5815926"/>
        </p:xfrm>
        <a:graphic>
          <a:graphicData uri="http://schemas.openxmlformats.org/drawingml/2006/table">
            <a:tbl>
              <a:tblPr/>
              <a:tblGrid>
                <a:gridCol w="911884">
                  <a:extLst>
                    <a:ext uri="{9D8B030D-6E8A-4147-A177-3AD203B41FA5}">
                      <a16:colId xmlns:a16="http://schemas.microsoft.com/office/drawing/2014/main" val="20000"/>
                    </a:ext>
                  </a:extLst>
                </a:gridCol>
                <a:gridCol w="526696">
                  <a:extLst>
                    <a:ext uri="{9D8B030D-6E8A-4147-A177-3AD203B41FA5}">
                      <a16:colId xmlns:a16="http://schemas.microsoft.com/office/drawing/2014/main" val="20001"/>
                    </a:ext>
                  </a:extLst>
                </a:gridCol>
                <a:gridCol w="540922">
                  <a:extLst>
                    <a:ext uri="{9D8B030D-6E8A-4147-A177-3AD203B41FA5}">
                      <a16:colId xmlns:a16="http://schemas.microsoft.com/office/drawing/2014/main" val="20002"/>
                    </a:ext>
                  </a:extLst>
                </a:gridCol>
                <a:gridCol w="503618">
                  <a:extLst>
                    <a:ext uri="{9D8B030D-6E8A-4147-A177-3AD203B41FA5}">
                      <a16:colId xmlns:a16="http://schemas.microsoft.com/office/drawing/2014/main" val="20003"/>
                    </a:ext>
                  </a:extLst>
                </a:gridCol>
                <a:gridCol w="559576">
                  <a:extLst>
                    <a:ext uri="{9D8B030D-6E8A-4147-A177-3AD203B41FA5}">
                      <a16:colId xmlns:a16="http://schemas.microsoft.com/office/drawing/2014/main" val="20004"/>
                    </a:ext>
                  </a:extLst>
                </a:gridCol>
                <a:gridCol w="517609">
                  <a:extLst>
                    <a:ext uri="{9D8B030D-6E8A-4147-A177-3AD203B41FA5}">
                      <a16:colId xmlns:a16="http://schemas.microsoft.com/office/drawing/2014/main" val="20005"/>
                    </a:ext>
                  </a:extLst>
                </a:gridCol>
                <a:gridCol w="517609">
                  <a:extLst>
                    <a:ext uri="{9D8B030D-6E8A-4147-A177-3AD203B41FA5}">
                      <a16:colId xmlns:a16="http://schemas.microsoft.com/office/drawing/2014/main" val="20006"/>
                    </a:ext>
                  </a:extLst>
                </a:gridCol>
                <a:gridCol w="489630">
                  <a:extLst>
                    <a:ext uri="{9D8B030D-6E8A-4147-A177-3AD203B41FA5}">
                      <a16:colId xmlns:a16="http://schemas.microsoft.com/office/drawing/2014/main" val="20007"/>
                    </a:ext>
                  </a:extLst>
                </a:gridCol>
                <a:gridCol w="503617">
                  <a:extLst>
                    <a:ext uri="{9D8B030D-6E8A-4147-A177-3AD203B41FA5}">
                      <a16:colId xmlns:a16="http://schemas.microsoft.com/office/drawing/2014/main" val="20008"/>
                    </a:ext>
                  </a:extLst>
                </a:gridCol>
                <a:gridCol w="473465">
                  <a:extLst>
                    <a:ext uri="{9D8B030D-6E8A-4147-A177-3AD203B41FA5}">
                      <a16:colId xmlns:a16="http://schemas.microsoft.com/office/drawing/2014/main" val="20009"/>
                    </a:ext>
                  </a:extLst>
                </a:gridCol>
                <a:gridCol w="489038">
                  <a:extLst>
                    <a:ext uri="{9D8B030D-6E8A-4147-A177-3AD203B41FA5}">
                      <a16:colId xmlns:a16="http://schemas.microsoft.com/office/drawing/2014/main" val="20010"/>
                    </a:ext>
                  </a:extLst>
                </a:gridCol>
                <a:gridCol w="489038">
                  <a:extLst>
                    <a:ext uri="{9D8B030D-6E8A-4147-A177-3AD203B41FA5}">
                      <a16:colId xmlns:a16="http://schemas.microsoft.com/office/drawing/2014/main" val="20011"/>
                    </a:ext>
                  </a:extLst>
                </a:gridCol>
                <a:gridCol w="469108">
                  <a:extLst>
                    <a:ext uri="{9D8B030D-6E8A-4147-A177-3AD203B41FA5}">
                      <a16:colId xmlns:a16="http://schemas.microsoft.com/office/drawing/2014/main" val="20012"/>
                    </a:ext>
                  </a:extLst>
                </a:gridCol>
                <a:gridCol w="487971">
                  <a:extLst>
                    <a:ext uri="{9D8B030D-6E8A-4147-A177-3AD203B41FA5}">
                      <a16:colId xmlns:a16="http://schemas.microsoft.com/office/drawing/2014/main" val="2517414403"/>
                    </a:ext>
                  </a:extLst>
                </a:gridCol>
                <a:gridCol w="470740">
                  <a:extLst>
                    <a:ext uri="{9D8B030D-6E8A-4147-A177-3AD203B41FA5}">
                      <a16:colId xmlns:a16="http://schemas.microsoft.com/office/drawing/2014/main" val="2346168360"/>
                    </a:ext>
                  </a:extLst>
                </a:gridCol>
                <a:gridCol w="470740">
                  <a:extLst>
                    <a:ext uri="{9D8B030D-6E8A-4147-A177-3AD203B41FA5}">
                      <a16:colId xmlns:a16="http://schemas.microsoft.com/office/drawing/2014/main" val="947324382"/>
                    </a:ext>
                  </a:extLst>
                </a:gridCol>
                <a:gridCol w="474236">
                  <a:extLst>
                    <a:ext uri="{9D8B030D-6E8A-4147-A177-3AD203B41FA5}">
                      <a16:colId xmlns:a16="http://schemas.microsoft.com/office/drawing/2014/main" val="1260140871"/>
                    </a:ext>
                  </a:extLst>
                </a:gridCol>
              </a:tblGrid>
              <a:tr h="338539">
                <a:tc gridSpan="15">
                  <a:txBody>
                    <a:bodyPr/>
                    <a:lstStyle/>
                    <a:p>
                      <a:pPr algn="ctr" rtl="0" fontAlgn="ctr"/>
                      <a:r>
                        <a:rPr lang="tr-TR" sz="1400" b="1" i="0" u="none" strike="noStrike" dirty="0">
                          <a:solidFill>
                            <a:srgbClr val="000000"/>
                          </a:solidFill>
                          <a:effectLst/>
                          <a:latin typeface="+mn-lt"/>
                        </a:rPr>
                        <a:t>5. ENFLASYON ORANLARI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338539">
                <a:tc>
                  <a:txBody>
                    <a:bodyPr/>
                    <a:lstStyle/>
                    <a:p>
                      <a:pPr algn="ctr" rtl="0" fontAlgn="ctr"/>
                      <a:r>
                        <a:rPr lang="tr-TR" sz="1400" b="1" i="0" u="none" strike="noStrike" dirty="0">
                          <a:solidFill>
                            <a:srgbClr val="000000"/>
                          </a:solidFill>
                          <a:effectLst/>
                          <a:latin typeface="+mn-lt"/>
                        </a:rPr>
                        <a:t>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rtl="0" fontAlgn="ctr"/>
                      <a:r>
                        <a:rPr lang="tr-TR" sz="1400" b="1" i="0" u="none" strike="noStrike" dirty="0">
                          <a:solidFill>
                            <a:srgbClr val="000000"/>
                          </a:solidFill>
                          <a:effectLst/>
                          <a:latin typeface="+mn-lt"/>
                        </a:rPr>
                        <a:t>2018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2020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2021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b"/>
                      <a:r>
                        <a:rPr lang="tr-TR" sz="1400" b="1" i="0" u="none" strike="noStrike" dirty="0">
                          <a:solidFill>
                            <a:srgbClr val="000000"/>
                          </a:solidFill>
                          <a:effectLst/>
                          <a:latin typeface="+mn-lt"/>
                        </a:rPr>
                        <a:t>2023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b"/>
                      <a:r>
                        <a:rPr lang="tr-TR" sz="1400" b="1" i="0" u="none" strike="noStrike" dirty="0">
                          <a:solidFill>
                            <a:srgbClr val="000000"/>
                          </a:solidFill>
                          <a:effectLst/>
                          <a:latin typeface="+mn-lt"/>
                        </a:rPr>
                        <a:t>2024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rtl="0" fontAlgn="b"/>
                      <a:r>
                        <a:rPr lang="tr-TR" sz="1400" b="1" i="0" u="none" strike="noStrike" dirty="0">
                          <a:solidFill>
                            <a:srgbClr val="000000"/>
                          </a:solidFill>
                          <a:effectLst/>
                          <a:latin typeface="+mn-lt"/>
                        </a:rPr>
                        <a:t>2025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just" rtl="0" fontAlgn="b"/>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77080">
                <a:tc>
                  <a:txBody>
                    <a:bodyPr/>
                    <a:lstStyle/>
                    <a:p>
                      <a:pPr algn="l" rtl="0" fontAlgn="ctr"/>
                      <a:r>
                        <a:rPr lang="tr-TR" sz="1400" b="1" i="0" u="none" strike="noStrike" dirty="0">
                          <a:solidFill>
                            <a:srgbClr val="000000"/>
                          </a:solidFill>
                          <a:effectLst/>
                          <a:latin typeface="+mn-lt"/>
                        </a:rPr>
                        <a: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Yıllık </a:t>
                      </a:r>
                    </a:p>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Aylık </a:t>
                      </a:r>
                    </a:p>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338539">
                <a:tc>
                  <a:txBody>
                    <a:bodyPr/>
                    <a:lstStyle/>
                    <a:p>
                      <a:pPr algn="l" rtl="0" fontAlgn="ctr"/>
                      <a:r>
                        <a:rPr lang="tr-TR" sz="1400" b="0" i="0" u="none" strike="noStrike">
                          <a:solidFill>
                            <a:srgbClr val="000000"/>
                          </a:solidFill>
                          <a:effectLst/>
                          <a:latin typeface="+mn-lt"/>
                        </a:rPr>
                        <a:t>OCAK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20,4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1,06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12,2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57,7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6,65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mn-lt"/>
                        </a:rPr>
                        <a:t>64,86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Calibri" panose="020F0502020204030204" pitchFamily="34" charset="0"/>
                        </a:rPr>
                        <a:t>6,70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42,12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5,03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0232">
                <a:tc>
                  <a:txBody>
                    <a:bodyPr/>
                    <a:lstStyle/>
                    <a:p>
                      <a:pPr algn="l" rtl="0" fontAlgn="ctr"/>
                      <a:r>
                        <a:rPr lang="tr-TR" sz="1400" b="0" i="0" u="none" strike="noStrike">
                          <a:solidFill>
                            <a:srgbClr val="000000"/>
                          </a:solidFill>
                          <a:effectLst/>
                          <a:latin typeface="+mn-lt"/>
                        </a:rPr>
                        <a:t>ŞUBAT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0,75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0,16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54,4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4,81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55,18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000000"/>
                          </a:solidFill>
                          <a:effectLst/>
                          <a:latin typeface="+mn-lt"/>
                        </a:rPr>
                        <a:t>67,07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Calibri" panose="020F0502020204030204" pitchFamily="34" charset="0"/>
                        </a:rPr>
                        <a:t>4,53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39,05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2,27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8539">
                <a:tc>
                  <a:txBody>
                    <a:bodyPr/>
                    <a:lstStyle/>
                    <a:p>
                      <a:pPr algn="l" rtl="0" fontAlgn="ctr"/>
                      <a:r>
                        <a:rPr lang="tr-TR" sz="1400" b="0" i="0" u="none" strike="noStrike">
                          <a:solidFill>
                            <a:srgbClr val="000000"/>
                          </a:solidFill>
                          <a:effectLst/>
                          <a:latin typeface="+mn-lt"/>
                        </a:rPr>
                        <a:t>MART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0,57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61,1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5,46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50,51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2,29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68,50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3, 16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38,10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8539">
                <a:tc>
                  <a:txBody>
                    <a:bodyPr/>
                    <a:lstStyle/>
                    <a:p>
                      <a:pPr algn="l" rtl="0" fontAlgn="ctr"/>
                      <a:r>
                        <a:rPr lang="tr-TR" sz="1400" b="0" i="0" u="none" strike="noStrike">
                          <a:solidFill>
                            <a:srgbClr val="000000"/>
                          </a:solidFill>
                          <a:effectLst/>
                          <a:latin typeface="+mn-lt"/>
                        </a:rPr>
                        <a:t>NİSAN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10,9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17,1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7,25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43,68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2,39 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69,80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37,86</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23753">
                <a:tc>
                  <a:txBody>
                    <a:bodyPr/>
                    <a:lstStyle/>
                    <a:p>
                      <a:pPr algn="l" rtl="0" fontAlgn="ctr"/>
                      <a:r>
                        <a:rPr lang="tr-TR" sz="1400" b="0" i="0" u="none" strike="noStrike" dirty="0">
                          <a:solidFill>
                            <a:srgbClr val="000000"/>
                          </a:solidFill>
                          <a:effectLst/>
                          <a:latin typeface="+mn-lt"/>
                        </a:rPr>
                        <a:t>MAYIS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ctr"/>
                      <a:r>
                        <a:rPr lang="tr-TR" sz="1400" b="0" i="0" u="none" strike="noStrike">
                          <a:solidFill>
                            <a:srgbClr val="000000"/>
                          </a:solidFill>
                          <a:effectLst/>
                          <a:latin typeface="+mn-lt"/>
                        </a:rPr>
                        <a:t>12,15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0,89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73,5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2,98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39,59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0,04 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75,45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b"/>
                      <a:r>
                        <a:rPr lang="tr-TR" sz="1400" b="1" i="0" u="none" strike="noStrike" dirty="0">
                          <a:solidFill>
                            <a:schemeClr val="tx1"/>
                          </a:solidFill>
                          <a:effectLst/>
                          <a:latin typeface="+mn-lt"/>
                        </a:rPr>
                        <a:t>3,37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b"/>
                      <a:r>
                        <a:rPr lang="tr-TR" sz="1400" b="1" i="0" u="none" strike="noStrike" dirty="0">
                          <a:solidFill>
                            <a:schemeClr val="tx1"/>
                          </a:solidFill>
                          <a:effectLst/>
                          <a:latin typeface="+mn-lt"/>
                        </a:rPr>
                        <a:t>35,41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chemeClr val="tx1"/>
                          </a:solidFill>
                          <a:effectLst/>
                          <a:latin typeface="+mn-lt"/>
                        </a:rPr>
                        <a:t>1,53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99496">
                <a:tc>
                  <a:txBody>
                    <a:bodyPr/>
                    <a:lstStyle/>
                    <a:p>
                      <a:pPr algn="l" rtl="0" fontAlgn="ctr"/>
                      <a:r>
                        <a:rPr lang="tr-TR" sz="1400" b="0" i="0" u="none" strike="noStrike">
                          <a:solidFill>
                            <a:srgbClr val="000000"/>
                          </a:solidFill>
                          <a:effectLst/>
                          <a:latin typeface="+mn-lt"/>
                        </a:rPr>
                        <a:t>HAZİRAN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15,39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2,61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17,5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38,21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mn-lt"/>
                        </a:rPr>
                        <a:t>3,92 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solidFill>
                            <a:schemeClr val="tx1"/>
                          </a:solidFill>
                        </a:rPr>
                        <a:t>71,60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chemeClr val="tx1"/>
                          </a:solidFill>
                          <a:effectLst/>
                          <a:latin typeface="+mn-lt"/>
                        </a:rPr>
                        <a:t>1,64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rgbClr val="000208"/>
                          </a:solidFill>
                          <a:effectLst/>
                          <a:latin typeface="+mn-lt"/>
                        </a:rPr>
                        <a:t>35,05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rgbClr val="000208"/>
                          </a:solidFill>
                          <a:effectLst/>
                          <a:latin typeface="+mn-lt"/>
                        </a:rPr>
                        <a:t>1,37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48011">
                <a:tc>
                  <a:txBody>
                    <a:bodyPr/>
                    <a:lstStyle/>
                    <a:p>
                      <a:pPr algn="l" rtl="0" fontAlgn="ctr"/>
                      <a:r>
                        <a:rPr lang="tr-TR" sz="1400" b="0" i="0" u="none" strike="noStrike">
                          <a:solidFill>
                            <a:srgbClr val="000000"/>
                          </a:solidFill>
                          <a:effectLst/>
                          <a:latin typeface="+mn-lt"/>
                        </a:rPr>
                        <a:t>TEMMUZ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0,58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79,6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2,37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47,83 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9,49 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rgbClr val="000208"/>
                          </a:solidFill>
                        </a:rPr>
                        <a:t>61,78</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208"/>
                          </a:solidFill>
                          <a:effectLst/>
                          <a:latin typeface="+mn-lt"/>
                        </a:rPr>
                        <a:t>3,23</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mn-lt"/>
                        </a:rPr>
                        <a:t>32,8</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mn-lt"/>
                        </a:rPr>
                        <a:t>1,5</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61639">
                <a:tc>
                  <a:txBody>
                    <a:bodyPr/>
                    <a:lstStyle/>
                    <a:p>
                      <a:pPr algn="l" rtl="0" fontAlgn="ctr"/>
                      <a:r>
                        <a:rPr lang="tr-TR" sz="1400" b="0" i="0" u="none" strike="noStrike">
                          <a:solidFill>
                            <a:srgbClr val="000000"/>
                          </a:solidFill>
                          <a:effectLst/>
                          <a:latin typeface="+mn-lt"/>
                        </a:rPr>
                        <a:t>AĞUSTOS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17,9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80,2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58,94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9,09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51,97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2,47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Calibri" panose="020F0502020204030204" pitchFamily="34" charset="0"/>
                        </a:rPr>
                        <a:t>31,5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281">
                <a:tc>
                  <a:txBody>
                    <a:bodyPr/>
                    <a:lstStyle/>
                    <a:p>
                      <a:pPr algn="l" rtl="0" fontAlgn="ctr"/>
                      <a:r>
                        <a:rPr lang="tr-TR" sz="1400" b="0" i="0" u="none" strike="noStrike">
                          <a:solidFill>
                            <a:srgbClr val="000000"/>
                          </a:solidFill>
                          <a:effectLst/>
                          <a:latin typeface="+mn-lt"/>
                        </a:rPr>
                        <a:t>EYLÜL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24,52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6,3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9,26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3,08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61,53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4,75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49,38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2,97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30,2</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8539">
                <a:tc>
                  <a:txBody>
                    <a:bodyPr/>
                    <a:lstStyle/>
                    <a:p>
                      <a:pPr algn="l" rtl="0" fontAlgn="ctr"/>
                      <a:r>
                        <a:rPr lang="tr-TR" sz="1400" b="0" i="0" u="none" strike="noStrike">
                          <a:solidFill>
                            <a:srgbClr val="000000"/>
                          </a:solidFill>
                          <a:effectLst/>
                          <a:latin typeface="+mn-lt"/>
                        </a:rPr>
                        <a:t>EKİM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25,24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mn-lt"/>
                        </a:rPr>
                        <a:t>2,67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8,55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mn-lt"/>
                        </a:rPr>
                        <a:t>2,0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2,39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3,54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61,36</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3,43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48,58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2,88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29,1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8539">
                <a:tc>
                  <a:txBody>
                    <a:bodyPr/>
                    <a:lstStyle/>
                    <a:p>
                      <a:pPr algn="l" rtl="0" fontAlgn="ctr"/>
                      <a:r>
                        <a:rPr lang="tr-TR" sz="1400" b="0" i="0" u="none" strike="noStrike">
                          <a:solidFill>
                            <a:srgbClr val="000000"/>
                          </a:solidFill>
                          <a:effectLst/>
                          <a:latin typeface="+mn-lt"/>
                        </a:rPr>
                        <a:t>KASIM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-1,44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tr-TR" sz="1400" b="0" i="0" u="none" strike="noStrike">
                          <a:solidFill>
                            <a:srgbClr val="000000"/>
                          </a:solidFill>
                          <a:effectLst/>
                          <a:latin typeface="+mn-lt"/>
                        </a:rPr>
                        <a:t>10,6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0,38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3,51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2,88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61,98 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3,28 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47,09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2,24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28,9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29661">
                <a:tc>
                  <a:txBody>
                    <a:bodyPr/>
                    <a:lstStyle/>
                    <a:p>
                      <a:pPr algn="l" rtl="0" fontAlgn="ctr"/>
                      <a:r>
                        <a:rPr lang="tr-TR" sz="1400" b="0" i="0" u="none" strike="noStrike">
                          <a:solidFill>
                            <a:srgbClr val="000000"/>
                          </a:solidFill>
                          <a:effectLst/>
                          <a:latin typeface="+mn-lt"/>
                        </a:rPr>
                        <a:t>ARALIK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-0,4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0,74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36,1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64,3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64,77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2,93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44,38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1" i="0" u="none" strike="noStrike" dirty="0">
                          <a:solidFill>
                            <a:schemeClr val="tx1"/>
                          </a:solidFill>
                          <a:effectLst/>
                          <a:latin typeface="+mn-lt"/>
                        </a:rPr>
                        <a:t>1,03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30,4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1" i="0" u="none" strike="noStrike" dirty="0">
                          <a:solidFill>
                            <a:srgbClr val="FF0000"/>
                          </a:solidFill>
                          <a:effectLst/>
                          <a:latin typeface="+mn-lt"/>
                        </a:rPr>
                        <a:t>2,0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9695019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4B7E8D-7DB8-C7EE-03B0-CD744A84F9B0}"/>
              </a:ext>
            </a:extLst>
          </p:cNvPr>
          <p:cNvSpPr>
            <a:spLocks noGrp="1"/>
          </p:cNvSpPr>
          <p:nvPr>
            <p:ph type="title"/>
          </p:nvPr>
        </p:nvSpPr>
        <p:spPr>
          <a:xfrm>
            <a:off x="457200" y="274638"/>
            <a:ext cx="8229600" cy="506597"/>
          </a:xfrm>
        </p:spPr>
        <p:txBody>
          <a:bodyPr>
            <a:normAutofit fontScale="90000"/>
          </a:bodyPr>
          <a:lstStyle/>
          <a:p>
            <a:r>
              <a:rPr lang="tr-TR" sz="4000" b="1" dirty="0"/>
              <a:t>KONKORDATO AYLIK İLAN GRAFİĞİ</a:t>
            </a:r>
            <a:endParaRPr lang="tr-TR" sz="4000" dirty="0"/>
          </a:p>
        </p:txBody>
      </p:sp>
      <p:graphicFrame>
        <p:nvGraphicFramePr>
          <p:cNvPr id="6" name="İçerik Yer Tutucusu 5">
            <a:extLst>
              <a:ext uri="{FF2B5EF4-FFF2-40B4-BE49-F238E27FC236}">
                <a16:creationId xmlns:a16="http://schemas.microsoft.com/office/drawing/2014/main" id="{23F6F209-78AC-5CBA-DE69-D10AF44600E8}"/>
              </a:ext>
            </a:extLst>
          </p:cNvPr>
          <p:cNvGraphicFramePr>
            <a:graphicFrameLocks noGrp="1"/>
          </p:cNvGraphicFramePr>
          <p:nvPr>
            <p:ph idx="1"/>
            <p:extLst>
              <p:ext uri="{D42A27DB-BD31-4B8C-83A1-F6EECF244321}">
                <p14:modId xmlns:p14="http://schemas.microsoft.com/office/powerpoint/2010/main" val="1717671684"/>
              </p:ext>
            </p:extLst>
          </p:nvPr>
        </p:nvGraphicFramePr>
        <p:xfrm>
          <a:off x="134471" y="878890"/>
          <a:ext cx="8857129" cy="57044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474409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E72EB-551E-3C7B-6FA9-A96F76595027}"/>
            </a:ext>
          </a:extLst>
        </p:cNvPr>
        <p:cNvGrpSpPr/>
        <p:nvPr/>
      </p:nvGrpSpPr>
      <p:grpSpPr>
        <a:xfrm>
          <a:off x="0" y="0"/>
          <a:ext cx="0" cy="0"/>
          <a:chOff x="0" y="0"/>
          <a:chExt cx="0" cy="0"/>
        </a:xfrm>
      </p:grpSpPr>
      <p:sp>
        <p:nvSpPr>
          <p:cNvPr id="4" name="3 Başlık">
            <a:extLst>
              <a:ext uri="{FF2B5EF4-FFF2-40B4-BE49-F238E27FC236}">
                <a16:creationId xmlns:a16="http://schemas.microsoft.com/office/drawing/2014/main" id="{ABA94DD9-C245-EB0F-DEDB-23EF9E8B88B4}"/>
              </a:ext>
            </a:extLst>
          </p:cNvPr>
          <p:cNvSpPr>
            <a:spLocks noGrp="1"/>
          </p:cNvSpPr>
          <p:nvPr>
            <p:ph type="title" idx="4294967295"/>
          </p:nvPr>
        </p:nvSpPr>
        <p:spPr>
          <a:xfrm>
            <a:off x="139424" y="0"/>
            <a:ext cx="8822030" cy="569167"/>
          </a:xfrm>
        </p:spPr>
        <p:txBody>
          <a:bodyPr>
            <a:noAutofit/>
          </a:bodyPr>
          <a:lstStyle/>
          <a:p>
            <a:r>
              <a:rPr lang="tr-TR" sz="1800" b="1" dirty="0">
                <a:latin typeface="Times New Roman" pitchFamily="18" charset="0"/>
                <a:cs typeface="Times New Roman" pitchFamily="18" charset="0"/>
              </a:rPr>
              <a:t> AYLIK  İFLAS  TABLOSU</a:t>
            </a:r>
            <a:br>
              <a:rPr lang="tr-TR" sz="1800" b="1" dirty="0">
                <a:latin typeface="Times New Roman" pitchFamily="18" charset="0"/>
                <a:cs typeface="Times New Roman" pitchFamily="18" charset="0"/>
              </a:rPr>
            </a:br>
            <a:r>
              <a:rPr lang="tr-TR" sz="1800" b="1" dirty="0">
                <a:latin typeface="Times New Roman" pitchFamily="18" charset="0"/>
                <a:cs typeface="Times New Roman" pitchFamily="18" charset="0"/>
              </a:rPr>
              <a:t>(Kaynak: 3 Temmuz 2025 )</a:t>
            </a:r>
            <a:endParaRPr lang="tr-TR" sz="1800" dirty="0"/>
          </a:p>
        </p:txBody>
      </p:sp>
      <p:graphicFrame>
        <p:nvGraphicFramePr>
          <p:cNvPr id="2" name="Tablo 1">
            <a:extLst>
              <a:ext uri="{FF2B5EF4-FFF2-40B4-BE49-F238E27FC236}">
                <a16:creationId xmlns:a16="http://schemas.microsoft.com/office/drawing/2014/main" id="{4E53CA70-1C67-EBEA-B292-71D4C282125E}"/>
              </a:ext>
            </a:extLst>
          </p:cNvPr>
          <p:cNvGraphicFramePr>
            <a:graphicFrameLocks noGrp="1"/>
          </p:cNvGraphicFramePr>
          <p:nvPr>
            <p:extLst>
              <p:ext uri="{D42A27DB-BD31-4B8C-83A1-F6EECF244321}">
                <p14:modId xmlns:p14="http://schemas.microsoft.com/office/powerpoint/2010/main" val="2171128217"/>
              </p:ext>
            </p:extLst>
          </p:nvPr>
        </p:nvGraphicFramePr>
        <p:xfrm>
          <a:off x="139425" y="569169"/>
          <a:ext cx="8822028" cy="6079358"/>
        </p:xfrm>
        <a:graphic>
          <a:graphicData uri="http://schemas.openxmlformats.org/drawingml/2006/table">
            <a:tbl>
              <a:tblPr firstRow="1" bandRow="1"/>
              <a:tblGrid>
                <a:gridCol w="1470338">
                  <a:extLst>
                    <a:ext uri="{9D8B030D-6E8A-4147-A177-3AD203B41FA5}">
                      <a16:colId xmlns:a16="http://schemas.microsoft.com/office/drawing/2014/main" val="2367507913"/>
                    </a:ext>
                  </a:extLst>
                </a:gridCol>
                <a:gridCol w="1470338">
                  <a:extLst>
                    <a:ext uri="{9D8B030D-6E8A-4147-A177-3AD203B41FA5}">
                      <a16:colId xmlns:a16="http://schemas.microsoft.com/office/drawing/2014/main" val="1831046202"/>
                    </a:ext>
                  </a:extLst>
                </a:gridCol>
                <a:gridCol w="1470338">
                  <a:extLst>
                    <a:ext uri="{9D8B030D-6E8A-4147-A177-3AD203B41FA5}">
                      <a16:colId xmlns:a16="http://schemas.microsoft.com/office/drawing/2014/main" val="1701006462"/>
                    </a:ext>
                  </a:extLst>
                </a:gridCol>
                <a:gridCol w="1470338">
                  <a:extLst>
                    <a:ext uri="{9D8B030D-6E8A-4147-A177-3AD203B41FA5}">
                      <a16:colId xmlns:a16="http://schemas.microsoft.com/office/drawing/2014/main" val="496498005"/>
                    </a:ext>
                  </a:extLst>
                </a:gridCol>
                <a:gridCol w="1470338">
                  <a:extLst>
                    <a:ext uri="{9D8B030D-6E8A-4147-A177-3AD203B41FA5}">
                      <a16:colId xmlns:a16="http://schemas.microsoft.com/office/drawing/2014/main" val="1139126417"/>
                    </a:ext>
                  </a:extLst>
                </a:gridCol>
                <a:gridCol w="1470338">
                  <a:extLst>
                    <a:ext uri="{9D8B030D-6E8A-4147-A177-3AD203B41FA5}">
                      <a16:colId xmlns:a16="http://schemas.microsoft.com/office/drawing/2014/main" val="3362695738"/>
                    </a:ext>
                  </a:extLst>
                </a:gridCol>
              </a:tblGrid>
              <a:tr h="550863">
                <a:tc>
                  <a:txBody>
                    <a:bodyPr/>
                    <a:lstStyle/>
                    <a:p>
                      <a:pPr algn="ctr" rtl="0" fontAlgn="ctr"/>
                      <a:r>
                        <a:rPr lang="tr-TR" sz="1800" b="1" i="0" u="none" strike="noStrike" dirty="0">
                          <a:solidFill>
                            <a:srgbClr val="000000"/>
                          </a:solidFill>
                          <a:effectLst/>
                          <a:latin typeface="Trebuchet MS" panose="020B0603020202020204" pitchFamily="34" charset="0"/>
                        </a:rPr>
                        <a:t>AY</a:t>
                      </a:r>
                    </a:p>
                  </a:txBody>
                  <a:tcPr marL="5511" marR="5511" marT="5511" marB="0" anchor="ctr">
                    <a:lnL w="19050" cap="flat" cmpd="sng" algn="ctr">
                      <a:solidFill>
                        <a:srgbClr val="000000"/>
                      </a:solidFill>
                      <a:prstDash val="solid"/>
                      <a:round/>
                      <a:headEnd type="none" w="med" len="med"/>
                      <a:tailEnd type="none" w="med" len="med"/>
                    </a:lnL>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2023</a:t>
                      </a:r>
                    </a:p>
                  </a:txBody>
                  <a:tcPr marL="5511" marR="5511" marT="5511" marB="0" anchor="ct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2024</a:t>
                      </a:r>
                    </a:p>
                  </a:txBody>
                  <a:tcPr marL="5511" marR="5511" marT="5511" marB="0" anchor="ct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2025</a:t>
                      </a:r>
                    </a:p>
                  </a:txBody>
                  <a:tcPr marL="5511" marR="5511" marT="5511" marB="0" anchor="ct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2026</a:t>
                      </a:r>
                    </a:p>
                  </a:txBody>
                  <a:tcPr marL="5511" marR="5511" marT="5511" marB="0" anchor="ct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2027</a:t>
                      </a:r>
                    </a:p>
                  </a:txBody>
                  <a:tcPr marL="5511" marR="5511" marT="5511" marB="0" anchor="ct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9694"/>
                    </a:solidFill>
                  </a:tcPr>
                </a:tc>
                <a:extLst>
                  <a:ext uri="{0D108BD9-81ED-4DB2-BD59-A6C34878D82A}">
                    <a16:rowId xmlns:a16="http://schemas.microsoft.com/office/drawing/2014/main" val="3683705950"/>
                  </a:ext>
                </a:extLst>
              </a:tr>
              <a:tr h="571114">
                <a:tc>
                  <a:txBody>
                    <a:bodyPr/>
                    <a:lstStyle/>
                    <a:p>
                      <a:pPr algn="ctr" fontAlgn="b"/>
                      <a:r>
                        <a:rPr lang="tr-TR" sz="2000" b="1" i="0" u="none" strike="noStrike" dirty="0">
                          <a:solidFill>
                            <a:srgbClr val="000000"/>
                          </a:solidFill>
                          <a:effectLst/>
                          <a:latin typeface="+mn-lt"/>
                        </a:rPr>
                        <a:t>OCAK</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latin typeface="+mn-lt"/>
                        </a:rPr>
                        <a:t>7</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latin typeface="+mn-lt"/>
                        </a:rPr>
                        <a:t>7</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latin typeface="+mn-lt"/>
                        </a:rPr>
                        <a:t>21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2500" dirty="0">
                        <a:latin typeface="+mn-lt"/>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2500" dirty="0">
                        <a:latin typeface="+mn-lt"/>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35283"/>
                  </a:ext>
                </a:extLst>
              </a:tr>
              <a:tr h="563819">
                <a:tc>
                  <a:txBody>
                    <a:bodyPr/>
                    <a:lstStyle/>
                    <a:p>
                      <a:pPr algn="ctr" fontAlgn="b"/>
                      <a:r>
                        <a:rPr lang="tr-TR" sz="2000" b="1" i="0" u="none" strike="noStrike" dirty="0">
                          <a:solidFill>
                            <a:srgbClr val="000000"/>
                          </a:solidFill>
                          <a:effectLst/>
                          <a:latin typeface="+mn-lt"/>
                        </a:rPr>
                        <a:t>ŞUBAT</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6</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6</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3864178"/>
                  </a:ext>
                </a:extLst>
              </a:tr>
              <a:tr h="480938">
                <a:tc>
                  <a:txBody>
                    <a:bodyPr/>
                    <a:lstStyle/>
                    <a:p>
                      <a:pPr algn="ctr" fontAlgn="b"/>
                      <a:r>
                        <a:rPr lang="tr-TR" sz="2000" b="1" i="0" u="none" strike="noStrike" dirty="0">
                          <a:solidFill>
                            <a:srgbClr val="000000"/>
                          </a:solidFill>
                          <a:effectLst/>
                          <a:latin typeface="+mn-lt"/>
                        </a:rPr>
                        <a:t>MART</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a:t>10</a:t>
                      </a: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18</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7430412"/>
                  </a:ext>
                </a:extLst>
              </a:tr>
              <a:tr h="480940">
                <a:tc>
                  <a:txBody>
                    <a:bodyPr/>
                    <a:lstStyle/>
                    <a:p>
                      <a:pPr algn="ctr" fontAlgn="b"/>
                      <a:r>
                        <a:rPr lang="tr-TR" sz="2000" b="1" i="0" u="none" strike="noStrike" dirty="0">
                          <a:solidFill>
                            <a:srgbClr val="000000"/>
                          </a:solidFill>
                          <a:effectLst/>
                          <a:latin typeface="+mn-lt"/>
                        </a:rPr>
                        <a:t>NİSAN</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a:t>12</a:t>
                      </a: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10</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9391825"/>
                  </a:ext>
                </a:extLst>
              </a:tr>
              <a:tr h="469208">
                <a:tc>
                  <a:txBody>
                    <a:bodyPr/>
                    <a:lstStyle/>
                    <a:p>
                      <a:pPr algn="ctr" fontAlgn="b"/>
                      <a:r>
                        <a:rPr lang="tr-TR" sz="2000" b="1" i="0" u="none" strike="noStrike" dirty="0">
                          <a:solidFill>
                            <a:srgbClr val="000000"/>
                          </a:solidFill>
                          <a:effectLst/>
                          <a:latin typeface="+mn-lt"/>
                        </a:rPr>
                        <a:t>MAYIS</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5</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a:t>9</a:t>
                      </a: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24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4770957"/>
                  </a:ext>
                </a:extLst>
              </a:tr>
              <a:tr h="439635">
                <a:tc>
                  <a:txBody>
                    <a:bodyPr/>
                    <a:lstStyle/>
                    <a:p>
                      <a:pPr algn="ctr" fontAlgn="b"/>
                      <a:r>
                        <a:rPr lang="tr-TR" sz="2000" b="1" i="0" u="none" strike="noStrike" dirty="0">
                          <a:solidFill>
                            <a:srgbClr val="000000"/>
                          </a:solidFill>
                          <a:effectLst/>
                          <a:latin typeface="+mn-lt"/>
                        </a:rPr>
                        <a:t>HAZİRAN</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3</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a:t>4</a:t>
                      </a: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19</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733040"/>
                  </a:ext>
                </a:extLst>
              </a:tr>
              <a:tr h="446314">
                <a:tc>
                  <a:txBody>
                    <a:bodyPr/>
                    <a:lstStyle/>
                    <a:p>
                      <a:pPr algn="ctr" fontAlgn="b"/>
                      <a:r>
                        <a:rPr lang="tr-TR" sz="2000" b="1" i="0" u="none" strike="noStrike" dirty="0">
                          <a:solidFill>
                            <a:srgbClr val="000000"/>
                          </a:solidFill>
                          <a:effectLst/>
                          <a:latin typeface="+mn-lt"/>
                        </a:rPr>
                        <a:t>TEMMUZ</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4</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a:t>7</a:t>
                      </a: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1807634"/>
                  </a:ext>
                </a:extLst>
              </a:tr>
              <a:tr h="440676">
                <a:tc>
                  <a:txBody>
                    <a:bodyPr/>
                    <a:lstStyle/>
                    <a:p>
                      <a:pPr algn="ctr" fontAlgn="b"/>
                      <a:r>
                        <a:rPr lang="tr-TR" sz="2000" b="1" i="0" u="none" strike="noStrike" dirty="0">
                          <a:solidFill>
                            <a:srgbClr val="000000"/>
                          </a:solidFill>
                          <a:effectLst/>
                          <a:latin typeface="+mn-lt"/>
                        </a:rPr>
                        <a:t>AĞUSTOS</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2</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a:t>3</a:t>
                      </a: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536586"/>
                  </a:ext>
                </a:extLst>
              </a:tr>
              <a:tr h="468086">
                <a:tc>
                  <a:txBody>
                    <a:bodyPr/>
                    <a:lstStyle/>
                    <a:p>
                      <a:pPr algn="ctr" fontAlgn="b"/>
                      <a:r>
                        <a:rPr lang="tr-TR" sz="2000" b="1" i="0" u="none" strike="noStrike" dirty="0">
                          <a:solidFill>
                            <a:srgbClr val="000000"/>
                          </a:solidFill>
                          <a:effectLst/>
                          <a:latin typeface="+mn-lt"/>
                        </a:rPr>
                        <a:t>EYLÜL</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9</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a:t>18</a:t>
                      </a: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370691"/>
                  </a:ext>
                </a:extLst>
              </a:tr>
              <a:tr h="375752">
                <a:tc>
                  <a:txBody>
                    <a:bodyPr/>
                    <a:lstStyle/>
                    <a:p>
                      <a:pPr algn="ctr" fontAlgn="b"/>
                      <a:r>
                        <a:rPr lang="tr-TR" sz="2000" b="1" i="0" u="none" strike="noStrike" dirty="0">
                          <a:solidFill>
                            <a:srgbClr val="000000"/>
                          </a:solidFill>
                          <a:effectLst/>
                          <a:latin typeface="+mn-lt"/>
                        </a:rPr>
                        <a:t>EKİM</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11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a:t>20</a:t>
                      </a: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6837461"/>
                  </a:ext>
                </a:extLst>
              </a:tr>
              <a:tr h="381000">
                <a:tc>
                  <a:txBody>
                    <a:bodyPr/>
                    <a:lstStyle/>
                    <a:p>
                      <a:pPr algn="ctr" fontAlgn="b"/>
                      <a:r>
                        <a:rPr lang="tr-TR" sz="2000" b="1" i="0" u="none" strike="noStrike" dirty="0">
                          <a:solidFill>
                            <a:srgbClr val="000000"/>
                          </a:solidFill>
                          <a:effectLst/>
                          <a:latin typeface="+mn-lt"/>
                        </a:rPr>
                        <a:t>KASIM</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a:t>12</a:t>
                      </a:r>
                      <a:endParaRPr lang="tr-TR" sz="2500" dirty="0"/>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2500" dirty="0"/>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tr-TR" sz="2500" dirty="0"/>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571434"/>
                  </a:ext>
                </a:extLst>
              </a:tr>
              <a:tr h="371558">
                <a:tc>
                  <a:txBody>
                    <a:bodyPr/>
                    <a:lstStyle/>
                    <a:p>
                      <a:pPr algn="ctr" fontAlgn="b"/>
                      <a:r>
                        <a:rPr lang="tr-TR" sz="2000" b="1" i="0" u="none" strike="noStrike" dirty="0">
                          <a:solidFill>
                            <a:srgbClr val="000000"/>
                          </a:solidFill>
                          <a:effectLst/>
                          <a:latin typeface="+mn-lt"/>
                        </a:rPr>
                        <a:t>ARALIK</a:t>
                      </a:r>
                    </a:p>
                  </a:txBody>
                  <a:tcPr marL="7620" marR="7620" marT="7620" marB="0" anchor="ctr">
                    <a:lnL w="1905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2500" dirty="0"/>
                        <a:t>5</a:t>
                      </a:r>
                    </a:p>
                  </a:txBody>
                  <a:tcPr marL="7620" marR="7620" marT="7620" marB="0" anchor="ctr">
                    <a:lnT w="12700" cap="flat" cmpd="sng" algn="ctr">
                      <a:solidFill>
                        <a:srgbClr val="000000"/>
                      </a:solidFill>
                      <a:prstDash val="solid"/>
                      <a:round/>
                      <a:headEnd type="none" w="med" len="med"/>
                      <a:tailEnd type="none" w="med" len="med"/>
                    </a:lnT>
                  </a:tcPr>
                </a:tc>
                <a:tc>
                  <a:txBody>
                    <a:bodyPr/>
                    <a:lstStyle/>
                    <a:p>
                      <a:pPr algn="ctr"/>
                      <a:r>
                        <a:rPr lang="tr-TR" sz="2500" dirty="0"/>
                        <a:t>24</a:t>
                      </a:r>
                    </a:p>
                  </a:txBody>
                  <a:tcPr marL="7620" marR="7620" marT="7620" marB="0" anchor="ctr">
                    <a:lnT w="12700" cap="flat" cmpd="sng" algn="ctr">
                      <a:solidFill>
                        <a:srgbClr val="000000"/>
                      </a:solidFill>
                      <a:prstDash val="solid"/>
                      <a:round/>
                      <a:headEnd type="none" w="med" len="med"/>
                      <a:tailEnd type="none" w="med" len="med"/>
                    </a:lnT>
                  </a:tcPr>
                </a:tc>
                <a:tc>
                  <a:txBody>
                    <a:bodyPr/>
                    <a:lstStyle/>
                    <a:p>
                      <a:pPr algn="ctr"/>
                      <a:endParaRPr lang="tr-TR" sz="2500" dirty="0"/>
                    </a:p>
                  </a:txBody>
                  <a:tcPr marL="7620" marR="7620" marT="7620" marB="0" anchor="ctr">
                    <a:lnT w="12700" cap="flat" cmpd="sng" algn="ctr">
                      <a:solidFill>
                        <a:srgbClr val="000000"/>
                      </a:solidFill>
                      <a:prstDash val="solid"/>
                      <a:round/>
                      <a:headEnd type="none" w="med" len="med"/>
                      <a:tailEnd type="none" w="med" len="med"/>
                    </a:lnT>
                  </a:tcPr>
                </a:tc>
                <a:tc>
                  <a:txBody>
                    <a:bodyPr/>
                    <a:lstStyle/>
                    <a:p>
                      <a:endParaRPr lang="tr-TR" sz="2500" dirty="0"/>
                    </a:p>
                  </a:txBody>
                  <a:tcPr marL="7620" marR="7620" marT="7620" marB="0" anchor="ctr">
                    <a:lnT w="12700" cap="flat" cmpd="sng" algn="ctr">
                      <a:solidFill>
                        <a:srgbClr val="000000"/>
                      </a:solidFill>
                      <a:prstDash val="solid"/>
                      <a:round/>
                      <a:headEnd type="none" w="med" len="med"/>
                      <a:tailEnd type="none" w="med" len="med"/>
                    </a:lnT>
                  </a:tcPr>
                </a:tc>
                <a:tc>
                  <a:txBody>
                    <a:bodyPr/>
                    <a:lstStyle/>
                    <a:p>
                      <a:endParaRPr lang="tr-TR" sz="2500" dirty="0"/>
                    </a:p>
                  </a:txBody>
                  <a:tcPr marL="7620" marR="7620" marT="7620" marB="0" anchor="ctr">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4050079674"/>
                  </a:ext>
                </a:extLst>
              </a:tr>
            </a:tbl>
          </a:graphicData>
        </a:graphic>
      </p:graphicFrame>
    </p:spTree>
    <p:extLst>
      <p:ext uri="{BB962C8B-B14F-4D97-AF65-F5344CB8AC3E}">
        <p14:creationId xmlns:p14="http://schemas.microsoft.com/office/powerpoint/2010/main" val="14666350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k 3">
            <a:extLst>
              <a:ext uri="{FF2B5EF4-FFF2-40B4-BE49-F238E27FC236}">
                <a16:creationId xmlns:a16="http://schemas.microsoft.com/office/drawing/2014/main" id="{12445E77-37C8-234F-6D12-BDFD793FCEFD}"/>
              </a:ext>
            </a:extLst>
          </p:cNvPr>
          <p:cNvGraphicFramePr/>
          <p:nvPr>
            <p:extLst>
              <p:ext uri="{D42A27DB-BD31-4B8C-83A1-F6EECF244321}">
                <p14:modId xmlns:p14="http://schemas.microsoft.com/office/powerpoint/2010/main" val="1597588802"/>
              </p:ext>
            </p:extLst>
          </p:nvPr>
        </p:nvGraphicFramePr>
        <p:xfrm>
          <a:off x="258792" y="794657"/>
          <a:ext cx="8635042" cy="5497286"/>
        </p:xfrm>
        <a:graphic>
          <a:graphicData uri="http://schemas.openxmlformats.org/drawingml/2006/chart">
            <c:chart xmlns:c="http://schemas.openxmlformats.org/drawingml/2006/chart" xmlns:r="http://schemas.openxmlformats.org/officeDocument/2006/relationships" r:id="rId2"/>
          </a:graphicData>
        </a:graphic>
      </p:graphicFrame>
      <p:sp>
        <p:nvSpPr>
          <p:cNvPr id="5" name="Metin kutusu 4">
            <a:extLst>
              <a:ext uri="{FF2B5EF4-FFF2-40B4-BE49-F238E27FC236}">
                <a16:creationId xmlns:a16="http://schemas.microsoft.com/office/drawing/2014/main" id="{5DC3F28F-8CE2-6F5D-25E7-573DDC597E97}"/>
              </a:ext>
            </a:extLst>
          </p:cNvPr>
          <p:cNvSpPr txBox="1"/>
          <p:nvPr/>
        </p:nvSpPr>
        <p:spPr>
          <a:xfrm>
            <a:off x="1545771" y="381000"/>
            <a:ext cx="6302829" cy="477054"/>
          </a:xfrm>
          <a:prstGeom prst="rect">
            <a:avLst/>
          </a:prstGeom>
          <a:noFill/>
        </p:spPr>
        <p:txBody>
          <a:bodyPr wrap="square" rtlCol="0">
            <a:spAutoFit/>
          </a:bodyPr>
          <a:lstStyle/>
          <a:p>
            <a:pPr algn="ctr"/>
            <a:r>
              <a:rPr lang="tr-TR" sz="2500" b="1" dirty="0">
                <a:latin typeface="Times New Roman" pitchFamily="18" charset="0"/>
                <a:cs typeface="Times New Roman" pitchFamily="18" charset="0"/>
              </a:rPr>
              <a:t> AYLIK  İFLAS  GRAFİĞİ</a:t>
            </a:r>
            <a:endParaRPr lang="tr-TR" sz="2500" dirty="0"/>
          </a:p>
        </p:txBody>
      </p:sp>
    </p:spTree>
    <p:extLst>
      <p:ext uri="{BB962C8B-B14F-4D97-AF65-F5344CB8AC3E}">
        <p14:creationId xmlns:p14="http://schemas.microsoft.com/office/powerpoint/2010/main" val="31441657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42843" y="0"/>
            <a:ext cx="8858317" cy="785791"/>
          </a:xfrm>
          <a:solidFill>
            <a:schemeClr val="accent2">
              <a:lumMod val="20000"/>
              <a:lumOff val="80000"/>
            </a:schemeClr>
          </a:solidFill>
          <a:ln>
            <a:solidFill>
              <a:schemeClr val="accent1"/>
            </a:solidFill>
          </a:ln>
        </p:spPr>
        <p:txBody>
          <a:bodyPr>
            <a:normAutofit fontScale="90000"/>
          </a:bodyPr>
          <a:lstStyle/>
          <a:p>
            <a:r>
              <a:rPr lang="tr-TR" sz="2400" b="1" dirty="0"/>
              <a:t>KARŞILIKSIZ ÇEKLER (2022 YILI) </a:t>
            </a:r>
            <a:br>
              <a:rPr lang="tr-TR" sz="2400" b="1" dirty="0"/>
            </a:br>
            <a:r>
              <a:rPr lang="tr-TR" sz="2400" b="1" dirty="0">
                <a:latin typeface="Times New Roman" pitchFamily="18" charset="0"/>
                <a:cs typeface="Times New Roman" pitchFamily="18" charset="0"/>
              </a:rPr>
              <a:t>(</a:t>
            </a:r>
            <a:r>
              <a:rPr lang="tr-TR" sz="2400" b="1" dirty="0" err="1">
                <a:latin typeface="Times New Roman" pitchFamily="18" charset="0"/>
                <a:cs typeface="Times New Roman" pitchFamily="18" charset="0"/>
              </a:rPr>
              <a:t>Kaynak:</a:t>
            </a:r>
            <a:r>
              <a:rPr lang="tr-TR" sz="2400" b="1" dirty="0" err="1">
                <a:latin typeface="Times New Roman" pitchFamily="18" charset="0"/>
                <a:cs typeface="Times New Roman" pitchFamily="18" charset="0"/>
                <a:hlinkClick r:id="rId3"/>
              </a:rPr>
              <a:t>www.tbb.org.tr</a:t>
            </a:r>
            <a:r>
              <a:rPr lang="tr-TR" sz="2400" b="1" dirty="0">
                <a:latin typeface="Times New Roman" pitchFamily="18" charset="0"/>
                <a:cs typeface="Times New Roman" pitchFamily="18" charset="0"/>
              </a:rPr>
              <a:t> )</a:t>
            </a:r>
            <a:endParaRPr lang="tr-TR" sz="2400" b="1" dirty="0"/>
          </a:p>
        </p:txBody>
      </p:sp>
      <p:graphicFrame>
        <p:nvGraphicFramePr>
          <p:cNvPr id="5" name="4 Tablo"/>
          <p:cNvGraphicFramePr>
            <a:graphicFrameLocks noGrp="1"/>
          </p:cNvGraphicFramePr>
          <p:nvPr>
            <p:extLst>
              <p:ext uri="{D42A27DB-BD31-4B8C-83A1-F6EECF244321}">
                <p14:modId xmlns:p14="http://schemas.microsoft.com/office/powerpoint/2010/main" val="1663245074"/>
              </p:ext>
            </p:extLst>
          </p:nvPr>
        </p:nvGraphicFramePr>
        <p:xfrm>
          <a:off x="142843" y="785791"/>
          <a:ext cx="8858317" cy="5663365"/>
        </p:xfrm>
        <a:graphic>
          <a:graphicData uri="http://schemas.openxmlformats.org/drawingml/2006/table">
            <a:tbl>
              <a:tblPr/>
              <a:tblGrid>
                <a:gridCol w="684741">
                  <a:extLst>
                    <a:ext uri="{9D8B030D-6E8A-4147-A177-3AD203B41FA5}">
                      <a16:colId xmlns:a16="http://schemas.microsoft.com/office/drawing/2014/main" val="20000"/>
                    </a:ext>
                  </a:extLst>
                </a:gridCol>
                <a:gridCol w="999565">
                  <a:extLst>
                    <a:ext uri="{9D8B030D-6E8A-4147-A177-3AD203B41FA5}">
                      <a16:colId xmlns:a16="http://schemas.microsoft.com/office/drawing/2014/main" val="20001"/>
                    </a:ext>
                  </a:extLst>
                </a:gridCol>
                <a:gridCol w="842153">
                  <a:extLst>
                    <a:ext uri="{9D8B030D-6E8A-4147-A177-3AD203B41FA5}">
                      <a16:colId xmlns:a16="http://schemas.microsoft.com/office/drawing/2014/main" val="20002"/>
                    </a:ext>
                  </a:extLst>
                </a:gridCol>
                <a:gridCol w="842153">
                  <a:extLst>
                    <a:ext uri="{9D8B030D-6E8A-4147-A177-3AD203B41FA5}">
                      <a16:colId xmlns:a16="http://schemas.microsoft.com/office/drawing/2014/main" val="20003"/>
                    </a:ext>
                  </a:extLst>
                </a:gridCol>
                <a:gridCol w="842153">
                  <a:extLst>
                    <a:ext uri="{9D8B030D-6E8A-4147-A177-3AD203B41FA5}">
                      <a16:colId xmlns:a16="http://schemas.microsoft.com/office/drawing/2014/main" val="20004"/>
                    </a:ext>
                  </a:extLst>
                </a:gridCol>
                <a:gridCol w="842153">
                  <a:extLst>
                    <a:ext uri="{9D8B030D-6E8A-4147-A177-3AD203B41FA5}">
                      <a16:colId xmlns:a16="http://schemas.microsoft.com/office/drawing/2014/main" val="20005"/>
                    </a:ext>
                  </a:extLst>
                </a:gridCol>
                <a:gridCol w="842153">
                  <a:extLst>
                    <a:ext uri="{9D8B030D-6E8A-4147-A177-3AD203B41FA5}">
                      <a16:colId xmlns:a16="http://schemas.microsoft.com/office/drawing/2014/main" val="20006"/>
                    </a:ext>
                  </a:extLst>
                </a:gridCol>
                <a:gridCol w="842153">
                  <a:extLst>
                    <a:ext uri="{9D8B030D-6E8A-4147-A177-3AD203B41FA5}">
                      <a16:colId xmlns:a16="http://schemas.microsoft.com/office/drawing/2014/main" val="20007"/>
                    </a:ext>
                  </a:extLst>
                </a:gridCol>
                <a:gridCol w="707031">
                  <a:extLst>
                    <a:ext uri="{9D8B030D-6E8A-4147-A177-3AD203B41FA5}">
                      <a16:colId xmlns:a16="http://schemas.microsoft.com/office/drawing/2014/main" val="20008"/>
                    </a:ext>
                  </a:extLst>
                </a:gridCol>
                <a:gridCol w="707031">
                  <a:extLst>
                    <a:ext uri="{9D8B030D-6E8A-4147-A177-3AD203B41FA5}">
                      <a16:colId xmlns:a16="http://schemas.microsoft.com/office/drawing/2014/main" val="20009"/>
                    </a:ext>
                  </a:extLst>
                </a:gridCol>
                <a:gridCol w="707031">
                  <a:extLst>
                    <a:ext uri="{9D8B030D-6E8A-4147-A177-3AD203B41FA5}">
                      <a16:colId xmlns:a16="http://schemas.microsoft.com/office/drawing/2014/main" val="20010"/>
                    </a:ext>
                  </a:extLst>
                </a:gridCol>
              </a:tblGrid>
              <a:tr h="612389">
                <a:tc rowSpan="2">
                  <a:txBody>
                    <a:bodyPr/>
                    <a:lstStyle/>
                    <a:p>
                      <a:pPr algn="ctr" fontAlgn="ctr"/>
                      <a:r>
                        <a:rPr lang="tr-TR" sz="1200" b="1" i="0" u="none" strike="noStrike" dirty="0">
                          <a:solidFill>
                            <a:srgbClr val="000000"/>
                          </a:solidFill>
                          <a:latin typeface="Arial"/>
                        </a:rPr>
                        <a:t>Yıllar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tr-TR" sz="1200" b="1" i="0" u="none" strike="noStrike" dirty="0">
                          <a:solidFill>
                            <a:srgbClr val="000000"/>
                          </a:solidFill>
                          <a:latin typeface="Arial"/>
                        </a:rPr>
                        <a:t>Aylar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tr-TR" sz="1100" b="1" i="0" u="none" strike="noStrike" dirty="0">
                          <a:solidFill>
                            <a:srgbClr val="000000"/>
                          </a:solidFill>
                          <a:latin typeface="Arial"/>
                        </a:rPr>
                        <a:t>Bankalara İbraz Edilen Çekler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gridSpan="3">
                  <a:txBody>
                    <a:bodyPr/>
                    <a:lstStyle/>
                    <a:p>
                      <a:pPr algn="ctr" fontAlgn="ctr"/>
                      <a:br>
                        <a:rPr lang="tr-TR" sz="1100" b="1" i="0" u="none" strike="noStrike" dirty="0">
                          <a:solidFill>
                            <a:srgbClr val="000000"/>
                          </a:solidFill>
                          <a:latin typeface="Arial"/>
                        </a:rPr>
                      </a:br>
                      <a:r>
                        <a:rPr lang="tr-TR" sz="1100" b="1" i="0" u="none" strike="noStrike" dirty="0">
                          <a:solidFill>
                            <a:srgbClr val="000000"/>
                          </a:solidFill>
                          <a:latin typeface="Arial"/>
                        </a:rPr>
                        <a:t>Karşılıksız İşlemi Yapılan Çekler  </a:t>
                      </a:r>
                      <a:br>
                        <a:rPr lang="tr-TR" sz="1100" b="1" i="0" u="none" strike="noStrike" dirty="0">
                          <a:solidFill>
                            <a:srgbClr val="000000"/>
                          </a:solidFill>
                          <a:latin typeface="Arial"/>
                        </a:rPr>
                      </a:b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gridSpan="3">
                  <a:txBody>
                    <a:bodyPr/>
                    <a:lstStyle/>
                    <a:p>
                      <a:pPr algn="ctr" fontAlgn="ctr"/>
                      <a:r>
                        <a:rPr lang="tr-TR" sz="1100" b="1" i="0" u="none" strike="noStrike" dirty="0">
                          <a:solidFill>
                            <a:srgbClr val="000000"/>
                          </a:solidFill>
                          <a:latin typeface="Arial"/>
                        </a:rPr>
                        <a:t>Karşılıksız İşlemi Yapılan Çekler / Bankalara İbraz Edilen Çekler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460295">
                <a:tc vMerge="1">
                  <a:txBody>
                    <a:bodyPr/>
                    <a:lstStyle/>
                    <a:p>
                      <a:endParaRPr lang="tr-TR"/>
                    </a:p>
                  </a:txBody>
                  <a:tcPr/>
                </a:tc>
                <a:tc vMerge="1">
                  <a:txBody>
                    <a:bodyPr/>
                    <a:lstStyle/>
                    <a:p>
                      <a:endParaRPr lang="tr-TR"/>
                    </a:p>
                  </a:txBody>
                  <a:tcPr/>
                </a:tc>
                <a:tc>
                  <a:txBody>
                    <a:bodyPr/>
                    <a:lstStyle/>
                    <a:p>
                      <a:pPr algn="ctr" fontAlgn="ctr"/>
                      <a:r>
                        <a:rPr lang="tr-TR" sz="1100" b="1" i="0" u="none" strike="noStrike" dirty="0">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 </a:t>
                      </a:r>
                      <a:br>
                        <a:rPr lang="tr-TR" sz="1100" b="1" i="0" u="none" strike="noStrike" dirty="0">
                          <a:solidFill>
                            <a:srgbClr val="000000"/>
                          </a:solidFill>
                          <a:latin typeface="Arial"/>
                        </a:rPr>
                      </a:br>
                      <a:r>
                        <a:rPr lang="tr-TR" sz="1100" b="1" i="0" u="none" strike="noStrike" dirty="0">
                          <a:solidFill>
                            <a:srgbClr val="000000"/>
                          </a:solidFill>
                          <a:latin typeface="Arial"/>
                        </a:rPr>
                        <a:t>(Milyon TL)</a:t>
                      </a:r>
                      <a:r>
                        <a:rPr lang="tr-TR" sz="1100" b="1" i="0" u="none" strike="noStrike" baseline="30000" dirty="0">
                          <a:solidFill>
                            <a:srgbClr val="000000"/>
                          </a:solidFill>
                          <a:latin typeface="Arial"/>
                        </a:rPr>
                        <a:t> </a:t>
                      </a: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Tekil Kişi Sayısı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 </a:t>
                      </a:r>
                      <a:br>
                        <a:rPr lang="tr-TR" sz="1100" b="1" i="0" u="none" strike="noStrike" dirty="0">
                          <a:solidFill>
                            <a:srgbClr val="000000"/>
                          </a:solidFill>
                          <a:latin typeface="Arial"/>
                        </a:rPr>
                      </a:br>
                      <a:r>
                        <a:rPr lang="tr-TR" sz="1100" b="1" i="0" u="none" strike="noStrike" dirty="0">
                          <a:solidFill>
                            <a:srgbClr val="000000"/>
                          </a:solidFill>
                          <a:latin typeface="Arial"/>
                        </a:rPr>
                        <a:t>(Milyon TL)</a:t>
                      </a:r>
                      <a:r>
                        <a:rPr lang="tr-TR" sz="1100" b="1" i="0" u="none" strike="noStrike" baseline="30000" dirty="0">
                          <a:solidFill>
                            <a:srgbClr val="000000"/>
                          </a:solidFill>
                          <a:latin typeface="Arial"/>
                        </a:rPr>
                        <a:t> </a:t>
                      </a: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Tekil Kişi Sayısı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a:solidFill>
                            <a:srgbClr val="000000"/>
                          </a:solidFill>
                          <a:latin typeface="Arial"/>
                        </a:rPr>
                        <a:t>Tekil KişiSayısı</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3055">
                <a:tc rowSpan="13">
                  <a:txBody>
                    <a:bodyPr/>
                    <a:lstStyle/>
                    <a:p>
                      <a:pPr algn="ctr" fontAlgn="ctr"/>
                      <a:r>
                        <a:rPr lang="tr-TR" sz="1200" b="1" i="0" u="none" strike="noStrike" dirty="0">
                          <a:solidFill>
                            <a:srgbClr val="000000"/>
                          </a:solidFill>
                          <a:latin typeface="Arial"/>
                        </a:rPr>
                        <a:t>2022</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dirty="0">
                          <a:solidFill>
                            <a:srgbClr val="000000"/>
                          </a:solidFill>
                          <a:latin typeface="Arial"/>
                        </a:rPr>
                        <a:t>1</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1.391.251</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156.686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289.901</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11.615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1.345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3.194</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1,0</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1,1</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2</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1.367.007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158.659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287.967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11.166</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1.429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2.928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1,0</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3</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1.456.78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183.416</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302.028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11.853</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1.582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2.897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1,0</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4</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887.536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154.051</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211.899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7.611</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1.014</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2.141</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1,0</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5</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t>1.913.127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237.571</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314.578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13.059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1.780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3.144</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t>1,0</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6</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t>1.416.936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221.798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303.608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9.056</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1.476</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2.488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Arial"/>
                          <a:ea typeface="+mn-ea"/>
                          <a:cs typeface="+mn-cs"/>
                        </a:rPr>
                        <a:t>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t>0,8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7</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t>900.998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168.185</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228.077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6.312</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1.125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2.003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t>0,9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8</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t>1.986.640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 297.242</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326.366</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12.685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2.183</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3.010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0,6</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t>0,9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9</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t>1.456.922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255.834</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314.754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9.752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1.797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2.565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t>0,8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10</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1.471.449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265.565</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307.640</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10.469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2.366</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2.617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dirty="0"/>
                        <a:t>0,7</a:t>
                      </a:r>
                      <a:endParaRPr lang="tr-TR" sz="1200" b="0" i="0" u="none" strike="noStrike" kern="1200" dirty="0">
                        <a:solidFill>
                          <a:srgbClr val="000000"/>
                        </a:solidFill>
                        <a:latin typeface="Arial"/>
                        <a:ea typeface="+mn-ea"/>
                        <a:cs typeface="+mn-cs"/>
                      </a:endParaRPr>
                    </a:p>
                    <a:p>
                      <a:pPr algn="ctr" fontAlgn="ct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25206">
                <a:tc vMerge="1">
                  <a:txBody>
                    <a:bodyPr/>
                    <a:lstStyle/>
                    <a:p>
                      <a:endParaRPr lang="tr-TR"/>
                    </a:p>
                  </a:txBody>
                  <a:tcPr/>
                </a:tc>
                <a:tc>
                  <a:txBody>
                    <a:bodyPr/>
                    <a:lstStyle/>
                    <a:p>
                      <a:pPr algn="ctr" fontAlgn="ctr"/>
                      <a:r>
                        <a:rPr lang="tr-TR" sz="1200" b="0" i="0" u="none" strike="noStrike" dirty="0">
                          <a:solidFill>
                            <a:srgbClr val="000000"/>
                          </a:solidFill>
                          <a:latin typeface="Arial"/>
                        </a:rPr>
                        <a:t>11</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1.460.918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278.033</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308.359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11.227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2.309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2.531</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2"/>
                  </a:ext>
                </a:extLst>
              </a:tr>
              <a:tr h="252400">
                <a:tc vMerge="1">
                  <a:txBody>
                    <a:bodyPr/>
                    <a:lstStyle/>
                    <a:p>
                      <a:endParaRPr lang="tr-TR"/>
                    </a:p>
                  </a:txBody>
                  <a:tcPr/>
                </a:tc>
                <a:tc>
                  <a:txBody>
                    <a:bodyPr/>
                    <a:lstStyle/>
                    <a:p>
                      <a:pPr algn="ctr" fontAlgn="ctr"/>
                      <a:r>
                        <a:rPr lang="tr-TR" sz="1100" b="0" i="0" u="none" strike="noStrike" dirty="0">
                          <a:solidFill>
                            <a:srgbClr val="000000"/>
                          </a:solidFill>
                          <a:latin typeface="Arial"/>
                        </a:rPr>
                        <a:t>12</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1.174.461</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275.067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284.090</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8.783</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2.229 </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2.362</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t>0,7</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460295">
                <a:tc vMerge="1">
                  <a:txBody>
                    <a:bodyPr/>
                    <a:lstStyle/>
                    <a:p>
                      <a:endParaRPr lang="tr-TR"/>
                    </a:p>
                  </a:txBody>
                  <a:tcPr/>
                </a:tc>
                <a:tc>
                  <a:txBody>
                    <a:bodyPr/>
                    <a:lstStyle/>
                    <a:p>
                      <a:pPr algn="ctr" fontAlgn="ctr"/>
                      <a:r>
                        <a:rPr lang="tr-TR" sz="1200" b="1" i="0" u="none" strike="noStrike" kern="1200" dirty="0">
                          <a:solidFill>
                            <a:srgbClr val="000000"/>
                          </a:solidFill>
                          <a:latin typeface="Arial"/>
                          <a:ea typeface="+mn-ea"/>
                          <a:cs typeface="+mn-cs"/>
                        </a:rPr>
                        <a:t>2022 Toplam</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16.884.032</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2.652.108</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514.617</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123.588 </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20.635 </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13.582 </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0,7</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0,8</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2,6</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0213208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42843" y="0"/>
            <a:ext cx="8858317" cy="714356"/>
          </a:xfrm>
          <a:solidFill>
            <a:schemeClr val="accent2">
              <a:lumMod val="20000"/>
              <a:lumOff val="80000"/>
            </a:schemeClr>
          </a:solidFill>
          <a:ln>
            <a:solidFill>
              <a:schemeClr val="accent1"/>
            </a:solidFill>
          </a:ln>
        </p:spPr>
        <p:txBody>
          <a:bodyPr>
            <a:normAutofit fontScale="90000"/>
          </a:bodyPr>
          <a:lstStyle/>
          <a:p>
            <a:r>
              <a:rPr lang="tr-TR" sz="2400" b="1" dirty="0"/>
              <a:t>KARŞILIKSIZ ÇEKLER (2023 YILI)</a:t>
            </a:r>
            <a:br>
              <a:rPr lang="tr-TR" sz="2400" b="1" dirty="0"/>
            </a:br>
            <a:r>
              <a:rPr lang="tr-TR" sz="2400" b="1" dirty="0">
                <a:latin typeface="Times New Roman" pitchFamily="18" charset="0"/>
                <a:cs typeface="Times New Roman" pitchFamily="18" charset="0"/>
              </a:rPr>
              <a:t>(</a:t>
            </a:r>
            <a:r>
              <a:rPr lang="tr-TR" sz="2400" b="1" dirty="0" err="1">
                <a:latin typeface="Times New Roman" pitchFamily="18" charset="0"/>
                <a:cs typeface="Times New Roman" pitchFamily="18" charset="0"/>
              </a:rPr>
              <a:t>Kaynak:</a:t>
            </a:r>
            <a:r>
              <a:rPr lang="tr-TR" sz="2400" b="1" dirty="0" err="1">
                <a:latin typeface="Times New Roman" pitchFamily="18" charset="0"/>
                <a:cs typeface="Times New Roman" pitchFamily="18" charset="0"/>
                <a:hlinkClick r:id="rId3"/>
              </a:rPr>
              <a:t>www.tbb.org.tr</a:t>
            </a:r>
            <a:r>
              <a:rPr lang="tr-TR" sz="2400" b="1" dirty="0">
                <a:latin typeface="Times New Roman" pitchFamily="18" charset="0"/>
                <a:cs typeface="Times New Roman" pitchFamily="18" charset="0"/>
              </a:rPr>
              <a:t> )</a:t>
            </a:r>
            <a:endParaRPr lang="tr-TR" sz="2400" b="1" dirty="0"/>
          </a:p>
        </p:txBody>
      </p:sp>
      <p:graphicFrame>
        <p:nvGraphicFramePr>
          <p:cNvPr id="5" name="4 Tablo"/>
          <p:cNvGraphicFramePr>
            <a:graphicFrameLocks noGrp="1"/>
          </p:cNvGraphicFramePr>
          <p:nvPr>
            <p:extLst>
              <p:ext uri="{D42A27DB-BD31-4B8C-83A1-F6EECF244321}">
                <p14:modId xmlns:p14="http://schemas.microsoft.com/office/powerpoint/2010/main" val="599784252"/>
              </p:ext>
            </p:extLst>
          </p:nvPr>
        </p:nvGraphicFramePr>
        <p:xfrm>
          <a:off x="142843" y="785791"/>
          <a:ext cx="8858317" cy="5641135"/>
        </p:xfrm>
        <a:graphic>
          <a:graphicData uri="http://schemas.openxmlformats.org/drawingml/2006/table">
            <a:tbl>
              <a:tblPr/>
              <a:tblGrid>
                <a:gridCol w="684741">
                  <a:extLst>
                    <a:ext uri="{9D8B030D-6E8A-4147-A177-3AD203B41FA5}">
                      <a16:colId xmlns:a16="http://schemas.microsoft.com/office/drawing/2014/main" val="20000"/>
                    </a:ext>
                  </a:extLst>
                </a:gridCol>
                <a:gridCol w="999565">
                  <a:extLst>
                    <a:ext uri="{9D8B030D-6E8A-4147-A177-3AD203B41FA5}">
                      <a16:colId xmlns:a16="http://schemas.microsoft.com/office/drawing/2014/main" val="20001"/>
                    </a:ext>
                  </a:extLst>
                </a:gridCol>
                <a:gridCol w="842153">
                  <a:extLst>
                    <a:ext uri="{9D8B030D-6E8A-4147-A177-3AD203B41FA5}">
                      <a16:colId xmlns:a16="http://schemas.microsoft.com/office/drawing/2014/main" val="20002"/>
                    </a:ext>
                  </a:extLst>
                </a:gridCol>
                <a:gridCol w="842153">
                  <a:extLst>
                    <a:ext uri="{9D8B030D-6E8A-4147-A177-3AD203B41FA5}">
                      <a16:colId xmlns:a16="http://schemas.microsoft.com/office/drawing/2014/main" val="20003"/>
                    </a:ext>
                  </a:extLst>
                </a:gridCol>
                <a:gridCol w="842153">
                  <a:extLst>
                    <a:ext uri="{9D8B030D-6E8A-4147-A177-3AD203B41FA5}">
                      <a16:colId xmlns:a16="http://schemas.microsoft.com/office/drawing/2014/main" val="20004"/>
                    </a:ext>
                  </a:extLst>
                </a:gridCol>
                <a:gridCol w="842153">
                  <a:extLst>
                    <a:ext uri="{9D8B030D-6E8A-4147-A177-3AD203B41FA5}">
                      <a16:colId xmlns:a16="http://schemas.microsoft.com/office/drawing/2014/main" val="20005"/>
                    </a:ext>
                  </a:extLst>
                </a:gridCol>
                <a:gridCol w="842153">
                  <a:extLst>
                    <a:ext uri="{9D8B030D-6E8A-4147-A177-3AD203B41FA5}">
                      <a16:colId xmlns:a16="http://schemas.microsoft.com/office/drawing/2014/main" val="20006"/>
                    </a:ext>
                  </a:extLst>
                </a:gridCol>
                <a:gridCol w="842153">
                  <a:extLst>
                    <a:ext uri="{9D8B030D-6E8A-4147-A177-3AD203B41FA5}">
                      <a16:colId xmlns:a16="http://schemas.microsoft.com/office/drawing/2014/main" val="20007"/>
                    </a:ext>
                  </a:extLst>
                </a:gridCol>
                <a:gridCol w="707031">
                  <a:extLst>
                    <a:ext uri="{9D8B030D-6E8A-4147-A177-3AD203B41FA5}">
                      <a16:colId xmlns:a16="http://schemas.microsoft.com/office/drawing/2014/main" val="20008"/>
                    </a:ext>
                  </a:extLst>
                </a:gridCol>
                <a:gridCol w="707031">
                  <a:extLst>
                    <a:ext uri="{9D8B030D-6E8A-4147-A177-3AD203B41FA5}">
                      <a16:colId xmlns:a16="http://schemas.microsoft.com/office/drawing/2014/main" val="20009"/>
                    </a:ext>
                  </a:extLst>
                </a:gridCol>
                <a:gridCol w="707031">
                  <a:extLst>
                    <a:ext uri="{9D8B030D-6E8A-4147-A177-3AD203B41FA5}">
                      <a16:colId xmlns:a16="http://schemas.microsoft.com/office/drawing/2014/main" val="20010"/>
                    </a:ext>
                  </a:extLst>
                </a:gridCol>
              </a:tblGrid>
              <a:tr h="612389">
                <a:tc rowSpan="2">
                  <a:txBody>
                    <a:bodyPr/>
                    <a:lstStyle/>
                    <a:p>
                      <a:pPr algn="ctr" fontAlgn="ctr"/>
                      <a:r>
                        <a:rPr lang="tr-TR" sz="1200" b="1" i="0" u="none" strike="noStrike" dirty="0">
                          <a:solidFill>
                            <a:srgbClr val="000000"/>
                          </a:solidFill>
                          <a:latin typeface="Arial"/>
                        </a:rPr>
                        <a:t>Yıllar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tr-TR" sz="1200" b="1" i="0" u="none" strike="noStrike" dirty="0">
                          <a:solidFill>
                            <a:srgbClr val="000000"/>
                          </a:solidFill>
                          <a:latin typeface="Arial"/>
                        </a:rPr>
                        <a:t>Aylar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tr-TR" sz="1100" b="1" i="0" u="none" strike="noStrike" dirty="0">
                          <a:solidFill>
                            <a:srgbClr val="000000"/>
                          </a:solidFill>
                          <a:latin typeface="Arial"/>
                        </a:rPr>
                        <a:t>Bankalara İbraz Edilen Çekler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gridSpan="3">
                  <a:txBody>
                    <a:bodyPr/>
                    <a:lstStyle/>
                    <a:p>
                      <a:pPr algn="ctr" fontAlgn="ctr"/>
                      <a:br>
                        <a:rPr lang="tr-TR" sz="1100" b="1" i="0" u="none" strike="noStrike" dirty="0">
                          <a:solidFill>
                            <a:srgbClr val="000000"/>
                          </a:solidFill>
                          <a:latin typeface="Arial"/>
                        </a:rPr>
                      </a:br>
                      <a:r>
                        <a:rPr lang="tr-TR" sz="1100" b="1" i="0" u="none" strike="noStrike" dirty="0">
                          <a:solidFill>
                            <a:srgbClr val="000000"/>
                          </a:solidFill>
                          <a:latin typeface="Arial"/>
                        </a:rPr>
                        <a:t>Karşılıksız İşlemi Yapılan Çekler  </a:t>
                      </a:r>
                      <a:br>
                        <a:rPr lang="tr-TR" sz="1100" b="1" i="0" u="none" strike="noStrike" dirty="0">
                          <a:solidFill>
                            <a:srgbClr val="000000"/>
                          </a:solidFill>
                          <a:latin typeface="Arial"/>
                        </a:rPr>
                      </a:b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gridSpan="3">
                  <a:txBody>
                    <a:bodyPr/>
                    <a:lstStyle/>
                    <a:p>
                      <a:pPr algn="ctr" fontAlgn="ctr"/>
                      <a:r>
                        <a:rPr lang="tr-TR" sz="1100" b="1" i="0" u="none" strike="noStrike" dirty="0">
                          <a:solidFill>
                            <a:srgbClr val="000000"/>
                          </a:solidFill>
                          <a:latin typeface="Arial"/>
                        </a:rPr>
                        <a:t>Karşılıksız İşlemi Yapılan Çekler / Bankalara İbraz Edilen Çekler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460295">
                <a:tc vMerge="1">
                  <a:txBody>
                    <a:bodyPr/>
                    <a:lstStyle/>
                    <a:p>
                      <a:endParaRPr lang="tr-TR"/>
                    </a:p>
                  </a:txBody>
                  <a:tcPr/>
                </a:tc>
                <a:tc vMerge="1">
                  <a:txBody>
                    <a:bodyPr/>
                    <a:lstStyle/>
                    <a:p>
                      <a:endParaRPr lang="tr-TR"/>
                    </a:p>
                  </a:txBody>
                  <a:tcPr/>
                </a:tc>
                <a:tc>
                  <a:txBody>
                    <a:bodyPr/>
                    <a:lstStyle/>
                    <a:p>
                      <a:pPr algn="ctr" fontAlgn="ctr"/>
                      <a:r>
                        <a:rPr lang="tr-TR" sz="1100" b="1" i="0" u="none" strike="noStrike" dirty="0">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 </a:t>
                      </a:r>
                      <a:br>
                        <a:rPr lang="tr-TR" sz="1100" b="1" i="0" u="none" strike="noStrike" dirty="0">
                          <a:solidFill>
                            <a:srgbClr val="000000"/>
                          </a:solidFill>
                          <a:latin typeface="Arial"/>
                        </a:rPr>
                      </a:br>
                      <a:r>
                        <a:rPr lang="tr-TR" sz="1100" b="1" i="0" u="none" strike="noStrike" dirty="0">
                          <a:solidFill>
                            <a:srgbClr val="000000"/>
                          </a:solidFill>
                          <a:latin typeface="Arial"/>
                        </a:rPr>
                        <a:t>(Milyon TL)</a:t>
                      </a:r>
                      <a:r>
                        <a:rPr lang="tr-TR" sz="1100" b="1" i="0" u="none" strike="noStrike" baseline="30000" dirty="0">
                          <a:solidFill>
                            <a:srgbClr val="000000"/>
                          </a:solidFill>
                          <a:latin typeface="Arial"/>
                        </a:rPr>
                        <a:t> </a:t>
                      </a: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Tekil Kişi Sayısı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 </a:t>
                      </a:r>
                      <a:br>
                        <a:rPr lang="tr-TR" sz="1100" b="1" i="0" u="none" strike="noStrike" dirty="0">
                          <a:solidFill>
                            <a:srgbClr val="000000"/>
                          </a:solidFill>
                          <a:latin typeface="Arial"/>
                        </a:rPr>
                      </a:br>
                      <a:r>
                        <a:rPr lang="tr-TR" sz="1100" b="1" i="0" u="none" strike="noStrike" dirty="0">
                          <a:solidFill>
                            <a:srgbClr val="000000"/>
                          </a:solidFill>
                          <a:latin typeface="Arial"/>
                        </a:rPr>
                        <a:t>(Milyon TL)</a:t>
                      </a:r>
                      <a:r>
                        <a:rPr lang="tr-TR" sz="1100" b="1" i="0" u="none" strike="noStrike" baseline="30000" dirty="0">
                          <a:solidFill>
                            <a:srgbClr val="000000"/>
                          </a:solidFill>
                          <a:latin typeface="Arial"/>
                        </a:rPr>
                        <a:t> </a:t>
                      </a: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Tekil Kişi Sayısı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a:solidFill>
                            <a:srgbClr val="000000"/>
                          </a:solidFill>
                          <a:latin typeface="Arial"/>
                        </a:rPr>
                        <a:t>Tekil KişiSayısı</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3055">
                <a:tc rowSpan="13">
                  <a:txBody>
                    <a:bodyPr/>
                    <a:lstStyle/>
                    <a:p>
                      <a:pPr algn="ctr" fontAlgn="ctr"/>
                      <a:r>
                        <a:rPr lang="tr-TR" sz="1200" b="1" i="0" u="none" strike="noStrike" dirty="0">
                          <a:solidFill>
                            <a:srgbClr val="000000"/>
                          </a:solidFill>
                          <a:latin typeface="Arial"/>
                        </a:rPr>
                        <a:t>2023</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dirty="0">
                          <a:solidFill>
                            <a:srgbClr val="000000"/>
                          </a:solidFill>
                          <a:latin typeface="Arial"/>
                        </a:rPr>
                        <a:t>1</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latin typeface="+mn-lt"/>
                        </a:rPr>
                        <a:t>1.796.847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350.039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latin typeface="+mn-lt"/>
                        </a:rPr>
                        <a:t>318.228</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11.707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2.991</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latin typeface="+mn-lt"/>
                        </a:rPr>
                        <a:t>2.665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0,7</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0,9</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latin typeface="+mn-lt"/>
                        </a:rPr>
                        <a:t>0,8</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2</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latin typeface="+mn-lt"/>
                        </a:rPr>
                        <a:t>1.300.152</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270.103</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latin typeface="+mn-lt"/>
                        </a:rPr>
                        <a:t>292.859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8.929</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2.487</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latin typeface="+mn-lt"/>
                        </a:rPr>
                        <a:t>2.195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0,7</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0,9</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dirty="0">
                          <a:latin typeface="+mn-lt"/>
                        </a:rPr>
                        <a:t>0,7</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3</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1.412.446</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305.158</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315.428</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9.495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3.026</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2.335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0,7</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1,0</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0,7</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4</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849.825</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235.790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222.836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8.119</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2.458</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2.329</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1,0</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1,0</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1,0</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5</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1.915.377</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413.747</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331.668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14.349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4.846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3.217</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0,7</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1,2</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1,0</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6</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822.642</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240.962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237.609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9.955</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3.349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2.748</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1,2</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1,4</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1,2</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7</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2.011.169</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487.889</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345.435</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18.458</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6.763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4.294</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0,9</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1,4</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1,2</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8</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1.444.768</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418.028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322.518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13.600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5.631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3.572</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0,9</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1,3</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1,1</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9</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kern="1200" dirty="0">
                          <a:solidFill>
                            <a:srgbClr val="000000"/>
                          </a:solidFill>
                          <a:latin typeface="+mn-lt"/>
                          <a:ea typeface="+mn-ea"/>
                          <a:cs typeface="+mn-cs"/>
                        </a:rPr>
                        <a:t>963.340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mn-lt"/>
                          <a:ea typeface="+mn-ea"/>
                          <a:cs typeface="+mn-cs"/>
                        </a:rPr>
                        <a:t>345.225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mn-lt"/>
                          <a:ea typeface="+mn-ea"/>
                          <a:cs typeface="+mn-cs"/>
                        </a:rPr>
                        <a:t>253.605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mn-lt"/>
                          <a:ea typeface="+mn-ea"/>
                          <a:cs typeface="+mn-cs"/>
                        </a:rPr>
                        <a:t>9.334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mn-lt"/>
                          <a:ea typeface="+mn-ea"/>
                          <a:cs typeface="+mn-cs"/>
                        </a:rPr>
                        <a:t>4.055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mn-lt"/>
                          <a:ea typeface="+mn-ea"/>
                          <a:cs typeface="+mn-cs"/>
                        </a:rPr>
                        <a:t>2.837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mn-lt"/>
                          <a:ea typeface="+mn-ea"/>
                          <a:cs typeface="+mn-cs"/>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mn-lt"/>
                          <a:ea typeface="+mn-ea"/>
                          <a:cs typeface="+mn-cs"/>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kern="1200" dirty="0">
                          <a:solidFill>
                            <a:srgbClr val="000000"/>
                          </a:solidFill>
                          <a:latin typeface="+mn-lt"/>
                          <a:ea typeface="+mn-ea"/>
                          <a:cs typeface="+mn-cs"/>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3055">
                <a:tc vMerge="1">
                  <a:txBody>
                    <a:bodyPr/>
                    <a:lstStyle/>
                    <a:p>
                      <a:endParaRPr lang="tr-TR"/>
                    </a:p>
                  </a:txBody>
                  <a:tcPr/>
                </a:tc>
                <a:tc>
                  <a:txBody>
                    <a:bodyPr/>
                    <a:lstStyle/>
                    <a:p>
                      <a:pPr algn="ctr" fontAlgn="ctr"/>
                      <a:r>
                        <a:rPr lang="tr-TR" sz="1200" b="0" i="0" u="none" strike="noStrike" dirty="0">
                          <a:solidFill>
                            <a:srgbClr val="000000"/>
                          </a:solidFill>
                          <a:latin typeface="Arial"/>
                        </a:rPr>
                        <a:t>10</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2.028.345</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583.256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347.128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18.340</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8.142</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4.301 </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dirty="0">
                          <a:latin typeface="+mn-lt"/>
                        </a:rPr>
                        <a:t>0,9</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1,4</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latin typeface="+mn-lt"/>
                        </a:rPr>
                        <a:t>1,2</a:t>
                      </a:r>
                      <a:endParaRPr lang="tr-TR" sz="1200" b="0" i="0" u="none" strike="noStrike" kern="1200" dirty="0">
                        <a:solidFill>
                          <a:srgbClr val="000000"/>
                        </a:solidFill>
                        <a:latin typeface="+mn-lt"/>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25206">
                <a:tc vMerge="1">
                  <a:txBody>
                    <a:bodyPr/>
                    <a:lstStyle/>
                    <a:p>
                      <a:endParaRPr lang="tr-TR"/>
                    </a:p>
                  </a:txBody>
                  <a:tcPr/>
                </a:tc>
                <a:tc>
                  <a:txBody>
                    <a:bodyPr/>
                    <a:lstStyle/>
                    <a:p>
                      <a:pPr algn="ctr" fontAlgn="ctr"/>
                      <a:r>
                        <a:rPr lang="tr-TR" sz="1200" b="0" i="0" u="none" strike="noStrike" dirty="0">
                          <a:solidFill>
                            <a:srgbClr val="000000"/>
                          </a:solidFill>
                          <a:latin typeface="Arial"/>
                        </a:rPr>
                        <a:t>11</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1.439.264</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491.685</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320.668</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13.603</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6.923</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3.719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0,9</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1,4</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dirty="0"/>
                        <a:t>1,2</a:t>
                      </a:r>
                      <a:endParaRPr lang="tr-TR" sz="1200" b="0"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2"/>
                  </a:ext>
                </a:extLst>
              </a:tr>
              <a:tr h="252400">
                <a:tc vMerge="1">
                  <a:txBody>
                    <a:bodyPr/>
                    <a:lstStyle/>
                    <a:p>
                      <a:endParaRPr lang="tr-TR"/>
                    </a:p>
                  </a:txBody>
                  <a:tcPr/>
                </a:tc>
                <a:tc>
                  <a:txBody>
                    <a:bodyPr/>
                    <a:lstStyle/>
                    <a:p>
                      <a:pPr algn="ctr" fontAlgn="ctr"/>
                      <a:r>
                        <a:rPr lang="tr-TR" sz="1100" b="0" i="0" u="none" strike="noStrike" dirty="0">
                          <a:solidFill>
                            <a:srgbClr val="000000"/>
                          </a:solidFill>
                          <a:latin typeface="Arial"/>
                        </a:rPr>
                        <a:t>12</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kern="1200" dirty="0">
                          <a:solidFill>
                            <a:srgbClr val="000000"/>
                          </a:solidFill>
                          <a:latin typeface="Arial"/>
                          <a:ea typeface="+mn-ea"/>
                          <a:cs typeface="+mn-cs"/>
                        </a:rPr>
                        <a:t>971.340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Arial"/>
                          <a:ea typeface="+mn-ea"/>
                          <a:cs typeface="+mn-cs"/>
                        </a:rPr>
                        <a:t>424.987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Arial"/>
                          <a:ea typeface="+mn-ea"/>
                          <a:cs typeface="+mn-cs"/>
                        </a:rPr>
                        <a:t>255.205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Arial"/>
                          <a:ea typeface="+mn-ea"/>
                          <a:cs typeface="+mn-cs"/>
                        </a:rPr>
                        <a:t>10.881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Arial"/>
                          <a:ea typeface="+mn-ea"/>
                          <a:cs typeface="+mn-cs"/>
                        </a:rPr>
                        <a:t>6.364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Arial"/>
                          <a:ea typeface="+mn-ea"/>
                          <a:cs typeface="+mn-cs"/>
                        </a:rPr>
                        <a:t>3.329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dirty="0">
                          <a:solidFill>
                            <a:srgbClr val="000000"/>
                          </a:solidFill>
                          <a:latin typeface="Arial"/>
                          <a:ea typeface="+mn-ea"/>
                          <a:cs typeface="+mn-cs"/>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kern="1200" dirty="0">
                          <a:solidFill>
                            <a:srgbClr val="000000"/>
                          </a:solidFill>
                          <a:latin typeface="Arial"/>
                          <a:ea typeface="+mn-ea"/>
                          <a:cs typeface="+mn-cs"/>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kern="1200" dirty="0">
                          <a:solidFill>
                            <a:srgbClr val="000000"/>
                          </a:solidFill>
                          <a:latin typeface="Arial"/>
                          <a:ea typeface="+mn-ea"/>
                          <a:cs typeface="+mn-cs"/>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460295">
                <a:tc vMerge="1">
                  <a:txBody>
                    <a:bodyPr/>
                    <a:lstStyle/>
                    <a:p>
                      <a:endParaRPr lang="tr-TR"/>
                    </a:p>
                  </a:txBody>
                  <a:tcPr/>
                </a:tc>
                <a:tc>
                  <a:txBody>
                    <a:bodyPr/>
                    <a:lstStyle/>
                    <a:p>
                      <a:pPr algn="ctr" fontAlgn="ctr"/>
                      <a:r>
                        <a:rPr lang="tr-TR" sz="1200" b="1" i="0" u="none" strike="noStrike" kern="1200" dirty="0">
                          <a:solidFill>
                            <a:srgbClr val="000000"/>
                          </a:solidFill>
                          <a:latin typeface="Arial"/>
                          <a:ea typeface="+mn-ea"/>
                          <a:cs typeface="+mn-cs"/>
                        </a:rPr>
                        <a:t>2023 Toplam</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16.954.515</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4.566.879</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558.651</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146.770</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57.034 </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t>16.078 </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i="0" u="none" strike="noStrike" kern="1200" dirty="0">
                          <a:solidFill>
                            <a:schemeClr val="tx1"/>
                          </a:solidFill>
                          <a:latin typeface="+mn-lt"/>
                          <a:ea typeface="+mn-ea"/>
                          <a:cs typeface="+mn-cs"/>
                        </a:rPr>
                        <a:t>2,0</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i="0" u="none" strike="noStrike" kern="1200" dirty="0">
                          <a:solidFill>
                            <a:schemeClr val="tx1"/>
                          </a:solidFill>
                          <a:latin typeface="+mn-lt"/>
                          <a:ea typeface="+mn-ea"/>
                          <a:cs typeface="+mn-cs"/>
                        </a:rPr>
                        <a:t>2,7</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i="0" u="none" strike="noStrike" kern="1200" dirty="0">
                          <a:solidFill>
                            <a:schemeClr val="tx1"/>
                          </a:solidFill>
                          <a:latin typeface="+mn-lt"/>
                          <a:ea typeface="+mn-ea"/>
                          <a:cs typeface="+mn-cs"/>
                        </a:rPr>
                        <a:t>4,0</a:t>
                      </a:r>
                      <a:endParaRPr lang="tr-TR" sz="1200" b="1" i="0" u="none" strike="noStrike" kern="1200" dirty="0">
                        <a:solidFill>
                          <a:srgbClr val="000000"/>
                        </a:solidFill>
                        <a:latin typeface="Arial"/>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8202063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42843" y="0"/>
            <a:ext cx="8858317" cy="714356"/>
          </a:xfrm>
          <a:solidFill>
            <a:schemeClr val="accent2">
              <a:lumMod val="20000"/>
              <a:lumOff val="80000"/>
            </a:schemeClr>
          </a:solidFill>
          <a:ln>
            <a:solidFill>
              <a:schemeClr val="accent1"/>
            </a:solidFill>
          </a:ln>
        </p:spPr>
        <p:txBody>
          <a:bodyPr>
            <a:normAutofit fontScale="90000"/>
          </a:bodyPr>
          <a:lstStyle/>
          <a:p>
            <a:r>
              <a:rPr lang="tr-TR" sz="2400" b="1" dirty="0"/>
              <a:t>KARŞILIKSIZ ÇEKLER (2024 YILI)</a:t>
            </a:r>
            <a:br>
              <a:rPr lang="tr-TR" sz="2400" b="1" dirty="0"/>
            </a:br>
            <a:r>
              <a:rPr lang="tr-TR" sz="2400" b="1" dirty="0">
                <a:latin typeface="Times New Roman" pitchFamily="18" charset="0"/>
                <a:cs typeface="Times New Roman" pitchFamily="18" charset="0"/>
              </a:rPr>
              <a:t>(Kaynak: 15 Ocak 2025 </a:t>
            </a:r>
            <a:r>
              <a:rPr lang="tr-TR" sz="2400" b="1" dirty="0">
                <a:latin typeface="Times New Roman" pitchFamily="18" charset="0"/>
                <a:cs typeface="Times New Roman" pitchFamily="18" charset="0"/>
                <a:hlinkClick r:id="rId3"/>
              </a:rPr>
              <a:t>www.tbb.org.tr</a:t>
            </a:r>
            <a:r>
              <a:rPr lang="tr-TR" sz="2400" b="1" dirty="0">
                <a:latin typeface="Times New Roman" pitchFamily="18" charset="0"/>
                <a:cs typeface="Times New Roman" pitchFamily="18" charset="0"/>
              </a:rPr>
              <a:t> )</a:t>
            </a:r>
            <a:endParaRPr lang="tr-TR" sz="2400" b="1" dirty="0"/>
          </a:p>
        </p:txBody>
      </p:sp>
      <p:graphicFrame>
        <p:nvGraphicFramePr>
          <p:cNvPr id="5" name="4 Tablo"/>
          <p:cNvGraphicFramePr>
            <a:graphicFrameLocks noGrp="1"/>
          </p:cNvGraphicFramePr>
          <p:nvPr>
            <p:extLst>
              <p:ext uri="{D42A27DB-BD31-4B8C-83A1-F6EECF244321}">
                <p14:modId xmlns:p14="http://schemas.microsoft.com/office/powerpoint/2010/main" val="678134667"/>
              </p:ext>
            </p:extLst>
          </p:nvPr>
        </p:nvGraphicFramePr>
        <p:xfrm>
          <a:off x="142843" y="785791"/>
          <a:ext cx="8831468" cy="5691940"/>
        </p:xfrm>
        <a:graphic>
          <a:graphicData uri="http://schemas.openxmlformats.org/drawingml/2006/table">
            <a:tbl>
              <a:tblPr/>
              <a:tblGrid>
                <a:gridCol w="684741">
                  <a:extLst>
                    <a:ext uri="{9D8B030D-6E8A-4147-A177-3AD203B41FA5}">
                      <a16:colId xmlns:a16="http://schemas.microsoft.com/office/drawing/2014/main" val="20000"/>
                    </a:ext>
                  </a:extLst>
                </a:gridCol>
                <a:gridCol w="742598">
                  <a:extLst>
                    <a:ext uri="{9D8B030D-6E8A-4147-A177-3AD203B41FA5}">
                      <a16:colId xmlns:a16="http://schemas.microsoft.com/office/drawing/2014/main" val="20001"/>
                    </a:ext>
                  </a:extLst>
                </a:gridCol>
                <a:gridCol w="921227">
                  <a:extLst>
                    <a:ext uri="{9D8B030D-6E8A-4147-A177-3AD203B41FA5}">
                      <a16:colId xmlns:a16="http://schemas.microsoft.com/office/drawing/2014/main" val="20002"/>
                    </a:ext>
                  </a:extLst>
                </a:gridCol>
                <a:gridCol w="993197">
                  <a:extLst>
                    <a:ext uri="{9D8B030D-6E8A-4147-A177-3AD203B41FA5}">
                      <a16:colId xmlns:a16="http://schemas.microsoft.com/office/drawing/2014/main" val="20003"/>
                    </a:ext>
                  </a:extLst>
                </a:gridCol>
                <a:gridCol w="901864">
                  <a:extLst>
                    <a:ext uri="{9D8B030D-6E8A-4147-A177-3AD203B41FA5}">
                      <a16:colId xmlns:a16="http://schemas.microsoft.com/office/drawing/2014/main" val="20004"/>
                    </a:ext>
                  </a:extLst>
                </a:gridCol>
                <a:gridCol w="782442">
                  <a:extLst>
                    <a:ext uri="{9D8B030D-6E8A-4147-A177-3AD203B41FA5}">
                      <a16:colId xmlns:a16="http://schemas.microsoft.com/office/drawing/2014/main" val="20005"/>
                    </a:ext>
                  </a:extLst>
                </a:gridCol>
                <a:gridCol w="913836">
                  <a:extLst>
                    <a:ext uri="{9D8B030D-6E8A-4147-A177-3AD203B41FA5}">
                      <a16:colId xmlns:a16="http://schemas.microsoft.com/office/drawing/2014/main" val="20006"/>
                    </a:ext>
                  </a:extLst>
                </a:gridCol>
                <a:gridCol w="848139">
                  <a:extLst>
                    <a:ext uri="{9D8B030D-6E8A-4147-A177-3AD203B41FA5}">
                      <a16:colId xmlns:a16="http://schemas.microsoft.com/office/drawing/2014/main" val="20007"/>
                    </a:ext>
                  </a:extLst>
                </a:gridCol>
                <a:gridCol w="629362">
                  <a:extLst>
                    <a:ext uri="{9D8B030D-6E8A-4147-A177-3AD203B41FA5}">
                      <a16:colId xmlns:a16="http://schemas.microsoft.com/office/drawing/2014/main" val="20008"/>
                    </a:ext>
                  </a:extLst>
                </a:gridCol>
                <a:gridCol w="707031">
                  <a:extLst>
                    <a:ext uri="{9D8B030D-6E8A-4147-A177-3AD203B41FA5}">
                      <a16:colId xmlns:a16="http://schemas.microsoft.com/office/drawing/2014/main" val="20009"/>
                    </a:ext>
                  </a:extLst>
                </a:gridCol>
                <a:gridCol w="707031">
                  <a:extLst>
                    <a:ext uri="{9D8B030D-6E8A-4147-A177-3AD203B41FA5}">
                      <a16:colId xmlns:a16="http://schemas.microsoft.com/office/drawing/2014/main" val="20010"/>
                    </a:ext>
                  </a:extLst>
                </a:gridCol>
              </a:tblGrid>
              <a:tr h="612389">
                <a:tc rowSpan="2">
                  <a:txBody>
                    <a:bodyPr/>
                    <a:lstStyle/>
                    <a:p>
                      <a:pPr algn="ctr" fontAlgn="ctr"/>
                      <a:r>
                        <a:rPr lang="tr-TR" sz="1200" b="1" i="0" u="none" strike="noStrike" dirty="0">
                          <a:solidFill>
                            <a:srgbClr val="000000"/>
                          </a:solidFill>
                          <a:latin typeface="Arial"/>
                        </a:rPr>
                        <a:t>Yıllar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tr-TR" sz="1200" b="1" i="0" u="none" strike="noStrike" dirty="0">
                          <a:solidFill>
                            <a:srgbClr val="000000"/>
                          </a:solidFill>
                          <a:latin typeface="Arial"/>
                        </a:rPr>
                        <a:t>Aylar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tr-TR" sz="1100" b="1" i="0" u="none" strike="noStrike" dirty="0">
                          <a:solidFill>
                            <a:srgbClr val="000000"/>
                          </a:solidFill>
                          <a:latin typeface="Arial"/>
                        </a:rPr>
                        <a:t>Bankalara İbraz Edilen Çekler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gridSpan="3">
                  <a:txBody>
                    <a:bodyPr/>
                    <a:lstStyle/>
                    <a:p>
                      <a:pPr algn="ctr" fontAlgn="ctr"/>
                      <a:br>
                        <a:rPr lang="tr-TR" sz="1100" b="1" i="0" u="none" strike="noStrike" dirty="0">
                          <a:solidFill>
                            <a:srgbClr val="000000"/>
                          </a:solidFill>
                          <a:latin typeface="Arial"/>
                        </a:rPr>
                      </a:br>
                      <a:r>
                        <a:rPr lang="tr-TR" sz="1100" b="1" i="0" u="none" strike="noStrike" dirty="0">
                          <a:solidFill>
                            <a:srgbClr val="000000"/>
                          </a:solidFill>
                          <a:latin typeface="Arial"/>
                        </a:rPr>
                        <a:t>Karşılıksız İşlemi Yapılan Çekler  </a:t>
                      </a:r>
                      <a:br>
                        <a:rPr lang="tr-TR" sz="1100" b="1" i="0" u="none" strike="noStrike" dirty="0">
                          <a:solidFill>
                            <a:srgbClr val="000000"/>
                          </a:solidFill>
                          <a:latin typeface="Arial"/>
                        </a:rPr>
                      </a:b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gridSpan="3">
                  <a:txBody>
                    <a:bodyPr/>
                    <a:lstStyle/>
                    <a:p>
                      <a:pPr algn="ctr" fontAlgn="ctr"/>
                      <a:r>
                        <a:rPr lang="tr-TR" sz="1100" b="1" i="0" u="none" strike="noStrike" dirty="0">
                          <a:solidFill>
                            <a:srgbClr val="000000"/>
                          </a:solidFill>
                          <a:latin typeface="Arial"/>
                        </a:rPr>
                        <a:t>Karşılıksız İşlemi Yapılan Çekler / Bankalara İbraz Edilen Çekler  (%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460295">
                <a:tc vMerge="1">
                  <a:txBody>
                    <a:bodyPr/>
                    <a:lstStyle/>
                    <a:p>
                      <a:endParaRPr lang="tr-TR"/>
                    </a:p>
                  </a:txBody>
                  <a:tcPr/>
                </a:tc>
                <a:tc vMerge="1">
                  <a:txBody>
                    <a:bodyPr/>
                    <a:lstStyle/>
                    <a:p>
                      <a:endParaRPr lang="tr-TR"/>
                    </a:p>
                  </a:txBody>
                  <a:tcPr/>
                </a:tc>
                <a:tc>
                  <a:txBody>
                    <a:bodyPr/>
                    <a:lstStyle/>
                    <a:p>
                      <a:pPr algn="ctr" fontAlgn="ctr"/>
                      <a:r>
                        <a:rPr lang="tr-TR" sz="1100" b="1" i="0" u="none" strike="noStrike" dirty="0">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 </a:t>
                      </a:r>
                      <a:br>
                        <a:rPr lang="tr-TR" sz="1100" b="1" i="0" u="none" strike="noStrike" dirty="0">
                          <a:solidFill>
                            <a:srgbClr val="000000"/>
                          </a:solidFill>
                          <a:latin typeface="Arial"/>
                        </a:rPr>
                      </a:br>
                      <a:r>
                        <a:rPr lang="tr-TR" sz="1100" b="1" i="0" u="none" strike="noStrike" dirty="0">
                          <a:solidFill>
                            <a:srgbClr val="000000"/>
                          </a:solidFill>
                          <a:latin typeface="Arial"/>
                        </a:rPr>
                        <a:t>(Milyon TL)</a:t>
                      </a:r>
                      <a:r>
                        <a:rPr lang="tr-TR" sz="1100" b="1" i="0" u="none" strike="noStrike" baseline="30000" dirty="0">
                          <a:solidFill>
                            <a:srgbClr val="000000"/>
                          </a:solidFill>
                          <a:latin typeface="Arial"/>
                        </a:rPr>
                        <a:t> </a:t>
                      </a: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Tekil Kişi Sayısı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 </a:t>
                      </a:r>
                      <a:br>
                        <a:rPr lang="tr-TR" sz="1100" b="1" i="0" u="none" strike="noStrike" dirty="0">
                          <a:solidFill>
                            <a:srgbClr val="000000"/>
                          </a:solidFill>
                          <a:latin typeface="Arial"/>
                        </a:rPr>
                      </a:br>
                      <a:r>
                        <a:rPr lang="tr-TR" sz="1100" b="1" i="0" u="none" strike="noStrike" dirty="0">
                          <a:solidFill>
                            <a:srgbClr val="000000"/>
                          </a:solidFill>
                          <a:latin typeface="Arial"/>
                        </a:rPr>
                        <a:t>(Milyon TL)</a:t>
                      </a:r>
                      <a:r>
                        <a:rPr lang="tr-TR" sz="1100" b="1" i="0" u="none" strike="noStrike" baseline="30000" dirty="0">
                          <a:solidFill>
                            <a:srgbClr val="000000"/>
                          </a:solidFill>
                          <a:latin typeface="Arial"/>
                        </a:rPr>
                        <a:t> </a:t>
                      </a: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Tekil Kişi Sayısı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a:solidFill>
                            <a:srgbClr val="000000"/>
                          </a:solidFill>
                          <a:latin typeface="Arial"/>
                        </a:rPr>
                        <a:t>Tekil KişiSayısı</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3055">
                <a:tc rowSpan="13">
                  <a:txBody>
                    <a:bodyPr/>
                    <a:lstStyle/>
                    <a:p>
                      <a:pPr algn="ctr" fontAlgn="ctr"/>
                      <a:r>
                        <a:rPr lang="tr-TR" sz="1200" b="1" i="0" u="none" strike="noStrike" dirty="0">
                          <a:solidFill>
                            <a:srgbClr val="000000"/>
                          </a:solidFill>
                          <a:latin typeface="Arial"/>
                        </a:rPr>
                        <a:t>2024</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400" b="0" i="0" u="none" strike="noStrike" dirty="0">
                          <a:solidFill>
                            <a:srgbClr val="000000"/>
                          </a:solidFill>
                          <a:latin typeface="Arial"/>
                        </a:rPr>
                        <a:t>1</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1.935.699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latin typeface="+mn-lt"/>
                        </a:rPr>
                        <a:t>641.578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a:latin typeface="+mn-lt"/>
                        </a:rPr>
                        <a:t>340.010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20.260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10.671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4.858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1,05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1" i="0" u="none" strike="noStrike" dirty="0">
                          <a:solidFill>
                            <a:srgbClr val="000000"/>
                          </a:solidFill>
                          <a:effectLst/>
                          <a:latin typeface="Calibri" panose="020F0502020204030204" pitchFamily="34" charset="0"/>
                        </a:rPr>
                        <a:t>1,66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Calibri" panose="020F0502020204030204" pitchFamily="34" charset="0"/>
                        </a:rPr>
                        <a:t>1,43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2</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tr-TR" sz="1400" b="0" i="0" u="none" strike="noStrike" dirty="0">
                          <a:solidFill>
                            <a:srgbClr val="000000"/>
                          </a:solidFill>
                          <a:effectLst/>
                          <a:latin typeface="+mn-lt"/>
                        </a:rPr>
                        <a:t>1.280.529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497.652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301.729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15.742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9.051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4.006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1,23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Calibri" panose="020F0502020204030204" pitchFamily="34" charset="0"/>
                        </a:rPr>
                        <a:t>1,82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Calibri" panose="020F0502020204030204" pitchFamily="34" charset="0"/>
                        </a:rPr>
                        <a:t>1,33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3</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829.018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397.895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229.617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12.639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8.232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3.621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panose="020F0502020204030204" pitchFamily="34" charset="0"/>
                        </a:rPr>
                        <a:t>1,52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1" i="0" u="none" strike="noStrike" dirty="0">
                          <a:solidFill>
                            <a:srgbClr val="000000"/>
                          </a:solidFill>
                          <a:effectLst/>
                          <a:latin typeface="Calibri" panose="020F0502020204030204" pitchFamily="34" charset="0"/>
                        </a:rPr>
                        <a:t>2,07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panose="020F0502020204030204" pitchFamily="34" charset="0"/>
                        </a:rPr>
                        <a:t>1,58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4</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tr-TR" sz="1400" b="0" i="0" u="none" strike="noStrike" dirty="0">
                          <a:solidFill>
                            <a:srgbClr val="000000"/>
                          </a:solidFill>
                          <a:effectLst/>
                          <a:latin typeface="+mn-lt"/>
                        </a:rPr>
                        <a:t>1.172.177</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661.637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332.897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25.923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15.097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6.040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2,21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2,28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1,81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5</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1.412.347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634.732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325.078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21.827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14.003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5.463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1,54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2,20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1,68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6</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849.505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448.925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247.048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15.348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10.755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4.905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1,80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2,39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1,98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7</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1.942.533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838.718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352.048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34.392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21.990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7.826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1,77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2,62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8</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tr-TR" sz="1400">
                          <a:effectLst/>
                          <a:latin typeface="+mn-lt"/>
                        </a:rPr>
                        <a:t>840.743</a:t>
                      </a: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tr-TR" sz="1400" b="1" dirty="0">
                          <a:effectLst/>
                          <a:latin typeface="+mn-lt"/>
                        </a:rPr>
                        <a:t>511.127</a:t>
                      </a: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t"/>
                      <a:r>
                        <a:rPr lang="tr-TR" sz="1400" dirty="0">
                          <a:effectLst/>
                          <a:latin typeface="+mn-lt"/>
                        </a:rPr>
                        <a:t>235.312</a:t>
                      </a: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tr-TR" sz="1400">
                          <a:effectLst/>
                          <a:latin typeface="+mn-lt"/>
                        </a:rPr>
                        <a:t>17.914</a:t>
                      </a: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tr-TR" sz="1400" b="1" dirty="0">
                          <a:effectLst/>
                          <a:latin typeface="+mn-lt"/>
                        </a:rPr>
                        <a:t> 12.483</a:t>
                      </a: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t"/>
                      <a:r>
                        <a:rPr lang="tr-TR" sz="1400" dirty="0">
                          <a:effectLst/>
                          <a:latin typeface="+mn-lt"/>
                        </a:rPr>
                        <a:t>   5.523</a:t>
                      </a: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tr-TR" sz="1400" dirty="0">
                          <a:effectLst/>
                          <a:latin typeface="+mn-lt"/>
                        </a:rPr>
                        <a:t>2,13</a:t>
                      </a: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tr-TR" sz="1400" b="1" dirty="0">
                          <a:effectLst/>
                          <a:latin typeface="+mn-lt"/>
                        </a:rPr>
                        <a:t> 2,44</a:t>
                      </a: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t"/>
                      <a:r>
                        <a:rPr lang="tr-TR" sz="1400" dirty="0">
                          <a:effectLst/>
                          <a:latin typeface="+mn-lt"/>
                        </a:rPr>
                        <a:t>  2,34</a:t>
                      </a: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9</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0" i="0" u="none" strike="noStrike" kern="1200" dirty="0">
                          <a:solidFill>
                            <a:schemeClr val="tx1"/>
                          </a:solidFill>
                          <a:effectLst/>
                          <a:latin typeface="+mn-lt"/>
                          <a:ea typeface="+mn-ea"/>
                          <a:cs typeface="+mn-cs"/>
                        </a:rPr>
                        <a:t>1.859.939</a:t>
                      </a: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i="0" u="none" strike="noStrike" kern="1200" dirty="0">
                          <a:solidFill>
                            <a:schemeClr val="tx1"/>
                          </a:solidFill>
                          <a:effectLst/>
                          <a:latin typeface="+mn-lt"/>
                          <a:ea typeface="+mn-ea"/>
                          <a:cs typeface="+mn-cs"/>
                        </a:rPr>
                        <a:t>844.000</a:t>
                      </a: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0" i="0" u="none" strike="noStrike" kern="1200" dirty="0">
                          <a:solidFill>
                            <a:schemeClr val="tx1"/>
                          </a:solidFill>
                          <a:effectLst/>
                          <a:latin typeface="+mn-lt"/>
                          <a:ea typeface="+mn-ea"/>
                          <a:cs typeface="+mn-cs"/>
                        </a:rPr>
                        <a:t>349.862</a:t>
                      </a: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0" i="0" u="none" strike="noStrike" kern="1200" dirty="0">
                          <a:solidFill>
                            <a:schemeClr val="tx1"/>
                          </a:solidFill>
                          <a:effectLst/>
                          <a:latin typeface="+mn-lt"/>
                          <a:ea typeface="+mn-ea"/>
                          <a:cs typeface="+mn-cs"/>
                        </a:rPr>
                        <a:t>32.723</a:t>
                      </a: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i="0" u="none" strike="noStrike" kern="1200" dirty="0">
                          <a:solidFill>
                            <a:schemeClr val="tx1"/>
                          </a:solidFill>
                          <a:effectLst/>
                          <a:latin typeface="+mn-lt"/>
                          <a:ea typeface="+mn-ea"/>
                          <a:cs typeface="+mn-cs"/>
                        </a:rPr>
                        <a:t>20.365</a:t>
                      </a: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0" i="0" u="none" strike="noStrike" kern="1200" dirty="0">
                          <a:solidFill>
                            <a:schemeClr val="tx1"/>
                          </a:solidFill>
                          <a:effectLst/>
                          <a:latin typeface="+mn-lt"/>
                          <a:ea typeface="+mn-ea"/>
                          <a:cs typeface="+mn-cs"/>
                        </a:rPr>
                        <a:t>8.347</a:t>
                      </a: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1,75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2,41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10</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1.384.391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738.764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320.869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25.755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17.805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7.302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1,86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2,41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25206">
                <a:tc vMerge="1">
                  <a:txBody>
                    <a:bodyPr/>
                    <a:lstStyle/>
                    <a:p>
                      <a:endParaRPr lang="tr-TR"/>
                    </a:p>
                  </a:txBody>
                  <a:tcPr/>
                </a:tc>
                <a:tc>
                  <a:txBody>
                    <a:bodyPr/>
                    <a:lstStyle/>
                    <a:p>
                      <a:pPr algn="ctr" fontAlgn="ctr"/>
                      <a:r>
                        <a:rPr lang="tr-TR" sz="1400" b="0" i="0" u="none" strike="noStrike" dirty="0">
                          <a:solidFill>
                            <a:srgbClr val="000000"/>
                          </a:solidFill>
                          <a:latin typeface="Arial"/>
                        </a:rPr>
                        <a:t>11</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879.766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584.957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238.487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17.449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13.040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5.602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1,98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2,22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2"/>
                  </a:ext>
                </a:extLst>
              </a:tr>
              <a:tr h="252400">
                <a:tc vMerge="1">
                  <a:txBody>
                    <a:bodyPr/>
                    <a:lstStyle/>
                    <a:p>
                      <a:endParaRPr lang="tr-TR"/>
                    </a:p>
                  </a:txBody>
                  <a:tcPr/>
                </a:tc>
                <a:tc>
                  <a:txBody>
                    <a:bodyPr/>
                    <a:lstStyle/>
                    <a:p>
                      <a:pPr algn="ctr" fontAlgn="ctr"/>
                      <a:r>
                        <a:rPr lang="tr-TR" sz="1400" b="0" i="0" u="none" strike="noStrike" dirty="0">
                          <a:solidFill>
                            <a:srgbClr val="000000"/>
                          </a:solidFill>
                          <a:latin typeface="Arial"/>
                        </a:rPr>
                        <a:t>12</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1.913.627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i="0" dirty="0">
                          <a:effectLst/>
                          <a:latin typeface="Roboto" panose="02000000000000000000" pitchFamily="2" charset="0"/>
                        </a:rPr>
                        <a:t>997.766</a:t>
                      </a: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356.181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32.532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23.176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8.142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1,70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2,32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460295">
                <a:tc vMerge="1">
                  <a:txBody>
                    <a:bodyPr/>
                    <a:lstStyle/>
                    <a:p>
                      <a:endParaRPr lang="tr-TR"/>
                    </a:p>
                  </a:txBody>
                  <a:tcPr/>
                </a:tc>
                <a:tc>
                  <a:txBody>
                    <a:bodyPr/>
                    <a:lstStyle/>
                    <a:p>
                      <a:pPr algn="ctr" fontAlgn="ctr"/>
                      <a:r>
                        <a:rPr lang="tr-TR" sz="1200" b="1" i="0" u="none" strike="noStrike" kern="1200" dirty="0">
                          <a:solidFill>
                            <a:srgbClr val="000000"/>
                          </a:solidFill>
                          <a:latin typeface="Arial"/>
                          <a:ea typeface="+mn-ea"/>
                          <a:cs typeface="+mn-cs"/>
                        </a:rPr>
                        <a:t>2024 Toplam</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r>
                        <a:rPr lang="tr-TR" sz="1400" b="1" i="0" u="none" strike="noStrike" dirty="0">
                          <a:solidFill>
                            <a:srgbClr val="000000"/>
                          </a:solidFill>
                          <a:effectLst/>
                          <a:latin typeface="+mn-lt"/>
                        </a:rPr>
                        <a:t>14.386.647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r>
                        <a:rPr lang="tr-TR" sz="1400" b="1" i="0" u="none" strike="noStrike" dirty="0">
                          <a:solidFill>
                            <a:srgbClr val="000000"/>
                          </a:solidFill>
                          <a:effectLst/>
                          <a:latin typeface="+mn-lt"/>
                        </a:rPr>
                        <a:t>6.799.985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r>
                        <a:rPr lang="tr-TR" sz="1400" b="1" i="0" u="none" strike="noStrike" dirty="0">
                          <a:solidFill>
                            <a:srgbClr val="000000"/>
                          </a:solidFill>
                          <a:effectLst/>
                          <a:latin typeface="+mn-lt"/>
                        </a:rPr>
                        <a:t>3.272.957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r>
                        <a:rPr lang="tr-TR" sz="1400" b="1" i="0" u="none" strike="noStrike" dirty="0">
                          <a:solidFill>
                            <a:srgbClr val="000000"/>
                          </a:solidFill>
                          <a:effectLst/>
                          <a:latin typeface="+mn-lt"/>
                        </a:rPr>
                        <a:t>239.972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r>
                        <a:rPr lang="tr-TR" sz="1400" b="1" i="0" u="none" strike="noStrike" dirty="0">
                          <a:solidFill>
                            <a:srgbClr val="000000"/>
                          </a:solidFill>
                          <a:effectLst/>
                          <a:latin typeface="+mn-lt"/>
                        </a:rPr>
                        <a:t>153.492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r>
                        <a:rPr lang="tr-TR" sz="1400" b="1" i="0" u="none" strike="noStrike" dirty="0">
                          <a:solidFill>
                            <a:srgbClr val="000000"/>
                          </a:solidFill>
                          <a:effectLst/>
                          <a:latin typeface="+mn-lt"/>
                        </a:rPr>
                        <a:t>58.030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r>
                        <a:rPr lang="tr-TR" sz="1400" b="1" i="0" u="none" strike="noStrike" dirty="0">
                          <a:solidFill>
                            <a:srgbClr val="000000"/>
                          </a:solidFill>
                          <a:effectLst/>
                          <a:latin typeface="+mn-lt"/>
                        </a:rPr>
                        <a:t>20.54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r>
                        <a:rPr lang="tr-TR" sz="1400" b="1" i="0" u="none" strike="noStrike" dirty="0">
                          <a:solidFill>
                            <a:srgbClr val="000000"/>
                          </a:solidFill>
                          <a:effectLst/>
                          <a:latin typeface="+mn-lt"/>
                        </a:rPr>
                        <a:t>26,84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r>
                        <a:rPr lang="tr-TR" sz="1400" b="1" i="0" u="none" strike="noStrike" dirty="0">
                          <a:solidFill>
                            <a:srgbClr val="000000"/>
                          </a:solidFill>
                          <a:effectLst/>
                          <a:latin typeface="+mn-lt"/>
                        </a:rPr>
                        <a:t>23,64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7438517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A9E9B-145E-F34A-F583-3DBCAC9D1067}"/>
            </a:ext>
          </a:extLst>
        </p:cNvPr>
        <p:cNvGrpSpPr/>
        <p:nvPr/>
      </p:nvGrpSpPr>
      <p:grpSpPr>
        <a:xfrm>
          <a:off x="0" y="0"/>
          <a:ext cx="0" cy="0"/>
          <a:chOff x="0" y="0"/>
          <a:chExt cx="0" cy="0"/>
        </a:xfrm>
      </p:grpSpPr>
      <p:sp>
        <p:nvSpPr>
          <p:cNvPr id="2" name="1 Başlık">
            <a:extLst>
              <a:ext uri="{FF2B5EF4-FFF2-40B4-BE49-F238E27FC236}">
                <a16:creationId xmlns:a16="http://schemas.microsoft.com/office/drawing/2014/main" id="{D164FC4E-DC58-DB70-382C-DC44DB858E7E}"/>
              </a:ext>
            </a:extLst>
          </p:cNvPr>
          <p:cNvSpPr>
            <a:spLocks noGrp="1"/>
          </p:cNvSpPr>
          <p:nvPr>
            <p:ph type="title"/>
          </p:nvPr>
        </p:nvSpPr>
        <p:spPr>
          <a:xfrm>
            <a:off x="142843" y="0"/>
            <a:ext cx="8858317" cy="714356"/>
          </a:xfrm>
          <a:solidFill>
            <a:schemeClr val="accent2">
              <a:lumMod val="20000"/>
              <a:lumOff val="80000"/>
            </a:schemeClr>
          </a:solidFill>
          <a:ln>
            <a:solidFill>
              <a:schemeClr val="accent1"/>
            </a:solidFill>
          </a:ln>
        </p:spPr>
        <p:txBody>
          <a:bodyPr>
            <a:normAutofit fontScale="90000"/>
          </a:bodyPr>
          <a:lstStyle/>
          <a:p>
            <a:r>
              <a:rPr lang="tr-TR" sz="2400" b="1" dirty="0"/>
              <a:t>KARŞILIKSIZ ÇEKLER (2025 YILI)</a:t>
            </a:r>
            <a:br>
              <a:rPr lang="tr-TR" sz="2400" b="1" dirty="0"/>
            </a:br>
            <a:r>
              <a:rPr lang="tr-TR" sz="2400" b="1" dirty="0">
                <a:latin typeface="Times New Roman" pitchFamily="18" charset="0"/>
                <a:cs typeface="Times New Roman" pitchFamily="18" charset="0"/>
              </a:rPr>
              <a:t>(Kaynak: 20 Haziran 2025 </a:t>
            </a:r>
            <a:r>
              <a:rPr lang="tr-TR" sz="2400" b="1" dirty="0">
                <a:latin typeface="Times New Roman" pitchFamily="18" charset="0"/>
                <a:cs typeface="Times New Roman" pitchFamily="18" charset="0"/>
                <a:hlinkClick r:id="rId3"/>
              </a:rPr>
              <a:t>www.tbb.org.tr</a:t>
            </a:r>
            <a:r>
              <a:rPr lang="tr-TR" sz="2400" b="1" dirty="0">
                <a:latin typeface="Times New Roman" pitchFamily="18" charset="0"/>
                <a:cs typeface="Times New Roman" pitchFamily="18" charset="0"/>
              </a:rPr>
              <a:t> )</a:t>
            </a:r>
            <a:endParaRPr lang="tr-TR" sz="2400" b="1" dirty="0"/>
          </a:p>
        </p:txBody>
      </p:sp>
      <p:graphicFrame>
        <p:nvGraphicFramePr>
          <p:cNvPr id="5" name="4 Tablo">
            <a:extLst>
              <a:ext uri="{FF2B5EF4-FFF2-40B4-BE49-F238E27FC236}">
                <a16:creationId xmlns:a16="http://schemas.microsoft.com/office/drawing/2014/main" id="{01C09D56-47BF-1689-7A82-D966CB3153D3}"/>
              </a:ext>
            </a:extLst>
          </p:cNvPr>
          <p:cNvGraphicFramePr>
            <a:graphicFrameLocks noGrp="1"/>
          </p:cNvGraphicFramePr>
          <p:nvPr>
            <p:extLst>
              <p:ext uri="{D42A27DB-BD31-4B8C-83A1-F6EECF244321}">
                <p14:modId xmlns:p14="http://schemas.microsoft.com/office/powerpoint/2010/main" val="1764786420"/>
              </p:ext>
            </p:extLst>
          </p:nvPr>
        </p:nvGraphicFramePr>
        <p:xfrm>
          <a:off x="142843" y="785791"/>
          <a:ext cx="8831468" cy="5704645"/>
        </p:xfrm>
        <a:graphic>
          <a:graphicData uri="http://schemas.openxmlformats.org/drawingml/2006/table">
            <a:tbl>
              <a:tblPr/>
              <a:tblGrid>
                <a:gridCol w="684741">
                  <a:extLst>
                    <a:ext uri="{9D8B030D-6E8A-4147-A177-3AD203B41FA5}">
                      <a16:colId xmlns:a16="http://schemas.microsoft.com/office/drawing/2014/main" val="20000"/>
                    </a:ext>
                  </a:extLst>
                </a:gridCol>
                <a:gridCol w="742598">
                  <a:extLst>
                    <a:ext uri="{9D8B030D-6E8A-4147-A177-3AD203B41FA5}">
                      <a16:colId xmlns:a16="http://schemas.microsoft.com/office/drawing/2014/main" val="20001"/>
                    </a:ext>
                  </a:extLst>
                </a:gridCol>
                <a:gridCol w="921227">
                  <a:extLst>
                    <a:ext uri="{9D8B030D-6E8A-4147-A177-3AD203B41FA5}">
                      <a16:colId xmlns:a16="http://schemas.microsoft.com/office/drawing/2014/main" val="20002"/>
                    </a:ext>
                  </a:extLst>
                </a:gridCol>
                <a:gridCol w="993197">
                  <a:extLst>
                    <a:ext uri="{9D8B030D-6E8A-4147-A177-3AD203B41FA5}">
                      <a16:colId xmlns:a16="http://schemas.microsoft.com/office/drawing/2014/main" val="20003"/>
                    </a:ext>
                  </a:extLst>
                </a:gridCol>
                <a:gridCol w="901864">
                  <a:extLst>
                    <a:ext uri="{9D8B030D-6E8A-4147-A177-3AD203B41FA5}">
                      <a16:colId xmlns:a16="http://schemas.microsoft.com/office/drawing/2014/main" val="20004"/>
                    </a:ext>
                  </a:extLst>
                </a:gridCol>
                <a:gridCol w="782442">
                  <a:extLst>
                    <a:ext uri="{9D8B030D-6E8A-4147-A177-3AD203B41FA5}">
                      <a16:colId xmlns:a16="http://schemas.microsoft.com/office/drawing/2014/main" val="20005"/>
                    </a:ext>
                  </a:extLst>
                </a:gridCol>
                <a:gridCol w="913836">
                  <a:extLst>
                    <a:ext uri="{9D8B030D-6E8A-4147-A177-3AD203B41FA5}">
                      <a16:colId xmlns:a16="http://schemas.microsoft.com/office/drawing/2014/main" val="20006"/>
                    </a:ext>
                  </a:extLst>
                </a:gridCol>
                <a:gridCol w="848139">
                  <a:extLst>
                    <a:ext uri="{9D8B030D-6E8A-4147-A177-3AD203B41FA5}">
                      <a16:colId xmlns:a16="http://schemas.microsoft.com/office/drawing/2014/main" val="20007"/>
                    </a:ext>
                  </a:extLst>
                </a:gridCol>
                <a:gridCol w="629362">
                  <a:extLst>
                    <a:ext uri="{9D8B030D-6E8A-4147-A177-3AD203B41FA5}">
                      <a16:colId xmlns:a16="http://schemas.microsoft.com/office/drawing/2014/main" val="20008"/>
                    </a:ext>
                  </a:extLst>
                </a:gridCol>
                <a:gridCol w="707031">
                  <a:extLst>
                    <a:ext uri="{9D8B030D-6E8A-4147-A177-3AD203B41FA5}">
                      <a16:colId xmlns:a16="http://schemas.microsoft.com/office/drawing/2014/main" val="20009"/>
                    </a:ext>
                  </a:extLst>
                </a:gridCol>
                <a:gridCol w="707031">
                  <a:extLst>
                    <a:ext uri="{9D8B030D-6E8A-4147-A177-3AD203B41FA5}">
                      <a16:colId xmlns:a16="http://schemas.microsoft.com/office/drawing/2014/main" val="20010"/>
                    </a:ext>
                  </a:extLst>
                </a:gridCol>
              </a:tblGrid>
              <a:tr h="612389">
                <a:tc rowSpan="2">
                  <a:txBody>
                    <a:bodyPr/>
                    <a:lstStyle/>
                    <a:p>
                      <a:pPr algn="ctr" fontAlgn="ctr"/>
                      <a:r>
                        <a:rPr lang="tr-TR" sz="1200" b="1" i="0" u="none" strike="noStrike" dirty="0">
                          <a:solidFill>
                            <a:srgbClr val="000000"/>
                          </a:solidFill>
                          <a:latin typeface="Arial"/>
                        </a:rPr>
                        <a:t>Yıllar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tr-TR" sz="1200" b="1" i="0" u="none" strike="noStrike" dirty="0">
                          <a:solidFill>
                            <a:srgbClr val="000000"/>
                          </a:solidFill>
                          <a:latin typeface="Arial"/>
                        </a:rPr>
                        <a:t>Aylar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tr-TR" sz="1100" b="1" i="0" u="none" strike="noStrike" dirty="0">
                          <a:solidFill>
                            <a:srgbClr val="000000"/>
                          </a:solidFill>
                          <a:latin typeface="Arial"/>
                        </a:rPr>
                        <a:t>Bankalara İbraz Edilen Çekler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gridSpan="3">
                  <a:txBody>
                    <a:bodyPr/>
                    <a:lstStyle/>
                    <a:p>
                      <a:pPr algn="ctr" fontAlgn="ctr"/>
                      <a:br>
                        <a:rPr lang="tr-TR" sz="1100" b="1" i="0" u="none" strike="noStrike" dirty="0">
                          <a:solidFill>
                            <a:srgbClr val="000000"/>
                          </a:solidFill>
                          <a:latin typeface="Arial"/>
                        </a:rPr>
                      </a:br>
                      <a:r>
                        <a:rPr lang="tr-TR" sz="1100" b="1" i="0" u="none" strike="noStrike" dirty="0">
                          <a:solidFill>
                            <a:srgbClr val="000000"/>
                          </a:solidFill>
                          <a:latin typeface="Arial"/>
                        </a:rPr>
                        <a:t>Karşılıksız İşlemi Yapılan Çekler  </a:t>
                      </a:r>
                      <a:br>
                        <a:rPr lang="tr-TR" sz="1100" b="1" i="0" u="none" strike="noStrike" dirty="0">
                          <a:solidFill>
                            <a:srgbClr val="000000"/>
                          </a:solidFill>
                          <a:latin typeface="Arial"/>
                        </a:rPr>
                      </a:b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gridSpan="3">
                  <a:txBody>
                    <a:bodyPr/>
                    <a:lstStyle/>
                    <a:p>
                      <a:pPr algn="ctr" fontAlgn="ctr"/>
                      <a:r>
                        <a:rPr lang="tr-TR" sz="1100" b="1" i="0" u="none" strike="noStrike" dirty="0">
                          <a:solidFill>
                            <a:srgbClr val="000000"/>
                          </a:solidFill>
                          <a:latin typeface="Arial"/>
                        </a:rPr>
                        <a:t>Karşılıksız İşlemi Yapılan Çekler / Bankalara İbraz Edilen Çekler  (%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460295">
                <a:tc vMerge="1">
                  <a:txBody>
                    <a:bodyPr/>
                    <a:lstStyle/>
                    <a:p>
                      <a:endParaRPr lang="tr-TR"/>
                    </a:p>
                  </a:txBody>
                  <a:tcPr/>
                </a:tc>
                <a:tc vMerge="1">
                  <a:txBody>
                    <a:bodyPr/>
                    <a:lstStyle/>
                    <a:p>
                      <a:endParaRPr lang="tr-TR"/>
                    </a:p>
                  </a:txBody>
                  <a:tcPr/>
                </a:tc>
                <a:tc>
                  <a:txBody>
                    <a:bodyPr/>
                    <a:lstStyle/>
                    <a:p>
                      <a:pPr algn="ctr" fontAlgn="ctr"/>
                      <a:r>
                        <a:rPr lang="tr-TR" sz="1100" b="1" i="0" u="none" strike="noStrike" dirty="0">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 </a:t>
                      </a:r>
                      <a:br>
                        <a:rPr lang="tr-TR" sz="1100" b="1" i="0" u="none" strike="noStrike" dirty="0">
                          <a:solidFill>
                            <a:srgbClr val="000000"/>
                          </a:solidFill>
                          <a:latin typeface="Arial"/>
                        </a:rPr>
                      </a:br>
                      <a:r>
                        <a:rPr lang="tr-TR" sz="1100" b="1" i="0" u="none" strike="noStrike" dirty="0">
                          <a:solidFill>
                            <a:srgbClr val="000000"/>
                          </a:solidFill>
                          <a:latin typeface="Arial"/>
                        </a:rPr>
                        <a:t>(Milyon TL)</a:t>
                      </a:r>
                      <a:r>
                        <a:rPr lang="tr-TR" sz="1100" b="1" i="0" u="none" strike="noStrike" baseline="30000" dirty="0">
                          <a:solidFill>
                            <a:srgbClr val="000000"/>
                          </a:solidFill>
                          <a:latin typeface="Arial"/>
                        </a:rPr>
                        <a:t> </a:t>
                      </a: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Tekil Kişi Sayısı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 </a:t>
                      </a:r>
                      <a:br>
                        <a:rPr lang="tr-TR" sz="1100" b="1" i="0" u="none" strike="noStrike" dirty="0">
                          <a:solidFill>
                            <a:srgbClr val="000000"/>
                          </a:solidFill>
                          <a:latin typeface="Arial"/>
                        </a:rPr>
                      </a:br>
                      <a:r>
                        <a:rPr lang="tr-TR" sz="1100" b="1" i="0" u="none" strike="noStrike" dirty="0">
                          <a:solidFill>
                            <a:srgbClr val="000000"/>
                          </a:solidFill>
                          <a:latin typeface="Arial"/>
                        </a:rPr>
                        <a:t>(Milyon TL)</a:t>
                      </a:r>
                      <a:r>
                        <a:rPr lang="tr-TR" sz="1100" b="1" i="0" u="none" strike="noStrike" baseline="30000" dirty="0">
                          <a:solidFill>
                            <a:srgbClr val="000000"/>
                          </a:solidFill>
                          <a:latin typeface="Arial"/>
                        </a:rPr>
                        <a:t> </a:t>
                      </a:r>
                      <a:endParaRPr lang="tr-TR" sz="1100" b="1" i="0" u="none" strike="noStrike" dirty="0">
                        <a:solidFill>
                          <a:srgbClr val="000000"/>
                        </a:solidFill>
                        <a:latin typeface="Arial"/>
                      </a:endParaRP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Tekil Kişi Sayısı </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a:solidFill>
                            <a:srgbClr val="000000"/>
                          </a:solidFill>
                          <a:latin typeface="Arial"/>
                        </a:rPr>
                        <a:t>Adet</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dirty="0">
                          <a:solidFill>
                            <a:srgbClr val="000000"/>
                          </a:solidFill>
                          <a:latin typeface="Arial"/>
                        </a:rPr>
                        <a:t>Tutar</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100" b="1" i="0" u="none" strike="noStrike">
                          <a:solidFill>
                            <a:srgbClr val="000000"/>
                          </a:solidFill>
                          <a:latin typeface="Arial"/>
                        </a:rPr>
                        <a:t>Tekil KişiSayısı</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3055">
                <a:tc rowSpan="13">
                  <a:txBody>
                    <a:bodyPr/>
                    <a:lstStyle/>
                    <a:p>
                      <a:pPr algn="ctr" fontAlgn="ctr"/>
                      <a:r>
                        <a:rPr lang="tr-TR" sz="1200" b="1" i="0" u="none" strike="noStrike" dirty="0">
                          <a:solidFill>
                            <a:srgbClr val="000000"/>
                          </a:solidFill>
                          <a:latin typeface="Arial"/>
                        </a:rPr>
                        <a:t>2025</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400" b="0" i="0" u="none" strike="noStrike" dirty="0">
                          <a:solidFill>
                            <a:srgbClr val="000000"/>
                          </a:solidFill>
                          <a:latin typeface="Arial"/>
                        </a:rPr>
                        <a:t>1</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1.309.845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tr-TR" sz="1400" b="1" dirty="0">
                          <a:effectLst/>
                          <a:latin typeface="+mj-lt"/>
                        </a:rPr>
                        <a:t>762.089</a:t>
                      </a:r>
                    </a:p>
                  </a:txBody>
                  <a:tcPr marL="106680" marR="106680"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tr-TR" sz="1400" dirty="0">
                          <a:effectLst/>
                          <a:latin typeface="+mj-lt"/>
                        </a:rPr>
                        <a:t>306.610</a:t>
                      </a:r>
                    </a:p>
                  </a:txBody>
                  <a:tcPr marL="106680" marR="106680"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tr-TR" sz="1400" dirty="0">
                          <a:effectLst/>
                          <a:latin typeface="+mj-lt"/>
                        </a:rPr>
                        <a:t>22.404</a:t>
                      </a:r>
                    </a:p>
                  </a:txBody>
                  <a:tcPr marL="106680" marR="106680"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tr-TR" sz="1400" b="1" dirty="0">
                          <a:effectLst/>
                          <a:latin typeface="+mj-lt"/>
                        </a:rPr>
                        <a:t>17.411</a:t>
                      </a:r>
                    </a:p>
                  </a:txBody>
                  <a:tcPr marL="106680" marR="106680"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tr-TR" sz="1400" dirty="0">
                          <a:effectLst/>
                          <a:latin typeface="+mj-lt"/>
                        </a:rPr>
                        <a:t>6.649</a:t>
                      </a:r>
                    </a:p>
                  </a:txBody>
                  <a:tcPr marL="106680" marR="106680"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1,71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1" i="0" u="none" strike="noStrike" dirty="0">
                          <a:solidFill>
                            <a:srgbClr val="000000"/>
                          </a:solidFill>
                          <a:effectLst/>
                          <a:latin typeface="Calibri" panose="020F0502020204030204" pitchFamily="34" charset="0"/>
                        </a:rPr>
                        <a:t>2,28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panose="020F0502020204030204" pitchFamily="34" charset="0"/>
                        </a:rPr>
                        <a:t>2,16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2</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tr-TR" sz="1400" b="0" i="0" u="none" strike="noStrike" dirty="0">
                          <a:solidFill>
                            <a:srgbClr val="000000"/>
                          </a:solidFill>
                          <a:effectLst/>
                          <a:latin typeface="+mn-lt"/>
                        </a:rPr>
                        <a:t>1.240.383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708.129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302.260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21.043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14.988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6.293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1,69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Calibri" panose="020F0502020204030204" pitchFamily="34" charset="0"/>
                        </a:rPr>
                        <a:t>2,11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panose="020F0502020204030204" pitchFamily="34" charset="0"/>
                        </a:rPr>
                        <a:t>2,08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3</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843.357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577.680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244.127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15.838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12.148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5.281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panose="020F0502020204030204" pitchFamily="34" charset="0"/>
                        </a:rPr>
                        <a:t>1,87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1" i="0" u="none" strike="noStrike" dirty="0">
                          <a:solidFill>
                            <a:srgbClr val="000000"/>
                          </a:solidFill>
                          <a:effectLst/>
                          <a:latin typeface="Calibri" panose="020F0502020204030204" pitchFamily="34" charset="0"/>
                        </a:rPr>
                        <a:t>2,10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panose="020F0502020204030204" pitchFamily="34" charset="0"/>
                        </a:rPr>
                        <a:t>2,16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4</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tr-TR" sz="1400" b="0" i="0" u="none" strike="noStrike" dirty="0">
                          <a:solidFill>
                            <a:srgbClr val="000000"/>
                          </a:solidFill>
                          <a:effectLst/>
                          <a:latin typeface="+mn-lt"/>
                        </a:rPr>
                        <a:t>1.746.812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950.811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334.925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29.154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20.676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7.762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n-lt"/>
                        </a:rPr>
                        <a:t>1,66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latin typeface="+mn-lt"/>
                        </a:rPr>
                        <a:t>2,17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5</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971.897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695.352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269.807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19.504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16.418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6.061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n-lt"/>
                        </a:rPr>
                        <a:t>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latin typeface="+mn-lt"/>
                        </a:rPr>
                        <a:t>2,36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mn-lt"/>
                        </a:rPr>
                        <a:t>2,24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6</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7</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8</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tr-TR" sz="1400">
                        <a:effectLst/>
                        <a:latin typeface="+mn-lt"/>
                      </a:endParaRP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endParaRPr lang="tr-TR" sz="1400" b="1" dirty="0">
                        <a:effectLst/>
                        <a:latin typeface="+mn-lt"/>
                      </a:endParaRP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endParaRPr lang="tr-TR" sz="1400" dirty="0">
                        <a:effectLst/>
                        <a:latin typeface="+mn-lt"/>
                      </a:endParaRP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tr-TR" sz="1400">
                        <a:effectLst/>
                        <a:latin typeface="+mn-lt"/>
                      </a:endParaRP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endParaRPr lang="tr-TR" sz="1400" b="1" dirty="0">
                        <a:effectLst/>
                        <a:latin typeface="+mn-lt"/>
                      </a:endParaRP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endParaRPr lang="tr-TR" sz="1400" dirty="0">
                        <a:effectLst/>
                        <a:latin typeface="+mn-lt"/>
                      </a:endParaRP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tr-TR" sz="1400" dirty="0">
                        <a:effectLst/>
                        <a:latin typeface="+mn-lt"/>
                      </a:endParaRP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tr-TR" sz="1400" b="1" dirty="0">
                        <a:effectLst/>
                        <a:latin typeface="+mn-lt"/>
                      </a:endParaRP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endParaRPr lang="tr-TR" sz="1400" dirty="0">
                        <a:effectLst/>
                        <a:latin typeface="+mn-lt"/>
                      </a:endParaRPr>
                    </a:p>
                  </a:txBody>
                  <a:tcPr marL="133350" marR="133350" marT="95250" marB="952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9</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3055">
                <a:tc vMerge="1">
                  <a:txBody>
                    <a:bodyPr/>
                    <a:lstStyle/>
                    <a:p>
                      <a:endParaRPr lang="tr-TR"/>
                    </a:p>
                  </a:txBody>
                  <a:tcPr/>
                </a:tc>
                <a:tc>
                  <a:txBody>
                    <a:bodyPr/>
                    <a:lstStyle/>
                    <a:p>
                      <a:pPr algn="ctr" fontAlgn="ctr"/>
                      <a:r>
                        <a:rPr lang="tr-TR" sz="1400" b="0" i="0" u="none" strike="noStrike" dirty="0">
                          <a:solidFill>
                            <a:srgbClr val="000000"/>
                          </a:solidFill>
                          <a:latin typeface="Arial"/>
                        </a:rPr>
                        <a:t>10</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25206">
                <a:tc vMerge="1">
                  <a:txBody>
                    <a:bodyPr/>
                    <a:lstStyle/>
                    <a:p>
                      <a:endParaRPr lang="tr-TR"/>
                    </a:p>
                  </a:txBody>
                  <a:tcPr/>
                </a:tc>
                <a:tc>
                  <a:txBody>
                    <a:bodyPr/>
                    <a:lstStyle/>
                    <a:p>
                      <a:pPr algn="ctr" fontAlgn="ctr"/>
                      <a:r>
                        <a:rPr lang="tr-TR" sz="1400" b="0" i="0" u="none" strike="noStrike" dirty="0">
                          <a:solidFill>
                            <a:srgbClr val="000000"/>
                          </a:solidFill>
                          <a:latin typeface="Arial"/>
                        </a:rPr>
                        <a:t>11</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2"/>
                  </a:ext>
                </a:extLst>
              </a:tr>
              <a:tr h="252400">
                <a:tc vMerge="1">
                  <a:txBody>
                    <a:bodyPr/>
                    <a:lstStyle/>
                    <a:p>
                      <a:endParaRPr lang="tr-TR"/>
                    </a:p>
                  </a:txBody>
                  <a:tcPr/>
                </a:tc>
                <a:tc>
                  <a:txBody>
                    <a:bodyPr/>
                    <a:lstStyle/>
                    <a:p>
                      <a:pPr algn="ctr" fontAlgn="ctr"/>
                      <a:r>
                        <a:rPr lang="tr-TR" sz="1400" b="0" i="0" u="none" strike="noStrike" dirty="0">
                          <a:solidFill>
                            <a:srgbClr val="000000"/>
                          </a:solidFill>
                          <a:latin typeface="Arial"/>
                        </a:rPr>
                        <a:t>12</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b="1"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460295">
                <a:tc vMerge="1">
                  <a:txBody>
                    <a:bodyPr/>
                    <a:lstStyle/>
                    <a:p>
                      <a:endParaRPr lang="tr-TR"/>
                    </a:p>
                  </a:txBody>
                  <a:tcPr/>
                </a:tc>
                <a:tc>
                  <a:txBody>
                    <a:bodyPr/>
                    <a:lstStyle/>
                    <a:p>
                      <a:pPr algn="ctr" fontAlgn="ctr"/>
                      <a:r>
                        <a:rPr lang="tr-TR" sz="1200" b="1" i="0" u="none" strike="noStrike" kern="1200" dirty="0">
                          <a:solidFill>
                            <a:srgbClr val="000000"/>
                          </a:solidFill>
                          <a:latin typeface="Arial"/>
                          <a:ea typeface="+mn-ea"/>
                          <a:cs typeface="+mn-cs"/>
                        </a:rPr>
                        <a:t>2025 Toplam</a:t>
                      </a:r>
                    </a:p>
                  </a:txBody>
                  <a:tcPr marL="4427" marR="4427" marT="44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endParaRPr lang="tr-TR" sz="1400" b="1" i="0" u="none" strike="noStrike" dirty="0">
                        <a:solidFill>
                          <a:srgbClr val="000000"/>
                        </a:solidFill>
                        <a:effectLst/>
                        <a:latin typeface="+mn-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endParaRPr lang="tr-TR" sz="1400" b="1" i="0" u="none" strike="noStrike" dirty="0">
                        <a:solidFill>
                          <a:srgbClr val="000000"/>
                        </a:solidFill>
                        <a:effectLst/>
                        <a:latin typeface="+mn-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endParaRPr lang="tr-TR" sz="1400" b="1" i="0" u="none" strike="noStrike" dirty="0">
                        <a:solidFill>
                          <a:srgbClr val="000000"/>
                        </a:solidFill>
                        <a:effectLst/>
                        <a:latin typeface="+mn-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endParaRPr lang="tr-TR" sz="1400" b="1" i="0" u="none" strike="noStrike" dirty="0">
                        <a:solidFill>
                          <a:srgbClr val="000000"/>
                        </a:solidFill>
                        <a:effectLst/>
                        <a:latin typeface="+mn-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endParaRPr lang="tr-TR" sz="1400" b="1" i="0" u="none" strike="noStrike" dirty="0">
                        <a:solidFill>
                          <a:srgbClr val="000000"/>
                        </a:solidFill>
                        <a:effectLst/>
                        <a:latin typeface="+mn-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endParaRPr lang="tr-TR" sz="1400" b="1" i="0" u="none" strike="noStrike" dirty="0">
                        <a:solidFill>
                          <a:srgbClr val="000000"/>
                        </a:solidFill>
                        <a:effectLst/>
                        <a:latin typeface="+mn-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endParaRPr lang="tr-TR" sz="1400" b="1" i="0" u="none" strike="noStrike" dirty="0">
                        <a:solidFill>
                          <a:srgbClr val="000000"/>
                        </a:solidFill>
                        <a:effectLst/>
                        <a:latin typeface="+mn-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endParaRPr lang="tr-TR" sz="1400" b="1" i="0" u="none" strike="noStrike" dirty="0">
                        <a:solidFill>
                          <a:srgbClr val="000000"/>
                        </a:solidFill>
                        <a:effectLst/>
                        <a:latin typeface="+mn-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pPr>
                      <a:endParaRPr lang="tr-TR" sz="1400" b="1" i="0" u="none" strike="noStrike" dirty="0">
                        <a:solidFill>
                          <a:srgbClr val="000000"/>
                        </a:solidFill>
                        <a:effectLst/>
                        <a:latin typeface="+mn-lt"/>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7398906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algn="ctr">
              <a:buNone/>
              <a:defRPr lang="en-US" sz="2160" b="1" i="0" u="none" strike="noStrike" kern="1200" baseline="0">
                <a:solidFill>
                  <a:prstClr val="black"/>
                </a:solidFill>
                <a:latin typeface="+mn-lt"/>
                <a:ea typeface="+mn-ea"/>
                <a:cs typeface="+mn-cs"/>
              </a:defRPr>
            </a:pPr>
            <a:r>
              <a:rPr lang="tr-TR" sz="2400" dirty="0"/>
              <a:t>KARŞILIKSIZ ÇEKLERİN AYLIK TUTARI (TL)</a:t>
            </a:r>
          </a:p>
          <a:p>
            <a:pPr algn="ctr">
              <a:buNone/>
              <a:defRPr lang="en-US" sz="2160" b="1" i="0" u="none" strike="noStrike" kern="1200" baseline="0">
                <a:solidFill>
                  <a:prstClr val="black"/>
                </a:solidFill>
                <a:latin typeface="+mn-lt"/>
                <a:ea typeface="+mn-ea"/>
                <a:cs typeface="+mn-cs"/>
              </a:defRPr>
            </a:pPr>
            <a:r>
              <a:rPr lang="tr-TR" sz="2400" dirty="0"/>
              <a:t> </a:t>
            </a:r>
            <a:r>
              <a:rPr lang="tr-TR" sz="2800" dirty="0"/>
              <a:t>2022-2025</a:t>
            </a:r>
          </a:p>
        </p:txBody>
      </p:sp>
      <p:graphicFrame>
        <p:nvGraphicFramePr>
          <p:cNvPr id="5" name="4 Grafik"/>
          <p:cNvGraphicFramePr/>
          <p:nvPr>
            <p:extLst>
              <p:ext uri="{D42A27DB-BD31-4B8C-83A1-F6EECF244321}">
                <p14:modId xmlns:p14="http://schemas.microsoft.com/office/powerpoint/2010/main" val="562922449"/>
              </p:ext>
            </p:extLst>
          </p:nvPr>
        </p:nvGraphicFramePr>
        <p:xfrm>
          <a:off x="323557" y="1223890"/>
          <a:ext cx="8676443" cy="53062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33593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algn="ctr">
              <a:buNone/>
              <a:defRPr lang="en-US" sz="2160" b="1" i="0" u="none" strike="noStrike" kern="1200" baseline="0">
                <a:solidFill>
                  <a:prstClr val="black"/>
                </a:solidFill>
                <a:latin typeface="+mn-lt"/>
                <a:ea typeface="+mn-ea"/>
                <a:cs typeface="+mn-cs"/>
              </a:defRPr>
            </a:pPr>
            <a:r>
              <a:rPr lang="tr-TR" sz="2400" dirty="0"/>
              <a:t>KARŞILIKSIZ ÇEKLERİN YÜZDE TUTARI (%)</a:t>
            </a:r>
          </a:p>
          <a:p>
            <a:pPr algn="ctr">
              <a:buNone/>
              <a:defRPr lang="en-US" sz="2160" b="1" i="0" u="none" strike="noStrike" kern="1200" baseline="0">
                <a:solidFill>
                  <a:prstClr val="black"/>
                </a:solidFill>
                <a:latin typeface="+mn-lt"/>
                <a:ea typeface="+mn-ea"/>
                <a:cs typeface="+mn-cs"/>
              </a:defRPr>
            </a:pPr>
            <a:r>
              <a:rPr lang="tr-TR" sz="2400" dirty="0"/>
              <a:t> </a:t>
            </a:r>
            <a:r>
              <a:rPr lang="tr-TR" sz="2800" dirty="0"/>
              <a:t>2022-2025</a:t>
            </a:r>
          </a:p>
        </p:txBody>
      </p:sp>
      <p:graphicFrame>
        <p:nvGraphicFramePr>
          <p:cNvPr id="5" name="4 Grafik"/>
          <p:cNvGraphicFramePr/>
          <p:nvPr>
            <p:extLst>
              <p:ext uri="{D42A27DB-BD31-4B8C-83A1-F6EECF244321}">
                <p14:modId xmlns:p14="http://schemas.microsoft.com/office/powerpoint/2010/main" val="4018064317"/>
              </p:ext>
            </p:extLst>
          </p:nvPr>
        </p:nvGraphicFramePr>
        <p:xfrm>
          <a:off x="246888" y="1115568"/>
          <a:ext cx="8635855" cy="54145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39992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84C03D-8DA6-DF6C-1964-3CA0485FDBC7}"/>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normAutofit/>
          </a:bodyPr>
          <a:lstStyle/>
          <a:p>
            <a:r>
              <a:rPr lang="tr-TR" sz="3600" b="1" dirty="0">
                <a:latin typeface="Times New Roman" pitchFamily="18" charset="0"/>
                <a:cs typeface="Times New Roman" pitchFamily="18" charset="0"/>
              </a:rPr>
              <a:t>TÜRKİYE İMALAT SANAYİ PMI</a:t>
            </a:r>
            <a:endParaRPr lang="tr-TR" sz="3600" dirty="0"/>
          </a:p>
        </p:txBody>
      </p:sp>
      <p:sp>
        <p:nvSpPr>
          <p:cNvPr id="3" name="İçerik Yer Tutucusu 2">
            <a:extLst>
              <a:ext uri="{FF2B5EF4-FFF2-40B4-BE49-F238E27FC236}">
                <a16:creationId xmlns:a16="http://schemas.microsoft.com/office/drawing/2014/main" id="{D867C34F-9858-C224-01D1-96B379AF58AB}"/>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indent="0">
              <a:buNone/>
            </a:pPr>
            <a:r>
              <a:rPr lang="tr-TR" dirty="0"/>
              <a:t>İstanbul Sanayi Odası Türkiye Sektörel PMI®️ endeksleri, </a:t>
            </a:r>
          </a:p>
          <a:p>
            <a:pPr marL="0" indent="0">
              <a:buNone/>
            </a:pPr>
            <a:r>
              <a:rPr lang="tr-TR" dirty="0"/>
              <a:t>S&amp;P Global tarafından, Türkiye imalat sektöründe faaliyet gösteren yaklaşık 800 şirketten oluşan panelden elde edilen anket verileri kullanılarak oluşturulmaktadır. </a:t>
            </a:r>
          </a:p>
          <a:p>
            <a:pPr marL="0" indent="0">
              <a:buNone/>
            </a:pPr>
            <a:r>
              <a:rPr lang="tr-TR" dirty="0"/>
              <a:t>10 imalat sektörü için hazırlanan ve </a:t>
            </a:r>
            <a:r>
              <a:rPr lang="tr-TR" b="1" dirty="0"/>
              <a:t>üretim, talep, kapasite, fiyatlar ve satın alımları kapsayan </a:t>
            </a:r>
            <a:r>
              <a:rPr lang="tr-TR" dirty="0"/>
              <a:t>endeksler, ilgili sektörlerin ekonomik performansına ilişkin öncü göstergelerdir.</a:t>
            </a:r>
          </a:p>
        </p:txBody>
      </p:sp>
    </p:spTree>
    <p:extLst>
      <p:ext uri="{BB962C8B-B14F-4D97-AF65-F5344CB8AC3E}">
        <p14:creationId xmlns:p14="http://schemas.microsoft.com/office/powerpoint/2010/main" val="642035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a:solidFill>
            <a:schemeClr val="bg1"/>
          </a:solidFill>
        </p:spPr>
        <p:style>
          <a:lnRef idx="2">
            <a:schemeClr val="dk1"/>
          </a:lnRef>
          <a:fillRef idx="1">
            <a:schemeClr val="lt1"/>
          </a:fillRef>
          <a:effectRef idx="0">
            <a:schemeClr val="dk1"/>
          </a:effectRef>
          <a:fontRef idx="minor">
            <a:schemeClr val="dk1"/>
          </a:fontRef>
        </p:style>
        <p:txBody>
          <a:bodyPr>
            <a:normAutofit/>
          </a:bodyPr>
          <a:lstStyle/>
          <a:p>
            <a:pPr marL="514350" indent="-514350" algn="ctr">
              <a:buClrTx/>
              <a:buNone/>
            </a:pPr>
            <a:r>
              <a:rPr lang="tr-TR" sz="1800" b="1" dirty="0">
                <a:latin typeface="Times New Roman" pitchFamily="18" charset="0"/>
                <a:cs typeface="Times New Roman" pitchFamily="18" charset="0"/>
              </a:rPr>
              <a:t>ÜLKEMİZDE ÜRETİCİ FİYAT ENDEKSİ (ÜFE)</a:t>
            </a:r>
            <a:r>
              <a:rPr lang="tr-TR" sz="1800" dirty="0">
                <a:latin typeface="Times New Roman" pitchFamily="18" charset="0"/>
                <a:cs typeface="Times New Roman" pitchFamily="18" charset="0"/>
              </a:rPr>
              <a:t> </a:t>
            </a:r>
          </a:p>
          <a:p>
            <a:pPr marL="514350" indent="-514350" algn="ctr">
              <a:buClrTx/>
              <a:buNone/>
            </a:pPr>
            <a:r>
              <a:rPr lang="tr-TR" sz="1800" b="1" dirty="0">
                <a:latin typeface="Times New Roman" pitchFamily="18" charset="0"/>
                <a:cs typeface="Times New Roman" pitchFamily="18" charset="0"/>
              </a:rPr>
              <a:t>       (Kaynak: 22 EYLÜL 2023 </a:t>
            </a:r>
            <a:r>
              <a:rPr lang="tr-TR" sz="1800" b="1" dirty="0">
                <a:hlinkClick r:id="rId3"/>
              </a:rPr>
              <a:t>www.tuik.gov.tr</a:t>
            </a:r>
            <a:r>
              <a:rPr lang="tr-TR" sz="1800" b="1" dirty="0">
                <a:latin typeface="Times New Roman" pitchFamily="18" charset="0"/>
                <a:cs typeface="Times New Roman" pitchFamily="18" charset="0"/>
              </a:rPr>
              <a:t> )</a:t>
            </a:r>
            <a:endParaRPr lang="tr-TR" sz="1800" dirty="0">
              <a:latin typeface="Times New Roman" pitchFamily="18" charset="0"/>
              <a:cs typeface="Times New Roman" pitchFamily="18" charset="0"/>
            </a:endParaRPr>
          </a:p>
        </p:txBody>
      </p:sp>
      <p:graphicFrame>
        <p:nvGraphicFramePr>
          <p:cNvPr id="5" name="Tablo 4"/>
          <p:cNvGraphicFramePr>
            <a:graphicFrameLocks noGrp="1"/>
          </p:cNvGraphicFramePr>
          <p:nvPr>
            <p:extLst>
              <p:ext uri="{D42A27DB-BD31-4B8C-83A1-F6EECF244321}">
                <p14:modId xmlns:p14="http://schemas.microsoft.com/office/powerpoint/2010/main" val="657952871"/>
              </p:ext>
            </p:extLst>
          </p:nvPr>
        </p:nvGraphicFramePr>
        <p:xfrm>
          <a:off x="251928" y="821094"/>
          <a:ext cx="8712069" cy="5850397"/>
        </p:xfrm>
        <a:graphic>
          <a:graphicData uri="http://schemas.openxmlformats.org/drawingml/2006/table">
            <a:tbl>
              <a:tblPr/>
              <a:tblGrid>
                <a:gridCol w="880639">
                  <a:extLst>
                    <a:ext uri="{9D8B030D-6E8A-4147-A177-3AD203B41FA5}">
                      <a16:colId xmlns:a16="http://schemas.microsoft.com/office/drawing/2014/main" val="20000"/>
                    </a:ext>
                  </a:extLst>
                </a:gridCol>
                <a:gridCol w="783143">
                  <a:extLst>
                    <a:ext uri="{9D8B030D-6E8A-4147-A177-3AD203B41FA5}">
                      <a16:colId xmlns:a16="http://schemas.microsoft.com/office/drawing/2014/main" val="20001"/>
                    </a:ext>
                  </a:extLst>
                </a:gridCol>
                <a:gridCol w="783143">
                  <a:extLst>
                    <a:ext uri="{9D8B030D-6E8A-4147-A177-3AD203B41FA5}">
                      <a16:colId xmlns:a16="http://schemas.microsoft.com/office/drawing/2014/main" val="20002"/>
                    </a:ext>
                  </a:extLst>
                </a:gridCol>
                <a:gridCol w="783143">
                  <a:extLst>
                    <a:ext uri="{9D8B030D-6E8A-4147-A177-3AD203B41FA5}">
                      <a16:colId xmlns:a16="http://schemas.microsoft.com/office/drawing/2014/main" val="20003"/>
                    </a:ext>
                  </a:extLst>
                </a:gridCol>
                <a:gridCol w="783143">
                  <a:extLst>
                    <a:ext uri="{9D8B030D-6E8A-4147-A177-3AD203B41FA5}">
                      <a16:colId xmlns:a16="http://schemas.microsoft.com/office/drawing/2014/main" val="20004"/>
                    </a:ext>
                  </a:extLst>
                </a:gridCol>
                <a:gridCol w="783143">
                  <a:extLst>
                    <a:ext uri="{9D8B030D-6E8A-4147-A177-3AD203B41FA5}">
                      <a16:colId xmlns:a16="http://schemas.microsoft.com/office/drawing/2014/main" val="20005"/>
                    </a:ext>
                  </a:extLst>
                </a:gridCol>
                <a:gridCol w="783143">
                  <a:extLst>
                    <a:ext uri="{9D8B030D-6E8A-4147-A177-3AD203B41FA5}">
                      <a16:colId xmlns:a16="http://schemas.microsoft.com/office/drawing/2014/main" val="20006"/>
                    </a:ext>
                  </a:extLst>
                </a:gridCol>
                <a:gridCol w="783143">
                  <a:extLst>
                    <a:ext uri="{9D8B030D-6E8A-4147-A177-3AD203B41FA5}">
                      <a16:colId xmlns:a16="http://schemas.microsoft.com/office/drawing/2014/main" val="20007"/>
                    </a:ext>
                  </a:extLst>
                </a:gridCol>
                <a:gridCol w="783143">
                  <a:extLst>
                    <a:ext uri="{9D8B030D-6E8A-4147-A177-3AD203B41FA5}">
                      <a16:colId xmlns:a16="http://schemas.microsoft.com/office/drawing/2014/main" val="20008"/>
                    </a:ext>
                  </a:extLst>
                </a:gridCol>
                <a:gridCol w="783143">
                  <a:extLst>
                    <a:ext uri="{9D8B030D-6E8A-4147-A177-3AD203B41FA5}">
                      <a16:colId xmlns:a16="http://schemas.microsoft.com/office/drawing/2014/main" val="20009"/>
                    </a:ext>
                  </a:extLst>
                </a:gridCol>
                <a:gridCol w="783143">
                  <a:extLst>
                    <a:ext uri="{9D8B030D-6E8A-4147-A177-3AD203B41FA5}">
                      <a16:colId xmlns:a16="http://schemas.microsoft.com/office/drawing/2014/main" val="20010"/>
                    </a:ext>
                  </a:extLst>
                </a:gridCol>
              </a:tblGrid>
              <a:tr h="306244">
                <a:tc gridSpan="11">
                  <a:txBody>
                    <a:bodyPr/>
                    <a:lstStyle/>
                    <a:p>
                      <a:pPr algn="ctr" rtl="0" fontAlgn="ctr"/>
                      <a:r>
                        <a:rPr lang="tr-TR" sz="1400" b="1" i="0" u="none" strike="noStrike" dirty="0">
                          <a:solidFill>
                            <a:srgbClr val="000000"/>
                          </a:solidFill>
                          <a:effectLst/>
                          <a:latin typeface="+mn-lt"/>
                        </a:rPr>
                        <a:t>5. ÜRETİCİ FİYAT ENDEKSİ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283561">
                <a:tc>
                  <a:txBody>
                    <a:bodyPr/>
                    <a:lstStyle/>
                    <a:p>
                      <a:pPr algn="l" rtl="0" fontAlgn="ctr"/>
                      <a:r>
                        <a:rPr lang="tr-TR" sz="1400" b="0" i="0" u="none" strike="noStrike" dirty="0">
                          <a:solidFill>
                            <a:srgbClr val="000000"/>
                          </a:solidFill>
                          <a:effectLst/>
                          <a:latin typeface="+mn-lt"/>
                        </a:rPr>
                        <a:t>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gridSpan="2">
                  <a:txBody>
                    <a:bodyPr/>
                    <a:lstStyle/>
                    <a:p>
                      <a:pPr algn="ctr" rtl="0" fontAlgn="ctr"/>
                      <a:r>
                        <a:rPr lang="tr-TR" sz="1400" b="1" i="0" u="none" strike="noStrike" dirty="0">
                          <a:solidFill>
                            <a:srgbClr val="000000"/>
                          </a:solidFill>
                          <a:effectLst/>
                          <a:latin typeface="+mn-lt"/>
                        </a:rPr>
                        <a:t>2018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2019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2020</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extLst>
                  <a:ext uri="{0D108BD9-81ED-4DB2-BD59-A6C34878D82A}">
                    <a16:rowId xmlns:a16="http://schemas.microsoft.com/office/drawing/2014/main" val="10001"/>
                  </a:ext>
                </a:extLst>
              </a:tr>
              <a:tr h="283561">
                <a:tc rowSpan="2">
                  <a:txBody>
                    <a:bodyPr/>
                    <a:lstStyle/>
                    <a:p>
                      <a:pPr algn="ctr" rtl="0" fontAlgn="ctr"/>
                      <a:r>
                        <a:rPr lang="tr-TR" sz="1400" b="1" i="0" u="none" strike="noStrike" dirty="0">
                          <a:solidFill>
                            <a:srgbClr val="000000"/>
                          </a:solidFill>
                          <a:effectLst/>
                          <a:latin typeface="+mn-lt"/>
                        </a:rPr>
                        <a:t>AYLAR</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dirty="0">
                          <a:solidFill>
                            <a:srgbClr val="000000"/>
                          </a:solidFill>
                          <a:effectLst/>
                          <a:latin typeface="+mn-lt"/>
                        </a:rPr>
                        <a:t>Yıllık </a:t>
                      </a:r>
                    </a:p>
                    <a:p>
                      <a:pPr algn="ctr" rtl="0" fontAlgn="ctr"/>
                      <a:r>
                        <a:rPr lang="tr-TR" sz="1400" b="1" i="0" u="none" strike="noStrike" dirty="0">
                          <a:solidFill>
                            <a:srgbClr val="000000"/>
                          </a:solidFill>
                          <a:effectLst/>
                          <a:latin typeface="+mn-lt"/>
                        </a:rPr>
                        <a:t>Artış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rtl="0" fontAlgn="ctr"/>
                      <a:r>
                        <a:rPr lang="tr-TR" sz="1400" b="1" i="0" u="none" strike="noStrike" dirty="0">
                          <a:solidFill>
                            <a:srgbClr val="000000"/>
                          </a:solidFill>
                          <a:effectLst/>
                          <a:latin typeface="+mn-lt"/>
                        </a:rPr>
                        <a:t>Aylık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dirty="0">
                          <a:solidFill>
                            <a:srgbClr val="000000"/>
                          </a:solidFill>
                          <a:effectLst/>
                          <a:latin typeface="+mn-lt"/>
                        </a:rPr>
                        <a:t>Yıllık</a:t>
                      </a:r>
                    </a:p>
                    <a:p>
                      <a:pPr algn="ctr" rtl="0" fontAlgn="ctr"/>
                      <a:r>
                        <a:rPr lang="tr-TR" sz="1400" b="1" i="0" u="none" strike="noStrike" dirty="0">
                          <a:solidFill>
                            <a:srgbClr val="000000"/>
                          </a:solidFill>
                          <a:effectLst/>
                          <a:latin typeface="+mn-lt"/>
                        </a:rPr>
                        <a:t> Artış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rtl="0" fontAlgn="ctr"/>
                      <a:r>
                        <a:rPr lang="tr-TR" sz="1400" b="1" i="0" u="none" strike="noStrike" dirty="0">
                          <a:solidFill>
                            <a:srgbClr val="000000"/>
                          </a:solidFill>
                          <a:effectLst/>
                          <a:latin typeface="+mn-lt"/>
                        </a:rPr>
                        <a:t>Aylık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dirty="0">
                          <a:solidFill>
                            <a:srgbClr val="000000"/>
                          </a:solidFill>
                          <a:effectLst/>
                          <a:latin typeface="+mn-lt"/>
                        </a:rPr>
                        <a:t>Yıllık </a:t>
                      </a:r>
                    </a:p>
                    <a:p>
                      <a:pPr algn="ctr" rtl="0" fontAlgn="ctr"/>
                      <a:r>
                        <a:rPr lang="tr-TR" sz="1400" b="1" i="0" u="none" strike="noStrike" dirty="0">
                          <a:solidFill>
                            <a:srgbClr val="000000"/>
                          </a:solidFill>
                          <a:effectLst/>
                          <a:latin typeface="+mn-lt"/>
                        </a:rPr>
                        <a:t>Artış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rtl="0" fontAlgn="ctr"/>
                      <a:r>
                        <a:rPr lang="tr-TR" sz="1400" b="1" i="0" u="none" strike="noStrike" dirty="0">
                          <a:solidFill>
                            <a:srgbClr val="000000"/>
                          </a:solidFill>
                          <a:effectLst/>
                          <a:latin typeface="+mn-lt"/>
                        </a:rPr>
                        <a:t>Aylık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dirty="0">
                          <a:solidFill>
                            <a:srgbClr val="000000"/>
                          </a:solidFill>
                          <a:effectLst/>
                          <a:latin typeface="+mn-lt"/>
                        </a:rPr>
                        <a:t>Yıllık</a:t>
                      </a:r>
                    </a:p>
                    <a:p>
                      <a:pPr algn="ctr" rtl="0" fontAlgn="ctr"/>
                      <a:r>
                        <a:rPr lang="tr-TR" sz="1400" b="1" i="0" u="none" strike="noStrike" dirty="0">
                          <a:solidFill>
                            <a:srgbClr val="000000"/>
                          </a:solidFill>
                          <a:effectLst/>
                          <a:latin typeface="+mn-lt"/>
                        </a:rPr>
                        <a:t> Artış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rtl="0" fontAlgn="ctr"/>
                      <a:r>
                        <a:rPr lang="tr-TR" sz="1400" b="1" i="0" u="none" strike="noStrike" dirty="0">
                          <a:solidFill>
                            <a:srgbClr val="000000"/>
                          </a:solidFill>
                          <a:effectLst/>
                          <a:latin typeface="+mn-lt"/>
                        </a:rPr>
                        <a:t>Aylık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dirty="0">
                          <a:solidFill>
                            <a:srgbClr val="000000"/>
                          </a:solidFill>
                          <a:effectLst/>
                          <a:latin typeface="+mn-lt"/>
                        </a:rPr>
                        <a:t>Yıllık</a:t>
                      </a:r>
                    </a:p>
                    <a:p>
                      <a:pPr algn="ctr" rtl="0" fontAlgn="ctr"/>
                      <a:r>
                        <a:rPr lang="tr-TR" sz="1400" b="1" i="0" u="none" strike="noStrike" dirty="0">
                          <a:solidFill>
                            <a:srgbClr val="000000"/>
                          </a:solidFill>
                          <a:effectLst/>
                          <a:latin typeface="+mn-lt"/>
                        </a:rPr>
                        <a:t> Artış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dirty="0">
                          <a:solidFill>
                            <a:srgbClr val="000000"/>
                          </a:solidFill>
                          <a:effectLst/>
                          <a:latin typeface="+mn-lt"/>
                        </a:rPr>
                        <a:t>Aylık </a:t>
                      </a:r>
                    </a:p>
                    <a:p>
                      <a:pPr algn="ctr" rtl="0" fontAlgn="ctr"/>
                      <a:r>
                        <a:rPr lang="tr-TR" sz="1400" b="1" i="0" u="none" strike="noStrike" dirty="0">
                          <a:solidFill>
                            <a:srgbClr val="000000"/>
                          </a:solidFill>
                          <a:effectLst/>
                          <a:latin typeface="+mn-lt"/>
                        </a:rPr>
                        <a:t>Artış</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2"/>
                  </a:ext>
                </a:extLst>
              </a:tr>
              <a:tr h="283561">
                <a:tc vMerge="1">
                  <a:txBody>
                    <a:bodyPr/>
                    <a:lstStyle/>
                    <a:p>
                      <a:endParaRPr lang="tr-TR"/>
                    </a:p>
                  </a:txBody>
                  <a:tcPr/>
                </a:tc>
                <a:tc vMerge="1">
                  <a:txBody>
                    <a:bodyPr/>
                    <a:lstStyle/>
                    <a:p>
                      <a:endParaRPr lang="tr-TR"/>
                    </a:p>
                  </a:txBody>
                  <a:tcPr/>
                </a:tc>
                <a:tc>
                  <a:txBody>
                    <a:bodyPr/>
                    <a:lstStyle/>
                    <a:p>
                      <a:pPr algn="ctr" rtl="0" fontAlgn="ctr"/>
                      <a:r>
                        <a:rPr lang="tr-TR" sz="1400" b="1" i="0" u="none" strike="noStrike">
                          <a:solidFill>
                            <a:srgbClr val="000000"/>
                          </a:solidFill>
                          <a:effectLst/>
                          <a:latin typeface="+mn-lt"/>
                        </a:rPr>
                        <a:t>Artış</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tr-TR"/>
                    </a:p>
                  </a:txBody>
                  <a:tcPr/>
                </a:tc>
                <a:tc>
                  <a:txBody>
                    <a:bodyPr/>
                    <a:lstStyle/>
                    <a:p>
                      <a:pPr algn="ctr" rtl="0" fontAlgn="ctr"/>
                      <a:r>
                        <a:rPr lang="tr-TR" sz="1400" b="1" i="0" u="none" strike="noStrike" dirty="0">
                          <a:solidFill>
                            <a:srgbClr val="000000"/>
                          </a:solidFill>
                          <a:effectLst/>
                          <a:latin typeface="+mn-lt"/>
                        </a:rPr>
                        <a:t>Artış</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tr-TR"/>
                    </a:p>
                  </a:txBody>
                  <a:tcPr/>
                </a:tc>
                <a:tc>
                  <a:txBody>
                    <a:bodyPr/>
                    <a:lstStyle/>
                    <a:p>
                      <a:pPr algn="ctr" rtl="0" fontAlgn="ctr"/>
                      <a:r>
                        <a:rPr lang="tr-TR" sz="1400" b="1" i="0" u="none" strike="noStrike" dirty="0">
                          <a:solidFill>
                            <a:srgbClr val="000000"/>
                          </a:solidFill>
                          <a:effectLst/>
                          <a:latin typeface="+mn-lt"/>
                        </a:rPr>
                        <a:t>Artış</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tr-TR"/>
                    </a:p>
                  </a:txBody>
                  <a:tcPr/>
                </a:tc>
                <a:tc>
                  <a:txBody>
                    <a:bodyPr/>
                    <a:lstStyle/>
                    <a:p>
                      <a:pPr algn="ctr" rtl="0" fontAlgn="ctr"/>
                      <a:r>
                        <a:rPr lang="tr-TR" sz="1400" b="1" i="0" u="none" strike="noStrike" dirty="0">
                          <a:solidFill>
                            <a:srgbClr val="000000"/>
                          </a:solidFill>
                          <a:effectLst/>
                          <a:latin typeface="+mn-lt"/>
                        </a:rPr>
                        <a:t>Artış</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tr-TR"/>
                    </a:p>
                  </a:txBody>
                  <a:tcPr/>
                </a:tc>
                <a:tc vMerge="1">
                  <a:txBody>
                    <a:bodyPr/>
                    <a:lstStyle/>
                    <a:p>
                      <a:endParaRP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3"/>
                  </a:ext>
                </a:extLst>
              </a:tr>
              <a:tr h="433546">
                <a:tc>
                  <a:txBody>
                    <a:bodyPr/>
                    <a:lstStyle/>
                    <a:p>
                      <a:pPr algn="ctr" rtl="0" fontAlgn="ctr"/>
                      <a:r>
                        <a:rPr lang="tr-TR" sz="1400" b="0" i="0" u="none" strike="noStrike" dirty="0">
                          <a:solidFill>
                            <a:srgbClr val="000000"/>
                          </a:solidFill>
                          <a:effectLst/>
                          <a:latin typeface="+mn-lt"/>
                        </a:rPr>
                        <a:t>OCAK</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12,14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0,99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32,93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0,45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8,84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1,84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26,16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2,66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93,53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10,45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8556">
                <a:tc>
                  <a:txBody>
                    <a:bodyPr/>
                    <a:lstStyle/>
                    <a:p>
                      <a:pPr algn="ctr" rtl="0" fontAlgn="ctr"/>
                      <a:r>
                        <a:rPr lang="tr-TR" sz="1400" b="0" i="0" u="none" strike="noStrike">
                          <a:solidFill>
                            <a:srgbClr val="000000"/>
                          </a:solidFill>
                          <a:effectLst/>
                          <a:latin typeface="+mn-lt"/>
                        </a:rPr>
                        <a:t>ŞUBAT</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13,71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2,68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29,59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0,09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9,26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0,48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27,09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1,22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7,22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7186">
                <a:tc>
                  <a:txBody>
                    <a:bodyPr/>
                    <a:lstStyle/>
                    <a:p>
                      <a:pPr algn="ctr" rtl="0" fontAlgn="ctr"/>
                      <a:r>
                        <a:rPr lang="tr-TR" sz="1400" b="0" i="0" u="none" strike="noStrike">
                          <a:solidFill>
                            <a:srgbClr val="000000"/>
                          </a:solidFill>
                          <a:effectLst/>
                          <a:latin typeface="+mn-lt"/>
                        </a:rPr>
                        <a:t> MART</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14,28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29,64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0,87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31,2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4,13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9,19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8311">
                <a:tc>
                  <a:txBody>
                    <a:bodyPr/>
                    <a:lstStyle/>
                    <a:p>
                      <a:pPr algn="ctr" rtl="0" fontAlgn="ctr"/>
                      <a:r>
                        <a:rPr lang="tr-TR" sz="1400" b="0" i="0" u="none" strike="noStrike">
                          <a:solidFill>
                            <a:srgbClr val="000000"/>
                          </a:solidFill>
                          <a:effectLst/>
                          <a:latin typeface="+mn-lt"/>
                        </a:rPr>
                        <a:t>NİSAN</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16,37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30,12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2,98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6,71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1,28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35,17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4,34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121,8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7,67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33297">
                <a:tc>
                  <a:txBody>
                    <a:bodyPr/>
                    <a:lstStyle/>
                    <a:p>
                      <a:pPr algn="ctr" rtl="0" fontAlgn="ctr"/>
                      <a:r>
                        <a:rPr lang="tr-TR" sz="1400" b="0" i="0" u="none" strike="noStrike">
                          <a:solidFill>
                            <a:srgbClr val="000000"/>
                          </a:solidFill>
                          <a:effectLst/>
                          <a:latin typeface="+mn-lt"/>
                        </a:rPr>
                        <a:t>MAYIS</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20,16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3,79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28,71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2,67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5,53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1,54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38,33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3,92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132,2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8,76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71397">
                <a:tc>
                  <a:txBody>
                    <a:bodyPr/>
                    <a:lstStyle/>
                    <a:p>
                      <a:pPr algn="ctr" rtl="0" fontAlgn="ctr"/>
                      <a:r>
                        <a:rPr lang="tr-TR" sz="1400" b="0" i="0" u="none" strike="noStrike">
                          <a:solidFill>
                            <a:srgbClr val="000000"/>
                          </a:solidFill>
                          <a:effectLst/>
                          <a:latin typeface="+mn-lt"/>
                        </a:rPr>
                        <a:t>HAZİRAN</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23,71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3,03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25,04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0,09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6,17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0,69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42,89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4,01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138,3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6,77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13525">
                <a:tc>
                  <a:txBody>
                    <a:bodyPr/>
                    <a:lstStyle/>
                    <a:p>
                      <a:pPr algn="ctr" rtl="0" fontAlgn="ctr"/>
                      <a:r>
                        <a:rPr lang="tr-TR" sz="1400" b="0" i="0" u="none" strike="noStrike">
                          <a:solidFill>
                            <a:srgbClr val="000000"/>
                          </a:solidFill>
                          <a:effectLst/>
                          <a:latin typeface="+mn-lt"/>
                        </a:rPr>
                        <a:t>TEMMUZ</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1,77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21,66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8,33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44,92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8,33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144,6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5,17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79878">
                <a:tc>
                  <a:txBody>
                    <a:bodyPr/>
                    <a:lstStyle/>
                    <a:p>
                      <a:pPr algn="ctr" rtl="0" fontAlgn="ctr"/>
                      <a:r>
                        <a:rPr lang="tr-TR" sz="1400" b="0" i="0" u="none" strike="noStrike">
                          <a:solidFill>
                            <a:srgbClr val="000000"/>
                          </a:solidFill>
                          <a:effectLst/>
                          <a:latin typeface="+mn-lt"/>
                        </a:rPr>
                        <a:t>AĞUSTOS</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32,13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6,6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13,45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-0,59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11,53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2,35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45,52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2,77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143,8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2,41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4000">
                <a:tc>
                  <a:txBody>
                    <a:bodyPr/>
                    <a:lstStyle/>
                    <a:p>
                      <a:pPr algn="ctr" rtl="0" fontAlgn="ctr"/>
                      <a:r>
                        <a:rPr lang="tr-TR" sz="1400" b="0" i="0" u="none" strike="noStrike">
                          <a:solidFill>
                            <a:srgbClr val="000000"/>
                          </a:solidFill>
                          <a:effectLst/>
                          <a:latin typeface="+mn-lt"/>
                        </a:rPr>
                        <a:t>EYLÜL</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46,15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10,88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2,45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0,13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14,33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2,65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43,96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1,55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151,5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4,78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52629">
                <a:tc>
                  <a:txBody>
                    <a:bodyPr/>
                    <a:lstStyle/>
                    <a:p>
                      <a:pPr algn="ctr" rtl="0" fontAlgn="ctr"/>
                      <a:r>
                        <a:rPr lang="tr-TR" sz="1400" b="0" i="0" u="none" strike="noStrike">
                          <a:solidFill>
                            <a:srgbClr val="000000"/>
                          </a:solidFill>
                          <a:effectLst/>
                          <a:latin typeface="+mn-lt"/>
                        </a:rPr>
                        <a:t>EKİM</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45,01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0,17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18,2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3,55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46,31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5,24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mn-lt"/>
                        </a:rPr>
                        <a:t>157,7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mn-lt"/>
                        </a:rPr>
                        <a:t>7,83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97620">
                <a:tc>
                  <a:txBody>
                    <a:bodyPr/>
                    <a:lstStyle/>
                    <a:p>
                      <a:pPr algn="ctr" rtl="0" fontAlgn="ctr"/>
                      <a:r>
                        <a:rPr lang="tr-TR" sz="1400" b="0" i="0" u="none" strike="noStrike">
                          <a:solidFill>
                            <a:srgbClr val="000000"/>
                          </a:solidFill>
                          <a:effectLst/>
                          <a:latin typeface="+mn-lt"/>
                        </a:rPr>
                        <a:t>KASIM</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38,54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-2,53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tr-TR" sz="1400" b="0" i="0" u="none" strike="noStrike">
                          <a:solidFill>
                            <a:srgbClr val="000000"/>
                          </a:solidFill>
                          <a:effectLst/>
                          <a:latin typeface="+mn-lt"/>
                        </a:rPr>
                        <a:t>4,26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-0,08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23,11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4,08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54,62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9,99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136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0,74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413525">
                <a:tc>
                  <a:txBody>
                    <a:bodyPr/>
                    <a:lstStyle/>
                    <a:p>
                      <a:pPr algn="ctr" rtl="0" fontAlgn="ctr"/>
                      <a:r>
                        <a:rPr lang="tr-TR" sz="1400" b="0" i="0" u="none" strike="noStrike">
                          <a:solidFill>
                            <a:srgbClr val="000000"/>
                          </a:solidFill>
                          <a:effectLst/>
                          <a:latin typeface="+mn-lt"/>
                        </a:rPr>
                        <a:t>ARALIK</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33,64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-2,22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tr-TR" sz="1400" b="0" i="0" u="none" strike="noStrike">
                          <a:solidFill>
                            <a:srgbClr val="000000"/>
                          </a:solidFill>
                          <a:effectLst/>
                          <a:latin typeface="+mn-lt"/>
                        </a:rPr>
                        <a:t>7,36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0,69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25,15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2,36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79,89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19,08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mn-lt"/>
                        </a:rPr>
                        <a:t>97,72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0,24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1617390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89064"/>
            <a:ext cx="8820000" cy="6624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200" b="1" dirty="0">
                <a:latin typeface="Times New Roman" pitchFamily="18" charset="0"/>
                <a:cs typeface="Times New Roman" pitchFamily="18" charset="0"/>
              </a:rPr>
              <a:t>TÜRKİYE İMALAT SANAYİ PMI                                                (Kaynak: 2 Temmuz 2025 </a:t>
            </a:r>
            <a:r>
              <a:rPr lang="tr-TR" sz="2200" b="1" dirty="0">
                <a:latin typeface="Times New Roman" pitchFamily="18" charset="0"/>
                <a:cs typeface="Times New Roman" pitchFamily="18" charset="0"/>
                <a:hlinkClick r:id="rId3"/>
              </a:rPr>
              <a:t>www.tr.investing.com</a:t>
            </a:r>
            <a:r>
              <a:rPr lang="tr-TR" sz="2200" b="1" dirty="0">
                <a:latin typeface="Times New Roman" pitchFamily="18" charset="0"/>
                <a:cs typeface="Times New Roman" pitchFamily="18" charset="0"/>
              </a:rPr>
              <a:t> )</a:t>
            </a:r>
            <a:endParaRPr lang="tr-TR" sz="2200" dirty="0">
              <a:latin typeface="Times New Roman" pitchFamily="18" charset="0"/>
              <a:cs typeface="Times New Roman" pitchFamily="18" charset="0"/>
            </a:endParaRPr>
          </a:p>
        </p:txBody>
      </p:sp>
      <p:graphicFrame>
        <p:nvGraphicFramePr>
          <p:cNvPr id="4" name="3 Tablo"/>
          <p:cNvGraphicFramePr>
            <a:graphicFrameLocks noGrp="1"/>
          </p:cNvGraphicFramePr>
          <p:nvPr>
            <p:extLst>
              <p:ext uri="{D42A27DB-BD31-4B8C-83A1-F6EECF244321}">
                <p14:modId xmlns:p14="http://schemas.microsoft.com/office/powerpoint/2010/main" val="2250170238"/>
              </p:ext>
            </p:extLst>
          </p:nvPr>
        </p:nvGraphicFramePr>
        <p:xfrm>
          <a:off x="348345" y="928256"/>
          <a:ext cx="6600051" cy="5539039"/>
        </p:xfrm>
        <a:graphic>
          <a:graphicData uri="http://schemas.openxmlformats.org/drawingml/2006/table">
            <a:tbl>
              <a:tblPr/>
              <a:tblGrid>
                <a:gridCol w="1374502">
                  <a:extLst>
                    <a:ext uri="{9D8B030D-6E8A-4147-A177-3AD203B41FA5}">
                      <a16:colId xmlns:a16="http://schemas.microsoft.com/office/drawing/2014/main" val="20000"/>
                    </a:ext>
                  </a:extLst>
                </a:gridCol>
                <a:gridCol w="638786">
                  <a:extLst>
                    <a:ext uri="{9D8B030D-6E8A-4147-A177-3AD203B41FA5}">
                      <a16:colId xmlns:a16="http://schemas.microsoft.com/office/drawing/2014/main" val="20001"/>
                    </a:ext>
                  </a:extLst>
                </a:gridCol>
                <a:gridCol w="1483196">
                  <a:extLst>
                    <a:ext uri="{9D8B030D-6E8A-4147-A177-3AD203B41FA5}">
                      <a16:colId xmlns:a16="http://schemas.microsoft.com/office/drawing/2014/main" val="20002"/>
                    </a:ext>
                  </a:extLst>
                </a:gridCol>
                <a:gridCol w="596011">
                  <a:extLst>
                    <a:ext uri="{9D8B030D-6E8A-4147-A177-3AD203B41FA5}">
                      <a16:colId xmlns:a16="http://schemas.microsoft.com/office/drawing/2014/main" val="20003"/>
                    </a:ext>
                  </a:extLst>
                </a:gridCol>
                <a:gridCol w="1561702">
                  <a:extLst>
                    <a:ext uri="{9D8B030D-6E8A-4147-A177-3AD203B41FA5}">
                      <a16:colId xmlns:a16="http://schemas.microsoft.com/office/drawing/2014/main" val="20004"/>
                    </a:ext>
                  </a:extLst>
                </a:gridCol>
                <a:gridCol w="945854">
                  <a:extLst>
                    <a:ext uri="{9D8B030D-6E8A-4147-A177-3AD203B41FA5}">
                      <a16:colId xmlns:a16="http://schemas.microsoft.com/office/drawing/2014/main" val="20005"/>
                    </a:ext>
                  </a:extLst>
                </a:gridCol>
              </a:tblGrid>
              <a:tr h="247711">
                <a:tc>
                  <a:txBody>
                    <a:bodyPr/>
                    <a:lstStyle/>
                    <a:p>
                      <a:pPr algn="ctr" rtl="0" fontAlgn="ctr"/>
                      <a:r>
                        <a:rPr lang="tr-TR" sz="1200" b="1" i="0" u="none" strike="noStrike" dirty="0">
                          <a:solidFill>
                            <a:srgbClr val="000000"/>
                          </a:solidFill>
                          <a:latin typeface="+mn-lt"/>
                        </a:rPr>
                        <a:t>2020-2021</a:t>
                      </a:r>
                      <a:r>
                        <a:rPr lang="tr-TR" sz="1200" b="1" i="0" u="none" strike="noStrike" baseline="0" dirty="0">
                          <a:solidFill>
                            <a:srgbClr val="000000"/>
                          </a:solidFill>
                          <a:latin typeface="+mn-lt"/>
                        </a:rPr>
                        <a:t> Yılı</a:t>
                      </a:r>
                      <a:endParaRPr lang="tr-TR" sz="1200" b="1" i="0" u="none" strike="noStrike" dirty="0">
                        <a:solidFill>
                          <a:srgbClr val="000000"/>
                        </a:solidFill>
                        <a:latin typeface="+mn-lt"/>
                      </a:endParaRPr>
                    </a:p>
                  </a:txBody>
                  <a:tcPr marL="857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B6DDE8"/>
                    </a:solidFill>
                  </a:tcPr>
                </a:tc>
                <a:tc>
                  <a:txBody>
                    <a:bodyPr/>
                    <a:lstStyle/>
                    <a:p>
                      <a:pPr algn="ctr" rtl="0" fontAlgn="ctr"/>
                      <a:r>
                        <a:rPr lang="tr-TR" sz="1200" b="1" i="0" u="none" strike="noStrike">
                          <a:solidFill>
                            <a:srgbClr val="000000"/>
                          </a:solidFill>
                          <a:latin typeface="+mn-lt"/>
                        </a:rPr>
                        <a:t>MİKTARI</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B6DDE8"/>
                    </a:solidFill>
                  </a:tcPr>
                </a:tc>
                <a:tc>
                  <a:txBody>
                    <a:bodyPr/>
                    <a:lstStyle/>
                    <a:p>
                      <a:pPr algn="ctr" rtl="0" fontAlgn="ctr"/>
                      <a:r>
                        <a:rPr lang="tr-TR" sz="1200" b="1" i="0" u="none" strike="noStrike">
                          <a:solidFill>
                            <a:srgbClr val="000000"/>
                          </a:solidFill>
                          <a:latin typeface="+mn-lt"/>
                        </a:rPr>
                        <a:t>2022-2023 Yılı</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B6DDE8"/>
                    </a:solidFill>
                  </a:tcPr>
                </a:tc>
                <a:tc>
                  <a:txBody>
                    <a:bodyPr/>
                    <a:lstStyle/>
                    <a:p>
                      <a:pPr algn="ctr" rtl="0" fontAlgn="ctr"/>
                      <a:r>
                        <a:rPr lang="tr-TR" sz="1200" b="1" i="0" u="none" strike="noStrike" dirty="0">
                          <a:solidFill>
                            <a:srgbClr val="000000"/>
                          </a:solidFill>
                          <a:latin typeface="+mn-lt"/>
                        </a:rPr>
                        <a:t>MİKTARI</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B6DDE8"/>
                    </a:solidFill>
                  </a:tcPr>
                </a:tc>
                <a:tc>
                  <a:txBody>
                    <a:bodyPr/>
                    <a:lstStyle/>
                    <a:p>
                      <a:pPr algn="ctr" rtl="0" fontAlgn="ctr"/>
                      <a:r>
                        <a:rPr lang="tr-TR" sz="1200" b="1" i="0" u="none" strike="noStrike" dirty="0">
                          <a:solidFill>
                            <a:srgbClr val="000000"/>
                          </a:solidFill>
                          <a:latin typeface="+mn-lt"/>
                        </a:rPr>
                        <a:t>2023-2024</a:t>
                      </a:r>
                      <a:r>
                        <a:rPr lang="tr-TR" sz="1200" b="1" i="0" u="none" strike="noStrike" baseline="0" dirty="0">
                          <a:solidFill>
                            <a:srgbClr val="000000"/>
                          </a:solidFill>
                          <a:latin typeface="+mn-lt"/>
                        </a:rPr>
                        <a:t> Yılı</a:t>
                      </a:r>
                      <a:endParaRPr lang="tr-TR" sz="1200" b="1" i="0" u="none" strike="noStrike" dirty="0">
                        <a:solidFill>
                          <a:srgbClr val="000000"/>
                        </a:solidFill>
                        <a:latin typeface="+mn-lt"/>
                      </a:endParaRP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B6DDE8"/>
                    </a:solidFill>
                  </a:tcPr>
                </a:tc>
                <a:tc>
                  <a:txBody>
                    <a:bodyPr/>
                    <a:lstStyle/>
                    <a:p>
                      <a:pPr algn="ctr" rtl="0" fontAlgn="ctr"/>
                      <a:r>
                        <a:rPr lang="tr-TR" sz="1200" b="1" i="0" u="none" strike="noStrike" dirty="0">
                          <a:solidFill>
                            <a:srgbClr val="000000"/>
                          </a:solidFill>
                          <a:latin typeface="+mn-lt"/>
                        </a:rPr>
                        <a:t>MİKTARI</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B6DDE8"/>
                    </a:solidFill>
                  </a:tcPr>
                </a:tc>
                <a:extLst>
                  <a:ext uri="{0D108BD9-81ED-4DB2-BD59-A6C34878D82A}">
                    <a16:rowId xmlns:a16="http://schemas.microsoft.com/office/drawing/2014/main" val="10001"/>
                  </a:ext>
                </a:extLst>
              </a:tr>
              <a:tr h="338750">
                <a:tc>
                  <a:txBody>
                    <a:bodyPr/>
                    <a:lstStyle/>
                    <a:p>
                      <a:pPr algn="ctr" rtl="0" fontAlgn="ctr"/>
                      <a:r>
                        <a:rPr lang="tr-TR" sz="1200" b="1" i="0" kern="1200" dirty="0">
                          <a:solidFill>
                            <a:srgbClr val="000000"/>
                          </a:solidFill>
                          <a:effectLst/>
                          <a:latin typeface="+mn-lt"/>
                          <a:ea typeface="+mn-ea"/>
                          <a:cs typeface="+mn-cs"/>
                        </a:rPr>
                        <a:t>04.05.2020 (Nis)</a:t>
                      </a:r>
                      <a:endParaRPr lang="tr-TR" sz="1200" b="1"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fontAlgn="ctr"/>
                      <a:r>
                        <a:rPr lang="tr-TR" sz="1200" b="1" i="0" u="none" strike="noStrike" kern="1200" dirty="0">
                          <a:solidFill>
                            <a:srgbClr val="000000"/>
                          </a:solidFill>
                          <a:latin typeface="+mn-lt"/>
                          <a:ea typeface="+mn-ea"/>
                          <a:cs typeface="+mn-cs"/>
                        </a:rPr>
                        <a:t>33,40</a:t>
                      </a:r>
                    </a:p>
                  </a:txBody>
                  <a:tcPr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a:r>
                        <a:rPr lang="tr-TR" sz="1200" b="0" i="0" u="none" strike="noStrike" kern="1200" dirty="0">
                          <a:solidFill>
                            <a:srgbClr val="000000"/>
                          </a:solidFill>
                          <a:latin typeface="+mn-lt"/>
                          <a:ea typeface="+mn-ea"/>
                          <a:cs typeface="+mn-cs"/>
                        </a:rPr>
                        <a:t>01.09.2021 (</a:t>
                      </a:r>
                      <a:r>
                        <a:rPr lang="tr-TR" sz="1200" b="0" i="0" u="none" strike="noStrike" kern="1200" dirty="0" err="1">
                          <a:solidFill>
                            <a:srgbClr val="000000"/>
                          </a:solidFill>
                          <a:latin typeface="+mn-lt"/>
                          <a:ea typeface="+mn-ea"/>
                          <a:cs typeface="+mn-cs"/>
                        </a:rPr>
                        <a:t>Ağus</a:t>
                      </a:r>
                      <a:r>
                        <a:rPr lang="tr-TR" sz="1200" b="0" i="0" u="none" strike="noStrike" kern="1200" dirty="0">
                          <a:solidFill>
                            <a:srgbClr val="000000"/>
                          </a:solidFill>
                          <a:latin typeface="+mn-lt"/>
                          <a:ea typeface="+mn-ea"/>
                          <a:cs typeface="+mn-cs"/>
                        </a:rPr>
                        <a:t>)</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54,10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a:r>
                        <a:rPr lang="tr-TR" sz="1200" dirty="0"/>
                        <a:t>02.01.2023 (Ara)</a:t>
                      </a: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200" dirty="0"/>
                        <a:t>48,10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23827">
                <a:tc>
                  <a:txBody>
                    <a:bodyPr/>
                    <a:lstStyle/>
                    <a:p>
                      <a:pPr algn="ctr" rtl="0" fontAlgn="ctr"/>
                      <a:r>
                        <a:rPr lang="tr-TR" sz="1200" b="1" i="0" kern="1200" dirty="0">
                          <a:solidFill>
                            <a:srgbClr val="000000"/>
                          </a:solidFill>
                          <a:effectLst/>
                          <a:latin typeface="+mn-lt"/>
                          <a:ea typeface="+mn-ea"/>
                          <a:cs typeface="+mn-cs"/>
                        </a:rPr>
                        <a:t>01.06.2020 (May)</a:t>
                      </a:r>
                      <a:endParaRPr lang="tr-TR" sz="1200" b="1"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1" i="0" u="none" strike="noStrike" kern="1200" dirty="0">
                          <a:solidFill>
                            <a:srgbClr val="000000"/>
                          </a:solidFill>
                          <a:latin typeface="+mn-lt"/>
                          <a:ea typeface="+mn-ea"/>
                          <a:cs typeface="+mn-cs"/>
                        </a:rPr>
                        <a:t>40,90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01.10.2021 (Eyl)</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u="none" strike="noStrike" kern="1200" dirty="0">
                          <a:solidFill>
                            <a:srgbClr val="000000"/>
                          </a:solidFill>
                          <a:latin typeface="+mn-lt"/>
                          <a:ea typeface="+mn-ea"/>
                          <a:cs typeface="+mn-cs"/>
                        </a:rPr>
                        <a:t>52,50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kern="1200" dirty="0">
                          <a:solidFill>
                            <a:srgbClr val="000000"/>
                          </a:solidFill>
                          <a:effectLst/>
                          <a:latin typeface="+mn-lt"/>
                          <a:ea typeface="+mn-ea"/>
                          <a:cs typeface="+mn-cs"/>
                        </a:rPr>
                        <a:t>01.02.2023 (Oca)</a:t>
                      </a:r>
                      <a:endParaRPr lang="tr-TR" sz="1200" b="0" i="0" u="none" strike="noStrike" kern="1200" dirty="0">
                        <a:solidFill>
                          <a:srgbClr val="000000"/>
                        </a:solidFill>
                        <a:latin typeface="+mn-lt"/>
                        <a:ea typeface="+mn-ea"/>
                        <a:cs typeface="+mn-cs"/>
                      </a:endParaRP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u="none" strike="noStrike" kern="1200" dirty="0">
                          <a:solidFill>
                            <a:srgbClr val="000000"/>
                          </a:solidFill>
                          <a:latin typeface="+mn-lt"/>
                          <a:ea typeface="+mn-ea"/>
                          <a:cs typeface="+mn-cs"/>
                        </a:rPr>
                        <a:t>50,10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extLst>
                  <a:ext uri="{0D108BD9-81ED-4DB2-BD59-A6C34878D82A}">
                    <a16:rowId xmlns:a16="http://schemas.microsoft.com/office/drawing/2014/main" val="10003"/>
                  </a:ext>
                </a:extLst>
              </a:tr>
              <a:tr h="338750">
                <a:tc>
                  <a:txBody>
                    <a:bodyPr/>
                    <a:lstStyle/>
                    <a:p>
                      <a:pPr algn="ctr" rtl="0" fontAlgn="ctr"/>
                      <a:r>
                        <a:rPr lang="tr-TR" sz="1200" b="0" i="0" u="none" strike="noStrike" kern="1200" dirty="0">
                          <a:solidFill>
                            <a:srgbClr val="000000"/>
                          </a:solidFill>
                          <a:latin typeface="+mn-lt"/>
                          <a:ea typeface="+mn-ea"/>
                          <a:cs typeface="+mn-cs"/>
                        </a:rPr>
                        <a:t>01.07.2020 (Haz)</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fontAlgn="ctr"/>
                      <a:r>
                        <a:rPr lang="tr-TR" sz="1200" b="0" i="0" u="none" strike="noStrike" kern="1200" dirty="0">
                          <a:solidFill>
                            <a:srgbClr val="000000"/>
                          </a:solidFill>
                          <a:latin typeface="+mn-lt"/>
                          <a:ea typeface="+mn-ea"/>
                          <a:cs typeface="+mn-cs"/>
                        </a:rPr>
                        <a:t>53,90</a:t>
                      </a:r>
                    </a:p>
                  </a:txBody>
                  <a:tcPr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01.11.2021</a:t>
                      </a:r>
                      <a:r>
                        <a:rPr lang="tr-TR" sz="1200" b="0" i="0" u="none" strike="noStrike" kern="1200" baseline="0" dirty="0">
                          <a:solidFill>
                            <a:srgbClr val="000000"/>
                          </a:solidFill>
                          <a:latin typeface="+mn-lt"/>
                          <a:ea typeface="+mn-ea"/>
                          <a:cs typeface="+mn-cs"/>
                        </a:rPr>
                        <a:t> (Eki)</a:t>
                      </a:r>
                      <a:endParaRPr lang="tr-TR" sz="1200" b="0"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u="none" strike="noStrike" kern="1200" dirty="0">
                          <a:solidFill>
                            <a:srgbClr val="000000"/>
                          </a:solidFill>
                          <a:latin typeface="+mn-lt"/>
                          <a:ea typeface="+mn-ea"/>
                          <a:cs typeface="+mn-cs"/>
                        </a:rPr>
                        <a:t>51,20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kern="1200" dirty="0">
                          <a:solidFill>
                            <a:srgbClr val="000000"/>
                          </a:solidFill>
                          <a:effectLst/>
                          <a:latin typeface="+mn-lt"/>
                          <a:ea typeface="+mn-ea"/>
                          <a:cs typeface="+mn-cs"/>
                        </a:rPr>
                        <a:t>01.03.2023 (Şub)</a:t>
                      </a:r>
                      <a:endParaRPr lang="tr-TR" sz="1200" b="0" i="0" u="none" strike="noStrike" kern="1200" dirty="0">
                        <a:solidFill>
                          <a:srgbClr val="000000"/>
                        </a:solidFill>
                        <a:latin typeface="+mn-lt"/>
                        <a:ea typeface="+mn-ea"/>
                        <a:cs typeface="+mn-cs"/>
                      </a:endParaRP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a:r>
                        <a:rPr lang="tr-TR" sz="1200" dirty="0"/>
                        <a:t>50,10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extLst>
                  <a:ext uri="{0D108BD9-81ED-4DB2-BD59-A6C34878D82A}">
                    <a16:rowId xmlns:a16="http://schemas.microsoft.com/office/drawing/2014/main" val="10004"/>
                  </a:ext>
                </a:extLst>
              </a:tr>
              <a:tr h="323827">
                <a:tc>
                  <a:txBody>
                    <a:bodyPr/>
                    <a:lstStyle/>
                    <a:p>
                      <a:pPr algn="ctr"/>
                      <a:r>
                        <a:rPr lang="tr-TR" sz="1200" b="0" i="0" kern="1200" dirty="0">
                          <a:solidFill>
                            <a:srgbClr val="000000"/>
                          </a:solidFill>
                          <a:effectLst/>
                          <a:latin typeface="+mn-lt"/>
                          <a:ea typeface="+mn-ea"/>
                          <a:cs typeface="+mn-cs"/>
                        </a:rPr>
                        <a:t>04.08.2020 (Tem)</a:t>
                      </a:r>
                      <a:endParaRPr lang="tr-TR" sz="1200" b="0" i="0" u="none" strike="noStrike" kern="1200" dirty="0">
                        <a:solidFill>
                          <a:srgbClr val="000000"/>
                        </a:solidFill>
                        <a:latin typeface="+mn-lt"/>
                        <a:ea typeface="+mn-ea"/>
                        <a:cs typeface="+mn-cs"/>
                      </a:endParaRPr>
                    </a:p>
                  </a:txBody>
                  <a:tcPr marL="857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56,90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03.12.2021 (Kas)</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u="none" strike="noStrike" kern="1200" dirty="0">
                          <a:solidFill>
                            <a:srgbClr val="000000"/>
                          </a:solidFill>
                          <a:latin typeface="+mn-lt"/>
                          <a:ea typeface="+mn-ea"/>
                          <a:cs typeface="+mn-cs"/>
                        </a:rPr>
                        <a:t>52,00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u="none" strike="noStrike" kern="1200" dirty="0">
                          <a:solidFill>
                            <a:srgbClr val="000000"/>
                          </a:solidFill>
                          <a:latin typeface="+mn-lt"/>
                          <a:ea typeface="+mn-ea"/>
                          <a:cs typeface="+mn-cs"/>
                        </a:rPr>
                        <a:t>03.04.2023 (Mart)</a:t>
                      </a: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u="none" strike="noStrike" kern="1200" dirty="0">
                          <a:solidFill>
                            <a:srgbClr val="000000"/>
                          </a:solidFill>
                          <a:latin typeface="+mn-lt"/>
                          <a:ea typeface="+mn-ea"/>
                          <a:cs typeface="+mn-cs"/>
                        </a:rPr>
                        <a:t>50,90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extLst>
                  <a:ext uri="{0D108BD9-81ED-4DB2-BD59-A6C34878D82A}">
                    <a16:rowId xmlns:a16="http://schemas.microsoft.com/office/drawing/2014/main" val="10005"/>
                  </a:ext>
                </a:extLst>
              </a:tr>
              <a:tr h="323827">
                <a:tc>
                  <a:txBody>
                    <a:bodyPr/>
                    <a:lstStyle/>
                    <a:p>
                      <a:pPr algn="ctr" rtl="0"/>
                      <a:r>
                        <a:rPr lang="tr-TR" sz="1200" b="0" i="0" u="none" strike="noStrike" kern="1200" dirty="0">
                          <a:solidFill>
                            <a:srgbClr val="000000"/>
                          </a:solidFill>
                          <a:latin typeface="+mn-lt"/>
                          <a:ea typeface="+mn-ea"/>
                          <a:cs typeface="+mn-cs"/>
                        </a:rPr>
                        <a:t>01.09.2020 (</a:t>
                      </a:r>
                      <a:r>
                        <a:rPr lang="tr-TR" sz="1200" b="0" i="0" u="none" strike="noStrike" kern="1200" dirty="0" err="1">
                          <a:solidFill>
                            <a:srgbClr val="000000"/>
                          </a:solidFill>
                          <a:latin typeface="+mn-lt"/>
                          <a:ea typeface="+mn-ea"/>
                          <a:cs typeface="+mn-cs"/>
                        </a:rPr>
                        <a:t>Ağus</a:t>
                      </a:r>
                      <a:r>
                        <a:rPr lang="tr-TR" sz="1200" b="0" i="0" u="none" strike="noStrike" kern="1200" dirty="0">
                          <a:solidFill>
                            <a:srgbClr val="000000"/>
                          </a:solidFill>
                          <a:latin typeface="+mn-lt"/>
                          <a:ea typeface="+mn-ea"/>
                          <a:cs typeface="+mn-cs"/>
                        </a:rPr>
                        <a:t>)</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54,30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01.01.2024 (Ara)</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u="none" strike="noStrike" kern="1200" dirty="0">
                          <a:solidFill>
                            <a:srgbClr val="000000"/>
                          </a:solidFill>
                          <a:latin typeface="+mn-lt"/>
                          <a:ea typeface="+mn-ea"/>
                          <a:cs typeface="+mn-cs"/>
                        </a:rPr>
                        <a:t>52,10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kern="1200" dirty="0">
                          <a:solidFill>
                            <a:srgbClr val="000000"/>
                          </a:solidFill>
                          <a:effectLst/>
                          <a:latin typeface="+mn-lt"/>
                          <a:ea typeface="+mn-ea"/>
                          <a:cs typeface="+mn-cs"/>
                        </a:rPr>
                        <a:t>02.05.2023 (Nis)</a:t>
                      </a:r>
                      <a:endParaRPr lang="tr-TR" sz="1200" b="0" i="0" u="none" strike="noStrike" kern="1200" dirty="0">
                        <a:solidFill>
                          <a:srgbClr val="000000"/>
                        </a:solidFill>
                        <a:latin typeface="+mn-lt"/>
                        <a:ea typeface="+mn-ea"/>
                        <a:cs typeface="+mn-cs"/>
                      </a:endParaRP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u="none" strike="noStrike" kern="1200" dirty="0">
                          <a:solidFill>
                            <a:srgbClr val="000000"/>
                          </a:solidFill>
                          <a:latin typeface="+mn-lt"/>
                          <a:ea typeface="+mn-ea"/>
                          <a:cs typeface="+mn-cs"/>
                        </a:rPr>
                        <a:t>51,50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extLst>
                  <a:ext uri="{0D108BD9-81ED-4DB2-BD59-A6C34878D82A}">
                    <a16:rowId xmlns:a16="http://schemas.microsoft.com/office/drawing/2014/main" val="10006"/>
                  </a:ext>
                </a:extLst>
              </a:tr>
              <a:tr h="323827">
                <a:tc>
                  <a:txBody>
                    <a:bodyPr/>
                    <a:lstStyle/>
                    <a:p>
                      <a:pPr algn="ctr" rtl="0" fontAlgn="ctr"/>
                      <a:r>
                        <a:rPr lang="tr-TR" sz="1200" b="0" i="0" u="none" strike="noStrike" kern="1200" dirty="0">
                          <a:solidFill>
                            <a:srgbClr val="000000"/>
                          </a:solidFill>
                          <a:latin typeface="+mn-lt"/>
                          <a:ea typeface="+mn-ea"/>
                          <a:cs typeface="+mn-cs"/>
                        </a:rPr>
                        <a:t>01.10.2020 (Eyl)</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52,80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01.02.2024 (Oca)</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u="none" strike="noStrike" kern="1200" dirty="0">
                          <a:solidFill>
                            <a:srgbClr val="000000"/>
                          </a:solidFill>
                          <a:latin typeface="+mn-lt"/>
                          <a:ea typeface="+mn-ea"/>
                          <a:cs typeface="+mn-cs"/>
                        </a:rPr>
                        <a:t>50,50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kern="1200" dirty="0">
                          <a:solidFill>
                            <a:srgbClr val="000000"/>
                          </a:solidFill>
                          <a:effectLst/>
                          <a:latin typeface="+mn-lt"/>
                          <a:ea typeface="+mn-ea"/>
                          <a:cs typeface="+mn-cs"/>
                        </a:rPr>
                        <a:t>01.06.2023 (May)</a:t>
                      </a:r>
                      <a:endParaRPr lang="tr-TR" sz="1200" b="0" i="0" u="none" strike="noStrike" kern="1200" dirty="0">
                        <a:solidFill>
                          <a:srgbClr val="000000"/>
                        </a:solidFill>
                        <a:latin typeface="+mn-lt"/>
                        <a:ea typeface="+mn-ea"/>
                        <a:cs typeface="+mn-cs"/>
                      </a:endParaRP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rtl="0" fontAlgn="ctr"/>
                      <a:r>
                        <a:rPr lang="tr-TR" sz="1200" b="0" i="0" u="none" strike="noStrike" kern="1200" dirty="0">
                          <a:solidFill>
                            <a:srgbClr val="000000"/>
                          </a:solidFill>
                          <a:latin typeface="+mn-lt"/>
                          <a:ea typeface="+mn-ea"/>
                          <a:cs typeface="+mn-cs"/>
                        </a:rPr>
                        <a:t>51,50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extLst>
                  <a:ext uri="{0D108BD9-81ED-4DB2-BD59-A6C34878D82A}">
                    <a16:rowId xmlns:a16="http://schemas.microsoft.com/office/drawing/2014/main" val="10007"/>
                  </a:ext>
                </a:extLst>
              </a:tr>
              <a:tr h="323827">
                <a:tc>
                  <a:txBody>
                    <a:bodyPr/>
                    <a:lstStyle/>
                    <a:p>
                      <a:pPr algn="ctr" rtl="0" fontAlgn="ctr"/>
                      <a:r>
                        <a:rPr lang="tr-TR" sz="1200" b="0" i="0" u="none" strike="noStrike" kern="1200" dirty="0">
                          <a:solidFill>
                            <a:srgbClr val="000000"/>
                          </a:solidFill>
                          <a:latin typeface="+mn-lt"/>
                          <a:ea typeface="+mn-ea"/>
                          <a:cs typeface="+mn-cs"/>
                        </a:rPr>
                        <a:t>02.11.2020</a:t>
                      </a:r>
                      <a:r>
                        <a:rPr lang="tr-TR" sz="1200" b="0" i="0" u="none" strike="noStrike" kern="1200" baseline="0" dirty="0">
                          <a:solidFill>
                            <a:srgbClr val="000000"/>
                          </a:solidFill>
                          <a:latin typeface="+mn-lt"/>
                          <a:ea typeface="+mn-ea"/>
                          <a:cs typeface="+mn-cs"/>
                        </a:rPr>
                        <a:t> (Eki)</a:t>
                      </a:r>
                      <a:endParaRPr lang="tr-TR" sz="1200" b="0"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53,90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kern="1200" dirty="0">
                          <a:solidFill>
                            <a:srgbClr val="000000"/>
                          </a:solidFill>
                          <a:effectLst/>
                          <a:latin typeface="+mn-lt"/>
                          <a:ea typeface="+mn-ea"/>
                          <a:cs typeface="+mn-cs"/>
                        </a:rPr>
                        <a:t>01.03.2023 (Şub)</a:t>
                      </a:r>
                      <a:endParaRPr lang="tr-TR" sz="1200" b="0"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50,40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03.07.2023 (Haz)</a:t>
                      </a: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51,50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extLst>
                  <a:ext uri="{0D108BD9-81ED-4DB2-BD59-A6C34878D82A}">
                    <a16:rowId xmlns:a16="http://schemas.microsoft.com/office/drawing/2014/main" val="10008"/>
                  </a:ext>
                </a:extLst>
              </a:tr>
              <a:tr h="323827">
                <a:tc>
                  <a:txBody>
                    <a:bodyPr/>
                    <a:lstStyle/>
                    <a:p>
                      <a:pPr algn="ctr" rtl="0" fontAlgn="ctr"/>
                      <a:r>
                        <a:rPr lang="tr-TR" sz="1200" b="0" i="0" u="none" strike="noStrike" kern="1200" dirty="0">
                          <a:solidFill>
                            <a:srgbClr val="000000"/>
                          </a:solidFill>
                          <a:latin typeface="+mn-lt"/>
                          <a:ea typeface="+mn-ea"/>
                          <a:cs typeface="+mn-cs"/>
                        </a:rPr>
                        <a:t>01.12.2020 (Kas)</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51,40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01.04.2023 (Mart)</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49,40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200" b="0" i="0" kern="1200" dirty="0">
                          <a:solidFill>
                            <a:srgbClr val="000000"/>
                          </a:solidFill>
                          <a:effectLst/>
                          <a:latin typeface="+mn-lt"/>
                          <a:ea typeface="+mn-ea"/>
                          <a:cs typeface="+mn-cs"/>
                        </a:rPr>
                        <a:t>01.08.2023 (Tem)</a:t>
                      </a:r>
                      <a:endParaRPr lang="tr-TR" sz="1200" b="0" i="0" u="none" strike="noStrike" kern="1200" dirty="0">
                        <a:solidFill>
                          <a:srgbClr val="000000"/>
                        </a:solidFill>
                        <a:latin typeface="+mn-lt"/>
                        <a:ea typeface="+mn-ea"/>
                        <a:cs typeface="+mn-cs"/>
                      </a:endParaRP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200" b="1" i="0" u="none" strike="noStrike" kern="1200" dirty="0">
                          <a:solidFill>
                            <a:srgbClr val="000000"/>
                          </a:solidFill>
                          <a:latin typeface="+mn-lt"/>
                          <a:ea typeface="+mn-ea"/>
                          <a:cs typeface="+mn-cs"/>
                        </a:rPr>
                        <a:t>49,90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r h="323827">
                <a:tc>
                  <a:txBody>
                    <a:bodyPr/>
                    <a:lstStyle/>
                    <a:p>
                      <a:pPr algn="ctr" rtl="0" fontAlgn="ctr"/>
                      <a:r>
                        <a:rPr lang="tr-TR" sz="1200" b="0" i="0" u="none" strike="noStrike" kern="1200" dirty="0">
                          <a:solidFill>
                            <a:srgbClr val="000000"/>
                          </a:solidFill>
                          <a:latin typeface="+mn-lt"/>
                          <a:ea typeface="+mn-ea"/>
                          <a:cs typeface="+mn-cs"/>
                        </a:rPr>
                        <a:t>04.01.2021 (Ara)</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50,80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kern="1200" dirty="0">
                          <a:solidFill>
                            <a:srgbClr val="000000"/>
                          </a:solidFill>
                          <a:effectLst/>
                          <a:latin typeface="+mn-lt"/>
                          <a:ea typeface="+mn-ea"/>
                          <a:cs typeface="+mn-cs"/>
                        </a:rPr>
                        <a:t>05.05.2023 (Nis)</a:t>
                      </a:r>
                      <a:endParaRPr lang="tr-TR" sz="1200" b="0"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a:solidFill>
                            <a:srgbClr val="000000"/>
                          </a:solidFill>
                          <a:latin typeface="+mn-lt"/>
                          <a:ea typeface="+mn-ea"/>
                          <a:cs typeface="+mn-cs"/>
                        </a:rPr>
                        <a:t>49,20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a:r>
                        <a:rPr lang="tr-TR" sz="1200" b="0" i="0" u="none" strike="noStrike" kern="1200" dirty="0">
                          <a:solidFill>
                            <a:srgbClr val="000000"/>
                          </a:solidFill>
                          <a:latin typeface="+mn-lt"/>
                          <a:ea typeface="+mn-ea"/>
                          <a:cs typeface="+mn-cs"/>
                        </a:rPr>
                        <a:t>06.09.2023 (</a:t>
                      </a:r>
                      <a:r>
                        <a:rPr lang="tr-TR" sz="1200" b="0" i="0" u="none" strike="noStrike" kern="1200" dirty="0" err="1">
                          <a:solidFill>
                            <a:srgbClr val="000000"/>
                          </a:solidFill>
                          <a:latin typeface="+mn-lt"/>
                          <a:ea typeface="+mn-ea"/>
                          <a:cs typeface="+mn-cs"/>
                        </a:rPr>
                        <a:t>Ağus</a:t>
                      </a:r>
                      <a:r>
                        <a:rPr lang="tr-TR" sz="1200" b="0" i="0" u="none" strike="noStrike" kern="1200" dirty="0">
                          <a:solidFill>
                            <a:srgbClr val="000000"/>
                          </a:solidFill>
                          <a:latin typeface="+mn-lt"/>
                          <a:ea typeface="+mn-ea"/>
                          <a:cs typeface="+mn-cs"/>
                        </a:rPr>
                        <a:t>)</a:t>
                      </a: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1" i="0" u="none" strike="noStrike" kern="1200" dirty="0">
                          <a:solidFill>
                            <a:srgbClr val="000000"/>
                          </a:solidFill>
                          <a:latin typeface="+mn-lt"/>
                          <a:ea typeface="+mn-ea"/>
                          <a:cs typeface="+mn-cs"/>
                        </a:rPr>
                        <a:t>49,00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323827">
                <a:tc>
                  <a:txBody>
                    <a:bodyPr/>
                    <a:lstStyle/>
                    <a:p>
                      <a:pPr algn="ctr" rtl="0" fontAlgn="ctr"/>
                      <a:r>
                        <a:rPr lang="tr-TR" sz="1200" b="0" i="0" u="none" strike="noStrike" kern="1200" dirty="0">
                          <a:solidFill>
                            <a:srgbClr val="000000"/>
                          </a:solidFill>
                          <a:latin typeface="+mn-lt"/>
                          <a:ea typeface="+mn-ea"/>
                          <a:cs typeface="+mn-cs"/>
                        </a:rPr>
                        <a:t>01.02.2021 (Oca)</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54,40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kern="1200" dirty="0">
                          <a:solidFill>
                            <a:srgbClr val="000000"/>
                          </a:solidFill>
                          <a:effectLst/>
                          <a:latin typeface="+mn-lt"/>
                          <a:ea typeface="+mn-ea"/>
                          <a:cs typeface="+mn-cs"/>
                        </a:rPr>
                        <a:t>01.06.2023 (May)</a:t>
                      </a:r>
                      <a:endParaRPr lang="tr-TR" sz="1200" b="0"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49,20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02.10.2023 (Eyl)</a:t>
                      </a: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1" i="0" u="none" strike="noStrike" kern="1200" dirty="0">
                          <a:solidFill>
                            <a:srgbClr val="000000"/>
                          </a:solidFill>
                          <a:latin typeface="+mn-lt"/>
                          <a:ea typeface="+mn-ea"/>
                          <a:cs typeface="+mn-cs"/>
                        </a:rPr>
                        <a:t>49,60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1"/>
                  </a:ext>
                </a:extLst>
              </a:tr>
              <a:tr h="323827">
                <a:tc>
                  <a:txBody>
                    <a:bodyPr/>
                    <a:lstStyle/>
                    <a:p>
                      <a:pPr algn="ctr" rtl="0" fontAlgn="ctr"/>
                      <a:r>
                        <a:rPr lang="tr-TR" sz="1200" b="0" i="0" kern="1200" dirty="0">
                          <a:solidFill>
                            <a:srgbClr val="000000"/>
                          </a:solidFill>
                          <a:effectLst/>
                          <a:latin typeface="+mn-lt"/>
                          <a:ea typeface="+mn-ea"/>
                          <a:cs typeface="+mn-cs"/>
                        </a:rPr>
                        <a:t>01.03.2021 (Şub)</a:t>
                      </a:r>
                      <a:endParaRPr lang="tr-TR" sz="1200" b="0"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51,70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01.07.2023 (Haz)</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48,10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01.11.2023</a:t>
                      </a:r>
                      <a:r>
                        <a:rPr lang="tr-TR" sz="1200" b="0" i="0" u="none" strike="noStrike" kern="1200" baseline="0" dirty="0">
                          <a:solidFill>
                            <a:srgbClr val="000000"/>
                          </a:solidFill>
                          <a:latin typeface="+mn-lt"/>
                          <a:ea typeface="+mn-ea"/>
                          <a:cs typeface="+mn-cs"/>
                        </a:rPr>
                        <a:t> (Eki)</a:t>
                      </a:r>
                      <a:endParaRPr lang="tr-TR" sz="1200" b="0" i="0" u="none" strike="noStrike" kern="1200" dirty="0">
                        <a:solidFill>
                          <a:srgbClr val="000000"/>
                        </a:solidFill>
                        <a:latin typeface="+mn-lt"/>
                        <a:ea typeface="+mn-ea"/>
                        <a:cs typeface="+mn-cs"/>
                      </a:endParaRP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1" i="0" u="none" strike="noStrike" kern="1200" dirty="0">
                          <a:solidFill>
                            <a:srgbClr val="000000"/>
                          </a:solidFill>
                          <a:latin typeface="+mn-lt"/>
                          <a:ea typeface="+mn-ea"/>
                          <a:cs typeface="+mn-cs"/>
                        </a:rPr>
                        <a:t>48,40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323827">
                <a:tc>
                  <a:txBody>
                    <a:bodyPr/>
                    <a:lstStyle/>
                    <a:p>
                      <a:pPr algn="ctr" rtl="0" fontAlgn="ctr"/>
                      <a:r>
                        <a:rPr lang="tr-TR" sz="1200" b="0" i="0" u="none" strike="noStrike" kern="1200" dirty="0">
                          <a:solidFill>
                            <a:srgbClr val="000000"/>
                          </a:solidFill>
                          <a:latin typeface="+mn-lt"/>
                          <a:ea typeface="+mn-ea"/>
                          <a:cs typeface="+mn-cs"/>
                        </a:rPr>
                        <a:t>01.04.2021 (Mart)</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52,60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a:r>
                        <a:rPr lang="tr-TR" sz="1200" b="0" i="0" kern="1200" dirty="0">
                          <a:solidFill>
                            <a:srgbClr val="000000"/>
                          </a:solidFill>
                          <a:effectLst/>
                          <a:latin typeface="+mn-lt"/>
                          <a:ea typeface="+mn-ea"/>
                          <a:cs typeface="+mn-cs"/>
                        </a:rPr>
                        <a:t>01.08.2023 (Tem)</a:t>
                      </a:r>
                      <a:endParaRPr lang="tr-TR" sz="1200" b="0" i="0" u="none" strike="noStrike" kern="1200" dirty="0">
                        <a:solidFill>
                          <a:srgbClr val="000000"/>
                        </a:solidFill>
                        <a:latin typeface="+mn-lt"/>
                        <a:ea typeface="+mn-ea"/>
                        <a:cs typeface="+mn-cs"/>
                      </a:endParaRPr>
                    </a:p>
                  </a:txBody>
                  <a:tcPr marL="857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46,90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01.12.2023 (Kas)</a:t>
                      </a: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1" i="0" u="none" strike="noStrike" kern="1200" dirty="0">
                          <a:solidFill>
                            <a:srgbClr val="000000"/>
                          </a:solidFill>
                          <a:latin typeface="+mn-lt"/>
                          <a:ea typeface="+mn-ea"/>
                          <a:cs typeface="+mn-cs"/>
                        </a:rPr>
                        <a:t>47,20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r h="323827">
                <a:tc>
                  <a:txBody>
                    <a:bodyPr/>
                    <a:lstStyle/>
                    <a:p>
                      <a:pPr algn="ctr" rtl="0" fontAlgn="ctr"/>
                      <a:r>
                        <a:rPr lang="tr-TR" sz="1200" b="0" i="0" kern="1200" dirty="0">
                          <a:solidFill>
                            <a:srgbClr val="000000"/>
                          </a:solidFill>
                          <a:effectLst/>
                          <a:latin typeface="+mn-lt"/>
                          <a:ea typeface="+mn-ea"/>
                          <a:cs typeface="+mn-cs"/>
                        </a:rPr>
                        <a:t>03.05.2021 (Nis)</a:t>
                      </a:r>
                      <a:endParaRPr lang="tr-TR" sz="1200" b="0"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50,40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a:r>
                        <a:rPr lang="tr-TR" sz="1200" b="0" i="0" u="none" strike="noStrike" kern="1200" dirty="0">
                          <a:solidFill>
                            <a:srgbClr val="000000"/>
                          </a:solidFill>
                          <a:latin typeface="+mn-lt"/>
                          <a:ea typeface="+mn-ea"/>
                          <a:cs typeface="+mn-cs"/>
                        </a:rPr>
                        <a:t>03.09.2023 (</a:t>
                      </a:r>
                      <a:r>
                        <a:rPr lang="tr-TR" sz="1200" b="0" i="0" u="none" strike="noStrike" kern="1200" dirty="0" err="1">
                          <a:solidFill>
                            <a:srgbClr val="000000"/>
                          </a:solidFill>
                          <a:latin typeface="+mn-lt"/>
                          <a:ea typeface="+mn-ea"/>
                          <a:cs typeface="+mn-cs"/>
                        </a:rPr>
                        <a:t>Ağus</a:t>
                      </a:r>
                      <a:r>
                        <a:rPr lang="tr-TR" sz="1200" b="0" i="0" u="none" strike="noStrike" kern="1200" dirty="0">
                          <a:solidFill>
                            <a:srgbClr val="000000"/>
                          </a:solidFill>
                          <a:latin typeface="+mn-lt"/>
                          <a:ea typeface="+mn-ea"/>
                          <a:cs typeface="+mn-cs"/>
                        </a:rPr>
                        <a:t>)</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47,40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02.01.2024 (Ara)</a:t>
                      </a: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1" i="0" u="none" strike="noStrike" kern="1200" dirty="0">
                          <a:solidFill>
                            <a:srgbClr val="000000"/>
                          </a:solidFill>
                          <a:latin typeface="+mn-lt"/>
                          <a:ea typeface="+mn-ea"/>
                          <a:cs typeface="+mn-cs"/>
                        </a:rPr>
                        <a:t>47,40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4"/>
                  </a:ext>
                </a:extLst>
              </a:tr>
              <a:tr h="323827">
                <a:tc>
                  <a:txBody>
                    <a:bodyPr/>
                    <a:lstStyle/>
                    <a:p>
                      <a:pPr algn="ctr" rtl="0" fontAlgn="ctr"/>
                      <a:r>
                        <a:rPr lang="tr-TR" sz="1200" b="0" i="0" kern="1200" dirty="0">
                          <a:solidFill>
                            <a:srgbClr val="000000"/>
                          </a:solidFill>
                          <a:effectLst/>
                          <a:latin typeface="+mn-lt"/>
                          <a:ea typeface="+mn-ea"/>
                          <a:cs typeface="+mn-cs"/>
                        </a:rPr>
                        <a:t>01.06.2021 (May)</a:t>
                      </a:r>
                      <a:endParaRPr lang="tr-TR" sz="1200" b="0"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49,30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01.10.2023 (Eyl)</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46,90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01.02.2024 (Oca)</a:t>
                      </a: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1" i="0" u="none" strike="noStrike" kern="1200" dirty="0">
                          <a:solidFill>
                            <a:srgbClr val="000000"/>
                          </a:solidFill>
                          <a:latin typeface="+mn-lt"/>
                          <a:ea typeface="+mn-ea"/>
                          <a:cs typeface="+mn-cs"/>
                        </a:rPr>
                        <a:t>49,20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323827">
                <a:tc>
                  <a:txBody>
                    <a:bodyPr/>
                    <a:lstStyle/>
                    <a:p>
                      <a:pPr algn="ctr" rtl="0" fontAlgn="ctr"/>
                      <a:r>
                        <a:rPr lang="tr-TR" sz="1200" b="0" i="0" u="none" strike="noStrike" kern="1200" dirty="0">
                          <a:solidFill>
                            <a:srgbClr val="000000"/>
                          </a:solidFill>
                          <a:latin typeface="+mn-lt"/>
                          <a:ea typeface="+mn-ea"/>
                          <a:cs typeface="+mn-cs"/>
                        </a:rPr>
                        <a:t>01.07.2021 (Haz)</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51,30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01.11.2023</a:t>
                      </a:r>
                      <a:r>
                        <a:rPr lang="tr-TR" sz="1200" b="0" i="0" u="none" strike="noStrike" kern="1200" baseline="0" dirty="0">
                          <a:solidFill>
                            <a:srgbClr val="000000"/>
                          </a:solidFill>
                          <a:latin typeface="+mn-lt"/>
                          <a:ea typeface="+mn-ea"/>
                          <a:cs typeface="+mn-cs"/>
                        </a:rPr>
                        <a:t> (Eki)</a:t>
                      </a:r>
                      <a:endParaRPr lang="tr-TR" sz="1200" b="0"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46,40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b="0" i="0" u="none" strike="noStrike" kern="1200" dirty="0">
                          <a:solidFill>
                            <a:srgbClr val="000000"/>
                          </a:solidFill>
                          <a:latin typeface="+mn-lt"/>
                          <a:ea typeface="+mn-ea"/>
                          <a:cs typeface="+mn-cs"/>
                        </a:rPr>
                        <a:t>01.03.2024 (Şub)</a:t>
                      </a: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tc>
                  <a:txBody>
                    <a:bodyPr/>
                    <a:lstStyle/>
                    <a:p>
                      <a:pPr algn="ctr"/>
                      <a:r>
                        <a:rPr lang="tr-TR" sz="1200" b="1" dirty="0"/>
                        <a:t>50,20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tcPr>
                </a:tc>
                <a:extLst>
                  <a:ext uri="{0D108BD9-81ED-4DB2-BD59-A6C34878D82A}">
                    <a16:rowId xmlns:a16="http://schemas.microsoft.com/office/drawing/2014/main" val="10016"/>
                  </a:ext>
                </a:extLst>
              </a:tr>
              <a:tr h="404077">
                <a:tc>
                  <a:txBody>
                    <a:bodyPr/>
                    <a:lstStyle/>
                    <a:p>
                      <a:pPr algn="ctr"/>
                      <a:r>
                        <a:rPr lang="tr-TR" sz="1200" b="0" i="0" kern="1200" dirty="0">
                          <a:solidFill>
                            <a:srgbClr val="000000"/>
                          </a:solidFill>
                          <a:effectLst/>
                          <a:latin typeface="+mn-lt"/>
                          <a:ea typeface="+mn-ea"/>
                          <a:cs typeface="+mn-cs"/>
                        </a:rPr>
                        <a:t>02.08.2021 (Tem)</a:t>
                      </a:r>
                      <a:endParaRPr lang="tr-TR" sz="1200" b="0" i="0" u="none" strike="noStrike" kern="1200" dirty="0">
                        <a:solidFill>
                          <a:srgbClr val="000000"/>
                        </a:solidFill>
                        <a:latin typeface="+mn-lt"/>
                        <a:ea typeface="+mn-ea"/>
                        <a:cs typeface="+mn-cs"/>
                      </a:endParaRPr>
                    </a:p>
                  </a:txBody>
                  <a:tcPr marL="857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54,00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rtl="0" fontAlgn="ctr"/>
                      <a:r>
                        <a:rPr lang="tr-TR" sz="1200" b="0" i="0" u="none" strike="noStrike" kern="1200" dirty="0">
                          <a:solidFill>
                            <a:srgbClr val="000000"/>
                          </a:solidFill>
                          <a:latin typeface="+mn-lt"/>
                          <a:ea typeface="+mn-ea"/>
                          <a:cs typeface="+mn-cs"/>
                        </a:rPr>
                        <a:t>01.12.2023 (Kas)</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rtl="0" fontAlgn="ctr"/>
                      <a:r>
                        <a:rPr lang="tr-TR" sz="1200" b="0" i="0" u="none" strike="noStrike" kern="1200" dirty="0">
                          <a:solidFill>
                            <a:srgbClr val="000000"/>
                          </a:solidFill>
                          <a:latin typeface="+mn-lt"/>
                          <a:ea typeface="+mn-ea"/>
                          <a:cs typeface="+mn-cs"/>
                        </a:rPr>
                        <a:t>45,70</a:t>
                      </a:r>
                    </a:p>
                  </a:txBody>
                  <a:tcPr marL="9525" marR="9525" marT="9525" marB="0" anchor="ctr">
                    <a:lnL w="6350" cap="flat" cmpd="sng" algn="ctr">
                      <a:solidFill>
                        <a:srgbClr val="60497B"/>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b="0" i="0" u="none" strike="noStrike" kern="1200" dirty="0">
                          <a:solidFill>
                            <a:srgbClr val="000000"/>
                          </a:solidFill>
                          <a:latin typeface="+mn-lt"/>
                          <a:ea typeface="+mn-ea"/>
                          <a:cs typeface="+mn-cs"/>
                        </a:rPr>
                        <a:t>01.04.2024(Mart)</a:t>
                      </a:r>
                    </a:p>
                  </a:txBody>
                  <a:tcPr marL="9525" marR="9525" marT="9525" marB="0" anchor="ctr">
                    <a:lnL w="28575"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a:r>
                        <a:rPr lang="tr-TR" sz="1200" b="1" i="0" u="none" strike="noStrike" kern="1200" dirty="0">
                          <a:solidFill>
                            <a:srgbClr val="000000"/>
                          </a:solidFill>
                          <a:latin typeface="+mn-lt"/>
                          <a:ea typeface="+mn-ea"/>
                          <a:cs typeface="+mn-cs"/>
                        </a:rPr>
                        <a:t>50,00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extLst>
                  <a:ext uri="{0D108BD9-81ED-4DB2-BD59-A6C34878D82A}">
                    <a16:rowId xmlns:a16="http://schemas.microsoft.com/office/drawing/2014/main" val="10020"/>
                  </a:ext>
                </a:extLst>
              </a:tr>
            </a:tbl>
          </a:graphicData>
        </a:graphic>
      </p:graphicFrame>
      <p:graphicFrame>
        <p:nvGraphicFramePr>
          <p:cNvPr id="11" name="3 Tablo">
            <a:extLst>
              <a:ext uri="{FF2B5EF4-FFF2-40B4-BE49-F238E27FC236}">
                <a16:creationId xmlns:a16="http://schemas.microsoft.com/office/drawing/2014/main" id="{9D56AB4E-8BCF-54FC-484B-6D388C7AC650}"/>
              </a:ext>
            </a:extLst>
          </p:cNvPr>
          <p:cNvGraphicFramePr>
            <a:graphicFrameLocks noGrp="1"/>
          </p:cNvGraphicFramePr>
          <p:nvPr>
            <p:extLst>
              <p:ext uri="{D42A27DB-BD31-4B8C-83A1-F6EECF244321}">
                <p14:modId xmlns:p14="http://schemas.microsoft.com/office/powerpoint/2010/main" val="1286278998"/>
              </p:ext>
            </p:extLst>
          </p:nvPr>
        </p:nvGraphicFramePr>
        <p:xfrm>
          <a:off x="6930886" y="928256"/>
          <a:ext cx="1971573" cy="5832309"/>
        </p:xfrm>
        <a:graphic>
          <a:graphicData uri="http://schemas.openxmlformats.org/drawingml/2006/table">
            <a:tbl>
              <a:tblPr/>
              <a:tblGrid>
                <a:gridCol w="1283279">
                  <a:extLst>
                    <a:ext uri="{9D8B030D-6E8A-4147-A177-3AD203B41FA5}">
                      <a16:colId xmlns:a16="http://schemas.microsoft.com/office/drawing/2014/main" val="20000"/>
                    </a:ext>
                  </a:extLst>
                </a:gridCol>
                <a:gridCol w="688294">
                  <a:extLst>
                    <a:ext uri="{9D8B030D-6E8A-4147-A177-3AD203B41FA5}">
                      <a16:colId xmlns:a16="http://schemas.microsoft.com/office/drawing/2014/main" val="20001"/>
                    </a:ext>
                  </a:extLst>
                </a:gridCol>
              </a:tblGrid>
              <a:tr h="272541">
                <a:tc>
                  <a:txBody>
                    <a:bodyPr/>
                    <a:lstStyle/>
                    <a:p>
                      <a:pPr algn="ctr" rtl="0" fontAlgn="ctr"/>
                      <a:r>
                        <a:rPr lang="tr-TR" sz="1200" b="1" i="0" u="none" strike="noStrike" dirty="0">
                          <a:solidFill>
                            <a:srgbClr val="000000"/>
                          </a:solidFill>
                          <a:latin typeface="+mn-lt"/>
                        </a:rPr>
                        <a:t>2024</a:t>
                      </a:r>
                      <a:r>
                        <a:rPr lang="tr-TR" sz="1200" b="1" i="0" u="none" strike="noStrike" baseline="0" dirty="0">
                          <a:solidFill>
                            <a:srgbClr val="000000"/>
                          </a:solidFill>
                          <a:latin typeface="+mn-lt"/>
                        </a:rPr>
                        <a:t> Yılı</a:t>
                      </a:r>
                      <a:endParaRPr lang="tr-TR" sz="1200" b="1" i="0" u="none" strike="noStrike" dirty="0">
                        <a:solidFill>
                          <a:srgbClr val="000000"/>
                        </a:solidFill>
                        <a:latin typeface="+mn-lt"/>
                      </a:endParaRPr>
                    </a:p>
                  </a:txBody>
                  <a:tcPr marL="857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B6DDE8"/>
                    </a:solidFill>
                  </a:tcPr>
                </a:tc>
                <a:tc>
                  <a:txBody>
                    <a:bodyPr/>
                    <a:lstStyle/>
                    <a:p>
                      <a:pPr algn="ctr" rtl="0" fontAlgn="ctr"/>
                      <a:r>
                        <a:rPr lang="tr-TR" sz="1200" b="1" i="0" u="none" strike="noStrike">
                          <a:solidFill>
                            <a:srgbClr val="000000"/>
                          </a:solidFill>
                          <a:latin typeface="+mn-lt"/>
                        </a:rPr>
                        <a:t>MİKTARI</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B6DDE8"/>
                    </a:solidFill>
                  </a:tcPr>
                </a:tc>
                <a:extLst>
                  <a:ext uri="{0D108BD9-81ED-4DB2-BD59-A6C34878D82A}">
                    <a16:rowId xmlns:a16="http://schemas.microsoft.com/office/drawing/2014/main" val="10001"/>
                  </a:ext>
                </a:extLst>
              </a:tr>
              <a:tr h="375031">
                <a:tc>
                  <a:txBody>
                    <a:bodyPr/>
                    <a:lstStyle/>
                    <a:p>
                      <a:pPr algn="ctr" rtl="0" fontAlgn="ctr"/>
                      <a:r>
                        <a:rPr lang="tr-TR" sz="1200" b="0" i="0" kern="1200" dirty="0">
                          <a:solidFill>
                            <a:srgbClr val="000000"/>
                          </a:solidFill>
                          <a:effectLst/>
                          <a:latin typeface="+mn-lt"/>
                          <a:ea typeface="+mn-ea"/>
                          <a:cs typeface="+mn-cs"/>
                        </a:rPr>
                        <a:t>02.05.2024 (Nis)</a:t>
                      </a:r>
                      <a:endParaRPr lang="tr-TR" sz="1200" b="0" i="0" u="none" strike="noStrike" kern="1200" dirty="0">
                        <a:solidFill>
                          <a:srgbClr val="000000"/>
                        </a:solidFill>
                        <a:latin typeface="+mn-lt"/>
                        <a:ea typeface="+mn-ea"/>
                        <a:cs typeface="+mn-cs"/>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fontAlgn="ctr"/>
                      <a:r>
                        <a:rPr lang="tr-TR" sz="1400" b="1" i="0" u="none" strike="noStrike" kern="1200" dirty="0">
                          <a:solidFill>
                            <a:srgbClr val="000000"/>
                          </a:solidFill>
                          <a:latin typeface="+mn-lt"/>
                          <a:ea typeface="+mn-ea"/>
                          <a:cs typeface="+mn-cs"/>
                        </a:rPr>
                        <a:t>49,30</a:t>
                      </a:r>
                    </a:p>
                  </a:txBody>
                  <a:tcPr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75031">
                <a:tc>
                  <a:txBody>
                    <a:bodyPr/>
                    <a:lstStyle/>
                    <a:p>
                      <a:pPr algn="ctr"/>
                      <a:r>
                        <a:rPr lang="tr-TR" sz="1200" b="0" dirty="0"/>
                        <a:t>03.06.2024 (May)</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400" b="1" dirty="0"/>
                        <a:t>48,40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75031">
                <a:tc>
                  <a:txBody>
                    <a:bodyPr/>
                    <a:lstStyle/>
                    <a:p>
                      <a:r>
                        <a:rPr lang="tr-TR" sz="1200" dirty="0"/>
                        <a:t>01.07.2024 (Haz)</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47,90</a:t>
                      </a:r>
                    </a:p>
                  </a:txBody>
                  <a:tcPr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75031">
                <a:tc>
                  <a:txBody>
                    <a:bodyPr/>
                    <a:lstStyle/>
                    <a:p>
                      <a:r>
                        <a:rPr lang="tr-TR" sz="1200" dirty="0"/>
                        <a:t>01.08.2024(Tem)</a:t>
                      </a:r>
                    </a:p>
                  </a:txBody>
                  <a:tcPr marL="857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400" b="1" dirty="0"/>
                        <a:t>47,20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375031">
                <a:tc>
                  <a:txBody>
                    <a:bodyPr/>
                    <a:lstStyle/>
                    <a:p>
                      <a:pPr algn="ctr"/>
                      <a:r>
                        <a:rPr lang="tr-TR" sz="1200" dirty="0"/>
                        <a:t>02.09.2024(Ağu)</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400" b="1" dirty="0"/>
                        <a:t>47,80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375031">
                <a:tc>
                  <a:txBody>
                    <a:bodyPr/>
                    <a:lstStyle/>
                    <a:p>
                      <a:pPr algn="ctr"/>
                      <a:r>
                        <a:rPr lang="tr-TR" sz="1200" dirty="0"/>
                        <a:t>01.10.2024 (Eyl)</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400" b="1" dirty="0"/>
                        <a:t>44,30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07"/>
                  </a:ext>
                </a:extLst>
              </a:tr>
              <a:tr h="294247">
                <a:tc>
                  <a:txBody>
                    <a:bodyPr/>
                    <a:lstStyle/>
                    <a:p>
                      <a:pPr algn="ctr"/>
                      <a:r>
                        <a:rPr lang="tr-TR" sz="1300" dirty="0"/>
                        <a:t>01.11.2024(Eki)</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400" b="1" dirty="0"/>
                        <a:t>45,80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08"/>
                  </a:ext>
                </a:extLst>
              </a:tr>
              <a:tr h="326059">
                <a:tc>
                  <a:txBody>
                    <a:bodyPr/>
                    <a:lstStyle/>
                    <a:p>
                      <a:pPr algn="ctr"/>
                      <a:r>
                        <a:rPr lang="tr-TR" sz="1300" dirty="0"/>
                        <a:t>02.12.2024(Kas)</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300" b="1" dirty="0"/>
                        <a:t>48,30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r h="326059">
                <a:tc>
                  <a:txBody>
                    <a:bodyPr/>
                    <a:lstStyle/>
                    <a:p>
                      <a:pPr algn="ctr"/>
                      <a:r>
                        <a:rPr lang="tr-TR" sz="1300" dirty="0"/>
                        <a:t>02.01.2025(Ara)</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300" b="1" dirty="0"/>
                        <a:t>49,10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326059">
                <a:tc>
                  <a:txBody>
                    <a:bodyPr/>
                    <a:lstStyle/>
                    <a:p>
                      <a:r>
                        <a:rPr lang="tr-TR" sz="1300" dirty="0"/>
                        <a:t>03.02.2025 (Oca)</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300" b="1" dirty="0"/>
                        <a:t>48,00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1"/>
                  </a:ext>
                </a:extLst>
              </a:tr>
              <a:tr h="326059">
                <a:tc>
                  <a:txBody>
                    <a:bodyPr/>
                    <a:lstStyle/>
                    <a:p>
                      <a:r>
                        <a:rPr lang="tr-TR" sz="1300" dirty="0"/>
                        <a:t>03.03.2025 (Şub)</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300" b="1" dirty="0"/>
                        <a:t>48,30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326059">
                <a:tc>
                  <a:txBody>
                    <a:bodyPr/>
                    <a:lstStyle/>
                    <a:p>
                      <a:r>
                        <a:rPr lang="tr-TR" sz="1300" dirty="0"/>
                        <a:t>02.04.2025 (Mar)</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300" b="1" dirty="0"/>
                        <a:t>47,30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r h="326059">
                <a:tc>
                  <a:txBody>
                    <a:bodyPr/>
                    <a:lstStyle/>
                    <a:p>
                      <a:r>
                        <a:rPr lang="tr-TR" sz="1300" dirty="0"/>
                        <a:t>02.05.2025 (Nis)</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300" b="1" dirty="0"/>
                        <a:t>47,30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4"/>
                  </a:ext>
                </a:extLst>
              </a:tr>
              <a:tr h="326059">
                <a:tc>
                  <a:txBody>
                    <a:bodyPr/>
                    <a:lstStyle/>
                    <a:p>
                      <a:r>
                        <a:rPr lang="tr-TR" sz="1300" dirty="0"/>
                        <a:t>02.06.2025 (May)</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300" b="1" dirty="0"/>
                        <a:t>47,20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326059">
                <a:tc>
                  <a:txBody>
                    <a:bodyPr/>
                    <a:lstStyle/>
                    <a:p>
                      <a:r>
                        <a:rPr lang="tr-TR" sz="1300" dirty="0"/>
                        <a:t>02.07.2025 (Haz)</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tc>
                  <a:txBody>
                    <a:bodyPr/>
                    <a:lstStyle/>
                    <a:p>
                      <a:pPr algn="ctr"/>
                      <a:r>
                        <a:rPr lang="tr-TR" sz="1300" b="1" dirty="0"/>
                        <a:t>46,70</a:t>
                      </a:r>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solidFill>
                      <a:srgbClr val="FFFF00"/>
                    </a:solidFill>
                  </a:tcPr>
                </a:tc>
                <a:extLst>
                  <a:ext uri="{0D108BD9-81ED-4DB2-BD59-A6C34878D82A}">
                    <a16:rowId xmlns:a16="http://schemas.microsoft.com/office/drawing/2014/main" val="10016"/>
                  </a:ext>
                </a:extLst>
              </a:tr>
              <a:tr h="406863">
                <a:tc>
                  <a:txBody>
                    <a:bodyPr/>
                    <a:lstStyle/>
                    <a:p>
                      <a:endParaRPr lang="tr-TR" sz="1300"/>
                    </a:p>
                  </a:txBody>
                  <a:tcPr marL="85725" marR="9525" marT="9525" marB="0" anchor="ctr">
                    <a:lnL w="19050" cap="flat" cmpd="sng" algn="ctr">
                      <a:solidFill>
                        <a:schemeClr val="tx1"/>
                      </a:solidFill>
                      <a:prstDash val="solid"/>
                      <a:round/>
                      <a:headEnd type="none" w="med" len="med"/>
                      <a:tailEnd type="none" w="med" len="med"/>
                    </a:lnL>
                    <a:lnR w="6350" cap="flat" cmpd="sng" algn="ctr">
                      <a:solidFill>
                        <a:srgbClr val="60497B"/>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tc>
                  <a:txBody>
                    <a:bodyPr/>
                    <a:lstStyle/>
                    <a:p>
                      <a:pPr algn="ctr"/>
                      <a:endParaRPr lang="tr-TR" sz="1300" b="1" dirty="0"/>
                    </a:p>
                  </a:txBody>
                  <a:tcPr marL="9525" marR="9525" marT="9525" marB="0" anchor="ctr">
                    <a:lnL w="6350" cap="flat" cmpd="sng" algn="ctr">
                      <a:solidFill>
                        <a:srgbClr val="60497B"/>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60497B"/>
                      </a:solidFill>
                      <a:prstDash val="solid"/>
                      <a:round/>
                      <a:headEnd type="none" w="med" len="med"/>
                      <a:tailEnd type="none" w="med" len="med"/>
                    </a:lnT>
                    <a:lnB w="6350" cap="flat" cmpd="sng" algn="ctr">
                      <a:solidFill>
                        <a:srgbClr val="60497B"/>
                      </a:solidFill>
                      <a:prstDash val="solid"/>
                      <a:round/>
                      <a:headEnd type="none" w="med" len="med"/>
                      <a:tailEnd type="none" w="med" len="med"/>
                    </a:lnB>
                    <a:noFill/>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38147498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8229600" cy="868346"/>
          </a:xfrm>
          <a:solidFill>
            <a:srgbClr val="FFF3F5"/>
          </a:solidFill>
          <a:ln>
            <a:solidFill>
              <a:schemeClr val="accent1"/>
            </a:solidFill>
          </a:ln>
        </p:spPr>
        <p:txBody>
          <a:bodyPr>
            <a:normAutofit fontScale="90000"/>
          </a:bodyPr>
          <a:lstStyle/>
          <a:p>
            <a:r>
              <a:rPr lang="tr-TR" b="1" dirty="0">
                <a:latin typeface="Times New Roman" pitchFamily="18" charset="0"/>
                <a:cs typeface="Times New Roman" pitchFamily="18" charset="0"/>
              </a:rPr>
              <a:t>TÜRKİYE İMALAT SANAYİ PMI</a:t>
            </a:r>
            <a:endParaRPr lang="tr-TR" dirty="0"/>
          </a:p>
        </p:txBody>
      </p:sp>
      <p:graphicFrame>
        <p:nvGraphicFramePr>
          <p:cNvPr id="6" name="4 Grafik"/>
          <p:cNvGraphicFramePr/>
          <p:nvPr>
            <p:extLst>
              <p:ext uri="{D42A27DB-BD31-4B8C-83A1-F6EECF244321}">
                <p14:modId xmlns:p14="http://schemas.microsoft.com/office/powerpoint/2010/main" val="939657294"/>
              </p:ext>
            </p:extLst>
          </p:nvPr>
        </p:nvGraphicFramePr>
        <p:xfrm>
          <a:off x="239843" y="1285860"/>
          <a:ext cx="8618437" cy="52864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66399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rmAutofit/>
          </a:bodyPr>
          <a:lstStyle/>
          <a:p>
            <a:pPr marL="0" indent="0" algn="ctr">
              <a:buClrTx/>
              <a:buNone/>
            </a:pPr>
            <a:r>
              <a:rPr lang="tr-TR" sz="2200" b="1" dirty="0">
                <a:latin typeface="Times New Roman" pitchFamily="18" charset="0"/>
                <a:cs typeface="Times New Roman" pitchFamily="18" charset="0"/>
              </a:rPr>
              <a:t>SANAYİ ÜRETİM ENDEKSİ TABLOSU                                                (Kaynak: 13 Haziran 2025</a:t>
            </a:r>
            <a:r>
              <a:rPr lang="tr-TR" sz="2200" b="1" dirty="0">
                <a:latin typeface="Times New Roman" pitchFamily="18" charset="0"/>
                <a:cs typeface="Times New Roman" pitchFamily="18" charset="0"/>
                <a:hlinkClick r:id="rId3"/>
              </a:rPr>
              <a:t>www.tuik.gov.tr</a:t>
            </a:r>
            <a:r>
              <a:rPr lang="tr-TR" sz="2200" b="1" dirty="0">
                <a:latin typeface="Times New Roman" pitchFamily="18" charset="0"/>
                <a:cs typeface="Times New Roman" pitchFamily="18" charset="0"/>
              </a:rPr>
              <a:t> )</a:t>
            </a:r>
            <a:endParaRPr lang="tr-TR" sz="2200" dirty="0">
              <a:latin typeface="Times New Roman" pitchFamily="18" charset="0"/>
              <a:cs typeface="Times New Roman" pitchFamily="18" charset="0"/>
            </a:endParaRPr>
          </a:p>
        </p:txBody>
      </p:sp>
      <p:graphicFrame>
        <p:nvGraphicFramePr>
          <p:cNvPr id="5" name="4 Tablo"/>
          <p:cNvGraphicFramePr>
            <a:graphicFrameLocks noGrp="1"/>
          </p:cNvGraphicFramePr>
          <p:nvPr>
            <p:extLst>
              <p:ext uri="{D42A27DB-BD31-4B8C-83A1-F6EECF244321}">
                <p14:modId xmlns:p14="http://schemas.microsoft.com/office/powerpoint/2010/main" val="2302488554"/>
              </p:ext>
            </p:extLst>
          </p:nvPr>
        </p:nvGraphicFramePr>
        <p:xfrm>
          <a:off x="272142" y="953981"/>
          <a:ext cx="8691856" cy="5631877"/>
        </p:xfrm>
        <a:graphic>
          <a:graphicData uri="http://schemas.openxmlformats.org/drawingml/2006/table">
            <a:tbl>
              <a:tblPr/>
              <a:tblGrid>
                <a:gridCol w="1295616">
                  <a:extLst>
                    <a:ext uri="{9D8B030D-6E8A-4147-A177-3AD203B41FA5}">
                      <a16:colId xmlns:a16="http://schemas.microsoft.com/office/drawing/2014/main" val="20000"/>
                    </a:ext>
                  </a:extLst>
                </a:gridCol>
                <a:gridCol w="768677">
                  <a:extLst>
                    <a:ext uri="{9D8B030D-6E8A-4147-A177-3AD203B41FA5}">
                      <a16:colId xmlns:a16="http://schemas.microsoft.com/office/drawing/2014/main" val="20001"/>
                    </a:ext>
                  </a:extLst>
                </a:gridCol>
                <a:gridCol w="766806">
                  <a:extLst>
                    <a:ext uri="{9D8B030D-6E8A-4147-A177-3AD203B41FA5}">
                      <a16:colId xmlns:a16="http://schemas.microsoft.com/office/drawing/2014/main" val="20002"/>
                    </a:ext>
                  </a:extLst>
                </a:gridCol>
                <a:gridCol w="698945">
                  <a:extLst>
                    <a:ext uri="{9D8B030D-6E8A-4147-A177-3AD203B41FA5}">
                      <a16:colId xmlns:a16="http://schemas.microsoft.com/office/drawing/2014/main" val="20003"/>
                    </a:ext>
                  </a:extLst>
                </a:gridCol>
                <a:gridCol w="730740">
                  <a:extLst>
                    <a:ext uri="{9D8B030D-6E8A-4147-A177-3AD203B41FA5}">
                      <a16:colId xmlns:a16="http://schemas.microsoft.com/office/drawing/2014/main" val="20004"/>
                    </a:ext>
                  </a:extLst>
                </a:gridCol>
                <a:gridCol w="667001">
                  <a:extLst>
                    <a:ext uri="{9D8B030D-6E8A-4147-A177-3AD203B41FA5}">
                      <a16:colId xmlns:a16="http://schemas.microsoft.com/office/drawing/2014/main" val="20005"/>
                    </a:ext>
                  </a:extLst>
                </a:gridCol>
                <a:gridCol w="630300">
                  <a:extLst>
                    <a:ext uri="{9D8B030D-6E8A-4147-A177-3AD203B41FA5}">
                      <a16:colId xmlns:a16="http://schemas.microsoft.com/office/drawing/2014/main" val="20006"/>
                    </a:ext>
                  </a:extLst>
                </a:gridCol>
                <a:gridCol w="733114">
                  <a:extLst>
                    <a:ext uri="{9D8B030D-6E8A-4147-A177-3AD203B41FA5}">
                      <a16:colId xmlns:a16="http://schemas.microsoft.com/office/drawing/2014/main" val="20007"/>
                    </a:ext>
                  </a:extLst>
                </a:gridCol>
                <a:gridCol w="794205">
                  <a:extLst>
                    <a:ext uri="{9D8B030D-6E8A-4147-A177-3AD203B41FA5}">
                      <a16:colId xmlns:a16="http://schemas.microsoft.com/office/drawing/2014/main" val="20008"/>
                    </a:ext>
                  </a:extLst>
                </a:gridCol>
                <a:gridCol w="803226">
                  <a:extLst>
                    <a:ext uri="{9D8B030D-6E8A-4147-A177-3AD203B41FA5}">
                      <a16:colId xmlns:a16="http://schemas.microsoft.com/office/drawing/2014/main" val="20009"/>
                    </a:ext>
                  </a:extLst>
                </a:gridCol>
                <a:gridCol w="803226">
                  <a:extLst>
                    <a:ext uri="{9D8B030D-6E8A-4147-A177-3AD203B41FA5}">
                      <a16:colId xmlns:a16="http://schemas.microsoft.com/office/drawing/2014/main" val="2864437482"/>
                    </a:ext>
                  </a:extLst>
                </a:gridCol>
              </a:tblGrid>
              <a:tr h="393731">
                <a:tc gridSpan="11">
                  <a:txBody>
                    <a:bodyPr/>
                    <a:lstStyle/>
                    <a:p>
                      <a:pPr algn="ctr" fontAlgn="ctr"/>
                      <a:r>
                        <a:rPr lang="tr-TR" sz="1800" b="1" i="0" u="none" strike="noStrike" dirty="0">
                          <a:solidFill>
                            <a:srgbClr val="000000"/>
                          </a:solidFill>
                          <a:latin typeface="Trebuchet MS"/>
                        </a:rPr>
                        <a:t>SANAYİ ÜRETİM ENDEKSİ TABLOSU</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fontAlgn="ctr"/>
                      <a:endParaRPr lang="tr-TR" sz="1800" b="1" i="0" u="none" strike="noStrike" dirty="0">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hMerge="1">
                  <a:txBody>
                    <a:bodyPr/>
                    <a:lstStyle/>
                    <a:p>
                      <a:pPr algn="ctr" fontAlgn="ctr"/>
                      <a:endParaRPr lang="tr-TR" sz="1800" b="1" i="0" u="none" strike="noStrike" dirty="0">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hMerge="1">
                  <a:txBody>
                    <a:bodyPr/>
                    <a:lstStyle/>
                    <a:p>
                      <a:pPr algn="ctr" fontAlgn="ctr"/>
                      <a:endParaRPr lang="tr-TR" sz="1800" b="1" i="0" u="none" strike="noStrike" dirty="0">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hMerge="1">
                  <a:txBody>
                    <a:bodyPr/>
                    <a:lstStyle/>
                    <a:p>
                      <a:pPr algn="ctr" fontAlgn="ctr"/>
                      <a:endParaRPr lang="tr-TR" sz="1800" b="1" i="0" u="none" strike="noStrike" dirty="0">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tc hMerge="1">
                  <a:txBody>
                    <a:bodyPr/>
                    <a:lstStyle/>
                    <a:p>
                      <a:pPr algn="ctr" fontAlgn="ctr"/>
                      <a:endParaRPr lang="tr-TR" sz="1800" b="1" i="0" u="none" strike="noStrike" dirty="0">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6D0A"/>
                    </a:solidFill>
                  </a:tcPr>
                </a:tc>
                <a:extLst>
                  <a:ext uri="{0D108BD9-81ED-4DB2-BD59-A6C34878D82A}">
                    <a16:rowId xmlns:a16="http://schemas.microsoft.com/office/drawing/2014/main" val="10000"/>
                  </a:ext>
                </a:extLst>
              </a:tr>
              <a:tr h="378586">
                <a:tc>
                  <a:txBody>
                    <a:bodyPr/>
                    <a:lstStyle/>
                    <a:p>
                      <a:pPr algn="l" fontAlgn="ctr"/>
                      <a:r>
                        <a:rPr lang="tr-TR" sz="1600" b="1" i="0" u="none" strike="noStrike" dirty="0">
                          <a:solidFill>
                            <a:srgbClr val="000000"/>
                          </a:solidFill>
                          <a:latin typeface="Trebuchet MS"/>
                        </a:rPr>
                        <a:t>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rtl="0" fontAlgn="ctr"/>
                      <a:r>
                        <a:rPr lang="tr-TR" sz="1600" b="1" i="0" u="none" strike="noStrike" dirty="0">
                          <a:solidFill>
                            <a:srgbClr val="000000"/>
                          </a:solidFill>
                          <a:latin typeface="Trebuchet MS"/>
                        </a:rPr>
                        <a:t>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rtl="0" fontAlgn="ctr"/>
                      <a:r>
                        <a:rPr lang="tr-TR" sz="1600" b="1" i="0" u="none" strike="noStrike" dirty="0">
                          <a:solidFill>
                            <a:srgbClr val="000000"/>
                          </a:solidFill>
                          <a:latin typeface="Trebuchet MS"/>
                        </a:rPr>
                        <a:t>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rtl="0" fontAlgn="ctr"/>
                      <a:r>
                        <a:rPr lang="tr-TR" sz="1600" b="1" i="0" u="none" strike="noStrike" dirty="0">
                          <a:solidFill>
                            <a:srgbClr val="000000"/>
                          </a:solidFill>
                          <a:latin typeface="Trebuchet MS"/>
                        </a:rPr>
                        <a:t>2018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rtl="0" fontAlgn="ctr"/>
                      <a:r>
                        <a:rPr lang="tr-TR" sz="1600" b="1" i="0" u="none" strike="noStrike" dirty="0">
                          <a:solidFill>
                            <a:srgbClr val="000000"/>
                          </a:solidFill>
                          <a:latin typeface="Trebuchet MS"/>
                        </a:rPr>
                        <a:t>2019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rtl="0" fontAlgn="ctr"/>
                      <a:r>
                        <a:rPr lang="tr-TR" sz="1600" b="1" i="0" u="none" strike="noStrike" dirty="0">
                          <a:solidFill>
                            <a:srgbClr val="000000"/>
                          </a:solidFill>
                          <a:latin typeface="Trebuchet MS"/>
                        </a:rPr>
                        <a:t>2020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rtl="0" fontAlgn="ctr"/>
                      <a:r>
                        <a:rPr lang="tr-TR" sz="1600" b="1" i="0" u="none" strike="noStrike" dirty="0">
                          <a:solidFill>
                            <a:srgbClr val="000000"/>
                          </a:solidFill>
                          <a:latin typeface="Trebuchet MS"/>
                        </a:rPr>
                        <a:t>2021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rtl="0" fontAlgn="ctr"/>
                      <a:r>
                        <a:rPr lang="tr-TR" sz="1600" b="1" i="0" u="none" strike="noStrike" dirty="0">
                          <a:solidFill>
                            <a:srgbClr val="000000"/>
                          </a:solidFill>
                          <a:latin typeface="Trebuchet MS"/>
                        </a:rPr>
                        <a:t>2022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rtl="0" fontAlgn="ctr"/>
                      <a:r>
                        <a:rPr lang="tr-TR" sz="1600" b="1" i="0" u="none" strike="noStrike" dirty="0">
                          <a:solidFill>
                            <a:srgbClr val="000000"/>
                          </a:solidFill>
                          <a:latin typeface="Trebuchet MS"/>
                        </a:rPr>
                        <a:t>2023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rtl="0" fontAlgn="ctr"/>
                      <a:r>
                        <a:rPr lang="tr-TR" sz="1600" b="1" i="0" u="none" strike="noStrike" dirty="0">
                          <a:solidFill>
                            <a:srgbClr val="000000"/>
                          </a:solidFill>
                          <a:latin typeface="Trebuchet MS"/>
                        </a:rPr>
                        <a:t>2024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rtl="0" fontAlgn="ctr"/>
                      <a:r>
                        <a:rPr lang="tr-TR" sz="1600" b="1" i="0" u="none" strike="noStrike" dirty="0">
                          <a:solidFill>
                            <a:srgbClr val="000000"/>
                          </a:solidFill>
                          <a:latin typeface="Trebuchet MS"/>
                        </a:rPr>
                        <a:t>2025</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extLst>
                  <a:ext uri="{0D108BD9-81ED-4DB2-BD59-A6C34878D82A}">
                    <a16:rowId xmlns:a16="http://schemas.microsoft.com/office/drawing/2014/main" val="10001"/>
                  </a:ext>
                </a:extLst>
              </a:tr>
              <a:tr h="363443">
                <a:tc>
                  <a:txBody>
                    <a:bodyPr/>
                    <a:lstStyle/>
                    <a:p>
                      <a:pPr algn="l" rtl="0" fontAlgn="ctr"/>
                      <a:r>
                        <a:rPr lang="tr-TR" sz="1600" b="0" i="0" u="none" strike="noStrike" dirty="0">
                          <a:solidFill>
                            <a:srgbClr val="000000"/>
                          </a:solidFill>
                          <a:latin typeface="Trebuchet MS"/>
                        </a:rPr>
                        <a:t>OCAK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91,8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95,1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106,2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tr-TR" sz="1600" b="0" i="0" u="none" strike="noStrike" dirty="0">
                          <a:solidFill>
                            <a:srgbClr val="000000"/>
                          </a:solidFill>
                          <a:latin typeface="Trebuchet MS"/>
                        </a:rPr>
                        <a:t>98,2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105,5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117,6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127,5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133,4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101,0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102,3</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63443">
                <a:tc>
                  <a:txBody>
                    <a:bodyPr/>
                    <a:lstStyle/>
                    <a:p>
                      <a:pPr algn="l" rtl="0" fontAlgn="ctr"/>
                      <a:r>
                        <a:rPr lang="tr-TR" sz="1600" b="0" i="0" u="none" strike="noStrike" dirty="0">
                          <a:solidFill>
                            <a:srgbClr val="000000"/>
                          </a:solidFill>
                          <a:latin typeface="Trebuchet MS"/>
                        </a:rPr>
                        <a:t>ŞUBAT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91,8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95,4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104,5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tr-TR" sz="1600" b="0" i="0" u="none" strike="noStrike" dirty="0">
                          <a:solidFill>
                            <a:srgbClr val="000000"/>
                          </a:solidFill>
                          <a:latin typeface="Trebuchet MS"/>
                        </a:rPr>
                        <a:t>99,2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Trebuchet MS" panose="020B0603020202020204" pitchFamily="34" charset="0"/>
                        </a:rPr>
                        <a:t>107,1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Trebuchet MS" panose="020B0603020202020204" pitchFamily="34" charset="0"/>
                        </a:rPr>
                        <a:t>116,7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133,1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122,2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103,1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97,7</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63443">
                <a:tc>
                  <a:txBody>
                    <a:bodyPr/>
                    <a:lstStyle/>
                    <a:p>
                      <a:pPr algn="l" rtl="0" fontAlgn="ctr"/>
                      <a:r>
                        <a:rPr lang="tr-TR" sz="1600" b="1" i="0" u="none" strike="noStrike" dirty="0">
                          <a:solidFill>
                            <a:srgbClr val="000000"/>
                          </a:solidFill>
                          <a:latin typeface="Trebuchet MS"/>
                        </a:rPr>
                        <a:t>MART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kern="1200" dirty="0">
                          <a:solidFill>
                            <a:srgbClr val="000000"/>
                          </a:solidFill>
                          <a:latin typeface="Trebuchet MS"/>
                          <a:ea typeface="+mn-ea"/>
                          <a:cs typeface="+mn-cs"/>
                        </a:rPr>
                        <a:t>103,1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dirty="0">
                          <a:solidFill>
                            <a:srgbClr val="000000"/>
                          </a:solidFill>
                          <a:latin typeface="Trebuchet MS"/>
                        </a:rPr>
                        <a:t>115,4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Trebuchet MS" panose="020B0603020202020204" pitchFamily="34" charset="0"/>
                        </a:rPr>
                        <a:t>113,6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Trebuchet MS" panose="020B0603020202020204" pitchFamily="34" charset="0"/>
                        </a:rPr>
                        <a:t>132,5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1" i="0" u="none" strike="noStrike" dirty="0">
                          <a:solidFill>
                            <a:srgbClr val="000000"/>
                          </a:solidFill>
                          <a:effectLst/>
                          <a:latin typeface="Trebuchet MS" panose="020B0603020202020204" pitchFamily="34" charset="0"/>
                        </a:rPr>
                        <a:t>146,6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111,0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108,1</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63443">
                <a:tc>
                  <a:txBody>
                    <a:bodyPr/>
                    <a:lstStyle/>
                    <a:p>
                      <a:pPr algn="l" rtl="0" fontAlgn="ctr"/>
                      <a:r>
                        <a:rPr lang="tr-TR" sz="1600" b="1" i="0" u="none" strike="noStrike" dirty="0">
                          <a:solidFill>
                            <a:srgbClr val="000000"/>
                          </a:solidFill>
                          <a:latin typeface="Trebuchet MS"/>
                        </a:rPr>
                        <a:t>NİSAN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kern="1200" dirty="0">
                          <a:solidFill>
                            <a:srgbClr val="000000"/>
                          </a:solidFill>
                          <a:latin typeface="Trebuchet MS"/>
                          <a:ea typeface="+mn-ea"/>
                          <a:cs typeface="+mn-cs"/>
                        </a:rPr>
                        <a:t>100,6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109,4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dirty="0">
                          <a:solidFill>
                            <a:srgbClr val="000000"/>
                          </a:solidFill>
                          <a:latin typeface="Trebuchet MS"/>
                        </a:rPr>
                        <a:t>111,0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Trebuchet MS" panose="020B0603020202020204" pitchFamily="34" charset="0"/>
                        </a:rPr>
                        <a:t>76,0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Trebuchet MS" panose="020B0603020202020204" pitchFamily="34" charset="0"/>
                        </a:rPr>
                        <a:t>126,2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1" i="0" u="none" strike="noStrike" dirty="0">
                          <a:solidFill>
                            <a:srgbClr val="000000"/>
                          </a:solidFill>
                          <a:effectLst/>
                          <a:latin typeface="Trebuchet MS" panose="020B0603020202020204" pitchFamily="34" charset="0"/>
                        </a:rPr>
                        <a:t>139,1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91,1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102,5</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5"/>
                  </a:ext>
                </a:extLst>
              </a:tr>
              <a:tr h="363443">
                <a:tc>
                  <a:txBody>
                    <a:bodyPr/>
                    <a:lstStyle/>
                    <a:p>
                      <a:pPr algn="l" rtl="0" fontAlgn="ctr"/>
                      <a:r>
                        <a:rPr lang="tr-TR" sz="1600" b="1" i="0" u="none" strike="noStrike" dirty="0">
                          <a:solidFill>
                            <a:srgbClr val="000000"/>
                          </a:solidFill>
                          <a:latin typeface="Trebuchet MS"/>
                        </a:rPr>
                        <a:t>MAYIS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kern="1200" dirty="0">
                          <a:solidFill>
                            <a:srgbClr val="000000"/>
                          </a:solidFill>
                          <a:latin typeface="Trebuchet MS"/>
                          <a:ea typeface="+mn-ea"/>
                          <a:cs typeface="+mn-cs"/>
                        </a:rPr>
                        <a:t>105,4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dirty="0">
                          <a:solidFill>
                            <a:srgbClr val="000000"/>
                          </a:solidFill>
                          <a:latin typeface="Trebuchet MS"/>
                        </a:rPr>
                        <a:t>115,8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94,3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Trebuchet MS" panose="020B0603020202020204" pitchFamily="34" charset="0"/>
                        </a:rPr>
                        <a:t>132,9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1" i="0" u="none" strike="noStrike" dirty="0">
                          <a:solidFill>
                            <a:srgbClr val="000000"/>
                          </a:solidFill>
                          <a:effectLst/>
                          <a:latin typeface="Trebuchet MS" panose="020B0603020202020204" pitchFamily="34" charset="0"/>
                        </a:rPr>
                        <a:t>146,0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112,2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1"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363443">
                <a:tc>
                  <a:txBody>
                    <a:bodyPr/>
                    <a:lstStyle/>
                    <a:p>
                      <a:pPr algn="l" rtl="0" fontAlgn="ctr"/>
                      <a:r>
                        <a:rPr lang="tr-TR" sz="1600" b="1" i="0" u="none" strike="noStrike" dirty="0">
                          <a:solidFill>
                            <a:srgbClr val="000000"/>
                          </a:solidFill>
                          <a:latin typeface="Trebuchet MS"/>
                        </a:rPr>
                        <a:t>HAZİRAN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kern="1200" dirty="0">
                          <a:solidFill>
                            <a:srgbClr val="000000"/>
                          </a:solidFill>
                          <a:latin typeface="Trebuchet MS"/>
                          <a:ea typeface="+mn-ea"/>
                          <a:cs typeface="+mn-cs"/>
                        </a:rPr>
                        <a:t>104,6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dirty="0">
                          <a:solidFill>
                            <a:srgbClr val="000000"/>
                          </a:solidFill>
                          <a:latin typeface="Trebuchet MS"/>
                        </a:rPr>
                        <a:t>110,0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110,8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137,3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150,5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1" i="0" u="none" strike="noStrike" dirty="0">
                          <a:solidFill>
                            <a:srgbClr val="000000"/>
                          </a:solidFill>
                          <a:effectLst/>
                          <a:latin typeface="Trebuchet MS" panose="020B0603020202020204" pitchFamily="34" charset="0"/>
                        </a:rPr>
                        <a:t>150,8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92,7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1"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363443">
                <a:tc>
                  <a:txBody>
                    <a:bodyPr/>
                    <a:lstStyle/>
                    <a:p>
                      <a:pPr algn="l" rtl="0" fontAlgn="ctr"/>
                      <a:r>
                        <a:rPr lang="tr-TR" sz="1600" b="1" i="0" u="none" strike="noStrike" dirty="0">
                          <a:solidFill>
                            <a:srgbClr val="000000"/>
                          </a:solidFill>
                          <a:latin typeface="Trebuchet MS"/>
                        </a:rPr>
                        <a:t>TEMMUZ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kern="1200" dirty="0">
                          <a:solidFill>
                            <a:srgbClr val="000000"/>
                          </a:solidFill>
                          <a:latin typeface="Trebuchet MS"/>
                          <a:ea typeface="+mn-ea"/>
                          <a:cs typeface="+mn-cs"/>
                        </a:rPr>
                        <a:t>97,8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dirty="0">
                          <a:solidFill>
                            <a:srgbClr val="000000"/>
                          </a:solidFill>
                          <a:latin typeface="Trebuchet MS"/>
                        </a:rPr>
                        <a:t>117,1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134,7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139,1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1" i="0" u="none" strike="noStrike" dirty="0">
                          <a:solidFill>
                            <a:srgbClr val="000000"/>
                          </a:solidFill>
                          <a:effectLst/>
                          <a:latin typeface="Trebuchet MS" panose="020B0603020202020204" pitchFamily="34" charset="0"/>
                        </a:rPr>
                        <a:t>149,6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108,8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1"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8"/>
                  </a:ext>
                </a:extLst>
              </a:tr>
              <a:tr h="363443">
                <a:tc>
                  <a:txBody>
                    <a:bodyPr/>
                    <a:lstStyle/>
                    <a:p>
                      <a:pPr algn="l" rtl="0" fontAlgn="ctr"/>
                      <a:r>
                        <a:rPr lang="tr-TR" sz="1600" b="1" i="0" u="none" strike="noStrike" dirty="0">
                          <a:solidFill>
                            <a:srgbClr val="000000"/>
                          </a:solidFill>
                          <a:latin typeface="Trebuchet MS"/>
                        </a:rPr>
                        <a:t>AĞUSTOS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kern="1200" dirty="0">
                          <a:solidFill>
                            <a:srgbClr val="000000"/>
                          </a:solidFill>
                          <a:latin typeface="Trebuchet MS"/>
                          <a:ea typeface="+mn-ea"/>
                          <a:cs typeface="+mn-cs"/>
                        </a:rPr>
                        <a:t>102,6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dirty="0">
                          <a:solidFill>
                            <a:srgbClr val="000000"/>
                          </a:solidFill>
                          <a:latin typeface="Trebuchet MS"/>
                        </a:rPr>
                        <a:t>109,4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121,4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138,4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1" i="0" u="none" strike="noStrike" dirty="0">
                          <a:solidFill>
                            <a:srgbClr val="000000"/>
                          </a:solidFill>
                          <a:effectLst/>
                          <a:latin typeface="Trebuchet MS" panose="020B0603020202020204" pitchFamily="34" charset="0"/>
                        </a:rPr>
                        <a:t>145,4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103,1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1"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9"/>
                  </a:ext>
                </a:extLst>
              </a:tr>
              <a:tr h="363443">
                <a:tc>
                  <a:txBody>
                    <a:bodyPr/>
                    <a:lstStyle/>
                    <a:p>
                      <a:pPr algn="l" rtl="0" fontAlgn="ctr"/>
                      <a:r>
                        <a:rPr lang="tr-TR" sz="1600" b="1" i="0" u="none" strike="noStrike" dirty="0">
                          <a:solidFill>
                            <a:srgbClr val="000000"/>
                          </a:solidFill>
                          <a:latin typeface="Trebuchet MS"/>
                        </a:rPr>
                        <a:t>EYLÜL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kern="1200" dirty="0">
                          <a:solidFill>
                            <a:srgbClr val="000000"/>
                          </a:solidFill>
                          <a:latin typeface="Trebuchet MS"/>
                          <a:ea typeface="+mn-ea"/>
                          <a:cs typeface="+mn-cs"/>
                        </a:rPr>
                        <a:t>104,4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dirty="0">
                          <a:solidFill>
                            <a:srgbClr val="000000"/>
                          </a:solidFill>
                          <a:latin typeface="Trebuchet MS"/>
                        </a:rPr>
                        <a:t>119,6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129,4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1" i="0" u="none" strike="noStrike" dirty="0">
                          <a:solidFill>
                            <a:srgbClr val="000000"/>
                          </a:solidFill>
                          <a:effectLst/>
                          <a:latin typeface="Trebuchet MS" panose="020B0603020202020204" pitchFamily="34" charset="0"/>
                        </a:rPr>
                        <a:t>148,5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107,1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1"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0"/>
                  </a:ext>
                </a:extLst>
              </a:tr>
              <a:tr h="363443">
                <a:tc>
                  <a:txBody>
                    <a:bodyPr/>
                    <a:lstStyle/>
                    <a:p>
                      <a:pPr algn="l" rtl="0" fontAlgn="ctr"/>
                      <a:r>
                        <a:rPr lang="tr-TR" sz="1600" b="1" i="0" u="none" strike="noStrike" dirty="0">
                          <a:solidFill>
                            <a:srgbClr val="000000"/>
                          </a:solidFill>
                          <a:latin typeface="Trebuchet MS"/>
                        </a:rPr>
                        <a:t>EKİM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kern="1200" dirty="0">
                          <a:solidFill>
                            <a:srgbClr val="000000"/>
                          </a:solidFill>
                          <a:latin typeface="Trebuchet MS"/>
                          <a:ea typeface="+mn-ea"/>
                          <a:cs typeface="+mn-cs"/>
                        </a:rPr>
                        <a:t>113,3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123,4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dirty="0">
                          <a:solidFill>
                            <a:srgbClr val="000000"/>
                          </a:solidFill>
                          <a:latin typeface="Trebuchet MS"/>
                        </a:rPr>
                        <a:t>120,0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132,3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1" i="0" u="none" strike="noStrike" dirty="0">
                          <a:solidFill>
                            <a:srgbClr val="000000"/>
                          </a:solidFill>
                          <a:effectLst/>
                          <a:latin typeface="Trebuchet MS" panose="020B0603020202020204" pitchFamily="34" charset="0"/>
                        </a:rPr>
                        <a:t>150,2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111,4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1"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1"/>
                  </a:ext>
                </a:extLst>
              </a:tr>
              <a:tr h="363443">
                <a:tc>
                  <a:txBody>
                    <a:bodyPr/>
                    <a:lstStyle/>
                    <a:p>
                      <a:pPr algn="l" rtl="0" fontAlgn="ctr"/>
                      <a:r>
                        <a:rPr lang="tr-TR" sz="1600" b="0" i="0" u="none" strike="noStrike" dirty="0">
                          <a:solidFill>
                            <a:srgbClr val="000000"/>
                          </a:solidFill>
                          <a:latin typeface="Trebuchet MS"/>
                        </a:rPr>
                        <a:t>KASIM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kern="1200" dirty="0">
                          <a:solidFill>
                            <a:srgbClr val="000000"/>
                          </a:solidFill>
                          <a:latin typeface="Trebuchet MS"/>
                          <a:ea typeface="+mn-ea"/>
                          <a:cs typeface="+mn-cs"/>
                        </a:rPr>
                        <a:t>110,8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121,8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dirty="0">
                          <a:solidFill>
                            <a:srgbClr val="000000"/>
                          </a:solidFill>
                          <a:latin typeface="Trebuchet MS"/>
                        </a:rPr>
                        <a:t>118,7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131,8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112,6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1"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2"/>
                  </a:ext>
                </a:extLst>
              </a:tr>
              <a:tr h="363443">
                <a:tc>
                  <a:txBody>
                    <a:bodyPr/>
                    <a:lstStyle/>
                    <a:p>
                      <a:pPr algn="l" rtl="0" fontAlgn="ctr"/>
                      <a:r>
                        <a:rPr lang="tr-TR" sz="1600" b="0" i="0" u="none" strike="noStrike" dirty="0">
                          <a:solidFill>
                            <a:srgbClr val="000000"/>
                          </a:solidFill>
                          <a:latin typeface="Trebuchet MS"/>
                        </a:rPr>
                        <a:t>ARALIK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kern="1200" dirty="0">
                          <a:solidFill>
                            <a:srgbClr val="000000"/>
                          </a:solidFill>
                          <a:latin typeface="Trebuchet MS"/>
                          <a:ea typeface="+mn-ea"/>
                          <a:cs typeface="+mn-cs"/>
                        </a:rPr>
                        <a:t>114,8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130,6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tr-TR" sz="1600" b="0" i="0" u="none" strike="noStrike" kern="1200" dirty="0">
                          <a:solidFill>
                            <a:srgbClr val="000000"/>
                          </a:solidFill>
                          <a:latin typeface="Trebuchet MS"/>
                          <a:ea typeface="+mn-ea"/>
                          <a:cs typeface="+mn-cs"/>
                        </a:rPr>
                        <a:t>117,6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dirty="0">
                          <a:solidFill>
                            <a:srgbClr val="000000"/>
                          </a:solidFill>
                          <a:latin typeface="Trebuchet MS"/>
                        </a:rPr>
                        <a:t>128,2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139,8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160,0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159,4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dirty="0">
                          <a:latin typeface="Trebuchet MS" panose="020B0603020202020204" pitchFamily="34" charset="0"/>
                        </a:rPr>
                        <a:t>161,9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Trebuchet MS" panose="020B0603020202020204" pitchFamily="34" charset="0"/>
                        </a:rPr>
                        <a:t>131,2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1"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3"/>
                  </a:ext>
                </a:extLst>
              </a:tr>
              <a:tr h="498244">
                <a:tc>
                  <a:txBody>
                    <a:bodyPr/>
                    <a:lstStyle/>
                    <a:p>
                      <a:pPr algn="l" rtl="0" fontAlgn="ctr"/>
                      <a:r>
                        <a:rPr lang="tr-TR" sz="1600" b="1" i="0" u="none" strike="noStrike" dirty="0">
                          <a:solidFill>
                            <a:srgbClr val="000000"/>
                          </a:solidFill>
                          <a:latin typeface="Trebuchet MS"/>
                        </a:rPr>
                        <a:t>YILLIK ORTALAMA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fontAlgn="b"/>
                      <a:r>
                        <a:rPr lang="tr-TR" sz="1600" b="1" i="0" u="none" strike="noStrike" kern="1200" dirty="0">
                          <a:solidFill>
                            <a:srgbClr val="000000"/>
                          </a:solidFill>
                          <a:latin typeface="Trebuchet MS"/>
                          <a:ea typeface="+mn-ea"/>
                          <a:cs typeface="+mn-cs"/>
                        </a:rPr>
                        <a:t>103,4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fontAlgn="b"/>
                      <a:r>
                        <a:rPr lang="tr-TR" sz="1600" b="1" i="0" u="none" strike="noStrike" kern="1200" dirty="0">
                          <a:solidFill>
                            <a:srgbClr val="000000"/>
                          </a:solidFill>
                          <a:latin typeface="Trebuchet MS"/>
                          <a:ea typeface="+mn-ea"/>
                          <a:cs typeface="+mn-cs"/>
                        </a:rPr>
                        <a:t>112,7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fontAlgn="b"/>
                      <a:r>
                        <a:rPr lang="tr-TR" sz="1600" b="1" i="0" u="none" strike="noStrike" kern="1200" dirty="0">
                          <a:solidFill>
                            <a:srgbClr val="000000"/>
                          </a:solidFill>
                          <a:latin typeface="Trebuchet MS"/>
                          <a:ea typeface="+mn-ea"/>
                          <a:cs typeface="+mn-cs"/>
                        </a:rPr>
                        <a:t>114,2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fontAlgn="ctr"/>
                      <a:r>
                        <a:rPr lang="tr-TR" sz="1600" b="1" i="0" u="none" strike="noStrike" dirty="0">
                          <a:solidFill>
                            <a:srgbClr val="000000"/>
                          </a:solidFill>
                          <a:latin typeface="Trebuchet MS"/>
                        </a:rPr>
                        <a:t>113,6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fontAlgn="ctr"/>
                      <a:r>
                        <a:rPr lang="tr-TR" sz="1600" b="1" i="0" u="none" strike="noStrike" dirty="0">
                          <a:solidFill>
                            <a:srgbClr val="000000"/>
                          </a:solidFill>
                          <a:latin typeface="Trebuchet MS"/>
                        </a:rPr>
                        <a:t>115,4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fontAlgn="ctr"/>
                      <a:r>
                        <a:rPr lang="tr-TR" sz="1600" b="1" i="0" u="none" strike="noStrike" dirty="0">
                          <a:solidFill>
                            <a:srgbClr val="000000"/>
                          </a:solidFill>
                          <a:latin typeface="Trebuchet MS"/>
                        </a:rPr>
                        <a:t>128,0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a:r>
                        <a:rPr lang="tr-TR" sz="1600" b="1" dirty="0">
                          <a:latin typeface="Trebuchet MS" panose="020B0603020202020204" pitchFamily="34" charset="0"/>
                        </a:rPr>
                        <a:t>143.3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a:r>
                        <a:rPr lang="tr-TR" sz="1600" b="1" dirty="0">
                          <a:latin typeface="Trebuchet MS" panose="020B0603020202020204" pitchFamily="34" charset="0"/>
                        </a:rPr>
                        <a:t>144,9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a:r>
                        <a:rPr lang="tr-TR" b="1" dirty="0"/>
                        <a:t>107,1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tc>
                  <a:txBody>
                    <a:bodyPr/>
                    <a:lstStyle/>
                    <a:p>
                      <a:pPr algn="ctr"/>
                      <a:r>
                        <a:rPr lang="tr-TR" b="1" dirty="0"/>
                        <a:t>102,7</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6D0A"/>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6794043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914970"/>
          </a:xfrm>
          <a:solidFill>
            <a:schemeClr val="accent5">
              <a:lumMod val="20000"/>
              <a:lumOff val="80000"/>
            </a:schemeClr>
          </a:solidFill>
          <a:ln>
            <a:solidFill>
              <a:schemeClr val="tx1"/>
            </a:solidFill>
          </a:ln>
        </p:spPr>
        <p:txBody>
          <a:bodyPr>
            <a:normAutofit fontScale="90000"/>
          </a:bodyPr>
          <a:lstStyle/>
          <a:p>
            <a:r>
              <a:rPr lang="tr-TR" sz="2800" b="1" dirty="0">
                <a:latin typeface="Times New Roman" pitchFamily="18" charset="0"/>
                <a:cs typeface="Times New Roman" pitchFamily="18" charset="0"/>
              </a:rPr>
              <a:t>SANAYİ ÜRETİM ENDEKSİ TABLOSU</a:t>
            </a:r>
            <a:br>
              <a:rPr lang="tr-TR" sz="2800" b="1" dirty="0">
                <a:latin typeface="Times New Roman" pitchFamily="18" charset="0"/>
                <a:cs typeface="Times New Roman" pitchFamily="18" charset="0"/>
              </a:rPr>
            </a:br>
            <a:r>
              <a:rPr lang="tr-TR" sz="2800" b="1" dirty="0">
                <a:latin typeface="Times New Roman" pitchFamily="18" charset="0"/>
                <a:cs typeface="Times New Roman" pitchFamily="18" charset="0"/>
              </a:rPr>
              <a:t>2013-2025</a:t>
            </a:r>
            <a:endParaRPr lang="tr-TR" sz="2800" dirty="0"/>
          </a:p>
        </p:txBody>
      </p:sp>
      <p:graphicFrame>
        <p:nvGraphicFramePr>
          <p:cNvPr id="5" name="Grafik 4"/>
          <p:cNvGraphicFramePr>
            <a:graphicFrameLocks/>
          </p:cNvGraphicFramePr>
          <p:nvPr>
            <p:extLst>
              <p:ext uri="{D42A27DB-BD31-4B8C-83A1-F6EECF244321}">
                <p14:modId xmlns:p14="http://schemas.microsoft.com/office/powerpoint/2010/main" val="2966271545"/>
              </p:ext>
            </p:extLst>
          </p:nvPr>
        </p:nvGraphicFramePr>
        <p:xfrm>
          <a:off x="262139" y="1516487"/>
          <a:ext cx="8662920" cy="51676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960887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124287" y="144463"/>
            <a:ext cx="8957569" cy="6623050"/>
          </a:xfrm>
        </p:spPr>
        <p:style>
          <a:lnRef idx="2">
            <a:schemeClr val="dk1"/>
          </a:lnRef>
          <a:fillRef idx="1">
            <a:schemeClr val="lt1"/>
          </a:fillRef>
          <a:effectRef idx="0">
            <a:schemeClr val="dk1"/>
          </a:effectRef>
          <a:fontRef idx="minor">
            <a:schemeClr val="dk1"/>
          </a:fontRef>
        </p:style>
        <p:txBody>
          <a:bodyPr>
            <a:normAutofit/>
          </a:bodyPr>
          <a:lstStyle/>
          <a:p>
            <a:pPr marL="514350" indent="-514350" algn="ctr">
              <a:buNone/>
            </a:pPr>
            <a:r>
              <a:rPr lang="tr-TR" sz="2200" b="1" dirty="0">
                <a:latin typeface="Times New Roman" pitchFamily="18" charset="0"/>
                <a:cs typeface="Times New Roman" pitchFamily="18" charset="0"/>
              </a:rPr>
              <a:t>HİZMET SEKTÖRÜ CİRO ENDEKSİ</a:t>
            </a:r>
          </a:p>
          <a:p>
            <a:pPr marL="514350" indent="-514350" algn="ctr">
              <a:buNone/>
            </a:pPr>
            <a:r>
              <a:rPr lang="tr-TR" sz="2200" b="1" dirty="0">
                <a:latin typeface="Times New Roman" pitchFamily="18" charset="0"/>
                <a:cs typeface="Times New Roman" pitchFamily="18" charset="0"/>
              </a:rPr>
              <a:t>      (Kaynak: 16 Haziran 2025 </a:t>
            </a:r>
            <a:r>
              <a:rPr lang="tr-TR" sz="2200" b="1" dirty="0">
                <a:hlinkClick r:id="rId3"/>
              </a:rPr>
              <a:t>www.tuik.gov.tr</a:t>
            </a:r>
            <a:r>
              <a:rPr lang="tr-TR" sz="2200" b="1" dirty="0"/>
              <a:t> </a:t>
            </a:r>
            <a:r>
              <a:rPr lang="tr-TR" sz="2200" b="1" dirty="0">
                <a:latin typeface="Times New Roman" pitchFamily="18" charset="0"/>
                <a:cs typeface="Times New Roman" pitchFamily="18" charset="0"/>
              </a:rPr>
              <a:t>) </a:t>
            </a:r>
          </a:p>
        </p:txBody>
      </p:sp>
      <p:graphicFrame>
        <p:nvGraphicFramePr>
          <p:cNvPr id="5" name="4 Tablo"/>
          <p:cNvGraphicFramePr>
            <a:graphicFrameLocks noGrp="1"/>
          </p:cNvGraphicFramePr>
          <p:nvPr>
            <p:extLst>
              <p:ext uri="{D42A27DB-BD31-4B8C-83A1-F6EECF244321}">
                <p14:modId xmlns:p14="http://schemas.microsoft.com/office/powerpoint/2010/main" val="1278744714"/>
              </p:ext>
            </p:extLst>
          </p:nvPr>
        </p:nvGraphicFramePr>
        <p:xfrm>
          <a:off x="217714" y="941034"/>
          <a:ext cx="8801996" cy="5784159"/>
        </p:xfrm>
        <a:graphic>
          <a:graphicData uri="http://schemas.openxmlformats.org/drawingml/2006/table">
            <a:tbl>
              <a:tblPr/>
              <a:tblGrid>
                <a:gridCol w="1326458">
                  <a:extLst>
                    <a:ext uri="{9D8B030D-6E8A-4147-A177-3AD203B41FA5}">
                      <a16:colId xmlns:a16="http://schemas.microsoft.com/office/drawing/2014/main" val="20000"/>
                    </a:ext>
                  </a:extLst>
                </a:gridCol>
                <a:gridCol w="900955">
                  <a:extLst>
                    <a:ext uri="{9D8B030D-6E8A-4147-A177-3AD203B41FA5}">
                      <a16:colId xmlns:a16="http://schemas.microsoft.com/office/drawing/2014/main" val="20007"/>
                    </a:ext>
                  </a:extLst>
                </a:gridCol>
                <a:gridCol w="825886">
                  <a:extLst>
                    <a:ext uri="{9D8B030D-6E8A-4147-A177-3AD203B41FA5}">
                      <a16:colId xmlns:a16="http://schemas.microsoft.com/office/drawing/2014/main" val="20001"/>
                    </a:ext>
                  </a:extLst>
                </a:gridCol>
                <a:gridCol w="777665">
                  <a:extLst>
                    <a:ext uri="{9D8B030D-6E8A-4147-A177-3AD203B41FA5}">
                      <a16:colId xmlns:a16="http://schemas.microsoft.com/office/drawing/2014/main" val="20002"/>
                    </a:ext>
                  </a:extLst>
                </a:gridCol>
                <a:gridCol w="824092">
                  <a:extLst>
                    <a:ext uri="{9D8B030D-6E8A-4147-A177-3AD203B41FA5}">
                      <a16:colId xmlns:a16="http://schemas.microsoft.com/office/drawing/2014/main" val="20003"/>
                    </a:ext>
                  </a:extLst>
                </a:gridCol>
                <a:gridCol w="696416">
                  <a:extLst>
                    <a:ext uri="{9D8B030D-6E8A-4147-A177-3AD203B41FA5}">
                      <a16:colId xmlns:a16="http://schemas.microsoft.com/office/drawing/2014/main" val="20004"/>
                    </a:ext>
                  </a:extLst>
                </a:gridCol>
                <a:gridCol w="673201">
                  <a:extLst>
                    <a:ext uri="{9D8B030D-6E8A-4147-A177-3AD203B41FA5}">
                      <a16:colId xmlns:a16="http://schemas.microsoft.com/office/drawing/2014/main" val="20005"/>
                    </a:ext>
                  </a:extLst>
                </a:gridCol>
                <a:gridCol w="858913">
                  <a:extLst>
                    <a:ext uri="{9D8B030D-6E8A-4147-A177-3AD203B41FA5}">
                      <a16:colId xmlns:a16="http://schemas.microsoft.com/office/drawing/2014/main" val="20006"/>
                    </a:ext>
                  </a:extLst>
                </a:gridCol>
                <a:gridCol w="626774">
                  <a:extLst>
                    <a:ext uri="{9D8B030D-6E8A-4147-A177-3AD203B41FA5}">
                      <a16:colId xmlns:a16="http://schemas.microsoft.com/office/drawing/2014/main" val="20009"/>
                    </a:ext>
                  </a:extLst>
                </a:gridCol>
                <a:gridCol w="645818">
                  <a:extLst>
                    <a:ext uri="{9D8B030D-6E8A-4147-A177-3AD203B41FA5}">
                      <a16:colId xmlns:a16="http://schemas.microsoft.com/office/drawing/2014/main" val="20011"/>
                    </a:ext>
                  </a:extLst>
                </a:gridCol>
                <a:gridCol w="645818">
                  <a:extLst>
                    <a:ext uri="{9D8B030D-6E8A-4147-A177-3AD203B41FA5}">
                      <a16:colId xmlns:a16="http://schemas.microsoft.com/office/drawing/2014/main" val="1365456320"/>
                    </a:ext>
                  </a:extLst>
                </a:gridCol>
              </a:tblGrid>
              <a:tr h="279610">
                <a:tc gridSpan="11">
                  <a:txBody>
                    <a:bodyPr/>
                    <a:lstStyle/>
                    <a:p>
                      <a:pPr algn="ctr" rtl="0" fontAlgn="ctr"/>
                      <a:r>
                        <a:rPr lang="tr-TR" sz="1800" b="1" i="0" u="none" strike="noStrike" dirty="0">
                          <a:solidFill>
                            <a:srgbClr val="000000"/>
                          </a:solidFill>
                          <a:latin typeface="Trebuchet MS"/>
                        </a:rPr>
                        <a:t>HİZMET SEKTÖRÜ CİRO ENDEKSİ</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800" b="1" i="0" u="none" strike="noStrike" dirty="0">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hMerge="1">
                  <a:txBody>
                    <a:bodyPr/>
                    <a:lstStyle/>
                    <a:p>
                      <a:pPr algn="ctr" rtl="0" fontAlgn="ctr"/>
                      <a:endParaRPr lang="tr-TR" sz="1800" b="1" i="0" u="none" strike="noStrike" dirty="0">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hMerge="1">
                  <a:txBody>
                    <a:bodyPr/>
                    <a:lstStyle/>
                    <a:p>
                      <a:pPr algn="ctr" rtl="0" fontAlgn="ctr"/>
                      <a:endParaRPr lang="tr-TR" sz="1800" b="1" i="0" u="none" strike="noStrike" dirty="0">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hMerge="1">
                  <a:txBody>
                    <a:bodyPr/>
                    <a:lstStyle/>
                    <a:p>
                      <a:pPr algn="ctr" rtl="0" fontAlgn="ctr"/>
                      <a:endParaRPr lang="tr-TR" sz="1800" b="1" i="0" u="none" strike="noStrike" dirty="0">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415251">
                <a:tc>
                  <a:txBody>
                    <a:bodyPr/>
                    <a:lstStyle/>
                    <a:p>
                      <a:pPr algn="l" rtl="0" fontAlgn="ctr"/>
                      <a:r>
                        <a:rPr lang="tr-TR" sz="1600" b="1" i="0" u="none" strike="noStrike" dirty="0">
                          <a:solidFill>
                            <a:srgbClr val="000000"/>
                          </a:solidFill>
                          <a:latin typeface="Trebuchet MS"/>
                        </a:rPr>
                        <a:t>AY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600" b="1" i="0" u="none" strike="noStrike" dirty="0">
                          <a:solidFill>
                            <a:srgbClr val="000000"/>
                          </a:solidFill>
                          <a:latin typeface="Trebuchet MS"/>
                        </a:rPr>
                        <a:t>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600" b="1" i="0" u="none" strike="noStrike" dirty="0">
                          <a:solidFill>
                            <a:srgbClr val="000000"/>
                          </a:solidFill>
                          <a:latin typeface="Trebuchet MS"/>
                        </a:rPr>
                        <a:t>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600" b="1" i="0" u="none" strike="noStrike" dirty="0">
                          <a:solidFill>
                            <a:srgbClr val="000000"/>
                          </a:solidFill>
                          <a:latin typeface="Trebuchet MS"/>
                        </a:rPr>
                        <a:t>2018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600" b="1" i="0" u="none" strike="noStrike" dirty="0">
                          <a:solidFill>
                            <a:srgbClr val="000000"/>
                          </a:solidFill>
                          <a:latin typeface="Trebuchet MS"/>
                        </a:rPr>
                        <a:t>2019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600" b="1" i="0" u="none" strike="noStrike" dirty="0">
                          <a:solidFill>
                            <a:srgbClr val="000000"/>
                          </a:solidFill>
                          <a:latin typeface="Trebuchet MS"/>
                        </a:rPr>
                        <a:t>2020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600" b="1" i="0" u="none" strike="noStrike" dirty="0">
                          <a:solidFill>
                            <a:srgbClr val="000000"/>
                          </a:solidFill>
                          <a:latin typeface="Trebuchet MS"/>
                        </a:rPr>
                        <a:t>2021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600" b="1" i="0" u="none" strike="noStrike" dirty="0">
                          <a:solidFill>
                            <a:srgbClr val="000000"/>
                          </a:solidFill>
                          <a:latin typeface="Trebuchet MS"/>
                        </a:rPr>
                        <a:t>2022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600" b="1" i="0" u="none" strike="noStrike" dirty="0">
                          <a:solidFill>
                            <a:srgbClr val="000000"/>
                          </a:solidFill>
                          <a:latin typeface="Trebuchet MS"/>
                        </a:rPr>
                        <a:t>2023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600" b="1" i="0" u="none" strike="noStrike" dirty="0">
                          <a:solidFill>
                            <a:srgbClr val="000000"/>
                          </a:solidFill>
                          <a:latin typeface="Trebuchet MS"/>
                        </a:rPr>
                        <a:t>2024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600" b="1" i="0" u="none" strike="noStrike" dirty="0">
                          <a:solidFill>
                            <a:srgbClr val="000000"/>
                          </a:solidFill>
                          <a:latin typeface="Trebuchet MS"/>
                        </a:rPr>
                        <a:t>2025</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1"/>
                  </a:ext>
                </a:extLst>
              </a:tr>
              <a:tr h="313162">
                <a:tc>
                  <a:txBody>
                    <a:bodyPr/>
                    <a:lstStyle/>
                    <a:p>
                      <a:pPr algn="l" rtl="0" fontAlgn="ctr"/>
                      <a:r>
                        <a:rPr lang="tr-TR" sz="1600" b="0" i="0" u="none" strike="noStrike" dirty="0">
                          <a:solidFill>
                            <a:srgbClr val="000000"/>
                          </a:solidFill>
                          <a:latin typeface="Trebuchet MS"/>
                        </a:rPr>
                        <a:t>OCAK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88,9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128,0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152,2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185,3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201,2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435,7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902,4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471,0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699,5</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313162">
                <a:tc>
                  <a:txBody>
                    <a:bodyPr/>
                    <a:lstStyle/>
                    <a:p>
                      <a:pPr algn="l" rtl="0" fontAlgn="ctr"/>
                      <a:r>
                        <a:rPr lang="tr-TR" sz="1600" b="0" i="0" u="none" strike="noStrike" dirty="0">
                          <a:solidFill>
                            <a:srgbClr val="000000"/>
                          </a:solidFill>
                          <a:latin typeface="Trebuchet MS"/>
                        </a:rPr>
                        <a:t>ŞUBAT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a:solidFill>
                            <a:srgbClr val="000000"/>
                          </a:solidFill>
                          <a:latin typeface="Trebuchet MS" panose="020B0603020202020204" pitchFamily="34" charset="0"/>
                          <a:ea typeface="+mn-ea"/>
                          <a:cs typeface="+mn-cs"/>
                        </a:rPr>
                        <a:t>88,6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104,5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127,7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153,5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186,2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207,4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452,5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843,2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506,8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692,6</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13162">
                <a:tc>
                  <a:txBody>
                    <a:bodyPr/>
                    <a:lstStyle/>
                    <a:p>
                      <a:pPr algn="l" rtl="0" fontAlgn="ctr"/>
                      <a:r>
                        <a:rPr lang="tr-TR" sz="1600" b="1" i="0" u="none" strike="noStrike" dirty="0">
                          <a:solidFill>
                            <a:srgbClr val="000000"/>
                          </a:solidFill>
                          <a:latin typeface="Trebuchet MS"/>
                        </a:rPr>
                        <a:t>MART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99,8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118,6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145,9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184,4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181,2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254,3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581,6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982,0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576,6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770,7</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r h="313162">
                <a:tc>
                  <a:txBody>
                    <a:bodyPr/>
                    <a:lstStyle/>
                    <a:p>
                      <a:pPr algn="l" rtl="0" fontAlgn="ctr"/>
                      <a:r>
                        <a:rPr lang="tr-TR" sz="1600" b="1" i="0" u="none" strike="noStrike" dirty="0">
                          <a:solidFill>
                            <a:srgbClr val="000000"/>
                          </a:solidFill>
                          <a:latin typeface="Trebuchet MS"/>
                        </a:rPr>
                        <a:t>NİSAN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97,2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118,6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146,9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180,7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136,6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243,5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599,1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999,6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555,0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826,1</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5"/>
                  </a:ext>
                </a:extLst>
              </a:tr>
              <a:tr h="416701">
                <a:tc>
                  <a:txBody>
                    <a:bodyPr/>
                    <a:lstStyle/>
                    <a:p>
                      <a:pPr algn="l" rtl="0" fontAlgn="ctr"/>
                      <a:r>
                        <a:rPr lang="tr-TR" sz="1600" b="1" i="0" u="none" strike="noStrike" dirty="0">
                          <a:solidFill>
                            <a:srgbClr val="000000"/>
                          </a:solidFill>
                          <a:latin typeface="Trebuchet MS"/>
                        </a:rPr>
                        <a:t>MAYIS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127,0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kern="1200">
                          <a:solidFill>
                            <a:srgbClr val="000000"/>
                          </a:solidFill>
                          <a:latin typeface="Trebuchet MS" panose="020B0603020202020204" pitchFamily="34" charset="0"/>
                          <a:ea typeface="+mn-ea"/>
                          <a:cs typeface="+mn-cs"/>
                        </a:rPr>
                        <a:t>155,3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190,8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145,2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253,3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677,9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1116,2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649,3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416701">
                <a:tc>
                  <a:txBody>
                    <a:bodyPr/>
                    <a:lstStyle/>
                    <a:p>
                      <a:pPr algn="l" rtl="0" fontAlgn="ctr"/>
                      <a:r>
                        <a:rPr lang="tr-TR" sz="1600" b="1" i="0" u="none" strike="noStrike" dirty="0">
                          <a:solidFill>
                            <a:srgbClr val="000000"/>
                          </a:solidFill>
                          <a:latin typeface="Trebuchet MS"/>
                        </a:rPr>
                        <a:t>HAZİRAN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106,5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132,2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169,3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a:solidFill>
                            <a:srgbClr val="000000"/>
                          </a:solidFill>
                          <a:latin typeface="Trebuchet MS" panose="020B0603020202020204" pitchFamily="34" charset="0"/>
                          <a:ea typeface="+mn-ea"/>
                          <a:cs typeface="+mn-cs"/>
                        </a:rPr>
                        <a:t>211,6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a:solidFill>
                            <a:srgbClr val="000000"/>
                          </a:solidFill>
                          <a:latin typeface="Trebuchet MS" panose="020B0603020202020204" pitchFamily="34" charset="0"/>
                          <a:ea typeface="+mn-ea"/>
                          <a:cs typeface="+mn-cs"/>
                        </a:rPr>
                        <a:t>174,4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306,2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813,4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1277,3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669,5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16701">
                <a:tc>
                  <a:txBody>
                    <a:bodyPr/>
                    <a:lstStyle/>
                    <a:p>
                      <a:pPr algn="l" rtl="0" fontAlgn="ctr"/>
                      <a:r>
                        <a:rPr lang="tr-TR" sz="1600" b="1" i="0" u="none" strike="noStrike" dirty="0">
                          <a:solidFill>
                            <a:srgbClr val="000000"/>
                          </a:solidFill>
                          <a:latin typeface="Trebuchet MS"/>
                        </a:rPr>
                        <a:t>TEMMUZ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105,3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142,6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183,1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225,6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199,1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357,9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875,8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1507,0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756,2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8"/>
                  </a:ext>
                </a:extLst>
              </a:tr>
              <a:tr h="416701">
                <a:tc>
                  <a:txBody>
                    <a:bodyPr/>
                    <a:lstStyle/>
                    <a:p>
                      <a:pPr algn="l" rtl="0" fontAlgn="ctr"/>
                      <a:r>
                        <a:rPr lang="tr-TR" sz="1600" b="1" i="0" u="none" strike="noStrike" dirty="0">
                          <a:solidFill>
                            <a:srgbClr val="000000"/>
                          </a:solidFill>
                          <a:latin typeface="Trebuchet MS"/>
                        </a:rPr>
                        <a:t>AĞUSTOS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112,2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149,0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205,6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228,4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217,3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370,7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962,4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1594,8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779,6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9"/>
                  </a:ext>
                </a:extLst>
              </a:tr>
              <a:tr h="416701">
                <a:tc>
                  <a:txBody>
                    <a:bodyPr/>
                    <a:lstStyle/>
                    <a:p>
                      <a:pPr algn="l" rtl="0" fontAlgn="ctr"/>
                      <a:r>
                        <a:rPr lang="tr-TR" sz="1600" b="1" i="0" u="none" strike="noStrike" dirty="0">
                          <a:solidFill>
                            <a:srgbClr val="000000"/>
                          </a:solidFill>
                          <a:latin typeface="Trebuchet MS"/>
                        </a:rPr>
                        <a:t>EYLÜL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113,4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150,6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207,2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226,0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235,0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378,5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998,1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1614,0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789,2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0"/>
                  </a:ext>
                </a:extLst>
              </a:tr>
              <a:tr h="416701">
                <a:tc>
                  <a:txBody>
                    <a:bodyPr/>
                    <a:lstStyle/>
                    <a:p>
                      <a:pPr algn="l" rtl="0" fontAlgn="ctr"/>
                      <a:r>
                        <a:rPr lang="tr-TR" sz="1600" b="1" i="0" u="none" strike="noStrike" dirty="0">
                          <a:solidFill>
                            <a:srgbClr val="000000"/>
                          </a:solidFill>
                          <a:latin typeface="Trebuchet MS"/>
                        </a:rPr>
                        <a:t>EKİM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112,7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0" i="0" u="none" strike="noStrike" kern="1200">
                          <a:solidFill>
                            <a:srgbClr val="000000"/>
                          </a:solidFill>
                          <a:latin typeface="Trebuchet MS" panose="020B0603020202020204" pitchFamily="34" charset="0"/>
                          <a:ea typeface="+mn-ea"/>
                          <a:cs typeface="+mn-cs"/>
                        </a:rPr>
                        <a:t>144,5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192,3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218,1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238,4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382,0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973,4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1594,0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776,9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1"/>
                  </a:ext>
                </a:extLst>
              </a:tr>
              <a:tr h="416701">
                <a:tc>
                  <a:txBody>
                    <a:bodyPr/>
                    <a:lstStyle/>
                    <a:p>
                      <a:pPr algn="l" rtl="0" fontAlgn="ctr"/>
                      <a:r>
                        <a:rPr lang="tr-TR" sz="1600" b="0" i="0" u="none" strike="noStrike" dirty="0">
                          <a:solidFill>
                            <a:srgbClr val="000000"/>
                          </a:solidFill>
                          <a:latin typeface="Trebuchet MS"/>
                        </a:rPr>
                        <a:t>KASIM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111,9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141,4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172,3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201,4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236,3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405,8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928,7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1497,6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713,7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2"/>
                  </a:ext>
                </a:extLst>
              </a:tr>
              <a:tr h="418303">
                <a:tc>
                  <a:txBody>
                    <a:bodyPr/>
                    <a:lstStyle/>
                    <a:p>
                      <a:pPr algn="l" rtl="0" fontAlgn="ctr"/>
                      <a:r>
                        <a:rPr lang="tr-TR" sz="1600" b="0" i="0" u="none" strike="noStrike" dirty="0">
                          <a:solidFill>
                            <a:srgbClr val="000000"/>
                          </a:solidFill>
                          <a:latin typeface="Trebuchet MS"/>
                        </a:rPr>
                        <a:t>ARALIK </a:t>
                      </a:r>
                    </a:p>
                  </a:txBody>
                  <a:tcPr marL="7200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147,6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187,0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218,7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269,7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Trebuchet MS" panose="020B0603020202020204" pitchFamily="34" charset="0"/>
                          <a:ea typeface="+mn-ea"/>
                          <a:cs typeface="+mn-cs"/>
                        </a:rPr>
                        <a:t>303,9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557,9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1186,5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dirty="0">
                          <a:latin typeface="Trebuchet MS" panose="020B0603020202020204" pitchFamily="34" charset="0"/>
                        </a:rPr>
                        <a:t>1621,7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938,6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3"/>
                  </a:ext>
                </a:extLst>
              </a:tr>
              <a:tr h="489787">
                <a:tc>
                  <a:txBody>
                    <a:bodyPr/>
                    <a:lstStyle/>
                    <a:p>
                      <a:pPr algn="l" rtl="0" fontAlgn="ctr"/>
                      <a:r>
                        <a:rPr lang="tr-TR" sz="1600" b="1" i="0" u="none" strike="noStrike" dirty="0">
                          <a:solidFill>
                            <a:srgbClr val="000000"/>
                          </a:solidFill>
                          <a:latin typeface="Trebuchet MS"/>
                        </a:rPr>
                        <a:t>YILLIK ORTALAMA </a:t>
                      </a:r>
                    </a:p>
                  </a:txBody>
                  <a:tcPr marL="9525"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tr-TR" sz="1600" b="1" i="0" u="none" strike="noStrike" kern="1200" dirty="0">
                          <a:solidFill>
                            <a:srgbClr val="000000"/>
                          </a:solidFill>
                          <a:latin typeface="Trebuchet MS"/>
                          <a:ea typeface="+mn-ea"/>
                          <a:cs typeface="+mn-cs"/>
                        </a:rPr>
                        <a:t>107,3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tr-TR" sz="1600" b="1" i="0" u="none" strike="noStrike" kern="1200" dirty="0">
                          <a:solidFill>
                            <a:srgbClr val="000000"/>
                          </a:solidFill>
                          <a:latin typeface="Trebuchet MS"/>
                          <a:ea typeface="+mn-ea"/>
                          <a:cs typeface="+mn-cs"/>
                        </a:rPr>
                        <a:t>134,8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tr-TR" sz="1600" b="1" i="0" u="none" strike="noStrike" kern="1200" dirty="0">
                          <a:solidFill>
                            <a:srgbClr val="000000"/>
                          </a:solidFill>
                          <a:latin typeface="Trebuchet MS"/>
                          <a:ea typeface="+mn-ea"/>
                          <a:cs typeface="+mn-cs"/>
                        </a:rPr>
                        <a:t>171,0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tr-TR" sz="1600" b="1" i="0" u="none" strike="noStrike" kern="1200" dirty="0">
                          <a:solidFill>
                            <a:srgbClr val="000000"/>
                          </a:solidFill>
                          <a:latin typeface="Trebuchet MS"/>
                          <a:ea typeface="+mn-ea"/>
                          <a:cs typeface="+mn-cs"/>
                        </a:rPr>
                        <a:t>203,5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ctr"/>
                      <a:r>
                        <a:rPr lang="tr-TR" sz="1600" b="1" i="0" u="none" strike="noStrike" kern="1200" dirty="0">
                          <a:solidFill>
                            <a:srgbClr val="000000"/>
                          </a:solidFill>
                          <a:latin typeface="Trebuchet MS" panose="020B0603020202020204" pitchFamily="34" charset="0"/>
                          <a:ea typeface="+mn-ea"/>
                          <a:cs typeface="+mn-cs"/>
                        </a:rPr>
                        <a:t>203,2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tr-TR" sz="1600" b="1" i="0" u="none" strike="noStrike" dirty="0">
                          <a:solidFill>
                            <a:srgbClr val="000000"/>
                          </a:solidFill>
                          <a:effectLst/>
                          <a:latin typeface="Trebuchet MS" panose="020B0603020202020204" pitchFamily="34" charset="0"/>
                        </a:rPr>
                        <a:t>326,6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tr-TR" sz="1600" b="1" i="0" u="none" strike="noStrike" dirty="0">
                          <a:solidFill>
                            <a:srgbClr val="000000"/>
                          </a:solidFill>
                          <a:effectLst/>
                          <a:latin typeface="Trebuchet MS" panose="020B0603020202020204" pitchFamily="34" charset="0"/>
                        </a:rPr>
                        <a:t>790,4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r>
                        <a:rPr lang="tr-TR" sz="1600" b="1" dirty="0">
                          <a:latin typeface="Trebuchet MS" panose="020B0603020202020204" pitchFamily="34" charset="0"/>
                        </a:rPr>
                        <a:t>1212,5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tr-TR" sz="1600" b="0" i="0" u="none" strike="noStrike" dirty="0">
                          <a:solidFill>
                            <a:srgbClr val="000000"/>
                          </a:solidFill>
                          <a:effectLst/>
                          <a:latin typeface="Trebuchet MS" panose="020B0603020202020204" pitchFamily="34" charset="0"/>
                        </a:rPr>
                        <a:t>681,9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tr-TR" sz="1600" b="0" i="0" u="none" strike="noStrike" dirty="0">
                          <a:solidFill>
                            <a:srgbClr val="000000"/>
                          </a:solidFill>
                          <a:effectLst/>
                          <a:latin typeface="Trebuchet MS" panose="020B0603020202020204" pitchFamily="34" charset="0"/>
                        </a:rPr>
                        <a:t>747,2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4908021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Dikdörtgen"/>
          <p:cNvSpPr/>
          <p:nvPr/>
        </p:nvSpPr>
        <p:spPr>
          <a:xfrm>
            <a:off x="837027" y="295422"/>
            <a:ext cx="7884942" cy="954107"/>
          </a:xfrm>
          <a:prstGeom prst="rect">
            <a:avLst/>
          </a:prstGeom>
        </p:spPr>
        <p:txBody>
          <a:bodyPr wrap="square">
            <a:spAutoFit/>
          </a:bodyPr>
          <a:lstStyle/>
          <a:p>
            <a:pPr marL="514350" indent="-514350" algn="ctr"/>
            <a:r>
              <a:rPr lang="tr-TR" sz="2800" b="1" dirty="0">
                <a:solidFill>
                  <a:prstClr val="black"/>
                </a:solidFill>
                <a:latin typeface="Times New Roman" pitchFamily="18" charset="0"/>
                <a:cs typeface="Times New Roman" pitchFamily="18" charset="0"/>
              </a:rPr>
              <a:t>HİZMET SEKTÖRÜ CİRO ENDEKSİ </a:t>
            </a:r>
          </a:p>
          <a:p>
            <a:pPr marL="514350" indent="-514350" algn="ctr"/>
            <a:r>
              <a:rPr lang="tr-TR" sz="2800" b="1" dirty="0">
                <a:solidFill>
                  <a:prstClr val="black"/>
                </a:solidFill>
                <a:latin typeface="Times New Roman" pitchFamily="18" charset="0"/>
                <a:cs typeface="Times New Roman" pitchFamily="18" charset="0"/>
              </a:rPr>
              <a:t>2012-2025</a:t>
            </a:r>
          </a:p>
        </p:txBody>
      </p:sp>
      <p:graphicFrame>
        <p:nvGraphicFramePr>
          <p:cNvPr id="4" name="Grafik 3"/>
          <p:cNvGraphicFramePr>
            <a:graphicFrameLocks/>
          </p:cNvGraphicFramePr>
          <p:nvPr>
            <p:extLst>
              <p:ext uri="{D42A27DB-BD31-4B8C-83A1-F6EECF244321}">
                <p14:modId xmlns:p14="http://schemas.microsoft.com/office/powerpoint/2010/main" val="2560959212"/>
              </p:ext>
            </p:extLst>
          </p:nvPr>
        </p:nvGraphicFramePr>
        <p:xfrm>
          <a:off x="177553" y="1249528"/>
          <a:ext cx="8682362" cy="5267181"/>
        </p:xfrm>
        <a:graphic>
          <a:graphicData uri="http://schemas.openxmlformats.org/drawingml/2006/chart">
            <c:chart xmlns:c="http://schemas.openxmlformats.org/drawingml/2006/chart" xmlns:r="http://schemas.openxmlformats.org/officeDocument/2006/relationships" r:id="rId2"/>
          </a:graphicData>
        </a:graphic>
      </p:graphicFrame>
      <p:sp>
        <p:nvSpPr>
          <p:cNvPr id="6" name="Metin kutusu 5">
            <a:extLst>
              <a:ext uri="{FF2B5EF4-FFF2-40B4-BE49-F238E27FC236}">
                <a16:creationId xmlns:a16="http://schemas.microsoft.com/office/drawing/2014/main" id="{4BAB5052-6905-46A8-6A47-500108D8E631}"/>
              </a:ext>
            </a:extLst>
          </p:cNvPr>
          <p:cNvSpPr txBox="1"/>
          <p:nvPr/>
        </p:nvSpPr>
        <p:spPr>
          <a:xfrm>
            <a:off x="7197272" y="1346200"/>
            <a:ext cx="1257300" cy="523220"/>
          </a:xfrm>
          <a:prstGeom prst="rect">
            <a:avLst/>
          </a:prstGeom>
          <a:noFill/>
        </p:spPr>
        <p:txBody>
          <a:bodyPr wrap="square" rtlCol="0">
            <a:spAutoFit/>
          </a:bodyPr>
          <a:lstStyle/>
          <a:p>
            <a:pPr algn="ctr"/>
            <a:r>
              <a:rPr lang="tr-TR" sz="1400" b="1" dirty="0"/>
              <a:t>2023 Eylül</a:t>
            </a:r>
          </a:p>
          <a:p>
            <a:pPr algn="ctr"/>
            <a:r>
              <a:rPr lang="tr-TR" sz="1400" b="1" dirty="0"/>
              <a:t>1.614</a:t>
            </a:r>
          </a:p>
        </p:txBody>
      </p:sp>
    </p:spTree>
    <p:extLst>
      <p:ext uri="{BB962C8B-B14F-4D97-AF65-F5344CB8AC3E}">
        <p14:creationId xmlns:p14="http://schemas.microsoft.com/office/powerpoint/2010/main" val="33074184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0"/>
            <a:ext cx="8820000" cy="6858000"/>
          </a:xfrm>
        </p:spPr>
        <p:style>
          <a:lnRef idx="2">
            <a:schemeClr val="dk1"/>
          </a:lnRef>
          <a:fillRef idx="1">
            <a:schemeClr val="lt1"/>
          </a:fillRef>
          <a:effectRef idx="0">
            <a:schemeClr val="dk1"/>
          </a:effectRef>
          <a:fontRef idx="minor">
            <a:schemeClr val="dk1"/>
          </a:fontRef>
        </p:style>
        <p:txBody>
          <a:bodyPr>
            <a:normAutofit/>
          </a:bodyPr>
          <a:lstStyle/>
          <a:p>
            <a:pPr marL="514350" indent="-514350" algn="ctr">
              <a:buClrTx/>
              <a:buNone/>
            </a:pPr>
            <a:r>
              <a:rPr lang="tr-TR" sz="2000" b="1" dirty="0">
                <a:latin typeface="Times New Roman" pitchFamily="18" charset="0"/>
                <a:cs typeface="Times New Roman" pitchFamily="18" charset="0"/>
              </a:rPr>
              <a:t>9. TÜRKİYE BANKACILIK SEKTÖRÜNDE BRÜT TAKİPTEKİ ALACAKLAR (2014-2022)  </a:t>
            </a:r>
            <a:r>
              <a:rPr lang="tr-TR" sz="1900" b="1" dirty="0">
                <a:latin typeface="Times New Roman" pitchFamily="18" charset="0"/>
                <a:cs typeface="Times New Roman" pitchFamily="18" charset="0"/>
              </a:rPr>
              <a:t>(Kaynak: 22 AĞUSTOS 2024)</a:t>
            </a:r>
          </a:p>
          <a:p>
            <a:pPr marL="514350" indent="-514350" algn="ctr">
              <a:buClrTx/>
              <a:buNone/>
            </a:pPr>
            <a:r>
              <a:rPr lang="tr-TR" sz="1900" b="1" dirty="0">
                <a:latin typeface="Times New Roman" pitchFamily="18" charset="0"/>
                <a:cs typeface="Times New Roman" pitchFamily="18" charset="0"/>
              </a:rPr>
              <a:t>9) </a:t>
            </a:r>
            <a:r>
              <a:rPr lang="tr-TR" sz="2000" b="1" dirty="0">
                <a:hlinkClick r:id="rId3"/>
              </a:rPr>
              <a:t>www.bddk.org.tr</a:t>
            </a:r>
            <a:r>
              <a:rPr lang="tr-TR" sz="2000" b="1" dirty="0">
                <a:latin typeface="Times New Roman" pitchFamily="18" charset="0"/>
                <a:cs typeface="Times New Roman" pitchFamily="18" charset="0"/>
              </a:rPr>
              <a:t>)</a:t>
            </a:r>
          </a:p>
        </p:txBody>
      </p:sp>
      <p:graphicFrame>
        <p:nvGraphicFramePr>
          <p:cNvPr id="5" name="4 Tablo"/>
          <p:cNvGraphicFramePr>
            <a:graphicFrameLocks noGrp="1"/>
          </p:cNvGraphicFramePr>
          <p:nvPr>
            <p:extLst>
              <p:ext uri="{D42A27DB-BD31-4B8C-83A1-F6EECF244321}">
                <p14:modId xmlns:p14="http://schemas.microsoft.com/office/powerpoint/2010/main" val="4291410471"/>
              </p:ext>
            </p:extLst>
          </p:nvPr>
        </p:nvGraphicFramePr>
        <p:xfrm>
          <a:off x="144000" y="680217"/>
          <a:ext cx="8838000" cy="6264605"/>
        </p:xfrm>
        <a:graphic>
          <a:graphicData uri="http://schemas.openxmlformats.org/drawingml/2006/table">
            <a:tbl>
              <a:tblPr/>
              <a:tblGrid>
                <a:gridCol w="1106302">
                  <a:extLst>
                    <a:ext uri="{9D8B030D-6E8A-4147-A177-3AD203B41FA5}">
                      <a16:colId xmlns:a16="http://schemas.microsoft.com/office/drawing/2014/main" val="20001"/>
                    </a:ext>
                  </a:extLst>
                </a:gridCol>
                <a:gridCol w="1043265">
                  <a:extLst>
                    <a:ext uri="{9D8B030D-6E8A-4147-A177-3AD203B41FA5}">
                      <a16:colId xmlns:a16="http://schemas.microsoft.com/office/drawing/2014/main" val="20002"/>
                    </a:ext>
                  </a:extLst>
                </a:gridCol>
                <a:gridCol w="1387488">
                  <a:extLst>
                    <a:ext uri="{9D8B030D-6E8A-4147-A177-3AD203B41FA5}">
                      <a16:colId xmlns:a16="http://schemas.microsoft.com/office/drawing/2014/main" val="20003"/>
                    </a:ext>
                  </a:extLst>
                </a:gridCol>
                <a:gridCol w="744396">
                  <a:extLst>
                    <a:ext uri="{9D8B030D-6E8A-4147-A177-3AD203B41FA5}">
                      <a16:colId xmlns:a16="http://schemas.microsoft.com/office/drawing/2014/main" val="20004"/>
                    </a:ext>
                  </a:extLst>
                </a:gridCol>
                <a:gridCol w="1061958">
                  <a:extLst>
                    <a:ext uri="{9D8B030D-6E8A-4147-A177-3AD203B41FA5}">
                      <a16:colId xmlns:a16="http://schemas.microsoft.com/office/drawing/2014/main" val="20005"/>
                    </a:ext>
                  </a:extLst>
                </a:gridCol>
                <a:gridCol w="1335130">
                  <a:extLst>
                    <a:ext uri="{9D8B030D-6E8A-4147-A177-3AD203B41FA5}">
                      <a16:colId xmlns:a16="http://schemas.microsoft.com/office/drawing/2014/main" val="20006"/>
                    </a:ext>
                  </a:extLst>
                </a:gridCol>
                <a:gridCol w="1335131">
                  <a:extLst>
                    <a:ext uri="{9D8B030D-6E8A-4147-A177-3AD203B41FA5}">
                      <a16:colId xmlns:a16="http://schemas.microsoft.com/office/drawing/2014/main" val="20007"/>
                    </a:ext>
                  </a:extLst>
                </a:gridCol>
                <a:gridCol w="824330">
                  <a:extLst>
                    <a:ext uri="{9D8B030D-6E8A-4147-A177-3AD203B41FA5}">
                      <a16:colId xmlns:a16="http://schemas.microsoft.com/office/drawing/2014/main" val="20008"/>
                    </a:ext>
                  </a:extLst>
                </a:gridCol>
              </a:tblGrid>
              <a:tr h="209245">
                <a:tc gridSpan="8">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200" b="1" dirty="0">
                          <a:latin typeface="Times New Roman" pitchFamily="18" charset="0"/>
                          <a:cs typeface="Times New Roman" pitchFamily="18" charset="0"/>
                        </a:rPr>
                        <a:t>088. Türkiye Bankacılık Sektöründe Brüt Takipteki Alacaklar </a:t>
                      </a:r>
                      <a:r>
                        <a:rPr lang="tr-TR" sz="1200" b="1" i="0" u="none" strike="noStrike" dirty="0">
                          <a:solidFill>
                            <a:srgbClr val="000000"/>
                          </a:solidFill>
                          <a:latin typeface="Trebuchet MS"/>
                        </a:rPr>
                        <a:t>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endParaRPr lang="tr-TR"/>
                    </a:p>
                  </a:txBody>
                  <a:tcPr/>
                </a:tc>
                <a:tc hMerge="1">
                  <a:txBody>
                    <a:bodyPr/>
                    <a:lstStyle/>
                    <a:p>
                      <a:endParaRPr lang="tr-TR"/>
                    </a:p>
                  </a:txBody>
                  <a:tcPr/>
                </a:tc>
                <a:tc hMerge="1">
                  <a:txBody>
                    <a:bodyPr/>
                    <a:lstStyle/>
                    <a:p>
                      <a:endParaRPr lang="tr-TR" dirty="0"/>
                    </a:p>
                  </a:txBody>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2000" b="1" i="0" u="none" strike="noStrike" dirty="0">
                        <a:solidFill>
                          <a:srgbClr val="000000"/>
                        </a:solidFill>
                        <a:latin typeface="Trebuchet MS"/>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2000" b="1" i="0" u="none" strike="noStrike" dirty="0">
                        <a:solidFill>
                          <a:srgbClr val="000000"/>
                        </a:solidFill>
                        <a:latin typeface="Trebuchet MS"/>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00" b="1" i="0" u="none" strike="noStrike" dirty="0">
                        <a:solidFill>
                          <a:srgbClr val="000000"/>
                        </a:solidFill>
                        <a:latin typeface="Trebuchet MS"/>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00" b="1" i="0" u="none" strike="noStrike" dirty="0">
                        <a:solidFill>
                          <a:srgbClr val="000000"/>
                        </a:solidFill>
                        <a:latin typeface="Trebuchet MS"/>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653851">
                <a:tc>
                  <a:txBody>
                    <a:bodyPr/>
                    <a:lstStyle/>
                    <a:p>
                      <a:pPr algn="l" rtl="0" fontAlgn="ctr"/>
                      <a:r>
                        <a:rPr lang="tr-TR" sz="1200" b="1" i="0" u="none" strike="noStrike" dirty="0">
                          <a:solidFill>
                            <a:srgbClr val="000000"/>
                          </a:solidFill>
                          <a:latin typeface="Trebuchet MS"/>
                        </a:rPr>
                        <a:t>TARİH </a:t>
                      </a:r>
                    </a:p>
                  </a:txBody>
                  <a:tcPr marL="171450"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200" b="1" i="0" u="none" strike="noStrike" dirty="0">
                          <a:solidFill>
                            <a:srgbClr val="000000"/>
                          </a:solidFill>
                          <a:latin typeface="Trebuchet MS"/>
                        </a:rPr>
                        <a:t>TÜKETİCİ</a:t>
                      </a:r>
                      <a:r>
                        <a:rPr lang="tr-TR" sz="1200" b="1" i="0" u="none" strike="noStrike" baseline="0" dirty="0">
                          <a:solidFill>
                            <a:srgbClr val="000000"/>
                          </a:solidFill>
                          <a:latin typeface="Trebuchet MS"/>
                        </a:rPr>
                        <a:t> KREDİLERİ VE BİREYSEL KREDİ KARTLARI</a:t>
                      </a:r>
                      <a:endParaRPr lang="tr-TR" sz="1200" b="1" i="0" u="none" strike="noStrike" dirty="0">
                        <a:solidFill>
                          <a:srgbClr val="000000"/>
                        </a:solidFill>
                        <a:latin typeface="Trebuchet MS"/>
                      </a:endParaRP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200" b="1" i="0" u="none" strike="noStrike" dirty="0">
                          <a:solidFill>
                            <a:srgbClr val="000000"/>
                          </a:solidFill>
                          <a:latin typeface="Trebuchet MS"/>
                        </a:rPr>
                        <a:t>KURUMSAL, TİCARİ VE DİĞER KREDİLER</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200" b="1" i="0" u="none" strike="noStrike" dirty="0">
                          <a:solidFill>
                            <a:srgbClr val="000000"/>
                          </a:solidFill>
                          <a:latin typeface="Trebuchet MS"/>
                        </a:rPr>
                        <a:t>TOPLAM</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algn="l" rtl="0" fontAlgn="ctr"/>
                      <a:r>
                        <a:rPr lang="tr-TR" sz="1200" b="1" i="0" u="none" strike="noStrike" dirty="0">
                          <a:solidFill>
                            <a:srgbClr val="000000"/>
                          </a:solidFill>
                          <a:latin typeface="Trebuchet MS"/>
                        </a:rPr>
                        <a:t>TARİH </a:t>
                      </a:r>
                    </a:p>
                  </a:txBody>
                  <a:tcPr marL="171450" marR="9525" marT="9525"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200" b="1" i="0" u="none" strike="noStrike" dirty="0">
                          <a:solidFill>
                            <a:srgbClr val="000000"/>
                          </a:solidFill>
                          <a:latin typeface="Trebuchet MS"/>
                        </a:rPr>
                        <a:t>TÜKETİCİ</a:t>
                      </a:r>
                      <a:r>
                        <a:rPr lang="tr-TR" sz="1200" b="1" i="0" u="none" strike="noStrike" baseline="0" dirty="0">
                          <a:solidFill>
                            <a:srgbClr val="000000"/>
                          </a:solidFill>
                          <a:latin typeface="Trebuchet MS"/>
                        </a:rPr>
                        <a:t> KREDİLERİ VE BİREYSEL KREDİ KARTLARI</a:t>
                      </a:r>
                      <a:endParaRPr lang="tr-TR" sz="1200" b="1" i="0" u="none" strike="noStrike" dirty="0">
                        <a:solidFill>
                          <a:srgbClr val="000000"/>
                        </a:solidFill>
                        <a:latin typeface="Trebuchet MS"/>
                      </a:endParaRP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200" b="1" i="0" u="none" strike="noStrike" dirty="0">
                          <a:solidFill>
                            <a:srgbClr val="000000"/>
                          </a:solidFill>
                          <a:latin typeface="Trebuchet MS"/>
                        </a:rPr>
                        <a:t>KURUMSAL, TİCARİ VE DİĞER KREDİLER</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200" b="1" i="0" u="none" strike="noStrike" dirty="0">
                          <a:solidFill>
                            <a:srgbClr val="000000"/>
                          </a:solidFill>
                          <a:latin typeface="Trebuchet MS"/>
                        </a:rPr>
                        <a:t>TOPLAM</a:t>
                      </a:r>
                    </a:p>
                  </a:txBody>
                  <a:tcPr marL="9525" marR="9525" marT="9525"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1"/>
                  </a:ext>
                </a:extLst>
              </a:tr>
              <a:tr h="279400">
                <a:tc>
                  <a:txBody>
                    <a:bodyPr/>
                    <a:lstStyle/>
                    <a:p>
                      <a:pPr algn="ctr" fontAlgn="b"/>
                      <a:r>
                        <a:rPr lang="tr-TR" sz="1300" b="0" i="0" u="none" strike="noStrike" dirty="0">
                          <a:solidFill>
                            <a:srgbClr val="000000"/>
                          </a:solidFill>
                          <a:effectLst/>
                          <a:latin typeface="+mn-lt"/>
                        </a:rPr>
                        <a:t>22.09.2023</a:t>
                      </a:r>
                    </a:p>
                  </a:txBody>
                  <a:tcPr marL="9525" marR="9525" marT="9525" marB="0" anchor="b">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40.364</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122.593</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162.957</a:t>
                      </a:r>
                    </a:p>
                  </a:txBody>
                  <a:tcPr marL="9525" marR="9525" marT="9525" marB="0" anchor="b">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08.03.2024</a:t>
                      </a:r>
                    </a:p>
                  </a:txBody>
                  <a:tcPr marL="9525" marR="9525" marT="9525"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kern="1200" dirty="0">
                          <a:solidFill>
                            <a:schemeClr val="tx1"/>
                          </a:solidFill>
                          <a:latin typeface="+mn-lt"/>
                          <a:ea typeface="+mn-ea"/>
                          <a:cs typeface="+mn-cs"/>
                        </a:rPr>
                        <a:t>53.987</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kern="1200" dirty="0">
                          <a:solidFill>
                            <a:schemeClr val="tx1"/>
                          </a:solidFill>
                          <a:latin typeface="+mn-lt"/>
                          <a:ea typeface="+mn-ea"/>
                          <a:cs typeface="+mn-cs"/>
                        </a:rPr>
                        <a:t>136.159</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kern="1200" dirty="0">
                          <a:solidFill>
                            <a:schemeClr val="tx1"/>
                          </a:solidFill>
                          <a:latin typeface="+mn-lt"/>
                          <a:ea typeface="+mn-ea"/>
                          <a:cs typeface="+mn-cs"/>
                        </a:rPr>
                        <a:t>190.146</a:t>
                      </a:r>
                    </a:p>
                  </a:txBody>
                  <a:tcPr marL="9525" marR="9525" marT="9525"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2"/>
                  </a:ext>
                </a:extLst>
              </a:tr>
              <a:tr h="196660">
                <a:tc>
                  <a:txBody>
                    <a:bodyPr/>
                    <a:lstStyle/>
                    <a:p>
                      <a:pPr algn="ctr" fontAlgn="b"/>
                      <a:r>
                        <a:rPr lang="tr-TR" sz="1500" b="1" i="0" u="none" strike="noStrike" dirty="0">
                          <a:solidFill>
                            <a:srgbClr val="000000"/>
                          </a:solidFill>
                          <a:effectLst/>
                          <a:latin typeface="+mn-lt"/>
                        </a:rPr>
                        <a:t>29.09.2023</a:t>
                      </a:r>
                    </a:p>
                  </a:txBody>
                  <a:tcPr marL="9525" marR="9525" marT="9525" marB="0" anchor="b">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fontAlgn="b"/>
                      <a:r>
                        <a:rPr lang="tr-TR" sz="1500" b="1" i="0" u="none" strike="noStrike" dirty="0">
                          <a:solidFill>
                            <a:srgbClr val="000000"/>
                          </a:solidFill>
                          <a:effectLst/>
                          <a:latin typeface="+mn-lt"/>
                        </a:rPr>
                        <a:t>39.120</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fontAlgn="b"/>
                      <a:r>
                        <a:rPr lang="tr-TR" sz="1500" b="1" i="0" u="none" strike="noStrike" dirty="0">
                          <a:solidFill>
                            <a:srgbClr val="000000"/>
                          </a:solidFill>
                          <a:effectLst/>
                          <a:latin typeface="+mn-lt"/>
                        </a:rPr>
                        <a:t>121.973</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fontAlgn="b"/>
                      <a:r>
                        <a:rPr lang="tr-TR" sz="1500" b="1" i="0" u="none" strike="noStrike" dirty="0">
                          <a:solidFill>
                            <a:srgbClr val="000000"/>
                          </a:solidFill>
                          <a:effectLst/>
                          <a:latin typeface="+mn-lt"/>
                        </a:rPr>
                        <a:t>161.039</a:t>
                      </a:r>
                    </a:p>
                  </a:txBody>
                  <a:tcPr marL="9525" marR="9525" marT="9525" marB="0" anchor="b">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fontAlgn="ctr"/>
                      <a:r>
                        <a:rPr lang="tr-TR" sz="1300" kern="1200" dirty="0">
                          <a:solidFill>
                            <a:schemeClr val="tx1"/>
                          </a:solidFill>
                          <a:latin typeface="+mn-lt"/>
                          <a:ea typeface="+mn-ea"/>
                          <a:cs typeface="+mn-cs"/>
                        </a:rPr>
                        <a:t>15.03.2024</a:t>
                      </a:r>
                    </a:p>
                  </a:txBody>
                  <a:tcPr marL="9525" marR="9525" marT="9525"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54.049</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135.939</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189.989</a:t>
                      </a:r>
                    </a:p>
                  </a:txBody>
                  <a:tcPr marL="9525" marR="9525" marT="9525"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15"/>
                  </a:ext>
                </a:extLst>
              </a:tr>
              <a:tr h="196660">
                <a:tc>
                  <a:txBody>
                    <a:bodyPr/>
                    <a:lstStyle/>
                    <a:p>
                      <a:pPr algn="ctr" fontAlgn="b"/>
                      <a:r>
                        <a:rPr lang="tr-TR" sz="1300" b="0" i="0" u="none" strike="noStrike" dirty="0">
                          <a:solidFill>
                            <a:srgbClr val="000000"/>
                          </a:solidFill>
                          <a:effectLst/>
                          <a:latin typeface="+mn-lt"/>
                        </a:rPr>
                        <a:t>06.10.2023</a:t>
                      </a:r>
                    </a:p>
                  </a:txBody>
                  <a:tcPr marL="9525" marR="9525" marT="9525" marB="0" anchor="b">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40.061</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121.457</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161.518</a:t>
                      </a:r>
                    </a:p>
                  </a:txBody>
                  <a:tcPr marL="9525" marR="9525" marT="9525" marB="0" anchor="b">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22.03.2024</a:t>
                      </a:r>
                    </a:p>
                  </a:txBody>
                  <a:tcPr marL="9525" marR="9525" marT="9525"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54.134</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135.581</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189.716</a:t>
                      </a:r>
                    </a:p>
                  </a:txBody>
                  <a:tcPr marL="9525" marR="9525" marT="9525"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03"/>
                  </a:ext>
                </a:extLst>
              </a:tr>
              <a:tr h="196660">
                <a:tc>
                  <a:txBody>
                    <a:bodyPr/>
                    <a:lstStyle/>
                    <a:p>
                      <a:pPr algn="ctr" fontAlgn="b"/>
                      <a:r>
                        <a:rPr lang="tr-TR" sz="1300" b="0" i="0" u="none" strike="noStrike" dirty="0">
                          <a:solidFill>
                            <a:srgbClr val="000000"/>
                          </a:solidFill>
                          <a:effectLst/>
                          <a:latin typeface="+mn-lt"/>
                        </a:rPr>
                        <a:t>13.10.2023</a:t>
                      </a:r>
                    </a:p>
                  </a:txBody>
                  <a:tcPr marL="9525" marR="9525" marT="9525" marB="0" anchor="b">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40.545</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121.250</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161.795</a:t>
                      </a:r>
                    </a:p>
                  </a:txBody>
                  <a:tcPr marL="9525" marR="9525" marT="9525" marB="0" anchor="b">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29.03.2024</a:t>
                      </a:r>
                    </a:p>
                  </a:txBody>
                  <a:tcPr marL="9525" marR="9525" marT="9525"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54.015</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138.490</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192.506</a:t>
                      </a:r>
                    </a:p>
                  </a:txBody>
                  <a:tcPr marL="9525" marR="9525" marT="9525"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04"/>
                  </a:ext>
                </a:extLst>
              </a:tr>
              <a:tr h="196660">
                <a:tc>
                  <a:txBody>
                    <a:bodyPr/>
                    <a:lstStyle/>
                    <a:p>
                      <a:pPr algn="ctr" fontAlgn="b"/>
                      <a:r>
                        <a:rPr lang="tr-TR" sz="1300" b="0" i="0" u="none" strike="noStrike" dirty="0">
                          <a:solidFill>
                            <a:srgbClr val="000000"/>
                          </a:solidFill>
                          <a:effectLst/>
                          <a:latin typeface="+mn-lt"/>
                        </a:rPr>
                        <a:t>20.10.2023</a:t>
                      </a:r>
                    </a:p>
                  </a:txBody>
                  <a:tcPr marL="9525" marR="9525" marT="9525" marB="0" anchor="b">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41.103</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121.286</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162.389</a:t>
                      </a:r>
                    </a:p>
                  </a:txBody>
                  <a:tcPr marL="9525" marR="9525" marT="9525" marB="0" anchor="b">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05.04.2024</a:t>
                      </a:r>
                    </a:p>
                  </a:txBody>
                  <a:tcPr marL="9525" marR="9525" marT="9525"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55.348</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138.609</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193.957</a:t>
                      </a:r>
                    </a:p>
                  </a:txBody>
                  <a:tcPr marL="9525" marR="9525" marT="9525"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05"/>
                  </a:ext>
                </a:extLst>
              </a:tr>
              <a:tr h="196660">
                <a:tc>
                  <a:txBody>
                    <a:bodyPr/>
                    <a:lstStyle/>
                    <a:p>
                      <a:pPr algn="ctr" fontAlgn="ctr"/>
                      <a:r>
                        <a:rPr lang="tr-TR" sz="1300" b="0" kern="1200" dirty="0">
                          <a:solidFill>
                            <a:schemeClr val="tx1"/>
                          </a:solidFill>
                          <a:latin typeface="+mn-lt"/>
                          <a:ea typeface="+mn-ea"/>
                          <a:cs typeface="+mn-cs"/>
                        </a:rPr>
                        <a:t>27.10.2023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a:r>
                        <a:rPr lang="tr-TR" sz="1300" dirty="0"/>
                        <a:t>41.444</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a:r>
                        <a:rPr lang="tr-TR" sz="1300" dirty="0"/>
                        <a:t>121.250</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a:r>
                        <a:rPr lang="tr-TR" sz="1300" dirty="0"/>
                        <a:t>162.695</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09.04.2024</a:t>
                      </a:r>
                    </a:p>
                  </a:txBody>
                  <a:tcPr marL="9525" marR="9525" marT="9525"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56.157</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138.812</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194.969</a:t>
                      </a:r>
                    </a:p>
                  </a:txBody>
                  <a:tcPr marL="9525" marR="9525" marT="9525"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06"/>
                  </a:ext>
                </a:extLst>
              </a:tr>
              <a:tr h="196660">
                <a:tc>
                  <a:txBody>
                    <a:bodyPr/>
                    <a:lstStyle/>
                    <a:p>
                      <a:pPr algn="ctr" fontAlgn="ctr"/>
                      <a:r>
                        <a:rPr lang="tr-TR" sz="1300" kern="1200" dirty="0">
                          <a:solidFill>
                            <a:schemeClr val="tx1"/>
                          </a:solidFill>
                          <a:latin typeface="+mn-lt"/>
                          <a:ea typeface="+mn-ea"/>
                          <a:cs typeface="+mn-cs"/>
                        </a:rPr>
                        <a:t>03.11.2023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41.983</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122.541</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164.524</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19.04.2024</a:t>
                      </a:r>
                    </a:p>
                  </a:txBody>
                  <a:tcPr marL="9525" marR="9525" marT="9525"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57.951</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139.278</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197.230</a:t>
                      </a:r>
                    </a:p>
                  </a:txBody>
                  <a:tcPr marL="9525" marR="9525" marT="9525"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07"/>
                  </a:ext>
                </a:extLst>
              </a:tr>
              <a:tr h="196660">
                <a:tc>
                  <a:txBody>
                    <a:bodyPr/>
                    <a:lstStyle/>
                    <a:p>
                      <a:pPr algn="ctr" fontAlgn="ctr"/>
                      <a:r>
                        <a:rPr lang="tr-TR" sz="1300" kern="1200" dirty="0">
                          <a:solidFill>
                            <a:schemeClr val="tx1"/>
                          </a:solidFill>
                          <a:latin typeface="+mn-lt"/>
                          <a:ea typeface="+mn-ea"/>
                          <a:cs typeface="+mn-cs"/>
                        </a:rPr>
                        <a:t>10.11.2023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42.597</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123.285</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165.883</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26.04.2024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59.148</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139.380</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198.528</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08"/>
                  </a:ext>
                </a:extLst>
              </a:tr>
              <a:tr h="196660">
                <a:tc>
                  <a:txBody>
                    <a:bodyPr/>
                    <a:lstStyle/>
                    <a:p>
                      <a:pPr algn="ctr" fontAlgn="ctr"/>
                      <a:r>
                        <a:rPr lang="tr-TR" sz="1300" kern="1200" dirty="0">
                          <a:solidFill>
                            <a:schemeClr val="tx1"/>
                          </a:solidFill>
                          <a:latin typeface="+mn-lt"/>
                          <a:ea typeface="+mn-ea"/>
                          <a:cs typeface="+mn-cs"/>
                        </a:rPr>
                        <a:t>17.11.2023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43.393</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124.553</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167.947</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03.05.2024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60.438</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139.536</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199.975</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09"/>
                  </a:ext>
                </a:extLst>
              </a:tr>
              <a:tr h="196660">
                <a:tc>
                  <a:txBody>
                    <a:bodyPr/>
                    <a:lstStyle/>
                    <a:p>
                      <a:pPr algn="ctr" fontAlgn="ctr"/>
                      <a:r>
                        <a:rPr lang="tr-TR" sz="1300" kern="1200" dirty="0">
                          <a:solidFill>
                            <a:schemeClr val="tx1"/>
                          </a:solidFill>
                          <a:latin typeface="+mn-lt"/>
                          <a:ea typeface="+mn-ea"/>
                          <a:cs typeface="+mn-cs"/>
                        </a:rPr>
                        <a:t>24.11.2023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42.508</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124.725</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167.234</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10.05.2024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61.576</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140.503</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202.580</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10"/>
                  </a:ext>
                </a:extLst>
              </a:tr>
              <a:tr h="196660">
                <a:tc>
                  <a:txBody>
                    <a:bodyPr/>
                    <a:lstStyle/>
                    <a:p>
                      <a:pPr algn="ctr" fontAlgn="ctr"/>
                      <a:r>
                        <a:rPr lang="tr-TR" sz="1300" kern="1200" dirty="0">
                          <a:solidFill>
                            <a:schemeClr val="tx1"/>
                          </a:solidFill>
                          <a:latin typeface="+mn-lt"/>
                          <a:ea typeface="+mn-ea"/>
                          <a:cs typeface="+mn-cs"/>
                        </a:rPr>
                        <a:t>01.12.2023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43.151</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124.892</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168.043</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17.05.2024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63.044</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140.608</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203.653</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11"/>
                  </a:ext>
                </a:extLst>
              </a:tr>
              <a:tr h="196660">
                <a:tc>
                  <a:txBody>
                    <a:bodyPr/>
                    <a:lstStyle/>
                    <a:p>
                      <a:pPr algn="ctr" fontAlgn="ctr"/>
                      <a:r>
                        <a:rPr lang="tr-TR" sz="1300" kern="1200" dirty="0">
                          <a:solidFill>
                            <a:schemeClr val="tx1"/>
                          </a:solidFill>
                          <a:latin typeface="+mn-lt"/>
                          <a:ea typeface="+mn-ea"/>
                          <a:cs typeface="+mn-cs"/>
                        </a:rPr>
                        <a:t>08.12.2023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43.911</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124.176</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168.087</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24.05.2024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64.119</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140.612</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204.732</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12"/>
                  </a:ext>
                </a:extLst>
              </a:tr>
              <a:tr h="196660">
                <a:tc>
                  <a:txBody>
                    <a:bodyPr/>
                    <a:lstStyle/>
                    <a:p>
                      <a:pPr algn="ctr" fontAlgn="ctr"/>
                      <a:r>
                        <a:rPr lang="tr-TR" sz="1300" kern="1200" dirty="0">
                          <a:solidFill>
                            <a:schemeClr val="tx1"/>
                          </a:solidFill>
                          <a:latin typeface="+mn-lt"/>
                          <a:ea typeface="+mn-ea"/>
                          <a:cs typeface="+mn-cs"/>
                        </a:rPr>
                        <a:t>15.12.2023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44.861</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123.124</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167.985</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31.05.2024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64.506</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141.816</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211.043</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13"/>
                  </a:ext>
                </a:extLst>
              </a:tr>
              <a:tr h="196660">
                <a:tc>
                  <a:txBody>
                    <a:bodyPr/>
                    <a:lstStyle/>
                    <a:p>
                      <a:pPr algn="ctr" fontAlgn="ctr"/>
                      <a:r>
                        <a:rPr lang="tr-TR" sz="1300" kern="1200" dirty="0">
                          <a:solidFill>
                            <a:schemeClr val="tx1"/>
                          </a:solidFill>
                          <a:latin typeface="+mn-lt"/>
                          <a:ea typeface="+mn-ea"/>
                          <a:cs typeface="+mn-cs"/>
                        </a:rPr>
                        <a:t>22.12.2023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44.907</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122.358</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167.265</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07.06.2024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65.876</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143.118</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208.994</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14"/>
                  </a:ext>
                </a:extLst>
              </a:tr>
              <a:tr h="196660">
                <a:tc>
                  <a:txBody>
                    <a:bodyPr/>
                    <a:lstStyle/>
                    <a:p>
                      <a:pPr algn="ctr" fontAlgn="ctr"/>
                      <a:r>
                        <a:rPr lang="tr-TR" sz="1300" kern="1200" dirty="0">
                          <a:solidFill>
                            <a:schemeClr val="tx1"/>
                          </a:solidFill>
                          <a:latin typeface="+mn-lt"/>
                          <a:ea typeface="+mn-ea"/>
                          <a:cs typeface="+mn-cs"/>
                        </a:rPr>
                        <a:t>29.12.2023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44.835</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137.352</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182.188</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14.06.2024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64.993</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142.695</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207.689</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84703248"/>
                  </a:ext>
                </a:extLst>
              </a:tr>
              <a:tr h="196660">
                <a:tc>
                  <a:txBody>
                    <a:bodyPr/>
                    <a:lstStyle/>
                    <a:p>
                      <a:pPr algn="ctr" fontAlgn="ctr"/>
                      <a:r>
                        <a:rPr lang="tr-TR" sz="1300" kern="1200" dirty="0">
                          <a:solidFill>
                            <a:schemeClr val="tx1"/>
                          </a:solidFill>
                          <a:latin typeface="+mn-lt"/>
                          <a:ea typeface="+mn-ea"/>
                          <a:cs typeface="+mn-cs"/>
                        </a:rPr>
                        <a:t>05.01.2024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46.119</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136.571</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182.691</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21.06.2024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67.295</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142.835</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210.130</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18"/>
                  </a:ext>
                </a:extLst>
              </a:tr>
              <a:tr h="196660">
                <a:tc>
                  <a:txBody>
                    <a:bodyPr/>
                    <a:lstStyle/>
                    <a:p>
                      <a:pPr algn="ctr" fontAlgn="ctr"/>
                      <a:r>
                        <a:rPr lang="tr-TR" sz="1300" kern="1200" dirty="0">
                          <a:solidFill>
                            <a:schemeClr val="tx1"/>
                          </a:solidFill>
                          <a:latin typeface="+mn-lt"/>
                          <a:ea typeface="+mn-ea"/>
                          <a:cs typeface="+mn-cs"/>
                        </a:rPr>
                        <a:t>12.01.2024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46.848</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136.871</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183.720</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28.06.2024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68.387</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142.983</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211.370</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9"/>
                  </a:ext>
                </a:extLst>
              </a:tr>
              <a:tr h="196660">
                <a:tc>
                  <a:txBody>
                    <a:bodyPr/>
                    <a:lstStyle/>
                    <a:p>
                      <a:pPr algn="ctr" fontAlgn="ctr"/>
                      <a:r>
                        <a:rPr lang="tr-TR" sz="1300" kern="1200" dirty="0">
                          <a:solidFill>
                            <a:schemeClr val="tx1"/>
                          </a:solidFill>
                          <a:latin typeface="+mn-lt"/>
                          <a:ea typeface="+mn-ea"/>
                          <a:cs typeface="+mn-cs"/>
                        </a:rPr>
                        <a:t>19.01.2024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47.989</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136.739</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kern="1200" dirty="0">
                          <a:solidFill>
                            <a:schemeClr val="tx1"/>
                          </a:solidFill>
                          <a:latin typeface="+mn-lt"/>
                          <a:ea typeface="+mn-ea"/>
                          <a:cs typeface="+mn-cs"/>
                        </a:rPr>
                        <a:t>184.729</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05.07.2024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70.776</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147.757</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218.533</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0"/>
                  </a:ext>
                </a:extLst>
              </a:tr>
              <a:tr h="196660">
                <a:tc>
                  <a:txBody>
                    <a:bodyPr/>
                    <a:lstStyle/>
                    <a:p>
                      <a:pPr algn="ctr" fontAlgn="ctr"/>
                      <a:r>
                        <a:rPr lang="tr-TR" sz="1300" kern="1200" dirty="0">
                          <a:solidFill>
                            <a:schemeClr val="tx1"/>
                          </a:solidFill>
                          <a:latin typeface="+mn-lt"/>
                          <a:ea typeface="+mn-ea"/>
                          <a:cs typeface="+mn-cs"/>
                        </a:rPr>
                        <a:t>26.01.2024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48.625</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138.074</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186.699</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12.07.2024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71.691</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153.370</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225.062</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21"/>
                  </a:ext>
                </a:extLst>
              </a:tr>
              <a:tr h="196660">
                <a:tc>
                  <a:txBody>
                    <a:bodyPr/>
                    <a:lstStyle/>
                    <a:p>
                      <a:pPr algn="ctr" fontAlgn="ctr"/>
                      <a:r>
                        <a:rPr lang="tr-TR" sz="1300" kern="1200" dirty="0">
                          <a:solidFill>
                            <a:schemeClr val="tx1"/>
                          </a:solidFill>
                          <a:latin typeface="+mn-lt"/>
                          <a:ea typeface="+mn-ea"/>
                          <a:cs typeface="+mn-cs"/>
                        </a:rPr>
                        <a:t>02.02.2024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49.539</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138.466</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188.005</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19.07.2024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75.349</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163.035</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238.385</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22"/>
                  </a:ext>
                </a:extLst>
              </a:tr>
              <a:tr h="196660">
                <a:tc>
                  <a:txBody>
                    <a:bodyPr/>
                    <a:lstStyle/>
                    <a:p>
                      <a:pPr algn="ctr" fontAlgn="ctr"/>
                      <a:r>
                        <a:rPr lang="tr-TR" sz="1300" kern="1200" dirty="0">
                          <a:solidFill>
                            <a:schemeClr val="tx1"/>
                          </a:solidFill>
                          <a:latin typeface="+mn-lt"/>
                          <a:ea typeface="+mn-ea"/>
                          <a:cs typeface="+mn-cs"/>
                        </a:rPr>
                        <a:t>09.02.2024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50.427</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138.509</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188.937</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26.07.2024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77.276</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163.943</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241.219</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23"/>
                  </a:ext>
                </a:extLst>
              </a:tr>
              <a:tr h="196660">
                <a:tc>
                  <a:txBody>
                    <a:bodyPr/>
                    <a:lstStyle/>
                    <a:p>
                      <a:pPr algn="ctr" fontAlgn="ctr"/>
                      <a:r>
                        <a:rPr lang="tr-TR" sz="1300" kern="1200" dirty="0">
                          <a:solidFill>
                            <a:schemeClr val="tx1"/>
                          </a:solidFill>
                          <a:latin typeface="+mn-lt"/>
                          <a:ea typeface="+mn-ea"/>
                          <a:cs typeface="+mn-cs"/>
                        </a:rPr>
                        <a:t>16.02.2024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51.174</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137.494</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188.668</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300" b="0" i="0" u="none" strike="noStrike" dirty="0">
                          <a:solidFill>
                            <a:srgbClr val="000000"/>
                          </a:solidFill>
                          <a:effectLst/>
                          <a:latin typeface="+mn-lt"/>
                        </a:rPr>
                        <a:t>02.08.2024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80.199</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164.096</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244.196</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24"/>
                  </a:ext>
                </a:extLst>
              </a:tr>
              <a:tr h="196660">
                <a:tc>
                  <a:txBody>
                    <a:bodyPr/>
                    <a:lstStyle/>
                    <a:p>
                      <a:pPr algn="ctr" fontAlgn="ctr"/>
                      <a:r>
                        <a:rPr lang="tr-TR" sz="1300" kern="1200" dirty="0">
                          <a:solidFill>
                            <a:schemeClr val="tx1"/>
                          </a:solidFill>
                          <a:latin typeface="+mn-lt"/>
                          <a:ea typeface="+mn-ea"/>
                          <a:cs typeface="+mn-cs"/>
                        </a:rPr>
                        <a:t>23.02.2024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51.821</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137.381</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189.203</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09.08.2024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82.253</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164.659</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246.912</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25"/>
                  </a:ext>
                </a:extLst>
              </a:tr>
              <a:tr h="196660">
                <a:tc>
                  <a:txBody>
                    <a:bodyPr/>
                    <a:lstStyle/>
                    <a:p>
                      <a:pPr algn="ctr" fontAlgn="ctr"/>
                      <a:r>
                        <a:rPr lang="tr-TR" sz="1300" kern="1200" dirty="0">
                          <a:solidFill>
                            <a:schemeClr val="tx1"/>
                          </a:solidFill>
                          <a:latin typeface="+mn-lt"/>
                          <a:ea typeface="+mn-ea"/>
                          <a:cs typeface="+mn-cs"/>
                        </a:rPr>
                        <a:t>01.03.2024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52.917</a:t>
                      </a: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137.232</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190.149</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b"/>
                      <a:r>
                        <a:rPr lang="tr-TR" sz="1500" b="0" i="0" u="none" strike="noStrike" dirty="0">
                          <a:solidFill>
                            <a:srgbClr val="000000"/>
                          </a:solidFill>
                          <a:effectLst/>
                          <a:latin typeface="+mn-lt"/>
                        </a:rPr>
                        <a:t>16.08.2024</a:t>
                      </a:r>
                    </a:p>
                  </a:txBody>
                  <a:tcPr marL="9525" marR="9525" marT="9525"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500" b="0" i="0" u="none" strike="noStrike" dirty="0">
                          <a:solidFill>
                            <a:srgbClr val="000000"/>
                          </a:solidFill>
                          <a:effectLst/>
                          <a:latin typeface="+mn-lt"/>
                        </a:rPr>
                        <a:t>83.918</a:t>
                      </a:r>
                    </a:p>
                  </a:txBody>
                  <a:tcPr marL="9525" marR="9525" marT="9525"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fontAlgn="b"/>
                      <a:r>
                        <a:rPr lang="tr-TR" sz="1500" b="0" i="0" u="none" strike="noStrike" dirty="0">
                          <a:solidFill>
                            <a:srgbClr val="000000"/>
                          </a:solidFill>
                          <a:effectLst/>
                          <a:latin typeface="+mn-lt"/>
                        </a:rPr>
                        <a:t>165.390</a:t>
                      </a:r>
                    </a:p>
                  </a:txBody>
                  <a:tcPr marL="9525" marR="9525" marT="9525"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500" b="0" i="0" u="none" strike="noStrike" dirty="0">
                          <a:solidFill>
                            <a:srgbClr val="000000"/>
                          </a:solidFill>
                          <a:effectLst/>
                          <a:latin typeface="+mn-lt"/>
                        </a:rPr>
                        <a:t>249.308</a:t>
                      </a:r>
                    </a:p>
                  </a:txBody>
                  <a:tcPr marL="9525" marR="9525" marT="9525"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311683707"/>
                  </a:ext>
                </a:extLst>
              </a:tr>
            </a:tbl>
          </a:graphicData>
        </a:graphic>
      </p:graphicFrame>
    </p:spTree>
    <p:extLst>
      <p:ext uri="{BB962C8B-B14F-4D97-AF65-F5344CB8AC3E}">
        <p14:creationId xmlns:p14="http://schemas.microsoft.com/office/powerpoint/2010/main" val="33031492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44000" y="0"/>
            <a:ext cx="8820000" cy="6858000"/>
          </a:xfrm>
        </p:spPr>
        <p:style>
          <a:lnRef idx="2">
            <a:schemeClr val="dk1"/>
          </a:lnRef>
          <a:fillRef idx="1">
            <a:schemeClr val="lt1"/>
          </a:fillRef>
          <a:effectRef idx="0">
            <a:schemeClr val="dk1"/>
          </a:effectRef>
          <a:fontRef idx="minor">
            <a:schemeClr val="dk1"/>
          </a:fontRef>
        </p:style>
        <p:txBody>
          <a:bodyPr>
            <a:normAutofit/>
          </a:bodyPr>
          <a:lstStyle/>
          <a:p>
            <a:pPr marL="514350" indent="-514350" algn="ctr">
              <a:buClrTx/>
              <a:buNone/>
            </a:pPr>
            <a:r>
              <a:rPr lang="tr-TR" sz="2000" b="1" dirty="0">
                <a:latin typeface="Times New Roman" pitchFamily="18" charset="0"/>
                <a:cs typeface="Times New Roman" pitchFamily="18" charset="0"/>
              </a:rPr>
              <a:t>9. TÜRKİYE BANKACILIK SEKTÖRÜNDE BRÜT TAKİPTEKİ ALACAKLAR (2014-2025)  </a:t>
            </a:r>
            <a:r>
              <a:rPr lang="tr-TR" sz="1900" b="1" dirty="0">
                <a:latin typeface="Times New Roman" pitchFamily="18" charset="0"/>
                <a:cs typeface="Times New Roman" pitchFamily="18" charset="0"/>
              </a:rPr>
              <a:t>(Kaynak:26 Haziran 2025)</a:t>
            </a:r>
          </a:p>
          <a:p>
            <a:pPr marL="514350" indent="-514350" algn="ctr">
              <a:buClrTx/>
              <a:buNone/>
            </a:pPr>
            <a:r>
              <a:rPr lang="tr-TR" sz="1900" b="1" dirty="0">
                <a:latin typeface="Times New Roman" pitchFamily="18" charset="0"/>
                <a:cs typeface="Times New Roman" pitchFamily="18" charset="0"/>
              </a:rPr>
              <a:t>9) </a:t>
            </a:r>
            <a:r>
              <a:rPr lang="tr-TR" sz="2000" b="1" dirty="0">
                <a:hlinkClick r:id="rId3"/>
              </a:rPr>
              <a:t>www.bddk.org.tr</a:t>
            </a:r>
            <a:r>
              <a:rPr lang="tr-TR" sz="2000" b="1" dirty="0">
                <a:latin typeface="Times New Roman" pitchFamily="18" charset="0"/>
                <a:cs typeface="Times New Roman" pitchFamily="18" charset="0"/>
              </a:rPr>
              <a:t>)</a:t>
            </a:r>
          </a:p>
        </p:txBody>
      </p:sp>
      <p:graphicFrame>
        <p:nvGraphicFramePr>
          <p:cNvPr id="5" name="4 Tablo"/>
          <p:cNvGraphicFramePr>
            <a:graphicFrameLocks noGrp="1"/>
          </p:cNvGraphicFramePr>
          <p:nvPr>
            <p:extLst>
              <p:ext uri="{D42A27DB-BD31-4B8C-83A1-F6EECF244321}">
                <p14:modId xmlns:p14="http://schemas.microsoft.com/office/powerpoint/2010/main" val="2470333181"/>
              </p:ext>
            </p:extLst>
          </p:nvPr>
        </p:nvGraphicFramePr>
        <p:xfrm>
          <a:off x="144000" y="680217"/>
          <a:ext cx="8838000" cy="6190861"/>
        </p:xfrm>
        <a:graphic>
          <a:graphicData uri="http://schemas.openxmlformats.org/drawingml/2006/table">
            <a:tbl>
              <a:tblPr/>
              <a:tblGrid>
                <a:gridCol w="1106302">
                  <a:extLst>
                    <a:ext uri="{9D8B030D-6E8A-4147-A177-3AD203B41FA5}">
                      <a16:colId xmlns:a16="http://schemas.microsoft.com/office/drawing/2014/main" val="20001"/>
                    </a:ext>
                  </a:extLst>
                </a:gridCol>
                <a:gridCol w="1043265">
                  <a:extLst>
                    <a:ext uri="{9D8B030D-6E8A-4147-A177-3AD203B41FA5}">
                      <a16:colId xmlns:a16="http://schemas.microsoft.com/office/drawing/2014/main" val="20002"/>
                    </a:ext>
                  </a:extLst>
                </a:gridCol>
                <a:gridCol w="1387488">
                  <a:extLst>
                    <a:ext uri="{9D8B030D-6E8A-4147-A177-3AD203B41FA5}">
                      <a16:colId xmlns:a16="http://schemas.microsoft.com/office/drawing/2014/main" val="20003"/>
                    </a:ext>
                  </a:extLst>
                </a:gridCol>
                <a:gridCol w="744396">
                  <a:extLst>
                    <a:ext uri="{9D8B030D-6E8A-4147-A177-3AD203B41FA5}">
                      <a16:colId xmlns:a16="http://schemas.microsoft.com/office/drawing/2014/main" val="20004"/>
                    </a:ext>
                  </a:extLst>
                </a:gridCol>
                <a:gridCol w="1061958">
                  <a:extLst>
                    <a:ext uri="{9D8B030D-6E8A-4147-A177-3AD203B41FA5}">
                      <a16:colId xmlns:a16="http://schemas.microsoft.com/office/drawing/2014/main" val="20005"/>
                    </a:ext>
                  </a:extLst>
                </a:gridCol>
                <a:gridCol w="1335130">
                  <a:extLst>
                    <a:ext uri="{9D8B030D-6E8A-4147-A177-3AD203B41FA5}">
                      <a16:colId xmlns:a16="http://schemas.microsoft.com/office/drawing/2014/main" val="20006"/>
                    </a:ext>
                  </a:extLst>
                </a:gridCol>
                <a:gridCol w="1335131">
                  <a:extLst>
                    <a:ext uri="{9D8B030D-6E8A-4147-A177-3AD203B41FA5}">
                      <a16:colId xmlns:a16="http://schemas.microsoft.com/office/drawing/2014/main" val="20007"/>
                    </a:ext>
                  </a:extLst>
                </a:gridCol>
                <a:gridCol w="824330">
                  <a:extLst>
                    <a:ext uri="{9D8B030D-6E8A-4147-A177-3AD203B41FA5}">
                      <a16:colId xmlns:a16="http://schemas.microsoft.com/office/drawing/2014/main" val="20008"/>
                    </a:ext>
                  </a:extLst>
                </a:gridCol>
              </a:tblGrid>
              <a:tr h="190151">
                <a:tc gridSpan="8">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200" b="1" dirty="0">
                          <a:latin typeface="Times New Roman" pitchFamily="18" charset="0"/>
                          <a:cs typeface="Times New Roman" pitchFamily="18" charset="0"/>
                        </a:rPr>
                        <a:t>088. Türkiye Bankacılık Sektöründe Brüt Takipteki Alacaklar </a:t>
                      </a:r>
                      <a:r>
                        <a:rPr lang="tr-TR" sz="1200" b="1" i="0" u="none" strike="noStrike" dirty="0">
                          <a:solidFill>
                            <a:srgbClr val="000000"/>
                          </a:solidFill>
                          <a:latin typeface="Trebuchet MS"/>
                        </a:rPr>
                        <a:t>      </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endParaRPr lang="tr-TR"/>
                    </a:p>
                  </a:txBody>
                  <a:tcPr/>
                </a:tc>
                <a:tc hMerge="1">
                  <a:txBody>
                    <a:bodyPr/>
                    <a:lstStyle/>
                    <a:p>
                      <a:endParaRPr lang="tr-TR"/>
                    </a:p>
                  </a:txBody>
                  <a:tcPr/>
                </a:tc>
                <a:tc hMerge="1">
                  <a:txBody>
                    <a:bodyPr/>
                    <a:lstStyle/>
                    <a:p>
                      <a:endParaRPr lang="tr-TR" dirty="0"/>
                    </a:p>
                  </a:txBody>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2000" b="1" i="0" u="none" strike="noStrike" dirty="0">
                        <a:solidFill>
                          <a:srgbClr val="000000"/>
                        </a:solidFill>
                        <a:latin typeface="Trebuchet MS"/>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2000" b="1" i="0" u="none" strike="noStrike" dirty="0">
                        <a:solidFill>
                          <a:srgbClr val="000000"/>
                        </a:solidFill>
                        <a:latin typeface="Trebuchet MS"/>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00" b="1" i="0" u="none" strike="noStrike" dirty="0">
                        <a:solidFill>
                          <a:srgbClr val="000000"/>
                        </a:solidFill>
                        <a:latin typeface="Trebuchet MS"/>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00" b="1" i="0" u="none" strike="noStrike" dirty="0">
                        <a:solidFill>
                          <a:srgbClr val="000000"/>
                        </a:solidFill>
                        <a:latin typeface="Trebuchet MS"/>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913101">
                <a:tc>
                  <a:txBody>
                    <a:bodyPr/>
                    <a:lstStyle/>
                    <a:p>
                      <a:pPr algn="l" rtl="0" fontAlgn="ctr"/>
                      <a:r>
                        <a:rPr lang="tr-TR" sz="1200" b="1" i="0" u="none" strike="noStrike" dirty="0">
                          <a:solidFill>
                            <a:srgbClr val="000000"/>
                          </a:solidFill>
                          <a:latin typeface="Trebuchet MS"/>
                        </a:rPr>
                        <a:t>TARİH </a:t>
                      </a:r>
                    </a:p>
                  </a:txBody>
                  <a:tcPr marL="171450" marR="9525" marT="9525"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200" b="1" i="0" u="none" strike="noStrike" dirty="0">
                          <a:solidFill>
                            <a:srgbClr val="000000"/>
                          </a:solidFill>
                          <a:latin typeface="Trebuchet MS"/>
                        </a:rPr>
                        <a:t>TÜKETİCİ</a:t>
                      </a:r>
                      <a:r>
                        <a:rPr lang="tr-TR" sz="1200" b="1" i="0" u="none" strike="noStrike" baseline="0" dirty="0">
                          <a:solidFill>
                            <a:srgbClr val="000000"/>
                          </a:solidFill>
                          <a:latin typeface="Trebuchet MS"/>
                        </a:rPr>
                        <a:t> KREDİLERİ VE BİREYSEL KREDİ KARTLARI</a:t>
                      </a:r>
                      <a:endParaRPr lang="tr-TR" sz="1200" b="1" i="0" u="none" strike="noStrike" dirty="0">
                        <a:solidFill>
                          <a:srgbClr val="000000"/>
                        </a:solidFill>
                        <a:latin typeface="Trebuchet MS"/>
                      </a:endParaRP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200" b="1" i="0" u="none" strike="noStrike" dirty="0">
                          <a:solidFill>
                            <a:srgbClr val="000000"/>
                          </a:solidFill>
                          <a:latin typeface="Trebuchet MS"/>
                        </a:rPr>
                        <a:t>KURUMSAL, TİCARİ VE DİĞER KREDİLER</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200" b="1" i="0" u="none" strike="noStrike" dirty="0">
                          <a:solidFill>
                            <a:srgbClr val="000000"/>
                          </a:solidFill>
                          <a:latin typeface="Trebuchet MS"/>
                        </a:rPr>
                        <a:t>TOPLAM</a:t>
                      </a:r>
                    </a:p>
                  </a:txBody>
                  <a:tcPr marL="9525" marR="9525" marT="9525"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algn="l" rtl="0" fontAlgn="ctr"/>
                      <a:r>
                        <a:rPr lang="tr-TR" sz="1200" b="1" i="0" u="none" strike="noStrike" dirty="0">
                          <a:solidFill>
                            <a:srgbClr val="000000"/>
                          </a:solidFill>
                          <a:latin typeface="Trebuchet MS"/>
                        </a:rPr>
                        <a:t>TARİH </a:t>
                      </a:r>
                    </a:p>
                  </a:txBody>
                  <a:tcPr marL="171450" marR="9525" marT="9525"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200" b="1" i="0" u="none" strike="noStrike" dirty="0">
                          <a:solidFill>
                            <a:srgbClr val="000000"/>
                          </a:solidFill>
                          <a:latin typeface="Trebuchet MS"/>
                        </a:rPr>
                        <a:t>TÜKETİCİ</a:t>
                      </a:r>
                      <a:r>
                        <a:rPr lang="tr-TR" sz="1200" b="1" i="0" u="none" strike="noStrike" baseline="0" dirty="0">
                          <a:solidFill>
                            <a:srgbClr val="000000"/>
                          </a:solidFill>
                          <a:latin typeface="Trebuchet MS"/>
                        </a:rPr>
                        <a:t> KREDİLERİ VE BİREYSEL KREDİ KARTLARI</a:t>
                      </a:r>
                      <a:endParaRPr lang="tr-TR" sz="1200" b="1" i="0" u="none" strike="noStrike" dirty="0">
                        <a:solidFill>
                          <a:srgbClr val="000000"/>
                        </a:solidFill>
                        <a:latin typeface="Trebuchet MS"/>
                      </a:endParaRPr>
                    </a:p>
                  </a:txBody>
                  <a:tcPr marL="9525" marR="9525" marT="9525"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200" b="1" i="0" u="none" strike="noStrike" dirty="0">
                          <a:solidFill>
                            <a:srgbClr val="000000"/>
                          </a:solidFill>
                          <a:latin typeface="Trebuchet MS"/>
                        </a:rPr>
                        <a:t>KURUMSAL, TİCARİ VE DİĞER KREDİLER</a:t>
                      </a:r>
                    </a:p>
                  </a:txBody>
                  <a:tcPr marL="9525" marR="9525" marT="9525"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200" b="1" i="0" u="none" strike="noStrike" dirty="0">
                          <a:solidFill>
                            <a:srgbClr val="000000"/>
                          </a:solidFill>
                          <a:latin typeface="Trebuchet MS"/>
                        </a:rPr>
                        <a:t>TOPLAM</a:t>
                      </a:r>
                    </a:p>
                  </a:txBody>
                  <a:tcPr marL="9525" marR="9525" marT="9525"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1"/>
                  </a:ext>
                </a:extLst>
              </a:tr>
              <a:tr h="228503">
                <a:tc>
                  <a:txBody>
                    <a:bodyPr/>
                    <a:lstStyle/>
                    <a:p>
                      <a:pPr algn="ctr" fontAlgn="b"/>
                      <a:r>
                        <a:rPr lang="tr-TR" sz="1400" b="0" i="0" u="none" strike="noStrike" dirty="0">
                          <a:solidFill>
                            <a:srgbClr val="000000"/>
                          </a:solidFill>
                          <a:effectLst/>
                          <a:latin typeface="+mn-lt"/>
                        </a:rPr>
                        <a:t>23.08.2024</a:t>
                      </a:r>
                    </a:p>
                  </a:txBody>
                  <a:tcPr marL="0" marR="0" marT="0" marB="0" anchor="b">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83.219</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166.502</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249.722</a:t>
                      </a:r>
                    </a:p>
                  </a:txBody>
                  <a:tcPr marL="0" marR="0" marT="0" marB="0" anchor="b">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300" b="0" kern="1200" dirty="0">
                          <a:solidFill>
                            <a:schemeClr val="tx1"/>
                          </a:solidFill>
                          <a:latin typeface="+mn-lt"/>
                          <a:ea typeface="+mn-ea"/>
                          <a:cs typeface="+mn-cs"/>
                        </a:rPr>
                        <a:t>31.01.2025</a:t>
                      </a:r>
                    </a:p>
                  </a:txBody>
                  <a:tcPr marL="0" marR="0" marT="0"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a:solidFill>
                            <a:schemeClr val="tx1"/>
                          </a:solidFill>
                          <a:latin typeface="+mn-lt"/>
                          <a:ea typeface="+mn-ea"/>
                          <a:cs typeface="+mn-cs"/>
                        </a:rPr>
                        <a:t>129.288</a:t>
                      </a:r>
                      <a:endParaRPr lang="tr-TR" sz="13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185.437</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314.725</a:t>
                      </a:r>
                    </a:p>
                  </a:txBody>
                  <a:tcPr marL="0" marR="0" marT="0"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2"/>
                  </a:ext>
                </a:extLst>
              </a:tr>
              <a:tr h="220274">
                <a:tc>
                  <a:txBody>
                    <a:bodyPr/>
                    <a:lstStyle/>
                    <a:p>
                      <a:pPr algn="ctr" fontAlgn="b"/>
                      <a:r>
                        <a:rPr lang="tr-TR" sz="1400" b="0" i="0" u="none" strike="noStrike" dirty="0">
                          <a:solidFill>
                            <a:srgbClr val="000000"/>
                          </a:solidFill>
                          <a:effectLst/>
                          <a:latin typeface="+mn-lt"/>
                        </a:rPr>
                        <a:t>30.08.2024</a:t>
                      </a:r>
                    </a:p>
                  </a:txBody>
                  <a:tcPr marL="0" marR="0" marT="0" marB="0" anchor="b">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85.192</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167.722</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252.914</a:t>
                      </a:r>
                    </a:p>
                  </a:txBody>
                  <a:tcPr marL="0" marR="0" marT="0" marB="0" anchor="b">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300" b="0" kern="1200" dirty="0">
                          <a:solidFill>
                            <a:schemeClr val="tx1"/>
                          </a:solidFill>
                          <a:latin typeface="+mn-lt"/>
                          <a:ea typeface="+mn-ea"/>
                          <a:cs typeface="+mn-cs"/>
                        </a:rPr>
                        <a:t>07.02.2025</a:t>
                      </a:r>
                    </a:p>
                  </a:txBody>
                  <a:tcPr marL="0" marR="0" marT="0"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a:solidFill>
                            <a:schemeClr val="tx1"/>
                          </a:solidFill>
                          <a:latin typeface="+mn-lt"/>
                          <a:ea typeface="+mn-ea"/>
                          <a:cs typeface="+mn-cs"/>
                        </a:rPr>
                        <a:t>132.146</a:t>
                      </a:r>
                      <a:endParaRPr lang="tr-TR" sz="13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188.098</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320.245</a:t>
                      </a:r>
                    </a:p>
                  </a:txBody>
                  <a:tcPr marL="0" marR="0" marT="0"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5"/>
                  </a:ext>
                </a:extLst>
              </a:tr>
              <a:tr h="220274">
                <a:tc>
                  <a:txBody>
                    <a:bodyPr/>
                    <a:lstStyle/>
                    <a:p>
                      <a:pPr algn="ctr" fontAlgn="b"/>
                      <a:r>
                        <a:rPr lang="tr-TR" sz="1400" b="0" i="0" u="none" strike="noStrike" dirty="0">
                          <a:solidFill>
                            <a:srgbClr val="000000"/>
                          </a:solidFill>
                          <a:effectLst/>
                          <a:latin typeface="+mn-lt"/>
                        </a:rPr>
                        <a:t>06.09.2024</a:t>
                      </a:r>
                    </a:p>
                  </a:txBody>
                  <a:tcPr marL="0" marR="0" marT="0" marB="0" anchor="b">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88.523</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168.703</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mn-lt"/>
                        </a:rPr>
                        <a:t>257.226</a:t>
                      </a:r>
                    </a:p>
                  </a:txBody>
                  <a:tcPr marL="0" marR="0" marT="0" marB="0" anchor="b">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300" b="0" kern="1200" dirty="0">
                          <a:solidFill>
                            <a:schemeClr val="tx1"/>
                          </a:solidFill>
                          <a:latin typeface="+mn-lt"/>
                          <a:ea typeface="+mn-ea"/>
                          <a:cs typeface="+mn-cs"/>
                        </a:rPr>
                        <a:t>14.02.2025</a:t>
                      </a:r>
                    </a:p>
                  </a:txBody>
                  <a:tcPr marL="0" marR="0" marT="0"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a:solidFill>
                            <a:schemeClr val="tx1"/>
                          </a:solidFill>
                          <a:latin typeface="+mn-lt"/>
                          <a:ea typeface="+mn-ea"/>
                          <a:cs typeface="+mn-cs"/>
                        </a:rPr>
                        <a:t>136.190</a:t>
                      </a:r>
                      <a:endParaRPr lang="tr-TR" sz="13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187.765</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323.955</a:t>
                      </a:r>
                    </a:p>
                  </a:txBody>
                  <a:tcPr marL="0" marR="0" marT="0"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3"/>
                  </a:ext>
                </a:extLst>
              </a:tr>
              <a:tr h="220274">
                <a:tc>
                  <a:txBody>
                    <a:bodyPr/>
                    <a:lstStyle/>
                    <a:p>
                      <a:pPr algn="ctr" fontAlgn="b"/>
                      <a:r>
                        <a:rPr lang="tr-TR" sz="1400" b="0" i="0" u="none" strike="noStrike" dirty="0">
                          <a:solidFill>
                            <a:srgbClr val="000000"/>
                          </a:solidFill>
                          <a:effectLst/>
                          <a:latin typeface="+mn-lt"/>
                        </a:rPr>
                        <a:t>13.09.2024</a:t>
                      </a:r>
                    </a:p>
                  </a:txBody>
                  <a:tcPr marL="0" marR="0" marT="0" marB="0" anchor="b">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kern="1200" dirty="0">
                          <a:solidFill>
                            <a:schemeClr val="tx1"/>
                          </a:solidFill>
                          <a:effectLst/>
                          <a:latin typeface="+mn-lt"/>
                          <a:ea typeface="+mn-ea"/>
                          <a:cs typeface="+mn-cs"/>
                        </a:rPr>
                        <a:t>89.838</a:t>
                      </a:r>
                      <a:endParaRPr lang="tr-TR" sz="1400" b="0" i="0" u="none" strike="noStrike" dirty="0">
                        <a:solidFill>
                          <a:srgbClr val="000000"/>
                        </a:solidFill>
                        <a:effectLst/>
                        <a:latin typeface="+mn-lt"/>
                      </a:endParaRP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kern="1200" dirty="0">
                          <a:solidFill>
                            <a:schemeClr val="tx1"/>
                          </a:solidFill>
                          <a:effectLst/>
                          <a:latin typeface="+mn-lt"/>
                          <a:ea typeface="+mn-ea"/>
                          <a:cs typeface="+mn-cs"/>
                        </a:rPr>
                        <a:t>169.416</a:t>
                      </a:r>
                      <a:endParaRPr lang="tr-TR" sz="1400" b="0" i="0" u="none" strike="noStrike" dirty="0">
                        <a:solidFill>
                          <a:srgbClr val="000000"/>
                        </a:solidFill>
                        <a:effectLst/>
                        <a:latin typeface="+mn-lt"/>
                      </a:endParaRP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kern="1200" dirty="0">
                          <a:solidFill>
                            <a:schemeClr val="tx1"/>
                          </a:solidFill>
                          <a:effectLst/>
                          <a:latin typeface="+mn-lt"/>
                          <a:ea typeface="+mn-ea"/>
                          <a:cs typeface="+mn-cs"/>
                        </a:rPr>
                        <a:t>259.255</a:t>
                      </a:r>
                      <a:endParaRPr lang="tr-TR" sz="1400" b="0" i="0" u="none" strike="noStrike" dirty="0">
                        <a:solidFill>
                          <a:srgbClr val="000000"/>
                        </a:solidFill>
                        <a:effectLst/>
                        <a:latin typeface="+mn-lt"/>
                      </a:endParaRPr>
                    </a:p>
                  </a:txBody>
                  <a:tcPr marL="0" marR="0" marT="0" marB="0" anchor="b">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300" b="0" kern="1200" dirty="0">
                          <a:solidFill>
                            <a:schemeClr val="tx1"/>
                          </a:solidFill>
                          <a:latin typeface="+mn-lt"/>
                          <a:ea typeface="+mn-ea"/>
                          <a:cs typeface="+mn-cs"/>
                        </a:rPr>
                        <a:t>21.02.2025</a:t>
                      </a:r>
                    </a:p>
                  </a:txBody>
                  <a:tcPr marL="0" marR="0" marT="0"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138.754</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190.000</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328.754</a:t>
                      </a:r>
                    </a:p>
                  </a:txBody>
                  <a:tcPr marL="0" marR="0" marT="0"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4"/>
                  </a:ext>
                </a:extLst>
              </a:tr>
              <a:tr h="220274">
                <a:tc>
                  <a:txBody>
                    <a:bodyPr/>
                    <a:lstStyle/>
                    <a:p>
                      <a:pPr algn="ctr" fontAlgn="b"/>
                      <a:r>
                        <a:rPr lang="tr-TR" sz="1400" b="0" i="0" u="none" strike="noStrike" dirty="0">
                          <a:solidFill>
                            <a:srgbClr val="000000"/>
                          </a:solidFill>
                          <a:effectLst/>
                          <a:latin typeface="+mn-lt"/>
                        </a:rPr>
                        <a:t>20.09.2024</a:t>
                      </a:r>
                    </a:p>
                  </a:txBody>
                  <a:tcPr marL="0" marR="0" marT="0" marB="0" anchor="b">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kern="1200" dirty="0">
                          <a:solidFill>
                            <a:schemeClr val="tx1"/>
                          </a:solidFill>
                          <a:effectLst/>
                          <a:latin typeface="+mn-lt"/>
                          <a:ea typeface="+mn-ea"/>
                          <a:cs typeface="+mn-cs"/>
                        </a:rPr>
                        <a:t>90.484</a:t>
                      </a:r>
                      <a:endParaRPr lang="tr-TR" sz="1400" b="0" i="0" u="none" strike="noStrike" dirty="0">
                        <a:solidFill>
                          <a:srgbClr val="000000"/>
                        </a:solidFill>
                        <a:effectLst/>
                        <a:latin typeface="+mn-lt"/>
                      </a:endParaRP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kern="1200" dirty="0">
                          <a:solidFill>
                            <a:schemeClr val="tx1"/>
                          </a:solidFill>
                          <a:effectLst/>
                          <a:latin typeface="+mn-lt"/>
                          <a:ea typeface="+mn-ea"/>
                          <a:cs typeface="+mn-cs"/>
                        </a:rPr>
                        <a:t>170.036</a:t>
                      </a:r>
                      <a:endParaRPr lang="tr-TR" sz="1400" b="0" i="0" u="none" strike="noStrike" dirty="0">
                        <a:solidFill>
                          <a:srgbClr val="000000"/>
                        </a:solidFill>
                        <a:effectLst/>
                        <a:latin typeface="+mn-lt"/>
                      </a:endParaRP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400" b="0" i="0" u="none" strike="noStrike" kern="1200" dirty="0">
                          <a:solidFill>
                            <a:schemeClr val="tx1"/>
                          </a:solidFill>
                          <a:effectLst/>
                          <a:latin typeface="+mn-lt"/>
                          <a:ea typeface="+mn-ea"/>
                          <a:cs typeface="+mn-cs"/>
                        </a:rPr>
                        <a:t>260.521</a:t>
                      </a:r>
                      <a:endParaRPr lang="tr-TR" sz="1400" b="0" i="0" u="none" strike="noStrike" dirty="0">
                        <a:solidFill>
                          <a:srgbClr val="000000"/>
                        </a:solidFill>
                        <a:effectLst/>
                        <a:latin typeface="+mn-lt"/>
                      </a:endParaRPr>
                    </a:p>
                  </a:txBody>
                  <a:tcPr marL="0" marR="0" marT="0" marB="0" anchor="b">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300" kern="1200" dirty="0">
                          <a:solidFill>
                            <a:schemeClr val="tx1"/>
                          </a:solidFill>
                          <a:latin typeface="+mn-lt"/>
                          <a:ea typeface="+mn-ea"/>
                          <a:cs typeface="+mn-cs"/>
                        </a:rPr>
                        <a:t>28.02.2025</a:t>
                      </a:r>
                    </a:p>
                  </a:txBody>
                  <a:tcPr marL="0" marR="0" marT="0"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kern="1200">
                          <a:solidFill>
                            <a:schemeClr val="tx1"/>
                          </a:solidFill>
                          <a:latin typeface="+mn-lt"/>
                          <a:ea typeface="+mn-ea"/>
                          <a:cs typeface="+mn-cs"/>
                        </a:rPr>
                        <a:t>142.281</a:t>
                      </a:r>
                      <a:endParaRPr lang="tr-TR" sz="130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kern="1200" dirty="0">
                          <a:solidFill>
                            <a:schemeClr val="tx1"/>
                          </a:solidFill>
                          <a:latin typeface="+mn-lt"/>
                          <a:ea typeface="+mn-ea"/>
                          <a:cs typeface="+mn-cs"/>
                        </a:rPr>
                        <a:t>191.457</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kern="1200" dirty="0">
                          <a:solidFill>
                            <a:schemeClr val="tx1"/>
                          </a:solidFill>
                          <a:latin typeface="+mn-lt"/>
                          <a:ea typeface="+mn-ea"/>
                          <a:cs typeface="+mn-cs"/>
                        </a:rPr>
                        <a:t>333.739</a:t>
                      </a:r>
                    </a:p>
                  </a:txBody>
                  <a:tcPr marL="0" marR="0" marT="0"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5"/>
                  </a:ext>
                </a:extLst>
              </a:tr>
              <a:tr h="220274">
                <a:tc>
                  <a:txBody>
                    <a:bodyPr/>
                    <a:lstStyle/>
                    <a:p>
                      <a:pPr algn="ctr" fontAlgn="ctr"/>
                      <a:r>
                        <a:rPr lang="tr-TR" sz="1400" b="0" kern="1200" dirty="0">
                          <a:solidFill>
                            <a:schemeClr val="tx1"/>
                          </a:solidFill>
                          <a:latin typeface="+mn-lt"/>
                          <a:ea typeface="+mn-ea"/>
                          <a:cs typeface="+mn-cs"/>
                        </a:rPr>
                        <a:t>27.09.2024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400" b="0" dirty="0"/>
                        <a:t>90.079</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400" b="0" dirty="0"/>
                        <a:t>170.819</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400" b="0" dirty="0"/>
                        <a:t>260.898</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300" b="0" kern="1200" dirty="0">
                          <a:solidFill>
                            <a:schemeClr val="tx1"/>
                          </a:solidFill>
                          <a:latin typeface="+mn-lt"/>
                          <a:ea typeface="+mn-ea"/>
                          <a:cs typeface="+mn-cs"/>
                        </a:rPr>
                        <a:t>07.03.2025</a:t>
                      </a:r>
                    </a:p>
                  </a:txBody>
                  <a:tcPr marL="0" marR="0" marT="0" marB="0" anchor="ctr">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300" b="0" kern="1200">
                          <a:solidFill>
                            <a:schemeClr val="tx1"/>
                          </a:solidFill>
                          <a:latin typeface="+mn-lt"/>
                          <a:ea typeface="+mn-ea"/>
                          <a:cs typeface="+mn-cs"/>
                        </a:rPr>
                        <a:t>145.737</a:t>
                      </a:r>
                      <a:endParaRPr lang="tr-TR" sz="13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193.377</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tc>
                  <a:txBody>
                    <a:bodyPr/>
                    <a:lstStyle/>
                    <a:p>
                      <a:pPr algn="ctr" fontAlgn="ctr"/>
                      <a:r>
                        <a:rPr lang="tr-TR" sz="1300" b="0" kern="1200" dirty="0">
                          <a:solidFill>
                            <a:schemeClr val="tx1"/>
                          </a:solidFill>
                          <a:latin typeface="+mn-lt"/>
                          <a:ea typeface="+mn-ea"/>
                          <a:cs typeface="+mn-cs"/>
                        </a:rPr>
                        <a:t>339.114</a:t>
                      </a:r>
                    </a:p>
                  </a:txBody>
                  <a:tcPr marL="0" marR="0" marT="0" marB="0" anchor="ctr">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tcPr>
                </a:tc>
                <a:extLst>
                  <a:ext uri="{0D108BD9-81ED-4DB2-BD59-A6C34878D82A}">
                    <a16:rowId xmlns:a16="http://schemas.microsoft.com/office/drawing/2014/main" val="10006"/>
                  </a:ext>
                </a:extLst>
              </a:tr>
              <a:tr h="220274">
                <a:tc>
                  <a:txBody>
                    <a:bodyPr/>
                    <a:lstStyle/>
                    <a:p>
                      <a:pPr algn="ctr" fontAlgn="ctr"/>
                      <a:r>
                        <a:rPr lang="tr-TR" sz="1400" b="0" kern="1200" dirty="0">
                          <a:solidFill>
                            <a:schemeClr val="tx1"/>
                          </a:solidFill>
                          <a:latin typeface="+mn-lt"/>
                          <a:ea typeface="+mn-ea"/>
                          <a:cs typeface="+mn-cs"/>
                        </a:rPr>
                        <a:t>04.10.2024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i="0" u="none" strike="noStrike" kern="1200" dirty="0">
                          <a:solidFill>
                            <a:schemeClr val="tx1"/>
                          </a:solidFill>
                          <a:effectLst/>
                          <a:latin typeface="+mn-lt"/>
                          <a:ea typeface="+mn-ea"/>
                          <a:cs typeface="+mn-cs"/>
                        </a:rPr>
                        <a:t>91.264</a:t>
                      </a:r>
                      <a:endParaRPr lang="tr-TR" sz="14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i="0" u="none" strike="noStrike" kern="1200" dirty="0">
                          <a:solidFill>
                            <a:schemeClr val="tx1"/>
                          </a:solidFill>
                          <a:effectLst/>
                          <a:latin typeface="+mn-lt"/>
                          <a:ea typeface="+mn-ea"/>
                          <a:cs typeface="+mn-cs"/>
                        </a:rPr>
                        <a:t>173.352</a:t>
                      </a:r>
                      <a:endParaRPr lang="tr-TR" sz="1400" b="0" kern="1200" dirty="0">
                        <a:solidFill>
                          <a:schemeClr val="tx1"/>
                        </a:solidFill>
                        <a:latin typeface="+mn-lt"/>
                        <a:ea typeface="+mn-ea"/>
                        <a:cs typeface="+mn-cs"/>
                      </a:endParaRP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i="0" u="none" strike="noStrike" kern="1200" dirty="0">
                          <a:solidFill>
                            <a:schemeClr val="tx1"/>
                          </a:solidFill>
                          <a:effectLst/>
                          <a:latin typeface="+mn-lt"/>
                          <a:ea typeface="+mn-ea"/>
                          <a:cs typeface="+mn-cs"/>
                        </a:rPr>
                        <a:t>264.616</a:t>
                      </a:r>
                      <a:endParaRPr lang="tr-TR" sz="14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14.03.2025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146.623</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195.077</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341.701</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7"/>
                  </a:ext>
                </a:extLst>
              </a:tr>
              <a:tr h="220274">
                <a:tc>
                  <a:txBody>
                    <a:bodyPr/>
                    <a:lstStyle/>
                    <a:p>
                      <a:pPr algn="ctr" fontAlgn="ctr"/>
                      <a:r>
                        <a:rPr lang="tr-TR" sz="1400" b="0" kern="1200" dirty="0">
                          <a:solidFill>
                            <a:schemeClr val="tx1"/>
                          </a:solidFill>
                          <a:latin typeface="+mn-lt"/>
                          <a:ea typeface="+mn-ea"/>
                          <a:cs typeface="+mn-cs"/>
                        </a:rPr>
                        <a:t>11.10.2024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chemeClr val="tx1"/>
                          </a:solidFill>
                          <a:effectLst/>
                          <a:latin typeface="+mn-lt"/>
                          <a:ea typeface="+mn-ea"/>
                          <a:cs typeface="+mn-cs"/>
                        </a:rPr>
                        <a:t>91.487</a:t>
                      </a:r>
                      <a:endParaRPr lang="tr-TR" sz="14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chemeClr val="tx1"/>
                          </a:solidFill>
                          <a:effectLst/>
                          <a:latin typeface="+mn-lt"/>
                          <a:ea typeface="+mn-ea"/>
                          <a:cs typeface="+mn-cs"/>
                        </a:rPr>
                        <a:t>173.656</a:t>
                      </a:r>
                      <a:endParaRPr lang="tr-TR" sz="1400" b="0" kern="1200" dirty="0">
                        <a:solidFill>
                          <a:schemeClr val="tx1"/>
                        </a:solidFill>
                        <a:latin typeface="+mn-lt"/>
                        <a:ea typeface="+mn-ea"/>
                        <a:cs typeface="+mn-cs"/>
                      </a:endParaRP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kern="1200" dirty="0">
                          <a:solidFill>
                            <a:schemeClr val="tx1"/>
                          </a:solidFill>
                          <a:latin typeface="+mn-lt"/>
                          <a:ea typeface="+mn-ea"/>
                          <a:cs typeface="+mn-cs"/>
                        </a:rPr>
                        <a:t>265.143</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21.03.2025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a:solidFill>
                            <a:srgbClr val="000000"/>
                          </a:solidFill>
                          <a:effectLst/>
                          <a:latin typeface="+mn-lt"/>
                        </a:rPr>
                        <a:t>148.674</a:t>
                      </a:r>
                      <a:endParaRPr lang="tr-TR" sz="1300" b="0" i="0" u="none" strike="noStrike" dirty="0">
                        <a:solidFill>
                          <a:srgbClr val="000000"/>
                        </a:solidFill>
                        <a:effectLst/>
                        <a:latin typeface="+mn-lt"/>
                      </a:endParaRP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198.980</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347.655</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8"/>
                  </a:ext>
                </a:extLst>
              </a:tr>
              <a:tr h="220274">
                <a:tc>
                  <a:txBody>
                    <a:bodyPr/>
                    <a:lstStyle/>
                    <a:p>
                      <a:pPr algn="ctr" fontAlgn="ctr"/>
                      <a:r>
                        <a:rPr lang="tr-TR" sz="1400" b="0" kern="1200" dirty="0">
                          <a:solidFill>
                            <a:schemeClr val="tx1"/>
                          </a:solidFill>
                          <a:latin typeface="+mn-lt"/>
                          <a:ea typeface="+mn-ea"/>
                          <a:cs typeface="+mn-cs"/>
                        </a:rPr>
                        <a:t>18.10.2024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chemeClr val="tx1"/>
                          </a:solidFill>
                          <a:effectLst/>
                          <a:latin typeface="+mn-lt"/>
                          <a:ea typeface="+mn-ea"/>
                          <a:cs typeface="+mn-cs"/>
                        </a:rPr>
                        <a:t>91.172</a:t>
                      </a:r>
                      <a:endParaRPr lang="tr-TR" sz="14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chemeClr val="tx1"/>
                          </a:solidFill>
                          <a:effectLst/>
                          <a:latin typeface="+mn-lt"/>
                          <a:ea typeface="+mn-ea"/>
                          <a:cs typeface="+mn-cs"/>
                        </a:rPr>
                        <a:t>174.732</a:t>
                      </a:r>
                      <a:endParaRPr lang="tr-TR" sz="1400" b="0" kern="1200" dirty="0">
                        <a:solidFill>
                          <a:schemeClr val="tx1"/>
                        </a:solidFill>
                        <a:latin typeface="+mn-lt"/>
                        <a:ea typeface="+mn-ea"/>
                        <a:cs typeface="+mn-cs"/>
                      </a:endParaRP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chemeClr val="tx1"/>
                          </a:solidFill>
                          <a:effectLst/>
                          <a:latin typeface="+mn-lt"/>
                          <a:ea typeface="+mn-ea"/>
                          <a:cs typeface="+mn-cs"/>
                        </a:rPr>
                        <a:t>265.904</a:t>
                      </a:r>
                      <a:endParaRPr lang="tr-TR" sz="14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28.03.2025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a:solidFill>
                            <a:srgbClr val="000000"/>
                          </a:solidFill>
                          <a:effectLst/>
                          <a:latin typeface="+mn-lt"/>
                        </a:rPr>
                        <a:t>146.596</a:t>
                      </a:r>
                      <a:endParaRPr lang="tr-TR" sz="1300" b="0" i="0" u="none" strike="noStrike" dirty="0">
                        <a:solidFill>
                          <a:srgbClr val="000000"/>
                        </a:solidFill>
                        <a:effectLst/>
                        <a:latin typeface="+mn-lt"/>
                      </a:endParaRP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202.500</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349.096</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09"/>
                  </a:ext>
                </a:extLst>
              </a:tr>
              <a:tr h="220274">
                <a:tc>
                  <a:txBody>
                    <a:bodyPr/>
                    <a:lstStyle/>
                    <a:p>
                      <a:pPr algn="ctr" fontAlgn="ctr"/>
                      <a:r>
                        <a:rPr lang="tr-TR" sz="1400" b="0" kern="1200" dirty="0">
                          <a:solidFill>
                            <a:schemeClr val="tx1"/>
                          </a:solidFill>
                          <a:latin typeface="+mn-lt"/>
                          <a:ea typeface="+mn-ea"/>
                          <a:cs typeface="+mn-cs"/>
                        </a:rPr>
                        <a:t>25.10.2024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chemeClr val="tx1"/>
                          </a:solidFill>
                          <a:effectLst/>
                          <a:latin typeface="+mn-lt"/>
                          <a:ea typeface="+mn-ea"/>
                          <a:cs typeface="+mn-cs"/>
                        </a:rPr>
                        <a:t>90.677</a:t>
                      </a:r>
                      <a:endParaRPr lang="tr-TR" sz="14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chemeClr val="tx1"/>
                          </a:solidFill>
                          <a:effectLst/>
                          <a:latin typeface="+mn-lt"/>
                          <a:ea typeface="+mn-ea"/>
                          <a:cs typeface="+mn-cs"/>
                        </a:rPr>
                        <a:t>177.114</a:t>
                      </a:r>
                      <a:endParaRPr lang="tr-TR" sz="1400" b="0" kern="1200" dirty="0">
                        <a:solidFill>
                          <a:schemeClr val="tx1"/>
                        </a:solidFill>
                        <a:latin typeface="+mn-lt"/>
                        <a:ea typeface="+mn-ea"/>
                        <a:cs typeface="+mn-cs"/>
                      </a:endParaRP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chemeClr val="tx1"/>
                          </a:solidFill>
                          <a:effectLst/>
                          <a:latin typeface="+mn-lt"/>
                          <a:ea typeface="+mn-ea"/>
                          <a:cs typeface="+mn-cs"/>
                        </a:rPr>
                        <a:t>267.791</a:t>
                      </a:r>
                      <a:endParaRPr lang="tr-TR" sz="14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04.04.2025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a:solidFill>
                            <a:srgbClr val="000000"/>
                          </a:solidFill>
                          <a:effectLst/>
                          <a:latin typeface="+mn-lt"/>
                        </a:rPr>
                        <a:t>151.005</a:t>
                      </a:r>
                      <a:endParaRPr lang="tr-TR" sz="1300" b="0" i="0" u="none" strike="noStrike" dirty="0">
                        <a:solidFill>
                          <a:srgbClr val="000000"/>
                        </a:solidFill>
                        <a:effectLst/>
                        <a:latin typeface="+mn-lt"/>
                      </a:endParaRP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207.289</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358.294</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0"/>
                  </a:ext>
                </a:extLst>
              </a:tr>
              <a:tr h="220274">
                <a:tc>
                  <a:txBody>
                    <a:bodyPr/>
                    <a:lstStyle/>
                    <a:p>
                      <a:pPr algn="ctr" fontAlgn="ctr"/>
                      <a:r>
                        <a:rPr lang="tr-TR" sz="1400" b="0" kern="1200" dirty="0">
                          <a:solidFill>
                            <a:schemeClr val="tx1"/>
                          </a:solidFill>
                          <a:latin typeface="+mn-lt"/>
                          <a:ea typeface="+mn-ea"/>
                          <a:cs typeface="+mn-cs"/>
                        </a:rPr>
                        <a:t>01.11.2024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i="0" u="none" strike="noStrike" kern="1200" dirty="0">
                          <a:solidFill>
                            <a:schemeClr val="tx1"/>
                          </a:solidFill>
                          <a:effectLst/>
                          <a:latin typeface="+mn-lt"/>
                          <a:ea typeface="+mn-ea"/>
                          <a:cs typeface="+mn-cs"/>
                        </a:rPr>
                        <a:t>94.677</a:t>
                      </a:r>
                      <a:endParaRPr lang="tr-TR" sz="14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i="0" u="none" strike="noStrike" kern="1200" dirty="0">
                          <a:solidFill>
                            <a:schemeClr val="tx1"/>
                          </a:solidFill>
                          <a:effectLst/>
                          <a:latin typeface="+mn-lt"/>
                          <a:ea typeface="+mn-ea"/>
                          <a:cs typeface="+mn-cs"/>
                        </a:rPr>
                        <a:t>179.943</a:t>
                      </a:r>
                      <a:endParaRPr lang="tr-TR" sz="1400" b="0" kern="1200" dirty="0">
                        <a:solidFill>
                          <a:schemeClr val="tx1"/>
                        </a:solidFill>
                        <a:latin typeface="+mn-lt"/>
                        <a:ea typeface="+mn-ea"/>
                        <a:cs typeface="+mn-cs"/>
                      </a:endParaRP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i="0" u="none" strike="noStrike" kern="1200" dirty="0">
                          <a:solidFill>
                            <a:schemeClr val="tx1"/>
                          </a:solidFill>
                          <a:effectLst/>
                          <a:latin typeface="+mn-lt"/>
                          <a:ea typeface="+mn-ea"/>
                          <a:cs typeface="+mn-cs"/>
                        </a:rPr>
                        <a:t>274.620</a:t>
                      </a:r>
                      <a:endParaRPr lang="tr-TR" sz="1400" b="0" kern="1200" dirty="0">
                        <a:solidFill>
                          <a:schemeClr val="tx1"/>
                        </a:solidFill>
                        <a:latin typeface="+mn-lt"/>
                        <a:ea typeface="+mn-ea"/>
                        <a:cs typeface="+mn-cs"/>
                      </a:endParaRP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11.04.2025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153.743</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212.367</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366.110</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1"/>
                  </a:ext>
                </a:extLst>
              </a:tr>
              <a:tr h="220274">
                <a:tc>
                  <a:txBody>
                    <a:bodyPr/>
                    <a:lstStyle/>
                    <a:p>
                      <a:pPr algn="ctr" fontAlgn="ctr"/>
                      <a:r>
                        <a:rPr lang="tr-TR" sz="1400" b="0" kern="1200" dirty="0">
                          <a:solidFill>
                            <a:schemeClr val="tx1"/>
                          </a:solidFill>
                          <a:latin typeface="+mn-lt"/>
                          <a:ea typeface="+mn-ea"/>
                          <a:cs typeface="+mn-cs"/>
                        </a:rPr>
                        <a:t>08.11.2024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95.650</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180.629</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276.279</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18.04.2025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157.385</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218.168</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375.554</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2"/>
                  </a:ext>
                </a:extLst>
              </a:tr>
              <a:tr h="220274">
                <a:tc>
                  <a:txBody>
                    <a:bodyPr/>
                    <a:lstStyle/>
                    <a:p>
                      <a:pPr algn="ctr" fontAlgn="ctr"/>
                      <a:r>
                        <a:rPr lang="tr-TR" sz="1400" b="0" kern="1200" dirty="0">
                          <a:solidFill>
                            <a:schemeClr val="tx1"/>
                          </a:solidFill>
                          <a:latin typeface="+mn-lt"/>
                          <a:ea typeface="+mn-ea"/>
                          <a:cs typeface="+mn-cs"/>
                        </a:rPr>
                        <a:t>15.11.2024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98.968</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177.250</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280.287</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25.04.2025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160.090</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220.476</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380.567</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3"/>
                  </a:ext>
                </a:extLst>
              </a:tr>
              <a:tr h="220274">
                <a:tc>
                  <a:txBody>
                    <a:bodyPr/>
                    <a:lstStyle/>
                    <a:p>
                      <a:pPr algn="ctr" fontAlgn="ctr"/>
                      <a:r>
                        <a:rPr lang="tr-TR" sz="1400" b="0" kern="1200" dirty="0">
                          <a:solidFill>
                            <a:schemeClr val="tx1"/>
                          </a:solidFill>
                          <a:latin typeface="+mn-lt"/>
                          <a:ea typeface="+mn-ea"/>
                          <a:cs typeface="+mn-cs"/>
                        </a:rPr>
                        <a:t>22.11.2024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99.356</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182.176</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281.533</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02.05.2025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163.319</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224.859</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388.179</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4"/>
                  </a:ext>
                </a:extLst>
              </a:tr>
              <a:tr h="220274">
                <a:tc>
                  <a:txBody>
                    <a:bodyPr/>
                    <a:lstStyle/>
                    <a:p>
                      <a:pPr algn="ctr" fontAlgn="ctr"/>
                      <a:r>
                        <a:rPr lang="tr-TR" sz="1400" b="0" kern="1200" dirty="0">
                          <a:solidFill>
                            <a:schemeClr val="tx1"/>
                          </a:solidFill>
                          <a:latin typeface="+mn-lt"/>
                          <a:ea typeface="+mn-ea"/>
                          <a:cs typeface="+mn-cs"/>
                        </a:rPr>
                        <a:t>29.11.2024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102.718</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184.154</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286.873</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09.05.2025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166.482</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227.089</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393.571</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84703248"/>
                  </a:ext>
                </a:extLst>
              </a:tr>
              <a:tr h="220274">
                <a:tc>
                  <a:txBody>
                    <a:bodyPr/>
                    <a:lstStyle/>
                    <a:p>
                      <a:pPr algn="ctr" fontAlgn="ctr"/>
                      <a:r>
                        <a:rPr lang="tr-TR" sz="1400" b="0" kern="1200" dirty="0">
                          <a:solidFill>
                            <a:schemeClr val="tx1"/>
                          </a:solidFill>
                          <a:latin typeface="+mn-lt"/>
                          <a:ea typeface="+mn-ea"/>
                          <a:cs typeface="+mn-cs"/>
                        </a:rPr>
                        <a:t>06.12.2024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105.085</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185.276</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290.361</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16.05.2025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165.927</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229.649</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395.576</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8"/>
                  </a:ext>
                </a:extLst>
              </a:tr>
              <a:tr h="220274">
                <a:tc>
                  <a:txBody>
                    <a:bodyPr/>
                    <a:lstStyle/>
                    <a:p>
                      <a:pPr algn="ctr" fontAlgn="ctr"/>
                      <a:r>
                        <a:rPr lang="tr-TR" sz="1400" b="0" kern="1200" dirty="0">
                          <a:solidFill>
                            <a:schemeClr val="tx1"/>
                          </a:solidFill>
                          <a:latin typeface="+mn-lt"/>
                          <a:ea typeface="+mn-ea"/>
                          <a:cs typeface="+mn-cs"/>
                        </a:rPr>
                        <a:t>13.12.2024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105.481</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181.295</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286.777</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23.05.2025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169.585</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231.230</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400.816</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9"/>
                  </a:ext>
                </a:extLst>
              </a:tr>
              <a:tr h="220274">
                <a:tc>
                  <a:txBody>
                    <a:bodyPr/>
                    <a:lstStyle/>
                    <a:p>
                      <a:pPr algn="ctr" fontAlgn="ctr"/>
                      <a:r>
                        <a:rPr lang="tr-TR" sz="1400" b="0" kern="1200" dirty="0">
                          <a:solidFill>
                            <a:schemeClr val="tx1"/>
                          </a:solidFill>
                          <a:latin typeface="+mn-lt"/>
                          <a:ea typeface="+mn-ea"/>
                          <a:cs typeface="+mn-cs"/>
                        </a:rPr>
                        <a:t>20.12.2024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109.031</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173.172</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282.204</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30.05.2025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172.096</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235.279</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407.376</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0"/>
                  </a:ext>
                </a:extLst>
              </a:tr>
              <a:tr h="220274">
                <a:tc>
                  <a:txBody>
                    <a:bodyPr/>
                    <a:lstStyle/>
                    <a:p>
                      <a:pPr algn="ctr" fontAlgn="ctr"/>
                      <a:r>
                        <a:rPr lang="tr-TR" sz="1400" b="0" kern="1200" dirty="0">
                          <a:solidFill>
                            <a:schemeClr val="tx1"/>
                          </a:solidFill>
                          <a:latin typeface="+mn-lt"/>
                          <a:ea typeface="+mn-ea"/>
                          <a:cs typeface="+mn-cs"/>
                        </a:rPr>
                        <a:t>27.12.2024</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110.827</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176.685</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287.512</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06.06.2025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174.720</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237.637</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412.357</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1"/>
                  </a:ext>
                </a:extLst>
              </a:tr>
              <a:tr h="220274">
                <a:tc>
                  <a:txBody>
                    <a:bodyPr/>
                    <a:lstStyle/>
                    <a:p>
                      <a:pPr algn="ctr" fontAlgn="ctr"/>
                      <a:r>
                        <a:rPr lang="tr-TR" sz="1400" b="0" kern="1200" dirty="0">
                          <a:solidFill>
                            <a:schemeClr val="tx1"/>
                          </a:solidFill>
                          <a:latin typeface="+mn-lt"/>
                          <a:ea typeface="+mn-ea"/>
                          <a:cs typeface="+mn-cs"/>
                        </a:rPr>
                        <a:t>03.01.2025</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kern="1200" dirty="0">
                          <a:solidFill>
                            <a:schemeClr val="tx1"/>
                          </a:solidFill>
                          <a:latin typeface="+mn-lt"/>
                          <a:ea typeface="+mn-ea"/>
                          <a:cs typeface="+mn-cs"/>
                        </a:rPr>
                        <a:t>116.457</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kern="1200" dirty="0">
                          <a:solidFill>
                            <a:schemeClr val="tx1"/>
                          </a:solidFill>
                          <a:latin typeface="+mn-lt"/>
                          <a:ea typeface="+mn-ea"/>
                          <a:cs typeface="+mn-cs"/>
                        </a:rPr>
                        <a:t>177.237</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ctr"/>
                      <a:r>
                        <a:rPr lang="tr-TR" sz="1400" b="0" kern="1200" dirty="0">
                          <a:solidFill>
                            <a:schemeClr val="tx1"/>
                          </a:solidFill>
                          <a:latin typeface="+mn-lt"/>
                          <a:ea typeface="+mn-ea"/>
                          <a:cs typeface="+mn-cs"/>
                        </a:rPr>
                        <a:t>293.694</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13.06.2025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175.676</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239.409</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415.085</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2"/>
                  </a:ext>
                </a:extLst>
              </a:tr>
              <a:tr h="220274">
                <a:tc>
                  <a:txBody>
                    <a:bodyPr/>
                    <a:lstStyle/>
                    <a:p>
                      <a:pPr algn="ctr" fontAlgn="ctr"/>
                      <a:r>
                        <a:rPr lang="tr-TR" sz="1400" b="0" kern="1200" dirty="0">
                          <a:solidFill>
                            <a:schemeClr val="tx1"/>
                          </a:solidFill>
                          <a:latin typeface="+mn-lt"/>
                          <a:ea typeface="+mn-ea"/>
                          <a:cs typeface="+mn-cs"/>
                        </a:rPr>
                        <a:t>10.01.2025</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119.165</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178.571</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297.736</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20.06.2025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179.394</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240.815</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420.209</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3"/>
                  </a:ext>
                </a:extLst>
              </a:tr>
              <a:tr h="220274">
                <a:tc>
                  <a:txBody>
                    <a:bodyPr/>
                    <a:lstStyle/>
                    <a:p>
                      <a:pPr algn="ctr" fontAlgn="ctr"/>
                      <a:r>
                        <a:rPr lang="tr-TR" sz="1400" b="0" kern="1200" dirty="0">
                          <a:solidFill>
                            <a:schemeClr val="tx1"/>
                          </a:solidFill>
                          <a:latin typeface="+mn-lt"/>
                          <a:ea typeface="+mn-ea"/>
                          <a:cs typeface="+mn-cs"/>
                        </a:rPr>
                        <a:t>17.01.2025</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122.152</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179.306</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400" b="0" kern="1200" dirty="0">
                          <a:solidFill>
                            <a:schemeClr val="tx1"/>
                          </a:solidFill>
                          <a:latin typeface="+mn-lt"/>
                          <a:ea typeface="+mn-ea"/>
                          <a:cs typeface="+mn-cs"/>
                        </a:rPr>
                        <a:t>301.458</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tr-TR" sz="1300" b="1" i="0" u="none" strike="noStrike" dirty="0">
                          <a:solidFill>
                            <a:srgbClr val="000000"/>
                          </a:solidFill>
                          <a:effectLst/>
                          <a:latin typeface="+mn-lt"/>
                        </a:rPr>
                        <a:t>27.06.2025</a:t>
                      </a: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fontAlgn="b"/>
                      <a:r>
                        <a:rPr lang="tr-TR" sz="1300" b="1" i="0" u="none" strike="noStrike" dirty="0">
                          <a:solidFill>
                            <a:srgbClr val="000000"/>
                          </a:solidFill>
                          <a:effectLst/>
                          <a:latin typeface="+mn-lt"/>
                        </a:rPr>
                        <a:t>181.385</a:t>
                      </a: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fontAlgn="b"/>
                      <a:r>
                        <a:rPr lang="tr-TR" sz="1300" b="1" i="0" u="none" strike="noStrike" dirty="0">
                          <a:solidFill>
                            <a:srgbClr val="000000"/>
                          </a:solidFill>
                          <a:effectLst/>
                          <a:latin typeface="+mn-lt"/>
                        </a:rPr>
                        <a:t>243.574</a:t>
                      </a: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fontAlgn="b"/>
                      <a:r>
                        <a:rPr lang="tr-TR" sz="1300" b="1" i="0" u="none" strike="noStrike" dirty="0">
                          <a:solidFill>
                            <a:srgbClr val="000000"/>
                          </a:solidFill>
                          <a:effectLst/>
                          <a:latin typeface="+mn-lt"/>
                        </a:rPr>
                        <a:t>424.959</a:t>
                      </a: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extLst>
                  <a:ext uri="{0D108BD9-81ED-4DB2-BD59-A6C34878D82A}">
                    <a16:rowId xmlns:a16="http://schemas.microsoft.com/office/drawing/2014/main" val="10024"/>
                  </a:ext>
                </a:extLst>
              </a:tr>
              <a:tr h="220274">
                <a:tc>
                  <a:txBody>
                    <a:bodyPr/>
                    <a:lstStyle/>
                    <a:p>
                      <a:pPr algn="ctr" fontAlgn="ctr"/>
                      <a:r>
                        <a:rPr lang="tr-TR" sz="1300" b="0" kern="1200" dirty="0">
                          <a:solidFill>
                            <a:schemeClr val="tx1"/>
                          </a:solidFill>
                          <a:latin typeface="+mn-lt"/>
                          <a:ea typeface="+mn-ea"/>
                          <a:cs typeface="+mn-cs"/>
                        </a:rPr>
                        <a:t>24.01.2025</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124.207</a:t>
                      </a:r>
                    </a:p>
                  </a:txBody>
                  <a:tcPr marL="0" marR="0" marT="0" marB="0" anchor="ctr">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180.691</a:t>
                      </a:r>
                    </a:p>
                  </a:txBody>
                  <a:tcPr marL="0" marR="0" marT="0" marB="0" anchor="ctr">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ctr"/>
                      <a:r>
                        <a:rPr lang="tr-TR" sz="1300" b="0" kern="1200" dirty="0">
                          <a:solidFill>
                            <a:schemeClr val="tx1"/>
                          </a:solidFill>
                          <a:latin typeface="+mn-lt"/>
                          <a:ea typeface="+mn-ea"/>
                          <a:cs typeface="+mn-cs"/>
                        </a:rPr>
                        <a:t>304.898</a:t>
                      </a:r>
                    </a:p>
                  </a:txBody>
                  <a:tcPr marL="0" marR="0" marT="0" marB="0" anchor="ctr">
                    <a:lnL w="6350" cap="flat" cmpd="sng" algn="ctr">
                      <a:solidFill>
                        <a:srgbClr val="92D050"/>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endParaRPr lang="tr-TR" sz="1300" b="1" i="0" u="none" strike="noStrike" dirty="0">
                        <a:solidFill>
                          <a:srgbClr val="000000"/>
                        </a:solidFill>
                        <a:effectLst/>
                        <a:latin typeface="+mn-lt"/>
                      </a:endParaRPr>
                    </a:p>
                  </a:txBody>
                  <a:tcPr marL="0" marR="0" marT="0" marB="0" anchor="b">
                    <a:lnL w="38100" cap="flat" cmpd="sng" algn="ctr">
                      <a:solidFill>
                        <a:schemeClr val="tx1"/>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endParaRPr lang="tr-TR" sz="1300" b="1" i="0" u="none" strike="noStrike" dirty="0">
                        <a:solidFill>
                          <a:srgbClr val="000000"/>
                        </a:solidFill>
                        <a:effectLst/>
                        <a:latin typeface="+mn-lt"/>
                      </a:endParaRPr>
                    </a:p>
                  </a:txBody>
                  <a:tcPr marL="0" marR="0" marT="0" marB="0" anchor="b">
                    <a:lnL w="6350" cap="flat" cmpd="sng" algn="ctr">
                      <a:solidFill>
                        <a:srgbClr val="92D050"/>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endParaRPr lang="tr-TR" sz="1300" b="1" i="0" u="none" strike="noStrike" dirty="0">
                        <a:solidFill>
                          <a:srgbClr val="000000"/>
                        </a:solidFill>
                        <a:effectLst/>
                        <a:latin typeface="+mn-lt"/>
                      </a:endParaRPr>
                    </a:p>
                  </a:txBody>
                  <a:tcPr marL="0" marR="0" marT="0" marB="0" anchor="b">
                    <a:lnL w="12700" cap="flat" cmpd="sng" algn="ctr">
                      <a:solidFill>
                        <a:schemeClr val="accent3"/>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endParaRPr lang="tr-TR" sz="1300" b="1" i="0" u="none" strike="noStrike" dirty="0">
                        <a:solidFill>
                          <a:srgbClr val="000000"/>
                        </a:solidFill>
                        <a:effectLst/>
                        <a:latin typeface="+mn-lt"/>
                      </a:endParaRPr>
                    </a:p>
                  </a:txBody>
                  <a:tcPr marL="0" marR="0" marT="0" marB="0" anchor="b">
                    <a:lnL w="6350" cap="flat" cmpd="sng" algn="ctr">
                      <a:solidFill>
                        <a:srgbClr val="92D05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900568500"/>
                  </a:ext>
                </a:extLst>
              </a:tr>
            </a:tbl>
          </a:graphicData>
        </a:graphic>
      </p:graphicFrame>
    </p:spTree>
    <p:extLst>
      <p:ext uri="{BB962C8B-B14F-4D97-AF65-F5344CB8AC3E}">
        <p14:creationId xmlns:p14="http://schemas.microsoft.com/office/powerpoint/2010/main" val="6008671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0"/>
            <a:ext cx="8229600" cy="989045"/>
          </a:xfrm>
        </p:spPr>
        <p:txBody>
          <a:bodyPr>
            <a:normAutofit fontScale="90000"/>
          </a:bodyPr>
          <a:lstStyle/>
          <a:p>
            <a:r>
              <a:rPr lang="tr-TR" sz="2800" b="1" dirty="0">
                <a:solidFill>
                  <a:schemeClr val="dk1"/>
                </a:solidFill>
                <a:latin typeface="Times New Roman" pitchFamily="18" charset="0"/>
                <a:ea typeface="+mn-ea"/>
                <a:cs typeface="Times New Roman" pitchFamily="18" charset="0"/>
              </a:rPr>
              <a:t>TAKİPTEKİ ALACAKLAR - TÜKETİCİ KREDİLERİ VE BİREYSEL KREDİ KARTLARI (2014-2025)</a:t>
            </a:r>
          </a:p>
        </p:txBody>
      </p:sp>
      <p:graphicFrame>
        <p:nvGraphicFramePr>
          <p:cNvPr id="5" name="İçerik Yer Tutucusu 4"/>
          <p:cNvGraphicFramePr>
            <a:graphicFrameLocks noGrp="1"/>
          </p:cNvGraphicFramePr>
          <p:nvPr>
            <p:ph idx="1"/>
            <p:extLst>
              <p:ext uri="{D42A27DB-BD31-4B8C-83A1-F6EECF244321}">
                <p14:modId xmlns:p14="http://schemas.microsoft.com/office/powerpoint/2010/main" val="17573086"/>
              </p:ext>
            </p:extLst>
          </p:nvPr>
        </p:nvGraphicFramePr>
        <p:xfrm>
          <a:off x="121298" y="989046"/>
          <a:ext cx="8873412" cy="56823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612348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74646"/>
            <a:ext cx="8229600" cy="849086"/>
          </a:xfrm>
        </p:spPr>
        <p:txBody>
          <a:bodyPr>
            <a:normAutofit fontScale="90000"/>
          </a:bodyPr>
          <a:lstStyle/>
          <a:p>
            <a:r>
              <a:rPr lang="tr-TR" sz="2800" b="1" dirty="0">
                <a:solidFill>
                  <a:schemeClr val="dk1"/>
                </a:solidFill>
                <a:latin typeface="Times New Roman" pitchFamily="18" charset="0"/>
                <a:cs typeface="Times New Roman" pitchFamily="18" charset="0"/>
              </a:rPr>
              <a:t>TAKİPTEKİ ALACAKLAR - </a:t>
            </a:r>
            <a:r>
              <a:rPr lang="tr-TR" sz="2800" b="1" dirty="0">
                <a:solidFill>
                  <a:schemeClr val="dk1"/>
                </a:solidFill>
                <a:latin typeface="Times New Roman" pitchFamily="18" charset="0"/>
                <a:ea typeface="+mn-ea"/>
                <a:cs typeface="Times New Roman" pitchFamily="18" charset="0"/>
              </a:rPr>
              <a:t>KURUMSAL, </a:t>
            </a:r>
            <a:br>
              <a:rPr lang="tr-TR" sz="2800" b="1" dirty="0">
                <a:solidFill>
                  <a:schemeClr val="dk1"/>
                </a:solidFill>
                <a:latin typeface="Times New Roman" pitchFamily="18" charset="0"/>
                <a:ea typeface="+mn-ea"/>
                <a:cs typeface="Times New Roman" pitchFamily="18" charset="0"/>
              </a:rPr>
            </a:br>
            <a:r>
              <a:rPr lang="tr-TR" sz="2800" b="1" dirty="0">
                <a:solidFill>
                  <a:schemeClr val="dk1"/>
                </a:solidFill>
                <a:latin typeface="Times New Roman" pitchFamily="18" charset="0"/>
                <a:ea typeface="+mn-ea"/>
                <a:cs typeface="Times New Roman" pitchFamily="18" charset="0"/>
              </a:rPr>
              <a:t>TİCARİ VE DİĞER KREDİLER (2014-2025)</a:t>
            </a:r>
          </a:p>
        </p:txBody>
      </p:sp>
      <p:graphicFrame>
        <p:nvGraphicFramePr>
          <p:cNvPr id="5" name="İçerik Yer Tutucusu 4"/>
          <p:cNvGraphicFramePr>
            <a:graphicFrameLocks noGrp="1"/>
          </p:cNvGraphicFramePr>
          <p:nvPr>
            <p:ph idx="1"/>
            <p:extLst>
              <p:ext uri="{D42A27DB-BD31-4B8C-83A1-F6EECF244321}">
                <p14:modId xmlns:p14="http://schemas.microsoft.com/office/powerpoint/2010/main" val="1807518896"/>
              </p:ext>
            </p:extLst>
          </p:nvPr>
        </p:nvGraphicFramePr>
        <p:xfrm>
          <a:off x="111967" y="923732"/>
          <a:ext cx="8826760" cy="58596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95622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0"/>
            <a:ext cx="8964000" cy="6858000"/>
          </a:xfrm>
          <a:solidFill>
            <a:schemeClr val="bg1"/>
          </a:solidFill>
        </p:spPr>
        <p:style>
          <a:lnRef idx="2">
            <a:schemeClr val="dk1"/>
          </a:lnRef>
          <a:fillRef idx="1">
            <a:schemeClr val="lt1"/>
          </a:fillRef>
          <a:effectRef idx="0">
            <a:schemeClr val="dk1"/>
          </a:effectRef>
          <a:fontRef idx="minor">
            <a:schemeClr val="dk1"/>
          </a:fontRef>
        </p:style>
        <p:txBody>
          <a:bodyPr>
            <a:normAutofit/>
          </a:bodyPr>
          <a:lstStyle/>
          <a:p>
            <a:pPr marL="514350" indent="-514350" algn="ctr">
              <a:buClrTx/>
              <a:buNone/>
            </a:pPr>
            <a:r>
              <a:rPr lang="tr-TR" sz="2000" b="1" dirty="0">
                <a:latin typeface="Times New Roman" pitchFamily="18" charset="0"/>
                <a:cs typeface="Times New Roman" pitchFamily="18" charset="0"/>
              </a:rPr>
              <a:t>ÜLKEMİZDE ÜRETİCİ FİYAT ENDEKSİ (ÜFE)</a:t>
            </a:r>
            <a:r>
              <a:rPr lang="tr-TR" sz="2000" dirty="0">
                <a:latin typeface="Times New Roman" pitchFamily="18" charset="0"/>
                <a:cs typeface="Times New Roman" pitchFamily="18" charset="0"/>
              </a:rPr>
              <a:t> </a:t>
            </a:r>
          </a:p>
          <a:p>
            <a:pPr marL="514350" indent="-514350" algn="ctr">
              <a:buClrTx/>
              <a:buNone/>
            </a:pPr>
            <a:r>
              <a:rPr lang="tr-TR" sz="2000" b="1" dirty="0">
                <a:latin typeface="Times New Roman" pitchFamily="18" charset="0"/>
                <a:cs typeface="Times New Roman" pitchFamily="18" charset="0"/>
              </a:rPr>
              <a:t>3 Ekim 2025</a:t>
            </a:r>
            <a:endParaRPr lang="tr-TR" sz="2000" dirty="0">
              <a:latin typeface="Times New Roman" pitchFamily="18" charset="0"/>
              <a:cs typeface="Times New Roman" pitchFamily="18" charset="0"/>
            </a:endParaRPr>
          </a:p>
        </p:txBody>
      </p:sp>
      <p:graphicFrame>
        <p:nvGraphicFramePr>
          <p:cNvPr id="5" name="Tablo 4"/>
          <p:cNvGraphicFramePr>
            <a:graphicFrameLocks noGrp="1"/>
          </p:cNvGraphicFramePr>
          <p:nvPr>
            <p:extLst>
              <p:ext uri="{D42A27DB-BD31-4B8C-83A1-F6EECF244321}">
                <p14:modId xmlns:p14="http://schemas.microsoft.com/office/powerpoint/2010/main" val="2171150585"/>
              </p:ext>
            </p:extLst>
          </p:nvPr>
        </p:nvGraphicFramePr>
        <p:xfrm>
          <a:off x="-2" y="895738"/>
          <a:ext cx="8963998" cy="5976566"/>
        </p:xfrm>
        <a:graphic>
          <a:graphicData uri="http://schemas.openxmlformats.org/drawingml/2006/table">
            <a:tbl>
              <a:tblPr/>
              <a:tblGrid>
                <a:gridCol w="906105">
                  <a:extLst>
                    <a:ext uri="{9D8B030D-6E8A-4147-A177-3AD203B41FA5}">
                      <a16:colId xmlns:a16="http://schemas.microsoft.com/office/drawing/2014/main" val="20000"/>
                    </a:ext>
                  </a:extLst>
                </a:gridCol>
                <a:gridCol w="582498">
                  <a:extLst>
                    <a:ext uri="{9D8B030D-6E8A-4147-A177-3AD203B41FA5}">
                      <a16:colId xmlns:a16="http://schemas.microsoft.com/office/drawing/2014/main" val="20001"/>
                    </a:ext>
                  </a:extLst>
                </a:gridCol>
                <a:gridCol w="695762">
                  <a:extLst>
                    <a:ext uri="{9D8B030D-6E8A-4147-A177-3AD203B41FA5}">
                      <a16:colId xmlns:a16="http://schemas.microsoft.com/office/drawing/2014/main" val="20002"/>
                    </a:ext>
                  </a:extLst>
                </a:gridCol>
                <a:gridCol w="760485">
                  <a:extLst>
                    <a:ext uri="{9D8B030D-6E8A-4147-A177-3AD203B41FA5}">
                      <a16:colId xmlns:a16="http://schemas.microsoft.com/office/drawing/2014/main" val="20003"/>
                    </a:ext>
                  </a:extLst>
                </a:gridCol>
                <a:gridCol w="711942">
                  <a:extLst>
                    <a:ext uri="{9D8B030D-6E8A-4147-A177-3AD203B41FA5}">
                      <a16:colId xmlns:a16="http://schemas.microsoft.com/office/drawing/2014/main" val="20004"/>
                    </a:ext>
                  </a:extLst>
                </a:gridCol>
                <a:gridCol w="679581">
                  <a:extLst>
                    <a:ext uri="{9D8B030D-6E8A-4147-A177-3AD203B41FA5}">
                      <a16:colId xmlns:a16="http://schemas.microsoft.com/office/drawing/2014/main" val="20005"/>
                    </a:ext>
                  </a:extLst>
                </a:gridCol>
                <a:gridCol w="728122">
                  <a:extLst>
                    <a:ext uri="{9D8B030D-6E8A-4147-A177-3AD203B41FA5}">
                      <a16:colId xmlns:a16="http://schemas.microsoft.com/office/drawing/2014/main" val="20006"/>
                    </a:ext>
                  </a:extLst>
                </a:gridCol>
                <a:gridCol w="728122">
                  <a:extLst>
                    <a:ext uri="{9D8B030D-6E8A-4147-A177-3AD203B41FA5}">
                      <a16:colId xmlns:a16="http://schemas.microsoft.com/office/drawing/2014/main" val="20007"/>
                    </a:ext>
                  </a:extLst>
                </a:gridCol>
                <a:gridCol w="695762">
                  <a:extLst>
                    <a:ext uri="{9D8B030D-6E8A-4147-A177-3AD203B41FA5}">
                      <a16:colId xmlns:a16="http://schemas.microsoft.com/office/drawing/2014/main" val="20008"/>
                    </a:ext>
                  </a:extLst>
                </a:gridCol>
                <a:gridCol w="695763">
                  <a:extLst>
                    <a:ext uri="{9D8B030D-6E8A-4147-A177-3AD203B41FA5}">
                      <a16:colId xmlns:a16="http://schemas.microsoft.com/office/drawing/2014/main" val="20009"/>
                    </a:ext>
                  </a:extLst>
                </a:gridCol>
                <a:gridCol w="663400">
                  <a:extLst>
                    <a:ext uri="{9D8B030D-6E8A-4147-A177-3AD203B41FA5}">
                      <a16:colId xmlns:a16="http://schemas.microsoft.com/office/drawing/2014/main" val="20010"/>
                    </a:ext>
                  </a:extLst>
                </a:gridCol>
                <a:gridCol w="533958">
                  <a:extLst>
                    <a:ext uri="{9D8B030D-6E8A-4147-A177-3AD203B41FA5}">
                      <a16:colId xmlns:a16="http://schemas.microsoft.com/office/drawing/2014/main" val="20011"/>
                    </a:ext>
                  </a:extLst>
                </a:gridCol>
                <a:gridCol w="582498">
                  <a:extLst>
                    <a:ext uri="{9D8B030D-6E8A-4147-A177-3AD203B41FA5}">
                      <a16:colId xmlns:a16="http://schemas.microsoft.com/office/drawing/2014/main" val="20012"/>
                    </a:ext>
                  </a:extLst>
                </a:gridCol>
              </a:tblGrid>
              <a:tr h="312100">
                <a:tc gridSpan="13">
                  <a:txBody>
                    <a:bodyPr/>
                    <a:lstStyle/>
                    <a:p>
                      <a:pPr algn="ctr" rtl="0" fontAlgn="ctr"/>
                      <a:r>
                        <a:rPr lang="tr-TR" sz="1400" b="1" i="0" u="none" strike="noStrike" dirty="0">
                          <a:solidFill>
                            <a:srgbClr val="000000"/>
                          </a:solidFill>
                          <a:effectLst/>
                          <a:latin typeface="+mn-lt"/>
                        </a:rPr>
                        <a:t>5. ÜRETİCİ FİYAT ENDEKSİ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288983">
                <a:tc>
                  <a:txBody>
                    <a:bodyPr/>
                    <a:lstStyle/>
                    <a:p>
                      <a:pPr algn="l" rtl="0" fontAlgn="ctr"/>
                      <a:r>
                        <a:rPr lang="tr-TR" sz="1400" b="0" i="0" u="none" strike="noStrike" dirty="0">
                          <a:solidFill>
                            <a:srgbClr val="000000"/>
                          </a:solidFill>
                          <a:effectLst/>
                          <a:latin typeface="+mn-lt"/>
                        </a:rPr>
                        <a:t>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gridSpan="2">
                  <a:txBody>
                    <a:bodyPr/>
                    <a:lstStyle/>
                    <a:p>
                      <a:pPr algn="ctr" rtl="0" fontAlgn="ctr"/>
                      <a:r>
                        <a:rPr lang="tr-TR" sz="1400" b="1" i="0" u="none" strike="noStrike" dirty="0">
                          <a:solidFill>
                            <a:srgbClr val="000000"/>
                          </a:solidFill>
                          <a:effectLst/>
                          <a:latin typeface="+mn-lt"/>
                        </a:rPr>
                        <a:t>2023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hMerge="1">
                  <a:txBody>
                    <a:bodyPr/>
                    <a:lstStyle/>
                    <a:p>
                      <a:endParaRPr lang="tr-TR"/>
                    </a:p>
                  </a:txBody>
                  <a:tcPr/>
                </a:tc>
                <a:extLst>
                  <a:ext uri="{0D108BD9-81ED-4DB2-BD59-A6C34878D82A}">
                    <a16:rowId xmlns:a16="http://schemas.microsoft.com/office/drawing/2014/main" val="10001"/>
                  </a:ext>
                </a:extLst>
              </a:tr>
              <a:tr h="288983">
                <a:tc rowSpan="2">
                  <a:txBody>
                    <a:bodyPr/>
                    <a:lstStyle/>
                    <a:p>
                      <a:pPr algn="ctr" rtl="0" fontAlgn="ctr"/>
                      <a:r>
                        <a:rPr lang="tr-TR" sz="1400" b="1" i="0" u="none" strike="noStrike" dirty="0">
                          <a:solidFill>
                            <a:srgbClr val="000000"/>
                          </a:solidFill>
                          <a:effectLst/>
                          <a:latin typeface="+mn-lt"/>
                        </a:rPr>
                        <a:t>AYLAR</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dirty="0">
                          <a:solidFill>
                            <a:srgbClr val="000000"/>
                          </a:solidFill>
                          <a:effectLst/>
                          <a:latin typeface="+mn-lt"/>
                        </a:rPr>
                        <a:t>Yıllık Artış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rtl="0" fontAlgn="ctr"/>
                      <a:r>
                        <a:rPr lang="tr-TR" sz="1400" b="1" i="0" u="none" strike="noStrike" dirty="0">
                          <a:solidFill>
                            <a:srgbClr val="000000"/>
                          </a:solidFill>
                          <a:effectLst/>
                          <a:latin typeface="+mn-lt"/>
                        </a:rPr>
                        <a:t>Aylık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a:solidFill>
                            <a:srgbClr val="000000"/>
                          </a:solidFill>
                          <a:effectLst/>
                          <a:latin typeface="+mn-lt"/>
                        </a:rPr>
                        <a:t>Yıllık Artış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rtl="0" fontAlgn="ctr"/>
                      <a:r>
                        <a:rPr lang="tr-TR" sz="1400" b="1" i="0" u="none" strike="noStrike">
                          <a:solidFill>
                            <a:srgbClr val="000000"/>
                          </a:solidFill>
                          <a:effectLst/>
                          <a:latin typeface="+mn-lt"/>
                        </a:rPr>
                        <a:t>Aylık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dirty="0">
                          <a:solidFill>
                            <a:srgbClr val="000000"/>
                          </a:solidFill>
                          <a:effectLst/>
                          <a:latin typeface="+mn-lt"/>
                        </a:rPr>
                        <a:t>Yı2.52llık Artış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rtl="0" fontAlgn="ctr"/>
                      <a:r>
                        <a:rPr lang="tr-TR" sz="1400" b="1" i="0" u="none" strike="noStrike" dirty="0">
                          <a:solidFill>
                            <a:srgbClr val="000000"/>
                          </a:solidFill>
                          <a:effectLst/>
                          <a:latin typeface="+mn-lt"/>
                        </a:rPr>
                        <a:t>Ay1.85lık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dirty="0">
                          <a:solidFill>
                            <a:srgbClr val="000000"/>
                          </a:solidFill>
                          <a:effectLst/>
                          <a:latin typeface="+mn-lt"/>
                        </a:rPr>
                        <a:t>Yıllık Artış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rtl="0" fontAlgn="ctr"/>
                      <a:r>
                        <a:rPr lang="tr-TR" sz="1400" b="1" i="0" u="none" strike="noStrike">
                          <a:solidFill>
                            <a:srgbClr val="000000"/>
                          </a:solidFill>
                          <a:effectLst/>
                          <a:latin typeface="+mn-lt"/>
                        </a:rPr>
                        <a:t>Aylık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a:solidFill>
                            <a:srgbClr val="000000"/>
                          </a:solidFill>
                          <a:effectLst/>
                          <a:latin typeface="+mn-lt"/>
                        </a:rPr>
                        <a:t>Yıllık Artış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rtl="0" fontAlgn="ctr"/>
                      <a:r>
                        <a:rPr lang="tr-TR" sz="1400" b="1" i="0" u="none" strike="noStrike">
                          <a:solidFill>
                            <a:srgbClr val="000000"/>
                          </a:solidFill>
                          <a:effectLst/>
                          <a:latin typeface="+mn-lt"/>
                        </a:rPr>
                        <a:t>Aylık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2">
                  <a:txBody>
                    <a:bodyPr/>
                    <a:lstStyle/>
                    <a:p>
                      <a:pPr algn="ctr" rtl="0" fontAlgn="ctr"/>
                      <a:r>
                        <a:rPr lang="tr-TR" sz="1400" b="1" i="0" u="none" strike="noStrike">
                          <a:solidFill>
                            <a:srgbClr val="000000"/>
                          </a:solidFill>
                          <a:effectLst/>
                          <a:latin typeface="+mn-lt"/>
                        </a:rPr>
                        <a:t>Yıllık Artış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rtl="0" fontAlgn="ctr"/>
                      <a:r>
                        <a:rPr lang="tr-TR" sz="1400" b="1" i="0" u="none" strike="noStrike">
                          <a:solidFill>
                            <a:srgbClr val="000000"/>
                          </a:solidFill>
                          <a:effectLst/>
                          <a:latin typeface="+mn-lt"/>
                        </a:rPr>
                        <a:t>Aylık </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2"/>
                  </a:ext>
                </a:extLst>
              </a:tr>
              <a:tr h="288983">
                <a:tc vMerge="1">
                  <a:txBody>
                    <a:bodyPr/>
                    <a:lstStyle/>
                    <a:p>
                      <a:endParaRPr lang="tr-TR"/>
                    </a:p>
                  </a:txBody>
                  <a:tcPr/>
                </a:tc>
                <a:tc vMerge="1">
                  <a:txBody>
                    <a:bodyPr/>
                    <a:lstStyle/>
                    <a:p>
                      <a:endParaRPr lang="tr-TR"/>
                    </a:p>
                  </a:txBody>
                  <a:tcPr/>
                </a:tc>
                <a:tc>
                  <a:txBody>
                    <a:bodyPr/>
                    <a:lstStyle/>
                    <a:p>
                      <a:pPr algn="ctr" rtl="0" fontAlgn="ctr"/>
                      <a:r>
                        <a:rPr lang="tr-TR" sz="1400" b="1" i="0" u="none" strike="noStrike" dirty="0">
                          <a:solidFill>
                            <a:srgbClr val="000000"/>
                          </a:solidFill>
                          <a:effectLst/>
                          <a:latin typeface="+mn-lt"/>
                        </a:rPr>
                        <a:t>Artış</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tr-TR"/>
                    </a:p>
                  </a:txBody>
                  <a:tcPr/>
                </a:tc>
                <a:tc>
                  <a:txBody>
                    <a:bodyPr/>
                    <a:lstStyle/>
                    <a:p>
                      <a:pPr algn="ctr" rtl="0" fontAlgn="ctr"/>
                      <a:r>
                        <a:rPr lang="tr-TR" sz="1400" b="1" i="0" u="none" strike="noStrike">
                          <a:solidFill>
                            <a:srgbClr val="000000"/>
                          </a:solidFill>
                          <a:effectLst/>
                          <a:latin typeface="+mn-lt"/>
                        </a:rPr>
                        <a:t>Artış</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tr-TR"/>
                    </a:p>
                  </a:txBody>
                  <a:tcPr/>
                </a:tc>
                <a:tc>
                  <a:txBody>
                    <a:bodyPr/>
                    <a:lstStyle/>
                    <a:p>
                      <a:pPr algn="ctr" rtl="0" fontAlgn="ctr"/>
                      <a:r>
                        <a:rPr lang="tr-TR" sz="1400" b="1" i="0" u="none" strike="noStrike">
                          <a:solidFill>
                            <a:srgbClr val="000000"/>
                          </a:solidFill>
                          <a:effectLst/>
                          <a:latin typeface="+mn-lt"/>
                        </a:rPr>
                        <a:t>Artış</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tr-TR"/>
                    </a:p>
                  </a:txBody>
                  <a:tcPr/>
                </a:tc>
                <a:tc>
                  <a:txBody>
                    <a:bodyPr/>
                    <a:lstStyle/>
                    <a:p>
                      <a:pPr algn="ctr" rtl="0" fontAlgn="ctr"/>
                      <a:r>
                        <a:rPr lang="tr-TR" sz="1400" b="1" i="0" u="none" strike="noStrike">
                          <a:solidFill>
                            <a:srgbClr val="000000"/>
                          </a:solidFill>
                          <a:effectLst/>
                          <a:latin typeface="+mn-lt"/>
                        </a:rPr>
                        <a:t>Artış</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tr-TR"/>
                    </a:p>
                  </a:txBody>
                  <a:tcPr/>
                </a:tc>
                <a:tc>
                  <a:txBody>
                    <a:bodyPr/>
                    <a:lstStyle/>
                    <a:p>
                      <a:pPr algn="ctr" rtl="0" fontAlgn="ctr"/>
                      <a:r>
                        <a:rPr lang="tr-TR" sz="1400" b="1" i="0" u="none" strike="noStrike">
                          <a:solidFill>
                            <a:srgbClr val="000000"/>
                          </a:solidFill>
                          <a:effectLst/>
                          <a:latin typeface="+mn-lt"/>
                        </a:rPr>
                        <a:t>Artış</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tr-TR"/>
                    </a:p>
                  </a:txBody>
                  <a:tcPr/>
                </a:tc>
                <a:tc>
                  <a:txBody>
                    <a:bodyPr/>
                    <a:lstStyle/>
                    <a:p>
                      <a:pPr algn="ctr" rtl="0" fontAlgn="ctr"/>
                      <a:r>
                        <a:rPr lang="tr-TR" sz="1400" b="1" i="0" u="none" strike="noStrike">
                          <a:solidFill>
                            <a:srgbClr val="000000"/>
                          </a:solidFill>
                          <a:effectLst/>
                          <a:latin typeface="+mn-lt"/>
                        </a:rPr>
                        <a:t>Artış</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3"/>
                  </a:ext>
                </a:extLst>
              </a:tr>
              <a:tr h="441835">
                <a:tc>
                  <a:txBody>
                    <a:bodyPr/>
                    <a:lstStyle/>
                    <a:p>
                      <a:pPr algn="ctr" rtl="0" fontAlgn="ctr"/>
                      <a:r>
                        <a:rPr lang="tr-TR" sz="1400" b="0" i="0" u="none" strike="noStrike" dirty="0">
                          <a:solidFill>
                            <a:srgbClr val="000000"/>
                          </a:solidFill>
                          <a:effectLst/>
                          <a:latin typeface="+mn-lt"/>
                        </a:rPr>
                        <a:t>OCAK</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86,46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4,15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47,35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j-lt"/>
                        </a:rPr>
                        <a:t>4,14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39,5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3,06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95986">
                <a:tc>
                  <a:txBody>
                    <a:bodyPr/>
                    <a:lstStyle/>
                    <a:p>
                      <a:pPr algn="ctr" rtl="0" fontAlgn="ctr"/>
                      <a:r>
                        <a:rPr lang="tr-TR" sz="1400" b="0" i="0" u="none" strike="noStrike" dirty="0">
                          <a:solidFill>
                            <a:srgbClr val="000000"/>
                          </a:solidFill>
                          <a:effectLst/>
                          <a:latin typeface="+mn-lt"/>
                        </a:rPr>
                        <a:t>ŞUBAT</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76,61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1,56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45,71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3,74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37,55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2,12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4972">
                <a:tc>
                  <a:txBody>
                    <a:bodyPr/>
                    <a:lstStyle/>
                    <a:p>
                      <a:pPr algn="ctr" rtl="0" fontAlgn="ctr"/>
                      <a:r>
                        <a:rPr lang="tr-TR" sz="1400" b="0" i="0" u="none" strike="noStrike">
                          <a:solidFill>
                            <a:srgbClr val="000000"/>
                          </a:solidFill>
                          <a:effectLst/>
                          <a:latin typeface="+mn-lt"/>
                        </a:rPr>
                        <a:t> MART</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62,45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0,44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j-lt"/>
                        </a:rPr>
                        <a:t>45,28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3,29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35,23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1,88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5354">
                <a:tc>
                  <a:txBody>
                    <a:bodyPr/>
                    <a:lstStyle/>
                    <a:p>
                      <a:pPr algn="ctr" rtl="0" fontAlgn="ctr"/>
                      <a:r>
                        <a:rPr lang="tr-TR" sz="1400" b="0" i="0" u="none" strike="noStrike">
                          <a:solidFill>
                            <a:srgbClr val="000000"/>
                          </a:solidFill>
                          <a:effectLst/>
                          <a:latin typeface="+mn-lt"/>
                        </a:rPr>
                        <a:t>NİSAN</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52,11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0,81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45,83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3,60</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28,57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2,76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41582">
                <a:tc>
                  <a:txBody>
                    <a:bodyPr/>
                    <a:lstStyle/>
                    <a:p>
                      <a:pPr algn="ctr" rtl="0" fontAlgn="ctr"/>
                      <a:r>
                        <a:rPr lang="tr-TR" sz="1400" b="0" i="0" u="none" strike="noStrike">
                          <a:solidFill>
                            <a:srgbClr val="000000"/>
                          </a:solidFill>
                          <a:effectLst/>
                          <a:latin typeface="+mn-lt"/>
                        </a:rPr>
                        <a:t>MAYIS</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65,47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2,99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j-lt"/>
                        </a:rPr>
                        <a:t>47,24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1,96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30,17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2,48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78498">
                <a:tc>
                  <a:txBody>
                    <a:bodyPr/>
                    <a:lstStyle/>
                    <a:p>
                      <a:pPr algn="ctr" rtl="0" fontAlgn="ctr"/>
                      <a:r>
                        <a:rPr lang="tr-TR" sz="1400" b="0" i="0" u="none" strike="noStrike" dirty="0">
                          <a:solidFill>
                            <a:srgbClr val="000000"/>
                          </a:solidFill>
                          <a:effectLst/>
                          <a:latin typeface="+mn-lt"/>
                        </a:rPr>
                        <a:t>HAZİRAN</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40,42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6,50</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j-lt"/>
                        </a:rPr>
                        <a:t>47,97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1,38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28,34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2,46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21431">
                <a:tc>
                  <a:txBody>
                    <a:bodyPr/>
                    <a:lstStyle/>
                    <a:p>
                      <a:pPr algn="ctr" rtl="0" fontAlgn="ctr"/>
                      <a:r>
                        <a:rPr lang="tr-TR" sz="1400" b="0" i="0" u="none" strike="noStrike">
                          <a:solidFill>
                            <a:srgbClr val="000000"/>
                          </a:solidFill>
                          <a:effectLst/>
                          <a:latin typeface="+mn-lt"/>
                        </a:rPr>
                        <a:t>TEMMUZ</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44,50</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8,23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j-lt"/>
                        </a:rPr>
                        <a:t>47,55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1,94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3.23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1.68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87142">
                <a:tc>
                  <a:txBody>
                    <a:bodyPr/>
                    <a:lstStyle/>
                    <a:p>
                      <a:pPr algn="ctr" rtl="0" fontAlgn="ctr"/>
                      <a:r>
                        <a:rPr lang="tr-TR" sz="1400" b="0" i="0" u="none" strike="noStrike" dirty="0">
                          <a:solidFill>
                            <a:srgbClr val="000000"/>
                          </a:solidFill>
                          <a:effectLst/>
                          <a:latin typeface="+mn-lt"/>
                        </a:rPr>
                        <a:t>AĞUSTOS</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49,41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5,89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j-lt"/>
                        </a:rPr>
                        <a:t>46,23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1,68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1.37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1.29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40386">
                <a:tc>
                  <a:txBody>
                    <a:bodyPr/>
                    <a:lstStyle/>
                    <a:p>
                      <a:pPr algn="ctr" rtl="0" fontAlgn="ctr"/>
                      <a:r>
                        <a:rPr lang="tr-TR" sz="1400" b="0" i="0" u="none" strike="noStrike" dirty="0">
                          <a:solidFill>
                            <a:srgbClr val="000000"/>
                          </a:solidFill>
                          <a:effectLst/>
                          <a:latin typeface="+mn-lt"/>
                        </a:rPr>
                        <a:t>EYLÜL</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mn-lt"/>
                        </a:rPr>
                        <a:t> 47,44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mn-lt"/>
                        </a:rPr>
                        <a:t>3,40</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j-lt"/>
                        </a:rPr>
                        <a:t>44,81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1,2.5237</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1.68</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59372">
                <a:tc>
                  <a:txBody>
                    <a:bodyPr/>
                    <a:lstStyle/>
                    <a:p>
                      <a:pPr algn="ctr" rtl="0" fontAlgn="ctr"/>
                      <a:r>
                        <a:rPr lang="tr-TR" sz="1400" b="0" i="0" u="none" strike="noStrike">
                          <a:solidFill>
                            <a:srgbClr val="000000"/>
                          </a:solidFill>
                          <a:effectLst/>
                          <a:latin typeface="+mn-lt"/>
                        </a:rPr>
                        <a:t>EKİM</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39,39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1,94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latin typeface="+mj-lt"/>
                        </a:rPr>
                        <a:t>43,93</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mj-lt"/>
                        </a:rPr>
                        <a:t>1,29</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405223">
                <a:tc>
                  <a:txBody>
                    <a:bodyPr/>
                    <a:lstStyle/>
                    <a:p>
                      <a:pPr algn="ctr" rtl="0" fontAlgn="ctr"/>
                      <a:r>
                        <a:rPr lang="tr-TR" sz="1400" b="0" i="0" u="none" strike="noStrike">
                          <a:solidFill>
                            <a:srgbClr val="000000"/>
                          </a:solidFill>
                          <a:effectLst/>
                          <a:latin typeface="+mn-lt"/>
                        </a:rPr>
                        <a:t>KASIM</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42,25</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2,81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latin typeface="+mj-lt"/>
                        </a:rPr>
                        <a:t>42,6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j-lt"/>
                        </a:rPr>
                        <a:t>0,66</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421431">
                <a:tc>
                  <a:txBody>
                    <a:bodyPr/>
                    <a:lstStyle/>
                    <a:p>
                      <a:pPr algn="ctr" rtl="0" fontAlgn="ctr"/>
                      <a:r>
                        <a:rPr lang="tr-TR" sz="1400" b="0" i="0" u="none" strike="noStrike" dirty="0">
                          <a:solidFill>
                            <a:srgbClr val="000000"/>
                          </a:solidFill>
                          <a:effectLst/>
                          <a:latin typeface="+mn-lt"/>
                        </a:rPr>
                        <a:t>ARA26.59LIK</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400" b="0" i="0" u="none" strike="noStrike" dirty="0">
                          <a:solidFill>
                            <a:srgbClr val="000000"/>
                          </a:solidFill>
                          <a:effectLst/>
                          <a:latin typeface="+mn-lt"/>
                        </a:rPr>
                        <a:t> 44,22</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1,14</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r>
                        <a:rPr lang="tr-TR" sz="1400" dirty="0"/>
                        <a:t>     </a:t>
                      </a:r>
                      <a:r>
                        <a:rPr lang="tr-TR" sz="1400" b="1" dirty="0"/>
                        <a:t>41,1</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r>
                        <a:rPr lang="tr-TR" sz="1400" dirty="0"/>
                        <a:t>    0,40</a:t>
                      </a:r>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400" dirty="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016" marR="9016" marT="90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2686232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02637" y="118421"/>
            <a:ext cx="8957387" cy="6624000"/>
          </a:xfrm>
        </p:spPr>
        <p:style>
          <a:lnRef idx="2">
            <a:schemeClr val="dk1"/>
          </a:lnRef>
          <a:fillRef idx="1">
            <a:schemeClr val="lt1"/>
          </a:fillRef>
          <a:effectRef idx="0">
            <a:schemeClr val="dk1"/>
          </a:effectRef>
          <a:fontRef idx="minor">
            <a:schemeClr val="dk1"/>
          </a:fontRef>
        </p:style>
        <p:txBody>
          <a:bodyPr>
            <a:normAutofit/>
          </a:bodyPr>
          <a:lstStyle/>
          <a:p>
            <a:pPr marL="514350" indent="-514350" algn="ctr">
              <a:buClrTx/>
              <a:buFont typeface="Wingdings" pitchFamily="2" charset="2"/>
              <a:buChar char="v"/>
            </a:pPr>
            <a:endParaRPr lang="tr-TR" sz="800" b="1" dirty="0">
              <a:latin typeface="Times New Roman" pitchFamily="18" charset="0"/>
              <a:cs typeface="Times New Roman" pitchFamily="18" charset="0"/>
            </a:endParaRPr>
          </a:p>
          <a:p>
            <a:pPr marL="514350" indent="-514350" algn="ctr">
              <a:buClrTx/>
              <a:buNone/>
            </a:pPr>
            <a:r>
              <a:rPr lang="tr-TR" sz="2200" b="1" dirty="0">
                <a:latin typeface="Times New Roman" pitchFamily="18" charset="0"/>
                <a:cs typeface="Times New Roman" pitchFamily="18" charset="0"/>
              </a:rPr>
              <a:t>TÜRKİYE BANKACILIK SEKTÖRÜNDE                                              TOPLAM BRÜT TAKİPTEKİ ALACAKLAR (2013-2025)</a:t>
            </a:r>
          </a:p>
          <a:p>
            <a:pPr marL="514350" indent="-514350">
              <a:buClrTx/>
              <a:buNone/>
            </a:pPr>
            <a:endParaRPr lang="tr-TR" sz="2200" b="1" dirty="0">
              <a:latin typeface="Times New Roman" pitchFamily="18" charset="0"/>
              <a:cs typeface="Times New Roman" pitchFamily="18" charset="0"/>
            </a:endParaRPr>
          </a:p>
        </p:txBody>
      </p:sp>
      <p:graphicFrame>
        <p:nvGraphicFramePr>
          <p:cNvPr id="6" name="1 Grafik"/>
          <p:cNvGraphicFramePr/>
          <p:nvPr>
            <p:extLst>
              <p:ext uri="{D42A27DB-BD31-4B8C-83A1-F6EECF244321}">
                <p14:modId xmlns:p14="http://schemas.microsoft.com/office/powerpoint/2010/main" val="840136156"/>
              </p:ext>
            </p:extLst>
          </p:nvPr>
        </p:nvGraphicFramePr>
        <p:xfrm>
          <a:off x="205273" y="1063690"/>
          <a:ext cx="8640147" cy="55800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188469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Autofit/>
          </a:bodyPr>
          <a:lstStyle/>
          <a:p>
            <a:r>
              <a:rPr lang="tr-TR" sz="3600" b="1" dirty="0"/>
              <a:t>EKONOMİK SEYİR </a:t>
            </a:r>
          </a:p>
        </p:txBody>
      </p:sp>
      <p:sp>
        <p:nvSpPr>
          <p:cNvPr id="17" name="16 Dikdörtgen"/>
          <p:cNvSpPr/>
          <p:nvPr/>
        </p:nvSpPr>
        <p:spPr>
          <a:xfrm>
            <a:off x="211015" y="168812"/>
            <a:ext cx="8721970" cy="65133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Dikdörtgen 2"/>
          <p:cNvSpPr/>
          <p:nvPr/>
        </p:nvSpPr>
        <p:spPr>
          <a:xfrm>
            <a:off x="5743977" y="5885645"/>
            <a:ext cx="824248" cy="57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5" name="Dikdörtgen 4"/>
          <p:cNvSpPr/>
          <p:nvPr/>
        </p:nvSpPr>
        <p:spPr>
          <a:xfrm>
            <a:off x="444525" y="1482143"/>
            <a:ext cx="1741715" cy="462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2000" b="1" dirty="0">
              <a:solidFill>
                <a:prstClr val="black"/>
              </a:solidFill>
            </a:endParaRPr>
          </a:p>
        </p:txBody>
      </p:sp>
      <p:sp>
        <p:nvSpPr>
          <p:cNvPr id="7" name="Metin kutusu 6"/>
          <p:cNvSpPr txBox="1"/>
          <p:nvPr/>
        </p:nvSpPr>
        <p:spPr>
          <a:xfrm>
            <a:off x="8088086" y="1839686"/>
            <a:ext cx="844899" cy="400110"/>
          </a:xfrm>
          <a:prstGeom prst="rect">
            <a:avLst/>
          </a:prstGeom>
          <a:noFill/>
        </p:spPr>
        <p:txBody>
          <a:bodyPr wrap="square" rtlCol="0">
            <a:spAutoFit/>
          </a:bodyPr>
          <a:lstStyle/>
          <a:p>
            <a:r>
              <a:rPr lang="tr-TR" sz="2000" b="1" dirty="0">
                <a:solidFill>
                  <a:prstClr val="black"/>
                </a:solidFill>
              </a:rPr>
              <a:t>                  </a:t>
            </a:r>
          </a:p>
        </p:txBody>
      </p:sp>
      <p:sp>
        <p:nvSpPr>
          <p:cNvPr id="12" name="Metin kutusu 11">
            <a:extLst>
              <a:ext uri="{FF2B5EF4-FFF2-40B4-BE49-F238E27FC236}">
                <a16:creationId xmlns:a16="http://schemas.microsoft.com/office/drawing/2014/main" id="{730D9355-3889-CC00-3DB1-93A045462823}"/>
              </a:ext>
            </a:extLst>
          </p:cNvPr>
          <p:cNvSpPr txBox="1"/>
          <p:nvPr/>
        </p:nvSpPr>
        <p:spPr>
          <a:xfrm>
            <a:off x="1246094" y="2008936"/>
            <a:ext cx="6633882" cy="769441"/>
          </a:xfrm>
          <a:prstGeom prst="rect">
            <a:avLst/>
          </a:prstGeom>
          <a:noFill/>
        </p:spPr>
        <p:txBody>
          <a:bodyPr wrap="square">
            <a:spAutoFit/>
          </a:bodyPr>
          <a:lstStyle/>
          <a:p>
            <a:pPr algn="ctr"/>
            <a:r>
              <a:rPr lang="tr-TR" sz="4400" b="1" dirty="0"/>
              <a:t>TÜR</a:t>
            </a:r>
            <a:r>
              <a:rPr lang="tr-TR" sz="4400" b="1" dirty="0">
                <a:latin typeface="Times New Roman" panose="02020603050405020304" pitchFamily="18" charset="0"/>
                <a:cs typeface="Times New Roman" panose="02020603050405020304" pitchFamily="18" charset="0"/>
              </a:rPr>
              <a:t>KİYE  EKONOMİSİ</a:t>
            </a:r>
            <a:endParaRPr lang="tr-TR" sz="4400" b="1" dirty="0"/>
          </a:p>
        </p:txBody>
      </p:sp>
      <p:sp>
        <p:nvSpPr>
          <p:cNvPr id="16" name="Metin kutusu 15">
            <a:extLst>
              <a:ext uri="{FF2B5EF4-FFF2-40B4-BE49-F238E27FC236}">
                <a16:creationId xmlns:a16="http://schemas.microsoft.com/office/drawing/2014/main" id="{E9855311-A502-9E9E-8DD9-E0068A38A6EC}"/>
              </a:ext>
            </a:extLst>
          </p:cNvPr>
          <p:cNvSpPr txBox="1"/>
          <p:nvPr/>
        </p:nvSpPr>
        <p:spPr>
          <a:xfrm>
            <a:off x="950259" y="3244334"/>
            <a:ext cx="7440706" cy="769441"/>
          </a:xfrm>
          <a:prstGeom prst="rect">
            <a:avLst/>
          </a:prstGeom>
          <a:noFill/>
        </p:spPr>
        <p:txBody>
          <a:bodyPr wrap="square">
            <a:spAutoFit/>
          </a:bodyPr>
          <a:lstStyle/>
          <a:p>
            <a:pPr marL="0" indent="0" algn="ctr">
              <a:buNone/>
            </a:pPr>
            <a:r>
              <a:rPr lang="tr-TR" sz="4400" b="1" dirty="0">
                <a:latin typeface="Times New Roman" panose="02020603050405020304" pitchFamily="18" charset="0"/>
                <a:cs typeface="Times New Roman" panose="02020603050405020304" pitchFamily="18" charset="0"/>
              </a:rPr>
              <a:t>NE ZAMAN DİP YAPACAK</a:t>
            </a:r>
          </a:p>
        </p:txBody>
      </p:sp>
    </p:spTree>
    <p:extLst>
      <p:ext uri="{BB962C8B-B14F-4D97-AF65-F5344CB8AC3E}">
        <p14:creationId xmlns:p14="http://schemas.microsoft.com/office/powerpoint/2010/main" val="17737742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547C1-6760-ACFE-03D3-1CA3866CC643}"/>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8C02B98A-DCEB-FB40-9C42-39A25FED8E62}"/>
              </a:ext>
            </a:extLst>
          </p:cNvPr>
          <p:cNvSpPr>
            <a:spLocks noGrp="1"/>
          </p:cNvSpPr>
          <p:nvPr>
            <p:ph idx="1"/>
          </p:nvPr>
        </p:nvSpPr>
        <p:spPr>
          <a:xfrm>
            <a:off x="214282" y="244699"/>
            <a:ext cx="8715436" cy="6470896"/>
          </a:xfrm>
          <a:ln w="38100">
            <a:solidFill>
              <a:schemeClr val="tx1"/>
            </a:solidFill>
          </a:ln>
        </p:spPr>
        <p:txBody>
          <a:bodyPr>
            <a:normAutofit/>
          </a:bodyPr>
          <a:lstStyle/>
          <a:p>
            <a:pPr algn="ctr">
              <a:spcBef>
                <a:spcPts val="600"/>
              </a:spcBef>
              <a:buNone/>
            </a:pPr>
            <a:endParaRPr lang="tr-TR" dirty="0"/>
          </a:p>
          <a:p>
            <a:pPr algn="ctr">
              <a:spcBef>
                <a:spcPts val="600"/>
              </a:spcBef>
              <a:buNone/>
            </a:pPr>
            <a:endParaRPr lang="tr-TR" b="1" dirty="0"/>
          </a:p>
          <a:p>
            <a:pPr algn="ctr">
              <a:spcBef>
                <a:spcPts val="600"/>
              </a:spcBef>
              <a:buNone/>
            </a:pPr>
            <a:endParaRPr lang="tr-TR" b="1" dirty="0"/>
          </a:p>
        </p:txBody>
      </p:sp>
      <p:sp>
        <p:nvSpPr>
          <p:cNvPr id="4" name="Metin kutusu 3">
            <a:extLst>
              <a:ext uri="{FF2B5EF4-FFF2-40B4-BE49-F238E27FC236}">
                <a16:creationId xmlns:a16="http://schemas.microsoft.com/office/drawing/2014/main" id="{A6F64F3E-2A26-ED5A-9344-8E0893B86753}"/>
              </a:ext>
            </a:extLst>
          </p:cNvPr>
          <p:cNvSpPr txBox="1"/>
          <p:nvPr/>
        </p:nvSpPr>
        <p:spPr>
          <a:xfrm>
            <a:off x="2670048" y="731521"/>
            <a:ext cx="4187952" cy="646331"/>
          </a:xfrm>
          <a:prstGeom prst="rect">
            <a:avLst/>
          </a:prstGeom>
          <a:noFill/>
        </p:spPr>
        <p:txBody>
          <a:bodyPr wrap="square">
            <a:spAutoFit/>
          </a:bodyPr>
          <a:lstStyle/>
          <a:p>
            <a:pPr algn="ctr"/>
            <a:r>
              <a:rPr lang="tr-TR" sz="3600" b="1" dirty="0"/>
              <a:t>EKONOMİK  SEYİR </a:t>
            </a:r>
            <a:endParaRPr lang="tr-TR" sz="3600" dirty="0"/>
          </a:p>
        </p:txBody>
      </p:sp>
      <p:sp>
        <p:nvSpPr>
          <p:cNvPr id="6" name="Metin kutusu 5">
            <a:extLst>
              <a:ext uri="{FF2B5EF4-FFF2-40B4-BE49-F238E27FC236}">
                <a16:creationId xmlns:a16="http://schemas.microsoft.com/office/drawing/2014/main" id="{1F4D0210-4C7B-71D0-C0EA-EFB0F1376801}"/>
              </a:ext>
            </a:extLst>
          </p:cNvPr>
          <p:cNvSpPr txBox="1"/>
          <p:nvPr/>
        </p:nvSpPr>
        <p:spPr>
          <a:xfrm>
            <a:off x="2542032" y="1554480"/>
            <a:ext cx="4315968" cy="584775"/>
          </a:xfrm>
          <a:prstGeom prst="rect">
            <a:avLst/>
          </a:prstGeom>
          <a:noFill/>
        </p:spPr>
        <p:txBody>
          <a:bodyPr wrap="square">
            <a:spAutoFit/>
          </a:bodyPr>
          <a:lstStyle/>
          <a:p>
            <a:pPr algn="ctr"/>
            <a:r>
              <a:rPr lang="tr-TR" sz="3200" b="1" dirty="0"/>
              <a:t>2  SENARYO  VAR</a:t>
            </a:r>
          </a:p>
        </p:txBody>
      </p:sp>
      <p:sp>
        <p:nvSpPr>
          <p:cNvPr id="8" name="Metin kutusu 7">
            <a:extLst>
              <a:ext uri="{FF2B5EF4-FFF2-40B4-BE49-F238E27FC236}">
                <a16:creationId xmlns:a16="http://schemas.microsoft.com/office/drawing/2014/main" id="{D58FFA8F-AD08-F820-848E-88EC518D7178}"/>
              </a:ext>
            </a:extLst>
          </p:cNvPr>
          <p:cNvSpPr txBox="1"/>
          <p:nvPr/>
        </p:nvSpPr>
        <p:spPr>
          <a:xfrm>
            <a:off x="2185416" y="2693015"/>
            <a:ext cx="4672584" cy="3970318"/>
          </a:xfrm>
          <a:prstGeom prst="rect">
            <a:avLst/>
          </a:prstGeom>
          <a:noFill/>
        </p:spPr>
        <p:txBody>
          <a:bodyPr wrap="square">
            <a:spAutoFit/>
          </a:bodyPr>
          <a:lstStyle/>
          <a:p>
            <a:pPr algn="ctr"/>
            <a:r>
              <a:rPr lang="tr-TR" sz="2800" b="1" u="sng" dirty="0"/>
              <a:t>SENARYO 1</a:t>
            </a:r>
          </a:p>
          <a:p>
            <a:pPr marL="0" indent="0" algn="ctr">
              <a:buNone/>
            </a:pPr>
            <a:r>
              <a:rPr lang="tr-TR" sz="2800" b="1" dirty="0"/>
              <a:t>%  80  İHTİMAL </a:t>
            </a:r>
          </a:p>
          <a:p>
            <a:pPr marL="0" indent="0" algn="ctr">
              <a:buNone/>
            </a:pPr>
            <a:r>
              <a:rPr lang="tr-TR" sz="2800" b="1" dirty="0"/>
              <a:t>EKONOMİ TOPARLAYACAK</a:t>
            </a:r>
          </a:p>
          <a:p>
            <a:pPr marL="0" indent="0" algn="ctr">
              <a:buNone/>
            </a:pPr>
            <a:endParaRPr lang="tr-TR" sz="2800" b="1" dirty="0"/>
          </a:p>
          <a:p>
            <a:pPr marL="0" indent="0" algn="ctr">
              <a:buNone/>
            </a:pPr>
            <a:endParaRPr lang="tr-TR" sz="2800" b="1" dirty="0"/>
          </a:p>
          <a:p>
            <a:pPr algn="ctr"/>
            <a:r>
              <a:rPr lang="tr-TR" sz="2800" b="1" u="sng" dirty="0"/>
              <a:t>SENARYO 2</a:t>
            </a:r>
          </a:p>
          <a:p>
            <a:pPr marL="0" indent="0" algn="ctr">
              <a:buNone/>
            </a:pPr>
            <a:r>
              <a:rPr lang="tr-TR" sz="2800" b="1" dirty="0"/>
              <a:t>%  20 İHTİMAL </a:t>
            </a:r>
          </a:p>
          <a:p>
            <a:pPr marL="0" indent="0" algn="ctr">
              <a:buNone/>
            </a:pPr>
            <a:r>
              <a:rPr lang="tr-TR" sz="2800" b="1" dirty="0"/>
              <a:t>ŞİDDETLİ  EKONOMİK  KRİZ</a:t>
            </a:r>
          </a:p>
          <a:p>
            <a:pPr marL="0" indent="0" algn="ctr">
              <a:buNone/>
            </a:pPr>
            <a:endParaRPr lang="tr-TR" sz="2800" dirty="0"/>
          </a:p>
        </p:txBody>
      </p:sp>
    </p:spTree>
    <p:extLst>
      <p:ext uri="{BB962C8B-B14F-4D97-AF65-F5344CB8AC3E}">
        <p14:creationId xmlns:p14="http://schemas.microsoft.com/office/powerpoint/2010/main" val="18970222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EE3E1-222D-6EF7-4C42-D47A097BF2C0}"/>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0ADA9C4C-40E3-BF2A-E96D-DCB452DBA5DB}"/>
              </a:ext>
            </a:extLst>
          </p:cNvPr>
          <p:cNvSpPr>
            <a:spLocks noGrp="1"/>
          </p:cNvSpPr>
          <p:nvPr>
            <p:ph idx="1"/>
          </p:nvPr>
        </p:nvSpPr>
        <p:spPr>
          <a:xfrm>
            <a:off x="214282" y="244699"/>
            <a:ext cx="8715436" cy="6470896"/>
          </a:xfrm>
          <a:ln w="38100">
            <a:solidFill>
              <a:schemeClr val="tx1"/>
            </a:solidFill>
          </a:ln>
        </p:spPr>
        <p:txBody>
          <a:bodyPr>
            <a:normAutofit/>
          </a:bodyPr>
          <a:lstStyle/>
          <a:p>
            <a:pPr algn="ctr">
              <a:spcBef>
                <a:spcPts val="600"/>
              </a:spcBef>
              <a:buNone/>
            </a:pPr>
            <a:endParaRPr lang="tr-TR" dirty="0"/>
          </a:p>
          <a:p>
            <a:pPr algn="ctr">
              <a:spcBef>
                <a:spcPts val="600"/>
              </a:spcBef>
              <a:buNone/>
            </a:pPr>
            <a:endParaRPr lang="tr-TR" b="1" dirty="0"/>
          </a:p>
          <a:p>
            <a:pPr algn="ctr">
              <a:spcBef>
                <a:spcPts val="600"/>
              </a:spcBef>
              <a:buNone/>
            </a:pPr>
            <a:endParaRPr lang="tr-TR" b="1" dirty="0"/>
          </a:p>
        </p:txBody>
      </p:sp>
      <p:sp>
        <p:nvSpPr>
          <p:cNvPr id="8" name="Metin kutusu 7">
            <a:extLst>
              <a:ext uri="{FF2B5EF4-FFF2-40B4-BE49-F238E27FC236}">
                <a16:creationId xmlns:a16="http://schemas.microsoft.com/office/drawing/2014/main" id="{1C276113-190B-1416-486C-CB2C6C4986FC}"/>
              </a:ext>
            </a:extLst>
          </p:cNvPr>
          <p:cNvSpPr txBox="1"/>
          <p:nvPr/>
        </p:nvSpPr>
        <p:spPr>
          <a:xfrm>
            <a:off x="1508760" y="1864675"/>
            <a:ext cx="5961888" cy="3847207"/>
          </a:xfrm>
          <a:prstGeom prst="rect">
            <a:avLst/>
          </a:prstGeom>
          <a:noFill/>
        </p:spPr>
        <p:txBody>
          <a:bodyPr wrap="square">
            <a:spAutoFit/>
          </a:bodyPr>
          <a:lstStyle/>
          <a:p>
            <a:pPr algn="ctr"/>
            <a:r>
              <a:rPr lang="tr-TR" sz="3200" b="1" u="sng" dirty="0"/>
              <a:t>SENARYO 1</a:t>
            </a:r>
          </a:p>
          <a:p>
            <a:pPr algn="ctr"/>
            <a:endParaRPr lang="tr-TR" sz="3200" b="1" u="sng" dirty="0"/>
          </a:p>
          <a:p>
            <a:pPr marL="0" indent="0" algn="ctr">
              <a:buNone/>
            </a:pPr>
            <a:r>
              <a:rPr lang="tr-TR" sz="3200" b="1" dirty="0"/>
              <a:t>%  80  İHTİMAL </a:t>
            </a:r>
          </a:p>
          <a:p>
            <a:pPr marL="0" indent="0" algn="ctr">
              <a:buNone/>
            </a:pPr>
            <a:endParaRPr lang="tr-TR" sz="3200" b="1" dirty="0"/>
          </a:p>
          <a:p>
            <a:pPr marL="0" indent="0" algn="ctr">
              <a:buNone/>
            </a:pPr>
            <a:r>
              <a:rPr lang="tr-TR" sz="3200" b="1" dirty="0"/>
              <a:t>EKONOMİ  TOPARLAYACAK</a:t>
            </a:r>
          </a:p>
          <a:p>
            <a:pPr marL="0" indent="0" algn="ctr">
              <a:buNone/>
            </a:pPr>
            <a:endParaRPr lang="tr-TR" sz="2800" b="1" dirty="0"/>
          </a:p>
          <a:p>
            <a:pPr marL="0" indent="0" algn="ctr">
              <a:buNone/>
            </a:pPr>
            <a:endParaRPr lang="tr-TR" sz="2800" b="1" dirty="0"/>
          </a:p>
          <a:p>
            <a:pPr marL="0" indent="0" algn="ctr">
              <a:buNone/>
            </a:pPr>
            <a:endParaRPr lang="tr-TR" sz="2800" dirty="0"/>
          </a:p>
        </p:txBody>
      </p:sp>
    </p:spTree>
    <p:extLst>
      <p:ext uri="{BB962C8B-B14F-4D97-AF65-F5344CB8AC3E}">
        <p14:creationId xmlns:p14="http://schemas.microsoft.com/office/powerpoint/2010/main" val="35095397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8229600" cy="999339"/>
          </a:xfrm>
        </p:spPr>
        <p:txBody>
          <a:bodyPr>
            <a:noAutofit/>
          </a:bodyPr>
          <a:lstStyle/>
          <a:p>
            <a:r>
              <a:rPr lang="tr-TR" sz="3600" b="1" dirty="0"/>
              <a:t>EKONOMİK SEYİR </a:t>
            </a:r>
            <a:br>
              <a:rPr lang="tr-TR" sz="3600" b="1" dirty="0"/>
            </a:br>
            <a:r>
              <a:rPr lang="tr-TR" sz="3600" b="1" dirty="0"/>
              <a:t>SENARYO  1</a:t>
            </a:r>
          </a:p>
        </p:txBody>
      </p:sp>
      <p:sp>
        <p:nvSpPr>
          <p:cNvPr id="17" name="16 Dikdörtgen"/>
          <p:cNvSpPr/>
          <p:nvPr/>
        </p:nvSpPr>
        <p:spPr>
          <a:xfrm>
            <a:off x="211015" y="168812"/>
            <a:ext cx="8721970" cy="65133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Dikdörtgen 2"/>
          <p:cNvSpPr/>
          <p:nvPr/>
        </p:nvSpPr>
        <p:spPr>
          <a:xfrm>
            <a:off x="5743977" y="5885645"/>
            <a:ext cx="824248" cy="57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5" name="Dikdörtgen 4"/>
          <p:cNvSpPr/>
          <p:nvPr/>
        </p:nvSpPr>
        <p:spPr>
          <a:xfrm>
            <a:off x="444525" y="1482143"/>
            <a:ext cx="1741715" cy="462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a:solidFill>
                  <a:prstClr val="black"/>
                </a:solidFill>
              </a:rPr>
              <a:t>2013-15</a:t>
            </a:r>
          </a:p>
        </p:txBody>
      </p:sp>
      <p:sp>
        <p:nvSpPr>
          <p:cNvPr id="6" name="Dikdörtgen 5"/>
          <p:cNvSpPr/>
          <p:nvPr/>
        </p:nvSpPr>
        <p:spPr>
          <a:xfrm>
            <a:off x="7358743" y="1839686"/>
            <a:ext cx="729343"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7" name="Metin kutusu 6"/>
          <p:cNvSpPr txBox="1"/>
          <p:nvPr/>
        </p:nvSpPr>
        <p:spPr>
          <a:xfrm>
            <a:off x="8088086" y="2144486"/>
            <a:ext cx="729343" cy="707886"/>
          </a:xfrm>
          <a:prstGeom prst="rect">
            <a:avLst/>
          </a:prstGeom>
          <a:noFill/>
        </p:spPr>
        <p:txBody>
          <a:bodyPr wrap="square" rtlCol="0">
            <a:spAutoFit/>
          </a:bodyPr>
          <a:lstStyle/>
          <a:p>
            <a:r>
              <a:rPr lang="tr-TR" sz="2000" b="1" dirty="0">
                <a:solidFill>
                  <a:prstClr val="black"/>
                </a:solidFill>
              </a:rPr>
              <a:t>                 2027 </a:t>
            </a:r>
          </a:p>
        </p:txBody>
      </p:sp>
      <p:cxnSp>
        <p:nvCxnSpPr>
          <p:cNvPr id="9" name="Düz Bağlayıcı 8"/>
          <p:cNvCxnSpPr/>
          <p:nvPr/>
        </p:nvCxnSpPr>
        <p:spPr>
          <a:xfrm>
            <a:off x="1315383" y="1944431"/>
            <a:ext cx="1860974" cy="2872268"/>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Düz Bağlayıcı 10"/>
          <p:cNvCxnSpPr/>
          <p:nvPr/>
        </p:nvCxnSpPr>
        <p:spPr>
          <a:xfrm flipV="1">
            <a:off x="3176357" y="3193961"/>
            <a:ext cx="1210614" cy="1622738"/>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Düz Bağlayıcı 12"/>
          <p:cNvCxnSpPr>
            <a:cxnSpLocks/>
          </p:cNvCxnSpPr>
          <p:nvPr/>
        </p:nvCxnSpPr>
        <p:spPr>
          <a:xfrm>
            <a:off x="4362699" y="3193961"/>
            <a:ext cx="1110449" cy="163235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Düz Bağlayıcı 14"/>
          <p:cNvCxnSpPr>
            <a:cxnSpLocks/>
          </p:cNvCxnSpPr>
          <p:nvPr/>
        </p:nvCxnSpPr>
        <p:spPr>
          <a:xfrm flipH="1">
            <a:off x="6205591" y="3193961"/>
            <a:ext cx="2380625" cy="162273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Metin kutusu 3"/>
          <p:cNvSpPr txBox="1"/>
          <p:nvPr/>
        </p:nvSpPr>
        <p:spPr>
          <a:xfrm>
            <a:off x="2339230" y="4892778"/>
            <a:ext cx="1674253" cy="646331"/>
          </a:xfrm>
          <a:prstGeom prst="rect">
            <a:avLst/>
          </a:prstGeom>
          <a:noFill/>
        </p:spPr>
        <p:txBody>
          <a:bodyPr wrap="square" rtlCol="0">
            <a:spAutoFit/>
          </a:bodyPr>
          <a:lstStyle/>
          <a:p>
            <a:pPr algn="ctr"/>
            <a:r>
              <a:rPr lang="tr-TR" b="1" dirty="0">
                <a:solidFill>
                  <a:prstClr val="black"/>
                </a:solidFill>
              </a:rPr>
              <a:t>2018 SON ÇEYREK </a:t>
            </a:r>
          </a:p>
        </p:txBody>
      </p:sp>
      <p:sp>
        <p:nvSpPr>
          <p:cNvPr id="8" name="Metin kutusu 7"/>
          <p:cNvSpPr txBox="1"/>
          <p:nvPr/>
        </p:nvSpPr>
        <p:spPr>
          <a:xfrm>
            <a:off x="4749282" y="4892779"/>
            <a:ext cx="2080726" cy="1415772"/>
          </a:xfrm>
          <a:prstGeom prst="rect">
            <a:avLst/>
          </a:prstGeom>
          <a:noFill/>
        </p:spPr>
        <p:txBody>
          <a:bodyPr wrap="square" rtlCol="0">
            <a:spAutoFit/>
          </a:bodyPr>
          <a:lstStyle/>
          <a:p>
            <a:pPr algn="ctr"/>
            <a:r>
              <a:rPr lang="tr-TR" b="1" dirty="0">
                <a:solidFill>
                  <a:prstClr val="black"/>
                </a:solidFill>
              </a:rPr>
              <a:t>2025 </a:t>
            </a:r>
          </a:p>
          <a:p>
            <a:pPr algn="ctr"/>
            <a:r>
              <a:rPr lang="tr-TR" sz="1600" b="1" dirty="0">
                <a:solidFill>
                  <a:prstClr val="black"/>
                </a:solidFill>
              </a:rPr>
              <a:t>TEMMUZ-AĞUSTOS-EYLÜL -EKİM</a:t>
            </a:r>
          </a:p>
          <a:p>
            <a:pPr algn="ctr"/>
            <a:endParaRPr lang="tr-TR" sz="1600" b="1" dirty="0">
              <a:solidFill>
                <a:prstClr val="black"/>
              </a:solidFill>
            </a:endParaRPr>
          </a:p>
          <a:p>
            <a:pPr algn="ctr"/>
            <a:endParaRPr lang="tr-TR" sz="2000" b="1" dirty="0">
              <a:solidFill>
                <a:prstClr val="black"/>
              </a:solidFill>
            </a:endParaRPr>
          </a:p>
        </p:txBody>
      </p:sp>
      <p:sp>
        <p:nvSpPr>
          <p:cNvPr id="18" name="Dikdörtgen 17">
            <a:extLst>
              <a:ext uri="{FF2B5EF4-FFF2-40B4-BE49-F238E27FC236}">
                <a16:creationId xmlns:a16="http://schemas.microsoft.com/office/drawing/2014/main" id="{DD2B02A2-7C3C-8A54-0390-E3B3E829BCCE}"/>
              </a:ext>
            </a:extLst>
          </p:cNvPr>
          <p:cNvSpPr/>
          <p:nvPr/>
        </p:nvSpPr>
        <p:spPr>
          <a:xfrm>
            <a:off x="3745222" y="2435290"/>
            <a:ext cx="1343624" cy="5505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600" b="1" dirty="0">
                <a:solidFill>
                  <a:prstClr val="black"/>
                </a:solidFill>
                <a:latin typeface="Times New Roman" panose="02020603050405020304" pitchFamily="18" charset="0"/>
                <a:cs typeface="Times New Roman" panose="02020603050405020304" pitchFamily="18" charset="0"/>
              </a:rPr>
              <a:t>2023   EYLÜL</a:t>
            </a:r>
            <a:endParaRPr lang="tr-TR" sz="1600" dirty="0">
              <a:latin typeface="Times New Roman" panose="02020603050405020304" pitchFamily="18" charset="0"/>
              <a:cs typeface="Times New Roman" panose="02020603050405020304" pitchFamily="18" charset="0"/>
            </a:endParaRPr>
          </a:p>
        </p:txBody>
      </p:sp>
      <p:cxnSp>
        <p:nvCxnSpPr>
          <p:cNvPr id="14" name="Düz Bağlayıcı 13">
            <a:extLst>
              <a:ext uri="{FF2B5EF4-FFF2-40B4-BE49-F238E27FC236}">
                <a16:creationId xmlns:a16="http://schemas.microsoft.com/office/drawing/2014/main" id="{3243BAAC-789C-A7EF-C1D3-7E99116D4069}"/>
              </a:ext>
            </a:extLst>
          </p:cNvPr>
          <p:cNvCxnSpPr>
            <a:cxnSpLocks/>
          </p:cNvCxnSpPr>
          <p:nvPr/>
        </p:nvCxnSpPr>
        <p:spPr>
          <a:xfrm>
            <a:off x="5473148" y="4826311"/>
            <a:ext cx="732443"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9989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9263D-B62B-80ED-9BF0-FF5640993415}"/>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E03CD87C-811B-D100-54FC-714D1E830AE1}"/>
              </a:ext>
            </a:extLst>
          </p:cNvPr>
          <p:cNvSpPr>
            <a:spLocks noGrp="1"/>
          </p:cNvSpPr>
          <p:nvPr>
            <p:ph idx="1"/>
          </p:nvPr>
        </p:nvSpPr>
        <p:spPr>
          <a:xfrm>
            <a:off x="214282" y="244699"/>
            <a:ext cx="8715436" cy="6470896"/>
          </a:xfrm>
          <a:ln w="38100">
            <a:solidFill>
              <a:schemeClr val="tx1"/>
            </a:solidFill>
          </a:ln>
        </p:spPr>
        <p:txBody>
          <a:bodyPr>
            <a:normAutofit/>
          </a:bodyPr>
          <a:lstStyle/>
          <a:p>
            <a:pPr algn="ctr">
              <a:spcBef>
                <a:spcPts val="600"/>
              </a:spcBef>
              <a:buNone/>
            </a:pPr>
            <a:endParaRPr lang="tr-TR" dirty="0"/>
          </a:p>
          <a:p>
            <a:pPr algn="ctr">
              <a:spcBef>
                <a:spcPts val="600"/>
              </a:spcBef>
              <a:buNone/>
            </a:pPr>
            <a:endParaRPr lang="tr-TR" b="1" dirty="0"/>
          </a:p>
          <a:p>
            <a:pPr algn="ctr">
              <a:spcBef>
                <a:spcPts val="600"/>
              </a:spcBef>
              <a:buNone/>
            </a:pPr>
            <a:endParaRPr lang="tr-TR" b="1" dirty="0"/>
          </a:p>
        </p:txBody>
      </p:sp>
      <p:sp>
        <p:nvSpPr>
          <p:cNvPr id="8" name="Metin kutusu 7">
            <a:extLst>
              <a:ext uri="{FF2B5EF4-FFF2-40B4-BE49-F238E27FC236}">
                <a16:creationId xmlns:a16="http://schemas.microsoft.com/office/drawing/2014/main" id="{267DAA39-1850-9062-6A44-713EC519A6E9}"/>
              </a:ext>
            </a:extLst>
          </p:cNvPr>
          <p:cNvSpPr txBox="1"/>
          <p:nvPr/>
        </p:nvSpPr>
        <p:spPr>
          <a:xfrm>
            <a:off x="2139696" y="1289304"/>
            <a:ext cx="4718304" cy="3847207"/>
          </a:xfrm>
          <a:prstGeom prst="rect">
            <a:avLst/>
          </a:prstGeom>
          <a:noFill/>
        </p:spPr>
        <p:txBody>
          <a:bodyPr wrap="square">
            <a:spAutoFit/>
          </a:bodyPr>
          <a:lstStyle/>
          <a:p>
            <a:pPr marL="0" indent="0" algn="ctr">
              <a:buNone/>
            </a:pPr>
            <a:endParaRPr lang="tr-TR" sz="2800" b="1" dirty="0"/>
          </a:p>
          <a:p>
            <a:pPr marL="0" indent="0" algn="ctr">
              <a:buNone/>
            </a:pPr>
            <a:endParaRPr lang="tr-TR" sz="2800" b="1" dirty="0"/>
          </a:p>
          <a:p>
            <a:pPr algn="ctr"/>
            <a:r>
              <a:rPr lang="tr-TR" sz="3200" b="1" u="sng" dirty="0"/>
              <a:t>SENARYO 2</a:t>
            </a:r>
          </a:p>
          <a:p>
            <a:pPr algn="ctr"/>
            <a:endParaRPr lang="tr-TR" sz="3200" b="1" u="sng" dirty="0"/>
          </a:p>
          <a:p>
            <a:pPr marL="0" indent="0" algn="ctr">
              <a:buNone/>
            </a:pPr>
            <a:r>
              <a:rPr lang="tr-TR" sz="3200" b="1" dirty="0"/>
              <a:t>%  20 İHTİMAL </a:t>
            </a:r>
          </a:p>
          <a:p>
            <a:pPr marL="0" indent="0" algn="ctr">
              <a:buNone/>
            </a:pPr>
            <a:endParaRPr lang="tr-TR" sz="3200" b="1" dirty="0"/>
          </a:p>
          <a:p>
            <a:pPr marL="0" indent="0" algn="ctr">
              <a:buNone/>
            </a:pPr>
            <a:r>
              <a:rPr lang="tr-TR" sz="3200" b="1" dirty="0"/>
              <a:t>ŞİDDETLİ  EKONOMİK  KRİZ</a:t>
            </a:r>
          </a:p>
          <a:p>
            <a:pPr marL="0" indent="0" algn="ctr">
              <a:buNone/>
            </a:pPr>
            <a:endParaRPr lang="tr-TR" sz="2800" dirty="0"/>
          </a:p>
        </p:txBody>
      </p:sp>
    </p:spTree>
    <p:extLst>
      <p:ext uri="{BB962C8B-B14F-4D97-AF65-F5344CB8AC3E}">
        <p14:creationId xmlns:p14="http://schemas.microsoft.com/office/powerpoint/2010/main" val="26961106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A111C-C630-35F2-3B1D-BC4421354A8C}"/>
            </a:ext>
          </a:extLst>
        </p:cNvPr>
        <p:cNvGrpSpPr/>
        <p:nvPr/>
      </p:nvGrpSpPr>
      <p:grpSpPr>
        <a:xfrm>
          <a:off x="0" y="0"/>
          <a:ext cx="0" cy="0"/>
          <a:chOff x="0" y="0"/>
          <a:chExt cx="0" cy="0"/>
        </a:xfrm>
      </p:grpSpPr>
      <p:sp>
        <p:nvSpPr>
          <p:cNvPr id="2" name="1 Başlık">
            <a:extLst>
              <a:ext uri="{FF2B5EF4-FFF2-40B4-BE49-F238E27FC236}">
                <a16:creationId xmlns:a16="http://schemas.microsoft.com/office/drawing/2014/main" id="{986FF968-6A79-1CC0-FEB8-9E6E67433901}"/>
              </a:ext>
            </a:extLst>
          </p:cNvPr>
          <p:cNvSpPr>
            <a:spLocks noGrp="1"/>
          </p:cNvSpPr>
          <p:nvPr>
            <p:ph type="title"/>
          </p:nvPr>
        </p:nvSpPr>
        <p:spPr>
          <a:xfrm>
            <a:off x="457200" y="392806"/>
            <a:ext cx="8229600" cy="589716"/>
          </a:xfrm>
        </p:spPr>
        <p:txBody>
          <a:bodyPr>
            <a:noAutofit/>
          </a:bodyPr>
          <a:lstStyle/>
          <a:p>
            <a:r>
              <a:rPr lang="tr-TR" sz="3600" b="1" dirty="0"/>
              <a:t>EKONOMİK SEYİR </a:t>
            </a:r>
            <a:br>
              <a:rPr lang="tr-TR" sz="3600" b="1" dirty="0"/>
            </a:br>
            <a:r>
              <a:rPr lang="tr-TR" sz="3600" b="1" dirty="0"/>
              <a:t>SENARYO  2</a:t>
            </a:r>
          </a:p>
        </p:txBody>
      </p:sp>
      <p:sp>
        <p:nvSpPr>
          <p:cNvPr id="17" name="16 Dikdörtgen">
            <a:extLst>
              <a:ext uri="{FF2B5EF4-FFF2-40B4-BE49-F238E27FC236}">
                <a16:creationId xmlns:a16="http://schemas.microsoft.com/office/drawing/2014/main" id="{03099C1A-DC2B-3F43-EE31-0C1157B42A2A}"/>
              </a:ext>
            </a:extLst>
          </p:cNvPr>
          <p:cNvSpPr/>
          <p:nvPr/>
        </p:nvSpPr>
        <p:spPr>
          <a:xfrm>
            <a:off x="211015" y="168812"/>
            <a:ext cx="8721970" cy="65133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Dikdörtgen 2">
            <a:extLst>
              <a:ext uri="{FF2B5EF4-FFF2-40B4-BE49-F238E27FC236}">
                <a16:creationId xmlns:a16="http://schemas.microsoft.com/office/drawing/2014/main" id="{3AE328A2-A15E-854C-9E50-17DA24E6C25D}"/>
              </a:ext>
            </a:extLst>
          </p:cNvPr>
          <p:cNvSpPr/>
          <p:nvPr/>
        </p:nvSpPr>
        <p:spPr>
          <a:xfrm>
            <a:off x="5743977" y="5885645"/>
            <a:ext cx="824248" cy="57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5" name="Dikdörtgen 4">
            <a:extLst>
              <a:ext uri="{FF2B5EF4-FFF2-40B4-BE49-F238E27FC236}">
                <a16:creationId xmlns:a16="http://schemas.microsoft.com/office/drawing/2014/main" id="{B12C9BC4-DFD1-17CF-992F-90729060B8FB}"/>
              </a:ext>
            </a:extLst>
          </p:cNvPr>
          <p:cNvSpPr/>
          <p:nvPr/>
        </p:nvSpPr>
        <p:spPr>
          <a:xfrm>
            <a:off x="457200" y="803080"/>
            <a:ext cx="1741715" cy="462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a:solidFill>
                  <a:prstClr val="black"/>
                </a:solidFill>
              </a:rPr>
              <a:t>2013-15</a:t>
            </a:r>
          </a:p>
        </p:txBody>
      </p:sp>
      <p:sp>
        <p:nvSpPr>
          <p:cNvPr id="6" name="Dikdörtgen 5">
            <a:extLst>
              <a:ext uri="{FF2B5EF4-FFF2-40B4-BE49-F238E27FC236}">
                <a16:creationId xmlns:a16="http://schemas.microsoft.com/office/drawing/2014/main" id="{3D26C041-DA02-ADE8-4A9D-0CF211F5868F}"/>
              </a:ext>
            </a:extLst>
          </p:cNvPr>
          <p:cNvSpPr/>
          <p:nvPr/>
        </p:nvSpPr>
        <p:spPr>
          <a:xfrm>
            <a:off x="7358743" y="1839686"/>
            <a:ext cx="729343"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7" name="Metin kutusu 6">
            <a:extLst>
              <a:ext uri="{FF2B5EF4-FFF2-40B4-BE49-F238E27FC236}">
                <a16:creationId xmlns:a16="http://schemas.microsoft.com/office/drawing/2014/main" id="{6A98DEB7-81ED-0863-1687-188B8250F38E}"/>
              </a:ext>
            </a:extLst>
          </p:cNvPr>
          <p:cNvSpPr txBox="1"/>
          <p:nvPr/>
        </p:nvSpPr>
        <p:spPr>
          <a:xfrm>
            <a:off x="7723414" y="5409647"/>
            <a:ext cx="844899" cy="707886"/>
          </a:xfrm>
          <a:prstGeom prst="rect">
            <a:avLst/>
          </a:prstGeom>
          <a:noFill/>
        </p:spPr>
        <p:txBody>
          <a:bodyPr wrap="square" rtlCol="0">
            <a:spAutoFit/>
          </a:bodyPr>
          <a:lstStyle/>
          <a:p>
            <a:r>
              <a:rPr lang="tr-TR" sz="2000" b="1" dirty="0">
                <a:solidFill>
                  <a:prstClr val="black"/>
                </a:solidFill>
              </a:rPr>
              <a:t>                 2026 </a:t>
            </a:r>
          </a:p>
        </p:txBody>
      </p:sp>
      <p:cxnSp>
        <p:nvCxnSpPr>
          <p:cNvPr id="9" name="Düz Bağlayıcı 8">
            <a:extLst>
              <a:ext uri="{FF2B5EF4-FFF2-40B4-BE49-F238E27FC236}">
                <a16:creationId xmlns:a16="http://schemas.microsoft.com/office/drawing/2014/main" id="{DD2D93D9-E103-6B65-3D7E-4E406C0F5FC5}"/>
              </a:ext>
            </a:extLst>
          </p:cNvPr>
          <p:cNvCxnSpPr/>
          <p:nvPr/>
        </p:nvCxnSpPr>
        <p:spPr>
          <a:xfrm>
            <a:off x="1393763" y="1355070"/>
            <a:ext cx="1860974" cy="2872268"/>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Düz Bağlayıcı 10">
            <a:extLst>
              <a:ext uri="{FF2B5EF4-FFF2-40B4-BE49-F238E27FC236}">
                <a16:creationId xmlns:a16="http://schemas.microsoft.com/office/drawing/2014/main" id="{C06149F2-B74B-EAD0-FE63-236D5E886309}"/>
              </a:ext>
            </a:extLst>
          </p:cNvPr>
          <p:cNvCxnSpPr/>
          <p:nvPr/>
        </p:nvCxnSpPr>
        <p:spPr>
          <a:xfrm flipV="1">
            <a:off x="3254737" y="2582999"/>
            <a:ext cx="1210614" cy="1622738"/>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F70EB603-DC84-A5F3-201A-93A785745AFA}"/>
              </a:ext>
            </a:extLst>
          </p:cNvPr>
          <p:cNvCxnSpPr>
            <a:cxnSpLocks/>
          </p:cNvCxnSpPr>
          <p:nvPr/>
        </p:nvCxnSpPr>
        <p:spPr>
          <a:xfrm>
            <a:off x="4465351" y="2578193"/>
            <a:ext cx="1110449" cy="163235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F6FB9B42-1881-6DD1-B891-1F2757CC9C10}"/>
              </a:ext>
            </a:extLst>
          </p:cNvPr>
          <p:cNvCxnSpPr>
            <a:cxnSpLocks/>
          </p:cNvCxnSpPr>
          <p:nvPr/>
        </p:nvCxnSpPr>
        <p:spPr>
          <a:xfrm flipH="1" flipV="1">
            <a:off x="5990488" y="4199974"/>
            <a:ext cx="1659443" cy="160293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Metin kutusu 3">
            <a:extLst>
              <a:ext uri="{FF2B5EF4-FFF2-40B4-BE49-F238E27FC236}">
                <a16:creationId xmlns:a16="http://schemas.microsoft.com/office/drawing/2014/main" id="{93253E8C-3F9E-CB40-F528-8ABACF3803C7}"/>
              </a:ext>
            </a:extLst>
          </p:cNvPr>
          <p:cNvSpPr txBox="1"/>
          <p:nvPr/>
        </p:nvSpPr>
        <p:spPr>
          <a:xfrm>
            <a:off x="2338652" y="4317040"/>
            <a:ext cx="1674253" cy="646331"/>
          </a:xfrm>
          <a:prstGeom prst="rect">
            <a:avLst/>
          </a:prstGeom>
          <a:noFill/>
        </p:spPr>
        <p:txBody>
          <a:bodyPr wrap="square" rtlCol="0">
            <a:spAutoFit/>
          </a:bodyPr>
          <a:lstStyle/>
          <a:p>
            <a:pPr algn="ctr"/>
            <a:r>
              <a:rPr lang="tr-TR" b="1" dirty="0">
                <a:solidFill>
                  <a:prstClr val="black"/>
                </a:solidFill>
              </a:rPr>
              <a:t>2018 SON ÇEYREK </a:t>
            </a:r>
          </a:p>
        </p:txBody>
      </p:sp>
      <p:sp>
        <p:nvSpPr>
          <p:cNvPr id="8" name="Metin kutusu 7">
            <a:extLst>
              <a:ext uri="{FF2B5EF4-FFF2-40B4-BE49-F238E27FC236}">
                <a16:creationId xmlns:a16="http://schemas.microsoft.com/office/drawing/2014/main" id="{4BC704D8-A0D4-29F5-87A0-B8FEB2C4C51A}"/>
              </a:ext>
            </a:extLst>
          </p:cNvPr>
          <p:cNvSpPr txBox="1"/>
          <p:nvPr/>
        </p:nvSpPr>
        <p:spPr>
          <a:xfrm>
            <a:off x="4686691" y="4317040"/>
            <a:ext cx="2080726" cy="1446550"/>
          </a:xfrm>
          <a:prstGeom prst="rect">
            <a:avLst/>
          </a:prstGeom>
          <a:noFill/>
        </p:spPr>
        <p:txBody>
          <a:bodyPr wrap="square" rtlCol="0">
            <a:spAutoFit/>
          </a:bodyPr>
          <a:lstStyle/>
          <a:p>
            <a:pPr algn="ctr"/>
            <a:r>
              <a:rPr lang="tr-TR" b="1" dirty="0">
                <a:solidFill>
                  <a:prstClr val="black"/>
                </a:solidFill>
              </a:rPr>
              <a:t>2025 </a:t>
            </a:r>
          </a:p>
          <a:p>
            <a:pPr algn="ctr"/>
            <a:r>
              <a:rPr lang="tr-TR" b="1" dirty="0">
                <a:solidFill>
                  <a:prstClr val="black"/>
                </a:solidFill>
              </a:rPr>
              <a:t>TEMMUZ</a:t>
            </a:r>
          </a:p>
          <a:p>
            <a:pPr algn="ctr"/>
            <a:r>
              <a:rPr lang="tr-TR" sz="1600" b="1" dirty="0">
                <a:solidFill>
                  <a:prstClr val="black"/>
                </a:solidFill>
              </a:rPr>
              <a:t> </a:t>
            </a:r>
          </a:p>
          <a:p>
            <a:pPr algn="ctr"/>
            <a:endParaRPr lang="tr-TR" sz="1600" b="1" dirty="0">
              <a:solidFill>
                <a:prstClr val="black"/>
              </a:solidFill>
            </a:endParaRPr>
          </a:p>
          <a:p>
            <a:pPr algn="ctr"/>
            <a:endParaRPr lang="tr-TR" sz="2000" b="1" dirty="0">
              <a:solidFill>
                <a:prstClr val="black"/>
              </a:solidFill>
            </a:endParaRPr>
          </a:p>
        </p:txBody>
      </p:sp>
      <p:sp>
        <p:nvSpPr>
          <p:cNvPr id="18" name="Dikdörtgen 17">
            <a:extLst>
              <a:ext uri="{FF2B5EF4-FFF2-40B4-BE49-F238E27FC236}">
                <a16:creationId xmlns:a16="http://schemas.microsoft.com/office/drawing/2014/main" id="{CF7F1200-3D6E-81C2-C3C9-AF8FB22A4FB2}"/>
              </a:ext>
            </a:extLst>
          </p:cNvPr>
          <p:cNvSpPr/>
          <p:nvPr/>
        </p:nvSpPr>
        <p:spPr>
          <a:xfrm>
            <a:off x="3793539" y="1549369"/>
            <a:ext cx="1343624" cy="5505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600" b="1" dirty="0">
                <a:solidFill>
                  <a:prstClr val="black"/>
                </a:solidFill>
                <a:latin typeface="Times New Roman" panose="02020603050405020304" pitchFamily="18" charset="0"/>
                <a:cs typeface="Times New Roman" panose="02020603050405020304" pitchFamily="18" charset="0"/>
              </a:rPr>
              <a:t>2023   EYLÜL</a:t>
            </a:r>
            <a:endParaRPr lang="tr-TR" sz="1600" dirty="0">
              <a:latin typeface="Times New Roman" panose="02020603050405020304" pitchFamily="18" charset="0"/>
              <a:cs typeface="Times New Roman" panose="02020603050405020304" pitchFamily="18" charset="0"/>
            </a:endParaRPr>
          </a:p>
        </p:txBody>
      </p:sp>
      <p:cxnSp>
        <p:nvCxnSpPr>
          <p:cNvPr id="14" name="Düz Bağlayıcı 13">
            <a:extLst>
              <a:ext uri="{FF2B5EF4-FFF2-40B4-BE49-F238E27FC236}">
                <a16:creationId xmlns:a16="http://schemas.microsoft.com/office/drawing/2014/main" id="{43F8F4CB-5EAF-9C41-6507-C2EFBFE7D73D}"/>
              </a:ext>
            </a:extLst>
          </p:cNvPr>
          <p:cNvCxnSpPr>
            <a:cxnSpLocks/>
          </p:cNvCxnSpPr>
          <p:nvPr/>
        </p:nvCxnSpPr>
        <p:spPr>
          <a:xfrm>
            <a:off x="5575800" y="4199974"/>
            <a:ext cx="414688"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5687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BD22A-D735-6781-951B-CB5FA386832C}"/>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FB8C80C2-9102-A975-9A2F-087DBBA70822}"/>
              </a:ext>
            </a:extLst>
          </p:cNvPr>
          <p:cNvSpPr>
            <a:spLocks noGrp="1"/>
          </p:cNvSpPr>
          <p:nvPr>
            <p:ph idx="1"/>
          </p:nvPr>
        </p:nvSpPr>
        <p:spPr>
          <a:xfrm>
            <a:off x="214282" y="244699"/>
            <a:ext cx="8715436" cy="6470896"/>
          </a:xfrm>
          <a:ln w="38100">
            <a:solidFill>
              <a:schemeClr val="tx1"/>
            </a:solidFill>
          </a:ln>
        </p:spPr>
        <p:txBody>
          <a:bodyPr>
            <a:normAutofit/>
          </a:bodyPr>
          <a:lstStyle/>
          <a:p>
            <a:pPr algn="ctr">
              <a:spcBef>
                <a:spcPts val="600"/>
              </a:spcBef>
              <a:buNone/>
            </a:pPr>
            <a:endParaRPr lang="tr-TR" dirty="0"/>
          </a:p>
          <a:p>
            <a:pPr algn="ctr">
              <a:spcBef>
                <a:spcPts val="600"/>
              </a:spcBef>
              <a:buNone/>
            </a:pPr>
            <a:endParaRPr lang="tr-TR" b="1" dirty="0"/>
          </a:p>
          <a:p>
            <a:pPr algn="ctr">
              <a:spcBef>
                <a:spcPts val="600"/>
              </a:spcBef>
              <a:buNone/>
            </a:pPr>
            <a:endParaRPr lang="tr-TR" b="1" dirty="0"/>
          </a:p>
        </p:txBody>
      </p:sp>
      <p:sp>
        <p:nvSpPr>
          <p:cNvPr id="8" name="Metin kutusu 7">
            <a:extLst>
              <a:ext uri="{FF2B5EF4-FFF2-40B4-BE49-F238E27FC236}">
                <a16:creationId xmlns:a16="http://schemas.microsoft.com/office/drawing/2014/main" id="{10E65832-64FA-3D78-9446-5A6761AC78B0}"/>
              </a:ext>
            </a:extLst>
          </p:cNvPr>
          <p:cNvSpPr txBox="1"/>
          <p:nvPr/>
        </p:nvSpPr>
        <p:spPr>
          <a:xfrm>
            <a:off x="1508760" y="1864675"/>
            <a:ext cx="5961888" cy="3847207"/>
          </a:xfrm>
          <a:prstGeom prst="rect">
            <a:avLst/>
          </a:prstGeom>
          <a:noFill/>
        </p:spPr>
        <p:txBody>
          <a:bodyPr wrap="square">
            <a:spAutoFit/>
          </a:bodyPr>
          <a:lstStyle/>
          <a:p>
            <a:pPr algn="ctr"/>
            <a:r>
              <a:rPr lang="tr-TR" sz="3200" b="1" u="sng" dirty="0"/>
              <a:t>SENARYO 1</a:t>
            </a:r>
          </a:p>
          <a:p>
            <a:pPr algn="ctr"/>
            <a:endParaRPr lang="tr-TR" sz="3200" b="1" u="sng" dirty="0"/>
          </a:p>
          <a:p>
            <a:pPr marL="0" indent="0" algn="ctr">
              <a:buNone/>
            </a:pPr>
            <a:r>
              <a:rPr lang="tr-TR" sz="3200" b="1" dirty="0"/>
              <a:t>%  80  İHTİMAL </a:t>
            </a:r>
          </a:p>
          <a:p>
            <a:pPr marL="0" indent="0" algn="ctr">
              <a:buNone/>
            </a:pPr>
            <a:endParaRPr lang="tr-TR" sz="3200" b="1" dirty="0"/>
          </a:p>
          <a:p>
            <a:pPr marL="0" indent="0" algn="ctr">
              <a:buNone/>
            </a:pPr>
            <a:r>
              <a:rPr lang="tr-TR" sz="3200" b="1" dirty="0"/>
              <a:t>EKONOMİ  TOPARLAYACAK</a:t>
            </a:r>
          </a:p>
          <a:p>
            <a:pPr marL="0" indent="0" algn="ctr">
              <a:buNone/>
            </a:pPr>
            <a:endParaRPr lang="tr-TR" sz="2800" b="1" dirty="0"/>
          </a:p>
          <a:p>
            <a:pPr marL="0" indent="0" algn="ctr">
              <a:buNone/>
            </a:pPr>
            <a:endParaRPr lang="tr-TR" sz="2800" b="1" dirty="0"/>
          </a:p>
          <a:p>
            <a:pPr marL="0" indent="0" algn="ctr">
              <a:buNone/>
            </a:pPr>
            <a:endParaRPr lang="tr-TR" sz="2800" dirty="0"/>
          </a:p>
        </p:txBody>
      </p:sp>
    </p:spTree>
    <p:extLst>
      <p:ext uri="{BB962C8B-B14F-4D97-AF65-F5344CB8AC3E}">
        <p14:creationId xmlns:p14="http://schemas.microsoft.com/office/powerpoint/2010/main" val="2080249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D648B-22FC-AC8A-A316-6E5A430761B4}"/>
            </a:ext>
          </a:extLst>
        </p:cNvPr>
        <p:cNvGrpSpPr/>
        <p:nvPr/>
      </p:nvGrpSpPr>
      <p:grpSpPr>
        <a:xfrm>
          <a:off x="0" y="0"/>
          <a:ext cx="0" cy="0"/>
          <a:chOff x="0" y="0"/>
          <a:chExt cx="0" cy="0"/>
        </a:xfrm>
      </p:grpSpPr>
      <p:sp>
        <p:nvSpPr>
          <p:cNvPr id="2" name="1 Başlık">
            <a:extLst>
              <a:ext uri="{FF2B5EF4-FFF2-40B4-BE49-F238E27FC236}">
                <a16:creationId xmlns:a16="http://schemas.microsoft.com/office/drawing/2014/main" id="{6992DFA4-839A-1030-9D6A-49433AEED2D8}"/>
              </a:ext>
            </a:extLst>
          </p:cNvPr>
          <p:cNvSpPr>
            <a:spLocks noGrp="1"/>
          </p:cNvSpPr>
          <p:nvPr>
            <p:ph type="title"/>
          </p:nvPr>
        </p:nvSpPr>
        <p:spPr>
          <a:xfrm>
            <a:off x="457200" y="274638"/>
            <a:ext cx="8229600" cy="999339"/>
          </a:xfrm>
        </p:spPr>
        <p:txBody>
          <a:bodyPr>
            <a:noAutofit/>
          </a:bodyPr>
          <a:lstStyle/>
          <a:p>
            <a:r>
              <a:rPr lang="tr-TR" sz="3600" b="1" dirty="0"/>
              <a:t>EKONOMİK SEYİR </a:t>
            </a:r>
            <a:br>
              <a:rPr lang="tr-TR" sz="3600" b="1" dirty="0"/>
            </a:br>
            <a:r>
              <a:rPr lang="tr-TR" sz="3600" b="1" dirty="0"/>
              <a:t>SENARYO  1</a:t>
            </a:r>
          </a:p>
        </p:txBody>
      </p:sp>
      <p:sp>
        <p:nvSpPr>
          <p:cNvPr id="17" name="16 Dikdörtgen">
            <a:extLst>
              <a:ext uri="{FF2B5EF4-FFF2-40B4-BE49-F238E27FC236}">
                <a16:creationId xmlns:a16="http://schemas.microsoft.com/office/drawing/2014/main" id="{80C281D1-8D04-D9EA-0DA3-A10CA103FA5E}"/>
              </a:ext>
            </a:extLst>
          </p:cNvPr>
          <p:cNvSpPr/>
          <p:nvPr/>
        </p:nvSpPr>
        <p:spPr>
          <a:xfrm>
            <a:off x="211015" y="168812"/>
            <a:ext cx="8721970" cy="65133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Dikdörtgen 2">
            <a:extLst>
              <a:ext uri="{FF2B5EF4-FFF2-40B4-BE49-F238E27FC236}">
                <a16:creationId xmlns:a16="http://schemas.microsoft.com/office/drawing/2014/main" id="{B4443B89-7FCE-689A-4C29-C2A33DBE470E}"/>
              </a:ext>
            </a:extLst>
          </p:cNvPr>
          <p:cNvSpPr/>
          <p:nvPr/>
        </p:nvSpPr>
        <p:spPr>
          <a:xfrm>
            <a:off x="5743977" y="5885645"/>
            <a:ext cx="824248" cy="579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5" name="Dikdörtgen 4">
            <a:extLst>
              <a:ext uri="{FF2B5EF4-FFF2-40B4-BE49-F238E27FC236}">
                <a16:creationId xmlns:a16="http://schemas.microsoft.com/office/drawing/2014/main" id="{E8B03DB1-281E-9AC9-DC40-965536A56201}"/>
              </a:ext>
            </a:extLst>
          </p:cNvPr>
          <p:cNvSpPr/>
          <p:nvPr/>
        </p:nvSpPr>
        <p:spPr>
          <a:xfrm>
            <a:off x="444525" y="1482143"/>
            <a:ext cx="1741715" cy="462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a:solidFill>
                  <a:prstClr val="black"/>
                </a:solidFill>
              </a:rPr>
              <a:t>2013-15</a:t>
            </a:r>
          </a:p>
        </p:txBody>
      </p:sp>
      <p:sp>
        <p:nvSpPr>
          <p:cNvPr id="6" name="Dikdörtgen 5">
            <a:extLst>
              <a:ext uri="{FF2B5EF4-FFF2-40B4-BE49-F238E27FC236}">
                <a16:creationId xmlns:a16="http://schemas.microsoft.com/office/drawing/2014/main" id="{C1603AAE-5F72-145A-5340-16BF2EF377F1}"/>
              </a:ext>
            </a:extLst>
          </p:cNvPr>
          <p:cNvSpPr/>
          <p:nvPr/>
        </p:nvSpPr>
        <p:spPr>
          <a:xfrm>
            <a:off x="7358743" y="1839686"/>
            <a:ext cx="729343"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7" name="Metin kutusu 6">
            <a:extLst>
              <a:ext uri="{FF2B5EF4-FFF2-40B4-BE49-F238E27FC236}">
                <a16:creationId xmlns:a16="http://schemas.microsoft.com/office/drawing/2014/main" id="{74321E7D-001F-85D6-7FF9-84FBD7B6EAB2}"/>
              </a:ext>
            </a:extLst>
          </p:cNvPr>
          <p:cNvSpPr txBox="1"/>
          <p:nvPr/>
        </p:nvSpPr>
        <p:spPr>
          <a:xfrm>
            <a:off x="8088086" y="2144486"/>
            <a:ext cx="729343" cy="707886"/>
          </a:xfrm>
          <a:prstGeom prst="rect">
            <a:avLst/>
          </a:prstGeom>
          <a:noFill/>
        </p:spPr>
        <p:txBody>
          <a:bodyPr wrap="square" rtlCol="0">
            <a:spAutoFit/>
          </a:bodyPr>
          <a:lstStyle/>
          <a:p>
            <a:r>
              <a:rPr lang="tr-TR" sz="2000" b="1" dirty="0">
                <a:solidFill>
                  <a:prstClr val="black"/>
                </a:solidFill>
              </a:rPr>
              <a:t>                 2027 </a:t>
            </a:r>
          </a:p>
        </p:txBody>
      </p:sp>
      <p:cxnSp>
        <p:nvCxnSpPr>
          <p:cNvPr id="9" name="Düz Bağlayıcı 8">
            <a:extLst>
              <a:ext uri="{FF2B5EF4-FFF2-40B4-BE49-F238E27FC236}">
                <a16:creationId xmlns:a16="http://schemas.microsoft.com/office/drawing/2014/main" id="{1ED27B82-48C6-0C8E-51A1-586B9BD31AE0}"/>
              </a:ext>
            </a:extLst>
          </p:cNvPr>
          <p:cNvCxnSpPr/>
          <p:nvPr/>
        </p:nvCxnSpPr>
        <p:spPr>
          <a:xfrm>
            <a:off x="1315383" y="1944431"/>
            <a:ext cx="1860974" cy="2872268"/>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Düz Bağlayıcı 10">
            <a:extLst>
              <a:ext uri="{FF2B5EF4-FFF2-40B4-BE49-F238E27FC236}">
                <a16:creationId xmlns:a16="http://schemas.microsoft.com/office/drawing/2014/main" id="{EB0583ED-66F7-2498-9304-77E55B332973}"/>
              </a:ext>
            </a:extLst>
          </p:cNvPr>
          <p:cNvCxnSpPr/>
          <p:nvPr/>
        </p:nvCxnSpPr>
        <p:spPr>
          <a:xfrm flipV="1">
            <a:off x="3176357" y="3193961"/>
            <a:ext cx="1210614" cy="1622738"/>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77180EA8-BCD3-621A-E240-1F29EC5B5C62}"/>
              </a:ext>
            </a:extLst>
          </p:cNvPr>
          <p:cNvCxnSpPr>
            <a:cxnSpLocks/>
          </p:cNvCxnSpPr>
          <p:nvPr/>
        </p:nvCxnSpPr>
        <p:spPr>
          <a:xfrm>
            <a:off x="4362699" y="3193961"/>
            <a:ext cx="1110449" cy="163235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68CCF538-7678-3437-1E63-D57AE8C741CE}"/>
              </a:ext>
            </a:extLst>
          </p:cNvPr>
          <p:cNvCxnSpPr>
            <a:cxnSpLocks/>
          </p:cNvCxnSpPr>
          <p:nvPr/>
        </p:nvCxnSpPr>
        <p:spPr>
          <a:xfrm flipH="1">
            <a:off x="6205591" y="3193961"/>
            <a:ext cx="2380625" cy="162273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Metin kutusu 3">
            <a:extLst>
              <a:ext uri="{FF2B5EF4-FFF2-40B4-BE49-F238E27FC236}">
                <a16:creationId xmlns:a16="http://schemas.microsoft.com/office/drawing/2014/main" id="{DF36CA50-B2C4-7CE4-5E56-E73A0A36984A}"/>
              </a:ext>
            </a:extLst>
          </p:cNvPr>
          <p:cNvSpPr txBox="1"/>
          <p:nvPr/>
        </p:nvSpPr>
        <p:spPr>
          <a:xfrm>
            <a:off x="2339230" y="4892778"/>
            <a:ext cx="1674253" cy="646331"/>
          </a:xfrm>
          <a:prstGeom prst="rect">
            <a:avLst/>
          </a:prstGeom>
          <a:noFill/>
        </p:spPr>
        <p:txBody>
          <a:bodyPr wrap="square" rtlCol="0">
            <a:spAutoFit/>
          </a:bodyPr>
          <a:lstStyle/>
          <a:p>
            <a:pPr algn="ctr"/>
            <a:r>
              <a:rPr lang="tr-TR" b="1" dirty="0">
                <a:solidFill>
                  <a:prstClr val="black"/>
                </a:solidFill>
              </a:rPr>
              <a:t>2018 SON ÇEYREK </a:t>
            </a:r>
          </a:p>
        </p:txBody>
      </p:sp>
      <p:sp>
        <p:nvSpPr>
          <p:cNvPr id="8" name="Metin kutusu 7">
            <a:extLst>
              <a:ext uri="{FF2B5EF4-FFF2-40B4-BE49-F238E27FC236}">
                <a16:creationId xmlns:a16="http://schemas.microsoft.com/office/drawing/2014/main" id="{CD3E4E4A-0910-E72A-E9AE-B95508BB50E8}"/>
              </a:ext>
            </a:extLst>
          </p:cNvPr>
          <p:cNvSpPr txBox="1"/>
          <p:nvPr/>
        </p:nvSpPr>
        <p:spPr>
          <a:xfrm>
            <a:off x="4749282" y="4892779"/>
            <a:ext cx="2080726" cy="1415772"/>
          </a:xfrm>
          <a:prstGeom prst="rect">
            <a:avLst/>
          </a:prstGeom>
          <a:noFill/>
        </p:spPr>
        <p:txBody>
          <a:bodyPr wrap="square" rtlCol="0">
            <a:spAutoFit/>
          </a:bodyPr>
          <a:lstStyle/>
          <a:p>
            <a:pPr algn="ctr"/>
            <a:r>
              <a:rPr lang="tr-TR" b="1" dirty="0">
                <a:solidFill>
                  <a:prstClr val="black"/>
                </a:solidFill>
              </a:rPr>
              <a:t>2025 </a:t>
            </a:r>
          </a:p>
          <a:p>
            <a:pPr algn="ctr"/>
            <a:r>
              <a:rPr lang="tr-TR" sz="1600" b="1" dirty="0">
                <a:solidFill>
                  <a:prstClr val="black"/>
                </a:solidFill>
              </a:rPr>
              <a:t>TEMMUZ-AĞUSTOS-EYLÜL -EKİM</a:t>
            </a:r>
          </a:p>
          <a:p>
            <a:pPr algn="ctr"/>
            <a:endParaRPr lang="tr-TR" sz="1600" b="1" dirty="0">
              <a:solidFill>
                <a:prstClr val="black"/>
              </a:solidFill>
            </a:endParaRPr>
          </a:p>
          <a:p>
            <a:pPr algn="ctr"/>
            <a:endParaRPr lang="tr-TR" sz="2000" b="1" dirty="0">
              <a:solidFill>
                <a:prstClr val="black"/>
              </a:solidFill>
            </a:endParaRPr>
          </a:p>
        </p:txBody>
      </p:sp>
      <p:sp>
        <p:nvSpPr>
          <p:cNvPr id="18" name="Dikdörtgen 17">
            <a:extLst>
              <a:ext uri="{FF2B5EF4-FFF2-40B4-BE49-F238E27FC236}">
                <a16:creationId xmlns:a16="http://schemas.microsoft.com/office/drawing/2014/main" id="{2980A521-B6D1-92B3-4B4C-5F4C8B863B61}"/>
              </a:ext>
            </a:extLst>
          </p:cNvPr>
          <p:cNvSpPr/>
          <p:nvPr/>
        </p:nvSpPr>
        <p:spPr>
          <a:xfrm>
            <a:off x="3745222" y="2435290"/>
            <a:ext cx="1343624" cy="5505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600" b="1" dirty="0">
                <a:solidFill>
                  <a:prstClr val="black"/>
                </a:solidFill>
                <a:latin typeface="Times New Roman" panose="02020603050405020304" pitchFamily="18" charset="0"/>
                <a:cs typeface="Times New Roman" panose="02020603050405020304" pitchFamily="18" charset="0"/>
              </a:rPr>
              <a:t>2023   EYLÜL</a:t>
            </a:r>
            <a:endParaRPr lang="tr-TR" sz="1600" dirty="0">
              <a:latin typeface="Times New Roman" panose="02020603050405020304" pitchFamily="18" charset="0"/>
              <a:cs typeface="Times New Roman" panose="02020603050405020304" pitchFamily="18" charset="0"/>
            </a:endParaRPr>
          </a:p>
        </p:txBody>
      </p:sp>
      <p:cxnSp>
        <p:nvCxnSpPr>
          <p:cNvPr id="14" name="Düz Bağlayıcı 13">
            <a:extLst>
              <a:ext uri="{FF2B5EF4-FFF2-40B4-BE49-F238E27FC236}">
                <a16:creationId xmlns:a16="http://schemas.microsoft.com/office/drawing/2014/main" id="{918CCEC7-F6EE-EDF2-1B21-E141F5A39A55}"/>
              </a:ext>
            </a:extLst>
          </p:cNvPr>
          <p:cNvCxnSpPr>
            <a:cxnSpLocks/>
          </p:cNvCxnSpPr>
          <p:nvPr/>
        </p:nvCxnSpPr>
        <p:spPr>
          <a:xfrm>
            <a:off x="5473148" y="4826311"/>
            <a:ext cx="732443"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8702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2357" y="0"/>
            <a:ext cx="8879286" cy="340659"/>
          </a:xfrm>
          <a:solidFill>
            <a:schemeClr val="accent4">
              <a:lumMod val="20000"/>
              <a:lumOff val="80000"/>
            </a:schemeClr>
          </a:solidFill>
          <a:ln w="22225">
            <a:solidFill>
              <a:schemeClr val="accent1"/>
            </a:solidFill>
          </a:ln>
        </p:spPr>
        <p:txBody>
          <a:bodyPr>
            <a:normAutofit fontScale="90000"/>
          </a:bodyPr>
          <a:lstStyle/>
          <a:p>
            <a:r>
              <a:rPr lang="tr-TR" sz="3200" b="1" dirty="0"/>
              <a:t>TÜRKİYE EKONOMİSİ</a:t>
            </a:r>
          </a:p>
        </p:txBody>
      </p:sp>
      <p:sp>
        <p:nvSpPr>
          <p:cNvPr id="3" name="İçerik Yer Tutucusu 2"/>
          <p:cNvSpPr>
            <a:spLocks noGrp="1"/>
          </p:cNvSpPr>
          <p:nvPr>
            <p:ph idx="1"/>
          </p:nvPr>
        </p:nvSpPr>
        <p:spPr>
          <a:xfrm>
            <a:off x="132357" y="340659"/>
            <a:ext cx="8879286" cy="6517341"/>
          </a:xfrm>
          <a:noFill/>
          <a:ln w="22225">
            <a:solidFill>
              <a:schemeClr val="accent1"/>
            </a:solidFill>
          </a:ln>
        </p:spPr>
        <p:txBody>
          <a:bodyPr vert="horz" lIns="91440" tIns="45720" rIns="91440" bIns="45720" rtlCol="0" anchor="t">
            <a:noAutofit/>
          </a:bodyPr>
          <a:lstStyle/>
          <a:p>
            <a:pPr marL="0" indent="0" algn="ctr">
              <a:buNone/>
            </a:pPr>
            <a:r>
              <a:rPr lang="tr-TR" sz="1600" b="1" u="sng" dirty="0">
                <a:latin typeface="Times New Roman" panose="02020603050405020304" pitchFamily="18" charset="0"/>
                <a:cs typeface="Times New Roman" panose="02020603050405020304" pitchFamily="18" charset="0"/>
              </a:rPr>
              <a:t>İÇ PİYASA </a:t>
            </a:r>
          </a:p>
          <a:p>
            <a:pPr marL="0" indent="0" algn="ctr">
              <a:buNone/>
            </a:pPr>
            <a:r>
              <a:rPr lang="tr-TR" sz="1500" dirty="0">
                <a:latin typeface="Times New Roman" panose="02020603050405020304" pitchFamily="18" charset="0"/>
                <a:cs typeface="Times New Roman" panose="02020603050405020304" pitchFamily="18" charset="0"/>
              </a:rPr>
              <a:t>1. Vergilerin artışından dolayı,          2. Parasal sıkılaştırma yapıldığından dolayı,</a:t>
            </a:r>
          </a:p>
          <a:p>
            <a:pPr marL="0" indent="0" algn="ctr">
              <a:buNone/>
            </a:pPr>
            <a:r>
              <a:rPr lang="tr-TR" sz="1500" dirty="0">
                <a:latin typeface="Times New Roman" panose="02020603050405020304" pitchFamily="18" charset="0"/>
                <a:cs typeface="Times New Roman" panose="02020603050405020304" pitchFamily="18" charset="0"/>
              </a:rPr>
              <a:t>3. Bireysellerin ve  ihracat yapmayan firmaların faizlerinin artışı ve krediye ulaşması zorlaştığından dolayı,</a:t>
            </a:r>
          </a:p>
          <a:p>
            <a:pPr marL="0" indent="0" algn="ctr">
              <a:buNone/>
            </a:pPr>
            <a:r>
              <a:rPr lang="tr-TR" sz="1500" dirty="0">
                <a:latin typeface="Times New Roman" panose="02020603050405020304" pitchFamily="18" charset="0"/>
                <a:cs typeface="Times New Roman" panose="02020603050405020304" pitchFamily="18" charset="0"/>
              </a:rPr>
              <a:t> 4. Kredi kartına taksit yapılması sınırlandığından dolayı </a:t>
            </a:r>
          </a:p>
          <a:p>
            <a:pPr marL="0" indent="0" algn="ctr">
              <a:buNone/>
            </a:pPr>
            <a:r>
              <a:rPr lang="tr-TR" sz="1600" b="1" u="sng" dirty="0">
                <a:highlight>
                  <a:srgbClr val="FFFF00"/>
                </a:highlight>
                <a:latin typeface="Times New Roman" panose="02020603050405020304" pitchFamily="18" charset="0"/>
                <a:cs typeface="Times New Roman" panose="02020603050405020304" pitchFamily="18" charset="0"/>
              </a:rPr>
              <a:t>ÖNGÖRÜMÜZ</a:t>
            </a:r>
          </a:p>
          <a:p>
            <a:pPr marL="0" indent="0" algn="ctr">
              <a:buNone/>
            </a:pPr>
            <a:r>
              <a:rPr lang="tr-TR" sz="1600" dirty="0">
                <a:latin typeface="Times New Roman" panose="02020603050405020304" pitchFamily="18" charset="0"/>
                <a:cs typeface="Times New Roman" panose="02020603050405020304" pitchFamily="18" charset="0"/>
              </a:rPr>
              <a:t>2023 Eylül ayından sonra  iç piyasada tüketimin azalacağını ve talebin düşeceğini tahmin ediyoruz demiştik   ve maalesef öyle olmaktadır.</a:t>
            </a:r>
          </a:p>
          <a:p>
            <a:pPr marL="0" indent="0" algn="ctr">
              <a:buNone/>
            </a:pPr>
            <a:r>
              <a:rPr lang="tr-TR" sz="1600" b="1" dirty="0">
                <a:latin typeface="Times New Roman" panose="02020603050405020304" pitchFamily="18" charset="0"/>
                <a:cs typeface="Times New Roman" panose="02020603050405020304" pitchFamily="18" charset="0"/>
              </a:rPr>
              <a:t>Merkez Bankası İlk Faiz Düşüşünü  26 Aralık 2024 de yapmıştır.  2025 yılında 8 toplantı olacaktır. Biz  2025 yılında  8 toplantının 5-6 </a:t>
            </a:r>
            <a:r>
              <a:rPr lang="tr-TR" sz="1600" b="1" dirty="0" err="1">
                <a:latin typeface="Times New Roman" panose="02020603050405020304" pitchFamily="18" charset="0"/>
                <a:cs typeface="Times New Roman" panose="02020603050405020304" pitchFamily="18" charset="0"/>
              </a:rPr>
              <a:t>sında</a:t>
            </a:r>
            <a:r>
              <a:rPr lang="tr-TR" sz="1600" b="1" dirty="0">
                <a:latin typeface="Times New Roman" panose="02020603050405020304" pitchFamily="18" charset="0"/>
                <a:cs typeface="Times New Roman" panose="02020603050405020304" pitchFamily="18" charset="0"/>
              </a:rPr>
              <a:t> faizin düşeceğini öngörüyoruz.</a:t>
            </a:r>
          </a:p>
          <a:p>
            <a:pPr marL="0" indent="0" algn="ctr">
              <a:buNone/>
            </a:pPr>
            <a:r>
              <a:rPr lang="tr-TR" sz="1600" b="1" dirty="0">
                <a:latin typeface="Times New Roman" panose="02020603050405020304" pitchFamily="18" charset="0"/>
                <a:cs typeface="Times New Roman" panose="02020603050405020304" pitchFamily="18" charset="0"/>
              </a:rPr>
              <a:t>2025 temmuz-ağustos-eylül ayında bazı firmaların konkordato ilan edeceklerini tahmin ediyoruz. </a:t>
            </a:r>
          </a:p>
          <a:p>
            <a:pPr marL="0" indent="0" algn="ctr">
              <a:buNone/>
            </a:pPr>
            <a:r>
              <a:rPr lang="tr-TR" sz="1600" b="1" dirty="0">
                <a:latin typeface="Times New Roman" panose="02020603050405020304" pitchFamily="18" charset="0"/>
                <a:cs typeface="Times New Roman" panose="02020603050405020304" pitchFamily="18" charset="0"/>
              </a:rPr>
              <a:t>Türkiye ekonomisinin  2025  TEMMUZ–AĞUSTOS-EYLÜL-EKİM ayında dip yapacağını ve  2025  KASIM  ayından sonra çok yavaş olarak düzelmeye başlayacağını öngörüyoruz.</a:t>
            </a:r>
          </a:p>
          <a:p>
            <a:pPr marL="0" indent="0" algn="ctr">
              <a:buNone/>
            </a:pPr>
            <a:r>
              <a:rPr lang="tr-TR" sz="1800" b="1" u="sng" dirty="0">
                <a:highlight>
                  <a:srgbClr val="FFFF00"/>
                </a:highlight>
                <a:latin typeface="Times New Roman" panose="02020603050405020304" pitchFamily="18" charset="0"/>
                <a:cs typeface="Times New Roman" panose="02020603050405020304" pitchFamily="18" charset="0"/>
              </a:rPr>
              <a:t>ÖNERİMİZ</a:t>
            </a:r>
          </a:p>
          <a:p>
            <a:pPr marL="0" indent="0" algn="ctr">
              <a:buNone/>
            </a:pPr>
            <a:endParaRPr lang="tr-TR" sz="1800" b="1" dirty="0">
              <a:latin typeface="Times New Roman" panose="02020603050405020304" pitchFamily="18" charset="0"/>
              <a:cs typeface="Times New Roman" panose="02020603050405020304" pitchFamily="18" charset="0"/>
            </a:endParaRPr>
          </a:p>
          <a:p>
            <a:pPr marL="0" indent="0" algn="ctr">
              <a:buNone/>
            </a:pPr>
            <a:r>
              <a:rPr lang="tr-TR" sz="1800" b="1" dirty="0">
                <a:latin typeface="Times New Roman" panose="02020603050405020304" pitchFamily="18" charset="0"/>
                <a:cs typeface="Times New Roman" panose="02020603050405020304" pitchFamily="18" charset="0"/>
              </a:rPr>
              <a:t> 1- Firmalarımızın, Daha fazla aktif olmaları gerekir.   Yeni ürünler, yeni müşteriler ve yeni pazarlar bulmaları gerekir.</a:t>
            </a:r>
          </a:p>
          <a:p>
            <a:pPr marL="0" indent="0" algn="ctr">
              <a:buNone/>
            </a:pPr>
            <a:r>
              <a:rPr lang="tr-TR" sz="1800" b="1" dirty="0">
                <a:highlight>
                  <a:srgbClr val="FFFF00"/>
                </a:highlight>
                <a:latin typeface="Times New Roman"/>
                <a:cs typeface="Times New Roman"/>
              </a:rPr>
              <a:t>2-   30 AĞUSTOS 2025 tarihine kadar bütün döviz açık pozisyonlarının kapatılmasını tavsiye ediyoruz.</a:t>
            </a:r>
          </a:p>
          <a:p>
            <a:pPr marL="0" indent="0" algn="ctr">
              <a:buNone/>
            </a:pPr>
            <a:r>
              <a:rPr lang="tr-TR" sz="1800" b="1" dirty="0">
                <a:latin typeface="Times New Roman" panose="02020603050405020304" pitchFamily="18" charset="0"/>
                <a:cs typeface="Times New Roman" panose="02020603050405020304" pitchFamily="18" charset="0"/>
              </a:rPr>
              <a:t>3- Borcumuzun dolar , alacağımızın Euro veya TL olmasını  öneriyoruz.  Yani, Euro veya TL ile mal satılmasını,  dolar ile mal alınmasını öneriyoruz.</a:t>
            </a:r>
          </a:p>
          <a:p>
            <a:pPr marL="0" indent="0" algn="ctr">
              <a:buNone/>
            </a:pPr>
            <a:r>
              <a:rPr lang="tr-TR" sz="1800" b="1" dirty="0">
                <a:highlight>
                  <a:srgbClr val="FFFF00"/>
                </a:highlight>
                <a:latin typeface="Times New Roman" panose="02020603050405020304" pitchFamily="18" charset="0"/>
                <a:cs typeface="Times New Roman" panose="02020603050405020304" pitchFamily="18" charset="0"/>
              </a:rPr>
              <a:t>4- Sıfır döviz politikasına son verilmesini ve Sepet yapılmasını  tavsiye ediyoruz.</a:t>
            </a:r>
          </a:p>
          <a:p>
            <a:pPr marL="0" indent="0" algn="ctr">
              <a:buNone/>
            </a:pPr>
            <a:r>
              <a:rPr lang="tr-TR" sz="1800" b="1" dirty="0">
                <a:latin typeface="Times New Roman" panose="02020603050405020304" pitchFamily="18" charset="0"/>
                <a:cs typeface="Times New Roman" panose="02020603050405020304" pitchFamily="18" charset="0"/>
              </a:rPr>
              <a:t>5- Firmalarımızın kesinlikle verimliliklerini ve rekabet gücünü arttırması gerekir.</a:t>
            </a:r>
          </a:p>
        </p:txBody>
      </p:sp>
    </p:spTree>
    <p:extLst>
      <p:ext uri="{BB962C8B-B14F-4D97-AF65-F5344CB8AC3E}">
        <p14:creationId xmlns:p14="http://schemas.microsoft.com/office/powerpoint/2010/main" val="2150318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4E7F7-C09D-3593-8C88-0932DC6F08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7A8233-96F1-1B97-093B-783F7B067370}"/>
              </a:ext>
            </a:extLst>
          </p:cNvPr>
          <p:cNvSpPr>
            <a:spLocks noGrp="1"/>
          </p:cNvSpPr>
          <p:nvPr>
            <p:ph type="title"/>
          </p:nvPr>
        </p:nvSpPr>
        <p:spPr>
          <a:xfrm>
            <a:off x="457200" y="43414"/>
            <a:ext cx="8229600" cy="739588"/>
          </a:xfrm>
        </p:spPr>
        <p:txBody>
          <a:bodyPr>
            <a:normAutofit fontScale="90000"/>
          </a:bodyPr>
          <a:lstStyle/>
          <a:p>
            <a:r>
              <a:rPr lang="tr-TR" sz="2200" dirty="0">
                <a:latin typeface="Times New Roman" panose="02020603050405020304" pitchFamily="18" charset="0"/>
                <a:cs typeface="Times New Roman" panose="02020603050405020304" pitchFamily="18" charset="0"/>
              </a:rPr>
              <a:t>14 Ağustos 202519</a:t>
            </a:r>
            <a:br>
              <a:rPr lang="tr-TR" sz="2200" dirty="0">
                <a:latin typeface="Times New Roman" panose="02020603050405020304" pitchFamily="18" charset="0"/>
                <a:cs typeface="Times New Roman" panose="02020603050405020304" pitchFamily="18" charset="0"/>
              </a:rPr>
            </a:br>
            <a:r>
              <a:rPr lang="tr-TR" sz="2200" dirty="0">
                <a:latin typeface="Times New Roman" panose="02020603050405020304" pitchFamily="18" charset="0"/>
                <a:cs typeface="Times New Roman" panose="02020603050405020304" pitchFamily="18" charset="0"/>
              </a:rPr>
              <a:t>11</a:t>
            </a:r>
            <a:br>
              <a:rPr lang="tr-TR" sz="2200" dirty="0">
                <a:latin typeface="Times New Roman" panose="02020603050405020304" pitchFamily="18" charset="0"/>
                <a:cs typeface="Times New Roman" panose="02020603050405020304" pitchFamily="18" charset="0"/>
              </a:rPr>
            </a:br>
            <a:r>
              <a:rPr lang="tr-TR" sz="2200" dirty="0">
                <a:latin typeface="Times New Roman" panose="02020603050405020304" pitchFamily="18" charset="0"/>
                <a:cs typeface="Times New Roman" panose="02020603050405020304" pitchFamily="18" charset="0"/>
              </a:rPr>
              <a:t>14</a:t>
            </a:r>
            <a:br>
              <a:rPr lang="tr-TR" sz="2200" dirty="0">
                <a:latin typeface="Times New Roman" panose="02020603050405020304" pitchFamily="18" charset="0"/>
                <a:cs typeface="Times New Roman" panose="02020603050405020304" pitchFamily="18" charset="0"/>
              </a:rPr>
            </a:br>
            <a:endParaRPr lang="tr-TR" sz="2200" dirty="0"/>
          </a:p>
        </p:txBody>
      </p:sp>
      <p:graphicFrame>
        <p:nvGraphicFramePr>
          <p:cNvPr id="4" name="Content Placeholder 3">
            <a:extLst>
              <a:ext uri="{FF2B5EF4-FFF2-40B4-BE49-F238E27FC236}">
                <a16:creationId xmlns:a16="http://schemas.microsoft.com/office/drawing/2014/main" id="{05BFE0B9-B276-698A-C914-83436019920E}"/>
              </a:ext>
            </a:extLst>
          </p:cNvPr>
          <p:cNvGraphicFramePr>
            <a:graphicFrameLocks noGrp="1"/>
          </p:cNvGraphicFramePr>
          <p:nvPr>
            <p:ph idx="1"/>
            <p:extLst>
              <p:ext uri="{D42A27DB-BD31-4B8C-83A1-F6EECF244321}">
                <p14:modId xmlns:p14="http://schemas.microsoft.com/office/powerpoint/2010/main" val="3662996945"/>
              </p:ext>
            </p:extLst>
          </p:nvPr>
        </p:nvGraphicFramePr>
        <p:xfrm>
          <a:off x="329784" y="842636"/>
          <a:ext cx="8281693" cy="5971957"/>
        </p:xfrm>
        <a:graphic>
          <a:graphicData uri="http://schemas.openxmlformats.org/drawingml/2006/table">
            <a:tbl>
              <a:tblPr firstRow="1" bandRow="1">
                <a:tableStyleId>{5940675A-B579-460E-94D1-54222C63F5DA}</a:tableStyleId>
              </a:tblPr>
              <a:tblGrid>
                <a:gridCol w="1241820">
                  <a:extLst>
                    <a:ext uri="{9D8B030D-6E8A-4147-A177-3AD203B41FA5}">
                      <a16:colId xmlns:a16="http://schemas.microsoft.com/office/drawing/2014/main" val="20000"/>
                    </a:ext>
                  </a:extLst>
                </a:gridCol>
                <a:gridCol w="1357322">
                  <a:extLst>
                    <a:ext uri="{9D8B030D-6E8A-4147-A177-3AD203B41FA5}">
                      <a16:colId xmlns:a16="http://schemas.microsoft.com/office/drawing/2014/main" val="3389845581"/>
                    </a:ext>
                  </a:extLst>
                </a:gridCol>
                <a:gridCol w="1857388">
                  <a:extLst>
                    <a:ext uri="{9D8B030D-6E8A-4147-A177-3AD203B41FA5}">
                      <a16:colId xmlns:a16="http://schemas.microsoft.com/office/drawing/2014/main" val="290646104"/>
                    </a:ext>
                  </a:extLst>
                </a:gridCol>
                <a:gridCol w="2071702">
                  <a:extLst>
                    <a:ext uri="{9D8B030D-6E8A-4147-A177-3AD203B41FA5}">
                      <a16:colId xmlns:a16="http://schemas.microsoft.com/office/drawing/2014/main" val="859923300"/>
                    </a:ext>
                  </a:extLst>
                </a:gridCol>
                <a:gridCol w="1753461">
                  <a:extLst>
                    <a:ext uri="{9D8B030D-6E8A-4147-A177-3AD203B41FA5}">
                      <a16:colId xmlns:a16="http://schemas.microsoft.com/office/drawing/2014/main" val="20004"/>
                    </a:ext>
                  </a:extLst>
                </a:gridCol>
              </a:tblGrid>
              <a:tr h="277765">
                <a:tc>
                  <a:txBody>
                    <a:bodyPr/>
                    <a:lstStyle/>
                    <a:p>
                      <a:pPr algn="ctr"/>
                      <a:r>
                        <a:rPr lang="tr-TR" sz="1500" dirty="0"/>
                        <a:t>16</a:t>
                      </a:r>
                    </a:p>
                  </a:txBody>
                  <a:tcPr marL="0" marR="0" marT="0" marB="0" anchor="ctr">
                    <a:solidFill>
                      <a:schemeClr val="tx2">
                        <a:lumMod val="20000"/>
                        <a:lumOff val="80000"/>
                      </a:schemeClr>
                    </a:solidFill>
                  </a:tcPr>
                </a:tc>
                <a:tc>
                  <a:txBody>
                    <a:bodyPr/>
                    <a:lstStyle/>
                    <a:p>
                      <a:pPr algn="ctr"/>
                      <a:r>
                        <a:rPr lang="tr-TR" sz="1500" dirty="0"/>
                        <a:t>YILSONU</a:t>
                      </a:r>
                    </a:p>
                  </a:txBody>
                  <a:tcPr marL="0" marR="0" marT="0" marB="0" anchor="ctr">
                    <a:solidFill>
                      <a:schemeClr val="tx2">
                        <a:lumMod val="20000"/>
                        <a:lumOff val="80000"/>
                      </a:schemeClr>
                    </a:solidFill>
                  </a:tcPr>
                </a:tc>
                <a:tc>
                  <a:txBody>
                    <a:bodyPr/>
                    <a:lstStyle/>
                    <a:p>
                      <a:pPr algn="ctr"/>
                      <a:r>
                        <a:rPr lang="tr-TR" sz="1500" dirty="0"/>
                        <a:t>ÖNCEKİ TAHMİN</a:t>
                      </a:r>
                    </a:p>
                  </a:txBody>
                  <a:tcPr marL="0" marR="0" marT="0" marB="0" anchor="ctr">
                    <a:solidFill>
                      <a:schemeClr val="tx2">
                        <a:lumMod val="20000"/>
                        <a:lumOff val="80000"/>
                      </a:schemeClr>
                    </a:solidFill>
                  </a:tcPr>
                </a:tc>
                <a:tc>
                  <a:txBody>
                    <a:bodyPr/>
                    <a:lstStyle/>
                    <a:p>
                      <a:pPr algn="ctr"/>
                      <a:r>
                        <a:rPr lang="tr-TR" sz="1500" dirty="0"/>
                        <a:t>REVİZYON</a:t>
                      </a:r>
                    </a:p>
                  </a:txBody>
                  <a:tcPr marL="0" marR="0" marT="0" marB="0" anchor="ctr">
                    <a:solidFill>
                      <a:schemeClr val="tx2">
                        <a:lumMod val="20000"/>
                        <a:lumOff val="80000"/>
                      </a:schemeClr>
                    </a:solidFill>
                  </a:tcPr>
                </a:tc>
                <a:tc>
                  <a:txBody>
                    <a:bodyPr/>
                    <a:lstStyle/>
                    <a:p>
                      <a:pPr algn="ctr"/>
                      <a:r>
                        <a:rPr lang="tr-TR" sz="1500" dirty="0"/>
                        <a:t>GERÇEKLEŞEN</a:t>
                      </a:r>
                    </a:p>
                  </a:txBody>
                  <a:tcPr marL="0" marR="0" marT="0" marB="0" anchor="ctr">
                    <a:solidFill>
                      <a:schemeClr val="tx2">
                        <a:lumMod val="20000"/>
                        <a:lumOff val="80000"/>
                      </a:schemeClr>
                    </a:solidFill>
                  </a:tcPr>
                </a:tc>
                <a:extLst>
                  <a:ext uri="{0D108BD9-81ED-4DB2-BD59-A6C34878D82A}">
                    <a16:rowId xmlns:a16="http://schemas.microsoft.com/office/drawing/2014/main" val="2464593453"/>
                  </a:ext>
                </a:extLst>
              </a:tr>
              <a:tr h="271152">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27.07.2023</a:t>
                      </a:r>
                    </a:p>
                  </a:txBody>
                  <a:tcPr marL="0" marR="0" marT="0" marB="0" anchor="ctr">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2023</a:t>
                      </a:r>
                    </a:p>
                  </a:txBody>
                  <a:tcPr marL="0" marR="0" marT="0" marB="0" anchor="ctr"/>
                </a:tc>
                <a:tc>
                  <a:txBody>
                    <a:bodyPr/>
                    <a:lstStyle/>
                    <a:p>
                      <a:pPr algn="ctr"/>
                      <a:r>
                        <a:rPr lang="tr-TR" sz="1450" kern="1200" dirty="0">
                          <a:solidFill>
                            <a:schemeClr val="tx1"/>
                          </a:solidFill>
                          <a:latin typeface="+mn-lt"/>
                          <a:ea typeface="+mn-ea"/>
                          <a:cs typeface="+mn-cs"/>
                        </a:rPr>
                        <a:t>58</a:t>
                      </a:r>
                    </a:p>
                  </a:txBody>
                  <a:tcPr marL="0" marR="0" marT="0" marB="0" anchor="ctr">
                    <a:noFill/>
                  </a:tcPr>
                </a:tc>
                <a:tc>
                  <a:txBody>
                    <a:bodyPr/>
                    <a:lstStyle/>
                    <a:p>
                      <a:pPr algn="ctr"/>
                      <a:r>
                        <a:rPr lang="tr-TR" sz="1450" kern="1200" dirty="0">
                          <a:solidFill>
                            <a:schemeClr val="tx1"/>
                          </a:solidFill>
                          <a:latin typeface="+mn-lt"/>
                          <a:ea typeface="+mn-ea"/>
                          <a:cs typeface="+mn-cs"/>
                        </a:rPr>
                        <a:t>65</a:t>
                      </a: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1"/>
                  </a:ext>
                </a:extLst>
              </a:tr>
              <a:tr h="271152">
                <a:tc vMerge="1">
                  <a:txBody>
                    <a:bodyPr/>
                    <a:lstStyle/>
                    <a:p>
                      <a:pPr algn="ctr"/>
                      <a:endParaRPr lang="tr-TR" sz="13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2024</a:t>
                      </a:r>
                    </a:p>
                  </a:txBody>
                  <a:tcPr marL="0" marR="0" marT="0" marB="0" anchor="ctr"/>
                </a:tc>
                <a:tc>
                  <a:txBody>
                    <a:bodyPr/>
                    <a:lstStyle/>
                    <a:p>
                      <a:pPr algn="ctr"/>
                      <a:r>
                        <a:rPr lang="tr-TR" sz="1450" kern="1200" dirty="0">
                          <a:solidFill>
                            <a:schemeClr val="tx1"/>
                          </a:solidFill>
                          <a:latin typeface="+mn-lt"/>
                          <a:ea typeface="+mn-ea"/>
                          <a:cs typeface="+mn-cs"/>
                        </a:rPr>
                        <a:t>33</a:t>
                      </a:r>
                    </a:p>
                  </a:txBody>
                  <a:tcPr marL="0" marR="0" marT="0" marB="0" anchor="ctr"/>
                </a:tc>
                <a:tc>
                  <a:txBody>
                    <a:bodyPr/>
                    <a:lstStyle/>
                    <a:p>
                      <a:pPr algn="ctr"/>
                      <a:r>
                        <a:rPr lang="tr-TR" sz="1450" kern="1200" dirty="0">
                          <a:solidFill>
                            <a:schemeClr val="tx1"/>
                          </a:solidFill>
                          <a:latin typeface="+mn-lt"/>
                          <a:ea typeface="+mn-ea"/>
                          <a:cs typeface="+mn-cs"/>
                        </a:rPr>
                        <a:t>36</a:t>
                      </a: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2"/>
                  </a:ext>
                </a:extLst>
              </a:tr>
              <a:tr h="271152">
                <a:tc vMerge="1">
                  <a:txBody>
                    <a:bodyPr/>
                    <a:lstStyle/>
                    <a:p>
                      <a:pPr algn="ctr"/>
                      <a:endParaRPr lang="tr-TR" sz="15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2025</a:t>
                      </a:r>
                    </a:p>
                  </a:txBody>
                  <a:tcPr marL="0" marR="0" marT="0" marB="0" anchor="ctr"/>
                </a:tc>
                <a:tc>
                  <a:txBody>
                    <a:bodyPr/>
                    <a:lstStyle/>
                    <a:p>
                      <a:pPr algn="ctr"/>
                      <a:r>
                        <a:rPr lang="tr-TR" sz="1450" kern="1200" dirty="0">
                          <a:solidFill>
                            <a:schemeClr val="tx1"/>
                          </a:solidFill>
                          <a:latin typeface="+mn-lt"/>
                          <a:ea typeface="+mn-ea"/>
                          <a:cs typeface="+mn-cs"/>
                        </a:rPr>
                        <a:t>15</a:t>
                      </a:r>
                    </a:p>
                  </a:txBody>
                  <a:tcPr marL="0" marR="0" marT="0" marB="0" anchor="ctr"/>
                </a:tc>
                <a:tc>
                  <a:txBody>
                    <a:bodyPr/>
                    <a:lstStyle/>
                    <a:p>
                      <a:pPr algn="ctr"/>
                      <a:r>
                        <a:rPr lang="tr-TR" sz="1450" kern="1200" dirty="0">
                          <a:solidFill>
                            <a:schemeClr val="tx1"/>
                          </a:solidFill>
                          <a:latin typeface="+mn-lt"/>
                          <a:ea typeface="+mn-ea"/>
                          <a:cs typeface="+mn-cs"/>
                        </a:rPr>
                        <a:t>14</a:t>
                      </a: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3"/>
                  </a:ext>
                </a:extLst>
              </a:tr>
              <a:tr h="271152">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02.11.2023</a:t>
                      </a: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b="1" kern="1200" dirty="0">
                          <a:solidFill>
                            <a:schemeClr val="tx1"/>
                          </a:solidFill>
                          <a:latin typeface="+mn-lt"/>
                          <a:ea typeface="+mn-ea"/>
                          <a:cs typeface="+mn-cs"/>
                        </a:rPr>
                        <a:t>2023</a:t>
                      </a:r>
                    </a:p>
                  </a:txBody>
                  <a:tcPr marL="0" marR="0" marT="0" marB="0" anchor="ctr">
                    <a:solidFill>
                      <a:srgbClr val="FFFF00"/>
                    </a:solidFill>
                  </a:tcPr>
                </a:tc>
                <a:tc>
                  <a:txBody>
                    <a:bodyPr/>
                    <a:lstStyle/>
                    <a:p>
                      <a:pPr algn="ctr"/>
                      <a:r>
                        <a:rPr lang="tr-TR" sz="1450" b="1" kern="1200" dirty="0">
                          <a:solidFill>
                            <a:schemeClr val="tx1"/>
                          </a:solidFill>
                          <a:latin typeface="+mn-lt"/>
                          <a:ea typeface="+mn-ea"/>
                          <a:cs typeface="+mn-cs"/>
                        </a:rPr>
                        <a:t>65</a:t>
                      </a:r>
                    </a:p>
                  </a:txBody>
                  <a:tcPr marL="0" marR="0" marT="0" marB="0" anchor="ctr">
                    <a:solidFill>
                      <a:srgbClr val="FFFF00"/>
                    </a:solidFill>
                  </a:tcPr>
                </a:tc>
                <a:tc>
                  <a:txBody>
                    <a:bodyPr/>
                    <a:lstStyle/>
                    <a:p>
                      <a:pPr algn="ctr"/>
                      <a:r>
                        <a:rPr lang="tr-TR" sz="1450" b="1" kern="1200" dirty="0">
                          <a:solidFill>
                            <a:schemeClr val="tx1"/>
                          </a:solidFill>
                          <a:latin typeface="+mn-lt"/>
                          <a:ea typeface="+mn-ea"/>
                          <a:cs typeface="+mn-cs"/>
                        </a:rPr>
                        <a:t>36</a:t>
                      </a:r>
                    </a:p>
                  </a:txBody>
                  <a:tcPr marL="0" marR="0" marT="0" marB="0" anchor="ctr">
                    <a:solidFill>
                      <a:srgbClr val="FFFF00"/>
                    </a:solidFill>
                  </a:tcPr>
                </a:tc>
                <a:tc>
                  <a:txBody>
                    <a:bodyPr/>
                    <a:lstStyle/>
                    <a:p>
                      <a:pPr algn="ctr"/>
                      <a:r>
                        <a:rPr lang="tr-TR" sz="1450" b="1" kern="1200" dirty="0">
                          <a:solidFill>
                            <a:schemeClr val="tx1"/>
                          </a:solidFill>
                          <a:latin typeface="+mn-lt"/>
                          <a:ea typeface="+mn-ea"/>
                          <a:cs typeface="+mn-cs"/>
                        </a:rPr>
                        <a:t>64,8</a:t>
                      </a:r>
                    </a:p>
                  </a:txBody>
                  <a:tcPr marL="0" marR="0" marT="0" marB="0" anchor="ctr">
                    <a:solidFill>
                      <a:srgbClr val="FFFF00"/>
                    </a:solidFill>
                  </a:tcPr>
                </a:tc>
                <a:extLst>
                  <a:ext uri="{0D108BD9-81ED-4DB2-BD59-A6C34878D82A}">
                    <a16:rowId xmlns:a16="http://schemas.microsoft.com/office/drawing/2014/main" val="10004"/>
                  </a:ext>
                </a:extLst>
              </a:tr>
              <a:tr h="271152">
                <a:tc vMerge="1">
                  <a:txBody>
                    <a:bodyPr/>
                    <a:lstStyle/>
                    <a:p>
                      <a:pPr algn="ctr"/>
                      <a:endParaRPr lang="tr-TR" sz="13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2024</a:t>
                      </a:r>
                    </a:p>
                  </a:txBody>
                  <a:tcPr marL="0" marR="0" marT="0" marB="0" anchor="ctr"/>
                </a:tc>
                <a:tc>
                  <a:txBody>
                    <a:bodyPr/>
                    <a:lstStyle/>
                    <a:p>
                      <a:pPr algn="ctr"/>
                      <a:r>
                        <a:rPr lang="tr-TR" sz="1450" kern="1200" dirty="0">
                          <a:solidFill>
                            <a:schemeClr val="tx1"/>
                          </a:solidFill>
                          <a:latin typeface="+mn-lt"/>
                          <a:ea typeface="+mn-ea"/>
                          <a:cs typeface="+mn-cs"/>
                        </a:rPr>
                        <a:t>36</a:t>
                      </a:r>
                    </a:p>
                  </a:txBody>
                  <a:tcPr marL="0" marR="0" marT="0" marB="0" anchor="ctr"/>
                </a:tc>
                <a:tc>
                  <a:txBody>
                    <a:bodyPr/>
                    <a:lstStyle/>
                    <a:p>
                      <a:pPr algn="ctr"/>
                      <a:r>
                        <a:rPr lang="tr-TR" sz="1450" kern="1200" dirty="0">
                          <a:solidFill>
                            <a:schemeClr val="tx1"/>
                          </a:solidFill>
                          <a:latin typeface="+mn-lt"/>
                          <a:ea typeface="+mn-ea"/>
                          <a:cs typeface="+mn-cs"/>
                        </a:rPr>
                        <a:t>14</a:t>
                      </a: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5"/>
                  </a:ext>
                </a:extLst>
              </a:tr>
              <a:tr h="271152">
                <a:tc vMerge="1">
                  <a:txBody>
                    <a:bodyPr/>
                    <a:lstStyle/>
                    <a:p>
                      <a:pPr algn="ctr"/>
                      <a:endParaRPr lang="tr-TR" sz="15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b="1" kern="1200" dirty="0">
                          <a:solidFill>
                            <a:schemeClr val="tx1"/>
                          </a:solidFill>
                          <a:highlight>
                            <a:srgbClr val="FFFF00"/>
                          </a:highlight>
                          <a:latin typeface="+mn-lt"/>
                          <a:ea typeface="+mn-ea"/>
                          <a:cs typeface="+mn-cs"/>
                        </a:rPr>
                        <a:t>2025</a:t>
                      </a:r>
                    </a:p>
                  </a:txBody>
                  <a:tcPr marL="0" marR="0" marT="0" marB="0" anchor="ctr">
                    <a:solidFill>
                      <a:srgbClr val="FFFF00"/>
                    </a:solidFill>
                  </a:tcPr>
                </a:tc>
                <a:tc>
                  <a:txBody>
                    <a:bodyPr/>
                    <a:lstStyle/>
                    <a:p>
                      <a:pPr algn="ctr"/>
                      <a:r>
                        <a:rPr lang="tr-TR" sz="1450" b="1" kern="1200" dirty="0">
                          <a:solidFill>
                            <a:schemeClr val="tx1"/>
                          </a:solidFill>
                          <a:highlight>
                            <a:srgbClr val="FFFF00"/>
                          </a:highlight>
                          <a:latin typeface="+mn-lt"/>
                          <a:ea typeface="+mn-ea"/>
                          <a:cs typeface="+mn-cs"/>
                        </a:rPr>
                        <a:t>14</a:t>
                      </a:r>
                    </a:p>
                  </a:txBody>
                  <a:tcPr marL="0" marR="0" marT="0" marB="0" anchor="ctr">
                    <a:solidFill>
                      <a:srgbClr val="FFFF00"/>
                    </a:solidFill>
                  </a:tcPr>
                </a:tc>
                <a:tc>
                  <a:txBody>
                    <a:bodyPr/>
                    <a:lstStyle/>
                    <a:p>
                      <a:pPr algn="ctr"/>
                      <a:r>
                        <a:rPr lang="tr-TR" sz="1450" b="1" kern="1200" dirty="0">
                          <a:solidFill>
                            <a:schemeClr val="tx1"/>
                          </a:solidFill>
                          <a:highlight>
                            <a:srgbClr val="FFFF00"/>
                          </a:highlight>
                          <a:latin typeface="+mn-lt"/>
                          <a:ea typeface="+mn-ea"/>
                          <a:cs typeface="+mn-cs"/>
                        </a:rPr>
                        <a:t>9</a:t>
                      </a:r>
                    </a:p>
                  </a:txBody>
                  <a:tcPr marL="0" marR="0" marT="0" marB="0" anchor="ctr">
                    <a:solidFill>
                      <a:srgbClr val="FFFF00"/>
                    </a:solid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6"/>
                  </a:ext>
                </a:extLst>
              </a:tr>
              <a:tr h="271152">
                <a:tc rowSpan="3">
                  <a:txBody>
                    <a:bodyPr/>
                    <a:lstStyle/>
                    <a:p>
                      <a:pPr algn="ctr"/>
                      <a:r>
                        <a:rPr lang="tr-TR" sz="1450" kern="1200" dirty="0">
                          <a:solidFill>
                            <a:schemeClr val="tx1"/>
                          </a:solidFill>
                          <a:latin typeface="+mn-lt"/>
                          <a:ea typeface="+mn-ea"/>
                          <a:cs typeface="+mn-cs"/>
                        </a:rPr>
                        <a:t>08.02.2024</a:t>
                      </a: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2024</a:t>
                      </a:r>
                    </a:p>
                  </a:txBody>
                  <a:tcPr marL="0" marR="0" marT="0" marB="0" anchor="ctr"/>
                </a:tc>
                <a:tc>
                  <a:txBody>
                    <a:bodyPr/>
                    <a:lstStyle/>
                    <a:p>
                      <a:pPr algn="ctr"/>
                      <a:r>
                        <a:rPr lang="tr-TR" sz="1450" kern="1200" dirty="0">
                          <a:solidFill>
                            <a:schemeClr val="tx1"/>
                          </a:solidFill>
                          <a:latin typeface="+mn-lt"/>
                          <a:ea typeface="+mn-ea"/>
                          <a:cs typeface="+mn-cs"/>
                        </a:rPr>
                        <a:t>36</a:t>
                      </a:r>
                    </a:p>
                  </a:txBody>
                  <a:tcPr marL="0" marR="0" marT="0" marB="0" anchor="ctr">
                    <a:noFill/>
                  </a:tcPr>
                </a:tc>
                <a:tc>
                  <a:txBody>
                    <a:bodyPr/>
                    <a:lstStyle/>
                    <a:p>
                      <a:pPr algn="ctr"/>
                      <a:r>
                        <a:rPr lang="tr-TR" sz="1450" kern="1200" dirty="0">
                          <a:solidFill>
                            <a:schemeClr val="tx1"/>
                          </a:solidFill>
                          <a:latin typeface="+mn-lt"/>
                          <a:ea typeface="+mn-ea"/>
                          <a:cs typeface="+mn-cs"/>
                        </a:rPr>
                        <a:t>38</a:t>
                      </a: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7"/>
                  </a:ext>
                </a:extLst>
              </a:tr>
              <a:tr h="271152">
                <a:tc vMerge="1">
                  <a:txBody>
                    <a:bodyPr/>
                    <a:lstStyle/>
                    <a:p>
                      <a:pPr algn="ctr"/>
                      <a:endParaRPr lang="tr-TR" sz="13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2025</a:t>
                      </a:r>
                    </a:p>
                  </a:txBody>
                  <a:tcPr marL="0" marR="0" marT="0" marB="0" anchor="ctr"/>
                </a:tc>
                <a:tc>
                  <a:txBody>
                    <a:bodyPr/>
                    <a:lstStyle/>
                    <a:p>
                      <a:pPr algn="ctr"/>
                      <a:r>
                        <a:rPr lang="tr-TR" sz="1450" kern="1200" dirty="0">
                          <a:solidFill>
                            <a:schemeClr val="tx1"/>
                          </a:solidFill>
                          <a:latin typeface="+mn-lt"/>
                          <a:ea typeface="+mn-ea"/>
                          <a:cs typeface="+mn-cs"/>
                        </a:rPr>
                        <a:t>14</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14</a:t>
                      </a: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8"/>
                  </a:ext>
                </a:extLst>
              </a:tr>
              <a:tr h="271152">
                <a:tc vMerge="1">
                  <a:txBody>
                    <a:bodyPr/>
                    <a:lstStyle/>
                    <a:p>
                      <a:pPr algn="ctr"/>
                      <a:endParaRPr lang="tr-TR" sz="15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2026</a:t>
                      </a:r>
                    </a:p>
                  </a:txBody>
                  <a:tcPr marL="0" marR="0" marT="0" marB="0" anchor="ctr"/>
                </a:tc>
                <a:tc>
                  <a:txBody>
                    <a:bodyPr/>
                    <a:lstStyle/>
                    <a:p>
                      <a:pPr algn="ctr"/>
                      <a:r>
                        <a:rPr lang="tr-TR" sz="1450" kern="1200" dirty="0">
                          <a:solidFill>
                            <a:schemeClr val="tx1"/>
                          </a:solidFill>
                          <a:latin typeface="+mn-lt"/>
                          <a:ea typeface="+mn-ea"/>
                          <a:cs typeface="+mn-cs"/>
                        </a:rPr>
                        <a:t>9</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9</a:t>
                      </a: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9"/>
                  </a:ext>
                </a:extLst>
              </a:tr>
              <a:tr h="271152">
                <a:tc rowSpan="3">
                  <a:txBody>
                    <a:bodyPr/>
                    <a:lstStyle/>
                    <a:p>
                      <a:pPr algn="ctr"/>
                      <a:r>
                        <a:rPr lang="tr-TR" sz="1450" kern="1200" dirty="0">
                          <a:solidFill>
                            <a:schemeClr val="tx1"/>
                          </a:solidFill>
                          <a:latin typeface="+mn-lt"/>
                          <a:ea typeface="+mn-ea"/>
                          <a:cs typeface="+mn-cs"/>
                        </a:rPr>
                        <a:t>09.05.2024</a:t>
                      </a: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2024</a:t>
                      </a:r>
                    </a:p>
                  </a:txBody>
                  <a:tcPr marL="0" marR="0" marT="0" marB="0" anchor="ctr">
                    <a:noFill/>
                  </a:tcPr>
                </a:tc>
                <a:tc>
                  <a:txBody>
                    <a:bodyPr/>
                    <a:lstStyle/>
                    <a:p>
                      <a:pPr algn="ctr"/>
                      <a:r>
                        <a:rPr lang="tr-TR" sz="1450" kern="1200" dirty="0">
                          <a:solidFill>
                            <a:schemeClr val="tx1"/>
                          </a:solidFill>
                          <a:latin typeface="+mn-lt"/>
                          <a:ea typeface="+mn-ea"/>
                          <a:cs typeface="+mn-cs"/>
                        </a:rPr>
                        <a:t>38</a:t>
                      </a: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38</a:t>
                      </a: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extLst>
                  <a:ext uri="{0D108BD9-81ED-4DB2-BD59-A6C34878D82A}">
                    <a16:rowId xmlns:a16="http://schemas.microsoft.com/office/drawing/2014/main" val="10010"/>
                  </a:ext>
                </a:extLst>
              </a:tr>
              <a:tr h="271152">
                <a:tc vMerge="1">
                  <a:txBody>
                    <a:bodyPr/>
                    <a:lstStyle/>
                    <a:p>
                      <a:pPr algn="ctr"/>
                      <a:endParaRPr lang="tr-TR" sz="13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b="1" kern="1200" dirty="0">
                          <a:solidFill>
                            <a:schemeClr val="tx1"/>
                          </a:solidFill>
                          <a:latin typeface="+mn-lt"/>
                          <a:ea typeface="+mn-ea"/>
                          <a:cs typeface="+mn-cs"/>
                        </a:rPr>
                        <a:t>2025</a:t>
                      </a:r>
                    </a:p>
                  </a:txBody>
                  <a:tcPr marL="0" marR="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b="1" kern="1200" dirty="0">
                          <a:solidFill>
                            <a:schemeClr val="tx1"/>
                          </a:solidFill>
                          <a:latin typeface="+mn-lt"/>
                          <a:ea typeface="+mn-ea"/>
                          <a:cs typeface="+mn-cs"/>
                        </a:rPr>
                        <a:t>14</a:t>
                      </a:r>
                    </a:p>
                  </a:txBody>
                  <a:tcPr marL="0" marR="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b="1" kern="1200" dirty="0">
                          <a:solidFill>
                            <a:schemeClr val="tx1"/>
                          </a:solidFill>
                          <a:latin typeface="+mn-lt"/>
                          <a:ea typeface="+mn-ea"/>
                          <a:cs typeface="+mn-cs"/>
                        </a:rPr>
                        <a:t>14</a:t>
                      </a:r>
                    </a:p>
                  </a:txBody>
                  <a:tcPr marL="0" marR="0" marT="0" marB="0" anchor="ctr">
                    <a:solidFill>
                      <a:srgbClr val="FFFF00"/>
                    </a:solid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11"/>
                  </a:ext>
                </a:extLst>
              </a:tr>
              <a:tr h="271152">
                <a:tc vMerge="1">
                  <a:txBody>
                    <a:bodyPr/>
                    <a:lstStyle/>
                    <a:p>
                      <a:pPr algn="ctr"/>
                      <a:endParaRPr lang="tr-TR" sz="15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20202726</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9</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9</a:t>
                      </a: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12"/>
                  </a:ext>
                </a:extLst>
              </a:tr>
              <a:tr h="271152">
                <a:tc rowSpan="3">
                  <a:txBody>
                    <a:bodyPr/>
                    <a:lstStyle/>
                    <a:p>
                      <a:pPr algn="ctr"/>
                      <a:r>
                        <a:rPr lang="tr-TR" sz="1450" kern="1200" dirty="0">
                          <a:solidFill>
                            <a:schemeClr val="tx1"/>
                          </a:solidFill>
                          <a:latin typeface="+mn-lt"/>
                          <a:ea typeface="+mn-ea"/>
                          <a:cs typeface="+mn-cs"/>
                        </a:rPr>
                        <a:t>08.08.2024</a:t>
                      </a: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2024</a:t>
                      </a: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38</a:t>
                      </a: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38</a:t>
                      </a: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18402550"/>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2025</a:t>
                      </a: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14</a:t>
                      </a: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14</a:t>
                      </a: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426631087"/>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2026</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9</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9</a:t>
                      </a: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2131326769"/>
                  </a:ext>
                </a:extLst>
              </a:tr>
              <a:tr h="271152">
                <a:tc rowSpan="3">
                  <a:txBody>
                    <a:bodyPr/>
                    <a:lstStyle/>
                    <a:p>
                      <a:pPr algn="ctr"/>
                      <a:r>
                        <a:rPr lang="tr-TR" sz="1450" kern="1200" dirty="0">
                          <a:solidFill>
                            <a:schemeClr val="tx1"/>
                          </a:solidFill>
                          <a:latin typeface="+mn-lt"/>
                          <a:ea typeface="+mn-ea"/>
                          <a:cs typeface="+mn-cs"/>
                        </a:rPr>
                        <a:t>08.11.2024</a:t>
                      </a: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b="1" kern="1200" dirty="0">
                          <a:solidFill>
                            <a:schemeClr val="tx1"/>
                          </a:solidFill>
                          <a:latin typeface="+mn-lt"/>
                          <a:ea typeface="+mn-ea"/>
                          <a:cs typeface="+mn-cs"/>
                        </a:rPr>
                        <a:t>2024</a:t>
                      </a:r>
                    </a:p>
                  </a:txBody>
                  <a:tcPr marL="0" marR="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b="1" kern="1200" dirty="0">
                          <a:solidFill>
                            <a:schemeClr val="tx1"/>
                          </a:solidFill>
                          <a:latin typeface="+mn-lt"/>
                          <a:ea typeface="+mn-ea"/>
                          <a:cs typeface="+mn-cs"/>
                        </a:rPr>
                        <a:t>38</a:t>
                      </a:r>
                    </a:p>
                  </a:txBody>
                  <a:tcPr marL="0" marR="0" marT="0" marB="0" anchor="ctr">
                    <a:solidFill>
                      <a:srgbClr val="FFFF00"/>
                    </a:solidFill>
                  </a:tcPr>
                </a:tc>
                <a:tc>
                  <a:txBody>
                    <a:bodyPr/>
                    <a:lstStyle/>
                    <a:p>
                      <a:pPr algn="ctr"/>
                      <a:r>
                        <a:rPr lang="tr-TR" sz="1450" b="1" kern="1200" dirty="0">
                          <a:solidFill>
                            <a:schemeClr val="tx1"/>
                          </a:solidFill>
                          <a:latin typeface="+mn-lt"/>
                          <a:ea typeface="+mn-ea"/>
                          <a:cs typeface="+mn-cs"/>
                        </a:rPr>
                        <a:t>44</a:t>
                      </a:r>
                    </a:p>
                  </a:txBody>
                  <a:tcPr marL="0" marR="0" marT="0" marB="0" anchor="ctr">
                    <a:solidFill>
                      <a:srgbClr val="FFFF00"/>
                    </a:solidFill>
                  </a:tcPr>
                </a:tc>
                <a:tc>
                  <a:txBody>
                    <a:bodyPr/>
                    <a:lstStyle/>
                    <a:p>
                      <a:pPr algn="ctr"/>
                      <a:r>
                        <a:rPr lang="tr-TR" sz="1450" b="1" kern="1200" dirty="0">
                          <a:solidFill>
                            <a:schemeClr val="tx1"/>
                          </a:solidFill>
                          <a:latin typeface="+mn-lt"/>
                          <a:ea typeface="+mn-ea"/>
                          <a:cs typeface="+mn-cs"/>
                        </a:rPr>
                        <a:t>44,4</a:t>
                      </a:r>
                    </a:p>
                  </a:txBody>
                  <a:tcPr marL="0" marR="0" marT="0" marB="0" anchor="ctr">
                    <a:solidFill>
                      <a:srgbClr val="FFFF00"/>
                    </a:solidFill>
                  </a:tcPr>
                </a:tc>
                <a:extLst>
                  <a:ext uri="{0D108BD9-81ED-4DB2-BD59-A6C34878D82A}">
                    <a16:rowId xmlns:a16="http://schemas.microsoft.com/office/drawing/2014/main" val="2061203575"/>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b="1" kern="1200" dirty="0">
                          <a:solidFill>
                            <a:schemeClr val="tx1"/>
                          </a:solidFill>
                          <a:latin typeface="+mn-lt"/>
                          <a:ea typeface="+mn-ea"/>
                          <a:cs typeface="+mn-cs"/>
                        </a:rPr>
                        <a:t>2025</a:t>
                      </a:r>
                    </a:p>
                  </a:txBody>
                  <a:tcPr marL="0" marR="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b="1" kern="1200" dirty="0">
                          <a:solidFill>
                            <a:schemeClr val="tx1"/>
                          </a:solidFill>
                          <a:latin typeface="+mn-lt"/>
                          <a:ea typeface="+mn-ea"/>
                          <a:cs typeface="+mn-cs"/>
                        </a:rPr>
                        <a:t>14</a:t>
                      </a:r>
                    </a:p>
                  </a:txBody>
                  <a:tcPr marL="0" marR="0" marT="0" marB="0" anchor="ctr">
                    <a:solidFill>
                      <a:srgbClr val="FFFF00"/>
                    </a:solidFill>
                  </a:tcPr>
                </a:tc>
                <a:tc>
                  <a:txBody>
                    <a:bodyPr/>
                    <a:lstStyle/>
                    <a:p>
                      <a:pPr algn="ctr"/>
                      <a:r>
                        <a:rPr lang="tr-TR" sz="1450" b="1" kern="1200" dirty="0">
                          <a:solidFill>
                            <a:schemeClr val="tx1"/>
                          </a:solidFill>
                          <a:latin typeface="+mn-lt"/>
                          <a:ea typeface="+mn-ea"/>
                          <a:cs typeface="+mn-cs"/>
                        </a:rPr>
                        <a:t>21</a:t>
                      </a:r>
                    </a:p>
                  </a:txBody>
                  <a:tcPr marL="0" marR="0" marT="0" marB="0" anchor="ctr">
                    <a:solidFill>
                      <a:srgbClr val="FFFF00"/>
                    </a:solid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2671287034"/>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2026</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9</a:t>
                      </a:r>
                    </a:p>
                  </a:txBody>
                  <a:tcPr marL="0" marR="0" marT="0" marB="0" anchor="ctr"/>
                </a:tc>
                <a:tc>
                  <a:txBody>
                    <a:bodyPr/>
                    <a:lstStyle/>
                    <a:p>
                      <a:pPr algn="ctr"/>
                      <a:r>
                        <a:rPr lang="tr-TR" sz="1450" kern="1200" dirty="0">
                          <a:solidFill>
                            <a:schemeClr val="tx1"/>
                          </a:solidFill>
                          <a:latin typeface="+mn-lt"/>
                          <a:ea typeface="+mn-ea"/>
                          <a:cs typeface="+mn-cs"/>
                        </a:rPr>
                        <a:t>12</a:t>
                      </a: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2009085237"/>
                  </a:ext>
                </a:extLst>
              </a:tr>
              <a:tr h="271152">
                <a:tc rowSpan="3">
                  <a:txBody>
                    <a:bodyPr/>
                    <a:lstStyle/>
                    <a:p>
                      <a:pPr algn="ctr"/>
                      <a:r>
                        <a:rPr lang="tr-TR" sz="1450" kern="1200" dirty="0">
                          <a:solidFill>
                            <a:schemeClr val="tx1"/>
                          </a:solidFill>
                          <a:latin typeface="+mn-lt"/>
                          <a:ea typeface="+mn-ea"/>
                          <a:cs typeface="+mn-cs"/>
                        </a:rPr>
                        <a:t>07.02.2025</a:t>
                      </a: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b="1" kern="1200" dirty="0">
                          <a:solidFill>
                            <a:schemeClr val="tx1"/>
                          </a:solidFill>
                          <a:latin typeface="+mn-lt"/>
                          <a:ea typeface="+mn-ea"/>
                          <a:cs typeface="+mn-cs"/>
                        </a:rPr>
                        <a:t>2025</a:t>
                      </a:r>
                    </a:p>
                  </a:txBody>
                  <a:tcPr marL="0" marR="0" marT="0"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b="1" kern="1200" dirty="0">
                          <a:solidFill>
                            <a:schemeClr val="tx1"/>
                          </a:solidFill>
                          <a:latin typeface="+mn-lt"/>
                          <a:ea typeface="+mn-ea"/>
                          <a:cs typeface="+mn-cs"/>
                        </a:rPr>
                        <a:t>21</a:t>
                      </a:r>
                    </a:p>
                  </a:txBody>
                  <a:tcPr marL="0" marR="0" marT="0" marB="0" anchor="ctr">
                    <a:solidFill>
                      <a:srgbClr val="FFFF00"/>
                    </a:solidFill>
                  </a:tcPr>
                </a:tc>
                <a:tc>
                  <a:txBody>
                    <a:bodyPr/>
                    <a:lstStyle/>
                    <a:p>
                      <a:pPr algn="ctr"/>
                      <a:r>
                        <a:rPr lang="tr-TR" sz="1600" b="1" dirty="0"/>
                        <a:t>24</a:t>
                      </a:r>
                      <a:endParaRPr lang="tr-TR" sz="1450" b="1" kern="1200" dirty="0">
                        <a:solidFill>
                          <a:schemeClr val="tx1"/>
                        </a:solidFill>
                        <a:latin typeface="+mn-lt"/>
                        <a:ea typeface="+mn-ea"/>
                        <a:cs typeface="+mn-cs"/>
                      </a:endParaRPr>
                    </a:p>
                  </a:txBody>
                  <a:tcPr marL="0" marR="0" marT="0" marB="0" anchor="ctr">
                    <a:solidFill>
                      <a:srgbClr val="FFFF00"/>
                    </a:solid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902852962"/>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2026</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kern="1200" dirty="0">
                          <a:solidFill>
                            <a:schemeClr val="tx1"/>
                          </a:solidFill>
                          <a:latin typeface="+mn-lt"/>
                          <a:ea typeface="+mn-ea"/>
                          <a:cs typeface="+mn-cs"/>
                        </a:rPr>
                        <a:t>12</a:t>
                      </a:r>
                    </a:p>
                  </a:txBody>
                  <a:tcPr marL="0" marR="0" marT="0" marB="0" anchor="ctr"/>
                </a:tc>
                <a:tc>
                  <a:txBody>
                    <a:bodyPr/>
                    <a:lstStyle/>
                    <a:p>
                      <a:pPr algn="ctr"/>
                      <a:r>
                        <a:rPr lang="tr-TR" sz="1450" kern="1200" dirty="0">
                          <a:solidFill>
                            <a:schemeClr val="tx1"/>
                          </a:solidFill>
                          <a:latin typeface="+mn-lt"/>
                          <a:ea typeface="+mn-ea"/>
                          <a:cs typeface="+mn-cs"/>
                        </a:rPr>
                        <a:t>12</a:t>
                      </a: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3370835912"/>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450" kern="1200" dirty="0">
                          <a:solidFill>
                            <a:schemeClr val="tx1"/>
                          </a:solidFill>
                          <a:latin typeface="+mn-lt"/>
                          <a:ea typeface="+mn-ea"/>
                          <a:cs typeface="+mn-cs"/>
                        </a:rPr>
                        <a:t>2027</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tc>
                <a:tc>
                  <a:txBody>
                    <a:bodyPr/>
                    <a:lstStyle/>
                    <a:p>
                      <a:pPr algn="ctr"/>
                      <a:r>
                        <a:rPr lang="tr-TR" sz="1450" kern="1200" dirty="0">
                          <a:solidFill>
                            <a:schemeClr val="tx1"/>
                          </a:solidFill>
                          <a:latin typeface="+mn-lt"/>
                          <a:ea typeface="+mn-ea"/>
                          <a:cs typeface="+mn-cs"/>
                        </a:rPr>
                        <a:t>8</a:t>
                      </a: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3881376311"/>
                  </a:ext>
                </a:extLst>
              </a:tr>
            </a:tbl>
          </a:graphicData>
        </a:graphic>
      </p:graphicFrame>
    </p:spTree>
    <p:extLst>
      <p:ext uri="{BB962C8B-B14F-4D97-AF65-F5344CB8AC3E}">
        <p14:creationId xmlns:p14="http://schemas.microsoft.com/office/powerpoint/2010/main" val="16298916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6A036-4959-A2FB-16DA-77A12FA4C910}"/>
            </a:ext>
          </a:extLst>
        </p:cNvPr>
        <p:cNvGrpSpPr/>
        <p:nvPr/>
      </p:nvGrpSpPr>
      <p:grpSpPr>
        <a:xfrm>
          <a:off x="0" y="0"/>
          <a:ext cx="0" cy="0"/>
          <a:chOff x="0" y="0"/>
          <a:chExt cx="0" cy="0"/>
        </a:xfrm>
      </p:grpSpPr>
      <p:sp>
        <p:nvSpPr>
          <p:cNvPr id="2" name="Unvan 1">
            <a:extLst>
              <a:ext uri="{FF2B5EF4-FFF2-40B4-BE49-F238E27FC236}">
                <a16:creationId xmlns:a16="http://schemas.microsoft.com/office/drawing/2014/main" id="{0730AEAB-4CBA-03C4-80D6-96033072FFED}"/>
              </a:ext>
            </a:extLst>
          </p:cNvPr>
          <p:cNvSpPr>
            <a:spLocks noGrp="1"/>
          </p:cNvSpPr>
          <p:nvPr>
            <p:ph type="title"/>
          </p:nvPr>
        </p:nvSpPr>
        <p:spPr>
          <a:xfrm>
            <a:off x="132357" y="0"/>
            <a:ext cx="8879286" cy="340659"/>
          </a:xfrm>
          <a:solidFill>
            <a:schemeClr val="accent4">
              <a:lumMod val="20000"/>
              <a:lumOff val="80000"/>
            </a:schemeClr>
          </a:solidFill>
          <a:ln w="22225">
            <a:solidFill>
              <a:schemeClr val="accent1"/>
            </a:solidFill>
          </a:ln>
        </p:spPr>
        <p:txBody>
          <a:bodyPr>
            <a:normAutofit fontScale="90000"/>
          </a:bodyPr>
          <a:lstStyle/>
          <a:p>
            <a:r>
              <a:rPr lang="tr-TR" sz="3200" b="1" dirty="0"/>
              <a:t>TÜRKİYE EKONOMİSİ</a:t>
            </a:r>
          </a:p>
        </p:txBody>
      </p:sp>
      <p:sp>
        <p:nvSpPr>
          <p:cNvPr id="3" name="İçerik Yer Tutucusu 2">
            <a:extLst>
              <a:ext uri="{FF2B5EF4-FFF2-40B4-BE49-F238E27FC236}">
                <a16:creationId xmlns:a16="http://schemas.microsoft.com/office/drawing/2014/main" id="{0CC572A6-8549-DF57-76CC-F0EE4EBE6682}"/>
              </a:ext>
            </a:extLst>
          </p:cNvPr>
          <p:cNvSpPr>
            <a:spLocks noGrp="1"/>
          </p:cNvSpPr>
          <p:nvPr>
            <p:ph idx="1"/>
          </p:nvPr>
        </p:nvSpPr>
        <p:spPr>
          <a:xfrm>
            <a:off x="132357" y="340659"/>
            <a:ext cx="8879286" cy="6517341"/>
          </a:xfrm>
          <a:noFill/>
          <a:ln w="22225">
            <a:solidFill>
              <a:schemeClr val="accent1"/>
            </a:solidFill>
          </a:ln>
        </p:spPr>
        <p:txBody>
          <a:bodyPr>
            <a:noAutofit/>
          </a:bodyPr>
          <a:lstStyle/>
          <a:p>
            <a:pPr marL="0" indent="0" algn="ctr">
              <a:buNone/>
            </a:pPr>
            <a:endParaRPr lang="tr-TR" sz="1500" b="1" u="sng" dirty="0">
              <a:highlight>
                <a:srgbClr val="FFFF00"/>
              </a:highlight>
              <a:latin typeface="Times New Roman" panose="02020603050405020304" pitchFamily="18" charset="0"/>
              <a:cs typeface="Times New Roman" panose="02020603050405020304" pitchFamily="18" charset="0"/>
            </a:endParaRPr>
          </a:p>
          <a:p>
            <a:pPr marL="0" indent="0" algn="ctr">
              <a:buNone/>
            </a:pPr>
            <a:r>
              <a:rPr lang="tr-TR" sz="1600" b="1" u="sng" dirty="0">
                <a:highlight>
                  <a:srgbClr val="FFFF00"/>
                </a:highlight>
                <a:latin typeface="Times New Roman" panose="02020603050405020304" pitchFamily="18" charset="0"/>
                <a:cs typeface="Times New Roman" panose="02020603050405020304" pitchFamily="18" charset="0"/>
              </a:rPr>
              <a:t>ÖNERİMİZ</a:t>
            </a:r>
          </a:p>
          <a:p>
            <a:pPr marL="0" indent="0" algn="ctr">
              <a:buNone/>
            </a:pPr>
            <a:r>
              <a:rPr lang="tr-TR" sz="1600" b="1" dirty="0">
                <a:latin typeface="Times New Roman" panose="02020603050405020304" pitchFamily="18" charset="0"/>
                <a:cs typeface="Times New Roman" panose="02020603050405020304" pitchFamily="18" charset="0"/>
              </a:rPr>
              <a:t>6- Vade farkı yüksek olduğu için teminatlı olarak  uzun vadeli satış yapmak gerekir.</a:t>
            </a:r>
          </a:p>
          <a:p>
            <a:pPr marL="0" indent="0" algn="ctr">
              <a:buNone/>
            </a:pPr>
            <a:endParaRPr lang="tr-TR" sz="1600" b="1" dirty="0">
              <a:latin typeface="Times New Roman" panose="02020603050405020304" pitchFamily="18" charset="0"/>
              <a:cs typeface="Times New Roman" panose="02020603050405020304" pitchFamily="18" charset="0"/>
            </a:endParaRPr>
          </a:p>
          <a:p>
            <a:pPr marL="0" indent="0" algn="ctr">
              <a:buNone/>
            </a:pPr>
            <a:r>
              <a:rPr lang="tr-TR" sz="1600" b="1" dirty="0">
                <a:highlight>
                  <a:srgbClr val="FFFF00"/>
                </a:highlight>
                <a:latin typeface="Times New Roman" panose="02020603050405020304" pitchFamily="18" charset="0"/>
                <a:cs typeface="Times New Roman" panose="02020603050405020304" pitchFamily="18" charset="0"/>
              </a:rPr>
              <a:t>7- Eğer mümkün ise firmalarımızın alacak sigortası yapmasını tavsiye ediyoruz.   Eximbank ve Türkiye Sigorta ve Albaraka da yurtiçi satışlar için  yapmaya başladı.</a:t>
            </a:r>
          </a:p>
          <a:p>
            <a:pPr marL="0" indent="0" algn="ctr">
              <a:buNone/>
            </a:pPr>
            <a:endParaRPr lang="tr-TR" sz="1600" b="1" dirty="0">
              <a:latin typeface="Times New Roman" panose="02020603050405020304" pitchFamily="18" charset="0"/>
              <a:cs typeface="Times New Roman" panose="02020603050405020304" pitchFamily="18" charset="0"/>
            </a:endParaRPr>
          </a:p>
          <a:p>
            <a:pPr marL="0" indent="0" algn="ctr">
              <a:buNone/>
            </a:pPr>
            <a:r>
              <a:rPr lang="tr-TR" sz="1600" b="1" dirty="0">
                <a:latin typeface="Times New Roman" panose="02020603050405020304" pitchFamily="18" charset="0"/>
                <a:cs typeface="Times New Roman" panose="02020603050405020304" pitchFamily="18" charset="0"/>
              </a:rPr>
              <a:t>8- Her ay düzenli olarak Gelir-gider tablosu,  Bilanço ,  Nakit akış tablosu ve Finansal rasyoların yapılmasını tavsiye ediyoruz</a:t>
            </a:r>
          </a:p>
          <a:p>
            <a:pPr marL="0" indent="0" algn="ctr">
              <a:buNone/>
            </a:pPr>
            <a:r>
              <a:rPr lang="tr-TR" sz="1600" b="1" dirty="0">
                <a:highlight>
                  <a:srgbClr val="FFFF00"/>
                </a:highlight>
                <a:latin typeface="Times New Roman" panose="02020603050405020304" pitchFamily="18" charset="0"/>
                <a:cs typeface="Times New Roman" panose="02020603050405020304" pitchFamily="18" charset="0"/>
              </a:rPr>
              <a:t>9- PAZARIMIZI KORUMAK İÇİN İHRACAT  YAPMALARINI  ÖNERİYORUZ</a:t>
            </a:r>
            <a:r>
              <a:rPr lang="tr-TR" sz="1600" b="1" dirty="0">
                <a:latin typeface="Times New Roman" panose="02020603050405020304" pitchFamily="18" charset="0"/>
                <a:cs typeface="Times New Roman" panose="02020603050405020304" pitchFamily="18" charset="0"/>
              </a:rPr>
              <a:t>. </a:t>
            </a:r>
          </a:p>
          <a:p>
            <a:pPr marL="0" indent="0" algn="ctr">
              <a:buNone/>
            </a:pPr>
            <a:endParaRPr lang="tr-TR" sz="1600" b="1" dirty="0">
              <a:latin typeface="Times New Roman" panose="02020603050405020304" pitchFamily="18" charset="0"/>
              <a:cs typeface="Times New Roman" panose="02020603050405020304" pitchFamily="18" charset="0"/>
            </a:endParaRPr>
          </a:p>
          <a:p>
            <a:pPr marL="0" indent="0" algn="ctr">
              <a:buNone/>
            </a:pPr>
            <a:r>
              <a:rPr lang="tr-TR" sz="1600" b="1" dirty="0">
                <a:latin typeface="Times New Roman" panose="02020603050405020304" pitchFamily="18" charset="0"/>
                <a:cs typeface="Times New Roman" panose="02020603050405020304" pitchFamily="18" charset="0"/>
              </a:rPr>
              <a:t>10- Ekonominin dip noktası olacak  2025  TEMMUZ-AĞUSTOS-EYLÜL-EKİM aylarında yatırım yapılmasını  tavsiye ediyoruz.</a:t>
            </a:r>
          </a:p>
          <a:p>
            <a:pPr marL="0" indent="0">
              <a:buNone/>
            </a:pPr>
            <a:r>
              <a:rPr lang="tr-TR" sz="1600" b="1" dirty="0">
                <a:highlight>
                  <a:srgbClr val="FFFF00"/>
                </a:highlight>
                <a:latin typeface="Times New Roman" panose="02020603050405020304" pitchFamily="18" charset="0"/>
                <a:cs typeface="Times New Roman" panose="02020603050405020304" pitchFamily="18" charset="0"/>
              </a:rPr>
              <a:t>11- FORWARD İLE  VEYA VİOP DA  DOLAR / EURO  ALIŞ-SATIŞ  YAPABİLİRİZ. </a:t>
            </a:r>
          </a:p>
          <a:p>
            <a:pPr marL="0" indent="0">
              <a:buNone/>
            </a:pPr>
            <a:endParaRPr lang="tr-TR" sz="1600" b="1" dirty="0">
              <a:latin typeface="Times New Roman" panose="02020603050405020304" pitchFamily="18" charset="0"/>
              <a:cs typeface="Times New Roman" panose="02020603050405020304" pitchFamily="18" charset="0"/>
            </a:endParaRPr>
          </a:p>
          <a:p>
            <a:pPr marL="0" indent="0">
              <a:buNone/>
            </a:pPr>
            <a:r>
              <a:rPr lang="tr-TR" sz="1600" b="1" dirty="0">
                <a:latin typeface="Times New Roman" panose="02020603050405020304" pitchFamily="18" charset="0"/>
                <a:cs typeface="Times New Roman" panose="02020603050405020304" pitchFamily="18" charset="0"/>
              </a:rPr>
              <a:t>12- SMM’NİN ( SATILAN MALIN MALİYETİ) DÜŞÜRÜLMESİ GEREKİR.</a:t>
            </a:r>
          </a:p>
          <a:p>
            <a:pPr marL="0" indent="0">
              <a:buNone/>
            </a:pPr>
            <a:r>
              <a:rPr lang="tr-TR" sz="1600" b="1" dirty="0">
                <a:latin typeface="Times New Roman" panose="02020603050405020304" pitchFamily="18" charset="0"/>
                <a:cs typeface="Times New Roman" panose="02020603050405020304" pitchFamily="18" charset="0"/>
              </a:rPr>
              <a:t>	</a:t>
            </a:r>
          </a:p>
          <a:p>
            <a:pPr marL="0" indent="0">
              <a:buNone/>
            </a:pPr>
            <a:r>
              <a:rPr lang="tr-TR" sz="1600" b="1" dirty="0">
                <a:highlight>
                  <a:srgbClr val="FFFF00"/>
                </a:highlight>
                <a:latin typeface="Times New Roman" panose="02020603050405020304" pitchFamily="18" charset="0"/>
                <a:cs typeface="Times New Roman" panose="02020603050405020304" pitchFamily="18" charset="0"/>
              </a:rPr>
              <a:t>13-FİNANSAL GİDERİN AZALTILMASI GEREKİR.</a:t>
            </a:r>
          </a:p>
          <a:p>
            <a:pPr marL="0" indent="0">
              <a:buNone/>
            </a:pPr>
            <a:endParaRPr lang="tr-TR" sz="1600" b="1" dirty="0">
              <a:latin typeface="Times New Roman" panose="02020603050405020304" pitchFamily="18" charset="0"/>
              <a:cs typeface="Times New Roman" panose="02020603050405020304" pitchFamily="18" charset="0"/>
            </a:endParaRPr>
          </a:p>
          <a:p>
            <a:pPr marL="0" indent="0">
              <a:buNone/>
            </a:pPr>
            <a:r>
              <a:rPr lang="tr-TR" sz="1600" b="1" dirty="0">
                <a:latin typeface="Times New Roman" panose="02020603050405020304" pitchFamily="18" charset="0"/>
                <a:cs typeface="Times New Roman" panose="02020603050405020304" pitchFamily="18" charset="0"/>
              </a:rPr>
              <a:t>14-FİNANSAL GELİRİN ARTMASI GEREKİR.</a:t>
            </a:r>
          </a:p>
          <a:p>
            <a:pPr marL="0" indent="0">
              <a:buNone/>
            </a:pPr>
            <a:endParaRPr lang="tr-TR" sz="1600" b="1" dirty="0">
              <a:latin typeface="Times New Roman" panose="02020603050405020304" pitchFamily="18" charset="0"/>
              <a:cs typeface="Times New Roman" panose="02020603050405020304" pitchFamily="18" charset="0"/>
            </a:endParaRPr>
          </a:p>
          <a:p>
            <a:pPr marL="0" indent="0">
              <a:buNone/>
            </a:pPr>
            <a:r>
              <a:rPr lang="tr-TR" sz="1600" b="1" dirty="0">
                <a:highlight>
                  <a:srgbClr val="FFFF00"/>
                </a:highlight>
                <a:latin typeface="Times New Roman" panose="02020603050405020304" pitchFamily="18" charset="0"/>
                <a:cs typeface="Times New Roman" panose="02020603050405020304" pitchFamily="18" charset="0"/>
              </a:rPr>
              <a:t>15-TÜRKİYE DE ÜRETİM MALİYETLERİ ÇOK ARTTIĞI İÇİN,  EĞER UYGUN İSE ÇİN DEN İTHALAT YAPABİLİRİZ</a:t>
            </a:r>
          </a:p>
          <a:p>
            <a:pPr marL="0" indent="0">
              <a:buNone/>
            </a:pPr>
            <a:endParaRPr lang="tr-TR"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34472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4F594-98F7-8905-344A-C71455D4ED12}"/>
            </a:ext>
          </a:extLst>
        </p:cNvPr>
        <p:cNvGrpSpPr/>
        <p:nvPr/>
      </p:nvGrpSpPr>
      <p:grpSpPr>
        <a:xfrm>
          <a:off x="0" y="0"/>
          <a:ext cx="0" cy="0"/>
          <a:chOff x="0" y="0"/>
          <a:chExt cx="0" cy="0"/>
        </a:xfrm>
      </p:grpSpPr>
      <p:sp>
        <p:nvSpPr>
          <p:cNvPr id="2" name="Unvan 1">
            <a:extLst>
              <a:ext uri="{FF2B5EF4-FFF2-40B4-BE49-F238E27FC236}">
                <a16:creationId xmlns:a16="http://schemas.microsoft.com/office/drawing/2014/main" id="{DC40F116-D2B7-E741-48C5-2FAB14292EED}"/>
              </a:ext>
            </a:extLst>
          </p:cNvPr>
          <p:cNvSpPr>
            <a:spLocks noGrp="1"/>
          </p:cNvSpPr>
          <p:nvPr>
            <p:ph type="title"/>
          </p:nvPr>
        </p:nvSpPr>
        <p:spPr>
          <a:xfrm>
            <a:off x="132357" y="0"/>
            <a:ext cx="8879286" cy="340659"/>
          </a:xfrm>
          <a:solidFill>
            <a:schemeClr val="accent4">
              <a:lumMod val="20000"/>
              <a:lumOff val="80000"/>
            </a:schemeClr>
          </a:solidFill>
          <a:ln w="22225">
            <a:solidFill>
              <a:schemeClr val="accent1"/>
            </a:solidFill>
          </a:ln>
        </p:spPr>
        <p:txBody>
          <a:bodyPr>
            <a:normAutofit fontScale="90000"/>
          </a:bodyPr>
          <a:lstStyle/>
          <a:p>
            <a:r>
              <a:rPr lang="tr-TR" sz="3200" b="1" dirty="0"/>
              <a:t>TÜRKİYE EKONOMİSİ</a:t>
            </a:r>
          </a:p>
        </p:txBody>
      </p:sp>
      <p:sp>
        <p:nvSpPr>
          <p:cNvPr id="3" name="İçerik Yer Tutucusu 2">
            <a:extLst>
              <a:ext uri="{FF2B5EF4-FFF2-40B4-BE49-F238E27FC236}">
                <a16:creationId xmlns:a16="http://schemas.microsoft.com/office/drawing/2014/main" id="{F6186D7B-1219-F487-84DB-5C37FFD6EE97}"/>
              </a:ext>
            </a:extLst>
          </p:cNvPr>
          <p:cNvSpPr>
            <a:spLocks noGrp="1"/>
          </p:cNvSpPr>
          <p:nvPr>
            <p:ph idx="1"/>
          </p:nvPr>
        </p:nvSpPr>
        <p:spPr>
          <a:xfrm>
            <a:off x="132357" y="340659"/>
            <a:ext cx="8879286" cy="6517341"/>
          </a:xfrm>
          <a:noFill/>
          <a:ln w="22225">
            <a:solidFill>
              <a:schemeClr val="accent1"/>
            </a:solidFill>
          </a:ln>
        </p:spPr>
        <p:txBody>
          <a:bodyPr>
            <a:noAutofit/>
          </a:bodyPr>
          <a:lstStyle/>
          <a:p>
            <a:pPr marL="0" indent="0">
              <a:buNone/>
            </a:pPr>
            <a:r>
              <a:rPr lang="tr-TR" sz="1600" b="1" dirty="0">
                <a:latin typeface="Times New Roman" panose="02020603050405020304" pitchFamily="18" charset="0"/>
                <a:cs typeface="Times New Roman" panose="02020603050405020304" pitchFamily="18" charset="0"/>
              </a:rPr>
              <a:t>			</a:t>
            </a:r>
          </a:p>
          <a:p>
            <a:pPr marL="0" indent="0">
              <a:buNone/>
            </a:pPr>
            <a:r>
              <a:rPr lang="tr-TR" sz="1600" b="1" dirty="0">
                <a:latin typeface="Times New Roman" panose="02020603050405020304" pitchFamily="18" charset="0"/>
                <a:cs typeface="Times New Roman" panose="02020603050405020304" pitchFamily="18" charset="0"/>
              </a:rPr>
              <a:t>		</a:t>
            </a:r>
            <a:r>
              <a:rPr lang="tr-TR" sz="1600" b="1" u="sng" dirty="0">
                <a:latin typeface="Times New Roman" panose="02020603050405020304" pitchFamily="18" charset="0"/>
                <a:cs typeface="Times New Roman" panose="02020603050405020304" pitchFamily="18" charset="0"/>
              </a:rPr>
              <a:t>     </a:t>
            </a:r>
            <a:r>
              <a:rPr lang="tr-TR" sz="1600" b="1" u="sng" dirty="0">
                <a:highlight>
                  <a:srgbClr val="FFFF00"/>
                </a:highlight>
                <a:latin typeface="Times New Roman" panose="02020603050405020304" pitchFamily="18" charset="0"/>
                <a:cs typeface="Times New Roman" panose="02020603050405020304" pitchFamily="18" charset="0"/>
              </a:rPr>
              <a:t> SMM  (SATILAN MALIN MALİYETİ) ’NİN  DÜŞÜRÜLMESİ</a:t>
            </a:r>
          </a:p>
          <a:p>
            <a:pPr marL="0" indent="0">
              <a:buNone/>
            </a:pPr>
            <a:endParaRPr lang="tr-TR" sz="1600" b="1" u="sng" dirty="0">
              <a:highlight>
                <a:srgbClr val="FFFF00"/>
              </a:highlight>
              <a:latin typeface="Times New Roman" panose="02020603050405020304" pitchFamily="18" charset="0"/>
              <a:cs typeface="Times New Roman" panose="02020603050405020304" pitchFamily="18" charset="0"/>
            </a:endParaRPr>
          </a:p>
          <a:p>
            <a:pPr marL="0" indent="0">
              <a:buNone/>
            </a:pPr>
            <a:r>
              <a:rPr lang="tr-TR" sz="1600" b="1" dirty="0">
                <a:latin typeface="Times New Roman" panose="02020603050405020304" pitchFamily="18" charset="0"/>
                <a:cs typeface="Times New Roman" panose="02020603050405020304" pitchFamily="18" charset="0"/>
              </a:rPr>
              <a:t>      </a:t>
            </a:r>
            <a:r>
              <a:rPr lang="tr-TR" sz="1600" b="1" dirty="0" err="1">
                <a:latin typeface="Times New Roman" panose="02020603050405020304" pitchFamily="18" charset="0"/>
                <a:cs typeface="Times New Roman" panose="02020603050405020304" pitchFamily="18" charset="0"/>
              </a:rPr>
              <a:t>SMM’nin</a:t>
            </a:r>
            <a:r>
              <a:rPr lang="tr-TR" sz="1600" b="1" dirty="0">
                <a:latin typeface="Times New Roman" panose="02020603050405020304" pitchFamily="18" charset="0"/>
                <a:cs typeface="Times New Roman" panose="02020603050405020304" pitchFamily="18" charset="0"/>
              </a:rPr>
              <a:t> düşürülmesi ile brüt kar artacaktır, böylece faaliyet karı elde edilebilir.                            </a:t>
            </a:r>
          </a:p>
          <a:p>
            <a:pPr marL="0" indent="0">
              <a:buNone/>
            </a:pPr>
            <a:r>
              <a:rPr lang="tr-TR" sz="1600" b="1" dirty="0">
                <a:latin typeface="Times New Roman" panose="02020603050405020304" pitchFamily="18" charset="0"/>
                <a:cs typeface="Times New Roman" panose="02020603050405020304" pitchFamily="18" charset="0"/>
              </a:rPr>
              <a:t>      </a:t>
            </a:r>
            <a:r>
              <a:rPr lang="tr-TR" sz="1600" b="1" dirty="0" err="1">
                <a:latin typeface="Times New Roman" panose="02020603050405020304" pitchFamily="18" charset="0"/>
                <a:cs typeface="Times New Roman" panose="02020603050405020304" pitchFamily="18" charset="0"/>
              </a:rPr>
              <a:t>SMM’nin</a:t>
            </a:r>
            <a:r>
              <a:rPr lang="tr-TR" sz="1600" b="1" dirty="0">
                <a:latin typeface="Times New Roman" panose="02020603050405020304" pitchFamily="18" charset="0"/>
                <a:cs typeface="Times New Roman" panose="02020603050405020304" pitchFamily="18" charset="0"/>
              </a:rPr>
              <a:t> düşürülmesi,   Ya satış fiyatının artırılması   Yada satın alma fiyatının düşürülmesi ile   </a:t>
            </a:r>
          </a:p>
          <a:p>
            <a:pPr marL="0" indent="0">
              <a:buNone/>
            </a:pPr>
            <a:r>
              <a:rPr lang="tr-TR" sz="1600" b="1" dirty="0">
                <a:latin typeface="Times New Roman" panose="02020603050405020304" pitchFamily="18" charset="0"/>
                <a:cs typeface="Times New Roman" panose="02020603050405020304" pitchFamily="18" charset="0"/>
              </a:rPr>
              <a:t>      sağlanır.</a:t>
            </a:r>
          </a:p>
          <a:p>
            <a:pPr>
              <a:buFontTx/>
              <a:buChar char="-"/>
            </a:pPr>
            <a:endParaRPr lang="tr-TR" sz="1600" b="1" dirty="0">
              <a:latin typeface="Times New Roman" panose="02020603050405020304" pitchFamily="18" charset="0"/>
              <a:cs typeface="Times New Roman" panose="02020603050405020304" pitchFamily="18" charset="0"/>
            </a:endParaRPr>
          </a:p>
          <a:p>
            <a:pPr marL="0" indent="0">
              <a:buNone/>
            </a:pPr>
            <a:r>
              <a:rPr lang="tr-TR" sz="1600" b="1" u="sng" dirty="0">
                <a:highlight>
                  <a:srgbClr val="FFFF00"/>
                </a:highlight>
                <a:latin typeface="Times New Roman" panose="02020603050405020304" pitchFamily="18" charset="0"/>
                <a:cs typeface="Times New Roman" panose="02020603050405020304" pitchFamily="18" charset="0"/>
              </a:rPr>
              <a:t>       EĞER İÇ PİYASAYA  MAL SATIYORSAK : </a:t>
            </a:r>
          </a:p>
          <a:p>
            <a:pPr marL="0" indent="0">
              <a:buNone/>
            </a:pPr>
            <a:r>
              <a:rPr lang="tr-TR" sz="1600" b="1" dirty="0">
                <a:latin typeface="Times New Roman" panose="02020603050405020304" pitchFamily="18" charset="0"/>
                <a:cs typeface="Times New Roman" panose="02020603050405020304" pitchFamily="18" charset="0"/>
              </a:rPr>
              <a:t>  1 </a:t>
            </a:r>
            <a:r>
              <a:rPr lang="tr-TR" sz="1600" dirty="0">
                <a:latin typeface="Times New Roman" panose="02020603050405020304" pitchFamily="18" charset="0"/>
                <a:cs typeface="Times New Roman" panose="02020603050405020304" pitchFamily="18" charset="0"/>
              </a:rPr>
              <a:t>-- </a:t>
            </a:r>
            <a:r>
              <a:rPr lang="tr-TR" sz="1600" b="1" dirty="0">
                <a:latin typeface="Times New Roman" panose="02020603050405020304" pitchFamily="18" charset="0"/>
                <a:cs typeface="Times New Roman" panose="02020603050405020304" pitchFamily="18" charset="0"/>
              </a:rPr>
              <a:t>   </a:t>
            </a:r>
            <a:r>
              <a:rPr lang="tr-TR" sz="1600" b="1" dirty="0">
                <a:highlight>
                  <a:srgbClr val="FFFF00"/>
                </a:highlight>
                <a:latin typeface="Times New Roman" panose="02020603050405020304" pitchFamily="18" charset="0"/>
                <a:cs typeface="Times New Roman" panose="02020603050405020304" pitchFamily="18" charset="0"/>
              </a:rPr>
              <a:t>Alacak </a:t>
            </a:r>
            <a:r>
              <a:rPr lang="tr-TR" sz="1800" b="1" dirty="0">
                <a:highlight>
                  <a:srgbClr val="FFFF00"/>
                </a:highlight>
                <a:latin typeface="Times New Roman" panose="02020603050405020304" pitchFamily="18" charset="0"/>
                <a:cs typeface="Times New Roman" panose="02020603050405020304" pitchFamily="18" charset="0"/>
              </a:rPr>
              <a:t>sigortası</a:t>
            </a:r>
            <a:r>
              <a:rPr lang="tr-TR" sz="1600" b="1" dirty="0">
                <a:highlight>
                  <a:srgbClr val="FFFF00"/>
                </a:highlight>
                <a:latin typeface="Times New Roman" panose="02020603050405020304" pitchFamily="18" charset="0"/>
                <a:cs typeface="Times New Roman" panose="02020603050405020304" pitchFamily="18" charset="0"/>
              </a:rPr>
              <a:t> yapma şartıyla uzun vadeli satışlarda TL ile mal satılması daha uygundur .    </a:t>
            </a:r>
          </a:p>
          <a:p>
            <a:pPr marL="0" indent="0">
              <a:buNone/>
            </a:pPr>
            <a:r>
              <a:rPr lang="tr-TR" sz="1600" b="1" dirty="0">
                <a:latin typeface="Times New Roman" panose="02020603050405020304" pitchFamily="18" charset="0"/>
                <a:cs typeface="Times New Roman" panose="02020603050405020304" pitchFamily="18" charset="0"/>
              </a:rPr>
              <a:t>      Böylece aylık %  5 vade farkı ile satış karını ve brüt karı artırmak mümkündür.</a:t>
            </a:r>
          </a:p>
          <a:p>
            <a:pPr marL="0" indent="0">
              <a:buNone/>
            </a:pPr>
            <a:r>
              <a:rPr lang="tr-TR" sz="1600" dirty="0">
                <a:latin typeface="Times New Roman" panose="02020603050405020304" pitchFamily="18" charset="0"/>
                <a:cs typeface="Times New Roman" panose="02020603050405020304" pitchFamily="18" charset="0"/>
              </a:rPr>
              <a:t>  </a:t>
            </a:r>
            <a:r>
              <a:rPr lang="tr-TR" sz="1600" b="1" dirty="0">
                <a:latin typeface="Times New Roman" panose="02020603050405020304" pitchFamily="18" charset="0"/>
                <a:cs typeface="Times New Roman" panose="02020603050405020304" pitchFamily="18" charset="0"/>
              </a:rPr>
              <a:t>2--</a:t>
            </a:r>
            <a:r>
              <a:rPr lang="tr-TR" sz="1600" dirty="0">
                <a:latin typeface="Times New Roman" panose="02020603050405020304" pitchFamily="18" charset="0"/>
                <a:cs typeface="Times New Roman" panose="02020603050405020304" pitchFamily="18" charset="0"/>
              </a:rPr>
              <a:t>   </a:t>
            </a:r>
            <a:r>
              <a:rPr lang="tr-TR" sz="1600" b="1" dirty="0">
                <a:highlight>
                  <a:srgbClr val="FFFF00"/>
                </a:highlight>
                <a:latin typeface="Times New Roman" panose="02020603050405020304" pitchFamily="18" charset="0"/>
                <a:cs typeface="Times New Roman" panose="02020603050405020304" pitchFamily="18" charset="0"/>
              </a:rPr>
              <a:t>Ayrıca,  toplam maliyet % 30 faiz oranı ile MB Reeskont kredisi kullanılarak , </a:t>
            </a:r>
          </a:p>
          <a:p>
            <a:pPr marL="0" indent="0">
              <a:buNone/>
            </a:pPr>
            <a:r>
              <a:rPr lang="tr-TR" sz="1600" b="1" dirty="0">
                <a:latin typeface="Times New Roman" panose="02020603050405020304" pitchFamily="18" charset="0"/>
                <a:cs typeface="Times New Roman" panose="02020603050405020304" pitchFamily="18" charset="0"/>
              </a:rPr>
              <a:t>         </a:t>
            </a:r>
            <a:r>
              <a:rPr lang="tr-TR" sz="1600" b="1" dirty="0">
                <a:highlight>
                  <a:srgbClr val="FFFF00"/>
                </a:highlight>
                <a:latin typeface="Times New Roman" panose="02020603050405020304" pitchFamily="18" charset="0"/>
                <a:cs typeface="Times New Roman" panose="02020603050405020304" pitchFamily="18" charset="0"/>
              </a:rPr>
              <a:t> satın almanın peşin  yapılmasını  tavsiye ediyoruz.  6 ay veya 12 ay vadeli reeskont kredisi    </a:t>
            </a:r>
          </a:p>
          <a:p>
            <a:pPr marL="0" indent="0">
              <a:buNone/>
            </a:pPr>
            <a:r>
              <a:rPr lang="tr-TR" sz="1600" b="1" dirty="0">
                <a:latin typeface="Times New Roman" panose="02020603050405020304" pitchFamily="18" charset="0"/>
                <a:cs typeface="Times New Roman" panose="02020603050405020304" pitchFamily="18" charset="0"/>
              </a:rPr>
              <a:t>         </a:t>
            </a:r>
            <a:r>
              <a:rPr lang="tr-TR" sz="1600" b="1" dirty="0">
                <a:highlight>
                  <a:srgbClr val="FFFF00"/>
                </a:highlight>
                <a:latin typeface="Times New Roman" panose="02020603050405020304" pitchFamily="18" charset="0"/>
                <a:cs typeface="Times New Roman" panose="02020603050405020304" pitchFamily="18" charset="0"/>
              </a:rPr>
              <a:t> kullanılmasını öneriyoruz                                                                                                            </a:t>
            </a:r>
          </a:p>
          <a:p>
            <a:pPr marL="0" indent="0">
              <a:buNone/>
            </a:pPr>
            <a:r>
              <a:rPr lang="tr-TR" sz="1600" b="1" dirty="0">
                <a:latin typeface="Times New Roman" panose="02020603050405020304" pitchFamily="18" charset="0"/>
                <a:cs typeface="Times New Roman" panose="02020603050405020304" pitchFamily="18" charset="0"/>
              </a:rPr>
              <a:t>   3-</a:t>
            </a:r>
            <a:r>
              <a:rPr lang="tr-TR" sz="1600" dirty="0">
                <a:latin typeface="Times New Roman" panose="02020603050405020304" pitchFamily="18" charset="0"/>
                <a:cs typeface="Times New Roman" panose="02020603050405020304" pitchFamily="18" charset="0"/>
              </a:rPr>
              <a:t>-  </a:t>
            </a:r>
            <a:r>
              <a:rPr lang="tr-TR" sz="1600" b="1" dirty="0">
                <a:highlight>
                  <a:srgbClr val="FFFF00"/>
                </a:highlight>
                <a:latin typeface="Times New Roman" panose="02020603050405020304" pitchFamily="18" charset="0"/>
                <a:cs typeface="Times New Roman" panose="02020603050405020304" pitchFamily="18" charset="0"/>
              </a:rPr>
              <a:t>%  60-70 ihracatçı olmadan döviz kredisi kullanılmasını önermiyoruz.</a:t>
            </a:r>
          </a:p>
          <a:p>
            <a:pPr marL="0" indent="0">
              <a:buNone/>
            </a:pPr>
            <a:r>
              <a:rPr lang="tr-TR" sz="1600" b="1" dirty="0">
                <a:highlight>
                  <a:srgbClr val="FFFF00"/>
                </a:highlight>
                <a:latin typeface="Times New Roman" panose="02020603050405020304" pitchFamily="18" charset="0"/>
                <a:cs typeface="Times New Roman" panose="02020603050405020304" pitchFamily="18" charset="0"/>
              </a:rPr>
              <a:t>    </a:t>
            </a:r>
            <a:endParaRPr lang="tr-TR" sz="1600" b="1" dirty="0">
              <a:latin typeface="Times New Roman" panose="02020603050405020304" pitchFamily="18" charset="0"/>
              <a:cs typeface="Times New Roman" panose="02020603050405020304" pitchFamily="18" charset="0"/>
            </a:endParaRPr>
          </a:p>
          <a:p>
            <a:pPr marL="0" indent="0">
              <a:buNone/>
            </a:pPr>
            <a:r>
              <a:rPr lang="tr-TR" sz="1600" b="1" u="sng" dirty="0">
                <a:highlight>
                  <a:srgbClr val="FFFF00"/>
                </a:highlight>
                <a:latin typeface="Times New Roman" panose="02020603050405020304" pitchFamily="18" charset="0"/>
                <a:cs typeface="Times New Roman" panose="02020603050405020304" pitchFamily="18" charset="0"/>
              </a:rPr>
              <a:t>      EĞER İHRACAT YAPIYORSAK</a:t>
            </a:r>
            <a:r>
              <a:rPr lang="tr-TR" sz="1600" b="1" dirty="0">
                <a:highlight>
                  <a:srgbClr val="FFFF00"/>
                </a:highlight>
                <a:latin typeface="Times New Roman" panose="02020603050405020304" pitchFamily="18" charset="0"/>
                <a:cs typeface="Times New Roman" panose="02020603050405020304" pitchFamily="18" charset="0"/>
              </a:rPr>
              <a:t> :</a:t>
            </a:r>
          </a:p>
          <a:p>
            <a:pPr marL="0" indent="0">
              <a:buNone/>
            </a:pPr>
            <a:r>
              <a:rPr lang="tr-TR" sz="1600" b="1" dirty="0">
                <a:latin typeface="Times New Roman" panose="02020603050405020304" pitchFamily="18" charset="0"/>
                <a:cs typeface="Times New Roman" panose="02020603050405020304" pitchFamily="18" charset="0"/>
              </a:rPr>
              <a:t>      İhracat yapan firmaların sıkıntısı maalesef daha fazladır.  Satış fiyatı döviz ile olduğu için satış  </a:t>
            </a:r>
          </a:p>
          <a:p>
            <a:pPr marL="0" indent="0">
              <a:buNone/>
            </a:pPr>
            <a:r>
              <a:rPr lang="tr-TR" sz="1600" b="1" dirty="0">
                <a:latin typeface="Times New Roman" panose="02020603050405020304" pitchFamily="18" charset="0"/>
                <a:cs typeface="Times New Roman" panose="02020603050405020304" pitchFamily="18" charset="0"/>
              </a:rPr>
              <a:t>      fiyatını % 50 oranında artırmak mümkün olmayacaktır. </a:t>
            </a:r>
          </a:p>
          <a:p>
            <a:pPr marL="0" indent="0">
              <a:buNone/>
            </a:pPr>
            <a:r>
              <a:rPr lang="tr-TR" sz="1600" b="1" dirty="0">
                <a:latin typeface="Times New Roman" panose="02020603050405020304" pitchFamily="18" charset="0"/>
                <a:cs typeface="Times New Roman" panose="02020603050405020304" pitchFamily="18" charset="0"/>
              </a:rPr>
              <a:t>      </a:t>
            </a:r>
            <a:r>
              <a:rPr lang="tr-TR" sz="1600" b="1" dirty="0" err="1">
                <a:highlight>
                  <a:srgbClr val="FFFF00"/>
                </a:highlight>
                <a:latin typeface="Times New Roman" panose="02020603050405020304" pitchFamily="18" charset="0"/>
                <a:cs typeface="Times New Roman" panose="02020603050405020304" pitchFamily="18" charset="0"/>
              </a:rPr>
              <a:t>İhracatcı</a:t>
            </a:r>
            <a:r>
              <a:rPr lang="tr-TR" sz="1600" b="1" dirty="0">
                <a:highlight>
                  <a:srgbClr val="FFFF00"/>
                </a:highlight>
                <a:latin typeface="Times New Roman" panose="02020603050405020304" pitchFamily="18" charset="0"/>
                <a:cs typeface="Times New Roman" panose="02020603050405020304" pitchFamily="18" charset="0"/>
              </a:rPr>
              <a:t> firmanın en önemli avantajı ise, MB Reeskont kredisi kullanmasıdır.                                           </a:t>
            </a:r>
          </a:p>
          <a:p>
            <a:pPr marL="0" indent="0">
              <a:buNone/>
            </a:pPr>
            <a:r>
              <a:rPr lang="tr-TR" sz="1600" b="1" dirty="0">
                <a:latin typeface="Times New Roman" panose="02020603050405020304" pitchFamily="18" charset="0"/>
                <a:cs typeface="Times New Roman" panose="02020603050405020304" pitchFamily="18" charset="0"/>
              </a:rPr>
              <a:t>     </a:t>
            </a:r>
            <a:r>
              <a:rPr lang="tr-TR" sz="1600" b="1" dirty="0">
                <a:highlight>
                  <a:srgbClr val="FFFF00"/>
                </a:highlight>
                <a:latin typeface="Times New Roman" panose="02020603050405020304" pitchFamily="18" charset="0"/>
                <a:cs typeface="Times New Roman" panose="02020603050405020304" pitchFamily="18" charset="0"/>
              </a:rPr>
              <a:t> İhracat yapan firmalarımızın, toplam maliyet % 30 faiz oranı ile MB Reeskont kredisi   </a:t>
            </a:r>
          </a:p>
          <a:p>
            <a:pPr marL="0" indent="0">
              <a:buNone/>
            </a:pPr>
            <a:r>
              <a:rPr lang="tr-TR" sz="1600" b="1" dirty="0">
                <a:latin typeface="Times New Roman" panose="02020603050405020304" pitchFamily="18" charset="0"/>
                <a:cs typeface="Times New Roman" panose="02020603050405020304" pitchFamily="18" charset="0"/>
              </a:rPr>
              <a:t>     </a:t>
            </a:r>
            <a:r>
              <a:rPr lang="tr-TR" sz="1600" b="1" dirty="0">
                <a:highlight>
                  <a:srgbClr val="FFFF00"/>
                </a:highlight>
                <a:latin typeface="Times New Roman" panose="02020603050405020304" pitchFamily="18" charset="0"/>
                <a:cs typeface="Times New Roman" panose="02020603050405020304" pitchFamily="18" charset="0"/>
              </a:rPr>
              <a:t> kullanılarak ,   satın  almanın peşin yapılmasını  tavsiye ediyoruz.                                                                                                                      </a:t>
            </a:r>
          </a:p>
          <a:p>
            <a:pPr marL="0" indent="0">
              <a:buNone/>
            </a:pPr>
            <a:r>
              <a:rPr lang="tr-TR" sz="1600" b="1" dirty="0">
                <a:latin typeface="Times New Roman" panose="02020603050405020304" pitchFamily="18" charset="0"/>
                <a:cs typeface="Times New Roman" panose="02020603050405020304" pitchFamily="18" charset="0"/>
              </a:rPr>
              <a:t>      </a:t>
            </a:r>
            <a:r>
              <a:rPr lang="tr-TR" sz="1600" b="1" dirty="0">
                <a:highlight>
                  <a:srgbClr val="FFFF00"/>
                </a:highlight>
                <a:latin typeface="Times New Roman" panose="02020603050405020304" pitchFamily="18" charset="0"/>
                <a:cs typeface="Times New Roman" panose="02020603050405020304" pitchFamily="18" charset="0"/>
              </a:rPr>
              <a:t>Böylece </a:t>
            </a:r>
            <a:r>
              <a:rPr lang="tr-TR" sz="1600" b="1" dirty="0" err="1">
                <a:highlight>
                  <a:srgbClr val="FFFF00"/>
                </a:highlight>
                <a:latin typeface="Times New Roman" panose="02020603050405020304" pitchFamily="18" charset="0"/>
                <a:cs typeface="Times New Roman" panose="02020603050405020304" pitchFamily="18" charset="0"/>
              </a:rPr>
              <a:t>SMM’yi</a:t>
            </a:r>
            <a:r>
              <a:rPr lang="tr-TR" sz="1600" b="1" dirty="0">
                <a:highlight>
                  <a:srgbClr val="FFFF00"/>
                </a:highlight>
                <a:latin typeface="Times New Roman" panose="02020603050405020304" pitchFamily="18" charset="0"/>
                <a:cs typeface="Times New Roman" panose="02020603050405020304" pitchFamily="18" charset="0"/>
              </a:rPr>
              <a:t> düşürebiliriz.</a:t>
            </a:r>
          </a:p>
        </p:txBody>
      </p:sp>
    </p:spTree>
    <p:extLst>
      <p:ext uri="{BB962C8B-B14F-4D97-AF65-F5344CB8AC3E}">
        <p14:creationId xmlns:p14="http://schemas.microsoft.com/office/powerpoint/2010/main" val="14109959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E085F-C6DD-3252-AF39-4B548F5D29B0}"/>
            </a:ext>
          </a:extLst>
        </p:cNvPr>
        <p:cNvGrpSpPr/>
        <p:nvPr/>
      </p:nvGrpSpPr>
      <p:grpSpPr>
        <a:xfrm>
          <a:off x="0" y="0"/>
          <a:ext cx="0" cy="0"/>
          <a:chOff x="0" y="0"/>
          <a:chExt cx="0" cy="0"/>
        </a:xfrm>
      </p:grpSpPr>
      <p:sp>
        <p:nvSpPr>
          <p:cNvPr id="2" name="Unvan 1">
            <a:extLst>
              <a:ext uri="{FF2B5EF4-FFF2-40B4-BE49-F238E27FC236}">
                <a16:creationId xmlns:a16="http://schemas.microsoft.com/office/drawing/2014/main" id="{9478A7C9-7411-462E-FC42-E448A5504C9A}"/>
              </a:ext>
            </a:extLst>
          </p:cNvPr>
          <p:cNvSpPr>
            <a:spLocks noGrp="1"/>
          </p:cNvSpPr>
          <p:nvPr>
            <p:ph type="title"/>
          </p:nvPr>
        </p:nvSpPr>
        <p:spPr>
          <a:xfrm>
            <a:off x="132357" y="0"/>
            <a:ext cx="8879286" cy="340659"/>
          </a:xfrm>
          <a:solidFill>
            <a:schemeClr val="accent4">
              <a:lumMod val="20000"/>
              <a:lumOff val="80000"/>
            </a:schemeClr>
          </a:solidFill>
          <a:ln w="22225">
            <a:solidFill>
              <a:schemeClr val="accent1"/>
            </a:solidFill>
          </a:ln>
        </p:spPr>
        <p:txBody>
          <a:bodyPr>
            <a:normAutofit fontScale="90000"/>
          </a:bodyPr>
          <a:lstStyle/>
          <a:p>
            <a:r>
              <a:rPr lang="tr-TR" sz="3200" b="1" dirty="0"/>
              <a:t>TÜRKİYE EKONOMİSİ</a:t>
            </a:r>
          </a:p>
        </p:txBody>
      </p:sp>
      <p:sp>
        <p:nvSpPr>
          <p:cNvPr id="3" name="İçerik Yer Tutucusu 2">
            <a:extLst>
              <a:ext uri="{FF2B5EF4-FFF2-40B4-BE49-F238E27FC236}">
                <a16:creationId xmlns:a16="http://schemas.microsoft.com/office/drawing/2014/main" id="{85894476-EF22-67A2-5B1E-0AE2B48D9CFC}"/>
              </a:ext>
            </a:extLst>
          </p:cNvPr>
          <p:cNvSpPr>
            <a:spLocks noGrp="1"/>
          </p:cNvSpPr>
          <p:nvPr>
            <p:ph idx="1"/>
          </p:nvPr>
        </p:nvSpPr>
        <p:spPr>
          <a:xfrm>
            <a:off x="132357" y="340659"/>
            <a:ext cx="8879286" cy="6517341"/>
          </a:xfrm>
          <a:noFill/>
          <a:ln w="22225">
            <a:solidFill>
              <a:schemeClr val="accent1"/>
            </a:solidFill>
          </a:ln>
        </p:spPr>
        <p:txBody>
          <a:bodyPr>
            <a:noAutofit/>
          </a:bodyPr>
          <a:lstStyle/>
          <a:p>
            <a:pPr marL="0" indent="0">
              <a:buNone/>
            </a:pPr>
            <a:r>
              <a:rPr lang="tr-TR" sz="1600" b="1" dirty="0">
                <a:latin typeface="Times New Roman" panose="02020603050405020304" pitchFamily="18" charset="0"/>
                <a:cs typeface="Times New Roman" panose="02020603050405020304" pitchFamily="18" charset="0"/>
              </a:rPr>
              <a:t>		</a:t>
            </a:r>
            <a:r>
              <a:rPr lang="tr-TR" sz="1700" b="1" dirty="0">
                <a:latin typeface="Times New Roman" panose="02020603050405020304" pitchFamily="18" charset="0"/>
                <a:cs typeface="Times New Roman" panose="02020603050405020304" pitchFamily="18" charset="0"/>
              </a:rPr>
              <a:t>          </a:t>
            </a:r>
            <a:r>
              <a:rPr lang="tr-TR" sz="1700" b="1" u="sng" dirty="0">
                <a:highlight>
                  <a:srgbClr val="FFFF00"/>
                </a:highlight>
                <a:latin typeface="Times New Roman" panose="02020603050405020304" pitchFamily="18" charset="0"/>
                <a:cs typeface="Times New Roman" panose="02020603050405020304" pitchFamily="18" charset="0"/>
              </a:rPr>
              <a:t>FİNANSAL  GİDERİN  AZALTILMASI</a:t>
            </a:r>
          </a:p>
          <a:p>
            <a:pPr marL="0" indent="0">
              <a:buNone/>
            </a:pPr>
            <a:r>
              <a:rPr lang="tr-TR" sz="1700" b="1" dirty="0">
                <a:highlight>
                  <a:srgbClr val="FFFF00"/>
                </a:highlight>
                <a:latin typeface="Times New Roman" panose="02020603050405020304" pitchFamily="18" charset="0"/>
                <a:cs typeface="Times New Roman" panose="02020603050405020304" pitchFamily="18" charset="0"/>
              </a:rPr>
              <a:t>1-- </a:t>
            </a:r>
            <a:r>
              <a:rPr lang="tr-TR" sz="1700" b="1" dirty="0">
                <a:latin typeface="Times New Roman" panose="02020603050405020304" pitchFamily="18" charset="0"/>
                <a:cs typeface="Times New Roman" panose="02020603050405020304" pitchFamily="18" charset="0"/>
              </a:rPr>
              <a:t>Bu günlerde TL kredi faizleri % 55-60 civarında olduğu için şirketlerimizin finansal   </a:t>
            </a:r>
          </a:p>
          <a:p>
            <a:pPr marL="0" indent="0">
              <a:buNone/>
            </a:pPr>
            <a:r>
              <a:rPr lang="tr-TR" sz="1700" b="1" dirty="0">
                <a:latin typeface="Times New Roman" panose="02020603050405020304" pitchFamily="18" charset="0"/>
                <a:cs typeface="Times New Roman" panose="02020603050405020304" pitchFamily="18" charset="0"/>
              </a:rPr>
              <a:t>      giderleri artmıştır</a:t>
            </a:r>
          </a:p>
          <a:p>
            <a:pPr marL="0" indent="0">
              <a:buNone/>
            </a:pPr>
            <a:r>
              <a:rPr lang="tr-TR" sz="1700" b="1" dirty="0">
                <a:highlight>
                  <a:srgbClr val="FFFF00"/>
                </a:highlight>
                <a:latin typeface="Times New Roman" panose="02020603050405020304" pitchFamily="18" charset="0"/>
                <a:cs typeface="Times New Roman" panose="02020603050405020304" pitchFamily="18" charset="0"/>
              </a:rPr>
              <a:t>2-</a:t>
            </a:r>
            <a:r>
              <a:rPr lang="tr-TR" sz="1700" b="1" dirty="0">
                <a:latin typeface="Times New Roman" panose="02020603050405020304" pitchFamily="18" charset="0"/>
                <a:cs typeface="Times New Roman" panose="02020603050405020304" pitchFamily="18" charset="0"/>
              </a:rPr>
              <a:t>- Şirketlerimiz, uygun kredi kullanımıyla finansal giderlerini azaltabilir.    </a:t>
            </a:r>
          </a:p>
          <a:p>
            <a:pPr marL="0" indent="0">
              <a:buNone/>
            </a:pPr>
            <a:r>
              <a:rPr lang="tr-TR" sz="1700" b="1" dirty="0">
                <a:latin typeface="Times New Roman" panose="02020603050405020304" pitchFamily="18" charset="0"/>
                <a:cs typeface="Times New Roman" panose="02020603050405020304" pitchFamily="18" charset="0"/>
              </a:rPr>
              <a:t>             Genellikle </a:t>
            </a:r>
            <a:r>
              <a:rPr lang="tr-TR" sz="1700" b="1" dirty="0">
                <a:highlight>
                  <a:srgbClr val="99FF33"/>
                </a:highlight>
                <a:latin typeface="Times New Roman" panose="02020603050405020304" pitchFamily="18" charset="0"/>
                <a:cs typeface="Times New Roman" panose="02020603050405020304" pitchFamily="18" charset="0"/>
              </a:rPr>
              <a:t>BİRİNCİ ÖNERİMİZ,  </a:t>
            </a:r>
            <a:r>
              <a:rPr lang="tr-TR" sz="1700" b="1" dirty="0">
                <a:latin typeface="Times New Roman" panose="02020603050405020304" pitchFamily="18" charset="0"/>
                <a:cs typeface="Times New Roman" panose="02020603050405020304" pitchFamily="18" charset="0"/>
              </a:rPr>
              <a:t>toplam maliyeti % 30 faiz oranıyla Merkez Bankası   </a:t>
            </a:r>
          </a:p>
          <a:p>
            <a:pPr marL="0" indent="0">
              <a:buNone/>
            </a:pPr>
            <a:r>
              <a:rPr lang="tr-TR" sz="1700" b="1" dirty="0">
                <a:latin typeface="Times New Roman" panose="02020603050405020304" pitchFamily="18" charset="0"/>
                <a:cs typeface="Times New Roman" panose="02020603050405020304" pitchFamily="18" charset="0"/>
              </a:rPr>
              <a:t>            (MB) reeskont kredisi kullanılmasını öneriyoruz.  6 veya 12 ay vade olmasını tavsiye  </a:t>
            </a:r>
          </a:p>
          <a:p>
            <a:pPr marL="0" indent="0">
              <a:buNone/>
            </a:pPr>
            <a:r>
              <a:rPr lang="tr-TR" sz="1700" b="1" dirty="0">
                <a:latin typeface="Times New Roman" panose="02020603050405020304" pitchFamily="18" charset="0"/>
                <a:cs typeface="Times New Roman" panose="02020603050405020304" pitchFamily="18" charset="0"/>
              </a:rPr>
              <a:t>             ediyoruz.  Bu mümkün değilse, </a:t>
            </a:r>
            <a:r>
              <a:rPr lang="tr-TR" sz="1700" b="1" dirty="0">
                <a:highlight>
                  <a:srgbClr val="99FF33"/>
                </a:highlight>
                <a:latin typeface="Times New Roman" panose="02020603050405020304" pitchFamily="18" charset="0"/>
                <a:cs typeface="Times New Roman" panose="02020603050405020304" pitchFamily="18" charset="0"/>
              </a:rPr>
              <a:t>İKİNCİ ÖNERİMİZ İSE,</a:t>
            </a:r>
            <a:r>
              <a:rPr lang="tr-TR" sz="1700" b="1" dirty="0">
                <a:latin typeface="Times New Roman" panose="02020603050405020304" pitchFamily="18" charset="0"/>
                <a:cs typeface="Times New Roman" panose="02020603050405020304" pitchFamily="18" charset="0"/>
              </a:rPr>
              <a:t> % 41 veya 43 faiz oranı ile </a:t>
            </a:r>
          </a:p>
          <a:p>
            <a:pPr marL="0" indent="0">
              <a:buNone/>
            </a:pPr>
            <a:r>
              <a:rPr lang="tr-TR" sz="1700" b="1" dirty="0">
                <a:latin typeface="Times New Roman" panose="02020603050405020304" pitchFamily="18" charset="0"/>
                <a:cs typeface="Times New Roman" panose="02020603050405020304" pitchFamily="18" charset="0"/>
              </a:rPr>
              <a:t>             Eximbank TL kredi kullanılmasını   </a:t>
            </a:r>
          </a:p>
          <a:p>
            <a:pPr marL="0" indent="0">
              <a:buNone/>
            </a:pPr>
            <a:r>
              <a:rPr lang="tr-TR" sz="1700" b="1" dirty="0">
                <a:latin typeface="Times New Roman" panose="02020603050405020304" pitchFamily="18" charset="0"/>
                <a:cs typeface="Times New Roman" panose="02020603050405020304" pitchFamily="18" charset="0"/>
              </a:rPr>
              <a:t>             öneriyoruz. Konuyla ilgili ayrıntılı öneriler, aşağıda diğer kredi slaytında mevcuttur.</a:t>
            </a:r>
          </a:p>
          <a:p>
            <a:pPr marL="0" indent="0">
              <a:buNone/>
            </a:pPr>
            <a:r>
              <a:rPr lang="tr-TR" sz="1800" b="1" dirty="0">
                <a:highlight>
                  <a:srgbClr val="FFFF00"/>
                </a:highlight>
                <a:latin typeface="Times New Roman" panose="02020603050405020304" pitchFamily="18" charset="0"/>
                <a:cs typeface="Times New Roman" panose="02020603050405020304" pitchFamily="18" charset="0"/>
              </a:rPr>
              <a:t>3-- % 60-70 ihracatçı olmadan döviz kredisi kullanılmasını önermiyoruz.</a:t>
            </a:r>
          </a:p>
          <a:p>
            <a:pPr marL="0" indent="0" algn="ctr">
              <a:buNone/>
            </a:pPr>
            <a:endParaRPr lang="tr-TR" sz="1700" b="1" dirty="0">
              <a:latin typeface="Times New Roman" panose="02020603050405020304" pitchFamily="18" charset="0"/>
              <a:cs typeface="Times New Roman" panose="02020603050405020304" pitchFamily="18" charset="0"/>
            </a:endParaRPr>
          </a:p>
          <a:p>
            <a:pPr marL="0" indent="0" algn="ctr">
              <a:buNone/>
            </a:pPr>
            <a:r>
              <a:rPr lang="tr-TR" sz="1700" b="1" dirty="0">
                <a:latin typeface="Times New Roman" panose="02020603050405020304" pitchFamily="18" charset="0"/>
                <a:cs typeface="Times New Roman" panose="02020603050405020304" pitchFamily="18" charset="0"/>
              </a:rPr>
              <a:t>  </a:t>
            </a:r>
            <a:r>
              <a:rPr lang="tr-TR" sz="1700" b="1" u="sng" dirty="0">
                <a:highlight>
                  <a:srgbClr val="FFFF00"/>
                </a:highlight>
                <a:latin typeface="Times New Roman" panose="02020603050405020304" pitchFamily="18" charset="0"/>
                <a:cs typeface="Times New Roman" panose="02020603050405020304" pitchFamily="18" charset="0"/>
              </a:rPr>
              <a:t>FİNANSAL  GELİRİN  ARTTIRILMASI</a:t>
            </a:r>
          </a:p>
          <a:p>
            <a:pPr marL="0" indent="0">
              <a:buNone/>
            </a:pPr>
            <a:endParaRPr lang="tr-TR" sz="1700" b="1" dirty="0">
              <a:latin typeface="Times New Roman" panose="02020603050405020304" pitchFamily="18" charset="0"/>
              <a:cs typeface="Times New Roman" panose="02020603050405020304" pitchFamily="18" charset="0"/>
            </a:endParaRPr>
          </a:p>
          <a:p>
            <a:pPr>
              <a:buFontTx/>
              <a:buChar char="-"/>
            </a:pPr>
            <a:r>
              <a:rPr lang="tr-TR" sz="1800" b="1" dirty="0">
                <a:highlight>
                  <a:srgbClr val="FFFF00"/>
                </a:highlight>
                <a:latin typeface="Times New Roman" panose="02020603050405020304" pitchFamily="18" charset="0"/>
                <a:cs typeface="Times New Roman" panose="02020603050405020304" pitchFamily="18" charset="0"/>
              </a:rPr>
              <a:t>FORWARD  İLE  VEYA VİOP DA  DOLAR  SATIŞI  YAPABİLİRİZ.  Böylece finansal gelir elde ederiz.  30 Ekim 2025 tarihine kadar bunun yapılmasını tavsiye ediyoruz.</a:t>
            </a:r>
            <a:endParaRPr lang="tr-TR" sz="1700" b="1" dirty="0">
              <a:highlight>
                <a:srgbClr val="FFFF00"/>
              </a:highlight>
              <a:latin typeface="Times New Roman" panose="02020603050405020304" pitchFamily="18" charset="0"/>
              <a:cs typeface="Times New Roman" panose="02020603050405020304" pitchFamily="18" charset="0"/>
            </a:endParaRPr>
          </a:p>
          <a:p>
            <a:pPr>
              <a:buFontTx/>
              <a:buChar char="-"/>
            </a:pPr>
            <a:r>
              <a:rPr lang="tr-TR" sz="1700" b="1" dirty="0">
                <a:highlight>
                  <a:srgbClr val="FFFF00"/>
                </a:highlight>
                <a:latin typeface="Times New Roman" panose="02020603050405020304" pitchFamily="18" charset="0"/>
                <a:cs typeface="Times New Roman" panose="02020603050405020304" pitchFamily="18" charset="0"/>
              </a:rPr>
              <a:t>Ayrıca, toplam maliyeti % 30 faiz oranıyla Merkez Bankası (MB) reeskont kredisi kullanılmasını öneriyoruz.  Bu paranın, TL mevduata yatırılmasını veya TL </a:t>
            </a:r>
            <a:r>
              <a:rPr lang="tr-TR" sz="1700" b="1" dirty="0" err="1">
                <a:highlight>
                  <a:srgbClr val="FFFF00"/>
                </a:highlight>
                <a:latin typeface="Times New Roman" panose="02020603050405020304" pitchFamily="18" charset="0"/>
                <a:cs typeface="Times New Roman" panose="02020603050405020304" pitchFamily="18" charset="0"/>
              </a:rPr>
              <a:t>Sukuk</a:t>
            </a:r>
            <a:r>
              <a:rPr lang="tr-TR" sz="1700" b="1" dirty="0">
                <a:highlight>
                  <a:srgbClr val="FFFF00"/>
                </a:highlight>
                <a:latin typeface="Times New Roman" panose="02020603050405020304" pitchFamily="18" charset="0"/>
                <a:cs typeface="Times New Roman" panose="02020603050405020304" pitchFamily="18" charset="0"/>
              </a:rPr>
              <a:t> </a:t>
            </a:r>
          </a:p>
          <a:p>
            <a:pPr marL="0" indent="0">
              <a:buNone/>
            </a:pPr>
            <a:r>
              <a:rPr lang="tr-TR" sz="1700" b="1" dirty="0">
                <a:latin typeface="Times New Roman" panose="02020603050405020304" pitchFamily="18" charset="0"/>
                <a:cs typeface="Times New Roman" panose="02020603050405020304" pitchFamily="18" charset="0"/>
              </a:rPr>
              <a:t>     </a:t>
            </a:r>
            <a:r>
              <a:rPr lang="tr-TR" sz="1700" b="1" dirty="0">
                <a:highlight>
                  <a:srgbClr val="FFFF00"/>
                </a:highlight>
                <a:latin typeface="Times New Roman" panose="02020603050405020304" pitchFamily="18" charset="0"/>
                <a:cs typeface="Times New Roman" panose="02020603050405020304" pitchFamily="18" charset="0"/>
              </a:rPr>
              <a:t> ya da Katılım fonu alınmasını öneriyoruz. </a:t>
            </a:r>
          </a:p>
        </p:txBody>
      </p:sp>
    </p:spTree>
    <p:extLst>
      <p:ext uri="{BB962C8B-B14F-4D97-AF65-F5344CB8AC3E}">
        <p14:creationId xmlns:p14="http://schemas.microsoft.com/office/powerpoint/2010/main" val="6545410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214282" y="244699"/>
            <a:ext cx="8715436" cy="6470896"/>
          </a:xfrm>
          <a:ln w="38100">
            <a:solidFill>
              <a:schemeClr val="tx1"/>
            </a:solidFill>
          </a:ln>
        </p:spPr>
        <p:txBody>
          <a:bodyPr>
            <a:normAutofit/>
          </a:bodyPr>
          <a:lstStyle/>
          <a:p>
            <a:pPr algn="ctr">
              <a:spcBef>
                <a:spcPts val="600"/>
              </a:spcBef>
              <a:buNone/>
            </a:pPr>
            <a:endParaRPr lang="tr-TR" dirty="0"/>
          </a:p>
          <a:p>
            <a:pPr algn="ctr">
              <a:spcBef>
                <a:spcPts val="600"/>
              </a:spcBef>
              <a:buNone/>
            </a:pPr>
            <a:endParaRPr lang="tr-TR" b="1" dirty="0"/>
          </a:p>
          <a:p>
            <a:pPr algn="ctr">
              <a:spcBef>
                <a:spcPts val="600"/>
              </a:spcBef>
              <a:buNone/>
            </a:pPr>
            <a:endParaRPr lang="tr-TR" b="1" dirty="0"/>
          </a:p>
          <a:p>
            <a:pPr algn="ctr">
              <a:spcBef>
                <a:spcPts val="600"/>
              </a:spcBef>
              <a:buNone/>
            </a:pPr>
            <a:r>
              <a:rPr lang="tr-TR" sz="4000" b="1" dirty="0">
                <a:latin typeface="Times New Roman" panose="02020603050405020304" pitchFamily="18" charset="0"/>
                <a:cs typeface="Times New Roman" panose="02020603050405020304" pitchFamily="18" charset="0"/>
              </a:rPr>
              <a:t>DOLAR/TL KURU </a:t>
            </a:r>
          </a:p>
          <a:p>
            <a:pPr algn="ctr">
              <a:spcBef>
                <a:spcPts val="600"/>
              </a:spcBef>
              <a:buNone/>
            </a:pPr>
            <a:r>
              <a:rPr lang="tr-TR" sz="4000" b="1" dirty="0">
                <a:latin typeface="Times New Roman" panose="02020603050405020304" pitchFamily="18" charset="0"/>
                <a:cs typeface="Times New Roman" panose="02020603050405020304" pitchFamily="18" charset="0"/>
              </a:rPr>
              <a:t>ÖNGÖRÜMÜZ</a:t>
            </a:r>
            <a:endParaRPr lang="tr-TR"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34392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D4A05F-8B76-9F2A-1536-61404C39E8B3}"/>
              </a:ext>
            </a:extLst>
          </p:cNvPr>
          <p:cNvSpPr>
            <a:spLocks noGrp="1"/>
          </p:cNvSpPr>
          <p:nvPr>
            <p:ph type="title"/>
          </p:nvPr>
        </p:nvSpPr>
        <p:spPr>
          <a:xfrm>
            <a:off x="457200" y="130629"/>
            <a:ext cx="8229600" cy="616623"/>
          </a:xfrm>
        </p:spPr>
        <p:txBody>
          <a:bodyPr>
            <a:normAutofit fontScale="90000"/>
          </a:bodyPr>
          <a:lstStyle/>
          <a:p>
            <a:r>
              <a:rPr lang="tr-TR" sz="3600" dirty="0"/>
              <a:t> 2024 DOLAR/TL KURU SEYRİ</a:t>
            </a:r>
          </a:p>
        </p:txBody>
      </p:sp>
      <p:graphicFrame>
        <p:nvGraphicFramePr>
          <p:cNvPr id="4" name="İçerik Yer Tutucusu 3">
            <a:extLst>
              <a:ext uri="{FF2B5EF4-FFF2-40B4-BE49-F238E27FC236}">
                <a16:creationId xmlns:a16="http://schemas.microsoft.com/office/drawing/2014/main" id="{578687C8-98DD-7696-14E0-E434793E3A5E}"/>
              </a:ext>
            </a:extLst>
          </p:cNvPr>
          <p:cNvGraphicFramePr>
            <a:graphicFrameLocks noGrp="1"/>
          </p:cNvGraphicFramePr>
          <p:nvPr>
            <p:ph idx="1"/>
            <p:extLst>
              <p:ext uri="{D42A27DB-BD31-4B8C-83A1-F6EECF244321}">
                <p14:modId xmlns:p14="http://schemas.microsoft.com/office/powerpoint/2010/main" val="3720820988"/>
              </p:ext>
            </p:extLst>
          </p:nvPr>
        </p:nvGraphicFramePr>
        <p:xfrm>
          <a:off x="323273" y="747252"/>
          <a:ext cx="8478984" cy="6035878"/>
        </p:xfrm>
        <a:graphic>
          <a:graphicData uri="http://schemas.openxmlformats.org/drawingml/2006/table">
            <a:tbl>
              <a:tblPr firstRow="1" bandRow="1">
                <a:tableStyleId>{5C22544A-7EE6-4342-B048-85BDC9FD1C3A}</a:tableStyleId>
              </a:tblPr>
              <a:tblGrid>
                <a:gridCol w="2119746">
                  <a:extLst>
                    <a:ext uri="{9D8B030D-6E8A-4147-A177-3AD203B41FA5}">
                      <a16:colId xmlns:a16="http://schemas.microsoft.com/office/drawing/2014/main" val="392921850"/>
                    </a:ext>
                  </a:extLst>
                </a:gridCol>
                <a:gridCol w="2119746">
                  <a:extLst>
                    <a:ext uri="{9D8B030D-6E8A-4147-A177-3AD203B41FA5}">
                      <a16:colId xmlns:a16="http://schemas.microsoft.com/office/drawing/2014/main" val="40703846"/>
                    </a:ext>
                  </a:extLst>
                </a:gridCol>
                <a:gridCol w="2286922">
                  <a:extLst>
                    <a:ext uri="{9D8B030D-6E8A-4147-A177-3AD203B41FA5}">
                      <a16:colId xmlns:a16="http://schemas.microsoft.com/office/drawing/2014/main" val="777916510"/>
                    </a:ext>
                  </a:extLst>
                </a:gridCol>
                <a:gridCol w="1952570">
                  <a:extLst>
                    <a:ext uri="{9D8B030D-6E8A-4147-A177-3AD203B41FA5}">
                      <a16:colId xmlns:a16="http://schemas.microsoft.com/office/drawing/2014/main" val="4038122806"/>
                    </a:ext>
                  </a:extLst>
                </a:gridCol>
              </a:tblGrid>
              <a:tr h="930737">
                <a:tc>
                  <a:txBody>
                    <a:bodyPr/>
                    <a:lstStyle/>
                    <a:p>
                      <a:pPr algn="ctr"/>
                      <a:r>
                        <a:rPr lang="tr-TR" sz="1800" dirty="0"/>
                        <a:t>TARİH</a:t>
                      </a:r>
                    </a:p>
                  </a:txBody>
                  <a:tcPr anchor="ctr"/>
                </a:tc>
                <a:tc>
                  <a:txBody>
                    <a:bodyPr/>
                    <a:lstStyle/>
                    <a:p>
                      <a:pPr algn="ctr"/>
                      <a:r>
                        <a:rPr lang="tr-TR" sz="1800" dirty="0"/>
                        <a:t>DOLAR/TL KURU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dirty="0"/>
                        <a:t>ARTIŞ YÜZDESİ (%)</a:t>
                      </a:r>
                    </a:p>
                    <a:p>
                      <a:pPr algn="ctr"/>
                      <a:endParaRPr lang="tr-TR" sz="1800" dirty="0"/>
                    </a:p>
                  </a:txBody>
                  <a:tcPr anchor="ctr"/>
                </a:tc>
                <a:tc>
                  <a:txBody>
                    <a:bodyPr/>
                    <a:lstStyle/>
                    <a:p>
                      <a:pPr algn="ctr"/>
                      <a:r>
                        <a:rPr lang="tr-TR" sz="1800" dirty="0"/>
                        <a:t>ARTIŞ YÜZDESİ TOPLAMI</a:t>
                      </a:r>
                    </a:p>
                  </a:txBody>
                  <a:tcPr anchor="ctr"/>
                </a:tc>
                <a:extLst>
                  <a:ext uri="{0D108BD9-81ED-4DB2-BD59-A6C34878D82A}">
                    <a16:rowId xmlns:a16="http://schemas.microsoft.com/office/drawing/2014/main" val="1675041417"/>
                  </a:ext>
                </a:extLst>
              </a:tr>
              <a:tr h="502409">
                <a:tc>
                  <a:txBody>
                    <a:bodyPr/>
                    <a:lstStyle/>
                    <a:p>
                      <a:pPr algn="ctr"/>
                      <a:r>
                        <a:rPr lang="tr-TR" sz="1800" b="1" dirty="0">
                          <a:latin typeface="+mn-lt"/>
                        </a:rPr>
                        <a:t>31 Mart 2024</a:t>
                      </a:r>
                    </a:p>
                  </a:txBody>
                  <a:tcPr marL="9525" marR="9525" marT="9525" marB="0" anchor="ctr">
                    <a:solidFill>
                      <a:schemeClr val="bg1">
                        <a:lumMod val="95000"/>
                      </a:schemeClr>
                    </a:solidFill>
                  </a:tcPr>
                </a:tc>
                <a:tc>
                  <a:txBody>
                    <a:bodyPr/>
                    <a:lstStyle/>
                    <a:p>
                      <a:pPr algn="ctr"/>
                      <a:r>
                        <a:rPr lang="tr-TR" sz="1800" b="1" dirty="0">
                          <a:latin typeface="+mn-lt"/>
                        </a:rPr>
                        <a:t>32,343</a:t>
                      </a:r>
                    </a:p>
                  </a:txBody>
                  <a:tcPr marL="9525" marR="9525" marT="9525" marB="0" anchor="ctr">
                    <a:solidFill>
                      <a:schemeClr val="bg1">
                        <a:lumMod val="95000"/>
                      </a:schemeClr>
                    </a:solidFill>
                  </a:tcPr>
                </a:tc>
                <a:tc>
                  <a:txBody>
                    <a:bodyPr/>
                    <a:lstStyle/>
                    <a:p>
                      <a:pPr algn="ctr" fontAlgn="b"/>
                      <a:r>
                        <a:rPr lang="tr-TR" sz="1800" b="1" i="0" u="none" strike="noStrike" dirty="0">
                          <a:solidFill>
                            <a:srgbClr val="000000"/>
                          </a:solidFill>
                          <a:effectLst/>
                          <a:latin typeface="+mn-lt"/>
                        </a:rPr>
                        <a:t>% 3,61</a:t>
                      </a:r>
                    </a:p>
                  </a:txBody>
                  <a:tcPr marL="7620" marR="7620" marT="7620" marB="0" anchor="ctr">
                    <a:solidFill>
                      <a:schemeClr val="bg1">
                        <a:lumMod val="95000"/>
                      </a:schemeClr>
                    </a:solidFill>
                  </a:tcPr>
                </a:tc>
                <a:tc>
                  <a:txBody>
                    <a:bodyPr/>
                    <a:lstStyle/>
                    <a:p>
                      <a:pPr algn="ctr" fontAlgn="b"/>
                      <a:endParaRPr lang="tr-TR" sz="1800" b="1" i="0" u="none" strike="noStrike" dirty="0">
                        <a:solidFill>
                          <a:srgbClr val="000000"/>
                        </a:solidFill>
                        <a:effectLst/>
                        <a:latin typeface="+mn-lt"/>
                      </a:endParaRPr>
                    </a:p>
                  </a:txBody>
                  <a:tcPr marL="7620" marR="7620" marT="7620" marB="0" anchor="ctr">
                    <a:solidFill>
                      <a:schemeClr val="bg1">
                        <a:lumMod val="95000"/>
                      </a:schemeClr>
                    </a:solidFill>
                  </a:tcPr>
                </a:tc>
                <a:extLst>
                  <a:ext uri="{0D108BD9-81ED-4DB2-BD59-A6C34878D82A}">
                    <a16:rowId xmlns:a16="http://schemas.microsoft.com/office/drawing/2014/main" val="1401386423"/>
                  </a:ext>
                </a:extLst>
              </a:tr>
              <a:tr h="502409">
                <a:tc>
                  <a:txBody>
                    <a:bodyPr/>
                    <a:lstStyle/>
                    <a:p>
                      <a:pPr algn="ctr"/>
                      <a:r>
                        <a:rPr lang="tr-TR" sz="1800" b="1" dirty="0">
                          <a:latin typeface="+mn-lt"/>
                        </a:rPr>
                        <a:t>30 Nisan 2024</a:t>
                      </a:r>
                    </a:p>
                  </a:txBody>
                  <a:tcPr marL="9525" marR="9525" marT="9525" marB="0" anchor="ctr">
                    <a:solidFill>
                      <a:schemeClr val="bg1">
                        <a:lumMod val="95000"/>
                      </a:schemeClr>
                    </a:solidFill>
                  </a:tcPr>
                </a:tc>
                <a:tc>
                  <a:txBody>
                    <a:bodyPr/>
                    <a:lstStyle/>
                    <a:p>
                      <a:pPr algn="ctr"/>
                      <a:r>
                        <a:rPr lang="tr-TR" sz="1800" b="1" dirty="0">
                          <a:latin typeface="+mn-lt"/>
                        </a:rPr>
                        <a:t>32,416</a:t>
                      </a:r>
                    </a:p>
                  </a:txBody>
                  <a:tcPr marL="9525" marR="9525" marT="9525" marB="0" anchor="ctr">
                    <a:solidFill>
                      <a:schemeClr val="bg1">
                        <a:lumMod val="95000"/>
                      </a:schemeClr>
                    </a:solidFill>
                  </a:tcPr>
                </a:tc>
                <a:tc>
                  <a:txBody>
                    <a:bodyPr/>
                    <a:lstStyle/>
                    <a:p>
                      <a:pPr algn="ctr" fontAlgn="b"/>
                      <a:r>
                        <a:rPr lang="tr-TR" sz="1800" b="1" i="0" u="none" strike="noStrike" dirty="0">
                          <a:solidFill>
                            <a:srgbClr val="000000"/>
                          </a:solidFill>
                          <a:effectLst/>
                          <a:latin typeface="+mn-lt"/>
                        </a:rPr>
                        <a:t>%  0,23</a:t>
                      </a:r>
                    </a:p>
                  </a:txBody>
                  <a:tcPr marL="7620" marR="7620" marT="7620"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800" b="1" i="0" u="none" strike="noStrike" dirty="0">
                          <a:solidFill>
                            <a:srgbClr val="000000"/>
                          </a:solidFill>
                          <a:effectLst/>
                          <a:latin typeface="+mn-lt"/>
                        </a:rPr>
                        <a:t>%  0,23</a:t>
                      </a:r>
                    </a:p>
                    <a:p>
                      <a:pPr algn="ctr" fontAlgn="b"/>
                      <a:endParaRPr lang="tr-TR" sz="1800" b="1" i="0" u="none" strike="noStrike" dirty="0">
                        <a:solidFill>
                          <a:srgbClr val="000000"/>
                        </a:solidFill>
                        <a:effectLst/>
                        <a:latin typeface="+mn-lt"/>
                      </a:endParaRPr>
                    </a:p>
                  </a:txBody>
                  <a:tcPr marL="7620" marR="7620" marT="7620" marB="0" anchor="ctr">
                    <a:solidFill>
                      <a:schemeClr val="bg1">
                        <a:lumMod val="95000"/>
                      </a:schemeClr>
                    </a:solidFill>
                  </a:tcPr>
                </a:tc>
                <a:extLst>
                  <a:ext uri="{0D108BD9-81ED-4DB2-BD59-A6C34878D82A}">
                    <a16:rowId xmlns:a16="http://schemas.microsoft.com/office/drawing/2014/main" val="86199106"/>
                  </a:ext>
                </a:extLst>
              </a:tr>
              <a:tr h="502409">
                <a:tc>
                  <a:txBody>
                    <a:bodyPr/>
                    <a:lstStyle/>
                    <a:p>
                      <a:pPr algn="ctr"/>
                      <a:r>
                        <a:rPr lang="tr-TR" sz="1800" b="1" dirty="0"/>
                        <a:t>31 Mayıs 2024</a:t>
                      </a:r>
                    </a:p>
                  </a:txBody>
                  <a:tcPr>
                    <a:solidFill>
                      <a:schemeClr val="bg1">
                        <a:lumMod val="95000"/>
                      </a:schemeClr>
                    </a:solidFill>
                  </a:tcPr>
                </a:tc>
                <a:tc>
                  <a:txBody>
                    <a:bodyPr/>
                    <a:lstStyle/>
                    <a:p>
                      <a:pPr algn="ctr"/>
                      <a:r>
                        <a:rPr lang="tr-TR" sz="1800" b="1" dirty="0"/>
                        <a:t>32,191</a:t>
                      </a:r>
                    </a:p>
                  </a:txBody>
                  <a:tcPr>
                    <a:solidFill>
                      <a:schemeClr val="bg1">
                        <a:lumMod val="95000"/>
                      </a:schemeClr>
                    </a:solidFill>
                  </a:tcPr>
                </a:tc>
                <a:tc>
                  <a:txBody>
                    <a:bodyPr/>
                    <a:lstStyle/>
                    <a:p>
                      <a:pPr algn="ctr"/>
                      <a:r>
                        <a:rPr lang="tr-TR" sz="1800" b="1" dirty="0"/>
                        <a:t>- %  0,70</a:t>
                      </a:r>
                    </a:p>
                  </a:txBody>
                  <a:tcPr>
                    <a:solidFill>
                      <a:schemeClr val="bg1">
                        <a:lumMod val="95000"/>
                      </a:schemeClr>
                    </a:solidFill>
                  </a:tcPr>
                </a:tc>
                <a:tc>
                  <a:txBody>
                    <a:bodyPr/>
                    <a:lstStyle/>
                    <a:p>
                      <a:pPr algn="ctr"/>
                      <a:r>
                        <a:rPr lang="tr-TR" sz="1800" b="1" dirty="0"/>
                        <a:t>% -0,47</a:t>
                      </a:r>
                    </a:p>
                  </a:txBody>
                  <a:tcPr>
                    <a:solidFill>
                      <a:schemeClr val="bg1">
                        <a:lumMod val="95000"/>
                      </a:schemeClr>
                    </a:solidFill>
                  </a:tcPr>
                </a:tc>
                <a:extLst>
                  <a:ext uri="{0D108BD9-81ED-4DB2-BD59-A6C34878D82A}">
                    <a16:rowId xmlns:a16="http://schemas.microsoft.com/office/drawing/2014/main" val="2640093834"/>
                  </a:ext>
                </a:extLst>
              </a:tr>
              <a:tr h="502409">
                <a:tc>
                  <a:txBody>
                    <a:bodyPr/>
                    <a:lstStyle/>
                    <a:p>
                      <a:pPr algn="ctr"/>
                      <a:r>
                        <a:rPr lang="tr-TR" sz="1800" b="1" dirty="0"/>
                        <a:t>30 Haziran 2024</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32,679</a:t>
                      </a:r>
                    </a:p>
                  </a:txBody>
                  <a:tcPr>
                    <a:solidFill>
                      <a:schemeClr val="bg1">
                        <a:lumMod val="95000"/>
                      </a:schemeClr>
                    </a:solidFill>
                  </a:tcPr>
                </a:tc>
                <a:tc>
                  <a:txBody>
                    <a:bodyPr/>
                    <a:lstStyle/>
                    <a:p>
                      <a:pPr algn="ctr"/>
                      <a:r>
                        <a:rPr lang="tr-TR" sz="1800" b="1" dirty="0"/>
                        <a:t>%  1,51</a:t>
                      </a:r>
                    </a:p>
                  </a:txBody>
                  <a:tcPr>
                    <a:solidFill>
                      <a:schemeClr val="bg1">
                        <a:lumMod val="95000"/>
                      </a:schemeClr>
                    </a:solidFill>
                  </a:tcPr>
                </a:tc>
                <a:tc>
                  <a:txBody>
                    <a:bodyPr/>
                    <a:lstStyle/>
                    <a:p>
                      <a:pPr algn="ctr"/>
                      <a:r>
                        <a:rPr lang="tr-TR" sz="1800" b="1" dirty="0"/>
                        <a:t>% 1,03</a:t>
                      </a:r>
                    </a:p>
                  </a:txBody>
                  <a:tcPr>
                    <a:solidFill>
                      <a:schemeClr val="bg1">
                        <a:lumMod val="95000"/>
                      </a:schemeClr>
                    </a:solidFill>
                  </a:tcPr>
                </a:tc>
                <a:extLst>
                  <a:ext uri="{0D108BD9-81ED-4DB2-BD59-A6C34878D82A}">
                    <a16:rowId xmlns:a16="http://schemas.microsoft.com/office/drawing/2014/main" val="2518924055"/>
                  </a:ext>
                </a:extLst>
              </a:tr>
              <a:tr h="502409">
                <a:tc>
                  <a:txBody>
                    <a:bodyPr/>
                    <a:lstStyle/>
                    <a:p>
                      <a:pPr algn="ctr"/>
                      <a:r>
                        <a:rPr lang="tr-TR" sz="1800" b="1" dirty="0"/>
                        <a:t>31 Temmuz 2024</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33,083</a:t>
                      </a:r>
                    </a:p>
                  </a:txBody>
                  <a:tcPr>
                    <a:solidFill>
                      <a:schemeClr val="bg1">
                        <a:lumMod val="95000"/>
                      </a:schemeClr>
                    </a:solidFill>
                  </a:tcPr>
                </a:tc>
                <a:tc>
                  <a:txBody>
                    <a:bodyPr/>
                    <a:lstStyle/>
                    <a:p>
                      <a:pPr algn="ctr"/>
                      <a:r>
                        <a:rPr lang="tr-TR" sz="1800" b="1" dirty="0"/>
                        <a:t>%  1,01</a:t>
                      </a:r>
                    </a:p>
                  </a:txBody>
                  <a:tcPr>
                    <a:solidFill>
                      <a:schemeClr val="bg1">
                        <a:lumMod val="95000"/>
                      </a:schemeClr>
                    </a:solidFill>
                  </a:tcPr>
                </a:tc>
                <a:tc>
                  <a:txBody>
                    <a:bodyPr/>
                    <a:lstStyle/>
                    <a:p>
                      <a:pPr algn="ctr"/>
                      <a:r>
                        <a:rPr lang="tr-TR" sz="1800" b="1" dirty="0"/>
                        <a:t>% 2,28</a:t>
                      </a:r>
                    </a:p>
                  </a:txBody>
                  <a:tcPr>
                    <a:solidFill>
                      <a:schemeClr val="bg1">
                        <a:lumMod val="95000"/>
                      </a:schemeClr>
                    </a:solidFill>
                  </a:tcPr>
                </a:tc>
                <a:extLst>
                  <a:ext uri="{0D108BD9-81ED-4DB2-BD59-A6C34878D82A}">
                    <a16:rowId xmlns:a16="http://schemas.microsoft.com/office/drawing/2014/main" val="4065533895"/>
                  </a:ext>
                </a:extLst>
              </a:tr>
              <a:tr h="559550">
                <a:tc>
                  <a:txBody>
                    <a:bodyPr/>
                    <a:lstStyle/>
                    <a:p>
                      <a:pPr algn="ctr"/>
                      <a:r>
                        <a:rPr lang="tr-TR" sz="1800" b="1" dirty="0"/>
                        <a:t>31 Ağustos 2024</a:t>
                      </a:r>
                    </a:p>
                  </a:txBody>
                  <a:tcPr>
                    <a:solidFill>
                      <a:schemeClr val="bg1">
                        <a:lumMod val="95000"/>
                      </a:schemeClr>
                    </a:solidFill>
                  </a:tcPr>
                </a:tc>
                <a:tc>
                  <a:txBody>
                    <a:bodyPr/>
                    <a:lstStyle/>
                    <a:p>
                      <a:pPr algn="ctr"/>
                      <a:r>
                        <a:rPr lang="tr-TR" sz="1800" b="1" dirty="0"/>
                        <a:t>33,923</a:t>
                      </a:r>
                    </a:p>
                  </a:txBody>
                  <a:tcPr>
                    <a:solidFill>
                      <a:schemeClr val="bg1">
                        <a:lumMod val="95000"/>
                      </a:schemeClr>
                    </a:solidFill>
                  </a:tcPr>
                </a:tc>
                <a:tc>
                  <a:txBody>
                    <a:bodyPr/>
                    <a:lstStyle/>
                    <a:p>
                      <a:pPr algn="ctr"/>
                      <a:r>
                        <a:rPr lang="tr-TR" sz="1800" b="1" dirty="0"/>
                        <a:t>%  2,54</a:t>
                      </a:r>
                    </a:p>
                  </a:txBody>
                  <a:tcPr>
                    <a:solidFill>
                      <a:schemeClr val="bg1">
                        <a:lumMod val="95000"/>
                      </a:schemeClr>
                    </a:solidFill>
                  </a:tcPr>
                </a:tc>
                <a:tc>
                  <a:txBody>
                    <a:bodyPr/>
                    <a:lstStyle/>
                    <a:p>
                      <a:pPr algn="ctr"/>
                      <a:r>
                        <a:rPr lang="tr-TR" sz="1800" b="1" dirty="0"/>
                        <a:t>% 4,88</a:t>
                      </a:r>
                    </a:p>
                  </a:txBody>
                  <a:tcPr>
                    <a:solidFill>
                      <a:schemeClr val="bg1">
                        <a:lumMod val="95000"/>
                      </a:schemeClr>
                    </a:solidFill>
                  </a:tcPr>
                </a:tc>
                <a:extLst>
                  <a:ext uri="{0D108BD9-81ED-4DB2-BD59-A6C34878D82A}">
                    <a16:rowId xmlns:a16="http://schemas.microsoft.com/office/drawing/2014/main" val="2866751807"/>
                  </a:ext>
                </a:extLst>
              </a:tr>
              <a:tr h="502409">
                <a:tc>
                  <a:txBody>
                    <a:bodyPr/>
                    <a:lstStyle/>
                    <a:p>
                      <a:pPr algn="ctr"/>
                      <a:r>
                        <a:rPr lang="tr-TR" sz="1800" b="1" dirty="0"/>
                        <a:t>30 Eylül 2024</a:t>
                      </a:r>
                    </a:p>
                  </a:txBody>
                  <a:tcPr>
                    <a:solidFill>
                      <a:schemeClr val="bg1">
                        <a:lumMod val="95000"/>
                      </a:schemeClr>
                    </a:solidFill>
                  </a:tcPr>
                </a:tc>
                <a:tc>
                  <a:txBody>
                    <a:bodyPr/>
                    <a:lstStyle/>
                    <a:p>
                      <a:pPr algn="ctr"/>
                      <a:r>
                        <a:rPr lang="tr-TR" sz="1800" b="1" dirty="0"/>
                        <a:t>34,121</a:t>
                      </a:r>
                    </a:p>
                  </a:txBody>
                  <a:tcPr>
                    <a:solidFill>
                      <a:schemeClr val="bg1">
                        <a:lumMod val="95000"/>
                      </a:schemeClr>
                    </a:solidFill>
                  </a:tcPr>
                </a:tc>
                <a:tc>
                  <a:txBody>
                    <a:bodyPr/>
                    <a:lstStyle/>
                    <a:p>
                      <a:pPr algn="ctr"/>
                      <a:r>
                        <a:rPr lang="tr-TR" sz="1800" b="1" dirty="0"/>
                        <a:t>% 0,58</a:t>
                      </a:r>
                    </a:p>
                  </a:txBody>
                  <a:tcPr>
                    <a:solidFill>
                      <a:schemeClr val="bg1">
                        <a:lumMod val="95000"/>
                      </a:schemeClr>
                    </a:solidFill>
                  </a:tcPr>
                </a:tc>
                <a:tc>
                  <a:txBody>
                    <a:bodyPr/>
                    <a:lstStyle/>
                    <a:p>
                      <a:pPr algn="ctr"/>
                      <a:r>
                        <a:rPr lang="tr-TR" sz="1800" b="1" dirty="0"/>
                        <a:t>% 5,49</a:t>
                      </a:r>
                    </a:p>
                  </a:txBody>
                  <a:tcPr>
                    <a:solidFill>
                      <a:schemeClr val="bg1">
                        <a:lumMod val="95000"/>
                      </a:schemeClr>
                    </a:solidFill>
                  </a:tcPr>
                </a:tc>
                <a:extLst>
                  <a:ext uri="{0D108BD9-81ED-4DB2-BD59-A6C34878D82A}">
                    <a16:rowId xmlns:a16="http://schemas.microsoft.com/office/drawing/2014/main" val="222885950"/>
                  </a:ext>
                </a:extLst>
              </a:tr>
              <a:tr h="472468">
                <a:tc>
                  <a:txBody>
                    <a:bodyPr/>
                    <a:lstStyle/>
                    <a:p>
                      <a:pPr algn="ctr"/>
                      <a:r>
                        <a:rPr lang="tr-TR" sz="1800" b="1" dirty="0"/>
                        <a:t>31 Ekim 2024</a:t>
                      </a:r>
                    </a:p>
                  </a:txBody>
                  <a:tcPr>
                    <a:solidFill>
                      <a:schemeClr val="bg1">
                        <a:lumMod val="95000"/>
                      </a:schemeClr>
                    </a:solidFill>
                  </a:tcPr>
                </a:tc>
                <a:tc>
                  <a:txBody>
                    <a:bodyPr/>
                    <a:lstStyle/>
                    <a:p>
                      <a:pPr algn="ctr"/>
                      <a:r>
                        <a:rPr lang="tr-TR" sz="1800" b="1" dirty="0"/>
                        <a:t>34,285</a:t>
                      </a:r>
                    </a:p>
                  </a:txBody>
                  <a:tcPr>
                    <a:solidFill>
                      <a:schemeClr val="bg1">
                        <a:lumMod val="95000"/>
                      </a:schemeClr>
                    </a:solidFill>
                  </a:tcPr>
                </a:tc>
                <a:tc>
                  <a:txBody>
                    <a:bodyPr/>
                    <a:lstStyle/>
                    <a:p>
                      <a:pPr algn="ctr"/>
                      <a:r>
                        <a:rPr lang="tr-TR" sz="1800" b="1" dirty="0"/>
                        <a:t>%  0,48</a:t>
                      </a:r>
                    </a:p>
                  </a:txBody>
                  <a:tcPr>
                    <a:solidFill>
                      <a:schemeClr val="bg1">
                        <a:lumMod val="95000"/>
                      </a:schemeClr>
                    </a:solidFill>
                  </a:tcPr>
                </a:tc>
                <a:tc>
                  <a:txBody>
                    <a:bodyPr/>
                    <a:lstStyle/>
                    <a:p>
                      <a:pPr algn="ctr"/>
                      <a:r>
                        <a:rPr lang="tr-TR" sz="1800" b="1" dirty="0"/>
                        <a:t>% 6,00</a:t>
                      </a:r>
                    </a:p>
                  </a:txBody>
                  <a:tcPr>
                    <a:solidFill>
                      <a:schemeClr val="bg1">
                        <a:lumMod val="95000"/>
                      </a:schemeClr>
                    </a:solidFill>
                  </a:tcPr>
                </a:tc>
                <a:extLst>
                  <a:ext uri="{0D108BD9-81ED-4DB2-BD59-A6C34878D82A}">
                    <a16:rowId xmlns:a16="http://schemas.microsoft.com/office/drawing/2014/main" val="86173216"/>
                  </a:ext>
                </a:extLst>
              </a:tr>
              <a:tr h="502409">
                <a:tc>
                  <a:txBody>
                    <a:bodyPr/>
                    <a:lstStyle/>
                    <a:p>
                      <a:pPr algn="ctr"/>
                      <a:r>
                        <a:rPr lang="tr-TR" sz="1800" b="1" dirty="0"/>
                        <a:t>30 Kasım 2024</a:t>
                      </a:r>
                    </a:p>
                  </a:txBody>
                  <a:tcPr>
                    <a:solidFill>
                      <a:schemeClr val="bg1">
                        <a:lumMod val="95000"/>
                      </a:schemeClr>
                    </a:solidFill>
                  </a:tcPr>
                </a:tc>
                <a:tc>
                  <a:txBody>
                    <a:bodyPr/>
                    <a:lstStyle/>
                    <a:p>
                      <a:pPr algn="ctr"/>
                      <a:r>
                        <a:rPr lang="tr-TR" sz="1800" b="1" i="0" kern="1200" dirty="0">
                          <a:solidFill>
                            <a:schemeClr val="dk1"/>
                          </a:solidFill>
                          <a:effectLst/>
                          <a:latin typeface="+mn-lt"/>
                          <a:ea typeface="+mn-ea"/>
                          <a:cs typeface="+mn-cs"/>
                        </a:rPr>
                        <a:t>34,705</a:t>
                      </a:r>
                      <a:endParaRPr lang="tr-TR" sz="1800" b="1" dirty="0"/>
                    </a:p>
                  </a:txBody>
                  <a:tcPr>
                    <a:solidFill>
                      <a:schemeClr val="bg1">
                        <a:lumMod val="95000"/>
                      </a:schemeClr>
                    </a:solidFill>
                  </a:tcPr>
                </a:tc>
                <a:tc>
                  <a:txBody>
                    <a:bodyPr/>
                    <a:lstStyle/>
                    <a:p>
                      <a:pPr algn="ctr"/>
                      <a:r>
                        <a:rPr lang="tr-TR" sz="1800" b="1" dirty="0"/>
                        <a:t>% 1,22</a:t>
                      </a:r>
                    </a:p>
                  </a:txBody>
                  <a:tcPr>
                    <a:solidFill>
                      <a:schemeClr val="bg1">
                        <a:lumMod val="95000"/>
                      </a:schemeClr>
                    </a:solidFill>
                  </a:tcPr>
                </a:tc>
                <a:tc>
                  <a:txBody>
                    <a:bodyPr/>
                    <a:lstStyle/>
                    <a:p>
                      <a:pPr algn="ctr"/>
                      <a:r>
                        <a:rPr lang="tr-TR" sz="1800" b="1" dirty="0"/>
                        <a:t>%7,30</a:t>
                      </a:r>
                    </a:p>
                  </a:txBody>
                  <a:tcPr>
                    <a:solidFill>
                      <a:schemeClr val="bg1">
                        <a:lumMod val="95000"/>
                      </a:schemeClr>
                    </a:solidFill>
                  </a:tcPr>
                </a:tc>
                <a:extLst>
                  <a:ext uri="{0D108BD9-81ED-4DB2-BD59-A6C34878D82A}">
                    <a16:rowId xmlns:a16="http://schemas.microsoft.com/office/drawing/2014/main" val="1816847926"/>
                  </a:ext>
                </a:extLst>
              </a:tr>
              <a:tr h="502409">
                <a:tc>
                  <a:txBody>
                    <a:bodyPr/>
                    <a:lstStyle/>
                    <a:p>
                      <a:pPr algn="ctr"/>
                      <a:r>
                        <a:rPr lang="tr-TR" sz="1800" b="1" dirty="0"/>
                        <a:t>31 Aralık 2024</a:t>
                      </a:r>
                    </a:p>
                  </a:txBody>
                  <a:tcPr>
                    <a:solidFill>
                      <a:schemeClr val="bg1">
                        <a:lumMod val="95000"/>
                      </a:schemeClr>
                    </a:solidFill>
                  </a:tcPr>
                </a:tc>
                <a:tc>
                  <a:txBody>
                    <a:bodyPr/>
                    <a:lstStyle/>
                    <a:p>
                      <a:pPr algn="ctr"/>
                      <a:r>
                        <a:rPr lang="tr-TR" sz="1800" b="1" dirty="0"/>
                        <a:t>35,343</a:t>
                      </a:r>
                    </a:p>
                  </a:txBody>
                  <a:tcPr>
                    <a:solidFill>
                      <a:schemeClr val="bg1">
                        <a:lumMod val="95000"/>
                      </a:schemeClr>
                    </a:solidFill>
                  </a:tcPr>
                </a:tc>
                <a:tc>
                  <a:txBody>
                    <a:bodyPr/>
                    <a:lstStyle/>
                    <a:p>
                      <a:pPr algn="ctr"/>
                      <a:r>
                        <a:rPr lang="tr-TR" sz="1800" b="1" dirty="0"/>
                        <a:t>%  1,83</a:t>
                      </a:r>
                    </a:p>
                  </a:txBody>
                  <a:tcPr>
                    <a:solidFill>
                      <a:schemeClr val="bg1">
                        <a:lumMod val="95000"/>
                      </a:schemeClr>
                    </a:solidFill>
                  </a:tcPr>
                </a:tc>
                <a:tc>
                  <a:txBody>
                    <a:bodyPr/>
                    <a:lstStyle/>
                    <a:p>
                      <a:pPr algn="ctr"/>
                      <a:r>
                        <a:rPr lang="tr-TR" sz="1800" b="1" dirty="0"/>
                        <a:t>%9,27</a:t>
                      </a:r>
                    </a:p>
                  </a:txBody>
                  <a:tcPr>
                    <a:solidFill>
                      <a:schemeClr val="bg1">
                        <a:lumMod val="95000"/>
                      </a:schemeClr>
                    </a:solidFill>
                  </a:tcPr>
                </a:tc>
                <a:extLst>
                  <a:ext uri="{0D108BD9-81ED-4DB2-BD59-A6C34878D82A}">
                    <a16:rowId xmlns:a16="http://schemas.microsoft.com/office/drawing/2014/main" val="3378805834"/>
                  </a:ext>
                </a:extLst>
              </a:tr>
            </a:tbl>
          </a:graphicData>
        </a:graphic>
      </p:graphicFrame>
    </p:spTree>
    <p:extLst>
      <p:ext uri="{BB962C8B-B14F-4D97-AF65-F5344CB8AC3E}">
        <p14:creationId xmlns:p14="http://schemas.microsoft.com/office/powerpoint/2010/main" val="8743199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09E0B-C4D2-37A0-CDE9-8C1FDB4A84B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82BD77B-1656-6B83-7B4C-075A0DAF2D3D}"/>
              </a:ext>
            </a:extLst>
          </p:cNvPr>
          <p:cNvSpPr>
            <a:spLocks noGrp="1"/>
          </p:cNvSpPr>
          <p:nvPr>
            <p:ph type="title"/>
          </p:nvPr>
        </p:nvSpPr>
        <p:spPr>
          <a:xfrm>
            <a:off x="457200" y="130629"/>
            <a:ext cx="8229600" cy="616623"/>
          </a:xfrm>
        </p:spPr>
        <p:txBody>
          <a:bodyPr>
            <a:normAutofit fontScale="90000"/>
          </a:bodyPr>
          <a:lstStyle/>
          <a:p>
            <a:r>
              <a:rPr lang="tr-TR" sz="3600" dirty="0"/>
              <a:t> 2024 EURO/TL KURU SEYRİ</a:t>
            </a:r>
          </a:p>
        </p:txBody>
      </p:sp>
      <p:graphicFrame>
        <p:nvGraphicFramePr>
          <p:cNvPr id="4" name="İçerik Yer Tutucusu 3">
            <a:extLst>
              <a:ext uri="{FF2B5EF4-FFF2-40B4-BE49-F238E27FC236}">
                <a16:creationId xmlns:a16="http://schemas.microsoft.com/office/drawing/2014/main" id="{5CA510A7-5F8F-C44A-0C7F-B85FA9570AA8}"/>
              </a:ext>
            </a:extLst>
          </p:cNvPr>
          <p:cNvGraphicFramePr>
            <a:graphicFrameLocks noGrp="1"/>
          </p:cNvGraphicFramePr>
          <p:nvPr>
            <p:ph idx="1"/>
            <p:extLst>
              <p:ext uri="{D42A27DB-BD31-4B8C-83A1-F6EECF244321}">
                <p14:modId xmlns:p14="http://schemas.microsoft.com/office/powerpoint/2010/main" val="3310250888"/>
              </p:ext>
            </p:extLst>
          </p:nvPr>
        </p:nvGraphicFramePr>
        <p:xfrm>
          <a:off x="323273" y="747252"/>
          <a:ext cx="8478984" cy="5982027"/>
        </p:xfrm>
        <a:graphic>
          <a:graphicData uri="http://schemas.openxmlformats.org/drawingml/2006/table">
            <a:tbl>
              <a:tblPr firstRow="1" bandRow="1">
                <a:tableStyleId>{5C22544A-7EE6-4342-B048-85BDC9FD1C3A}</a:tableStyleId>
              </a:tblPr>
              <a:tblGrid>
                <a:gridCol w="2119746">
                  <a:extLst>
                    <a:ext uri="{9D8B030D-6E8A-4147-A177-3AD203B41FA5}">
                      <a16:colId xmlns:a16="http://schemas.microsoft.com/office/drawing/2014/main" val="392921850"/>
                    </a:ext>
                  </a:extLst>
                </a:gridCol>
                <a:gridCol w="2119746">
                  <a:extLst>
                    <a:ext uri="{9D8B030D-6E8A-4147-A177-3AD203B41FA5}">
                      <a16:colId xmlns:a16="http://schemas.microsoft.com/office/drawing/2014/main" val="40703846"/>
                    </a:ext>
                  </a:extLst>
                </a:gridCol>
                <a:gridCol w="2119746">
                  <a:extLst>
                    <a:ext uri="{9D8B030D-6E8A-4147-A177-3AD203B41FA5}">
                      <a16:colId xmlns:a16="http://schemas.microsoft.com/office/drawing/2014/main" val="777916510"/>
                    </a:ext>
                  </a:extLst>
                </a:gridCol>
                <a:gridCol w="2119746">
                  <a:extLst>
                    <a:ext uri="{9D8B030D-6E8A-4147-A177-3AD203B41FA5}">
                      <a16:colId xmlns:a16="http://schemas.microsoft.com/office/drawing/2014/main" val="4038122806"/>
                    </a:ext>
                  </a:extLst>
                </a:gridCol>
              </a:tblGrid>
              <a:tr h="930737">
                <a:tc>
                  <a:txBody>
                    <a:bodyPr/>
                    <a:lstStyle/>
                    <a:p>
                      <a:pPr algn="ctr"/>
                      <a:r>
                        <a:rPr lang="tr-TR" sz="1800" dirty="0"/>
                        <a:t>TARİH</a:t>
                      </a:r>
                    </a:p>
                  </a:txBody>
                  <a:tcPr anchor="ctr"/>
                </a:tc>
                <a:tc>
                  <a:txBody>
                    <a:bodyPr/>
                    <a:lstStyle/>
                    <a:p>
                      <a:pPr algn="ctr"/>
                      <a:r>
                        <a:rPr lang="tr-TR" sz="1800" dirty="0"/>
                        <a:t>EURO/TL KURU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dirty="0"/>
                        <a:t>ARTIŞ YÜZDESİ (%)</a:t>
                      </a:r>
                    </a:p>
                    <a:p>
                      <a:pPr algn="ctr"/>
                      <a:endParaRPr lang="tr-TR" sz="1800" dirty="0"/>
                    </a:p>
                  </a:txBody>
                  <a:tcPr anchor="ctr"/>
                </a:tc>
                <a:tc>
                  <a:txBody>
                    <a:bodyPr/>
                    <a:lstStyle/>
                    <a:p>
                      <a:pPr algn="ctr"/>
                      <a:r>
                        <a:rPr lang="tr-TR" sz="1800" dirty="0"/>
                        <a:t>ARTIŞ YÜZDESİ TOPLAMI</a:t>
                      </a:r>
                    </a:p>
                  </a:txBody>
                  <a:tcPr anchor="ctr"/>
                </a:tc>
                <a:extLst>
                  <a:ext uri="{0D108BD9-81ED-4DB2-BD59-A6C34878D82A}">
                    <a16:rowId xmlns:a16="http://schemas.microsoft.com/office/drawing/2014/main" val="1675041417"/>
                  </a:ext>
                </a:extLst>
              </a:tr>
              <a:tr h="502409">
                <a:tc>
                  <a:txBody>
                    <a:bodyPr/>
                    <a:lstStyle/>
                    <a:p>
                      <a:pPr algn="ctr"/>
                      <a:r>
                        <a:rPr lang="tr-TR" sz="1800" b="1" dirty="0">
                          <a:latin typeface="+mn-lt"/>
                        </a:rPr>
                        <a:t>31 Mart 2024</a:t>
                      </a:r>
                    </a:p>
                  </a:txBody>
                  <a:tcPr marL="9525" marR="9525" marT="9525" marB="0" anchor="ctr">
                    <a:solidFill>
                      <a:schemeClr val="bg1">
                        <a:lumMod val="95000"/>
                      </a:schemeClr>
                    </a:solidFill>
                  </a:tcPr>
                </a:tc>
                <a:tc>
                  <a:txBody>
                    <a:bodyPr/>
                    <a:lstStyle/>
                    <a:p>
                      <a:pPr algn="ctr"/>
                      <a:r>
                        <a:rPr lang="tr-TR" sz="1800" b="1" i="0" kern="1200" dirty="0">
                          <a:solidFill>
                            <a:schemeClr val="dk1"/>
                          </a:solidFill>
                          <a:effectLst/>
                          <a:latin typeface="+mn-lt"/>
                          <a:ea typeface="+mn-ea"/>
                          <a:cs typeface="+mn-cs"/>
                        </a:rPr>
                        <a:t>34,865</a:t>
                      </a:r>
                      <a:endParaRPr lang="tr-TR" sz="1800" b="1" dirty="0">
                        <a:latin typeface="+mn-lt"/>
                      </a:endParaRPr>
                    </a:p>
                  </a:txBody>
                  <a:tcPr marL="9525" marR="9525" marT="9525" marB="0" anchor="ctr">
                    <a:solidFill>
                      <a:schemeClr val="bg1">
                        <a:lumMod val="95000"/>
                      </a:schemeClr>
                    </a:solidFill>
                  </a:tcPr>
                </a:tc>
                <a:tc>
                  <a:txBody>
                    <a:bodyPr/>
                    <a:lstStyle/>
                    <a:p>
                      <a:pPr algn="ctr" fontAlgn="b"/>
                      <a:endParaRPr lang="tr-TR" sz="1800" b="1" i="0" u="none" strike="noStrike" dirty="0">
                        <a:solidFill>
                          <a:srgbClr val="000000"/>
                        </a:solidFill>
                        <a:effectLst/>
                        <a:latin typeface="+mn-lt"/>
                      </a:endParaRPr>
                    </a:p>
                  </a:txBody>
                  <a:tcPr marL="7620" marR="7620" marT="7620" marB="0" anchor="ctr">
                    <a:solidFill>
                      <a:schemeClr val="bg1">
                        <a:lumMod val="95000"/>
                      </a:schemeClr>
                    </a:solidFill>
                  </a:tcPr>
                </a:tc>
                <a:tc>
                  <a:txBody>
                    <a:bodyPr/>
                    <a:lstStyle/>
                    <a:p>
                      <a:pPr algn="ctr" fontAlgn="b"/>
                      <a:endParaRPr lang="tr-TR" sz="1800" b="1" i="0" u="none" strike="noStrike" dirty="0">
                        <a:solidFill>
                          <a:srgbClr val="000000"/>
                        </a:solidFill>
                        <a:effectLst/>
                        <a:latin typeface="+mn-lt"/>
                      </a:endParaRPr>
                    </a:p>
                  </a:txBody>
                  <a:tcPr marL="7620" marR="7620" marT="7620" marB="0" anchor="ctr">
                    <a:solidFill>
                      <a:schemeClr val="bg1">
                        <a:lumMod val="95000"/>
                      </a:schemeClr>
                    </a:solidFill>
                  </a:tcPr>
                </a:tc>
                <a:extLst>
                  <a:ext uri="{0D108BD9-81ED-4DB2-BD59-A6C34878D82A}">
                    <a16:rowId xmlns:a16="http://schemas.microsoft.com/office/drawing/2014/main" val="1401386423"/>
                  </a:ext>
                </a:extLst>
              </a:tr>
              <a:tr h="502409">
                <a:tc>
                  <a:txBody>
                    <a:bodyPr/>
                    <a:lstStyle/>
                    <a:p>
                      <a:pPr algn="ctr"/>
                      <a:r>
                        <a:rPr lang="tr-TR" sz="1800" b="1" dirty="0">
                          <a:latin typeface="+mn-lt"/>
                        </a:rPr>
                        <a:t>30 Nisan 2024</a:t>
                      </a:r>
                    </a:p>
                  </a:txBody>
                  <a:tcPr marL="9525" marR="9525" marT="9525" marB="0" anchor="ctr">
                    <a:solidFill>
                      <a:schemeClr val="bg1">
                        <a:lumMod val="95000"/>
                      </a:schemeClr>
                    </a:solidFill>
                  </a:tcPr>
                </a:tc>
                <a:tc>
                  <a:txBody>
                    <a:bodyPr/>
                    <a:lstStyle/>
                    <a:p>
                      <a:pPr algn="ctr"/>
                      <a:r>
                        <a:rPr lang="tr-TR" sz="1800" b="1" i="0" kern="1200" dirty="0">
                          <a:solidFill>
                            <a:schemeClr val="dk1"/>
                          </a:solidFill>
                          <a:effectLst/>
                          <a:latin typeface="+mn-lt"/>
                          <a:ea typeface="+mn-ea"/>
                          <a:cs typeface="+mn-cs"/>
                        </a:rPr>
                        <a:t>34,685</a:t>
                      </a:r>
                      <a:endParaRPr lang="tr-TR" sz="1800" b="1" dirty="0">
                        <a:latin typeface="+mn-lt"/>
                      </a:endParaRPr>
                    </a:p>
                  </a:txBody>
                  <a:tcPr marL="9525" marR="9525" marT="9525" marB="0" anchor="ctr">
                    <a:solidFill>
                      <a:schemeClr val="bg1">
                        <a:lumMod val="95000"/>
                      </a:schemeClr>
                    </a:solidFill>
                  </a:tcPr>
                </a:tc>
                <a:tc>
                  <a:txBody>
                    <a:bodyPr/>
                    <a:lstStyle/>
                    <a:p>
                      <a:pPr algn="ctr" fontAlgn="b"/>
                      <a:r>
                        <a:rPr lang="tr-TR" sz="1800" b="1" i="0" u="none" strike="noStrike" dirty="0">
                          <a:solidFill>
                            <a:srgbClr val="000000"/>
                          </a:solidFill>
                          <a:effectLst/>
                          <a:latin typeface="+mn-lt"/>
                        </a:rPr>
                        <a:t>%  -0,52</a:t>
                      </a:r>
                    </a:p>
                  </a:txBody>
                  <a:tcPr marL="7620" marR="7620" marT="7620"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800" b="1" i="0" u="none" strike="noStrike" dirty="0">
                          <a:solidFill>
                            <a:srgbClr val="000000"/>
                          </a:solidFill>
                          <a:effectLst/>
                          <a:latin typeface="+mn-lt"/>
                        </a:rPr>
                        <a:t>% -0,52 </a:t>
                      </a:r>
                    </a:p>
                  </a:txBody>
                  <a:tcPr marL="7620" marR="7620" marT="7620" marB="0" anchor="ctr">
                    <a:solidFill>
                      <a:schemeClr val="bg1">
                        <a:lumMod val="95000"/>
                      </a:schemeClr>
                    </a:solidFill>
                  </a:tcPr>
                </a:tc>
                <a:extLst>
                  <a:ext uri="{0D108BD9-81ED-4DB2-BD59-A6C34878D82A}">
                    <a16:rowId xmlns:a16="http://schemas.microsoft.com/office/drawing/2014/main" val="86199106"/>
                  </a:ext>
                </a:extLst>
              </a:tr>
              <a:tr h="502409">
                <a:tc>
                  <a:txBody>
                    <a:bodyPr/>
                    <a:lstStyle/>
                    <a:p>
                      <a:pPr algn="ctr"/>
                      <a:r>
                        <a:rPr lang="tr-TR" sz="1800" b="1" dirty="0"/>
                        <a:t>31 Mayıs 2024</a:t>
                      </a:r>
                    </a:p>
                  </a:txBody>
                  <a:tcPr>
                    <a:solidFill>
                      <a:schemeClr val="bg1">
                        <a:lumMod val="95000"/>
                      </a:schemeClr>
                    </a:solidFill>
                  </a:tcPr>
                </a:tc>
                <a:tc>
                  <a:txBody>
                    <a:bodyPr/>
                    <a:lstStyle/>
                    <a:p>
                      <a:pPr algn="ctr"/>
                      <a:r>
                        <a:rPr lang="tr-TR" sz="1800" b="1" i="0" kern="1200" dirty="0">
                          <a:solidFill>
                            <a:schemeClr val="dk1"/>
                          </a:solidFill>
                          <a:effectLst/>
                          <a:latin typeface="+mn-lt"/>
                          <a:ea typeface="+mn-ea"/>
                          <a:cs typeface="+mn-cs"/>
                        </a:rPr>
                        <a:t>34,891</a:t>
                      </a:r>
                      <a:endParaRPr lang="tr-TR" sz="1800" b="1" dirty="0"/>
                    </a:p>
                  </a:txBody>
                  <a:tcPr>
                    <a:solidFill>
                      <a:schemeClr val="bg1">
                        <a:lumMod val="95000"/>
                      </a:schemeClr>
                    </a:solidFill>
                  </a:tcPr>
                </a:tc>
                <a:tc>
                  <a:txBody>
                    <a:bodyPr/>
                    <a:lstStyle/>
                    <a:p>
                      <a:pPr algn="ctr"/>
                      <a:r>
                        <a:rPr lang="tr-TR" sz="1800" b="1" dirty="0"/>
                        <a:t>%  0,59</a:t>
                      </a:r>
                    </a:p>
                  </a:txBody>
                  <a:tcPr>
                    <a:solidFill>
                      <a:schemeClr val="bg1">
                        <a:lumMod val="95000"/>
                      </a:schemeClr>
                    </a:solidFill>
                  </a:tcPr>
                </a:tc>
                <a:tc>
                  <a:txBody>
                    <a:bodyPr/>
                    <a:lstStyle/>
                    <a:p>
                      <a:pPr algn="ctr"/>
                      <a:r>
                        <a:rPr lang="tr-TR" sz="1800" b="1" dirty="0"/>
                        <a:t>% 0,07</a:t>
                      </a:r>
                    </a:p>
                  </a:txBody>
                  <a:tcPr>
                    <a:solidFill>
                      <a:schemeClr val="bg1">
                        <a:lumMod val="95000"/>
                      </a:schemeClr>
                    </a:solidFill>
                  </a:tcPr>
                </a:tc>
                <a:extLst>
                  <a:ext uri="{0D108BD9-81ED-4DB2-BD59-A6C34878D82A}">
                    <a16:rowId xmlns:a16="http://schemas.microsoft.com/office/drawing/2014/main" val="2640093834"/>
                  </a:ext>
                </a:extLst>
              </a:tr>
              <a:tr h="502409">
                <a:tc>
                  <a:txBody>
                    <a:bodyPr/>
                    <a:lstStyle/>
                    <a:p>
                      <a:pPr algn="ctr"/>
                      <a:r>
                        <a:rPr lang="tr-TR" sz="1800" b="1" dirty="0"/>
                        <a:t>30 Haziran 2024</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i="0" kern="1200" dirty="0">
                          <a:solidFill>
                            <a:schemeClr val="dk1"/>
                          </a:solidFill>
                          <a:effectLst/>
                          <a:latin typeface="+mn-lt"/>
                          <a:ea typeface="+mn-ea"/>
                          <a:cs typeface="+mn-cs"/>
                        </a:rPr>
                        <a:t>35,191</a:t>
                      </a:r>
                      <a:endParaRPr kumimoji="0" lang="tr-TR" sz="1800" b="1"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lumMod val="95000"/>
                      </a:schemeClr>
                    </a:solidFill>
                  </a:tcPr>
                </a:tc>
                <a:tc>
                  <a:txBody>
                    <a:bodyPr/>
                    <a:lstStyle/>
                    <a:p>
                      <a:pPr algn="ctr"/>
                      <a:r>
                        <a:rPr lang="tr-TR" sz="1800" b="1" dirty="0"/>
                        <a:t>%  0,85</a:t>
                      </a:r>
                    </a:p>
                  </a:txBody>
                  <a:tcPr>
                    <a:solidFill>
                      <a:schemeClr val="bg1">
                        <a:lumMod val="95000"/>
                      </a:schemeClr>
                    </a:solidFill>
                  </a:tcPr>
                </a:tc>
                <a:tc>
                  <a:txBody>
                    <a:bodyPr/>
                    <a:lstStyle/>
                    <a:p>
                      <a:pPr algn="ctr"/>
                      <a:r>
                        <a:rPr lang="tr-TR" sz="1800" b="1" dirty="0"/>
                        <a:t>% 0,93</a:t>
                      </a:r>
                    </a:p>
                  </a:txBody>
                  <a:tcPr>
                    <a:solidFill>
                      <a:schemeClr val="bg1">
                        <a:lumMod val="95000"/>
                      </a:schemeClr>
                    </a:solidFill>
                  </a:tcPr>
                </a:tc>
                <a:extLst>
                  <a:ext uri="{0D108BD9-81ED-4DB2-BD59-A6C34878D82A}">
                    <a16:rowId xmlns:a16="http://schemas.microsoft.com/office/drawing/2014/main" val="2518924055"/>
                  </a:ext>
                </a:extLst>
              </a:tr>
              <a:tr h="502409">
                <a:tc>
                  <a:txBody>
                    <a:bodyPr/>
                    <a:lstStyle/>
                    <a:p>
                      <a:pPr algn="ctr"/>
                      <a:r>
                        <a:rPr lang="tr-TR" sz="1800" b="1" dirty="0"/>
                        <a:t>31 Temmuz 2024</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i="0" kern="1200" dirty="0">
                          <a:solidFill>
                            <a:schemeClr val="dk1"/>
                          </a:solidFill>
                          <a:effectLst/>
                          <a:latin typeface="+mn-lt"/>
                          <a:ea typeface="+mn-ea"/>
                          <a:cs typeface="+mn-cs"/>
                        </a:rPr>
                        <a:t>35,879</a:t>
                      </a:r>
                      <a:endParaRPr kumimoji="0" lang="tr-TR" sz="1800" b="1"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lumMod val="95000"/>
                      </a:schemeClr>
                    </a:solidFill>
                  </a:tcPr>
                </a:tc>
                <a:tc>
                  <a:txBody>
                    <a:bodyPr/>
                    <a:lstStyle/>
                    <a:p>
                      <a:pPr algn="ctr"/>
                      <a:r>
                        <a:rPr lang="tr-TR" sz="1800" b="1" dirty="0"/>
                        <a:t>%  1,95</a:t>
                      </a:r>
                    </a:p>
                  </a:txBody>
                  <a:tcPr>
                    <a:solidFill>
                      <a:schemeClr val="bg1">
                        <a:lumMod val="95000"/>
                      </a:schemeClr>
                    </a:solidFill>
                  </a:tcPr>
                </a:tc>
                <a:tc>
                  <a:txBody>
                    <a:bodyPr/>
                    <a:lstStyle/>
                    <a:p>
                      <a:pPr algn="ctr"/>
                      <a:r>
                        <a:rPr lang="tr-TR" sz="1800" b="1" dirty="0"/>
                        <a:t>% 2,90</a:t>
                      </a:r>
                    </a:p>
                  </a:txBody>
                  <a:tcPr>
                    <a:solidFill>
                      <a:schemeClr val="bg1">
                        <a:lumMod val="95000"/>
                      </a:schemeClr>
                    </a:solidFill>
                  </a:tcPr>
                </a:tc>
                <a:extLst>
                  <a:ext uri="{0D108BD9-81ED-4DB2-BD59-A6C34878D82A}">
                    <a16:rowId xmlns:a16="http://schemas.microsoft.com/office/drawing/2014/main" val="4065533895"/>
                  </a:ext>
                </a:extLst>
              </a:tr>
              <a:tr h="559550">
                <a:tc>
                  <a:txBody>
                    <a:bodyPr/>
                    <a:lstStyle/>
                    <a:p>
                      <a:pPr algn="ctr"/>
                      <a:r>
                        <a:rPr lang="tr-TR" sz="1800" b="1" dirty="0"/>
                        <a:t>31 Ağustos 2024</a:t>
                      </a:r>
                    </a:p>
                  </a:txBody>
                  <a:tcPr>
                    <a:solidFill>
                      <a:schemeClr val="bg1">
                        <a:lumMod val="95000"/>
                      </a:schemeClr>
                    </a:solidFill>
                  </a:tcPr>
                </a:tc>
                <a:tc>
                  <a:txBody>
                    <a:bodyPr/>
                    <a:lstStyle/>
                    <a:p>
                      <a:pPr algn="ctr"/>
                      <a:r>
                        <a:rPr lang="tr-TR" sz="1800" b="1" i="0" kern="1200" dirty="0">
                          <a:solidFill>
                            <a:schemeClr val="dk1"/>
                          </a:solidFill>
                          <a:effectLst/>
                          <a:latin typeface="+mn-lt"/>
                          <a:ea typeface="+mn-ea"/>
                          <a:cs typeface="+mn-cs"/>
                        </a:rPr>
                        <a:t>37,740</a:t>
                      </a:r>
                      <a:endParaRPr lang="tr-TR" sz="1800" b="1" dirty="0"/>
                    </a:p>
                  </a:txBody>
                  <a:tcPr>
                    <a:solidFill>
                      <a:schemeClr val="bg1">
                        <a:lumMod val="95000"/>
                      </a:schemeClr>
                    </a:solidFill>
                  </a:tcPr>
                </a:tc>
                <a:tc>
                  <a:txBody>
                    <a:bodyPr/>
                    <a:lstStyle/>
                    <a:p>
                      <a:pPr algn="ctr"/>
                      <a:r>
                        <a:rPr lang="tr-TR" sz="1800" b="1" dirty="0"/>
                        <a:t>%  5,18</a:t>
                      </a:r>
                    </a:p>
                  </a:txBody>
                  <a:tcPr>
                    <a:solidFill>
                      <a:schemeClr val="bg1">
                        <a:lumMod val="95000"/>
                      </a:schemeClr>
                    </a:solidFill>
                  </a:tcPr>
                </a:tc>
                <a:tc>
                  <a:txBody>
                    <a:bodyPr/>
                    <a:lstStyle/>
                    <a:p>
                      <a:pPr algn="ctr"/>
                      <a:r>
                        <a:rPr lang="tr-TR" sz="1800" b="1" dirty="0"/>
                        <a:t>% 8,24</a:t>
                      </a:r>
                    </a:p>
                  </a:txBody>
                  <a:tcPr>
                    <a:solidFill>
                      <a:schemeClr val="bg1">
                        <a:lumMod val="95000"/>
                      </a:schemeClr>
                    </a:solidFill>
                  </a:tcPr>
                </a:tc>
                <a:extLst>
                  <a:ext uri="{0D108BD9-81ED-4DB2-BD59-A6C34878D82A}">
                    <a16:rowId xmlns:a16="http://schemas.microsoft.com/office/drawing/2014/main" val="2866751807"/>
                  </a:ext>
                </a:extLst>
              </a:tr>
              <a:tr h="502409">
                <a:tc>
                  <a:txBody>
                    <a:bodyPr/>
                    <a:lstStyle/>
                    <a:p>
                      <a:pPr algn="ctr"/>
                      <a:r>
                        <a:rPr lang="tr-TR" sz="1800" b="1" dirty="0"/>
                        <a:t>30 Eylül 2024</a:t>
                      </a:r>
                    </a:p>
                  </a:txBody>
                  <a:tcPr>
                    <a:solidFill>
                      <a:schemeClr val="bg1">
                        <a:lumMod val="95000"/>
                      </a:schemeClr>
                    </a:solidFill>
                  </a:tcPr>
                </a:tc>
                <a:tc>
                  <a:txBody>
                    <a:bodyPr/>
                    <a:lstStyle/>
                    <a:p>
                      <a:pPr algn="ctr"/>
                      <a:r>
                        <a:rPr lang="tr-TR" sz="1800" b="1" i="0" kern="1200" dirty="0">
                          <a:solidFill>
                            <a:schemeClr val="dk1"/>
                          </a:solidFill>
                          <a:effectLst/>
                          <a:latin typeface="+mn-lt"/>
                          <a:ea typeface="+mn-ea"/>
                          <a:cs typeface="+mn-cs"/>
                        </a:rPr>
                        <a:t>38,240</a:t>
                      </a:r>
                      <a:endParaRPr lang="tr-TR" sz="1800" b="1" dirty="0"/>
                    </a:p>
                  </a:txBody>
                  <a:tcPr>
                    <a:solidFill>
                      <a:schemeClr val="bg1">
                        <a:lumMod val="95000"/>
                      </a:schemeClr>
                    </a:solidFill>
                  </a:tcPr>
                </a:tc>
                <a:tc>
                  <a:txBody>
                    <a:bodyPr/>
                    <a:lstStyle/>
                    <a:p>
                      <a:pPr algn="ctr"/>
                      <a:r>
                        <a:rPr lang="tr-TR" sz="1800" b="1" dirty="0"/>
                        <a:t>% 1,32</a:t>
                      </a:r>
                    </a:p>
                  </a:txBody>
                  <a:tcPr>
                    <a:solidFill>
                      <a:schemeClr val="bg1">
                        <a:lumMod val="95000"/>
                      </a:schemeClr>
                    </a:solidFill>
                  </a:tcPr>
                </a:tc>
                <a:tc>
                  <a:txBody>
                    <a:bodyPr/>
                    <a:lstStyle/>
                    <a:p>
                      <a:pPr algn="ctr"/>
                      <a:r>
                        <a:rPr lang="tr-TR" sz="1800" b="1" dirty="0"/>
                        <a:t>% 9,68</a:t>
                      </a:r>
                    </a:p>
                  </a:txBody>
                  <a:tcPr>
                    <a:solidFill>
                      <a:schemeClr val="bg1">
                        <a:lumMod val="95000"/>
                      </a:schemeClr>
                    </a:solidFill>
                  </a:tcPr>
                </a:tc>
                <a:extLst>
                  <a:ext uri="{0D108BD9-81ED-4DB2-BD59-A6C34878D82A}">
                    <a16:rowId xmlns:a16="http://schemas.microsoft.com/office/drawing/2014/main" val="222885950"/>
                  </a:ext>
                </a:extLst>
              </a:tr>
              <a:tr h="472468">
                <a:tc>
                  <a:txBody>
                    <a:bodyPr/>
                    <a:lstStyle/>
                    <a:p>
                      <a:pPr algn="ctr"/>
                      <a:r>
                        <a:rPr lang="tr-TR" sz="1800" b="1" dirty="0"/>
                        <a:t>31 Ekim 2024</a:t>
                      </a:r>
                    </a:p>
                  </a:txBody>
                  <a:tcPr>
                    <a:solidFill>
                      <a:schemeClr val="bg1">
                        <a:lumMod val="95000"/>
                      </a:schemeClr>
                    </a:solidFill>
                  </a:tcPr>
                </a:tc>
                <a:tc>
                  <a:txBody>
                    <a:bodyPr/>
                    <a:lstStyle/>
                    <a:p>
                      <a:pPr algn="ctr"/>
                      <a:r>
                        <a:rPr lang="tr-TR" sz="1800" b="1" i="0" kern="1200" dirty="0">
                          <a:solidFill>
                            <a:schemeClr val="dk1"/>
                          </a:solidFill>
                          <a:effectLst/>
                          <a:latin typeface="+mn-lt"/>
                          <a:ea typeface="+mn-ea"/>
                          <a:cs typeface="+mn-cs"/>
                        </a:rPr>
                        <a:t>37,190</a:t>
                      </a:r>
                      <a:endParaRPr lang="tr-TR" sz="1800" b="1" dirty="0"/>
                    </a:p>
                  </a:txBody>
                  <a:tcPr>
                    <a:solidFill>
                      <a:schemeClr val="bg1">
                        <a:lumMod val="95000"/>
                      </a:schemeClr>
                    </a:solidFill>
                  </a:tcPr>
                </a:tc>
                <a:tc>
                  <a:txBody>
                    <a:bodyPr/>
                    <a:lstStyle/>
                    <a:p>
                      <a:pPr algn="ctr"/>
                      <a:r>
                        <a:rPr lang="tr-TR" sz="1800" b="1" dirty="0"/>
                        <a:t>% -2,75</a:t>
                      </a:r>
                    </a:p>
                  </a:txBody>
                  <a:tcPr>
                    <a:solidFill>
                      <a:schemeClr val="bg1">
                        <a:lumMod val="95000"/>
                      </a:schemeClr>
                    </a:solidFill>
                  </a:tcPr>
                </a:tc>
                <a:tc>
                  <a:txBody>
                    <a:bodyPr/>
                    <a:lstStyle/>
                    <a:p>
                      <a:pPr algn="ctr"/>
                      <a:r>
                        <a:rPr lang="tr-TR" sz="1800" b="1" dirty="0"/>
                        <a:t>% 6,66</a:t>
                      </a:r>
                    </a:p>
                  </a:txBody>
                  <a:tcPr>
                    <a:solidFill>
                      <a:schemeClr val="bg1">
                        <a:lumMod val="95000"/>
                      </a:schemeClr>
                    </a:solidFill>
                  </a:tcPr>
                </a:tc>
                <a:extLst>
                  <a:ext uri="{0D108BD9-81ED-4DB2-BD59-A6C34878D82A}">
                    <a16:rowId xmlns:a16="http://schemas.microsoft.com/office/drawing/2014/main" val="86173216"/>
                  </a:ext>
                </a:extLst>
              </a:tr>
              <a:tr h="502409">
                <a:tc>
                  <a:txBody>
                    <a:bodyPr/>
                    <a:lstStyle/>
                    <a:p>
                      <a:pPr algn="ctr"/>
                      <a:r>
                        <a:rPr lang="tr-TR" sz="1800" b="1" dirty="0"/>
                        <a:t>30 Kasım 2024</a:t>
                      </a:r>
                    </a:p>
                  </a:txBody>
                  <a:tcPr>
                    <a:solidFill>
                      <a:schemeClr val="bg1">
                        <a:lumMod val="95000"/>
                      </a:schemeClr>
                    </a:solidFill>
                  </a:tcPr>
                </a:tc>
                <a:tc>
                  <a:txBody>
                    <a:bodyPr/>
                    <a:lstStyle/>
                    <a:p>
                      <a:pPr algn="ctr"/>
                      <a:r>
                        <a:rPr lang="tr-TR" sz="1800" b="1" i="0" kern="1200" dirty="0">
                          <a:solidFill>
                            <a:schemeClr val="dk1"/>
                          </a:solidFill>
                          <a:effectLst/>
                          <a:latin typeface="+mn-lt"/>
                          <a:ea typeface="+mn-ea"/>
                          <a:cs typeface="+mn-cs"/>
                        </a:rPr>
                        <a:t>36,613</a:t>
                      </a:r>
                      <a:endParaRPr lang="tr-TR" sz="1800" b="1" dirty="0"/>
                    </a:p>
                  </a:txBody>
                  <a:tcPr>
                    <a:solidFill>
                      <a:schemeClr val="bg1">
                        <a:lumMod val="95000"/>
                      </a:schemeClr>
                    </a:solidFill>
                  </a:tcPr>
                </a:tc>
                <a:tc>
                  <a:txBody>
                    <a:bodyPr/>
                    <a:lstStyle/>
                    <a:p>
                      <a:pPr algn="ctr"/>
                      <a:r>
                        <a:rPr lang="tr-TR" sz="1800" b="1" dirty="0"/>
                        <a:t>% -1,56</a:t>
                      </a:r>
                    </a:p>
                  </a:txBody>
                  <a:tcPr>
                    <a:solidFill>
                      <a:schemeClr val="bg1">
                        <a:lumMod val="95000"/>
                      </a:schemeClr>
                    </a:solidFill>
                  </a:tcPr>
                </a:tc>
                <a:tc>
                  <a:txBody>
                    <a:bodyPr/>
                    <a:lstStyle/>
                    <a:p>
                      <a:pPr algn="ctr"/>
                      <a:r>
                        <a:rPr lang="tr-TR" sz="1800" b="1" dirty="0"/>
                        <a:t>%5,01</a:t>
                      </a:r>
                    </a:p>
                  </a:txBody>
                  <a:tcPr>
                    <a:solidFill>
                      <a:schemeClr val="bg1">
                        <a:lumMod val="95000"/>
                      </a:schemeClr>
                    </a:solidFill>
                  </a:tcPr>
                </a:tc>
                <a:extLst>
                  <a:ext uri="{0D108BD9-81ED-4DB2-BD59-A6C34878D82A}">
                    <a16:rowId xmlns:a16="http://schemas.microsoft.com/office/drawing/2014/main" val="1816847926"/>
                  </a:ext>
                </a:extLst>
              </a:tr>
              <a:tr h="502409">
                <a:tc>
                  <a:txBody>
                    <a:bodyPr/>
                    <a:lstStyle/>
                    <a:p>
                      <a:pPr algn="ctr"/>
                      <a:r>
                        <a:rPr lang="tr-TR" sz="1800" b="1" dirty="0"/>
                        <a:t>31 Aralık 2024</a:t>
                      </a:r>
                    </a:p>
                  </a:txBody>
                  <a:tcPr>
                    <a:solidFill>
                      <a:schemeClr val="bg1">
                        <a:lumMod val="95000"/>
                      </a:schemeClr>
                    </a:solidFill>
                  </a:tcPr>
                </a:tc>
                <a:tc>
                  <a:txBody>
                    <a:bodyPr/>
                    <a:lstStyle/>
                    <a:p>
                      <a:pPr algn="ctr"/>
                      <a:r>
                        <a:rPr lang="tr-TR" sz="1800" b="1" dirty="0"/>
                        <a:t>36,802</a:t>
                      </a:r>
                    </a:p>
                  </a:txBody>
                  <a:tcPr>
                    <a:solidFill>
                      <a:schemeClr val="bg1">
                        <a:lumMod val="95000"/>
                      </a:schemeClr>
                    </a:solidFill>
                  </a:tcPr>
                </a:tc>
                <a:tc>
                  <a:txBody>
                    <a:bodyPr/>
                    <a:lstStyle/>
                    <a:p>
                      <a:pPr algn="ctr"/>
                      <a:r>
                        <a:rPr lang="tr-TR" sz="1800" b="1" dirty="0"/>
                        <a:t>% 0,51</a:t>
                      </a:r>
                    </a:p>
                  </a:txBody>
                  <a:tcPr>
                    <a:solidFill>
                      <a:schemeClr val="bg1">
                        <a:lumMod val="95000"/>
                      </a:schemeClr>
                    </a:solidFill>
                  </a:tcPr>
                </a:tc>
                <a:tc>
                  <a:txBody>
                    <a:bodyPr/>
                    <a:lstStyle/>
                    <a:p>
                      <a:pPr algn="ctr"/>
                      <a:r>
                        <a:rPr lang="tr-TR" sz="1800" b="1" dirty="0"/>
                        <a:t>% 5,55</a:t>
                      </a:r>
                    </a:p>
                  </a:txBody>
                  <a:tcPr>
                    <a:solidFill>
                      <a:schemeClr val="bg1">
                        <a:lumMod val="95000"/>
                      </a:schemeClr>
                    </a:solidFill>
                  </a:tcPr>
                </a:tc>
                <a:extLst>
                  <a:ext uri="{0D108BD9-81ED-4DB2-BD59-A6C34878D82A}">
                    <a16:rowId xmlns:a16="http://schemas.microsoft.com/office/drawing/2014/main" val="3378805834"/>
                  </a:ext>
                </a:extLst>
              </a:tr>
            </a:tbl>
          </a:graphicData>
        </a:graphic>
      </p:graphicFrame>
    </p:spTree>
    <p:extLst>
      <p:ext uri="{BB962C8B-B14F-4D97-AF65-F5344CB8AC3E}">
        <p14:creationId xmlns:p14="http://schemas.microsoft.com/office/powerpoint/2010/main" val="37407386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D4A05F-8B76-9F2A-1536-61404C39E8B3}"/>
              </a:ext>
            </a:extLst>
          </p:cNvPr>
          <p:cNvSpPr>
            <a:spLocks noGrp="1"/>
          </p:cNvSpPr>
          <p:nvPr>
            <p:ph type="title"/>
          </p:nvPr>
        </p:nvSpPr>
        <p:spPr>
          <a:xfrm>
            <a:off x="457200" y="1"/>
            <a:ext cx="8229600" cy="577969"/>
          </a:xfrm>
        </p:spPr>
        <p:txBody>
          <a:bodyPr>
            <a:normAutofit fontScale="90000"/>
          </a:bodyPr>
          <a:lstStyle/>
          <a:p>
            <a:r>
              <a:rPr lang="tr-TR" sz="3600" dirty="0">
                <a:highlight>
                  <a:srgbClr val="FFFF00"/>
                </a:highlight>
              </a:rPr>
              <a:t>ÖNCEKİ…</a:t>
            </a:r>
            <a:r>
              <a:rPr lang="tr-TR" sz="3600" dirty="0"/>
              <a:t> TAHMİNİ 2025 DOLAR/TL KURU SEYRİ</a:t>
            </a:r>
          </a:p>
        </p:txBody>
      </p:sp>
      <p:graphicFrame>
        <p:nvGraphicFramePr>
          <p:cNvPr id="4" name="İçerik Yer Tutucusu 3">
            <a:extLst>
              <a:ext uri="{FF2B5EF4-FFF2-40B4-BE49-F238E27FC236}">
                <a16:creationId xmlns:a16="http://schemas.microsoft.com/office/drawing/2014/main" id="{578687C8-98DD-7696-14E0-E434793E3A5E}"/>
              </a:ext>
            </a:extLst>
          </p:cNvPr>
          <p:cNvGraphicFramePr>
            <a:graphicFrameLocks noGrp="1"/>
          </p:cNvGraphicFramePr>
          <p:nvPr>
            <p:ph idx="1"/>
          </p:nvPr>
        </p:nvGraphicFramePr>
        <p:xfrm>
          <a:off x="158262" y="450649"/>
          <a:ext cx="8845062" cy="6426470"/>
        </p:xfrm>
        <a:graphic>
          <a:graphicData uri="http://schemas.openxmlformats.org/drawingml/2006/table">
            <a:tbl>
              <a:tblPr firstRow="1" bandRow="1">
                <a:tableStyleId>{5C22544A-7EE6-4342-B048-85BDC9FD1C3A}</a:tableStyleId>
              </a:tblPr>
              <a:tblGrid>
                <a:gridCol w="1951892">
                  <a:extLst>
                    <a:ext uri="{9D8B030D-6E8A-4147-A177-3AD203B41FA5}">
                      <a16:colId xmlns:a16="http://schemas.microsoft.com/office/drawing/2014/main" val="392921850"/>
                    </a:ext>
                  </a:extLst>
                </a:gridCol>
                <a:gridCol w="2472774">
                  <a:extLst>
                    <a:ext uri="{9D8B030D-6E8A-4147-A177-3AD203B41FA5}">
                      <a16:colId xmlns:a16="http://schemas.microsoft.com/office/drawing/2014/main" val="40703846"/>
                    </a:ext>
                  </a:extLst>
                </a:gridCol>
                <a:gridCol w="2210198">
                  <a:extLst>
                    <a:ext uri="{9D8B030D-6E8A-4147-A177-3AD203B41FA5}">
                      <a16:colId xmlns:a16="http://schemas.microsoft.com/office/drawing/2014/main" val="777916510"/>
                    </a:ext>
                  </a:extLst>
                </a:gridCol>
                <a:gridCol w="2210198">
                  <a:extLst>
                    <a:ext uri="{9D8B030D-6E8A-4147-A177-3AD203B41FA5}">
                      <a16:colId xmlns:a16="http://schemas.microsoft.com/office/drawing/2014/main" val="4038122806"/>
                    </a:ext>
                  </a:extLst>
                </a:gridCol>
              </a:tblGrid>
              <a:tr h="836245">
                <a:tc>
                  <a:txBody>
                    <a:bodyPr/>
                    <a:lstStyle/>
                    <a:p>
                      <a:pPr algn="ctr"/>
                      <a:r>
                        <a:rPr lang="tr-TR" sz="1800" dirty="0"/>
                        <a:t>TARİH</a:t>
                      </a:r>
                    </a:p>
                  </a:txBody>
                  <a:tcPr anchor="ctr"/>
                </a:tc>
                <a:tc>
                  <a:txBody>
                    <a:bodyPr/>
                    <a:lstStyle/>
                    <a:p>
                      <a:pPr algn="ctr"/>
                      <a:r>
                        <a:rPr lang="tr-TR" sz="1800" dirty="0"/>
                        <a:t>DOLAR/TL KURU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dirty="0"/>
                        <a:t>ARTIŞ YÜZDESİ (%)</a:t>
                      </a:r>
                    </a:p>
                    <a:p>
                      <a:pPr algn="ctr"/>
                      <a:endParaRPr lang="tr-TR" sz="1800" dirty="0"/>
                    </a:p>
                  </a:txBody>
                  <a:tcPr anchor="ctr"/>
                </a:tc>
                <a:tc>
                  <a:txBody>
                    <a:bodyPr/>
                    <a:lstStyle/>
                    <a:p>
                      <a:pPr algn="ctr"/>
                      <a:r>
                        <a:rPr lang="tr-TR" sz="1800" dirty="0"/>
                        <a:t>ARTIŞ YÜZDESİ TOPLAMI</a:t>
                      </a:r>
                    </a:p>
                  </a:txBody>
                  <a:tcPr anchor="ctr"/>
                </a:tc>
                <a:extLst>
                  <a:ext uri="{0D108BD9-81ED-4DB2-BD59-A6C34878D82A}">
                    <a16:rowId xmlns:a16="http://schemas.microsoft.com/office/drawing/2014/main" val="1675041417"/>
                  </a:ext>
                </a:extLst>
              </a:tr>
              <a:tr h="408887">
                <a:tc>
                  <a:txBody>
                    <a:bodyPr/>
                    <a:lstStyle/>
                    <a:p>
                      <a:pPr algn="ctr"/>
                      <a:r>
                        <a:rPr lang="tr-TR" sz="1800" b="1" dirty="0">
                          <a:latin typeface="+mn-lt"/>
                        </a:rPr>
                        <a:t>31 Aralık 2024</a:t>
                      </a:r>
                    </a:p>
                  </a:txBody>
                  <a:tcPr marL="9525" marR="9525" marT="9525"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35,343</a:t>
                      </a:r>
                    </a:p>
                  </a:txBody>
                  <a:tcPr marL="9525" marR="9525" marT="9525" marB="0" anchor="ctr">
                    <a:solidFill>
                      <a:srgbClr val="FFFF00"/>
                    </a:solidFill>
                  </a:tcPr>
                </a:tc>
                <a:tc>
                  <a:txBody>
                    <a:bodyPr/>
                    <a:lstStyle/>
                    <a:p>
                      <a:pPr algn="ctr" fontAlgn="b"/>
                      <a:endParaRPr lang="tr-TR" sz="1800" b="1" i="0" u="none" strike="noStrike" dirty="0">
                        <a:solidFill>
                          <a:srgbClr val="000000"/>
                        </a:solidFill>
                        <a:effectLst/>
                        <a:latin typeface="+mn-lt"/>
                      </a:endParaRPr>
                    </a:p>
                  </a:txBody>
                  <a:tcPr marL="7620" marR="7620" marT="7620" marB="0" anchor="ctr">
                    <a:solidFill>
                      <a:srgbClr val="FFFF00"/>
                    </a:solidFill>
                  </a:tcPr>
                </a:tc>
                <a:tc>
                  <a:txBody>
                    <a:bodyPr/>
                    <a:lstStyle/>
                    <a:p>
                      <a:pPr algn="ctr" fontAlgn="b"/>
                      <a:endParaRPr lang="tr-TR" sz="1800" b="1" i="0" u="none" strike="noStrike" dirty="0">
                        <a:solidFill>
                          <a:srgbClr val="000000"/>
                        </a:solidFill>
                        <a:effectLst/>
                        <a:latin typeface="+mn-lt"/>
                      </a:endParaRPr>
                    </a:p>
                  </a:txBody>
                  <a:tcPr marL="7620" marR="7620" marT="7620" marB="0" anchor="ctr">
                    <a:solidFill>
                      <a:srgbClr val="FFFF00"/>
                    </a:solidFill>
                  </a:tcPr>
                </a:tc>
                <a:extLst>
                  <a:ext uri="{0D108BD9-81ED-4DB2-BD59-A6C34878D82A}">
                    <a16:rowId xmlns:a16="http://schemas.microsoft.com/office/drawing/2014/main" val="1401386423"/>
                  </a:ext>
                </a:extLst>
              </a:tr>
              <a:tr h="508716">
                <a:tc>
                  <a:txBody>
                    <a:bodyPr/>
                    <a:lstStyle/>
                    <a:p>
                      <a:pPr algn="ctr"/>
                      <a:r>
                        <a:rPr lang="tr-TR" sz="1800" b="1" dirty="0">
                          <a:latin typeface="+mn-lt"/>
                        </a:rPr>
                        <a:t>31 Ocak  2025</a:t>
                      </a:r>
                    </a:p>
                  </a:txBody>
                  <a:tcPr marL="9525" marR="9525" marT="9525" marB="0" anchor="ctr">
                    <a:solidFill>
                      <a:srgbClr val="FFFF00"/>
                    </a:solidFill>
                  </a:tcPr>
                </a:tc>
                <a:tc>
                  <a:txBody>
                    <a:bodyPr/>
                    <a:lstStyle/>
                    <a:p>
                      <a:pPr algn="ctr"/>
                      <a:r>
                        <a:rPr lang="tr-TR" sz="1800" b="1" dirty="0">
                          <a:latin typeface="+mn-lt"/>
                        </a:rPr>
                        <a:t>35,827</a:t>
                      </a:r>
                    </a:p>
                  </a:txBody>
                  <a:tcPr marL="9525" marR="9525" marT="9525" marB="0" anchor="ctr">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800" b="1" i="0" u="none" strike="noStrike" dirty="0">
                          <a:solidFill>
                            <a:srgbClr val="000000"/>
                          </a:solidFill>
                          <a:effectLst/>
                          <a:latin typeface="+mn-lt"/>
                        </a:rPr>
                        <a:t>% 1,36</a:t>
                      </a:r>
                    </a:p>
                  </a:txBody>
                  <a:tcPr marL="7620" marR="7620" marT="7620" marB="0" anchor="ctr">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800" b="1" i="0" u="none" strike="noStrike" dirty="0">
                          <a:solidFill>
                            <a:srgbClr val="000000"/>
                          </a:solidFill>
                          <a:effectLst/>
                          <a:latin typeface="+mn-lt"/>
                        </a:rPr>
                        <a:t>% 1,36</a:t>
                      </a:r>
                    </a:p>
                  </a:txBody>
                  <a:tcPr marL="7620" marR="7620" marT="7620" marB="0" anchor="ctr">
                    <a:solidFill>
                      <a:srgbClr val="FFFF00"/>
                    </a:solidFill>
                  </a:tcPr>
                </a:tc>
                <a:extLst>
                  <a:ext uri="{0D108BD9-81ED-4DB2-BD59-A6C34878D82A}">
                    <a16:rowId xmlns:a16="http://schemas.microsoft.com/office/drawing/2014/main" val="86199106"/>
                  </a:ext>
                </a:extLst>
              </a:tr>
              <a:tr h="350311">
                <a:tc>
                  <a:txBody>
                    <a:bodyPr/>
                    <a:lstStyle/>
                    <a:p>
                      <a:pPr algn="ctr"/>
                      <a:r>
                        <a:rPr lang="tr-TR" sz="1800" b="1" dirty="0"/>
                        <a:t>28 Şubat 2025</a:t>
                      </a:r>
                    </a:p>
                  </a:txBody>
                  <a:tcPr>
                    <a:solidFill>
                      <a:srgbClr val="FFFF00"/>
                    </a:solidFill>
                  </a:tcPr>
                </a:tc>
                <a:tc>
                  <a:txBody>
                    <a:bodyPr/>
                    <a:lstStyle/>
                    <a:p>
                      <a:pPr algn="ctr"/>
                      <a:r>
                        <a:rPr lang="tr-TR" sz="1800" b="1" dirty="0"/>
                        <a:t>36,446</a:t>
                      </a:r>
                    </a:p>
                  </a:txBody>
                  <a:tcPr>
                    <a:solidFill>
                      <a:srgbClr val="FFFF00"/>
                    </a:solidFill>
                  </a:tcPr>
                </a:tc>
                <a:tc>
                  <a:txBody>
                    <a:bodyPr/>
                    <a:lstStyle/>
                    <a:p>
                      <a:pPr algn="ctr"/>
                      <a:r>
                        <a:rPr lang="tr-TR" sz="1800" b="1" dirty="0"/>
                        <a:t>%  1,72</a:t>
                      </a:r>
                    </a:p>
                  </a:txBody>
                  <a:tcPr>
                    <a:solidFill>
                      <a:srgbClr val="FFFF00"/>
                    </a:solidFill>
                  </a:tcPr>
                </a:tc>
                <a:tc>
                  <a:txBody>
                    <a:bodyPr/>
                    <a:lstStyle/>
                    <a:p>
                      <a:pPr algn="ctr"/>
                      <a:r>
                        <a:rPr lang="tr-TR" sz="1800" b="1" dirty="0"/>
                        <a:t>% 3,12</a:t>
                      </a:r>
                    </a:p>
                  </a:txBody>
                  <a:tcPr>
                    <a:solidFill>
                      <a:srgbClr val="FFFF00"/>
                    </a:solidFill>
                  </a:tcPr>
                </a:tc>
                <a:extLst>
                  <a:ext uri="{0D108BD9-81ED-4DB2-BD59-A6C34878D82A}">
                    <a16:rowId xmlns:a16="http://schemas.microsoft.com/office/drawing/2014/main" val="2640093834"/>
                  </a:ext>
                </a:extLst>
              </a:tr>
              <a:tr h="350311">
                <a:tc>
                  <a:txBody>
                    <a:bodyPr/>
                    <a:lstStyle/>
                    <a:p>
                      <a:pPr algn="ctr"/>
                      <a:r>
                        <a:rPr lang="tr-TR" sz="1800" b="1" dirty="0">
                          <a:latin typeface="+mn-lt"/>
                        </a:rPr>
                        <a:t>31 Mart 2025</a:t>
                      </a:r>
                    </a:p>
                  </a:txBody>
                  <a:tcPr marL="9525" marR="9525" marT="9525"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36,992</a:t>
                      </a:r>
                    </a:p>
                  </a:txBody>
                  <a:tcPr>
                    <a:solidFill>
                      <a:schemeClr val="bg1">
                        <a:lumMod val="95000"/>
                      </a:schemeClr>
                    </a:solidFill>
                  </a:tcPr>
                </a:tc>
                <a:tc>
                  <a:txBody>
                    <a:bodyPr/>
                    <a:lstStyle/>
                    <a:p>
                      <a:pPr algn="ctr"/>
                      <a:r>
                        <a:rPr lang="tr-TR" sz="1800" b="1" dirty="0"/>
                        <a:t>% 1,5</a:t>
                      </a:r>
                    </a:p>
                  </a:txBody>
                  <a:tcPr>
                    <a:solidFill>
                      <a:schemeClr val="bg1">
                        <a:lumMod val="95000"/>
                      </a:schemeClr>
                    </a:solidFill>
                  </a:tcPr>
                </a:tc>
                <a:tc>
                  <a:txBody>
                    <a:bodyPr/>
                    <a:lstStyle/>
                    <a:p>
                      <a:pPr algn="ctr"/>
                      <a:r>
                        <a:rPr lang="tr-TR" sz="1800" b="1" dirty="0"/>
                        <a:t>% 4,66</a:t>
                      </a:r>
                    </a:p>
                  </a:txBody>
                  <a:tcPr>
                    <a:solidFill>
                      <a:schemeClr val="bg1">
                        <a:lumMod val="95000"/>
                      </a:schemeClr>
                    </a:solidFill>
                  </a:tcPr>
                </a:tc>
                <a:extLst>
                  <a:ext uri="{0D108BD9-81ED-4DB2-BD59-A6C34878D82A}">
                    <a16:rowId xmlns:a16="http://schemas.microsoft.com/office/drawing/2014/main" val="2518924055"/>
                  </a:ext>
                </a:extLst>
              </a:tr>
              <a:tr h="350311">
                <a:tc>
                  <a:txBody>
                    <a:bodyPr/>
                    <a:lstStyle/>
                    <a:p>
                      <a:pPr algn="ctr"/>
                      <a:r>
                        <a:rPr lang="tr-TR" sz="1800" b="1" dirty="0">
                          <a:latin typeface="+mn-lt"/>
                        </a:rPr>
                        <a:t>30 Nisan 2025</a:t>
                      </a:r>
                    </a:p>
                  </a:txBody>
                  <a:tcPr marL="9525" marR="9525" marT="9525"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37,546 </a:t>
                      </a:r>
                    </a:p>
                  </a:txBody>
                  <a:tcPr>
                    <a:solidFill>
                      <a:schemeClr val="bg1">
                        <a:lumMod val="95000"/>
                      </a:schemeClr>
                    </a:solidFill>
                  </a:tcPr>
                </a:tc>
                <a:tc>
                  <a:txBody>
                    <a:bodyPr/>
                    <a:lstStyle/>
                    <a:p>
                      <a:pPr algn="ctr"/>
                      <a:r>
                        <a:rPr lang="tr-TR" sz="1800" b="1" dirty="0"/>
                        <a:t>% 1,5 </a:t>
                      </a:r>
                    </a:p>
                  </a:txBody>
                  <a:tcPr>
                    <a:solidFill>
                      <a:schemeClr val="bg1">
                        <a:lumMod val="95000"/>
                      </a:schemeClr>
                    </a:solidFill>
                  </a:tcPr>
                </a:tc>
                <a:tc>
                  <a:txBody>
                    <a:bodyPr/>
                    <a:lstStyle/>
                    <a:p>
                      <a:pPr algn="ctr"/>
                      <a:r>
                        <a:rPr lang="tr-TR" sz="1800" b="1" dirty="0"/>
                        <a:t>%6,23 </a:t>
                      </a:r>
                    </a:p>
                  </a:txBody>
                  <a:tcPr>
                    <a:solidFill>
                      <a:schemeClr val="bg1">
                        <a:lumMod val="95000"/>
                      </a:schemeClr>
                    </a:solidFill>
                  </a:tcPr>
                </a:tc>
                <a:extLst>
                  <a:ext uri="{0D108BD9-81ED-4DB2-BD59-A6C34878D82A}">
                    <a16:rowId xmlns:a16="http://schemas.microsoft.com/office/drawing/2014/main" val="4065533895"/>
                  </a:ext>
                </a:extLst>
              </a:tr>
              <a:tr h="390153">
                <a:tc>
                  <a:txBody>
                    <a:bodyPr/>
                    <a:lstStyle/>
                    <a:p>
                      <a:pPr algn="ctr"/>
                      <a:r>
                        <a:rPr lang="tr-TR" sz="1800" b="1" dirty="0"/>
                        <a:t>31 Mayıs 2025</a:t>
                      </a:r>
                    </a:p>
                  </a:txBody>
                  <a:tcPr>
                    <a:solidFill>
                      <a:schemeClr val="bg1">
                        <a:lumMod val="75000"/>
                      </a:schemeClr>
                    </a:solidFill>
                  </a:tcPr>
                </a:tc>
                <a:tc>
                  <a:txBody>
                    <a:bodyPr/>
                    <a:lstStyle/>
                    <a:p>
                      <a:pPr algn="ctr"/>
                      <a:r>
                        <a:rPr lang="tr-TR" sz="1800" b="1" dirty="0"/>
                        <a:t>38,296 </a:t>
                      </a:r>
                    </a:p>
                  </a:txBody>
                  <a:tcPr>
                    <a:solidFill>
                      <a:schemeClr val="bg1">
                        <a:lumMod val="75000"/>
                      </a:schemeClr>
                    </a:solidFill>
                  </a:tcPr>
                </a:tc>
                <a:tc>
                  <a:txBody>
                    <a:bodyPr/>
                    <a:lstStyle/>
                    <a:p>
                      <a:pPr algn="ctr"/>
                      <a:r>
                        <a:rPr lang="tr-TR" sz="1800" b="1" dirty="0"/>
                        <a:t>% 2 </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8,35 </a:t>
                      </a:r>
                    </a:p>
                  </a:txBody>
                  <a:tcPr>
                    <a:solidFill>
                      <a:schemeClr val="bg1">
                        <a:lumMod val="75000"/>
                      </a:schemeClr>
                    </a:solidFill>
                  </a:tcPr>
                </a:tc>
                <a:extLst>
                  <a:ext uri="{0D108BD9-81ED-4DB2-BD59-A6C34878D82A}">
                    <a16:rowId xmlns:a16="http://schemas.microsoft.com/office/drawing/2014/main" val="2866751807"/>
                  </a:ext>
                </a:extLst>
              </a:tr>
              <a:tr h="350311">
                <a:tc>
                  <a:txBody>
                    <a:bodyPr/>
                    <a:lstStyle/>
                    <a:p>
                      <a:pPr algn="ctr"/>
                      <a:r>
                        <a:rPr lang="tr-TR" sz="1800" b="1" dirty="0"/>
                        <a:t>30 Haziran 2025</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39,061 </a:t>
                      </a:r>
                    </a:p>
                  </a:txBody>
                  <a:tcPr>
                    <a:solidFill>
                      <a:schemeClr val="bg1">
                        <a:lumMod val="75000"/>
                      </a:schemeClr>
                    </a:solidFill>
                  </a:tcPr>
                </a:tc>
                <a:tc>
                  <a:txBody>
                    <a:bodyPr/>
                    <a:lstStyle/>
                    <a:p>
                      <a:pPr algn="ctr"/>
                      <a:r>
                        <a:rPr lang="tr-TR" sz="1800" b="1" dirty="0"/>
                        <a:t>% 2 </a:t>
                      </a:r>
                    </a:p>
                  </a:txBody>
                  <a:tcPr>
                    <a:solidFill>
                      <a:schemeClr val="bg1">
                        <a:lumMod val="75000"/>
                      </a:schemeClr>
                    </a:solidFill>
                  </a:tcPr>
                </a:tc>
                <a:tc>
                  <a:txBody>
                    <a:bodyPr/>
                    <a:lstStyle/>
                    <a:p>
                      <a:pPr algn="ctr"/>
                      <a:r>
                        <a:rPr lang="tr-TR" sz="1800" b="1" dirty="0"/>
                        <a:t>% 10,51 </a:t>
                      </a:r>
                    </a:p>
                  </a:txBody>
                  <a:tcPr>
                    <a:solidFill>
                      <a:schemeClr val="bg1">
                        <a:lumMod val="75000"/>
                      </a:schemeClr>
                    </a:solidFill>
                  </a:tcPr>
                </a:tc>
                <a:extLst>
                  <a:ext uri="{0D108BD9-81ED-4DB2-BD59-A6C34878D82A}">
                    <a16:rowId xmlns:a16="http://schemas.microsoft.com/office/drawing/2014/main" val="222885950"/>
                  </a:ext>
                </a:extLst>
              </a:tr>
              <a:tr h="456879">
                <a:tc>
                  <a:txBody>
                    <a:bodyPr/>
                    <a:lstStyle/>
                    <a:p>
                      <a:pPr algn="ctr"/>
                      <a:r>
                        <a:rPr lang="tr-TR" sz="1800" b="1" dirty="0"/>
                        <a:t>31 Temmuz 2025</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39,842</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2 </a:t>
                      </a:r>
                    </a:p>
                  </a:txBody>
                  <a:tcPr>
                    <a:solidFill>
                      <a:schemeClr val="bg1">
                        <a:lumMod val="75000"/>
                      </a:schemeClr>
                    </a:solidFill>
                  </a:tcPr>
                </a:tc>
                <a:tc>
                  <a:txBody>
                    <a:bodyPr/>
                    <a:lstStyle/>
                    <a:p>
                      <a:pPr algn="ctr"/>
                      <a:r>
                        <a:rPr lang="tr-TR" sz="1800" b="1" dirty="0"/>
                        <a:t>% 12,72</a:t>
                      </a:r>
                    </a:p>
                  </a:txBody>
                  <a:tcPr>
                    <a:solidFill>
                      <a:schemeClr val="bg1">
                        <a:lumMod val="75000"/>
                      </a:schemeClr>
                    </a:solidFill>
                  </a:tcPr>
                </a:tc>
                <a:extLst>
                  <a:ext uri="{0D108BD9-81ED-4DB2-BD59-A6C34878D82A}">
                    <a16:rowId xmlns:a16="http://schemas.microsoft.com/office/drawing/2014/main" val="86173216"/>
                  </a:ext>
                </a:extLst>
              </a:tr>
              <a:tr h="456879">
                <a:tc>
                  <a:txBody>
                    <a:bodyPr/>
                    <a:lstStyle/>
                    <a:p>
                      <a:pPr algn="ctr"/>
                      <a:r>
                        <a:rPr lang="tr-TR" sz="1800" b="1" dirty="0"/>
                        <a:t>31 Ağustos 2025</a:t>
                      </a:r>
                    </a:p>
                  </a:txBody>
                  <a:tcPr>
                    <a:solidFill>
                      <a:schemeClr val="bg1">
                        <a:lumMod val="75000"/>
                      </a:schemeClr>
                    </a:solidFill>
                  </a:tcPr>
                </a:tc>
                <a:tc>
                  <a:txBody>
                    <a:bodyPr/>
                    <a:lstStyle/>
                    <a:p>
                      <a:pPr algn="ctr"/>
                      <a:r>
                        <a:rPr lang="tr-TR" sz="1800" b="1" dirty="0"/>
                        <a:t>40,638 </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2 </a:t>
                      </a:r>
                    </a:p>
                  </a:txBody>
                  <a:tcPr>
                    <a:solidFill>
                      <a:schemeClr val="bg1">
                        <a:lumMod val="75000"/>
                      </a:schemeClr>
                    </a:solidFill>
                  </a:tcPr>
                </a:tc>
                <a:tc>
                  <a:txBody>
                    <a:bodyPr/>
                    <a:lstStyle/>
                    <a:p>
                      <a:pPr algn="ctr"/>
                      <a:r>
                        <a:rPr lang="tr-TR" sz="1800" b="1" dirty="0"/>
                        <a:t>% 14,98 </a:t>
                      </a:r>
                    </a:p>
                  </a:txBody>
                  <a:tcPr>
                    <a:solidFill>
                      <a:schemeClr val="bg1">
                        <a:lumMod val="75000"/>
                      </a:schemeClr>
                    </a:solidFill>
                  </a:tcPr>
                </a:tc>
                <a:extLst>
                  <a:ext uri="{0D108BD9-81ED-4DB2-BD59-A6C34878D82A}">
                    <a16:rowId xmlns:a16="http://schemas.microsoft.com/office/drawing/2014/main" val="1816847926"/>
                  </a:ext>
                </a:extLst>
              </a:tr>
              <a:tr h="456879">
                <a:tc>
                  <a:txBody>
                    <a:bodyPr/>
                    <a:lstStyle/>
                    <a:p>
                      <a:pPr algn="ctr"/>
                      <a:r>
                        <a:rPr lang="tr-TR" sz="1800" b="1" dirty="0"/>
                        <a:t>30 Eylül 2025</a:t>
                      </a:r>
                    </a:p>
                  </a:txBody>
                  <a:tcPr>
                    <a:solidFill>
                      <a:schemeClr val="tx2">
                        <a:lumMod val="40000"/>
                        <a:lumOff val="60000"/>
                      </a:schemeClr>
                    </a:solidFill>
                  </a:tcPr>
                </a:tc>
                <a:tc>
                  <a:txBody>
                    <a:bodyPr/>
                    <a:lstStyle/>
                    <a:p>
                      <a:pPr algn="ctr"/>
                      <a:r>
                        <a:rPr lang="tr-TR" sz="1800" b="1" dirty="0"/>
                        <a:t>41,653 </a:t>
                      </a:r>
                    </a:p>
                  </a:txBody>
                  <a:tcPr>
                    <a:solidFill>
                      <a:schemeClr val="tx2">
                        <a:lumMod val="40000"/>
                        <a:lumOff val="60000"/>
                      </a:schemeClr>
                    </a:solidFill>
                  </a:tcPr>
                </a:tc>
                <a:tc>
                  <a:txBody>
                    <a:bodyPr/>
                    <a:lstStyle/>
                    <a:p>
                      <a:pPr algn="ctr"/>
                      <a:r>
                        <a:rPr lang="tr-TR" sz="1800" b="1" dirty="0"/>
                        <a:t>%  2,5</a:t>
                      </a:r>
                    </a:p>
                  </a:txBody>
                  <a:tcPr>
                    <a:solidFill>
                      <a:schemeClr val="tx2">
                        <a:lumMod val="40000"/>
                        <a:lumOff val="60000"/>
                      </a:schemeClr>
                    </a:solidFill>
                  </a:tcPr>
                </a:tc>
                <a:tc>
                  <a:txBody>
                    <a:bodyPr/>
                    <a:lstStyle/>
                    <a:p>
                      <a:pPr algn="ctr"/>
                      <a:r>
                        <a:rPr lang="tr-TR" sz="1800" b="1" dirty="0"/>
                        <a:t>% 17,85 </a:t>
                      </a:r>
                    </a:p>
                  </a:txBody>
                  <a:tcPr>
                    <a:solidFill>
                      <a:schemeClr val="tx2">
                        <a:lumMod val="40000"/>
                        <a:lumOff val="60000"/>
                      </a:schemeClr>
                    </a:solidFill>
                  </a:tcPr>
                </a:tc>
                <a:extLst>
                  <a:ext uri="{0D108BD9-81ED-4DB2-BD59-A6C34878D82A}">
                    <a16:rowId xmlns:a16="http://schemas.microsoft.com/office/drawing/2014/main" val="3378805834"/>
                  </a:ext>
                </a:extLst>
              </a:tr>
              <a:tr h="456879">
                <a:tc>
                  <a:txBody>
                    <a:bodyPr/>
                    <a:lstStyle/>
                    <a:p>
                      <a:pPr algn="ctr"/>
                      <a:r>
                        <a:rPr lang="tr-TR" sz="1800" b="1" dirty="0"/>
                        <a:t>31 Ekim 2025</a:t>
                      </a:r>
                    </a:p>
                  </a:txBody>
                  <a:tcPr>
                    <a:solidFill>
                      <a:schemeClr val="tx2">
                        <a:lumMod val="40000"/>
                        <a:lumOff val="60000"/>
                      </a:schemeClr>
                    </a:solidFill>
                  </a:tcPr>
                </a:tc>
                <a:tc>
                  <a:txBody>
                    <a:bodyPr/>
                    <a:lstStyle/>
                    <a:p>
                      <a:pPr algn="ctr"/>
                      <a:r>
                        <a:rPr lang="tr-TR" sz="1800" b="1" dirty="0"/>
                        <a:t>42,694 </a:t>
                      </a:r>
                    </a:p>
                  </a:txBody>
                  <a:tcP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2,5</a:t>
                      </a:r>
                    </a:p>
                  </a:txBody>
                  <a:tcPr>
                    <a:solidFill>
                      <a:schemeClr val="tx2">
                        <a:lumMod val="40000"/>
                        <a:lumOff val="60000"/>
                      </a:schemeClr>
                    </a:solidFill>
                  </a:tcPr>
                </a:tc>
                <a:tc>
                  <a:txBody>
                    <a:bodyPr/>
                    <a:lstStyle/>
                    <a:p>
                      <a:pPr algn="ctr"/>
                      <a:r>
                        <a:rPr lang="tr-TR" sz="1800" b="1" dirty="0"/>
                        <a:t>% 20,79 </a:t>
                      </a:r>
                    </a:p>
                  </a:txBody>
                  <a:tcPr>
                    <a:solidFill>
                      <a:schemeClr val="tx2">
                        <a:lumMod val="40000"/>
                        <a:lumOff val="60000"/>
                      </a:schemeClr>
                    </a:solidFill>
                  </a:tcPr>
                </a:tc>
                <a:extLst>
                  <a:ext uri="{0D108BD9-81ED-4DB2-BD59-A6C34878D82A}">
                    <a16:rowId xmlns:a16="http://schemas.microsoft.com/office/drawing/2014/main" val="3236551103"/>
                  </a:ext>
                </a:extLst>
              </a:tr>
              <a:tr h="456879">
                <a:tc>
                  <a:txBody>
                    <a:bodyPr/>
                    <a:lstStyle/>
                    <a:p>
                      <a:pPr algn="ctr"/>
                      <a:r>
                        <a:rPr lang="tr-TR" sz="1800" b="1" dirty="0"/>
                        <a:t>30 Kasım 2025</a:t>
                      </a:r>
                    </a:p>
                  </a:txBody>
                  <a:tcPr>
                    <a:solidFill>
                      <a:schemeClr val="tx2">
                        <a:lumMod val="40000"/>
                        <a:lumOff val="60000"/>
                      </a:schemeClr>
                    </a:solidFill>
                  </a:tcPr>
                </a:tc>
                <a:tc>
                  <a:txBody>
                    <a:bodyPr/>
                    <a:lstStyle/>
                    <a:p>
                      <a:pPr algn="ctr"/>
                      <a:r>
                        <a:rPr lang="tr-TR" sz="1800" b="1" dirty="0"/>
                        <a:t>43,761 </a:t>
                      </a:r>
                    </a:p>
                  </a:txBody>
                  <a:tcP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2,5</a:t>
                      </a:r>
                    </a:p>
                  </a:txBody>
                  <a:tcPr>
                    <a:solidFill>
                      <a:schemeClr val="tx2">
                        <a:lumMod val="40000"/>
                        <a:lumOff val="60000"/>
                      </a:schemeClr>
                    </a:solidFill>
                  </a:tcPr>
                </a:tc>
                <a:tc>
                  <a:txBody>
                    <a:bodyPr/>
                    <a:lstStyle/>
                    <a:p>
                      <a:pPr algn="ctr"/>
                      <a:r>
                        <a:rPr lang="tr-TR" sz="1800" b="1" dirty="0"/>
                        <a:t>% 23,81 </a:t>
                      </a:r>
                    </a:p>
                  </a:txBody>
                  <a:tcPr>
                    <a:solidFill>
                      <a:schemeClr val="tx2">
                        <a:lumMod val="40000"/>
                        <a:lumOff val="60000"/>
                      </a:schemeClr>
                    </a:solidFill>
                  </a:tcPr>
                </a:tc>
                <a:extLst>
                  <a:ext uri="{0D108BD9-81ED-4DB2-BD59-A6C34878D82A}">
                    <a16:rowId xmlns:a16="http://schemas.microsoft.com/office/drawing/2014/main" val="2642891503"/>
                  </a:ext>
                </a:extLst>
              </a:tr>
              <a:tr h="456879">
                <a:tc>
                  <a:txBody>
                    <a:bodyPr/>
                    <a:lstStyle/>
                    <a:p>
                      <a:pPr algn="ctr"/>
                      <a:r>
                        <a:rPr lang="tr-TR" sz="1800" b="1" dirty="0"/>
                        <a:t>31 Aralık 2025</a:t>
                      </a:r>
                    </a:p>
                  </a:txBody>
                  <a:tcPr>
                    <a:solidFill>
                      <a:schemeClr val="tx2">
                        <a:lumMod val="40000"/>
                        <a:lumOff val="60000"/>
                      </a:schemeClr>
                    </a:solidFill>
                  </a:tcPr>
                </a:tc>
                <a:tc>
                  <a:txBody>
                    <a:bodyPr/>
                    <a:lstStyle/>
                    <a:p>
                      <a:pPr algn="ctr"/>
                      <a:r>
                        <a:rPr lang="tr-TR" sz="1800" b="1" dirty="0"/>
                        <a:t>44,855 </a:t>
                      </a:r>
                    </a:p>
                  </a:txBody>
                  <a:tcP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2,5</a:t>
                      </a:r>
                    </a:p>
                  </a:txBody>
                  <a:tcPr>
                    <a:solidFill>
                      <a:schemeClr val="tx2">
                        <a:lumMod val="40000"/>
                        <a:lumOff val="60000"/>
                      </a:schemeClr>
                    </a:solidFill>
                  </a:tcPr>
                </a:tc>
                <a:tc>
                  <a:txBody>
                    <a:bodyPr/>
                    <a:lstStyle/>
                    <a:p>
                      <a:pPr algn="ctr"/>
                      <a:r>
                        <a:rPr lang="tr-TR" sz="1800" b="1" dirty="0"/>
                        <a:t>% 26,91 </a:t>
                      </a:r>
                    </a:p>
                  </a:txBody>
                  <a:tcPr>
                    <a:solidFill>
                      <a:schemeClr val="tx2">
                        <a:lumMod val="40000"/>
                        <a:lumOff val="60000"/>
                      </a:schemeClr>
                    </a:solidFill>
                  </a:tcPr>
                </a:tc>
                <a:extLst>
                  <a:ext uri="{0D108BD9-81ED-4DB2-BD59-A6C34878D82A}">
                    <a16:rowId xmlns:a16="http://schemas.microsoft.com/office/drawing/2014/main" val="3062203677"/>
                  </a:ext>
                </a:extLst>
              </a:tr>
            </a:tbl>
          </a:graphicData>
        </a:graphic>
      </p:graphicFrame>
    </p:spTree>
    <p:extLst>
      <p:ext uri="{BB962C8B-B14F-4D97-AF65-F5344CB8AC3E}">
        <p14:creationId xmlns:p14="http://schemas.microsoft.com/office/powerpoint/2010/main" val="18626100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758E-370E-421C-7D2C-5D3C58C7373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045493D-C962-7415-20A3-70241CBE349B}"/>
              </a:ext>
            </a:extLst>
          </p:cNvPr>
          <p:cNvSpPr>
            <a:spLocks noGrp="1"/>
          </p:cNvSpPr>
          <p:nvPr>
            <p:ph type="title"/>
          </p:nvPr>
        </p:nvSpPr>
        <p:spPr>
          <a:xfrm>
            <a:off x="457200" y="1"/>
            <a:ext cx="8229600" cy="577969"/>
          </a:xfrm>
        </p:spPr>
        <p:txBody>
          <a:bodyPr>
            <a:normAutofit fontScale="90000"/>
          </a:bodyPr>
          <a:lstStyle/>
          <a:p>
            <a:r>
              <a:rPr lang="tr-TR" sz="3600" dirty="0">
                <a:highlight>
                  <a:srgbClr val="FFFF00"/>
                </a:highlight>
              </a:rPr>
              <a:t>REVİZE. TAHMİNİ 2025 DOLAR/TL KURU SEYRİ</a:t>
            </a:r>
          </a:p>
        </p:txBody>
      </p:sp>
      <p:graphicFrame>
        <p:nvGraphicFramePr>
          <p:cNvPr id="4" name="İçerik Yer Tutucusu 3">
            <a:extLst>
              <a:ext uri="{FF2B5EF4-FFF2-40B4-BE49-F238E27FC236}">
                <a16:creationId xmlns:a16="http://schemas.microsoft.com/office/drawing/2014/main" id="{D2858114-DDCC-EBD6-0419-1B1044A94E11}"/>
              </a:ext>
            </a:extLst>
          </p:cNvPr>
          <p:cNvGraphicFramePr>
            <a:graphicFrameLocks noGrp="1"/>
          </p:cNvGraphicFramePr>
          <p:nvPr>
            <p:ph idx="1"/>
            <p:extLst>
              <p:ext uri="{D42A27DB-BD31-4B8C-83A1-F6EECF244321}">
                <p14:modId xmlns:p14="http://schemas.microsoft.com/office/powerpoint/2010/main" val="582998211"/>
              </p:ext>
            </p:extLst>
          </p:nvPr>
        </p:nvGraphicFramePr>
        <p:xfrm>
          <a:off x="158262" y="450649"/>
          <a:ext cx="8845062" cy="6426470"/>
        </p:xfrm>
        <a:graphic>
          <a:graphicData uri="http://schemas.openxmlformats.org/drawingml/2006/table">
            <a:tbl>
              <a:tblPr firstRow="1" bandRow="1">
                <a:tableStyleId>{5C22544A-7EE6-4342-B048-85BDC9FD1C3A}</a:tableStyleId>
              </a:tblPr>
              <a:tblGrid>
                <a:gridCol w="1951892">
                  <a:extLst>
                    <a:ext uri="{9D8B030D-6E8A-4147-A177-3AD203B41FA5}">
                      <a16:colId xmlns:a16="http://schemas.microsoft.com/office/drawing/2014/main" val="392921850"/>
                    </a:ext>
                  </a:extLst>
                </a:gridCol>
                <a:gridCol w="2472774">
                  <a:extLst>
                    <a:ext uri="{9D8B030D-6E8A-4147-A177-3AD203B41FA5}">
                      <a16:colId xmlns:a16="http://schemas.microsoft.com/office/drawing/2014/main" val="40703846"/>
                    </a:ext>
                  </a:extLst>
                </a:gridCol>
                <a:gridCol w="2210198">
                  <a:extLst>
                    <a:ext uri="{9D8B030D-6E8A-4147-A177-3AD203B41FA5}">
                      <a16:colId xmlns:a16="http://schemas.microsoft.com/office/drawing/2014/main" val="777916510"/>
                    </a:ext>
                  </a:extLst>
                </a:gridCol>
                <a:gridCol w="2210198">
                  <a:extLst>
                    <a:ext uri="{9D8B030D-6E8A-4147-A177-3AD203B41FA5}">
                      <a16:colId xmlns:a16="http://schemas.microsoft.com/office/drawing/2014/main" val="4038122806"/>
                    </a:ext>
                  </a:extLst>
                </a:gridCol>
              </a:tblGrid>
              <a:tr h="836245">
                <a:tc>
                  <a:txBody>
                    <a:bodyPr/>
                    <a:lstStyle/>
                    <a:p>
                      <a:pPr algn="ctr"/>
                      <a:r>
                        <a:rPr lang="tr-TR" sz="1800" dirty="0"/>
                        <a:t>TARİH</a:t>
                      </a:r>
                    </a:p>
                  </a:txBody>
                  <a:tcPr anchor="ctr"/>
                </a:tc>
                <a:tc>
                  <a:txBody>
                    <a:bodyPr/>
                    <a:lstStyle/>
                    <a:p>
                      <a:pPr algn="ctr"/>
                      <a:r>
                        <a:rPr lang="tr-TR" sz="1800" dirty="0"/>
                        <a:t>DOLAR/TL KURU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dirty="0"/>
                        <a:t>ARTIŞ YÜZDESİ (%)</a:t>
                      </a:r>
                    </a:p>
                    <a:p>
                      <a:pPr algn="ctr"/>
                      <a:endParaRPr lang="tr-TR" sz="1800" dirty="0"/>
                    </a:p>
                  </a:txBody>
                  <a:tcPr anchor="ctr"/>
                </a:tc>
                <a:tc>
                  <a:txBody>
                    <a:bodyPr/>
                    <a:lstStyle/>
                    <a:p>
                      <a:pPr algn="ctr"/>
                      <a:r>
                        <a:rPr lang="tr-TR" sz="1800" dirty="0"/>
                        <a:t>ARTIŞ YÜZDESİ TOPLAMI</a:t>
                      </a:r>
                    </a:p>
                  </a:txBody>
                  <a:tcPr anchor="ctr"/>
                </a:tc>
                <a:extLst>
                  <a:ext uri="{0D108BD9-81ED-4DB2-BD59-A6C34878D82A}">
                    <a16:rowId xmlns:a16="http://schemas.microsoft.com/office/drawing/2014/main" val="1675041417"/>
                  </a:ext>
                </a:extLst>
              </a:tr>
              <a:tr h="408887">
                <a:tc>
                  <a:txBody>
                    <a:bodyPr/>
                    <a:lstStyle/>
                    <a:p>
                      <a:pPr algn="ctr"/>
                      <a:r>
                        <a:rPr lang="tr-TR" sz="1800" b="1" dirty="0">
                          <a:latin typeface="+mn-lt"/>
                        </a:rPr>
                        <a:t>31 Aralık 2024</a:t>
                      </a:r>
                    </a:p>
                  </a:txBody>
                  <a:tcPr marL="9525" marR="9525" marT="9525"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35,343</a:t>
                      </a:r>
                    </a:p>
                  </a:txBody>
                  <a:tcPr marL="9525" marR="9525" marT="9525" marB="0" anchor="ctr">
                    <a:solidFill>
                      <a:srgbClr val="FFFF00"/>
                    </a:solidFill>
                  </a:tcPr>
                </a:tc>
                <a:tc>
                  <a:txBody>
                    <a:bodyPr/>
                    <a:lstStyle/>
                    <a:p>
                      <a:pPr algn="ctr" fontAlgn="b"/>
                      <a:endParaRPr lang="tr-TR" sz="1800" b="1" i="0" u="none" strike="noStrike" dirty="0">
                        <a:solidFill>
                          <a:srgbClr val="000000"/>
                        </a:solidFill>
                        <a:effectLst/>
                        <a:latin typeface="+mn-lt"/>
                      </a:endParaRPr>
                    </a:p>
                  </a:txBody>
                  <a:tcPr marL="7620" marR="7620" marT="7620" marB="0" anchor="ctr">
                    <a:solidFill>
                      <a:srgbClr val="FFFF00"/>
                    </a:solidFill>
                  </a:tcPr>
                </a:tc>
                <a:tc>
                  <a:txBody>
                    <a:bodyPr/>
                    <a:lstStyle/>
                    <a:p>
                      <a:pPr algn="ctr" fontAlgn="b"/>
                      <a:endParaRPr lang="tr-TR" sz="1800" b="1" i="0" u="none" strike="noStrike" dirty="0">
                        <a:solidFill>
                          <a:srgbClr val="000000"/>
                        </a:solidFill>
                        <a:effectLst/>
                        <a:latin typeface="+mn-lt"/>
                      </a:endParaRPr>
                    </a:p>
                  </a:txBody>
                  <a:tcPr marL="7620" marR="7620" marT="7620" marB="0" anchor="ctr">
                    <a:solidFill>
                      <a:srgbClr val="FFFF00"/>
                    </a:solidFill>
                  </a:tcPr>
                </a:tc>
                <a:extLst>
                  <a:ext uri="{0D108BD9-81ED-4DB2-BD59-A6C34878D82A}">
                    <a16:rowId xmlns:a16="http://schemas.microsoft.com/office/drawing/2014/main" val="1401386423"/>
                  </a:ext>
                </a:extLst>
              </a:tr>
              <a:tr h="508716">
                <a:tc>
                  <a:txBody>
                    <a:bodyPr/>
                    <a:lstStyle/>
                    <a:p>
                      <a:pPr algn="ctr"/>
                      <a:r>
                        <a:rPr lang="tr-TR" sz="1800" b="1" dirty="0">
                          <a:latin typeface="+mn-lt"/>
                        </a:rPr>
                        <a:t>31 Ocak  2025</a:t>
                      </a:r>
                    </a:p>
                  </a:txBody>
                  <a:tcPr marL="9525" marR="9525" marT="9525" marB="0" anchor="ctr">
                    <a:solidFill>
                      <a:srgbClr val="FFFF00"/>
                    </a:solidFill>
                  </a:tcPr>
                </a:tc>
                <a:tc>
                  <a:txBody>
                    <a:bodyPr/>
                    <a:lstStyle/>
                    <a:p>
                      <a:pPr algn="ctr"/>
                      <a:r>
                        <a:rPr lang="tr-TR" sz="1800" b="1" dirty="0">
                          <a:latin typeface="+mn-lt"/>
                        </a:rPr>
                        <a:t>35,827</a:t>
                      </a:r>
                    </a:p>
                  </a:txBody>
                  <a:tcPr marL="9525" marR="9525" marT="9525" marB="0" anchor="ctr">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800" b="1" i="0" u="none" strike="noStrike" dirty="0">
                          <a:solidFill>
                            <a:srgbClr val="000000"/>
                          </a:solidFill>
                          <a:effectLst/>
                          <a:latin typeface="+mn-lt"/>
                        </a:rPr>
                        <a:t>% 1,36</a:t>
                      </a:r>
                    </a:p>
                  </a:txBody>
                  <a:tcPr marL="7620" marR="7620" marT="7620" marB="0" anchor="ctr">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800" b="1" i="0" u="none" strike="noStrike" dirty="0">
                          <a:solidFill>
                            <a:srgbClr val="000000"/>
                          </a:solidFill>
                          <a:effectLst/>
                          <a:latin typeface="+mn-lt"/>
                        </a:rPr>
                        <a:t>% 1,36</a:t>
                      </a:r>
                    </a:p>
                  </a:txBody>
                  <a:tcPr marL="7620" marR="7620" marT="7620" marB="0" anchor="ctr">
                    <a:solidFill>
                      <a:srgbClr val="FFFF00"/>
                    </a:solidFill>
                  </a:tcPr>
                </a:tc>
                <a:extLst>
                  <a:ext uri="{0D108BD9-81ED-4DB2-BD59-A6C34878D82A}">
                    <a16:rowId xmlns:a16="http://schemas.microsoft.com/office/drawing/2014/main" val="86199106"/>
                  </a:ext>
                </a:extLst>
              </a:tr>
              <a:tr h="350311">
                <a:tc>
                  <a:txBody>
                    <a:bodyPr/>
                    <a:lstStyle/>
                    <a:p>
                      <a:pPr algn="ctr"/>
                      <a:r>
                        <a:rPr lang="tr-TR" sz="1800" b="1" dirty="0"/>
                        <a:t>28 Şubat 2025</a:t>
                      </a:r>
                    </a:p>
                  </a:txBody>
                  <a:tcPr>
                    <a:solidFill>
                      <a:srgbClr val="FFFF00"/>
                    </a:solidFill>
                  </a:tcPr>
                </a:tc>
                <a:tc>
                  <a:txBody>
                    <a:bodyPr/>
                    <a:lstStyle/>
                    <a:p>
                      <a:pPr algn="ctr"/>
                      <a:r>
                        <a:rPr lang="tr-TR" sz="1800" b="1" dirty="0"/>
                        <a:t>36,446</a:t>
                      </a:r>
                    </a:p>
                  </a:txBody>
                  <a:tcPr>
                    <a:solidFill>
                      <a:srgbClr val="FFFF00"/>
                    </a:solidFill>
                  </a:tcPr>
                </a:tc>
                <a:tc>
                  <a:txBody>
                    <a:bodyPr/>
                    <a:lstStyle/>
                    <a:p>
                      <a:pPr algn="ctr"/>
                      <a:r>
                        <a:rPr lang="tr-TR" sz="1800" b="1" dirty="0"/>
                        <a:t>%  1,72</a:t>
                      </a:r>
                    </a:p>
                  </a:txBody>
                  <a:tcPr>
                    <a:solidFill>
                      <a:srgbClr val="FFFF00"/>
                    </a:solidFill>
                  </a:tcPr>
                </a:tc>
                <a:tc>
                  <a:txBody>
                    <a:bodyPr/>
                    <a:lstStyle/>
                    <a:p>
                      <a:pPr algn="ctr"/>
                      <a:r>
                        <a:rPr lang="tr-TR" sz="1800" b="1" dirty="0"/>
                        <a:t>% 3,12</a:t>
                      </a:r>
                    </a:p>
                  </a:txBody>
                  <a:tcPr>
                    <a:solidFill>
                      <a:srgbClr val="FFFF00"/>
                    </a:solidFill>
                  </a:tcPr>
                </a:tc>
                <a:extLst>
                  <a:ext uri="{0D108BD9-81ED-4DB2-BD59-A6C34878D82A}">
                    <a16:rowId xmlns:a16="http://schemas.microsoft.com/office/drawing/2014/main" val="2640093834"/>
                  </a:ext>
                </a:extLst>
              </a:tr>
              <a:tr h="350311">
                <a:tc>
                  <a:txBody>
                    <a:bodyPr/>
                    <a:lstStyle/>
                    <a:p>
                      <a:pPr algn="ctr"/>
                      <a:r>
                        <a:rPr lang="tr-TR" sz="1800" b="1" dirty="0">
                          <a:latin typeface="+mn-lt"/>
                        </a:rPr>
                        <a:t>28 Mart 2025</a:t>
                      </a:r>
                    </a:p>
                  </a:txBody>
                  <a:tcPr marL="9525" marR="9525" marT="9525"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37,833</a:t>
                      </a:r>
                    </a:p>
                  </a:txBody>
                  <a:tcPr>
                    <a:solidFill>
                      <a:srgbClr val="FFFF00"/>
                    </a:solidFill>
                  </a:tcPr>
                </a:tc>
                <a:tc>
                  <a:txBody>
                    <a:bodyPr/>
                    <a:lstStyle/>
                    <a:p>
                      <a:pPr algn="ctr"/>
                      <a:r>
                        <a:rPr lang="tr-TR" sz="1800" b="1" dirty="0"/>
                        <a:t>% 3,80</a:t>
                      </a:r>
                    </a:p>
                  </a:txBody>
                  <a:tcPr>
                    <a:solidFill>
                      <a:srgbClr val="FFFF00"/>
                    </a:solidFill>
                  </a:tcPr>
                </a:tc>
                <a:tc>
                  <a:txBody>
                    <a:bodyPr/>
                    <a:lstStyle/>
                    <a:p>
                      <a:pPr algn="ctr"/>
                      <a:r>
                        <a:rPr lang="tr-TR" sz="1800" b="1" dirty="0"/>
                        <a:t>% 7,04</a:t>
                      </a:r>
                    </a:p>
                  </a:txBody>
                  <a:tcPr>
                    <a:solidFill>
                      <a:srgbClr val="FFFF00"/>
                    </a:solidFill>
                  </a:tcPr>
                </a:tc>
                <a:extLst>
                  <a:ext uri="{0D108BD9-81ED-4DB2-BD59-A6C34878D82A}">
                    <a16:rowId xmlns:a16="http://schemas.microsoft.com/office/drawing/2014/main" val="2518924055"/>
                  </a:ext>
                </a:extLst>
              </a:tr>
              <a:tr h="350311">
                <a:tc>
                  <a:txBody>
                    <a:bodyPr/>
                    <a:lstStyle/>
                    <a:p>
                      <a:pPr algn="ctr"/>
                      <a:r>
                        <a:rPr lang="tr-TR" sz="1800" b="1" dirty="0">
                          <a:latin typeface="+mn-lt"/>
                        </a:rPr>
                        <a:t>30 Nisan 2025</a:t>
                      </a:r>
                    </a:p>
                  </a:txBody>
                  <a:tcPr marL="9525" marR="9525" marT="9525"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38,437</a:t>
                      </a:r>
                    </a:p>
                  </a:txBody>
                  <a:tcPr>
                    <a:solidFill>
                      <a:srgbClr val="FFFF00"/>
                    </a:solidFill>
                  </a:tcPr>
                </a:tc>
                <a:tc>
                  <a:txBody>
                    <a:bodyPr/>
                    <a:lstStyle/>
                    <a:p>
                      <a:pPr algn="ctr"/>
                      <a:r>
                        <a:rPr lang="tr-TR" sz="1800" b="1" dirty="0"/>
                        <a:t>% 1,59</a:t>
                      </a:r>
                    </a:p>
                  </a:txBody>
                  <a:tcPr>
                    <a:solidFill>
                      <a:srgbClr val="FFFF00"/>
                    </a:solidFill>
                  </a:tcPr>
                </a:tc>
                <a:tc>
                  <a:txBody>
                    <a:bodyPr/>
                    <a:lstStyle/>
                    <a:p>
                      <a:pPr algn="ctr"/>
                      <a:r>
                        <a:rPr lang="tr-TR" sz="1800" b="1" dirty="0"/>
                        <a:t> %8,75</a:t>
                      </a:r>
                    </a:p>
                  </a:txBody>
                  <a:tcPr>
                    <a:solidFill>
                      <a:srgbClr val="FFFF00"/>
                    </a:solidFill>
                  </a:tcPr>
                </a:tc>
                <a:extLst>
                  <a:ext uri="{0D108BD9-81ED-4DB2-BD59-A6C34878D82A}">
                    <a16:rowId xmlns:a16="http://schemas.microsoft.com/office/drawing/2014/main" val="4065533895"/>
                  </a:ext>
                </a:extLst>
              </a:tr>
              <a:tr h="390153">
                <a:tc>
                  <a:txBody>
                    <a:bodyPr/>
                    <a:lstStyle/>
                    <a:p>
                      <a:pPr algn="ctr"/>
                      <a:r>
                        <a:rPr lang="tr-TR" sz="1800" b="1" dirty="0"/>
                        <a:t>30 Mayıs 2025</a:t>
                      </a:r>
                    </a:p>
                  </a:txBody>
                  <a:tcPr>
                    <a:solidFill>
                      <a:srgbClr val="FFFF00"/>
                    </a:solidFill>
                  </a:tcPr>
                </a:tc>
                <a:tc>
                  <a:txBody>
                    <a:bodyPr/>
                    <a:lstStyle/>
                    <a:p>
                      <a:pPr algn="ctr"/>
                      <a:r>
                        <a:rPr lang="tr-TR" sz="1800" b="1" i="0" kern="1200" dirty="0">
                          <a:solidFill>
                            <a:schemeClr val="dk1"/>
                          </a:solidFill>
                          <a:effectLst/>
                          <a:latin typeface="+mn-lt"/>
                          <a:ea typeface="+mn-ea"/>
                          <a:cs typeface="+mn-cs"/>
                        </a:rPr>
                        <a:t>39,132</a:t>
                      </a:r>
                      <a:endParaRPr lang="tr-TR" sz="1800" b="1" dirty="0"/>
                    </a:p>
                  </a:txBody>
                  <a:tcPr>
                    <a:solidFill>
                      <a:srgbClr val="FFFF00"/>
                    </a:solidFill>
                  </a:tcPr>
                </a:tc>
                <a:tc>
                  <a:txBody>
                    <a:bodyPr/>
                    <a:lstStyle/>
                    <a:p>
                      <a:pPr algn="ctr"/>
                      <a:r>
                        <a:rPr lang="tr-TR" sz="1800" b="1" dirty="0"/>
                        <a:t>% 1,80</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%10,72</a:t>
                      </a:r>
                    </a:p>
                  </a:txBody>
                  <a:tcPr>
                    <a:solidFill>
                      <a:srgbClr val="FFFF00"/>
                    </a:solidFill>
                  </a:tcPr>
                </a:tc>
                <a:extLst>
                  <a:ext uri="{0D108BD9-81ED-4DB2-BD59-A6C34878D82A}">
                    <a16:rowId xmlns:a16="http://schemas.microsoft.com/office/drawing/2014/main" val="2866751807"/>
                  </a:ext>
                </a:extLst>
              </a:tr>
              <a:tr h="350311">
                <a:tc>
                  <a:txBody>
                    <a:bodyPr/>
                    <a:lstStyle/>
                    <a:p>
                      <a:pPr algn="ctr"/>
                      <a:r>
                        <a:rPr lang="tr-TR" sz="1800" b="1" dirty="0"/>
                        <a:t>30 Haziran 2025</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39,812</a:t>
                      </a:r>
                    </a:p>
                  </a:txBody>
                  <a:tcPr>
                    <a:solidFill>
                      <a:srgbClr val="FFFF00"/>
                    </a:solidFill>
                  </a:tcPr>
                </a:tc>
                <a:tc>
                  <a:txBody>
                    <a:bodyPr/>
                    <a:lstStyle/>
                    <a:p>
                      <a:pPr algn="ctr"/>
                      <a:r>
                        <a:rPr lang="tr-TR" sz="1800" b="1" dirty="0"/>
                        <a:t>% 1,73</a:t>
                      </a:r>
                    </a:p>
                  </a:txBody>
                  <a:tcPr>
                    <a:solidFill>
                      <a:srgbClr val="FFFF00"/>
                    </a:solidFill>
                  </a:tcPr>
                </a:tc>
                <a:tc>
                  <a:txBody>
                    <a:bodyPr/>
                    <a:lstStyle/>
                    <a:p>
                      <a:pPr algn="ctr"/>
                      <a:r>
                        <a:rPr lang="tr-TR" sz="1800" b="1" dirty="0"/>
                        <a:t> %12,64</a:t>
                      </a:r>
                    </a:p>
                  </a:txBody>
                  <a:tcPr>
                    <a:solidFill>
                      <a:srgbClr val="FFFF00"/>
                    </a:solidFill>
                  </a:tcPr>
                </a:tc>
                <a:extLst>
                  <a:ext uri="{0D108BD9-81ED-4DB2-BD59-A6C34878D82A}">
                    <a16:rowId xmlns:a16="http://schemas.microsoft.com/office/drawing/2014/main" val="222885950"/>
                  </a:ext>
                </a:extLst>
              </a:tr>
              <a:tr h="456879">
                <a:tc>
                  <a:txBody>
                    <a:bodyPr/>
                    <a:lstStyle/>
                    <a:p>
                      <a:pPr algn="ctr"/>
                      <a:r>
                        <a:rPr lang="tr-TR" sz="1800" b="1" dirty="0"/>
                        <a:t>31 Temmuz 2025</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40,608</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2</a:t>
                      </a:r>
                    </a:p>
                  </a:txBody>
                  <a:tcPr>
                    <a:solidFill>
                      <a:schemeClr val="bg1">
                        <a:lumMod val="75000"/>
                      </a:schemeClr>
                    </a:solidFill>
                  </a:tcPr>
                </a:tc>
                <a:tc>
                  <a:txBody>
                    <a:bodyPr/>
                    <a:lstStyle/>
                    <a:p>
                      <a:pPr algn="ctr"/>
                      <a:r>
                        <a:rPr lang="tr-TR" sz="1800" b="1" dirty="0"/>
                        <a:t>%14,89</a:t>
                      </a:r>
                    </a:p>
                  </a:txBody>
                  <a:tcPr>
                    <a:solidFill>
                      <a:schemeClr val="bg1">
                        <a:lumMod val="75000"/>
                      </a:schemeClr>
                    </a:solidFill>
                  </a:tcPr>
                </a:tc>
                <a:extLst>
                  <a:ext uri="{0D108BD9-81ED-4DB2-BD59-A6C34878D82A}">
                    <a16:rowId xmlns:a16="http://schemas.microsoft.com/office/drawing/2014/main" val="86173216"/>
                  </a:ext>
                </a:extLst>
              </a:tr>
              <a:tr h="456879">
                <a:tc>
                  <a:txBody>
                    <a:bodyPr/>
                    <a:lstStyle/>
                    <a:p>
                      <a:pPr algn="ctr"/>
                      <a:r>
                        <a:rPr lang="tr-TR" sz="1800" b="1" dirty="0"/>
                        <a:t>31 Ağustos 2025</a:t>
                      </a:r>
                    </a:p>
                  </a:txBody>
                  <a:tcPr>
                    <a:solidFill>
                      <a:schemeClr val="bg1">
                        <a:lumMod val="75000"/>
                      </a:schemeClr>
                    </a:solidFill>
                  </a:tcPr>
                </a:tc>
                <a:tc>
                  <a:txBody>
                    <a:bodyPr/>
                    <a:lstStyle/>
                    <a:p>
                      <a:pPr algn="ctr"/>
                      <a:r>
                        <a:rPr lang="tr-TR" sz="1800" b="1" dirty="0"/>
                        <a:t>41,420</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2</a:t>
                      </a:r>
                    </a:p>
                  </a:txBody>
                  <a:tcPr>
                    <a:solidFill>
                      <a:schemeClr val="bg1">
                        <a:lumMod val="75000"/>
                      </a:schemeClr>
                    </a:solidFill>
                  </a:tcPr>
                </a:tc>
                <a:tc>
                  <a:txBody>
                    <a:bodyPr/>
                    <a:lstStyle/>
                    <a:p>
                      <a:pPr algn="ctr"/>
                      <a:r>
                        <a:rPr lang="tr-TR" sz="1800" b="1" dirty="0"/>
                        <a:t> %17,19</a:t>
                      </a:r>
                    </a:p>
                  </a:txBody>
                  <a:tcPr>
                    <a:solidFill>
                      <a:schemeClr val="bg1">
                        <a:lumMod val="75000"/>
                      </a:schemeClr>
                    </a:solidFill>
                  </a:tcPr>
                </a:tc>
                <a:extLst>
                  <a:ext uri="{0D108BD9-81ED-4DB2-BD59-A6C34878D82A}">
                    <a16:rowId xmlns:a16="http://schemas.microsoft.com/office/drawing/2014/main" val="1816847926"/>
                  </a:ext>
                </a:extLst>
              </a:tr>
              <a:tr h="456879">
                <a:tc>
                  <a:txBody>
                    <a:bodyPr/>
                    <a:lstStyle/>
                    <a:p>
                      <a:pPr algn="ctr"/>
                      <a:r>
                        <a:rPr lang="tr-TR" sz="1800" b="1" dirty="0"/>
                        <a:t>30 Eylül 2025</a:t>
                      </a:r>
                    </a:p>
                  </a:txBody>
                  <a:tcPr>
                    <a:solidFill>
                      <a:schemeClr val="tx2">
                        <a:lumMod val="40000"/>
                        <a:lumOff val="60000"/>
                      </a:schemeClr>
                    </a:solidFill>
                  </a:tcPr>
                </a:tc>
                <a:tc>
                  <a:txBody>
                    <a:bodyPr/>
                    <a:lstStyle/>
                    <a:p>
                      <a:pPr algn="ctr"/>
                      <a:r>
                        <a:rPr lang="tr-TR" sz="1800" b="1" dirty="0"/>
                        <a:t>42,455</a:t>
                      </a:r>
                    </a:p>
                  </a:txBody>
                  <a:tcPr>
                    <a:solidFill>
                      <a:schemeClr val="tx2">
                        <a:lumMod val="40000"/>
                        <a:lumOff val="60000"/>
                      </a:schemeClr>
                    </a:solidFill>
                  </a:tcPr>
                </a:tc>
                <a:tc>
                  <a:txBody>
                    <a:bodyPr/>
                    <a:lstStyle/>
                    <a:p>
                      <a:pPr algn="ctr"/>
                      <a:r>
                        <a:rPr lang="tr-TR" sz="1800" b="1" dirty="0"/>
                        <a:t>%  2,5</a:t>
                      </a:r>
                    </a:p>
                  </a:txBody>
                  <a:tcPr>
                    <a:solidFill>
                      <a:schemeClr val="tx2">
                        <a:lumMod val="40000"/>
                        <a:lumOff val="60000"/>
                      </a:schemeClr>
                    </a:solidFill>
                  </a:tcPr>
                </a:tc>
                <a:tc>
                  <a:txBody>
                    <a:bodyPr/>
                    <a:lstStyle/>
                    <a:p>
                      <a:pPr algn="ctr"/>
                      <a:r>
                        <a:rPr lang="tr-TR" sz="1800" b="1" dirty="0"/>
                        <a:t> %20,12</a:t>
                      </a:r>
                    </a:p>
                  </a:txBody>
                  <a:tcPr>
                    <a:solidFill>
                      <a:schemeClr val="tx2">
                        <a:lumMod val="40000"/>
                        <a:lumOff val="60000"/>
                      </a:schemeClr>
                    </a:solidFill>
                  </a:tcPr>
                </a:tc>
                <a:extLst>
                  <a:ext uri="{0D108BD9-81ED-4DB2-BD59-A6C34878D82A}">
                    <a16:rowId xmlns:a16="http://schemas.microsoft.com/office/drawing/2014/main" val="3378805834"/>
                  </a:ext>
                </a:extLst>
              </a:tr>
              <a:tr h="456879">
                <a:tc>
                  <a:txBody>
                    <a:bodyPr/>
                    <a:lstStyle/>
                    <a:p>
                      <a:pPr algn="ctr"/>
                      <a:r>
                        <a:rPr lang="tr-TR" sz="1800" b="1" dirty="0"/>
                        <a:t>31 Ekim 2025</a:t>
                      </a:r>
                    </a:p>
                  </a:txBody>
                  <a:tcPr>
                    <a:solidFill>
                      <a:schemeClr val="tx2">
                        <a:lumMod val="40000"/>
                        <a:lumOff val="60000"/>
                      </a:schemeClr>
                    </a:solidFill>
                  </a:tcPr>
                </a:tc>
                <a:tc>
                  <a:txBody>
                    <a:bodyPr/>
                    <a:lstStyle/>
                    <a:p>
                      <a:pPr algn="ctr"/>
                      <a:r>
                        <a:rPr lang="tr-TR" sz="1800" b="1" dirty="0"/>
                        <a:t>43,516</a:t>
                      </a:r>
                    </a:p>
                  </a:txBody>
                  <a:tcP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2,5</a:t>
                      </a:r>
                    </a:p>
                  </a:txBody>
                  <a:tcPr>
                    <a:solidFill>
                      <a:schemeClr val="tx2">
                        <a:lumMod val="40000"/>
                        <a:lumOff val="60000"/>
                      </a:schemeClr>
                    </a:solidFill>
                  </a:tcPr>
                </a:tc>
                <a:tc>
                  <a:txBody>
                    <a:bodyPr/>
                    <a:lstStyle/>
                    <a:p>
                      <a:pPr algn="ctr"/>
                      <a:r>
                        <a:rPr lang="tr-TR" sz="1800" b="1" dirty="0"/>
                        <a:t> %23,12</a:t>
                      </a:r>
                    </a:p>
                  </a:txBody>
                  <a:tcPr>
                    <a:solidFill>
                      <a:schemeClr val="tx2">
                        <a:lumMod val="40000"/>
                        <a:lumOff val="60000"/>
                      </a:schemeClr>
                    </a:solidFill>
                  </a:tcPr>
                </a:tc>
                <a:extLst>
                  <a:ext uri="{0D108BD9-81ED-4DB2-BD59-A6C34878D82A}">
                    <a16:rowId xmlns:a16="http://schemas.microsoft.com/office/drawing/2014/main" val="3236551103"/>
                  </a:ext>
                </a:extLst>
              </a:tr>
              <a:tr h="456879">
                <a:tc>
                  <a:txBody>
                    <a:bodyPr/>
                    <a:lstStyle/>
                    <a:p>
                      <a:pPr algn="ctr"/>
                      <a:r>
                        <a:rPr lang="tr-TR" sz="1800" b="1" dirty="0"/>
                        <a:t>30 Kasım 2025</a:t>
                      </a:r>
                    </a:p>
                  </a:txBody>
                  <a:tcPr>
                    <a:solidFill>
                      <a:schemeClr val="tx2">
                        <a:lumMod val="40000"/>
                        <a:lumOff val="60000"/>
                      </a:schemeClr>
                    </a:solidFill>
                  </a:tcPr>
                </a:tc>
                <a:tc>
                  <a:txBody>
                    <a:bodyPr/>
                    <a:lstStyle/>
                    <a:p>
                      <a:pPr algn="ctr"/>
                      <a:r>
                        <a:rPr lang="tr-TR" sz="1800" b="1" dirty="0"/>
                        <a:t>44,603</a:t>
                      </a:r>
                    </a:p>
                  </a:txBody>
                  <a:tcP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2,5</a:t>
                      </a:r>
                    </a:p>
                  </a:txBody>
                  <a:tcPr>
                    <a:solidFill>
                      <a:schemeClr val="tx2">
                        <a:lumMod val="40000"/>
                        <a:lumOff val="60000"/>
                      </a:schemeClr>
                    </a:solidFill>
                  </a:tcPr>
                </a:tc>
                <a:tc>
                  <a:txBody>
                    <a:bodyPr/>
                    <a:lstStyle/>
                    <a:p>
                      <a:pPr algn="ctr"/>
                      <a:r>
                        <a:rPr lang="tr-TR" sz="1800" b="1" dirty="0"/>
                        <a:t> %26,20</a:t>
                      </a:r>
                    </a:p>
                  </a:txBody>
                  <a:tcPr>
                    <a:solidFill>
                      <a:schemeClr val="tx2">
                        <a:lumMod val="40000"/>
                        <a:lumOff val="60000"/>
                      </a:schemeClr>
                    </a:solidFill>
                  </a:tcPr>
                </a:tc>
                <a:extLst>
                  <a:ext uri="{0D108BD9-81ED-4DB2-BD59-A6C34878D82A}">
                    <a16:rowId xmlns:a16="http://schemas.microsoft.com/office/drawing/2014/main" val="2642891503"/>
                  </a:ext>
                </a:extLst>
              </a:tr>
              <a:tr h="456879">
                <a:tc>
                  <a:txBody>
                    <a:bodyPr/>
                    <a:lstStyle/>
                    <a:p>
                      <a:pPr algn="ctr"/>
                      <a:r>
                        <a:rPr lang="tr-TR" sz="1800" b="1" dirty="0"/>
                        <a:t>31 Aralık 2025</a:t>
                      </a:r>
                    </a:p>
                  </a:txBody>
                  <a:tcPr>
                    <a:solidFill>
                      <a:schemeClr val="tx2">
                        <a:lumMod val="40000"/>
                        <a:lumOff val="60000"/>
                      </a:schemeClr>
                    </a:solidFill>
                  </a:tcPr>
                </a:tc>
                <a:tc>
                  <a:txBody>
                    <a:bodyPr/>
                    <a:lstStyle/>
                    <a:p>
                      <a:pPr algn="ctr"/>
                      <a:r>
                        <a:rPr lang="tr-TR" sz="1800" b="1" dirty="0"/>
                        <a:t>45,718</a:t>
                      </a:r>
                    </a:p>
                  </a:txBody>
                  <a:tcP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  2,5</a:t>
                      </a:r>
                    </a:p>
                  </a:txBody>
                  <a:tcPr>
                    <a:solidFill>
                      <a:schemeClr val="tx2">
                        <a:lumMod val="40000"/>
                        <a:lumOff val="60000"/>
                      </a:schemeClr>
                    </a:solidFill>
                  </a:tcPr>
                </a:tc>
                <a:tc>
                  <a:txBody>
                    <a:bodyPr/>
                    <a:lstStyle/>
                    <a:p>
                      <a:pPr algn="ctr"/>
                      <a:r>
                        <a:rPr lang="tr-TR" sz="1800" b="1" dirty="0"/>
                        <a:t> %29,35</a:t>
                      </a:r>
                    </a:p>
                  </a:txBody>
                  <a:tcPr>
                    <a:solidFill>
                      <a:schemeClr val="tx2">
                        <a:lumMod val="40000"/>
                        <a:lumOff val="60000"/>
                      </a:schemeClr>
                    </a:solidFill>
                  </a:tcPr>
                </a:tc>
                <a:extLst>
                  <a:ext uri="{0D108BD9-81ED-4DB2-BD59-A6C34878D82A}">
                    <a16:rowId xmlns:a16="http://schemas.microsoft.com/office/drawing/2014/main" val="3062203677"/>
                  </a:ext>
                </a:extLst>
              </a:tr>
            </a:tbl>
          </a:graphicData>
        </a:graphic>
      </p:graphicFrame>
    </p:spTree>
    <p:extLst>
      <p:ext uri="{BB962C8B-B14F-4D97-AF65-F5344CB8AC3E}">
        <p14:creationId xmlns:p14="http://schemas.microsoft.com/office/powerpoint/2010/main" val="38366300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B6728-C18B-DD66-1A79-E7CCF6C4CB6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9357B72-FF05-A29A-3B48-383545C5F99B}"/>
              </a:ext>
            </a:extLst>
          </p:cNvPr>
          <p:cNvSpPr>
            <a:spLocks noGrp="1"/>
          </p:cNvSpPr>
          <p:nvPr>
            <p:ph type="title"/>
          </p:nvPr>
        </p:nvSpPr>
        <p:spPr>
          <a:xfrm>
            <a:off x="457200" y="1"/>
            <a:ext cx="8229600" cy="577969"/>
          </a:xfrm>
        </p:spPr>
        <p:txBody>
          <a:bodyPr>
            <a:normAutofit fontScale="90000"/>
          </a:bodyPr>
          <a:lstStyle/>
          <a:p>
            <a:r>
              <a:rPr lang="tr-TR" sz="3600" dirty="0"/>
              <a:t>2025 EURO/TL KURU SEYRİ</a:t>
            </a:r>
          </a:p>
        </p:txBody>
      </p:sp>
      <p:graphicFrame>
        <p:nvGraphicFramePr>
          <p:cNvPr id="4" name="İçerik Yer Tutucusu 3">
            <a:extLst>
              <a:ext uri="{FF2B5EF4-FFF2-40B4-BE49-F238E27FC236}">
                <a16:creationId xmlns:a16="http://schemas.microsoft.com/office/drawing/2014/main" id="{1CFD0903-6108-5FD6-3D2A-4DE165137523}"/>
              </a:ext>
            </a:extLst>
          </p:cNvPr>
          <p:cNvGraphicFramePr>
            <a:graphicFrameLocks noGrp="1"/>
          </p:cNvGraphicFramePr>
          <p:nvPr>
            <p:ph idx="1"/>
            <p:extLst>
              <p:ext uri="{D42A27DB-BD31-4B8C-83A1-F6EECF244321}">
                <p14:modId xmlns:p14="http://schemas.microsoft.com/office/powerpoint/2010/main" val="361930574"/>
              </p:ext>
            </p:extLst>
          </p:nvPr>
        </p:nvGraphicFramePr>
        <p:xfrm>
          <a:off x="330460" y="450649"/>
          <a:ext cx="8483080" cy="6426470"/>
        </p:xfrm>
        <a:graphic>
          <a:graphicData uri="http://schemas.openxmlformats.org/drawingml/2006/table">
            <a:tbl>
              <a:tblPr firstRow="1" bandRow="1">
                <a:tableStyleId>{5C22544A-7EE6-4342-B048-85BDC9FD1C3A}</a:tableStyleId>
              </a:tblPr>
              <a:tblGrid>
                <a:gridCol w="2123842">
                  <a:extLst>
                    <a:ext uri="{9D8B030D-6E8A-4147-A177-3AD203B41FA5}">
                      <a16:colId xmlns:a16="http://schemas.microsoft.com/office/drawing/2014/main" val="392921850"/>
                    </a:ext>
                  </a:extLst>
                </a:gridCol>
                <a:gridCol w="2119746">
                  <a:extLst>
                    <a:ext uri="{9D8B030D-6E8A-4147-A177-3AD203B41FA5}">
                      <a16:colId xmlns:a16="http://schemas.microsoft.com/office/drawing/2014/main" val="40703846"/>
                    </a:ext>
                  </a:extLst>
                </a:gridCol>
                <a:gridCol w="2119746">
                  <a:extLst>
                    <a:ext uri="{9D8B030D-6E8A-4147-A177-3AD203B41FA5}">
                      <a16:colId xmlns:a16="http://schemas.microsoft.com/office/drawing/2014/main" val="777916510"/>
                    </a:ext>
                  </a:extLst>
                </a:gridCol>
                <a:gridCol w="2119746">
                  <a:extLst>
                    <a:ext uri="{9D8B030D-6E8A-4147-A177-3AD203B41FA5}">
                      <a16:colId xmlns:a16="http://schemas.microsoft.com/office/drawing/2014/main" val="4038122806"/>
                    </a:ext>
                  </a:extLst>
                </a:gridCol>
              </a:tblGrid>
              <a:tr h="836245">
                <a:tc>
                  <a:txBody>
                    <a:bodyPr/>
                    <a:lstStyle/>
                    <a:p>
                      <a:pPr algn="ctr"/>
                      <a:r>
                        <a:rPr lang="tr-TR" sz="1800" dirty="0"/>
                        <a:t>TARİH</a:t>
                      </a:r>
                    </a:p>
                  </a:txBody>
                  <a:tcPr anchor="ctr"/>
                </a:tc>
                <a:tc>
                  <a:txBody>
                    <a:bodyPr/>
                    <a:lstStyle/>
                    <a:p>
                      <a:pPr algn="ctr"/>
                      <a:r>
                        <a:rPr lang="tr-TR" sz="1800" dirty="0"/>
                        <a:t>EURO/TL KURU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dirty="0"/>
                        <a:t>ARTIŞ YÜZDESİ (%)</a:t>
                      </a:r>
                    </a:p>
                    <a:p>
                      <a:pPr algn="ctr"/>
                      <a:endParaRPr lang="tr-TR" sz="1800" dirty="0"/>
                    </a:p>
                  </a:txBody>
                  <a:tcPr anchor="ctr"/>
                </a:tc>
                <a:tc>
                  <a:txBody>
                    <a:bodyPr/>
                    <a:lstStyle/>
                    <a:p>
                      <a:pPr algn="ctr"/>
                      <a:r>
                        <a:rPr lang="tr-TR" sz="1800" dirty="0"/>
                        <a:t>ARTIŞ YÜZDESİ TOPLAMI</a:t>
                      </a:r>
                    </a:p>
                  </a:txBody>
                  <a:tcPr anchor="ctr"/>
                </a:tc>
                <a:extLst>
                  <a:ext uri="{0D108BD9-81ED-4DB2-BD59-A6C34878D82A}">
                    <a16:rowId xmlns:a16="http://schemas.microsoft.com/office/drawing/2014/main" val="1675041417"/>
                  </a:ext>
                </a:extLst>
              </a:tr>
              <a:tr h="408887">
                <a:tc>
                  <a:txBody>
                    <a:bodyPr/>
                    <a:lstStyle/>
                    <a:p>
                      <a:pPr algn="ctr"/>
                      <a:r>
                        <a:rPr lang="tr-TR" sz="1800" b="1" dirty="0">
                          <a:latin typeface="+mn-lt"/>
                        </a:rPr>
                        <a:t>31 Aralık 2024</a:t>
                      </a:r>
                    </a:p>
                  </a:txBody>
                  <a:tcPr marL="9525" marR="9525" marT="9525" marB="0" anchor="ctr">
                    <a:solidFill>
                      <a:srgbClr val="FFFF00"/>
                    </a:solidFill>
                  </a:tcPr>
                </a:tc>
                <a:tc>
                  <a:txBody>
                    <a:bodyPr/>
                    <a:lstStyle/>
                    <a:p>
                      <a:pPr algn="ctr"/>
                      <a:r>
                        <a:rPr lang="tr-TR" sz="1800" b="1" dirty="0"/>
                        <a:t>36,802</a:t>
                      </a:r>
                    </a:p>
                  </a:txBody>
                  <a:tcPr marL="9525" marR="9525" marT="9525" marB="0" anchor="ctr">
                    <a:solidFill>
                      <a:srgbClr val="FFFF00"/>
                    </a:solidFill>
                  </a:tcPr>
                </a:tc>
                <a:tc>
                  <a:txBody>
                    <a:bodyPr/>
                    <a:lstStyle/>
                    <a:p>
                      <a:pPr algn="ctr" fontAlgn="b"/>
                      <a:endParaRPr lang="tr-TR" sz="1800" b="1" i="0" u="none" strike="noStrike" dirty="0">
                        <a:solidFill>
                          <a:srgbClr val="000000"/>
                        </a:solidFill>
                        <a:effectLst/>
                        <a:latin typeface="+mn-lt"/>
                      </a:endParaRPr>
                    </a:p>
                  </a:txBody>
                  <a:tcPr marL="7620" marR="7620" marT="7620" marB="0" anchor="ctr">
                    <a:solidFill>
                      <a:srgbClr val="FFFF00"/>
                    </a:solidFill>
                  </a:tcPr>
                </a:tc>
                <a:tc>
                  <a:txBody>
                    <a:bodyPr/>
                    <a:lstStyle/>
                    <a:p>
                      <a:pPr algn="ctr" fontAlgn="b"/>
                      <a:endParaRPr lang="tr-TR" sz="1800" b="1" i="0" u="none" strike="noStrike" dirty="0">
                        <a:solidFill>
                          <a:srgbClr val="000000"/>
                        </a:solidFill>
                        <a:effectLst/>
                        <a:latin typeface="+mn-lt"/>
                      </a:endParaRPr>
                    </a:p>
                  </a:txBody>
                  <a:tcPr marL="7620" marR="7620" marT="7620" marB="0" anchor="ctr">
                    <a:solidFill>
                      <a:srgbClr val="FFFF00"/>
                    </a:solidFill>
                  </a:tcPr>
                </a:tc>
                <a:extLst>
                  <a:ext uri="{0D108BD9-81ED-4DB2-BD59-A6C34878D82A}">
                    <a16:rowId xmlns:a16="http://schemas.microsoft.com/office/drawing/2014/main" val="1401386423"/>
                  </a:ext>
                </a:extLst>
              </a:tr>
              <a:tr h="508716">
                <a:tc>
                  <a:txBody>
                    <a:bodyPr/>
                    <a:lstStyle/>
                    <a:p>
                      <a:pPr algn="ctr"/>
                      <a:r>
                        <a:rPr lang="tr-TR" sz="1800" b="1" dirty="0">
                          <a:latin typeface="+mn-lt"/>
                        </a:rPr>
                        <a:t>31 Ocak  2025</a:t>
                      </a:r>
                    </a:p>
                  </a:txBody>
                  <a:tcPr marL="9525" marR="9525" marT="9525" marB="0" anchor="ctr">
                    <a:solidFill>
                      <a:srgbClr val="FFFF00"/>
                    </a:solidFill>
                  </a:tcPr>
                </a:tc>
                <a:tc>
                  <a:txBody>
                    <a:bodyPr/>
                    <a:lstStyle/>
                    <a:p>
                      <a:pPr algn="ctr"/>
                      <a:r>
                        <a:rPr lang="tr-TR" sz="1800" b="1" i="0" kern="1200" dirty="0">
                          <a:solidFill>
                            <a:schemeClr val="dk1"/>
                          </a:solidFill>
                          <a:effectLst/>
                          <a:latin typeface="+mn-lt"/>
                          <a:ea typeface="+mn-ea"/>
                          <a:cs typeface="+mn-cs"/>
                        </a:rPr>
                        <a:t>37,213</a:t>
                      </a:r>
                      <a:endParaRPr lang="tr-TR" sz="1800" b="1" dirty="0">
                        <a:latin typeface="+mn-lt"/>
                      </a:endParaRPr>
                    </a:p>
                  </a:txBody>
                  <a:tcPr marL="9525" marR="9525" marT="9525" marB="0" anchor="ctr">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800" b="1" i="0" u="none" strike="noStrike" dirty="0">
                          <a:solidFill>
                            <a:srgbClr val="000000"/>
                          </a:solidFill>
                          <a:effectLst/>
                          <a:latin typeface="+mn-lt"/>
                        </a:rPr>
                        <a:t>% 1,11</a:t>
                      </a:r>
                    </a:p>
                  </a:txBody>
                  <a:tcPr marL="7620" marR="7620" marT="7620" marB="0" anchor="ctr">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800" b="1" i="0" u="none" strike="noStrike" dirty="0">
                          <a:solidFill>
                            <a:srgbClr val="000000"/>
                          </a:solidFill>
                          <a:effectLst/>
                          <a:latin typeface="+mn-lt"/>
                        </a:rPr>
                        <a:t>% 1,11</a:t>
                      </a:r>
                    </a:p>
                  </a:txBody>
                  <a:tcPr marL="7620" marR="7620" marT="7620" marB="0" anchor="ctr">
                    <a:solidFill>
                      <a:srgbClr val="FFFF00"/>
                    </a:solidFill>
                  </a:tcPr>
                </a:tc>
                <a:extLst>
                  <a:ext uri="{0D108BD9-81ED-4DB2-BD59-A6C34878D82A}">
                    <a16:rowId xmlns:a16="http://schemas.microsoft.com/office/drawing/2014/main" val="86199106"/>
                  </a:ext>
                </a:extLst>
              </a:tr>
              <a:tr h="350311">
                <a:tc>
                  <a:txBody>
                    <a:bodyPr/>
                    <a:lstStyle/>
                    <a:p>
                      <a:pPr algn="ctr"/>
                      <a:r>
                        <a:rPr lang="tr-TR" sz="1800" b="1" dirty="0"/>
                        <a:t>28 Şubat 2025</a:t>
                      </a:r>
                    </a:p>
                  </a:txBody>
                  <a:tcPr>
                    <a:solidFill>
                      <a:srgbClr val="FFFF00"/>
                    </a:solidFill>
                  </a:tcPr>
                </a:tc>
                <a:tc>
                  <a:txBody>
                    <a:bodyPr/>
                    <a:lstStyle/>
                    <a:p>
                      <a:pPr algn="ctr"/>
                      <a:r>
                        <a:rPr lang="tr-TR" sz="1800" b="1" dirty="0"/>
                        <a:t>37,891</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i="0" u="none" strike="noStrike" dirty="0">
                          <a:solidFill>
                            <a:srgbClr val="000000"/>
                          </a:solidFill>
                          <a:effectLst/>
                          <a:latin typeface="+mn-lt"/>
                        </a:rPr>
                        <a:t>% 1,82</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i="0" u="none" strike="noStrike" dirty="0">
                          <a:solidFill>
                            <a:srgbClr val="000000"/>
                          </a:solidFill>
                          <a:effectLst/>
                          <a:latin typeface="+mn-lt"/>
                        </a:rPr>
                        <a:t>% 2,95</a:t>
                      </a:r>
                    </a:p>
                  </a:txBody>
                  <a:tcPr>
                    <a:solidFill>
                      <a:srgbClr val="FFFF00"/>
                    </a:solidFill>
                  </a:tcPr>
                </a:tc>
                <a:extLst>
                  <a:ext uri="{0D108BD9-81ED-4DB2-BD59-A6C34878D82A}">
                    <a16:rowId xmlns:a16="http://schemas.microsoft.com/office/drawing/2014/main" val="2640093834"/>
                  </a:ext>
                </a:extLst>
              </a:tr>
              <a:tr h="350311">
                <a:tc>
                  <a:txBody>
                    <a:bodyPr/>
                    <a:lstStyle/>
                    <a:p>
                      <a:pPr algn="ctr"/>
                      <a:r>
                        <a:rPr lang="tr-TR" sz="1800" b="1" dirty="0">
                          <a:latin typeface="+mn-lt"/>
                        </a:rPr>
                        <a:t>28 Mart 2025</a:t>
                      </a:r>
                    </a:p>
                  </a:txBody>
                  <a:tcPr marL="9525" marR="9525" marT="9525"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40,775</a:t>
                      </a:r>
                    </a:p>
                  </a:txBody>
                  <a:tcPr>
                    <a:solidFill>
                      <a:srgbClr val="FFFF00"/>
                    </a:solidFill>
                  </a:tcPr>
                </a:tc>
                <a:tc>
                  <a:txBody>
                    <a:bodyPr/>
                    <a:lstStyle/>
                    <a:p>
                      <a:pPr algn="ctr"/>
                      <a:r>
                        <a:rPr lang="tr-TR" sz="1800" b="1" dirty="0"/>
                        <a:t>% 7,61</a:t>
                      </a:r>
                    </a:p>
                  </a:txBody>
                  <a:tcPr>
                    <a:solidFill>
                      <a:srgbClr val="FFFF00"/>
                    </a:solidFill>
                  </a:tcPr>
                </a:tc>
                <a:tc>
                  <a:txBody>
                    <a:bodyPr/>
                    <a:lstStyle/>
                    <a:p>
                      <a:pPr algn="ctr"/>
                      <a:r>
                        <a:rPr lang="tr-TR" sz="1800" b="1" dirty="0"/>
                        <a:t>% 10,79</a:t>
                      </a:r>
                    </a:p>
                  </a:txBody>
                  <a:tcPr>
                    <a:solidFill>
                      <a:srgbClr val="FFFF00"/>
                    </a:solidFill>
                  </a:tcPr>
                </a:tc>
                <a:extLst>
                  <a:ext uri="{0D108BD9-81ED-4DB2-BD59-A6C34878D82A}">
                    <a16:rowId xmlns:a16="http://schemas.microsoft.com/office/drawing/2014/main" val="2518924055"/>
                  </a:ext>
                </a:extLst>
              </a:tr>
              <a:tr h="350311">
                <a:tc>
                  <a:txBody>
                    <a:bodyPr/>
                    <a:lstStyle/>
                    <a:p>
                      <a:pPr algn="ctr"/>
                      <a:r>
                        <a:rPr lang="tr-TR" sz="1800" b="1" dirty="0">
                          <a:latin typeface="+mn-lt"/>
                        </a:rPr>
                        <a:t>30 Nisan 2025</a:t>
                      </a:r>
                    </a:p>
                  </a:txBody>
                  <a:tcPr marL="9525" marR="9525" marT="9525" marB="0" anchor="c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43,714</a:t>
                      </a:r>
                    </a:p>
                  </a:txBody>
                  <a:tcPr>
                    <a:solidFill>
                      <a:srgbClr val="FFFF00"/>
                    </a:solidFill>
                  </a:tcPr>
                </a:tc>
                <a:tc>
                  <a:txBody>
                    <a:bodyPr/>
                    <a:lstStyle/>
                    <a:p>
                      <a:pPr algn="ctr"/>
                      <a:r>
                        <a:rPr lang="tr-TR" sz="1800" b="1" dirty="0"/>
                        <a:t>% 7,20</a:t>
                      </a:r>
                    </a:p>
                  </a:txBody>
                  <a:tcPr>
                    <a:solidFill>
                      <a:srgbClr val="FFFF00"/>
                    </a:solidFill>
                  </a:tcPr>
                </a:tc>
                <a:tc>
                  <a:txBody>
                    <a:bodyPr/>
                    <a:lstStyle/>
                    <a:p>
                      <a:pPr algn="ctr"/>
                      <a:r>
                        <a:rPr lang="tr-TR" sz="1800" b="1" dirty="0"/>
                        <a:t>%18,78</a:t>
                      </a:r>
                    </a:p>
                  </a:txBody>
                  <a:tcPr>
                    <a:solidFill>
                      <a:srgbClr val="FFFF00"/>
                    </a:solidFill>
                  </a:tcPr>
                </a:tc>
                <a:extLst>
                  <a:ext uri="{0D108BD9-81ED-4DB2-BD59-A6C34878D82A}">
                    <a16:rowId xmlns:a16="http://schemas.microsoft.com/office/drawing/2014/main" val="4065533895"/>
                  </a:ext>
                </a:extLst>
              </a:tr>
              <a:tr h="390153">
                <a:tc>
                  <a:txBody>
                    <a:bodyPr/>
                    <a:lstStyle/>
                    <a:p>
                      <a:pPr algn="ctr"/>
                      <a:r>
                        <a:rPr lang="tr-TR" sz="1800" b="1" dirty="0"/>
                        <a:t>30 Mayıs 2025</a:t>
                      </a:r>
                    </a:p>
                  </a:txBody>
                  <a:tcPr>
                    <a:solidFill>
                      <a:srgbClr val="FFFF00"/>
                    </a:solidFill>
                  </a:tcPr>
                </a:tc>
                <a:tc>
                  <a:txBody>
                    <a:bodyPr/>
                    <a:lstStyle/>
                    <a:p>
                      <a:pPr algn="ctr"/>
                      <a:r>
                        <a:rPr lang="tr-TR" sz="1800" b="1" dirty="0"/>
                        <a:t>44,350</a:t>
                      </a:r>
                    </a:p>
                  </a:txBody>
                  <a:tcPr>
                    <a:solidFill>
                      <a:srgbClr val="FFFF00"/>
                    </a:solidFill>
                  </a:tcPr>
                </a:tc>
                <a:tc>
                  <a:txBody>
                    <a:bodyPr/>
                    <a:lstStyle/>
                    <a:p>
                      <a:pPr algn="ctr"/>
                      <a:r>
                        <a:rPr lang="tr-TR" sz="1800" b="1" dirty="0"/>
                        <a:t>% 1,45</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1" dirty="0"/>
                        <a:t>%20,50</a:t>
                      </a:r>
                    </a:p>
                  </a:txBody>
                  <a:tcPr>
                    <a:solidFill>
                      <a:srgbClr val="FFFF00"/>
                    </a:solidFill>
                  </a:tcPr>
                </a:tc>
                <a:extLst>
                  <a:ext uri="{0D108BD9-81ED-4DB2-BD59-A6C34878D82A}">
                    <a16:rowId xmlns:a16="http://schemas.microsoft.com/office/drawing/2014/main" val="2866751807"/>
                  </a:ext>
                </a:extLst>
              </a:tr>
              <a:tr h="350311">
                <a:tc>
                  <a:txBody>
                    <a:bodyPr/>
                    <a:lstStyle/>
                    <a:p>
                      <a:pPr algn="ctr"/>
                      <a:r>
                        <a:rPr lang="tr-TR" sz="1800" b="1" dirty="0"/>
                        <a:t>30 Haziran 2025</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mn-lt"/>
                          <a:ea typeface="+mn-ea"/>
                          <a:cs typeface="+mn-cs"/>
                        </a:rPr>
                        <a:t>46,691</a:t>
                      </a:r>
                    </a:p>
                  </a:txBody>
                  <a:tcPr>
                    <a:solidFill>
                      <a:srgbClr val="FFFF00"/>
                    </a:solidFill>
                  </a:tcPr>
                </a:tc>
                <a:tc>
                  <a:txBody>
                    <a:bodyPr/>
                    <a:lstStyle/>
                    <a:p>
                      <a:pPr algn="ctr"/>
                      <a:r>
                        <a:rPr lang="tr-TR" sz="1800" b="1" dirty="0"/>
                        <a:t>% 5,27</a:t>
                      </a:r>
                    </a:p>
                  </a:txBody>
                  <a:tcPr>
                    <a:solidFill>
                      <a:srgbClr val="FFFF00"/>
                    </a:solidFill>
                  </a:tcPr>
                </a:tc>
                <a:tc>
                  <a:txBody>
                    <a:bodyPr/>
                    <a:lstStyle/>
                    <a:p>
                      <a:pPr algn="ctr"/>
                      <a:r>
                        <a:rPr lang="tr-TR" sz="1800" b="1" dirty="0"/>
                        <a:t>%26,87</a:t>
                      </a:r>
                    </a:p>
                  </a:txBody>
                  <a:tcPr>
                    <a:solidFill>
                      <a:srgbClr val="FFFF00"/>
                    </a:solidFill>
                  </a:tcPr>
                </a:tc>
                <a:extLst>
                  <a:ext uri="{0D108BD9-81ED-4DB2-BD59-A6C34878D82A}">
                    <a16:rowId xmlns:a16="http://schemas.microsoft.com/office/drawing/2014/main" val="222885950"/>
                  </a:ext>
                </a:extLst>
              </a:tr>
              <a:tr h="456879">
                <a:tc>
                  <a:txBody>
                    <a:bodyPr/>
                    <a:lstStyle/>
                    <a:p>
                      <a:pPr algn="ctr"/>
                      <a:r>
                        <a:rPr lang="tr-TR" sz="1800" b="1" dirty="0"/>
                        <a:t>31 Temmuz 2025</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lumMod val="75000"/>
                      </a:schemeClr>
                    </a:solidFill>
                  </a:tcPr>
                </a:tc>
                <a:tc>
                  <a:txBody>
                    <a:bodyPr/>
                    <a:lstStyle/>
                    <a:p>
                      <a:pPr algn="ctr"/>
                      <a:endParaRPr lang="tr-TR" sz="1800" b="1" dirty="0"/>
                    </a:p>
                  </a:txBody>
                  <a:tcPr>
                    <a:solidFill>
                      <a:schemeClr val="bg1">
                        <a:lumMod val="75000"/>
                      </a:schemeClr>
                    </a:solidFill>
                  </a:tcPr>
                </a:tc>
                <a:tc>
                  <a:txBody>
                    <a:bodyPr/>
                    <a:lstStyle/>
                    <a:p>
                      <a:pPr algn="ctr"/>
                      <a:endParaRPr lang="tr-TR" sz="1800" b="1" dirty="0"/>
                    </a:p>
                  </a:txBody>
                  <a:tcPr>
                    <a:solidFill>
                      <a:schemeClr val="bg1">
                        <a:lumMod val="75000"/>
                      </a:schemeClr>
                    </a:solidFill>
                  </a:tcPr>
                </a:tc>
                <a:extLst>
                  <a:ext uri="{0D108BD9-81ED-4DB2-BD59-A6C34878D82A}">
                    <a16:rowId xmlns:a16="http://schemas.microsoft.com/office/drawing/2014/main" val="86173216"/>
                  </a:ext>
                </a:extLst>
              </a:tr>
              <a:tr h="456879">
                <a:tc>
                  <a:txBody>
                    <a:bodyPr/>
                    <a:lstStyle/>
                    <a:p>
                      <a:pPr algn="ctr"/>
                      <a:r>
                        <a:rPr lang="tr-TR" sz="1800" b="1" dirty="0"/>
                        <a:t>31 Ağustos 2025</a:t>
                      </a:r>
                    </a:p>
                  </a:txBody>
                  <a:tcPr>
                    <a:solidFill>
                      <a:schemeClr val="bg1">
                        <a:lumMod val="75000"/>
                      </a:schemeClr>
                    </a:solidFill>
                  </a:tcPr>
                </a:tc>
                <a:tc>
                  <a:txBody>
                    <a:bodyPr/>
                    <a:lstStyle/>
                    <a:p>
                      <a:pPr algn="ctr"/>
                      <a:endParaRPr lang="tr-TR" sz="1800" b="1" dirty="0"/>
                    </a:p>
                  </a:txBody>
                  <a:tcPr>
                    <a:solidFill>
                      <a:schemeClr val="bg1">
                        <a:lumMod val="75000"/>
                      </a:schemeClr>
                    </a:solidFill>
                  </a:tcPr>
                </a:tc>
                <a:tc>
                  <a:txBody>
                    <a:bodyPr/>
                    <a:lstStyle/>
                    <a:p>
                      <a:pPr algn="ctr"/>
                      <a:endParaRPr lang="tr-TR" sz="1800" b="1" dirty="0"/>
                    </a:p>
                  </a:txBody>
                  <a:tcPr>
                    <a:solidFill>
                      <a:schemeClr val="bg1">
                        <a:lumMod val="75000"/>
                      </a:schemeClr>
                    </a:solidFill>
                  </a:tcPr>
                </a:tc>
                <a:tc>
                  <a:txBody>
                    <a:bodyPr/>
                    <a:lstStyle/>
                    <a:p>
                      <a:pPr algn="ctr"/>
                      <a:endParaRPr lang="tr-TR" sz="1800" b="1" dirty="0"/>
                    </a:p>
                  </a:txBody>
                  <a:tcPr>
                    <a:solidFill>
                      <a:schemeClr val="bg1">
                        <a:lumMod val="75000"/>
                      </a:schemeClr>
                    </a:solidFill>
                  </a:tcPr>
                </a:tc>
                <a:extLst>
                  <a:ext uri="{0D108BD9-81ED-4DB2-BD59-A6C34878D82A}">
                    <a16:rowId xmlns:a16="http://schemas.microsoft.com/office/drawing/2014/main" val="1816847926"/>
                  </a:ext>
                </a:extLst>
              </a:tr>
              <a:tr h="456879">
                <a:tc>
                  <a:txBody>
                    <a:bodyPr/>
                    <a:lstStyle/>
                    <a:p>
                      <a:pPr algn="ctr"/>
                      <a:r>
                        <a:rPr lang="tr-TR" sz="1800" b="1" dirty="0"/>
                        <a:t>30 Eylül 2025</a:t>
                      </a:r>
                    </a:p>
                  </a:txBody>
                  <a:tcPr>
                    <a:solidFill>
                      <a:schemeClr val="tx2">
                        <a:lumMod val="40000"/>
                        <a:lumOff val="60000"/>
                      </a:schemeClr>
                    </a:solidFill>
                  </a:tcPr>
                </a:tc>
                <a:tc>
                  <a:txBody>
                    <a:bodyPr/>
                    <a:lstStyle/>
                    <a:p>
                      <a:pPr algn="ctr"/>
                      <a:endParaRPr lang="tr-TR" sz="1800" b="1" dirty="0"/>
                    </a:p>
                  </a:txBody>
                  <a:tcPr>
                    <a:solidFill>
                      <a:schemeClr val="tx2">
                        <a:lumMod val="40000"/>
                        <a:lumOff val="60000"/>
                      </a:schemeClr>
                    </a:solidFill>
                  </a:tcPr>
                </a:tc>
                <a:tc>
                  <a:txBody>
                    <a:bodyPr/>
                    <a:lstStyle/>
                    <a:p>
                      <a:pPr algn="ctr"/>
                      <a:endParaRPr lang="tr-TR" sz="1800" b="1" dirty="0"/>
                    </a:p>
                  </a:txBody>
                  <a:tcPr>
                    <a:solidFill>
                      <a:schemeClr val="tx2">
                        <a:lumMod val="40000"/>
                        <a:lumOff val="60000"/>
                      </a:schemeClr>
                    </a:solidFill>
                  </a:tcPr>
                </a:tc>
                <a:tc>
                  <a:txBody>
                    <a:bodyPr/>
                    <a:lstStyle/>
                    <a:p>
                      <a:pPr algn="ctr"/>
                      <a:endParaRPr lang="tr-TR" sz="1800" b="1" dirty="0"/>
                    </a:p>
                  </a:txBody>
                  <a:tcPr>
                    <a:solidFill>
                      <a:schemeClr val="tx2">
                        <a:lumMod val="40000"/>
                        <a:lumOff val="60000"/>
                      </a:schemeClr>
                    </a:solidFill>
                  </a:tcPr>
                </a:tc>
                <a:extLst>
                  <a:ext uri="{0D108BD9-81ED-4DB2-BD59-A6C34878D82A}">
                    <a16:rowId xmlns:a16="http://schemas.microsoft.com/office/drawing/2014/main" val="3378805834"/>
                  </a:ext>
                </a:extLst>
              </a:tr>
              <a:tr h="456879">
                <a:tc>
                  <a:txBody>
                    <a:bodyPr/>
                    <a:lstStyle/>
                    <a:p>
                      <a:pPr algn="ctr"/>
                      <a:r>
                        <a:rPr lang="tr-TR" sz="1800" b="1" dirty="0"/>
                        <a:t>31 Ekim 2025</a:t>
                      </a:r>
                    </a:p>
                  </a:txBody>
                  <a:tcPr>
                    <a:solidFill>
                      <a:schemeClr val="tx2">
                        <a:lumMod val="40000"/>
                        <a:lumOff val="60000"/>
                      </a:schemeClr>
                    </a:solidFill>
                  </a:tcPr>
                </a:tc>
                <a:tc>
                  <a:txBody>
                    <a:bodyPr/>
                    <a:lstStyle/>
                    <a:p>
                      <a:pPr algn="ctr"/>
                      <a:endParaRPr lang="tr-TR" sz="1800" b="1" dirty="0"/>
                    </a:p>
                  </a:txBody>
                  <a:tcP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dirty="0"/>
                    </a:p>
                  </a:txBody>
                  <a:tcPr>
                    <a:solidFill>
                      <a:schemeClr val="tx2">
                        <a:lumMod val="40000"/>
                        <a:lumOff val="60000"/>
                      </a:schemeClr>
                    </a:solidFill>
                  </a:tcPr>
                </a:tc>
                <a:tc>
                  <a:txBody>
                    <a:bodyPr/>
                    <a:lstStyle/>
                    <a:p>
                      <a:pPr algn="ctr"/>
                      <a:endParaRPr lang="tr-TR" sz="1800" b="1" dirty="0"/>
                    </a:p>
                  </a:txBody>
                  <a:tcPr>
                    <a:solidFill>
                      <a:schemeClr val="tx2">
                        <a:lumMod val="40000"/>
                        <a:lumOff val="60000"/>
                      </a:schemeClr>
                    </a:solidFill>
                  </a:tcPr>
                </a:tc>
                <a:extLst>
                  <a:ext uri="{0D108BD9-81ED-4DB2-BD59-A6C34878D82A}">
                    <a16:rowId xmlns:a16="http://schemas.microsoft.com/office/drawing/2014/main" val="3236551103"/>
                  </a:ext>
                </a:extLst>
              </a:tr>
              <a:tr h="456879">
                <a:tc>
                  <a:txBody>
                    <a:bodyPr/>
                    <a:lstStyle/>
                    <a:p>
                      <a:pPr algn="ctr"/>
                      <a:r>
                        <a:rPr lang="tr-TR" sz="1800" b="1" dirty="0"/>
                        <a:t>30 Kasım 2025</a:t>
                      </a:r>
                    </a:p>
                  </a:txBody>
                  <a:tcPr>
                    <a:solidFill>
                      <a:schemeClr val="tx2">
                        <a:lumMod val="40000"/>
                        <a:lumOff val="60000"/>
                      </a:schemeClr>
                    </a:solidFill>
                  </a:tcPr>
                </a:tc>
                <a:tc>
                  <a:txBody>
                    <a:bodyPr/>
                    <a:lstStyle/>
                    <a:p>
                      <a:pPr algn="ctr"/>
                      <a:endParaRPr lang="tr-TR" sz="1800" b="1" dirty="0"/>
                    </a:p>
                  </a:txBody>
                  <a:tcP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dirty="0"/>
                    </a:p>
                  </a:txBody>
                  <a:tcPr>
                    <a:solidFill>
                      <a:schemeClr val="tx2">
                        <a:lumMod val="40000"/>
                        <a:lumOff val="60000"/>
                      </a:schemeClr>
                    </a:solidFill>
                  </a:tcPr>
                </a:tc>
                <a:tc>
                  <a:txBody>
                    <a:bodyPr/>
                    <a:lstStyle/>
                    <a:p>
                      <a:pPr algn="ctr"/>
                      <a:endParaRPr lang="tr-TR" sz="1800" b="1" dirty="0"/>
                    </a:p>
                  </a:txBody>
                  <a:tcPr>
                    <a:solidFill>
                      <a:schemeClr val="tx2">
                        <a:lumMod val="40000"/>
                        <a:lumOff val="60000"/>
                      </a:schemeClr>
                    </a:solidFill>
                  </a:tcPr>
                </a:tc>
                <a:extLst>
                  <a:ext uri="{0D108BD9-81ED-4DB2-BD59-A6C34878D82A}">
                    <a16:rowId xmlns:a16="http://schemas.microsoft.com/office/drawing/2014/main" val="2642891503"/>
                  </a:ext>
                </a:extLst>
              </a:tr>
              <a:tr h="456879">
                <a:tc>
                  <a:txBody>
                    <a:bodyPr/>
                    <a:lstStyle/>
                    <a:p>
                      <a:pPr algn="ctr"/>
                      <a:r>
                        <a:rPr lang="tr-TR" sz="1800" b="1" dirty="0"/>
                        <a:t>31 Aralık 2025</a:t>
                      </a:r>
                    </a:p>
                  </a:txBody>
                  <a:tcPr>
                    <a:solidFill>
                      <a:schemeClr val="tx2">
                        <a:lumMod val="40000"/>
                        <a:lumOff val="60000"/>
                      </a:schemeClr>
                    </a:solidFill>
                  </a:tcPr>
                </a:tc>
                <a:tc>
                  <a:txBody>
                    <a:bodyPr/>
                    <a:lstStyle/>
                    <a:p>
                      <a:pPr algn="ctr"/>
                      <a:endParaRPr lang="tr-TR" sz="1800" b="1" dirty="0"/>
                    </a:p>
                  </a:txBody>
                  <a:tcP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b="1" dirty="0"/>
                    </a:p>
                  </a:txBody>
                  <a:tcPr>
                    <a:solidFill>
                      <a:schemeClr val="tx2">
                        <a:lumMod val="40000"/>
                        <a:lumOff val="60000"/>
                      </a:schemeClr>
                    </a:solidFill>
                  </a:tcPr>
                </a:tc>
                <a:tc>
                  <a:txBody>
                    <a:bodyPr/>
                    <a:lstStyle/>
                    <a:p>
                      <a:pPr algn="ctr"/>
                      <a:endParaRPr lang="tr-TR" sz="1800" b="1" dirty="0"/>
                    </a:p>
                  </a:txBody>
                  <a:tcPr>
                    <a:solidFill>
                      <a:schemeClr val="tx2">
                        <a:lumMod val="40000"/>
                        <a:lumOff val="60000"/>
                      </a:schemeClr>
                    </a:solidFill>
                  </a:tcPr>
                </a:tc>
                <a:extLst>
                  <a:ext uri="{0D108BD9-81ED-4DB2-BD59-A6C34878D82A}">
                    <a16:rowId xmlns:a16="http://schemas.microsoft.com/office/drawing/2014/main" val="3062203677"/>
                  </a:ext>
                </a:extLst>
              </a:tr>
            </a:tbl>
          </a:graphicData>
        </a:graphic>
      </p:graphicFrame>
    </p:spTree>
    <p:extLst>
      <p:ext uri="{BB962C8B-B14F-4D97-AF65-F5344CB8AC3E}">
        <p14:creationId xmlns:p14="http://schemas.microsoft.com/office/powerpoint/2010/main" val="38144130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62753" y="582707"/>
            <a:ext cx="9018493" cy="6209978"/>
          </a:xfrm>
        </p:spPr>
        <p:style>
          <a:lnRef idx="2">
            <a:schemeClr val="dk1"/>
          </a:lnRef>
          <a:fillRef idx="1">
            <a:schemeClr val="lt1"/>
          </a:fillRef>
          <a:effectRef idx="0">
            <a:schemeClr val="dk1"/>
          </a:effectRef>
          <a:fontRef idx="minor">
            <a:schemeClr val="dk1"/>
          </a:fontRef>
        </p:style>
        <p:txBody>
          <a:bodyPr>
            <a:normAutofit fontScale="92500" lnSpcReduction="20000"/>
          </a:bodyPr>
          <a:lstStyle/>
          <a:p>
            <a:pPr marL="0" indent="0" algn="ctr">
              <a:buNone/>
            </a:pPr>
            <a:r>
              <a:rPr lang="tr-TR" sz="1600" b="1" u="sng" dirty="0">
                <a:latin typeface="Times New Roman" panose="02020603050405020304" pitchFamily="18" charset="0"/>
                <a:cs typeface="Times New Roman" panose="02020603050405020304" pitchFamily="18" charset="0"/>
              </a:rPr>
              <a:t>ÖNGÖRÜMÜZ</a:t>
            </a:r>
          </a:p>
          <a:p>
            <a:pPr marL="0" indent="0" algn="ctr">
              <a:buNone/>
            </a:pPr>
            <a:r>
              <a:rPr lang="tr-TR" sz="1800" b="1" dirty="0">
                <a:highlight>
                  <a:srgbClr val="FFFF00"/>
                </a:highlight>
                <a:latin typeface="Times New Roman" panose="02020603050405020304" pitchFamily="18" charset="0"/>
                <a:cs typeface="Times New Roman" panose="02020603050405020304" pitchFamily="18" charset="0"/>
              </a:rPr>
              <a:t>MEVCUT EKONOMİ YÖNETİMİNİN  VE  POLİTİKASININ  DEVAM ETMESİ</a:t>
            </a:r>
            <a:r>
              <a:rPr lang="tr-TR" sz="1800" b="1" dirty="0">
                <a:latin typeface="Times New Roman" panose="02020603050405020304" pitchFamily="18" charset="0"/>
                <a:cs typeface="Times New Roman" panose="02020603050405020304" pitchFamily="18" charset="0"/>
              </a:rPr>
              <a:t>  </a:t>
            </a:r>
            <a:r>
              <a:rPr lang="tr-TR" sz="1800" b="1" dirty="0">
                <a:highlight>
                  <a:srgbClr val="FFFF00"/>
                </a:highlight>
                <a:latin typeface="Times New Roman" panose="02020603050405020304" pitchFamily="18" charset="0"/>
                <a:cs typeface="Times New Roman" panose="02020603050405020304" pitchFamily="18" charset="0"/>
              </a:rPr>
              <a:t>ŞARTI  İLE </a:t>
            </a:r>
            <a:endParaRPr lang="tr-TR" sz="1800" dirty="0">
              <a:highlight>
                <a:srgbClr val="FFFF00"/>
              </a:highlight>
              <a:latin typeface="Times New Roman" panose="02020603050405020304" pitchFamily="18" charset="0"/>
              <a:cs typeface="Times New Roman" panose="02020603050405020304" pitchFamily="18" charset="0"/>
            </a:endParaRPr>
          </a:p>
          <a:p>
            <a:pPr marL="0" indent="0" algn="ctr">
              <a:buNone/>
            </a:pPr>
            <a:r>
              <a:rPr lang="tr-TR" sz="1700" b="1" u="sng" dirty="0">
                <a:highlight>
                  <a:srgbClr val="FFFF00"/>
                </a:highlight>
                <a:latin typeface="Times New Roman" panose="02020603050405020304" pitchFamily="18" charset="0"/>
                <a:cs typeface="Times New Roman" panose="02020603050405020304" pitchFamily="18" charset="0"/>
              </a:rPr>
              <a:t> 2024  YILINDA </a:t>
            </a:r>
          </a:p>
          <a:p>
            <a:pPr marL="0" indent="0" algn="ctr">
              <a:buNone/>
            </a:pPr>
            <a:r>
              <a:rPr lang="tr-TR" sz="1800" b="1" dirty="0">
                <a:latin typeface="Times New Roman" panose="02020603050405020304" pitchFamily="18" charset="0"/>
                <a:cs typeface="Times New Roman" panose="02020603050405020304" pitchFamily="18" charset="0"/>
              </a:rPr>
              <a:t>Dolar-TL kuru, 2024 yılı sonunda ise  35,35 – TL  ile kapatmıştır.</a:t>
            </a:r>
          </a:p>
          <a:p>
            <a:pPr marL="0" indent="0" algn="ctr">
              <a:buNone/>
            </a:pPr>
            <a:r>
              <a:rPr lang="tr-TR" sz="1800" b="1" dirty="0">
                <a:highlight>
                  <a:srgbClr val="FFFF00"/>
                </a:highlight>
                <a:latin typeface="Times New Roman" panose="02020603050405020304" pitchFamily="18" charset="0"/>
                <a:cs typeface="Times New Roman" panose="02020603050405020304" pitchFamily="18" charset="0"/>
              </a:rPr>
              <a:t>2024 yılı içinde  Dolar-TL kuru  yıllık olarak yaklaşık % 20 artmıştır.</a:t>
            </a:r>
          </a:p>
          <a:p>
            <a:pPr marL="0" indent="0" algn="ctr">
              <a:buNone/>
            </a:pPr>
            <a:r>
              <a:rPr lang="tr-TR" sz="1800" b="1" dirty="0">
                <a:latin typeface="Times New Roman" panose="02020603050405020304" pitchFamily="18" charset="0"/>
                <a:cs typeface="Times New Roman" panose="02020603050405020304" pitchFamily="18" charset="0"/>
              </a:rPr>
              <a:t>2024 yılı enflasyon  ve kredi faizleri ortalaması % 50 civarı olmuştur.</a:t>
            </a:r>
          </a:p>
          <a:p>
            <a:pPr marL="0" indent="0" algn="ctr">
              <a:buNone/>
            </a:pPr>
            <a:r>
              <a:rPr lang="tr-TR" sz="1800" b="1" dirty="0">
                <a:latin typeface="Times New Roman" panose="02020603050405020304" pitchFamily="18" charset="0"/>
                <a:cs typeface="Times New Roman" panose="02020603050405020304" pitchFamily="18" charset="0"/>
              </a:rPr>
              <a:t>2024 yılı Dolar TL kuru artışı, enflasyon ve kredi faizleri ortalamasının yaklaşık 30 puan altında olmuştur.</a:t>
            </a:r>
          </a:p>
          <a:p>
            <a:pPr marL="0" indent="0" algn="ctr">
              <a:buNone/>
            </a:pPr>
            <a:r>
              <a:rPr lang="tr-TR" sz="1900" b="1" u="sng" dirty="0">
                <a:highlight>
                  <a:srgbClr val="FFFF00"/>
                </a:highlight>
                <a:latin typeface="Times New Roman" panose="02020603050405020304" pitchFamily="18" charset="0"/>
                <a:cs typeface="Times New Roman" panose="02020603050405020304" pitchFamily="18" charset="0"/>
              </a:rPr>
              <a:t>2025  YILINDA </a:t>
            </a:r>
          </a:p>
          <a:p>
            <a:pPr marL="0" indent="0" algn="ctr">
              <a:buNone/>
            </a:pPr>
            <a:r>
              <a:rPr lang="tr-TR" sz="1900" b="1" dirty="0">
                <a:latin typeface="Times New Roman" panose="02020603050405020304" pitchFamily="18" charset="0"/>
                <a:cs typeface="Times New Roman" panose="02020603050405020304" pitchFamily="18" charset="0"/>
              </a:rPr>
              <a:t>Dolar TL kurunun 2025 yılı sonunda ise  </a:t>
            </a:r>
            <a:r>
              <a:rPr lang="tr-TR" sz="1900" b="1" dirty="0">
                <a:highlight>
                  <a:srgbClr val="FFFF00"/>
                </a:highlight>
                <a:latin typeface="Times New Roman" panose="02020603050405020304" pitchFamily="18" charset="0"/>
                <a:cs typeface="Times New Roman" panose="02020603050405020304" pitchFamily="18" charset="0"/>
              </a:rPr>
              <a:t>45,0 – 47,0 TL arası </a:t>
            </a:r>
            <a:r>
              <a:rPr lang="tr-TR" sz="1900" b="1" dirty="0">
                <a:latin typeface="Times New Roman" panose="02020603050405020304" pitchFamily="18" charset="0"/>
                <a:cs typeface="Times New Roman" panose="02020603050405020304" pitchFamily="18" charset="0"/>
              </a:rPr>
              <a:t>olacağını tahmin ediyoruz.</a:t>
            </a:r>
          </a:p>
          <a:p>
            <a:pPr marL="0" indent="0" algn="ctr">
              <a:buNone/>
            </a:pPr>
            <a:r>
              <a:rPr lang="tr-TR" sz="1900" b="1" dirty="0">
                <a:latin typeface="Times New Roman" panose="02020603050405020304" pitchFamily="18" charset="0"/>
                <a:cs typeface="Times New Roman" panose="02020603050405020304" pitchFamily="18" charset="0"/>
              </a:rPr>
              <a:t>2025 yılında da, Dolar TL kuru artışının, enflasyon ve kredi faizlerinin altında olacağını tahmin ediyoruz.</a:t>
            </a:r>
          </a:p>
          <a:p>
            <a:pPr marL="0" indent="0" algn="ctr">
              <a:buNone/>
            </a:pPr>
            <a:r>
              <a:rPr lang="tr-TR" sz="1900" b="1" dirty="0">
                <a:latin typeface="Times New Roman" panose="02020603050405020304" pitchFamily="18" charset="0"/>
                <a:cs typeface="Times New Roman" panose="02020603050405020304" pitchFamily="18" charset="0"/>
              </a:rPr>
              <a:t>2025 yılında  Dolar TL kurunun,  </a:t>
            </a:r>
            <a:r>
              <a:rPr lang="tr-TR" sz="1900" b="1" dirty="0">
                <a:highlight>
                  <a:srgbClr val="FFFF00"/>
                </a:highlight>
                <a:latin typeface="Times New Roman" panose="02020603050405020304" pitchFamily="18" charset="0"/>
                <a:cs typeface="Times New Roman" panose="02020603050405020304" pitchFamily="18" charset="0"/>
              </a:rPr>
              <a:t>% 30 civarı artacağını öngörüyoruz.</a:t>
            </a:r>
          </a:p>
          <a:p>
            <a:pPr marL="0" indent="0" algn="ctr">
              <a:buNone/>
            </a:pPr>
            <a:endParaRPr lang="tr-TR" sz="1800" b="1" dirty="0">
              <a:latin typeface="Times New Roman" panose="02020603050405020304" pitchFamily="18" charset="0"/>
              <a:cs typeface="Times New Roman" panose="02020603050405020304" pitchFamily="18" charset="0"/>
            </a:endParaRPr>
          </a:p>
          <a:p>
            <a:pPr marL="0" indent="0" algn="ctr">
              <a:buNone/>
            </a:pPr>
            <a:r>
              <a:rPr lang="tr-TR" sz="1800" b="1" u="sng" dirty="0">
                <a:highlight>
                  <a:srgbClr val="FFFF00"/>
                </a:highlight>
                <a:latin typeface="Times New Roman" panose="02020603050405020304" pitchFamily="18" charset="0"/>
                <a:cs typeface="Times New Roman" panose="02020603050405020304" pitchFamily="18" charset="0"/>
              </a:rPr>
              <a:t>ÖNERİMİZ </a:t>
            </a:r>
          </a:p>
          <a:p>
            <a:pPr marL="0" indent="0" algn="ctr">
              <a:buNone/>
            </a:pPr>
            <a:r>
              <a:rPr lang="tr-TR" sz="1800" b="1" dirty="0">
                <a:latin typeface="Times New Roman" panose="02020603050405020304" pitchFamily="18" charset="0"/>
                <a:cs typeface="Times New Roman" panose="02020603050405020304" pitchFamily="18" charset="0"/>
              </a:rPr>
              <a:t>1-Eğer döviz açık pozisyonumuz  var ise,  </a:t>
            </a:r>
            <a:r>
              <a:rPr lang="tr-TR" sz="1800" b="1" dirty="0">
                <a:highlight>
                  <a:srgbClr val="FFFF00"/>
                </a:highlight>
                <a:latin typeface="Times New Roman" panose="02020603050405020304" pitchFamily="18" charset="0"/>
                <a:cs typeface="Times New Roman" panose="02020603050405020304" pitchFamily="18" charset="0"/>
              </a:rPr>
              <a:t>  30 AĞUSTOS 2025 TARİHİNE KADAR döviz açık pozisyonunun kapatılmasını </a:t>
            </a:r>
            <a:r>
              <a:rPr lang="tr-TR" sz="1800" b="1" dirty="0">
                <a:latin typeface="Times New Roman" panose="02020603050405020304" pitchFamily="18" charset="0"/>
                <a:cs typeface="Times New Roman" panose="02020603050405020304" pitchFamily="18" charset="0"/>
              </a:rPr>
              <a:t> ve  yukarıdaki  rakamlara göre hesap yapılmasını öneriyoruz.</a:t>
            </a:r>
          </a:p>
          <a:p>
            <a:pPr marL="0" indent="0" algn="ctr">
              <a:buNone/>
            </a:pPr>
            <a:r>
              <a:rPr lang="tr-TR" sz="1800" b="1" dirty="0">
                <a:latin typeface="Times New Roman" panose="02020603050405020304" pitchFamily="18" charset="0"/>
                <a:cs typeface="Times New Roman" panose="02020603050405020304" pitchFamily="18" charset="0"/>
              </a:rPr>
              <a:t>2-  ŞU ANDA ,   aylık döviz artışının,  enflasyon ve faizlerin biraz altında olacağını öngördüğümüz için, döviz açık pozisyonunun kapatılmasını tavsiye ediyoruz.                             3- </a:t>
            </a:r>
            <a:r>
              <a:rPr lang="tr-TR" sz="1800" b="1" dirty="0">
                <a:highlight>
                  <a:srgbClr val="FFFF00"/>
                </a:highlight>
                <a:latin typeface="Times New Roman" panose="02020603050405020304" pitchFamily="18" charset="0"/>
                <a:cs typeface="Times New Roman" panose="02020603050405020304" pitchFamily="18" charset="0"/>
              </a:rPr>
              <a:t>Döviz açık pozisyonunu,   -MB reeskont kredisi alarak veya –uygun kurdan </a:t>
            </a:r>
            <a:r>
              <a:rPr lang="tr-TR" sz="1800" b="1" dirty="0" err="1">
                <a:highlight>
                  <a:srgbClr val="FFFF00"/>
                </a:highlight>
                <a:latin typeface="Times New Roman" panose="02020603050405020304" pitchFamily="18" charset="0"/>
                <a:cs typeface="Times New Roman" panose="02020603050405020304" pitchFamily="18" charset="0"/>
              </a:rPr>
              <a:t>forward</a:t>
            </a:r>
            <a:r>
              <a:rPr lang="tr-TR" sz="1800" b="1" dirty="0">
                <a:highlight>
                  <a:srgbClr val="FFFF00"/>
                </a:highlight>
                <a:latin typeface="Times New Roman" panose="02020603050405020304" pitchFamily="18" charset="0"/>
                <a:cs typeface="Times New Roman" panose="02020603050405020304" pitchFamily="18" charset="0"/>
              </a:rPr>
              <a:t> yaparak kapatabiliriz. Eğer yapamaz isek,  uzun vadeli </a:t>
            </a:r>
            <a:r>
              <a:rPr lang="tr-TR" sz="1800" b="1" dirty="0" err="1">
                <a:highlight>
                  <a:srgbClr val="FFFF00"/>
                </a:highlight>
                <a:latin typeface="Times New Roman" panose="02020603050405020304" pitchFamily="18" charset="0"/>
                <a:cs typeface="Times New Roman" panose="02020603050405020304" pitchFamily="18" charset="0"/>
              </a:rPr>
              <a:t>sell</a:t>
            </a:r>
            <a:r>
              <a:rPr lang="tr-TR" sz="1800" b="1" dirty="0">
                <a:highlight>
                  <a:srgbClr val="FFFF00"/>
                </a:highlight>
                <a:latin typeface="Times New Roman" panose="02020603050405020304" pitchFamily="18" charset="0"/>
                <a:cs typeface="Times New Roman" panose="02020603050405020304" pitchFamily="18" charset="0"/>
              </a:rPr>
              <a:t> </a:t>
            </a:r>
            <a:r>
              <a:rPr lang="tr-TR" sz="1800" b="1" dirty="0" err="1">
                <a:highlight>
                  <a:srgbClr val="FFFF00"/>
                </a:highlight>
                <a:latin typeface="Times New Roman" panose="02020603050405020304" pitchFamily="18" charset="0"/>
                <a:cs typeface="Times New Roman" panose="02020603050405020304" pitchFamily="18" charset="0"/>
              </a:rPr>
              <a:t>and</a:t>
            </a:r>
            <a:r>
              <a:rPr lang="tr-TR" sz="1800" b="1" dirty="0">
                <a:highlight>
                  <a:srgbClr val="FFFF00"/>
                </a:highlight>
                <a:latin typeface="Times New Roman" panose="02020603050405020304" pitchFamily="18" charset="0"/>
                <a:cs typeface="Times New Roman" panose="02020603050405020304" pitchFamily="18" charset="0"/>
              </a:rPr>
              <a:t> </a:t>
            </a:r>
            <a:r>
              <a:rPr lang="tr-TR" sz="1800" b="1" dirty="0" err="1">
                <a:highlight>
                  <a:srgbClr val="FFFF00"/>
                </a:highlight>
                <a:latin typeface="Times New Roman" panose="02020603050405020304" pitchFamily="18" charset="0"/>
                <a:cs typeface="Times New Roman" panose="02020603050405020304" pitchFamily="18" charset="0"/>
              </a:rPr>
              <a:t>leaseback</a:t>
            </a:r>
            <a:r>
              <a:rPr lang="tr-TR" sz="1800" b="1" dirty="0">
                <a:highlight>
                  <a:srgbClr val="FFFF00"/>
                </a:highlight>
                <a:latin typeface="Times New Roman" panose="02020603050405020304" pitchFamily="18" charset="0"/>
                <a:cs typeface="Times New Roman" panose="02020603050405020304" pitchFamily="18" charset="0"/>
              </a:rPr>
              <a:t>  yapabiliriz .</a:t>
            </a:r>
          </a:p>
          <a:p>
            <a:pPr marL="0" indent="0" algn="ctr">
              <a:buNone/>
            </a:pPr>
            <a:r>
              <a:rPr lang="tr-TR" sz="1800" b="1" dirty="0">
                <a:latin typeface="Times New Roman" panose="02020603050405020304" pitchFamily="18" charset="0"/>
                <a:cs typeface="Times New Roman" panose="02020603050405020304" pitchFamily="18" charset="0"/>
              </a:rPr>
              <a:t>4- Eğer iç piyasaya mal satıyorsak;  Dolar -TL kurunun,  RİSKSİZ BİR ŞEKİLDE  2025  Haziran ayı için 40,0 TL, Temmuz ayı için 41,0 TL , Ağustos için 42,0 TL ve Eylül için 43,0 TL alınmasını öneriyoruz.</a:t>
            </a:r>
          </a:p>
        </p:txBody>
      </p:sp>
      <p:sp>
        <p:nvSpPr>
          <p:cNvPr id="4" name="1 Başlık"/>
          <p:cNvSpPr>
            <a:spLocks noGrp="1"/>
          </p:cNvSpPr>
          <p:nvPr>
            <p:ph type="title"/>
          </p:nvPr>
        </p:nvSpPr>
        <p:spPr>
          <a:xfrm>
            <a:off x="142844" y="204941"/>
            <a:ext cx="8858312" cy="45719"/>
          </a:xfrm>
          <a:solidFill>
            <a:srgbClr val="E0E0E0"/>
          </a:solidFill>
        </p:spPr>
        <p:style>
          <a:lnRef idx="2">
            <a:schemeClr val="dk1"/>
          </a:lnRef>
          <a:fillRef idx="1">
            <a:schemeClr val="lt1"/>
          </a:fillRef>
          <a:effectRef idx="0">
            <a:schemeClr val="dk1"/>
          </a:effectRef>
          <a:fontRef idx="minor">
            <a:schemeClr val="dk1"/>
          </a:fontRef>
        </p:style>
        <p:txBody>
          <a:bodyPr>
            <a:noAutofit/>
          </a:bodyPr>
          <a:lstStyle/>
          <a:p>
            <a:pPr marL="457200" indent="-457200"/>
            <a:br>
              <a:rPr lang="tr-TR" sz="1600" b="1" dirty="0">
                <a:latin typeface="Times New Roman" panose="02020603050405020304" pitchFamily="18" charset="0"/>
                <a:cs typeface="Times New Roman" panose="02020603050405020304" pitchFamily="18" charset="0"/>
              </a:rPr>
            </a:br>
            <a:endParaRPr lang="tr-TR" sz="1600" b="1" dirty="0">
              <a:latin typeface="Times New Roman" panose="02020603050405020304" pitchFamily="18" charset="0"/>
              <a:cs typeface="Times New Roman" panose="02020603050405020304" pitchFamily="18" charset="0"/>
            </a:endParaRPr>
          </a:p>
        </p:txBody>
      </p:sp>
      <p:sp>
        <p:nvSpPr>
          <p:cNvPr id="5" name="1 Başlık"/>
          <p:cNvSpPr txBox="1">
            <a:spLocks/>
          </p:cNvSpPr>
          <p:nvPr/>
        </p:nvSpPr>
        <p:spPr>
          <a:xfrm>
            <a:off x="62753" y="65315"/>
            <a:ext cx="9018493" cy="517392"/>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600"/>
              </a:spcBef>
            </a:pPr>
            <a:endParaRPr lang="tr-TR" sz="2000" b="1" dirty="0">
              <a:latin typeface="Times New Roman" panose="02020603050405020304" pitchFamily="18" charset="0"/>
              <a:cs typeface="Times New Roman" panose="02020603050405020304" pitchFamily="18" charset="0"/>
            </a:endParaRPr>
          </a:p>
          <a:p>
            <a:pPr>
              <a:spcBef>
                <a:spcPts val="600"/>
              </a:spcBef>
            </a:pPr>
            <a:r>
              <a:rPr lang="tr-TR" sz="2000" b="1" dirty="0">
                <a:latin typeface="Times New Roman" panose="02020603050405020304" pitchFamily="18" charset="0"/>
                <a:cs typeface="Times New Roman" panose="02020603050405020304" pitchFamily="18" charset="0"/>
              </a:rPr>
              <a:t>2024-25 YILI  DOLAR TL KURU BEKLENTİMİZ</a:t>
            </a:r>
            <a:br>
              <a:rPr lang="tr-TR" sz="1400" b="1" dirty="0">
                <a:latin typeface="Times New Roman" panose="02020603050405020304" pitchFamily="18" charset="0"/>
                <a:cs typeface="Times New Roman" panose="02020603050405020304" pitchFamily="18" charset="0"/>
              </a:rPr>
            </a:br>
            <a:endParaRPr lang="tr-TR" sz="22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0976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568E1-6122-C4A3-5ACA-852C671B0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E59F0-74A1-4058-4C4A-ACF346A0EB46}"/>
              </a:ext>
            </a:extLst>
          </p:cNvPr>
          <p:cNvSpPr>
            <a:spLocks noGrp="1"/>
          </p:cNvSpPr>
          <p:nvPr>
            <p:ph type="title"/>
          </p:nvPr>
        </p:nvSpPr>
        <p:spPr>
          <a:xfrm>
            <a:off x="457200" y="43414"/>
            <a:ext cx="8229600" cy="739588"/>
          </a:xfrm>
        </p:spPr>
        <p:txBody>
          <a:bodyPr>
            <a:normAutofit fontScale="90000"/>
          </a:bodyPr>
          <a:lstStyle/>
          <a:p>
            <a:r>
              <a:rPr lang="tr-TR" sz="2200" dirty="0">
                <a:latin typeface="Times New Roman" panose="02020603050405020304" pitchFamily="18" charset="0"/>
                <a:cs typeface="Times New Roman" panose="02020603050405020304" pitchFamily="18" charset="0"/>
              </a:rPr>
              <a:t>T.C. MERKEZ BANKASI ENFLASYON TAHMİN VE REVİZYONLARI </a:t>
            </a:r>
            <a:br>
              <a:rPr lang="tr-TR" sz="2200" dirty="0"/>
            </a:br>
            <a:r>
              <a:rPr lang="tr-TR" sz="2200" b="1" dirty="0">
                <a:latin typeface="Times New Roman" pitchFamily="18" charset="0"/>
                <a:cs typeface="Times New Roman" pitchFamily="18" charset="0"/>
              </a:rPr>
              <a:t>(Kaynak: 23 Mayıs 2025 </a:t>
            </a:r>
            <a:r>
              <a:rPr lang="tr-TR" sz="2200" b="1" dirty="0">
                <a:latin typeface="Times New Roman" pitchFamily="18" charset="0"/>
                <a:cs typeface="Times New Roman" pitchFamily="18" charset="0"/>
                <a:hlinkClick r:id="rId3"/>
              </a:rPr>
              <a:t>www.bloomberght.com</a:t>
            </a:r>
            <a:r>
              <a:rPr lang="tr-TR" sz="2200" b="1" dirty="0">
                <a:latin typeface="Times New Roman" pitchFamily="18" charset="0"/>
                <a:cs typeface="Times New Roman" pitchFamily="18" charset="0"/>
              </a:rPr>
              <a:t> )</a:t>
            </a:r>
            <a:endParaRPr lang="tr-TR" sz="2200" dirty="0"/>
          </a:p>
        </p:txBody>
      </p:sp>
      <p:graphicFrame>
        <p:nvGraphicFramePr>
          <p:cNvPr id="4" name="Content Placeholder 3">
            <a:extLst>
              <a:ext uri="{FF2B5EF4-FFF2-40B4-BE49-F238E27FC236}">
                <a16:creationId xmlns:a16="http://schemas.microsoft.com/office/drawing/2014/main" id="{1115141E-3E0B-A388-BA0F-0384A4CCE0C9}"/>
              </a:ext>
            </a:extLst>
          </p:cNvPr>
          <p:cNvGraphicFramePr>
            <a:graphicFrameLocks noGrp="1"/>
          </p:cNvGraphicFramePr>
          <p:nvPr>
            <p:ph idx="1"/>
            <p:extLst>
              <p:ext uri="{D42A27DB-BD31-4B8C-83A1-F6EECF244321}">
                <p14:modId xmlns:p14="http://schemas.microsoft.com/office/powerpoint/2010/main" val="2549455894"/>
              </p:ext>
            </p:extLst>
          </p:nvPr>
        </p:nvGraphicFramePr>
        <p:xfrm>
          <a:off x="329784" y="842636"/>
          <a:ext cx="8281693" cy="5971957"/>
        </p:xfrm>
        <a:graphic>
          <a:graphicData uri="http://schemas.openxmlformats.org/drawingml/2006/table">
            <a:tbl>
              <a:tblPr firstRow="1" bandRow="1">
                <a:tableStyleId>{5940675A-B579-460E-94D1-54222C63F5DA}</a:tableStyleId>
              </a:tblPr>
              <a:tblGrid>
                <a:gridCol w="1241820">
                  <a:extLst>
                    <a:ext uri="{9D8B030D-6E8A-4147-A177-3AD203B41FA5}">
                      <a16:colId xmlns:a16="http://schemas.microsoft.com/office/drawing/2014/main" val="20000"/>
                    </a:ext>
                  </a:extLst>
                </a:gridCol>
                <a:gridCol w="1357322">
                  <a:extLst>
                    <a:ext uri="{9D8B030D-6E8A-4147-A177-3AD203B41FA5}">
                      <a16:colId xmlns:a16="http://schemas.microsoft.com/office/drawing/2014/main" val="3389845581"/>
                    </a:ext>
                  </a:extLst>
                </a:gridCol>
                <a:gridCol w="1857388">
                  <a:extLst>
                    <a:ext uri="{9D8B030D-6E8A-4147-A177-3AD203B41FA5}">
                      <a16:colId xmlns:a16="http://schemas.microsoft.com/office/drawing/2014/main" val="290646104"/>
                    </a:ext>
                  </a:extLst>
                </a:gridCol>
                <a:gridCol w="2071702">
                  <a:extLst>
                    <a:ext uri="{9D8B030D-6E8A-4147-A177-3AD203B41FA5}">
                      <a16:colId xmlns:a16="http://schemas.microsoft.com/office/drawing/2014/main" val="859923300"/>
                    </a:ext>
                  </a:extLst>
                </a:gridCol>
                <a:gridCol w="1753461">
                  <a:extLst>
                    <a:ext uri="{9D8B030D-6E8A-4147-A177-3AD203B41FA5}">
                      <a16:colId xmlns:a16="http://schemas.microsoft.com/office/drawing/2014/main" val="20004"/>
                    </a:ext>
                  </a:extLst>
                </a:gridCol>
              </a:tblGrid>
              <a:tr h="277765">
                <a:tc>
                  <a:txBody>
                    <a:bodyPr/>
                    <a:lstStyle/>
                    <a:p>
                      <a:pPr algn="ctr"/>
                      <a:r>
                        <a:rPr lang="tr-TR" sz="1500" dirty="0"/>
                        <a:t>TARİH</a:t>
                      </a:r>
                    </a:p>
                  </a:txBody>
                  <a:tcPr marL="0" marR="0" marT="0" marB="0" anchor="ctr">
                    <a:solidFill>
                      <a:schemeClr val="tx2">
                        <a:lumMod val="20000"/>
                        <a:lumOff val="80000"/>
                      </a:schemeClr>
                    </a:solidFill>
                  </a:tcPr>
                </a:tc>
                <a:tc>
                  <a:txBody>
                    <a:bodyPr/>
                    <a:lstStyle/>
                    <a:p>
                      <a:pPr algn="ctr"/>
                      <a:r>
                        <a:rPr lang="tr-TR" sz="1500" dirty="0"/>
                        <a:t>YILSONU</a:t>
                      </a:r>
                    </a:p>
                  </a:txBody>
                  <a:tcPr marL="0" marR="0" marT="0" marB="0" anchor="ctr">
                    <a:solidFill>
                      <a:schemeClr val="tx2">
                        <a:lumMod val="20000"/>
                        <a:lumOff val="80000"/>
                      </a:schemeClr>
                    </a:solidFill>
                  </a:tcPr>
                </a:tc>
                <a:tc>
                  <a:txBody>
                    <a:bodyPr/>
                    <a:lstStyle/>
                    <a:p>
                      <a:pPr algn="ctr"/>
                      <a:r>
                        <a:rPr lang="tr-TR" sz="1500" dirty="0"/>
                        <a:t>ÖNCEKİ TAHMİN</a:t>
                      </a:r>
                    </a:p>
                  </a:txBody>
                  <a:tcPr marL="0" marR="0" marT="0" marB="0" anchor="ctr">
                    <a:solidFill>
                      <a:schemeClr val="tx2">
                        <a:lumMod val="20000"/>
                        <a:lumOff val="80000"/>
                      </a:schemeClr>
                    </a:solidFill>
                  </a:tcPr>
                </a:tc>
                <a:tc>
                  <a:txBody>
                    <a:bodyPr/>
                    <a:lstStyle/>
                    <a:p>
                      <a:pPr algn="ctr"/>
                      <a:r>
                        <a:rPr lang="tr-TR" sz="1500" dirty="0"/>
                        <a:t>REVİZYON</a:t>
                      </a:r>
                    </a:p>
                  </a:txBody>
                  <a:tcPr marL="0" marR="0" marT="0" marB="0" anchor="ctr">
                    <a:solidFill>
                      <a:schemeClr val="tx2">
                        <a:lumMod val="20000"/>
                        <a:lumOff val="80000"/>
                      </a:schemeClr>
                    </a:solidFill>
                  </a:tcPr>
                </a:tc>
                <a:tc>
                  <a:txBody>
                    <a:bodyPr/>
                    <a:lstStyle/>
                    <a:p>
                      <a:pPr algn="ctr"/>
                      <a:r>
                        <a:rPr lang="tr-TR" sz="1500" dirty="0"/>
                        <a:t>GERÇEKLEŞEN</a:t>
                      </a:r>
                    </a:p>
                  </a:txBody>
                  <a:tcPr marL="0" marR="0" marT="0" marB="0" anchor="ctr">
                    <a:solidFill>
                      <a:schemeClr val="tx2">
                        <a:lumMod val="20000"/>
                        <a:lumOff val="80000"/>
                      </a:schemeClr>
                    </a:solidFill>
                  </a:tcPr>
                </a:tc>
                <a:extLst>
                  <a:ext uri="{0D108BD9-81ED-4DB2-BD59-A6C34878D82A}">
                    <a16:rowId xmlns:a16="http://schemas.microsoft.com/office/drawing/2014/main" val="2464593453"/>
                  </a:ext>
                </a:extLst>
              </a:tr>
              <a:tr h="271152">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600" kern="1200" dirty="0">
                          <a:solidFill>
                            <a:schemeClr val="tx1"/>
                          </a:solidFill>
                          <a:latin typeface="+mn-lt"/>
                          <a:ea typeface="+mn-ea"/>
                          <a:cs typeface="+mn-cs"/>
                        </a:rPr>
                        <a:t>22.05.2025</a:t>
                      </a:r>
                    </a:p>
                  </a:txBody>
                  <a:tcPr marL="0" marR="0" marT="0" marB="0" anchor="ctr">
                    <a:lnB w="28575" cap="flat" cmpd="sng" algn="ctr">
                      <a:solidFill>
                        <a:schemeClr val="tx1"/>
                      </a:solidFill>
                      <a:prstDash val="solid"/>
                      <a:round/>
                      <a:headEnd type="none" w="med" len="med"/>
                      <a:tailEnd type="none" w="med" len="med"/>
                    </a:lnB>
                  </a:tcPr>
                </a:tc>
                <a:tc>
                  <a:txBody>
                    <a:bodyPr/>
                    <a:lstStyle/>
                    <a:p>
                      <a:pPr algn="ctr"/>
                      <a:r>
                        <a:rPr lang="tr-TR" sz="1600" b="1" kern="1200" dirty="0">
                          <a:solidFill>
                            <a:schemeClr val="tx1"/>
                          </a:solidFill>
                          <a:latin typeface="+mn-lt"/>
                          <a:ea typeface="+mn-ea"/>
                          <a:cs typeface="+mn-cs"/>
                        </a:rPr>
                        <a:t>2025</a:t>
                      </a:r>
                    </a:p>
                  </a:txBody>
                  <a:tcPr marL="0" marR="0" marT="0" marB="0" anchor="ctr">
                    <a:solidFill>
                      <a:srgbClr val="FFFF00"/>
                    </a:solidFill>
                  </a:tcPr>
                </a:tc>
                <a:tc>
                  <a:txBody>
                    <a:bodyPr/>
                    <a:lstStyle/>
                    <a:p>
                      <a:pPr algn="ctr"/>
                      <a:r>
                        <a:rPr lang="tr-TR" sz="1600" b="1" dirty="0"/>
                        <a:t>24</a:t>
                      </a:r>
                      <a:endParaRPr lang="tr-TR" sz="1600" b="1" kern="1200" dirty="0">
                        <a:solidFill>
                          <a:schemeClr val="tx1"/>
                        </a:solidFill>
                        <a:latin typeface="+mn-lt"/>
                        <a:ea typeface="+mn-ea"/>
                        <a:cs typeface="+mn-cs"/>
                      </a:endParaRPr>
                    </a:p>
                  </a:txBody>
                  <a:tcPr marL="0" marR="0" marT="0" marB="0" anchor="ctr">
                    <a:solidFill>
                      <a:srgbClr val="FFFF00"/>
                    </a:solidFill>
                  </a:tcPr>
                </a:tc>
                <a:tc>
                  <a:txBody>
                    <a:bodyPr/>
                    <a:lstStyle/>
                    <a:p>
                      <a:pPr algn="ctr"/>
                      <a:r>
                        <a:rPr lang="tr-TR" sz="1600" b="1" dirty="0"/>
                        <a:t>24</a:t>
                      </a:r>
                      <a:endParaRPr lang="tr-TR" sz="1600" b="1" kern="1200" dirty="0">
                        <a:solidFill>
                          <a:schemeClr val="tx1"/>
                        </a:solidFill>
                        <a:latin typeface="+mn-lt"/>
                        <a:ea typeface="+mn-ea"/>
                        <a:cs typeface="+mn-cs"/>
                      </a:endParaRPr>
                    </a:p>
                  </a:txBody>
                  <a:tcPr marL="0" marR="0" marT="0" marB="0" anchor="ctr">
                    <a:solidFill>
                      <a:srgbClr val="FFFF00"/>
                    </a:solidFill>
                  </a:tcPr>
                </a:tc>
                <a:tc>
                  <a:txBody>
                    <a:bodyPr/>
                    <a:lstStyle/>
                    <a:p>
                      <a:pPr algn="ctr"/>
                      <a:endParaRPr lang="tr-TR" sz="160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1"/>
                  </a:ext>
                </a:extLst>
              </a:tr>
              <a:tr h="271152">
                <a:tc vMerge="1">
                  <a:txBody>
                    <a:bodyPr/>
                    <a:lstStyle/>
                    <a:p>
                      <a:pPr algn="ctr"/>
                      <a:endParaRPr lang="tr-TR" sz="13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600" kern="1200" dirty="0">
                          <a:solidFill>
                            <a:schemeClr val="tx1"/>
                          </a:solidFill>
                          <a:latin typeface="+mn-lt"/>
                          <a:ea typeface="+mn-ea"/>
                          <a:cs typeface="+mn-cs"/>
                        </a:rPr>
                        <a:t>2026</a:t>
                      </a:r>
                    </a:p>
                  </a:txBody>
                  <a:tcPr marL="0" marR="0" marT="0" marB="0" anchor="ctr"/>
                </a:tc>
                <a:tc>
                  <a:txBody>
                    <a:bodyPr/>
                    <a:lstStyle/>
                    <a:p>
                      <a:pPr algn="ctr"/>
                      <a:r>
                        <a:rPr lang="tr-TR" sz="1600" kern="1200" dirty="0">
                          <a:solidFill>
                            <a:schemeClr val="tx1"/>
                          </a:solidFill>
                          <a:latin typeface="+mn-lt"/>
                          <a:ea typeface="+mn-ea"/>
                          <a:cs typeface="+mn-cs"/>
                        </a:rPr>
                        <a:t>12</a:t>
                      </a:r>
                    </a:p>
                  </a:txBody>
                  <a:tcPr marL="0" marR="0" marT="0" marB="0" anchor="ctr"/>
                </a:tc>
                <a:tc>
                  <a:txBody>
                    <a:bodyPr/>
                    <a:lstStyle/>
                    <a:p>
                      <a:pPr algn="ctr"/>
                      <a:r>
                        <a:rPr lang="tr-TR" sz="1600" kern="1200" dirty="0">
                          <a:solidFill>
                            <a:schemeClr val="tx1"/>
                          </a:solidFill>
                          <a:latin typeface="+mn-lt"/>
                          <a:ea typeface="+mn-ea"/>
                          <a:cs typeface="+mn-cs"/>
                        </a:rPr>
                        <a:t>12</a:t>
                      </a:r>
                    </a:p>
                  </a:txBody>
                  <a:tcPr marL="0" marR="0" marT="0" marB="0" anchor="ctr"/>
                </a:tc>
                <a:tc>
                  <a:txBody>
                    <a:bodyPr/>
                    <a:lstStyle/>
                    <a:p>
                      <a:pPr algn="ctr"/>
                      <a:endParaRPr lang="tr-TR" sz="160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2"/>
                  </a:ext>
                </a:extLst>
              </a:tr>
              <a:tr h="271152">
                <a:tc vMerge="1">
                  <a:txBody>
                    <a:bodyPr/>
                    <a:lstStyle/>
                    <a:p>
                      <a:pPr algn="ctr"/>
                      <a:endParaRPr lang="tr-TR" sz="15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tr-TR" sz="1600" kern="1200" dirty="0">
                          <a:solidFill>
                            <a:schemeClr val="tx1"/>
                          </a:solidFill>
                          <a:latin typeface="+mn-lt"/>
                          <a:ea typeface="+mn-ea"/>
                          <a:cs typeface="+mn-cs"/>
                        </a:rPr>
                        <a:t>2027</a:t>
                      </a:r>
                    </a:p>
                  </a:txBody>
                  <a:tcPr marL="0" marR="0" marT="0" marB="0" anchor="ctr"/>
                </a:tc>
                <a:tc>
                  <a:txBody>
                    <a:bodyPr/>
                    <a:lstStyle/>
                    <a:p>
                      <a:pPr algn="ctr"/>
                      <a:r>
                        <a:rPr lang="tr-TR" sz="1600" kern="1200" dirty="0">
                          <a:solidFill>
                            <a:schemeClr val="tx1"/>
                          </a:solidFill>
                          <a:latin typeface="+mn-lt"/>
                          <a:ea typeface="+mn-ea"/>
                          <a:cs typeface="+mn-cs"/>
                        </a:rPr>
                        <a:t>8</a:t>
                      </a:r>
                    </a:p>
                  </a:txBody>
                  <a:tcPr marL="0" marR="0" marT="0" marB="0" anchor="ctr"/>
                </a:tc>
                <a:tc>
                  <a:txBody>
                    <a:bodyPr/>
                    <a:lstStyle/>
                    <a:p>
                      <a:pPr algn="ctr"/>
                      <a:r>
                        <a:rPr lang="tr-TR" sz="1600" kern="1200" dirty="0">
                          <a:solidFill>
                            <a:schemeClr val="tx1"/>
                          </a:solidFill>
                          <a:latin typeface="+mn-lt"/>
                          <a:ea typeface="+mn-ea"/>
                          <a:cs typeface="+mn-cs"/>
                        </a:rPr>
                        <a:t>8</a:t>
                      </a:r>
                    </a:p>
                  </a:txBody>
                  <a:tcPr marL="0" marR="0" marT="0" marB="0" anchor="ctr"/>
                </a:tc>
                <a:tc>
                  <a:txBody>
                    <a:bodyPr/>
                    <a:lstStyle/>
                    <a:p>
                      <a:pPr algn="ctr"/>
                      <a:endParaRPr lang="tr-TR" sz="160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3"/>
                  </a:ext>
                </a:extLst>
              </a:tr>
              <a:tr h="271152">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extLst>
                  <a:ext uri="{0D108BD9-81ED-4DB2-BD59-A6C34878D82A}">
                    <a16:rowId xmlns:a16="http://schemas.microsoft.com/office/drawing/2014/main" val="10004"/>
                  </a:ext>
                </a:extLst>
              </a:tr>
              <a:tr h="271152">
                <a:tc vMerge="1">
                  <a:txBody>
                    <a:bodyPr/>
                    <a:lstStyle/>
                    <a:p>
                      <a:pPr algn="ctr"/>
                      <a:endParaRPr lang="tr-TR" sz="13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5"/>
                  </a:ext>
                </a:extLst>
              </a:tr>
              <a:tr h="271152">
                <a:tc vMerge="1">
                  <a:txBody>
                    <a:bodyPr/>
                    <a:lstStyle/>
                    <a:p>
                      <a:pPr algn="ctr"/>
                      <a:endParaRPr lang="tr-TR" sz="15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6"/>
                  </a:ext>
                </a:extLst>
              </a:tr>
              <a:tr h="271152">
                <a:tc rowSpan="3">
                  <a:txBody>
                    <a:bodyPr/>
                    <a:lstStyle/>
                    <a:p>
                      <a:pPr algn="ctr"/>
                      <a:endParaRPr lang="tr-TR" sz="1450" kern="1200" dirty="0">
                        <a:solidFill>
                          <a:schemeClr val="tx1"/>
                        </a:solidFill>
                        <a:latin typeface="+mn-lt"/>
                        <a:ea typeface="+mn-ea"/>
                        <a:cs typeface="+mn-cs"/>
                      </a:endParaRP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7"/>
                  </a:ext>
                </a:extLst>
              </a:tr>
              <a:tr h="271152">
                <a:tc vMerge="1">
                  <a:txBody>
                    <a:bodyPr/>
                    <a:lstStyle/>
                    <a:p>
                      <a:pPr algn="ctr"/>
                      <a:endParaRPr lang="tr-TR" sz="13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8"/>
                  </a:ext>
                </a:extLst>
              </a:tr>
              <a:tr h="271152">
                <a:tc vMerge="1">
                  <a:txBody>
                    <a:bodyPr/>
                    <a:lstStyle/>
                    <a:p>
                      <a:pPr algn="ctr"/>
                      <a:endParaRPr lang="tr-TR" sz="15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09"/>
                  </a:ext>
                </a:extLst>
              </a:tr>
              <a:tr h="271152">
                <a:tc rowSpan="3">
                  <a:txBody>
                    <a:bodyPr/>
                    <a:lstStyle/>
                    <a:p>
                      <a:pPr algn="ctr"/>
                      <a:endParaRPr lang="tr-TR" sz="1450" kern="1200" dirty="0">
                        <a:solidFill>
                          <a:schemeClr val="tx1"/>
                        </a:solidFill>
                        <a:latin typeface="+mn-lt"/>
                        <a:ea typeface="+mn-ea"/>
                        <a:cs typeface="+mn-cs"/>
                      </a:endParaRP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extLst>
                  <a:ext uri="{0D108BD9-81ED-4DB2-BD59-A6C34878D82A}">
                    <a16:rowId xmlns:a16="http://schemas.microsoft.com/office/drawing/2014/main" val="10010"/>
                  </a:ext>
                </a:extLst>
              </a:tr>
              <a:tr h="271152">
                <a:tc vMerge="1">
                  <a:txBody>
                    <a:bodyPr/>
                    <a:lstStyle/>
                    <a:p>
                      <a:pPr algn="ctr"/>
                      <a:endParaRPr lang="tr-TR" sz="13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11"/>
                  </a:ext>
                </a:extLst>
              </a:tr>
              <a:tr h="271152">
                <a:tc vMerge="1">
                  <a:txBody>
                    <a:bodyPr/>
                    <a:lstStyle/>
                    <a:p>
                      <a:pPr algn="ctr"/>
                      <a:endParaRPr lang="tr-TR" sz="150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0012"/>
                  </a:ext>
                </a:extLst>
              </a:tr>
              <a:tr h="271152">
                <a:tc rowSpan="3">
                  <a:txBody>
                    <a:bodyPr/>
                    <a:lstStyle/>
                    <a:p>
                      <a:pPr algn="ctr"/>
                      <a:endParaRPr lang="tr-TR" sz="1450" kern="1200" dirty="0">
                        <a:solidFill>
                          <a:schemeClr val="tx1"/>
                        </a:solidFill>
                        <a:latin typeface="+mn-lt"/>
                        <a:ea typeface="+mn-ea"/>
                        <a:cs typeface="+mn-cs"/>
                      </a:endParaRP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tc>
                <a:tc>
                  <a:txBody>
                    <a:bodyPr/>
                    <a:lstStyle/>
                    <a:p>
                      <a:pPr algn="ctr"/>
                      <a:endParaRPr lang="tr-TR" sz="1450"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18402550"/>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extLst>
                  <a:ext uri="{0D108BD9-81ED-4DB2-BD59-A6C34878D82A}">
                    <a16:rowId xmlns:a16="http://schemas.microsoft.com/office/drawing/2014/main" val="1426631087"/>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extLst>
                  <a:ext uri="{0D108BD9-81ED-4DB2-BD59-A6C34878D82A}">
                    <a16:rowId xmlns:a16="http://schemas.microsoft.com/office/drawing/2014/main" val="2131326769"/>
                  </a:ext>
                </a:extLst>
              </a:tr>
              <a:tr h="271152">
                <a:tc rowSpan="3">
                  <a:txBody>
                    <a:bodyPr/>
                    <a:lstStyle/>
                    <a:p>
                      <a:pPr algn="ctr"/>
                      <a:endParaRPr lang="tr-TR" sz="1450" kern="1200" dirty="0">
                        <a:solidFill>
                          <a:schemeClr val="tx1"/>
                        </a:solidFill>
                        <a:latin typeface="+mn-lt"/>
                        <a:ea typeface="+mn-ea"/>
                        <a:cs typeface="+mn-cs"/>
                      </a:endParaRP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extLst>
                  <a:ext uri="{0D108BD9-81ED-4DB2-BD59-A6C34878D82A}">
                    <a16:rowId xmlns:a16="http://schemas.microsoft.com/office/drawing/2014/main" val="2061203575"/>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extLst>
                  <a:ext uri="{0D108BD9-81ED-4DB2-BD59-A6C34878D82A}">
                    <a16:rowId xmlns:a16="http://schemas.microsoft.com/office/drawing/2014/main" val="2671287034"/>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extLst>
                  <a:ext uri="{0D108BD9-81ED-4DB2-BD59-A6C34878D82A}">
                    <a16:rowId xmlns:a16="http://schemas.microsoft.com/office/drawing/2014/main" val="2009085237"/>
                  </a:ext>
                </a:extLst>
              </a:tr>
              <a:tr h="271152">
                <a:tc rowSpan="3">
                  <a:txBody>
                    <a:bodyPr/>
                    <a:lstStyle/>
                    <a:p>
                      <a:pPr algn="ctr"/>
                      <a:endParaRPr lang="tr-TR" sz="1450" kern="1200" dirty="0">
                        <a:solidFill>
                          <a:schemeClr val="tx1"/>
                        </a:solidFill>
                        <a:latin typeface="+mn-lt"/>
                        <a:ea typeface="+mn-ea"/>
                        <a:cs typeface="+mn-cs"/>
                      </a:endParaRPr>
                    </a:p>
                  </a:txBody>
                  <a:tcPr marL="0" marR="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b="1" kern="1200" dirty="0">
                        <a:solidFill>
                          <a:schemeClr val="tx1"/>
                        </a:solidFill>
                        <a:latin typeface="+mn-lt"/>
                        <a:ea typeface="+mn-ea"/>
                        <a:cs typeface="+mn-cs"/>
                      </a:endParaRP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b="1" kern="1200" dirty="0">
                        <a:solidFill>
                          <a:schemeClr val="tx1"/>
                        </a:solidFill>
                        <a:latin typeface="+mn-lt"/>
                        <a:ea typeface="+mn-ea"/>
                        <a:cs typeface="+mn-cs"/>
                      </a:endParaRPr>
                    </a:p>
                  </a:txBody>
                  <a:tcPr marL="0" marR="0" marT="0" marB="0" anchor="ctr">
                    <a:noFill/>
                  </a:tcPr>
                </a:tc>
                <a:tc>
                  <a:txBody>
                    <a:bodyPr/>
                    <a:lstStyle/>
                    <a:p>
                      <a:pPr algn="ctr"/>
                      <a:endParaRPr lang="tr-TR" sz="1450" b="1"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extLst>
                  <a:ext uri="{0D108BD9-81ED-4DB2-BD59-A6C34878D82A}">
                    <a16:rowId xmlns:a16="http://schemas.microsoft.com/office/drawing/2014/main" val="902852962"/>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extLst>
                  <a:ext uri="{0D108BD9-81ED-4DB2-BD59-A6C34878D82A}">
                    <a16:rowId xmlns:a16="http://schemas.microsoft.com/office/drawing/2014/main" val="3370835912"/>
                  </a:ext>
                </a:extLst>
              </a:tr>
              <a:tr h="271152">
                <a:tc vMerge="1">
                  <a:txBody>
                    <a:bodyPr/>
                    <a:lstStyle/>
                    <a:p>
                      <a:pPr algn="ctr"/>
                      <a:endParaRPr lang="tr-TR" sz="1450" kern="1200" dirty="0">
                        <a:solidFill>
                          <a:schemeClr val="tx1"/>
                        </a:solidFill>
                        <a:latin typeface="+mn-lt"/>
                        <a:ea typeface="+mn-ea"/>
                        <a:cs typeface="+mn-cs"/>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tc>
                  <a:txBody>
                    <a:bodyPr/>
                    <a:lstStyle/>
                    <a:p>
                      <a:pPr algn="ctr"/>
                      <a:endParaRPr lang="tr-TR" sz="1450" kern="1200" dirty="0">
                        <a:solidFill>
                          <a:schemeClr val="tx1"/>
                        </a:solidFill>
                        <a:latin typeface="+mn-lt"/>
                        <a:ea typeface="+mn-ea"/>
                        <a:cs typeface="+mn-cs"/>
                      </a:endParaRPr>
                    </a:p>
                  </a:txBody>
                  <a:tcPr marL="0" marR="0" marT="0" marB="0" anchor="ctr">
                    <a:noFill/>
                  </a:tcPr>
                </a:tc>
                <a:extLst>
                  <a:ext uri="{0D108BD9-81ED-4DB2-BD59-A6C34878D82A}">
                    <a16:rowId xmlns:a16="http://schemas.microsoft.com/office/drawing/2014/main" val="3881376311"/>
                  </a:ext>
                </a:extLst>
              </a:tr>
            </a:tbl>
          </a:graphicData>
        </a:graphic>
      </p:graphicFrame>
    </p:spTree>
    <p:extLst>
      <p:ext uri="{BB962C8B-B14F-4D97-AF65-F5344CB8AC3E}">
        <p14:creationId xmlns:p14="http://schemas.microsoft.com/office/powerpoint/2010/main" val="19167149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7B82A1-8368-989D-4BED-DEA86E8E3D96}"/>
              </a:ext>
            </a:extLst>
          </p:cNvPr>
          <p:cNvSpPr>
            <a:spLocks noGrp="1"/>
          </p:cNvSpPr>
          <p:nvPr>
            <p:ph type="title"/>
          </p:nvPr>
        </p:nvSpPr>
        <p:spPr>
          <a:xfrm>
            <a:off x="322729" y="274638"/>
            <a:ext cx="8552329" cy="639762"/>
          </a:xfrm>
        </p:spPr>
        <p:txBody>
          <a:bodyPr>
            <a:noAutofit/>
          </a:bodyPr>
          <a:lstStyle/>
          <a:p>
            <a:r>
              <a:rPr lang="tr-TR" sz="3600" b="1" dirty="0"/>
              <a:t>2024–26  OVP  YE GÖRE  DOLAR  TL  KURU</a:t>
            </a:r>
          </a:p>
        </p:txBody>
      </p:sp>
      <p:pic>
        <p:nvPicPr>
          <p:cNvPr id="5" name="İçerik Yer Tutucusu 4" descr="metin, ekran görüntüsü, sayı, numara, yazı tipi içeren bir resim&#10;&#10;Açıklama otomatik olarak oluşturuldu">
            <a:extLst>
              <a:ext uri="{FF2B5EF4-FFF2-40B4-BE49-F238E27FC236}">
                <a16:creationId xmlns:a16="http://schemas.microsoft.com/office/drawing/2014/main" id="{780C137F-E3A5-2CCF-00AE-B6B59B0913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98" y="1045030"/>
            <a:ext cx="8901403" cy="5538332"/>
          </a:xfrm>
        </p:spPr>
      </p:pic>
    </p:spTree>
    <p:extLst>
      <p:ext uri="{BB962C8B-B14F-4D97-AF65-F5344CB8AC3E}">
        <p14:creationId xmlns:p14="http://schemas.microsoft.com/office/powerpoint/2010/main" val="2774298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F99269-22FE-A89D-F471-F4BCB2C4F5C6}"/>
              </a:ext>
            </a:extLst>
          </p:cNvPr>
          <p:cNvSpPr>
            <a:spLocks noGrp="1"/>
          </p:cNvSpPr>
          <p:nvPr>
            <p:ph type="title"/>
          </p:nvPr>
        </p:nvSpPr>
        <p:spPr>
          <a:xfrm>
            <a:off x="484094" y="268943"/>
            <a:ext cx="8211671" cy="753034"/>
          </a:xfrm>
        </p:spPr>
        <p:txBody>
          <a:bodyPr>
            <a:noAutofit/>
          </a:bodyPr>
          <a:lstStyle/>
          <a:p>
            <a:pPr algn="ctr"/>
            <a:r>
              <a:rPr lang="tr-TR" sz="3600" b="1" dirty="0"/>
              <a:t>2025 – 27  OVP YE GÖRE  DOLAR TL KURU</a:t>
            </a:r>
          </a:p>
        </p:txBody>
      </p:sp>
      <p:graphicFrame>
        <p:nvGraphicFramePr>
          <p:cNvPr id="6" name="İçerik Yer Tutucusu 5">
            <a:extLst>
              <a:ext uri="{FF2B5EF4-FFF2-40B4-BE49-F238E27FC236}">
                <a16:creationId xmlns:a16="http://schemas.microsoft.com/office/drawing/2014/main" id="{034DE43A-C8B2-66D9-ACFA-53B8AF529F63}"/>
              </a:ext>
            </a:extLst>
          </p:cNvPr>
          <p:cNvGraphicFramePr>
            <a:graphicFrameLocks noGrp="1"/>
          </p:cNvGraphicFramePr>
          <p:nvPr>
            <p:ph idx="1"/>
            <p:extLst>
              <p:ext uri="{D42A27DB-BD31-4B8C-83A1-F6EECF244321}">
                <p14:modId xmlns:p14="http://schemas.microsoft.com/office/powerpoint/2010/main" val="1078754005"/>
              </p:ext>
            </p:extLst>
          </p:nvPr>
        </p:nvGraphicFramePr>
        <p:xfrm>
          <a:off x="484092" y="1192306"/>
          <a:ext cx="8211672" cy="5226423"/>
        </p:xfrm>
        <a:graphic>
          <a:graphicData uri="http://schemas.openxmlformats.org/drawingml/2006/table">
            <a:tbl>
              <a:tblPr firstRow="1" bandRow="1">
                <a:tableStyleId>{5C22544A-7EE6-4342-B048-85BDC9FD1C3A}</a:tableStyleId>
              </a:tblPr>
              <a:tblGrid>
                <a:gridCol w="1368612">
                  <a:extLst>
                    <a:ext uri="{9D8B030D-6E8A-4147-A177-3AD203B41FA5}">
                      <a16:colId xmlns:a16="http://schemas.microsoft.com/office/drawing/2014/main" val="3571969835"/>
                    </a:ext>
                  </a:extLst>
                </a:gridCol>
                <a:gridCol w="1368612">
                  <a:extLst>
                    <a:ext uri="{9D8B030D-6E8A-4147-A177-3AD203B41FA5}">
                      <a16:colId xmlns:a16="http://schemas.microsoft.com/office/drawing/2014/main" val="3102650880"/>
                    </a:ext>
                  </a:extLst>
                </a:gridCol>
                <a:gridCol w="1368612">
                  <a:extLst>
                    <a:ext uri="{9D8B030D-6E8A-4147-A177-3AD203B41FA5}">
                      <a16:colId xmlns:a16="http://schemas.microsoft.com/office/drawing/2014/main" val="888687109"/>
                    </a:ext>
                  </a:extLst>
                </a:gridCol>
                <a:gridCol w="1368612">
                  <a:extLst>
                    <a:ext uri="{9D8B030D-6E8A-4147-A177-3AD203B41FA5}">
                      <a16:colId xmlns:a16="http://schemas.microsoft.com/office/drawing/2014/main" val="1275095710"/>
                    </a:ext>
                  </a:extLst>
                </a:gridCol>
                <a:gridCol w="1368612">
                  <a:extLst>
                    <a:ext uri="{9D8B030D-6E8A-4147-A177-3AD203B41FA5}">
                      <a16:colId xmlns:a16="http://schemas.microsoft.com/office/drawing/2014/main" val="124480552"/>
                    </a:ext>
                  </a:extLst>
                </a:gridCol>
                <a:gridCol w="1368612">
                  <a:extLst>
                    <a:ext uri="{9D8B030D-6E8A-4147-A177-3AD203B41FA5}">
                      <a16:colId xmlns:a16="http://schemas.microsoft.com/office/drawing/2014/main" val="3828095792"/>
                    </a:ext>
                  </a:extLst>
                </a:gridCol>
              </a:tblGrid>
              <a:tr h="1184193">
                <a:tc>
                  <a:txBody>
                    <a:bodyPr/>
                    <a:lstStyle/>
                    <a:p>
                      <a:r>
                        <a:rPr lang="tr-TR" sz="1400" dirty="0"/>
                        <a:t>YIL ORTALAMASI</a:t>
                      </a:r>
                    </a:p>
                  </a:txBody>
                  <a:tcPr marL="68580" marR="68580" marT="34290" marB="34290"/>
                </a:tc>
                <a:tc>
                  <a:txBody>
                    <a:bodyPr/>
                    <a:lstStyle/>
                    <a:p>
                      <a:r>
                        <a:rPr lang="tr-TR" sz="1400" dirty="0"/>
                        <a:t>MİLLİ GELİR TL (TRİLYON)</a:t>
                      </a:r>
                    </a:p>
                  </a:txBody>
                  <a:tcPr marL="68580" marR="68580" marT="34290" marB="34290"/>
                </a:tc>
                <a:tc>
                  <a:txBody>
                    <a:bodyPr/>
                    <a:lstStyle/>
                    <a:p>
                      <a:r>
                        <a:rPr lang="tr-TR" sz="1400" dirty="0"/>
                        <a:t>MİLLİ GELİR DOLAR (MİLYAR</a:t>
                      </a:r>
                    </a:p>
                  </a:txBody>
                  <a:tcPr marL="68580" marR="68580" marT="34290" marB="34290"/>
                </a:tc>
                <a:tc>
                  <a:txBody>
                    <a:bodyPr/>
                    <a:lstStyle/>
                    <a:p>
                      <a:r>
                        <a:rPr lang="tr-TR" sz="1400" dirty="0"/>
                        <a:t>ORTALAMA DOLAR KURU</a:t>
                      </a:r>
                    </a:p>
                  </a:txBody>
                  <a:tcPr marL="68580" marR="68580" marT="34290" marB="34290"/>
                </a:tc>
                <a:tc>
                  <a:txBody>
                    <a:bodyPr/>
                    <a:lstStyle/>
                    <a:p>
                      <a:r>
                        <a:rPr lang="tr-TR" sz="1400" dirty="0"/>
                        <a:t>YILLIK ARTIŞ ORANI</a:t>
                      </a:r>
                    </a:p>
                  </a:txBody>
                  <a:tcPr marL="68580" marR="68580" marT="34290" marB="34290"/>
                </a:tc>
                <a:tc>
                  <a:txBody>
                    <a:bodyPr/>
                    <a:lstStyle/>
                    <a:p>
                      <a:r>
                        <a:rPr lang="tr-TR" sz="1400" dirty="0"/>
                        <a:t>YIL SONU DOLAR TAHMİNİ KAPANIŞ</a:t>
                      </a:r>
                    </a:p>
                  </a:txBody>
                  <a:tcPr marL="68580" marR="68580" marT="34290" marB="34290"/>
                </a:tc>
                <a:extLst>
                  <a:ext uri="{0D108BD9-81ED-4DB2-BD59-A6C34878D82A}">
                    <a16:rowId xmlns:a16="http://schemas.microsoft.com/office/drawing/2014/main" val="594167089"/>
                  </a:ext>
                </a:extLst>
              </a:tr>
              <a:tr h="808446">
                <a:tc>
                  <a:txBody>
                    <a:bodyPr/>
                    <a:lstStyle/>
                    <a:p>
                      <a:pPr algn="ctr"/>
                      <a:r>
                        <a:rPr lang="tr-TR" sz="1600" b="1" dirty="0"/>
                        <a:t>2023</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tx1"/>
                          </a:solidFill>
                          <a:effectLst/>
                          <a:latin typeface="+mn-lt"/>
                          <a:ea typeface="+mn-ea"/>
                          <a:cs typeface="+mn-cs"/>
                        </a:rPr>
                        <a:t>26.546</a:t>
                      </a:r>
                    </a:p>
                    <a:p>
                      <a:pPr algn="ctr"/>
                      <a:endParaRPr lang="tr-TR" sz="16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tx1"/>
                          </a:solidFill>
                          <a:effectLst/>
                          <a:latin typeface="+mn-lt"/>
                          <a:ea typeface="+mn-ea"/>
                          <a:cs typeface="+mn-cs"/>
                        </a:rPr>
                        <a:t>1.130</a:t>
                      </a:r>
                    </a:p>
                    <a:p>
                      <a:pPr algn="ctr"/>
                      <a:endParaRPr lang="tr-TR" sz="1600" b="1" dirty="0"/>
                    </a:p>
                  </a:txBody>
                  <a:tcPr marL="68580" marR="68580" marT="34290" marB="34290" anchor="ctr"/>
                </a:tc>
                <a:tc>
                  <a:txBody>
                    <a:bodyPr/>
                    <a:lstStyle/>
                    <a:p>
                      <a:pPr algn="ctr"/>
                      <a:r>
                        <a:rPr lang="tr-TR" sz="1600" b="1" dirty="0"/>
                        <a:t>23,49 TL</a:t>
                      </a:r>
                    </a:p>
                  </a:txBody>
                  <a:tcPr marL="68580" marR="68580" marT="34290" marB="34290" anchor="ctr"/>
                </a:tc>
                <a:tc>
                  <a:txBody>
                    <a:bodyPr/>
                    <a:lstStyle/>
                    <a:p>
                      <a:pPr algn="ctr"/>
                      <a:endParaRPr lang="tr-TR" sz="1600" b="1" dirty="0"/>
                    </a:p>
                  </a:txBody>
                  <a:tcPr marL="68580" marR="68580" marT="34290" marB="34290" anchor="ctr"/>
                </a:tc>
                <a:tc>
                  <a:txBody>
                    <a:bodyPr/>
                    <a:lstStyle/>
                    <a:p>
                      <a:pPr algn="ctr"/>
                      <a:r>
                        <a:rPr lang="tr-TR" sz="1600" b="1" dirty="0"/>
                        <a:t>29.50</a:t>
                      </a:r>
                    </a:p>
                  </a:txBody>
                  <a:tcPr marL="68580" marR="68580" marT="34290" marB="34290" anchor="ctr"/>
                </a:tc>
                <a:extLst>
                  <a:ext uri="{0D108BD9-81ED-4DB2-BD59-A6C34878D82A}">
                    <a16:rowId xmlns:a16="http://schemas.microsoft.com/office/drawing/2014/main" val="742924146"/>
                  </a:ext>
                </a:extLst>
              </a:tr>
              <a:tr h="808446">
                <a:tc>
                  <a:txBody>
                    <a:bodyPr/>
                    <a:lstStyle/>
                    <a:p>
                      <a:pPr algn="ctr"/>
                      <a:r>
                        <a:rPr lang="tr-TR" sz="1600" b="1" dirty="0"/>
                        <a:t>2024</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tx1"/>
                          </a:solidFill>
                          <a:effectLst/>
                          <a:latin typeface="+mn-lt"/>
                          <a:ea typeface="+mn-ea"/>
                          <a:cs typeface="+mn-cs"/>
                        </a:rPr>
                        <a:t>44.218</a:t>
                      </a:r>
                    </a:p>
                    <a:p>
                      <a:pPr algn="ctr"/>
                      <a:endParaRPr lang="tr-TR" sz="16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tx1"/>
                          </a:solidFill>
                          <a:effectLst/>
                          <a:latin typeface="+mn-lt"/>
                          <a:ea typeface="+mn-ea"/>
                          <a:cs typeface="+mn-cs"/>
                        </a:rPr>
                        <a:t>1.331</a:t>
                      </a:r>
                    </a:p>
                    <a:p>
                      <a:pPr algn="ctr"/>
                      <a:endParaRPr lang="tr-TR" sz="1600" b="1" dirty="0"/>
                    </a:p>
                  </a:txBody>
                  <a:tcPr marL="68580" marR="68580" marT="34290" marB="34290" anchor="ctr"/>
                </a:tc>
                <a:tc>
                  <a:txBody>
                    <a:bodyPr/>
                    <a:lstStyle/>
                    <a:p>
                      <a:pPr algn="ctr"/>
                      <a:r>
                        <a:rPr lang="tr-TR" sz="1600" b="1" dirty="0"/>
                        <a:t>33,22 TL</a:t>
                      </a:r>
                    </a:p>
                  </a:txBody>
                  <a:tcPr marL="68580" marR="68580" marT="34290" marB="34290" anchor="ctr"/>
                </a:tc>
                <a:tc>
                  <a:txBody>
                    <a:bodyPr/>
                    <a:lstStyle/>
                    <a:p>
                      <a:pPr algn="ctr"/>
                      <a:r>
                        <a:rPr lang="tr-TR" sz="1600" b="1" dirty="0"/>
                        <a:t>% 27,4</a:t>
                      </a:r>
                    </a:p>
                  </a:txBody>
                  <a:tcPr marL="68580" marR="68580" marT="34290" marB="34290" anchor="ctr"/>
                </a:tc>
                <a:tc>
                  <a:txBody>
                    <a:bodyPr/>
                    <a:lstStyle/>
                    <a:p>
                      <a:pPr algn="ctr"/>
                      <a:r>
                        <a:rPr lang="tr-TR" sz="1600" b="1" dirty="0"/>
                        <a:t>37,60</a:t>
                      </a:r>
                    </a:p>
                  </a:txBody>
                  <a:tcPr marL="68580" marR="68580" marT="34290" marB="34290" anchor="ctr"/>
                </a:tc>
                <a:extLst>
                  <a:ext uri="{0D108BD9-81ED-4DB2-BD59-A6C34878D82A}">
                    <a16:rowId xmlns:a16="http://schemas.microsoft.com/office/drawing/2014/main" val="1450506446"/>
                  </a:ext>
                </a:extLst>
              </a:tr>
              <a:tr h="808446">
                <a:tc>
                  <a:txBody>
                    <a:bodyPr/>
                    <a:lstStyle/>
                    <a:p>
                      <a:pPr algn="ctr"/>
                      <a:r>
                        <a:rPr lang="tr-TR" sz="1600" b="1" dirty="0"/>
                        <a:t>2025</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tx1"/>
                          </a:solidFill>
                          <a:effectLst/>
                          <a:latin typeface="+mn-lt"/>
                          <a:ea typeface="+mn-ea"/>
                          <a:cs typeface="+mn-cs"/>
                        </a:rPr>
                        <a:t>61.540</a:t>
                      </a:r>
                    </a:p>
                    <a:p>
                      <a:pPr algn="ctr"/>
                      <a:endParaRPr lang="tr-TR" sz="16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tx1"/>
                          </a:solidFill>
                          <a:effectLst/>
                          <a:latin typeface="+mn-lt"/>
                          <a:ea typeface="+mn-ea"/>
                          <a:cs typeface="+mn-cs"/>
                        </a:rPr>
                        <a:t>1.465</a:t>
                      </a:r>
                    </a:p>
                    <a:p>
                      <a:pPr algn="ctr"/>
                      <a:endParaRPr lang="tr-TR" sz="1600" b="1" dirty="0"/>
                    </a:p>
                  </a:txBody>
                  <a:tcPr marL="68580" marR="68580" marT="34290" marB="34290" anchor="ctr"/>
                </a:tc>
                <a:tc>
                  <a:txBody>
                    <a:bodyPr/>
                    <a:lstStyle/>
                    <a:p>
                      <a:pPr algn="ctr"/>
                      <a:r>
                        <a:rPr lang="tr-TR" sz="1600" b="1" dirty="0"/>
                        <a:t>42,00 TL</a:t>
                      </a:r>
                    </a:p>
                  </a:txBody>
                  <a:tcPr marL="68580" marR="68580" marT="34290" marB="34290" anchor="ctr"/>
                </a:tc>
                <a:tc>
                  <a:txBody>
                    <a:bodyPr/>
                    <a:lstStyle/>
                    <a:p>
                      <a:pPr algn="ctr"/>
                      <a:r>
                        <a:rPr lang="tr-TR" sz="1600" b="1" dirty="0"/>
                        <a:t>% 14,9</a:t>
                      </a:r>
                    </a:p>
                  </a:txBody>
                  <a:tcPr marL="68580" marR="68580" marT="34290" marB="34290" anchor="ctr"/>
                </a:tc>
                <a:tc>
                  <a:txBody>
                    <a:bodyPr/>
                    <a:lstStyle/>
                    <a:p>
                      <a:pPr algn="ctr"/>
                      <a:r>
                        <a:rPr lang="tr-TR" sz="1600" b="1" dirty="0"/>
                        <a:t>43,20</a:t>
                      </a:r>
                    </a:p>
                  </a:txBody>
                  <a:tcPr marL="68580" marR="68580" marT="34290" marB="34290" anchor="ctr"/>
                </a:tc>
                <a:extLst>
                  <a:ext uri="{0D108BD9-81ED-4DB2-BD59-A6C34878D82A}">
                    <a16:rowId xmlns:a16="http://schemas.microsoft.com/office/drawing/2014/main" val="1831985325"/>
                  </a:ext>
                </a:extLst>
              </a:tr>
              <a:tr h="808446">
                <a:tc>
                  <a:txBody>
                    <a:bodyPr/>
                    <a:lstStyle/>
                    <a:p>
                      <a:pPr algn="ctr"/>
                      <a:r>
                        <a:rPr lang="tr-TR" sz="1600" b="1" dirty="0"/>
                        <a:t>2026</a:t>
                      </a:r>
                    </a:p>
                  </a:txBody>
                  <a:tcPr marL="68580" marR="68580" marT="34290" marB="34290">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tx1"/>
                          </a:solidFill>
                          <a:effectLst/>
                          <a:latin typeface="+mn-lt"/>
                          <a:ea typeface="+mn-ea"/>
                          <a:cs typeface="+mn-cs"/>
                        </a:rPr>
                        <a:t>72.915</a:t>
                      </a:r>
                    </a:p>
                    <a:p>
                      <a:pPr algn="ctr"/>
                      <a:endParaRPr lang="tr-TR" sz="16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tx1"/>
                          </a:solidFill>
                          <a:effectLst/>
                          <a:latin typeface="+mn-lt"/>
                          <a:ea typeface="+mn-ea"/>
                          <a:cs typeface="+mn-cs"/>
                        </a:rPr>
                        <a:t>1.642</a:t>
                      </a:r>
                    </a:p>
                    <a:p>
                      <a:pPr algn="ctr"/>
                      <a:endParaRPr lang="tr-TR" sz="1600" b="1" dirty="0"/>
                    </a:p>
                  </a:txBody>
                  <a:tcPr marL="68580" marR="68580" marT="34290" marB="34290" anchor="ctr"/>
                </a:tc>
                <a:tc>
                  <a:txBody>
                    <a:bodyPr/>
                    <a:lstStyle/>
                    <a:p>
                      <a:pPr algn="ctr"/>
                      <a:r>
                        <a:rPr lang="tr-TR" sz="1600" b="1" dirty="0"/>
                        <a:t>44,40 TL</a:t>
                      </a:r>
                    </a:p>
                  </a:txBody>
                  <a:tcPr marL="68580" marR="68580" marT="34290" marB="34290" anchor="ctr"/>
                </a:tc>
                <a:tc>
                  <a:txBody>
                    <a:bodyPr/>
                    <a:lstStyle/>
                    <a:p>
                      <a:pPr algn="ctr"/>
                      <a:r>
                        <a:rPr lang="tr-TR" sz="1600" b="1" dirty="0"/>
                        <a:t>% 5,6</a:t>
                      </a:r>
                    </a:p>
                  </a:txBody>
                  <a:tcPr marL="68580" marR="68580" marT="34290" marB="34290" anchor="ctr"/>
                </a:tc>
                <a:tc>
                  <a:txBody>
                    <a:bodyPr/>
                    <a:lstStyle/>
                    <a:p>
                      <a:pPr algn="ctr"/>
                      <a:r>
                        <a:rPr lang="tr-TR" sz="1600" b="1" dirty="0">
                          <a:highlight>
                            <a:srgbClr val="FFFF00"/>
                          </a:highlight>
                        </a:rPr>
                        <a:t>45,60</a:t>
                      </a:r>
                    </a:p>
                  </a:txBody>
                  <a:tcPr marL="68580" marR="68580" marT="34290" marB="34290" anchor="ctr">
                    <a:solidFill>
                      <a:srgbClr val="FFFF00"/>
                    </a:solidFill>
                  </a:tcPr>
                </a:tc>
                <a:extLst>
                  <a:ext uri="{0D108BD9-81ED-4DB2-BD59-A6C34878D82A}">
                    <a16:rowId xmlns:a16="http://schemas.microsoft.com/office/drawing/2014/main" val="4111957027"/>
                  </a:ext>
                </a:extLst>
              </a:tr>
              <a:tr h="808446">
                <a:tc>
                  <a:txBody>
                    <a:bodyPr/>
                    <a:lstStyle/>
                    <a:p>
                      <a:pPr algn="ctr"/>
                      <a:r>
                        <a:rPr lang="tr-TR" sz="1600" b="1" dirty="0"/>
                        <a:t>2027</a:t>
                      </a:r>
                    </a:p>
                  </a:txBody>
                  <a:tcPr marL="68580" marR="68580" marT="34290" marB="34290">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tx1"/>
                          </a:solidFill>
                          <a:effectLst/>
                          <a:latin typeface="+mn-lt"/>
                          <a:ea typeface="+mn-ea"/>
                          <a:cs typeface="+mn-cs"/>
                        </a:rPr>
                        <a:t>83.132</a:t>
                      </a:r>
                    </a:p>
                    <a:p>
                      <a:pPr algn="ctr"/>
                      <a:endParaRPr lang="tr-TR" sz="16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600" b="1" kern="1200" dirty="0">
                          <a:solidFill>
                            <a:schemeClr val="tx1"/>
                          </a:solidFill>
                          <a:effectLst/>
                          <a:latin typeface="+mn-lt"/>
                          <a:ea typeface="+mn-ea"/>
                          <a:cs typeface="+mn-cs"/>
                        </a:rPr>
                        <a:t>1.774</a:t>
                      </a:r>
                    </a:p>
                    <a:p>
                      <a:pPr algn="ctr"/>
                      <a:endParaRPr lang="tr-TR" sz="1600" b="1" dirty="0"/>
                    </a:p>
                  </a:txBody>
                  <a:tcPr marL="68580" marR="68580" marT="34290" marB="34290" anchor="ctr"/>
                </a:tc>
                <a:tc>
                  <a:txBody>
                    <a:bodyPr/>
                    <a:lstStyle/>
                    <a:p>
                      <a:pPr algn="ctr"/>
                      <a:r>
                        <a:rPr lang="tr-TR" sz="1600" b="1" dirty="0"/>
                        <a:t>46,86 TL</a:t>
                      </a:r>
                    </a:p>
                  </a:txBody>
                  <a:tcPr marL="68580" marR="68580" marT="34290" marB="34290" anchor="ctr"/>
                </a:tc>
                <a:tc>
                  <a:txBody>
                    <a:bodyPr/>
                    <a:lstStyle/>
                    <a:p>
                      <a:pPr algn="ctr"/>
                      <a:r>
                        <a:rPr lang="tr-TR" sz="1600" b="1" dirty="0"/>
                        <a:t>% 5,5</a:t>
                      </a:r>
                    </a:p>
                  </a:txBody>
                  <a:tcPr marL="68580" marR="68580" marT="34290" marB="34290" anchor="ctr"/>
                </a:tc>
                <a:tc>
                  <a:txBody>
                    <a:bodyPr/>
                    <a:lstStyle/>
                    <a:p>
                      <a:pPr algn="ctr"/>
                      <a:r>
                        <a:rPr lang="tr-TR" sz="1600" b="1" dirty="0">
                          <a:highlight>
                            <a:srgbClr val="FFFF00"/>
                          </a:highlight>
                        </a:rPr>
                        <a:t>48,10</a:t>
                      </a:r>
                    </a:p>
                  </a:txBody>
                  <a:tcPr marL="68580" marR="68580" marT="34290" marB="34290" anchor="ctr">
                    <a:solidFill>
                      <a:srgbClr val="FFFF00"/>
                    </a:solidFill>
                  </a:tcPr>
                </a:tc>
                <a:extLst>
                  <a:ext uri="{0D108BD9-81ED-4DB2-BD59-A6C34878D82A}">
                    <a16:rowId xmlns:a16="http://schemas.microsoft.com/office/drawing/2014/main" val="1614677917"/>
                  </a:ext>
                </a:extLst>
              </a:tr>
            </a:tbl>
          </a:graphicData>
        </a:graphic>
      </p:graphicFrame>
    </p:spTree>
    <p:extLst>
      <p:ext uri="{BB962C8B-B14F-4D97-AF65-F5344CB8AC3E}">
        <p14:creationId xmlns:p14="http://schemas.microsoft.com/office/powerpoint/2010/main" val="14844290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757E3-5D1D-8527-8E66-1715BCE48142}"/>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EF78597D-F9A0-CE89-969C-DF6515072D59}"/>
              </a:ext>
            </a:extLst>
          </p:cNvPr>
          <p:cNvSpPr>
            <a:spLocks noGrp="1"/>
          </p:cNvSpPr>
          <p:nvPr>
            <p:ph idx="1"/>
          </p:nvPr>
        </p:nvSpPr>
        <p:spPr>
          <a:xfrm>
            <a:off x="214282" y="244699"/>
            <a:ext cx="8715436" cy="6470896"/>
          </a:xfrm>
          <a:ln w="38100">
            <a:solidFill>
              <a:schemeClr val="tx1"/>
            </a:solidFill>
          </a:ln>
        </p:spPr>
        <p:txBody>
          <a:bodyPr>
            <a:normAutofit/>
          </a:bodyPr>
          <a:lstStyle/>
          <a:p>
            <a:pPr algn="ctr">
              <a:spcBef>
                <a:spcPts val="600"/>
              </a:spcBef>
              <a:buNone/>
            </a:pPr>
            <a:endParaRPr lang="tr-TR" dirty="0"/>
          </a:p>
          <a:p>
            <a:pPr algn="ctr">
              <a:spcBef>
                <a:spcPts val="600"/>
              </a:spcBef>
              <a:buNone/>
            </a:pPr>
            <a:endParaRPr lang="tr-TR" b="1" dirty="0"/>
          </a:p>
          <a:p>
            <a:pPr algn="ctr">
              <a:spcBef>
                <a:spcPts val="600"/>
              </a:spcBef>
              <a:buNone/>
            </a:pPr>
            <a:endParaRPr lang="tr-TR" b="1" dirty="0">
              <a:latin typeface="Times New Roman" panose="02020603050405020304" pitchFamily="18" charset="0"/>
              <a:cs typeface="Times New Roman" panose="02020603050405020304" pitchFamily="18" charset="0"/>
            </a:endParaRPr>
          </a:p>
          <a:p>
            <a:pPr algn="ctr">
              <a:spcBef>
                <a:spcPts val="600"/>
              </a:spcBef>
              <a:buNone/>
            </a:pPr>
            <a:endParaRPr lang="tr-TR" b="1" dirty="0">
              <a:latin typeface="Times New Roman" panose="02020603050405020304" pitchFamily="18" charset="0"/>
              <a:cs typeface="Times New Roman" panose="02020603050405020304" pitchFamily="18" charset="0"/>
            </a:endParaRPr>
          </a:p>
          <a:p>
            <a:pPr algn="ctr">
              <a:spcBef>
                <a:spcPts val="600"/>
              </a:spcBef>
              <a:buNone/>
            </a:pPr>
            <a:r>
              <a:rPr lang="tr-TR" sz="4400" b="1" dirty="0">
                <a:latin typeface="Times New Roman" panose="02020603050405020304" pitchFamily="18" charset="0"/>
                <a:cs typeface="Times New Roman" panose="02020603050405020304" pitchFamily="18" charset="0"/>
              </a:rPr>
              <a:t>POLİTİKA   FAİZİ</a:t>
            </a:r>
          </a:p>
        </p:txBody>
      </p:sp>
    </p:spTree>
    <p:extLst>
      <p:ext uri="{BB962C8B-B14F-4D97-AF65-F5344CB8AC3E}">
        <p14:creationId xmlns:p14="http://schemas.microsoft.com/office/powerpoint/2010/main" val="435927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BF8C0-F9B1-A4DD-6B44-9668B8FCE12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122F6-E7C7-6C3D-DD6D-4EC6F6EFF5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6E2FE0-E694-4F4E-8A37-FAE1497D3405}" type="slidenum">
              <a:rPr kumimoji="0" lang="tr-TR"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tr-TR"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1 Başlık">
            <a:extLst>
              <a:ext uri="{FF2B5EF4-FFF2-40B4-BE49-F238E27FC236}">
                <a16:creationId xmlns:a16="http://schemas.microsoft.com/office/drawing/2014/main" id="{E9216B4E-576D-9C7A-374C-F1A9EF9499FA}"/>
              </a:ext>
            </a:extLst>
          </p:cNvPr>
          <p:cNvSpPr>
            <a:spLocks noGrp="1"/>
          </p:cNvSpPr>
          <p:nvPr>
            <p:ph type="title"/>
          </p:nvPr>
        </p:nvSpPr>
        <p:spPr>
          <a:xfrm>
            <a:off x="367645" y="274638"/>
            <a:ext cx="8484123" cy="622345"/>
          </a:xfrm>
          <a:solidFill>
            <a:schemeClr val="accent2">
              <a:lumMod val="20000"/>
              <a:lumOff val="80000"/>
            </a:schemeClr>
          </a:solidFill>
          <a:ln>
            <a:solidFill>
              <a:schemeClr val="accent1"/>
            </a:solidFill>
          </a:ln>
        </p:spPr>
        <p:txBody>
          <a:bodyPr>
            <a:normAutofit/>
          </a:bodyPr>
          <a:lstStyle/>
          <a:p>
            <a:r>
              <a:rPr lang="tr-TR" sz="2800" b="1" dirty="0"/>
              <a:t>POLİTİKA FAİZİ GRAFİĞİ</a:t>
            </a:r>
          </a:p>
        </p:txBody>
      </p:sp>
      <p:graphicFrame>
        <p:nvGraphicFramePr>
          <p:cNvPr id="7" name="Grafik 6">
            <a:extLst>
              <a:ext uri="{FF2B5EF4-FFF2-40B4-BE49-F238E27FC236}">
                <a16:creationId xmlns:a16="http://schemas.microsoft.com/office/drawing/2014/main" id="{E6038D83-5B1B-9AFA-7150-77B6482FC192}"/>
              </a:ext>
            </a:extLst>
          </p:cNvPr>
          <p:cNvGraphicFramePr/>
          <p:nvPr>
            <p:extLst>
              <p:ext uri="{D42A27DB-BD31-4B8C-83A1-F6EECF244321}">
                <p14:modId xmlns:p14="http://schemas.microsoft.com/office/powerpoint/2010/main" val="3000160109"/>
              </p:ext>
            </p:extLst>
          </p:nvPr>
        </p:nvGraphicFramePr>
        <p:xfrm>
          <a:off x="197963" y="1077686"/>
          <a:ext cx="8804635" cy="55056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27823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10E13-CB08-EB91-9E11-B94FF8DAF61D}"/>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3B7C5641-E24F-B590-948A-DB6E7A3FC4F6}"/>
              </a:ext>
            </a:extLst>
          </p:cNvPr>
          <p:cNvSpPr>
            <a:spLocks noGrp="1"/>
          </p:cNvSpPr>
          <p:nvPr>
            <p:ph idx="1"/>
          </p:nvPr>
        </p:nvSpPr>
        <p:spPr>
          <a:xfrm>
            <a:off x="107998" y="111966"/>
            <a:ext cx="8928004" cy="6664457"/>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200" b="1" dirty="0">
                <a:highlight>
                  <a:srgbClr val="FFFF00"/>
                </a:highlight>
                <a:latin typeface="Times New Roman" pitchFamily="18" charset="0"/>
                <a:cs typeface="Times New Roman" pitchFamily="18" charset="0"/>
              </a:rPr>
              <a:t>ÖNCEKİ…</a:t>
            </a:r>
            <a:r>
              <a:rPr lang="tr-TR" sz="2200" b="1" dirty="0">
                <a:latin typeface="Times New Roman" pitchFamily="18" charset="0"/>
                <a:cs typeface="Times New Roman" pitchFamily="18" charset="0"/>
              </a:rPr>
              <a:t> TÜFE MANŞET ENFLASYON ORANI TABLOSU (TÜFE)                              (Kaynak: </a:t>
            </a:r>
            <a:r>
              <a:rPr lang="tr-TR" sz="2400" b="1" dirty="0">
                <a:latin typeface="Times New Roman" pitchFamily="18" charset="0"/>
                <a:cs typeface="Times New Roman" pitchFamily="18" charset="0"/>
              </a:rPr>
              <a:t>3 Temmuz 2025 </a:t>
            </a:r>
            <a:r>
              <a:rPr lang="tr-TR" sz="2200" b="1" dirty="0">
                <a:hlinkClick r:id="rId3"/>
              </a:rPr>
              <a:t>www.tuik.gov.tr</a:t>
            </a:r>
            <a:r>
              <a:rPr lang="tr-TR" sz="2200" b="1" dirty="0"/>
              <a:t> </a:t>
            </a:r>
            <a:r>
              <a:rPr lang="tr-TR" sz="2200" b="1" dirty="0">
                <a:latin typeface="Times New Roman" pitchFamily="18" charset="0"/>
                <a:cs typeface="Times New Roman" pitchFamily="18" charset="0"/>
              </a:rPr>
              <a:t>)</a:t>
            </a:r>
          </a:p>
        </p:txBody>
      </p:sp>
      <p:graphicFrame>
        <p:nvGraphicFramePr>
          <p:cNvPr id="2" name="Tablo 1">
            <a:extLst>
              <a:ext uri="{FF2B5EF4-FFF2-40B4-BE49-F238E27FC236}">
                <a16:creationId xmlns:a16="http://schemas.microsoft.com/office/drawing/2014/main" id="{277710D6-25F7-3A57-DE33-9FA6CEE995F4}"/>
              </a:ext>
            </a:extLst>
          </p:cNvPr>
          <p:cNvGraphicFramePr>
            <a:graphicFrameLocks noGrp="1"/>
          </p:cNvGraphicFramePr>
          <p:nvPr/>
        </p:nvGraphicFramePr>
        <p:xfrm>
          <a:off x="144000" y="842313"/>
          <a:ext cx="8892001" cy="5815926"/>
        </p:xfrm>
        <a:graphic>
          <a:graphicData uri="http://schemas.openxmlformats.org/drawingml/2006/table">
            <a:tbl>
              <a:tblPr/>
              <a:tblGrid>
                <a:gridCol w="911884">
                  <a:extLst>
                    <a:ext uri="{9D8B030D-6E8A-4147-A177-3AD203B41FA5}">
                      <a16:colId xmlns:a16="http://schemas.microsoft.com/office/drawing/2014/main" val="20000"/>
                    </a:ext>
                  </a:extLst>
                </a:gridCol>
                <a:gridCol w="526696">
                  <a:extLst>
                    <a:ext uri="{9D8B030D-6E8A-4147-A177-3AD203B41FA5}">
                      <a16:colId xmlns:a16="http://schemas.microsoft.com/office/drawing/2014/main" val="20001"/>
                    </a:ext>
                  </a:extLst>
                </a:gridCol>
                <a:gridCol w="540922">
                  <a:extLst>
                    <a:ext uri="{9D8B030D-6E8A-4147-A177-3AD203B41FA5}">
                      <a16:colId xmlns:a16="http://schemas.microsoft.com/office/drawing/2014/main" val="20002"/>
                    </a:ext>
                  </a:extLst>
                </a:gridCol>
                <a:gridCol w="503618">
                  <a:extLst>
                    <a:ext uri="{9D8B030D-6E8A-4147-A177-3AD203B41FA5}">
                      <a16:colId xmlns:a16="http://schemas.microsoft.com/office/drawing/2014/main" val="20003"/>
                    </a:ext>
                  </a:extLst>
                </a:gridCol>
                <a:gridCol w="559576">
                  <a:extLst>
                    <a:ext uri="{9D8B030D-6E8A-4147-A177-3AD203B41FA5}">
                      <a16:colId xmlns:a16="http://schemas.microsoft.com/office/drawing/2014/main" val="20004"/>
                    </a:ext>
                  </a:extLst>
                </a:gridCol>
                <a:gridCol w="517609">
                  <a:extLst>
                    <a:ext uri="{9D8B030D-6E8A-4147-A177-3AD203B41FA5}">
                      <a16:colId xmlns:a16="http://schemas.microsoft.com/office/drawing/2014/main" val="20005"/>
                    </a:ext>
                  </a:extLst>
                </a:gridCol>
                <a:gridCol w="517609">
                  <a:extLst>
                    <a:ext uri="{9D8B030D-6E8A-4147-A177-3AD203B41FA5}">
                      <a16:colId xmlns:a16="http://schemas.microsoft.com/office/drawing/2014/main" val="20006"/>
                    </a:ext>
                  </a:extLst>
                </a:gridCol>
                <a:gridCol w="489630">
                  <a:extLst>
                    <a:ext uri="{9D8B030D-6E8A-4147-A177-3AD203B41FA5}">
                      <a16:colId xmlns:a16="http://schemas.microsoft.com/office/drawing/2014/main" val="20007"/>
                    </a:ext>
                  </a:extLst>
                </a:gridCol>
                <a:gridCol w="503617">
                  <a:extLst>
                    <a:ext uri="{9D8B030D-6E8A-4147-A177-3AD203B41FA5}">
                      <a16:colId xmlns:a16="http://schemas.microsoft.com/office/drawing/2014/main" val="20008"/>
                    </a:ext>
                  </a:extLst>
                </a:gridCol>
                <a:gridCol w="473465">
                  <a:extLst>
                    <a:ext uri="{9D8B030D-6E8A-4147-A177-3AD203B41FA5}">
                      <a16:colId xmlns:a16="http://schemas.microsoft.com/office/drawing/2014/main" val="20009"/>
                    </a:ext>
                  </a:extLst>
                </a:gridCol>
                <a:gridCol w="489038">
                  <a:extLst>
                    <a:ext uri="{9D8B030D-6E8A-4147-A177-3AD203B41FA5}">
                      <a16:colId xmlns:a16="http://schemas.microsoft.com/office/drawing/2014/main" val="20010"/>
                    </a:ext>
                  </a:extLst>
                </a:gridCol>
                <a:gridCol w="489038">
                  <a:extLst>
                    <a:ext uri="{9D8B030D-6E8A-4147-A177-3AD203B41FA5}">
                      <a16:colId xmlns:a16="http://schemas.microsoft.com/office/drawing/2014/main" val="20011"/>
                    </a:ext>
                  </a:extLst>
                </a:gridCol>
                <a:gridCol w="469108">
                  <a:extLst>
                    <a:ext uri="{9D8B030D-6E8A-4147-A177-3AD203B41FA5}">
                      <a16:colId xmlns:a16="http://schemas.microsoft.com/office/drawing/2014/main" val="20012"/>
                    </a:ext>
                  </a:extLst>
                </a:gridCol>
                <a:gridCol w="487971">
                  <a:extLst>
                    <a:ext uri="{9D8B030D-6E8A-4147-A177-3AD203B41FA5}">
                      <a16:colId xmlns:a16="http://schemas.microsoft.com/office/drawing/2014/main" val="2517414403"/>
                    </a:ext>
                  </a:extLst>
                </a:gridCol>
                <a:gridCol w="470740">
                  <a:extLst>
                    <a:ext uri="{9D8B030D-6E8A-4147-A177-3AD203B41FA5}">
                      <a16:colId xmlns:a16="http://schemas.microsoft.com/office/drawing/2014/main" val="2346168360"/>
                    </a:ext>
                  </a:extLst>
                </a:gridCol>
                <a:gridCol w="470740">
                  <a:extLst>
                    <a:ext uri="{9D8B030D-6E8A-4147-A177-3AD203B41FA5}">
                      <a16:colId xmlns:a16="http://schemas.microsoft.com/office/drawing/2014/main" val="947324382"/>
                    </a:ext>
                  </a:extLst>
                </a:gridCol>
                <a:gridCol w="470740">
                  <a:extLst>
                    <a:ext uri="{9D8B030D-6E8A-4147-A177-3AD203B41FA5}">
                      <a16:colId xmlns:a16="http://schemas.microsoft.com/office/drawing/2014/main" val="1260140871"/>
                    </a:ext>
                  </a:extLst>
                </a:gridCol>
              </a:tblGrid>
              <a:tr h="338539">
                <a:tc gridSpan="15">
                  <a:txBody>
                    <a:bodyPr/>
                    <a:lstStyle/>
                    <a:p>
                      <a:pPr algn="ctr" rtl="0" fontAlgn="ctr"/>
                      <a:r>
                        <a:rPr lang="tr-TR" sz="1400" b="1" i="0" u="none" strike="noStrike" dirty="0">
                          <a:solidFill>
                            <a:srgbClr val="000000"/>
                          </a:solidFill>
                          <a:effectLst/>
                          <a:latin typeface="+mn-lt"/>
                        </a:rPr>
                        <a:t>5. ENFLASYON ORANLARI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338539">
                <a:tc>
                  <a:txBody>
                    <a:bodyPr/>
                    <a:lstStyle/>
                    <a:p>
                      <a:pPr algn="ctr" rtl="0" fontAlgn="ctr"/>
                      <a:r>
                        <a:rPr lang="tr-TR" sz="1400" b="1" i="0" u="none" strike="noStrike" dirty="0">
                          <a:solidFill>
                            <a:srgbClr val="000000"/>
                          </a:solidFill>
                          <a:effectLst/>
                          <a:latin typeface="+mn-lt"/>
                        </a:rPr>
                        <a:t>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rtl="0" fontAlgn="ctr"/>
                      <a:r>
                        <a:rPr lang="tr-TR" sz="1400" b="1" i="0" u="none" strike="noStrike" dirty="0">
                          <a:solidFill>
                            <a:srgbClr val="000000"/>
                          </a:solidFill>
                          <a:effectLst/>
                          <a:latin typeface="+mn-lt"/>
                        </a:rPr>
                        <a:t>2018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2020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2021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b"/>
                      <a:r>
                        <a:rPr lang="tr-TR" sz="1400" b="1" i="0" u="none" strike="noStrike" dirty="0">
                          <a:solidFill>
                            <a:srgbClr val="000000"/>
                          </a:solidFill>
                          <a:effectLst/>
                          <a:latin typeface="+mn-lt"/>
                        </a:rPr>
                        <a:t>2023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b"/>
                      <a:r>
                        <a:rPr lang="tr-TR" sz="1400" b="1" i="0" u="none" strike="noStrike" dirty="0">
                          <a:solidFill>
                            <a:srgbClr val="000000"/>
                          </a:solidFill>
                          <a:effectLst/>
                          <a:latin typeface="+mn-lt"/>
                        </a:rPr>
                        <a:t>2024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rtl="0" fontAlgn="b"/>
                      <a:r>
                        <a:rPr lang="tr-TR" sz="1400" b="1" i="0" u="none" strike="noStrike" dirty="0">
                          <a:solidFill>
                            <a:srgbClr val="000000"/>
                          </a:solidFill>
                          <a:effectLst/>
                          <a:latin typeface="+mn-lt"/>
                        </a:rPr>
                        <a:t>2025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just" rtl="0" fontAlgn="b"/>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77080">
                <a:tc>
                  <a:txBody>
                    <a:bodyPr/>
                    <a:lstStyle/>
                    <a:p>
                      <a:pPr algn="l" rtl="0" fontAlgn="ctr"/>
                      <a:r>
                        <a:rPr lang="tr-TR" sz="1400" b="1" i="0" u="none" strike="noStrike" dirty="0">
                          <a:solidFill>
                            <a:srgbClr val="000000"/>
                          </a:solidFill>
                          <a:effectLst/>
                          <a:latin typeface="+mn-lt"/>
                        </a:rPr>
                        <a: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Yıllık </a:t>
                      </a:r>
                    </a:p>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Aylık </a:t>
                      </a:r>
                    </a:p>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338539">
                <a:tc>
                  <a:txBody>
                    <a:bodyPr/>
                    <a:lstStyle/>
                    <a:p>
                      <a:pPr algn="l" rtl="0" fontAlgn="ctr"/>
                      <a:r>
                        <a:rPr lang="tr-TR" sz="1400" b="0" i="0" u="none" strike="noStrike">
                          <a:solidFill>
                            <a:srgbClr val="000000"/>
                          </a:solidFill>
                          <a:effectLst/>
                          <a:latin typeface="+mn-lt"/>
                        </a:rPr>
                        <a:t>OCAK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20,4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1,06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12,2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57,7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6,65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mn-lt"/>
                        </a:rPr>
                        <a:t>64,86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Calibri" panose="020F0502020204030204" pitchFamily="34" charset="0"/>
                        </a:rPr>
                        <a:t>6,70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42,12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5,03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0232">
                <a:tc>
                  <a:txBody>
                    <a:bodyPr/>
                    <a:lstStyle/>
                    <a:p>
                      <a:pPr algn="l" rtl="0" fontAlgn="ctr"/>
                      <a:r>
                        <a:rPr lang="tr-TR" sz="1400" b="0" i="0" u="none" strike="noStrike">
                          <a:solidFill>
                            <a:srgbClr val="000000"/>
                          </a:solidFill>
                          <a:effectLst/>
                          <a:latin typeface="+mn-lt"/>
                        </a:rPr>
                        <a:t>ŞUBAT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0,75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0,16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54,4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4,81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55,18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000000"/>
                          </a:solidFill>
                          <a:effectLst/>
                          <a:latin typeface="+mn-lt"/>
                        </a:rPr>
                        <a:t>67,07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Calibri" panose="020F0502020204030204" pitchFamily="34" charset="0"/>
                        </a:rPr>
                        <a:t>4,53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39,05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2,27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8539">
                <a:tc>
                  <a:txBody>
                    <a:bodyPr/>
                    <a:lstStyle/>
                    <a:p>
                      <a:pPr algn="l" rtl="0" fontAlgn="ctr"/>
                      <a:r>
                        <a:rPr lang="tr-TR" sz="1400" b="0" i="0" u="none" strike="noStrike">
                          <a:solidFill>
                            <a:srgbClr val="000000"/>
                          </a:solidFill>
                          <a:effectLst/>
                          <a:latin typeface="+mn-lt"/>
                        </a:rPr>
                        <a:t>MART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0,57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61,1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5,46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50,51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2,29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68,50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3, 16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38,10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8539">
                <a:tc>
                  <a:txBody>
                    <a:bodyPr/>
                    <a:lstStyle/>
                    <a:p>
                      <a:pPr algn="l" rtl="0" fontAlgn="ctr"/>
                      <a:r>
                        <a:rPr lang="tr-TR" sz="1400" b="0" i="0" u="none" strike="noStrike">
                          <a:solidFill>
                            <a:srgbClr val="000000"/>
                          </a:solidFill>
                          <a:effectLst/>
                          <a:latin typeface="+mn-lt"/>
                        </a:rPr>
                        <a:t>NİSAN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10,9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17,1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7,25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43,68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2,39 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69,80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37,86</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23753">
                <a:tc>
                  <a:txBody>
                    <a:bodyPr/>
                    <a:lstStyle/>
                    <a:p>
                      <a:pPr algn="l" rtl="0" fontAlgn="ctr"/>
                      <a:r>
                        <a:rPr lang="tr-TR" sz="1400" b="0" i="0" u="none" strike="noStrike" dirty="0">
                          <a:solidFill>
                            <a:srgbClr val="000000"/>
                          </a:solidFill>
                          <a:effectLst/>
                          <a:latin typeface="+mn-lt"/>
                        </a:rPr>
                        <a:t>MAYIS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ctr"/>
                      <a:r>
                        <a:rPr lang="tr-TR" sz="1400" b="0" i="0" u="none" strike="noStrike">
                          <a:solidFill>
                            <a:srgbClr val="000000"/>
                          </a:solidFill>
                          <a:effectLst/>
                          <a:latin typeface="+mn-lt"/>
                        </a:rPr>
                        <a:t>12,15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0,89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73,5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2,98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39,59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0,04 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75,45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b"/>
                      <a:r>
                        <a:rPr lang="tr-TR" sz="1400" b="1" i="0" u="none" strike="noStrike" dirty="0">
                          <a:solidFill>
                            <a:schemeClr val="tx1"/>
                          </a:solidFill>
                          <a:effectLst/>
                          <a:latin typeface="+mn-lt"/>
                        </a:rPr>
                        <a:t>3,37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b"/>
                      <a:r>
                        <a:rPr lang="tr-TR" sz="1400" b="1" i="0" u="none" strike="noStrike" dirty="0">
                          <a:solidFill>
                            <a:schemeClr val="tx1"/>
                          </a:solidFill>
                          <a:effectLst/>
                          <a:latin typeface="+mn-lt"/>
                        </a:rPr>
                        <a:t>35,41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chemeClr val="tx1"/>
                          </a:solidFill>
                          <a:effectLst/>
                          <a:latin typeface="+mn-lt"/>
                        </a:rPr>
                        <a:t>1,53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99496">
                <a:tc>
                  <a:txBody>
                    <a:bodyPr/>
                    <a:lstStyle/>
                    <a:p>
                      <a:pPr algn="l" rtl="0" fontAlgn="ctr"/>
                      <a:r>
                        <a:rPr lang="tr-TR" sz="1400" b="0" i="0" u="none" strike="noStrike">
                          <a:solidFill>
                            <a:srgbClr val="000000"/>
                          </a:solidFill>
                          <a:effectLst/>
                          <a:latin typeface="+mn-lt"/>
                        </a:rPr>
                        <a:t>HAZİRAN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15,39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2,61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17,5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38,21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mn-lt"/>
                        </a:rPr>
                        <a:t>3,92 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solidFill>
                            <a:schemeClr val="tx1"/>
                          </a:solidFill>
                        </a:rPr>
                        <a:t>71,60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chemeClr val="tx1"/>
                          </a:solidFill>
                          <a:effectLst/>
                          <a:latin typeface="+mn-lt"/>
                        </a:rPr>
                        <a:t>1,64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rgbClr val="000208"/>
                          </a:solidFill>
                          <a:effectLst/>
                          <a:latin typeface="+mn-lt"/>
                        </a:rPr>
                        <a:t>35,05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rgbClr val="000208"/>
                          </a:solidFill>
                          <a:effectLst/>
                          <a:latin typeface="+mn-lt"/>
                        </a:rPr>
                        <a:t>1,37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48011">
                <a:tc>
                  <a:txBody>
                    <a:bodyPr/>
                    <a:lstStyle/>
                    <a:p>
                      <a:pPr algn="l" rtl="0" fontAlgn="ctr"/>
                      <a:r>
                        <a:rPr lang="tr-TR" sz="1400" b="0" i="0" u="none" strike="noStrike">
                          <a:solidFill>
                            <a:srgbClr val="000000"/>
                          </a:solidFill>
                          <a:effectLst/>
                          <a:latin typeface="+mn-lt"/>
                        </a:rPr>
                        <a:t>TEMMUZ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0,58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79,6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2,37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47,83 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9,49 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rgbClr val="000208"/>
                          </a:solidFill>
                        </a:rPr>
                        <a:t>61,78</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208"/>
                          </a:solidFill>
                          <a:effectLst/>
                          <a:latin typeface="+mn-lt"/>
                        </a:rPr>
                        <a:t>3,23</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mn-lt"/>
                        </a:rPr>
                        <a:t>32,4</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mn-lt"/>
                        </a:rPr>
                        <a:t>1,6</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61639">
                <a:tc>
                  <a:txBody>
                    <a:bodyPr/>
                    <a:lstStyle/>
                    <a:p>
                      <a:pPr algn="l" rtl="0" fontAlgn="ctr"/>
                      <a:r>
                        <a:rPr lang="tr-TR" sz="1400" b="0" i="0" u="none" strike="noStrike">
                          <a:solidFill>
                            <a:srgbClr val="000000"/>
                          </a:solidFill>
                          <a:effectLst/>
                          <a:latin typeface="+mn-lt"/>
                        </a:rPr>
                        <a:t>AĞUSTOS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17,9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80,2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58,94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9,09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51,97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2,47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Calibri" panose="020F0502020204030204" pitchFamily="34" charset="0"/>
                        </a:rPr>
                        <a:t>30,9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281">
                <a:tc>
                  <a:txBody>
                    <a:bodyPr/>
                    <a:lstStyle/>
                    <a:p>
                      <a:pPr algn="l" rtl="0" fontAlgn="ctr"/>
                      <a:r>
                        <a:rPr lang="tr-TR" sz="1400" b="0" i="0" u="none" strike="noStrike">
                          <a:solidFill>
                            <a:srgbClr val="000000"/>
                          </a:solidFill>
                          <a:effectLst/>
                          <a:latin typeface="+mn-lt"/>
                        </a:rPr>
                        <a:t>EYLÜL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24,52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6,3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9,26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3,08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61,53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4,75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49,38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2,97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28,8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1,6</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8539">
                <a:tc>
                  <a:txBody>
                    <a:bodyPr/>
                    <a:lstStyle/>
                    <a:p>
                      <a:pPr algn="l" rtl="0" fontAlgn="ctr"/>
                      <a:r>
                        <a:rPr lang="tr-TR" sz="1400" b="0" i="0" u="none" strike="noStrike">
                          <a:solidFill>
                            <a:srgbClr val="000000"/>
                          </a:solidFill>
                          <a:effectLst/>
                          <a:latin typeface="+mn-lt"/>
                        </a:rPr>
                        <a:t>EKİM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25,24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mn-lt"/>
                        </a:rPr>
                        <a:t>2,67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8,55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mn-lt"/>
                        </a:rPr>
                        <a:t>2,0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2,39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3,54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61,36</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3,43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48,58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2,88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27,4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8539">
                <a:tc>
                  <a:txBody>
                    <a:bodyPr/>
                    <a:lstStyle/>
                    <a:p>
                      <a:pPr algn="l" rtl="0" fontAlgn="ctr"/>
                      <a:r>
                        <a:rPr lang="tr-TR" sz="1400" b="0" i="0" u="none" strike="noStrike">
                          <a:solidFill>
                            <a:srgbClr val="000000"/>
                          </a:solidFill>
                          <a:effectLst/>
                          <a:latin typeface="+mn-lt"/>
                        </a:rPr>
                        <a:t>KASIM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-1,44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tr-TR" sz="1400" b="0" i="0" u="none" strike="noStrike">
                          <a:solidFill>
                            <a:srgbClr val="000000"/>
                          </a:solidFill>
                          <a:effectLst/>
                          <a:latin typeface="+mn-lt"/>
                        </a:rPr>
                        <a:t>10,6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0,38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3,51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2,88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61,98 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3,28 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47,09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2,24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26,9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29661">
                <a:tc>
                  <a:txBody>
                    <a:bodyPr/>
                    <a:lstStyle/>
                    <a:p>
                      <a:pPr algn="l" rtl="0" fontAlgn="ctr"/>
                      <a:r>
                        <a:rPr lang="tr-TR" sz="1400" b="0" i="0" u="none" strike="noStrike">
                          <a:solidFill>
                            <a:srgbClr val="000000"/>
                          </a:solidFill>
                          <a:effectLst/>
                          <a:latin typeface="+mn-lt"/>
                        </a:rPr>
                        <a:t>ARALIK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-0,4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0,74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36,1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64,3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64,77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2,93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44,38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1" i="0" u="none" strike="noStrike" dirty="0">
                          <a:solidFill>
                            <a:schemeClr val="tx1"/>
                          </a:solidFill>
                          <a:effectLst/>
                          <a:latin typeface="+mn-lt"/>
                        </a:rPr>
                        <a:t>1,03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28,1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1" i="0" u="none" strike="noStrike" dirty="0">
                          <a:solidFill>
                            <a:srgbClr val="FF0000"/>
                          </a:solidFill>
                          <a:effectLst/>
                          <a:latin typeface="+mn-lt"/>
                        </a:rPr>
                        <a:t>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1331652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096BB-6DD2-1D81-E90E-759FD4570B1E}"/>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F3397779-FC6C-C9E2-0FD3-C38CD3BD488F}"/>
              </a:ext>
            </a:extLst>
          </p:cNvPr>
          <p:cNvSpPr>
            <a:spLocks noGrp="1"/>
          </p:cNvSpPr>
          <p:nvPr>
            <p:ph idx="1"/>
          </p:nvPr>
        </p:nvSpPr>
        <p:spPr>
          <a:xfrm>
            <a:off x="107998" y="111966"/>
            <a:ext cx="8928004" cy="6664457"/>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200" b="1" dirty="0">
                <a:highlight>
                  <a:srgbClr val="FFFF00"/>
                </a:highlight>
                <a:latin typeface="Times New Roman" pitchFamily="18" charset="0"/>
                <a:cs typeface="Times New Roman" pitchFamily="18" charset="0"/>
              </a:rPr>
              <a:t>REVİZE…</a:t>
            </a:r>
            <a:r>
              <a:rPr lang="tr-TR" sz="2200" b="1" dirty="0">
                <a:latin typeface="Times New Roman" pitchFamily="18" charset="0"/>
                <a:cs typeface="Times New Roman" pitchFamily="18" charset="0"/>
              </a:rPr>
              <a:t>TÜFE MANŞET ENFLASYON ORANI TABLOSU (TÜFE)                              (Kaynak: 3 Temmuz </a:t>
            </a:r>
            <a:r>
              <a:rPr lang="tr-TR" sz="2400" b="1" dirty="0">
                <a:latin typeface="Times New Roman" pitchFamily="18" charset="0"/>
                <a:cs typeface="Times New Roman" pitchFamily="18" charset="0"/>
              </a:rPr>
              <a:t>2025 </a:t>
            </a:r>
            <a:r>
              <a:rPr lang="tr-TR" sz="2200" b="1" dirty="0">
                <a:hlinkClick r:id="rId3"/>
              </a:rPr>
              <a:t>www.tuik.gov.tr</a:t>
            </a:r>
            <a:r>
              <a:rPr lang="tr-TR" sz="2200" b="1" dirty="0"/>
              <a:t> </a:t>
            </a:r>
            <a:r>
              <a:rPr lang="tr-TR" sz="2200" b="1" dirty="0">
                <a:latin typeface="Times New Roman" pitchFamily="18" charset="0"/>
                <a:cs typeface="Times New Roman" pitchFamily="18" charset="0"/>
              </a:rPr>
              <a:t>)</a:t>
            </a:r>
          </a:p>
        </p:txBody>
      </p:sp>
      <p:graphicFrame>
        <p:nvGraphicFramePr>
          <p:cNvPr id="2" name="Tablo 1">
            <a:extLst>
              <a:ext uri="{FF2B5EF4-FFF2-40B4-BE49-F238E27FC236}">
                <a16:creationId xmlns:a16="http://schemas.microsoft.com/office/drawing/2014/main" id="{7243E224-8D99-1B74-5AB2-3C6A8298784D}"/>
              </a:ext>
            </a:extLst>
          </p:cNvPr>
          <p:cNvGraphicFramePr>
            <a:graphicFrameLocks noGrp="1"/>
          </p:cNvGraphicFramePr>
          <p:nvPr>
            <p:extLst>
              <p:ext uri="{D42A27DB-BD31-4B8C-83A1-F6EECF244321}">
                <p14:modId xmlns:p14="http://schemas.microsoft.com/office/powerpoint/2010/main" val="4177080208"/>
              </p:ext>
            </p:extLst>
          </p:nvPr>
        </p:nvGraphicFramePr>
        <p:xfrm>
          <a:off x="144000" y="842313"/>
          <a:ext cx="8895497" cy="5815926"/>
        </p:xfrm>
        <a:graphic>
          <a:graphicData uri="http://schemas.openxmlformats.org/drawingml/2006/table">
            <a:tbl>
              <a:tblPr/>
              <a:tblGrid>
                <a:gridCol w="911884">
                  <a:extLst>
                    <a:ext uri="{9D8B030D-6E8A-4147-A177-3AD203B41FA5}">
                      <a16:colId xmlns:a16="http://schemas.microsoft.com/office/drawing/2014/main" val="20000"/>
                    </a:ext>
                  </a:extLst>
                </a:gridCol>
                <a:gridCol w="526696">
                  <a:extLst>
                    <a:ext uri="{9D8B030D-6E8A-4147-A177-3AD203B41FA5}">
                      <a16:colId xmlns:a16="http://schemas.microsoft.com/office/drawing/2014/main" val="20001"/>
                    </a:ext>
                  </a:extLst>
                </a:gridCol>
                <a:gridCol w="540922">
                  <a:extLst>
                    <a:ext uri="{9D8B030D-6E8A-4147-A177-3AD203B41FA5}">
                      <a16:colId xmlns:a16="http://schemas.microsoft.com/office/drawing/2014/main" val="20002"/>
                    </a:ext>
                  </a:extLst>
                </a:gridCol>
                <a:gridCol w="503618">
                  <a:extLst>
                    <a:ext uri="{9D8B030D-6E8A-4147-A177-3AD203B41FA5}">
                      <a16:colId xmlns:a16="http://schemas.microsoft.com/office/drawing/2014/main" val="20003"/>
                    </a:ext>
                  </a:extLst>
                </a:gridCol>
                <a:gridCol w="559576">
                  <a:extLst>
                    <a:ext uri="{9D8B030D-6E8A-4147-A177-3AD203B41FA5}">
                      <a16:colId xmlns:a16="http://schemas.microsoft.com/office/drawing/2014/main" val="20004"/>
                    </a:ext>
                  </a:extLst>
                </a:gridCol>
                <a:gridCol w="517609">
                  <a:extLst>
                    <a:ext uri="{9D8B030D-6E8A-4147-A177-3AD203B41FA5}">
                      <a16:colId xmlns:a16="http://schemas.microsoft.com/office/drawing/2014/main" val="20005"/>
                    </a:ext>
                  </a:extLst>
                </a:gridCol>
                <a:gridCol w="517609">
                  <a:extLst>
                    <a:ext uri="{9D8B030D-6E8A-4147-A177-3AD203B41FA5}">
                      <a16:colId xmlns:a16="http://schemas.microsoft.com/office/drawing/2014/main" val="20006"/>
                    </a:ext>
                  </a:extLst>
                </a:gridCol>
                <a:gridCol w="489630">
                  <a:extLst>
                    <a:ext uri="{9D8B030D-6E8A-4147-A177-3AD203B41FA5}">
                      <a16:colId xmlns:a16="http://schemas.microsoft.com/office/drawing/2014/main" val="20007"/>
                    </a:ext>
                  </a:extLst>
                </a:gridCol>
                <a:gridCol w="503617">
                  <a:extLst>
                    <a:ext uri="{9D8B030D-6E8A-4147-A177-3AD203B41FA5}">
                      <a16:colId xmlns:a16="http://schemas.microsoft.com/office/drawing/2014/main" val="20008"/>
                    </a:ext>
                  </a:extLst>
                </a:gridCol>
                <a:gridCol w="473465">
                  <a:extLst>
                    <a:ext uri="{9D8B030D-6E8A-4147-A177-3AD203B41FA5}">
                      <a16:colId xmlns:a16="http://schemas.microsoft.com/office/drawing/2014/main" val="20009"/>
                    </a:ext>
                  </a:extLst>
                </a:gridCol>
                <a:gridCol w="489038">
                  <a:extLst>
                    <a:ext uri="{9D8B030D-6E8A-4147-A177-3AD203B41FA5}">
                      <a16:colId xmlns:a16="http://schemas.microsoft.com/office/drawing/2014/main" val="20010"/>
                    </a:ext>
                  </a:extLst>
                </a:gridCol>
                <a:gridCol w="489038">
                  <a:extLst>
                    <a:ext uri="{9D8B030D-6E8A-4147-A177-3AD203B41FA5}">
                      <a16:colId xmlns:a16="http://schemas.microsoft.com/office/drawing/2014/main" val="20011"/>
                    </a:ext>
                  </a:extLst>
                </a:gridCol>
                <a:gridCol w="469108">
                  <a:extLst>
                    <a:ext uri="{9D8B030D-6E8A-4147-A177-3AD203B41FA5}">
                      <a16:colId xmlns:a16="http://schemas.microsoft.com/office/drawing/2014/main" val="20012"/>
                    </a:ext>
                  </a:extLst>
                </a:gridCol>
                <a:gridCol w="487971">
                  <a:extLst>
                    <a:ext uri="{9D8B030D-6E8A-4147-A177-3AD203B41FA5}">
                      <a16:colId xmlns:a16="http://schemas.microsoft.com/office/drawing/2014/main" val="2517414403"/>
                    </a:ext>
                  </a:extLst>
                </a:gridCol>
                <a:gridCol w="470740">
                  <a:extLst>
                    <a:ext uri="{9D8B030D-6E8A-4147-A177-3AD203B41FA5}">
                      <a16:colId xmlns:a16="http://schemas.microsoft.com/office/drawing/2014/main" val="2346168360"/>
                    </a:ext>
                  </a:extLst>
                </a:gridCol>
                <a:gridCol w="470740">
                  <a:extLst>
                    <a:ext uri="{9D8B030D-6E8A-4147-A177-3AD203B41FA5}">
                      <a16:colId xmlns:a16="http://schemas.microsoft.com/office/drawing/2014/main" val="947324382"/>
                    </a:ext>
                  </a:extLst>
                </a:gridCol>
                <a:gridCol w="474236">
                  <a:extLst>
                    <a:ext uri="{9D8B030D-6E8A-4147-A177-3AD203B41FA5}">
                      <a16:colId xmlns:a16="http://schemas.microsoft.com/office/drawing/2014/main" val="1260140871"/>
                    </a:ext>
                  </a:extLst>
                </a:gridCol>
              </a:tblGrid>
              <a:tr h="338539">
                <a:tc gridSpan="15">
                  <a:txBody>
                    <a:bodyPr/>
                    <a:lstStyle/>
                    <a:p>
                      <a:pPr algn="ctr" rtl="0" fontAlgn="ctr"/>
                      <a:r>
                        <a:rPr lang="tr-TR" sz="1400" b="1" i="0" u="none" strike="noStrike" dirty="0">
                          <a:solidFill>
                            <a:srgbClr val="000000"/>
                          </a:solidFill>
                          <a:effectLst/>
                          <a:latin typeface="+mn-lt"/>
                        </a:rPr>
                        <a:t>5. ENFLASYON ORANLARI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338539">
                <a:tc>
                  <a:txBody>
                    <a:bodyPr/>
                    <a:lstStyle/>
                    <a:p>
                      <a:pPr algn="ctr" rtl="0" fontAlgn="ctr"/>
                      <a:r>
                        <a:rPr lang="tr-TR" sz="1400" b="1" i="0" u="none" strike="noStrike" dirty="0">
                          <a:solidFill>
                            <a:srgbClr val="000000"/>
                          </a:solidFill>
                          <a:effectLst/>
                          <a:latin typeface="+mn-lt"/>
                        </a:rPr>
                        <a:t>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rtl="0" fontAlgn="ctr"/>
                      <a:r>
                        <a:rPr lang="tr-TR" sz="1400" b="1" i="0" u="none" strike="noStrike" dirty="0">
                          <a:solidFill>
                            <a:srgbClr val="000000"/>
                          </a:solidFill>
                          <a:effectLst/>
                          <a:latin typeface="+mn-lt"/>
                        </a:rPr>
                        <a:t>2018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2020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mn-lt"/>
                        </a:rPr>
                        <a:t>2021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mn-lt"/>
                        </a:rPr>
                        <a:t>2022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b"/>
                      <a:r>
                        <a:rPr lang="tr-TR" sz="1400" b="1" i="0" u="none" strike="noStrike" dirty="0">
                          <a:solidFill>
                            <a:srgbClr val="000000"/>
                          </a:solidFill>
                          <a:effectLst/>
                          <a:latin typeface="+mn-lt"/>
                        </a:rPr>
                        <a:t>2023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gridSpan="2">
                  <a:txBody>
                    <a:bodyPr/>
                    <a:lstStyle/>
                    <a:p>
                      <a:pPr algn="ctr" rtl="0" fontAlgn="b"/>
                      <a:r>
                        <a:rPr lang="tr-TR" sz="1400" b="1" i="0" u="none" strike="noStrike" dirty="0">
                          <a:solidFill>
                            <a:srgbClr val="000000"/>
                          </a:solidFill>
                          <a:effectLst/>
                          <a:latin typeface="+mn-lt"/>
                        </a:rPr>
                        <a:t>2024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rtl="0" fontAlgn="b"/>
                      <a:r>
                        <a:rPr lang="tr-TR" sz="1400" b="1" i="0" u="none" strike="noStrike" dirty="0">
                          <a:solidFill>
                            <a:srgbClr val="000000"/>
                          </a:solidFill>
                          <a:effectLst/>
                          <a:latin typeface="+mn-lt"/>
                        </a:rPr>
                        <a:t>2025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just" rtl="0" fontAlgn="b"/>
                      <a:endParaRPr lang="tr-TR" sz="1400" b="1" i="0" u="none" strike="noStrike" dirty="0">
                        <a:solidFill>
                          <a:srgbClr val="000000"/>
                        </a:solidFill>
                        <a:effectLst/>
                        <a:latin typeface="+mn-lt"/>
                      </a:endParaRP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77080">
                <a:tc>
                  <a:txBody>
                    <a:bodyPr/>
                    <a:lstStyle/>
                    <a:p>
                      <a:pPr algn="l" rtl="0" fontAlgn="ctr"/>
                      <a:r>
                        <a:rPr lang="tr-TR" sz="1400" b="1" i="0" u="none" strike="noStrike" dirty="0">
                          <a:solidFill>
                            <a:srgbClr val="000000"/>
                          </a:solidFill>
                          <a:effectLst/>
                          <a:latin typeface="+mn-lt"/>
                        </a:rPr>
                        <a: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Yıllık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Aylık Artış </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Yıllık </a:t>
                      </a:r>
                    </a:p>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Aylık </a:t>
                      </a:r>
                    </a:p>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Artış</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338539">
                <a:tc>
                  <a:txBody>
                    <a:bodyPr/>
                    <a:lstStyle/>
                    <a:p>
                      <a:pPr algn="l" rtl="0" fontAlgn="ctr"/>
                      <a:r>
                        <a:rPr lang="tr-TR" sz="1400" b="0" i="0" u="none" strike="noStrike">
                          <a:solidFill>
                            <a:srgbClr val="000000"/>
                          </a:solidFill>
                          <a:effectLst/>
                          <a:latin typeface="+mn-lt"/>
                        </a:rPr>
                        <a:t>OCAK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20,4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1,06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12,2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48,7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57,7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6,65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mn-lt"/>
                        </a:rPr>
                        <a:t>64,86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Calibri" panose="020F0502020204030204" pitchFamily="34" charset="0"/>
                        </a:rPr>
                        <a:t>6,70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42,12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5,03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0232">
                <a:tc>
                  <a:txBody>
                    <a:bodyPr/>
                    <a:lstStyle/>
                    <a:p>
                      <a:pPr algn="l" rtl="0" fontAlgn="ctr"/>
                      <a:r>
                        <a:rPr lang="tr-TR" sz="1400" b="0" i="0" u="none" strike="noStrike">
                          <a:solidFill>
                            <a:srgbClr val="000000"/>
                          </a:solidFill>
                          <a:effectLst/>
                          <a:latin typeface="+mn-lt"/>
                        </a:rPr>
                        <a:t>ŞUBAT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0,75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0,16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54,4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4,81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55,18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000000"/>
                          </a:solidFill>
                          <a:effectLst/>
                          <a:latin typeface="+mn-lt"/>
                        </a:rPr>
                        <a:t>67,07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Calibri" panose="020F0502020204030204" pitchFamily="34" charset="0"/>
                        </a:rPr>
                        <a:t>4,53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39,05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2,27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8539">
                <a:tc>
                  <a:txBody>
                    <a:bodyPr/>
                    <a:lstStyle/>
                    <a:p>
                      <a:pPr algn="l" rtl="0" fontAlgn="ctr"/>
                      <a:r>
                        <a:rPr lang="tr-TR" sz="1400" b="0" i="0" u="none" strike="noStrike">
                          <a:solidFill>
                            <a:srgbClr val="000000"/>
                          </a:solidFill>
                          <a:effectLst/>
                          <a:latin typeface="+mn-lt"/>
                        </a:rPr>
                        <a:t>MART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0,57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61,1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5,46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50,51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2,29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68,50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3, 16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38,10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8539">
                <a:tc>
                  <a:txBody>
                    <a:bodyPr/>
                    <a:lstStyle/>
                    <a:p>
                      <a:pPr algn="l" rtl="0" fontAlgn="ctr"/>
                      <a:r>
                        <a:rPr lang="tr-TR" sz="1400" b="0" i="0" u="none" strike="noStrike">
                          <a:solidFill>
                            <a:srgbClr val="000000"/>
                          </a:solidFill>
                          <a:effectLst/>
                          <a:latin typeface="+mn-lt"/>
                        </a:rPr>
                        <a:t>NİSAN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10,85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10,9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17,1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7,25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43,68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2,39 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69,80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37,86</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3,0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23753">
                <a:tc>
                  <a:txBody>
                    <a:bodyPr/>
                    <a:lstStyle/>
                    <a:p>
                      <a:pPr algn="l" rtl="0" fontAlgn="ctr"/>
                      <a:r>
                        <a:rPr lang="tr-TR" sz="1400" b="0" i="0" u="none" strike="noStrike" dirty="0">
                          <a:solidFill>
                            <a:srgbClr val="000000"/>
                          </a:solidFill>
                          <a:effectLst/>
                          <a:latin typeface="+mn-lt"/>
                        </a:rPr>
                        <a:t>MAYIS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ctr"/>
                      <a:r>
                        <a:rPr lang="tr-TR" sz="1400" b="0" i="0" u="none" strike="noStrike">
                          <a:solidFill>
                            <a:srgbClr val="000000"/>
                          </a:solidFill>
                          <a:effectLst/>
                          <a:latin typeface="+mn-lt"/>
                        </a:rPr>
                        <a:t>12,15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18,7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0,89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73,5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2,98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39,59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0,04 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75,45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b"/>
                      <a:r>
                        <a:rPr lang="tr-TR" sz="1400" b="1" i="0" u="none" strike="noStrike" dirty="0">
                          <a:solidFill>
                            <a:schemeClr val="tx1"/>
                          </a:solidFill>
                          <a:effectLst/>
                          <a:latin typeface="+mn-lt"/>
                        </a:rPr>
                        <a:t>3,37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rtl="0" fontAlgn="b"/>
                      <a:r>
                        <a:rPr lang="tr-TR" sz="1400" b="1" i="0" u="none" strike="noStrike" dirty="0">
                          <a:solidFill>
                            <a:schemeClr val="tx1"/>
                          </a:solidFill>
                          <a:effectLst/>
                          <a:latin typeface="+mn-lt"/>
                        </a:rPr>
                        <a:t>35,41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chemeClr val="tx1"/>
                          </a:solidFill>
                          <a:effectLst/>
                          <a:latin typeface="+mn-lt"/>
                        </a:rPr>
                        <a:t>1,53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99496">
                <a:tc>
                  <a:txBody>
                    <a:bodyPr/>
                    <a:lstStyle/>
                    <a:p>
                      <a:pPr algn="l" rtl="0" fontAlgn="ctr"/>
                      <a:r>
                        <a:rPr lang="tr-TR" sz="1400" b="0" i="0" u="none" strike="noStrike">
                          <a:solidFill>
                            <a:srgbClr val="000000"/>
                          </a:solidFill>
                          <a:effectLst/>
                          <a:latin typeface="+mn-lt"/>
                        </a:rPr>
                        <a:t>HAZİRAN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15,39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2,61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17,5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4,95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mn-lt"/>
                        </a:rPr>
                        <a:t> 38,21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mn-lt"/>
                        </a:rPr>
                        <a:t>3,92 </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solidFill>
                            <a:schemeClr val="tx1"/>
                          </a:solidFill>
                        </a:rPr>
                        <a:t>71,60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chemeClr val="tx1"/>
                          </a:solidFill>
                          <a:effectLst/>
                          <a:latin typeface="+mn-lt"/>
                        </a:rPr>
                        <a:t>1,64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rgbClr val="000208"/>
                          </a:solidFill>
                          <a:effectLst/>
                          <a:latin typeface="+mn-lt"/>
                        </a:rPr>
                        <a:t>35,05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tr-TR" sz="1400" b="1" i="0" u="none" strike="noStrike" dirty="0">
                          <a:solidFill>
                            <a:srgbClr val="000208"/>
                          </a:solidFill>
                          <a:effectLst/>
                          <a:latin typeface="+mn-lt"/>
                        </a:rPr>
                        <a:t>1,37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48011">
                <a:tc>
                  <a:txBody>
                    <a:bodyPr/>
                    <a:lstStyle/>
                    <a:p>
                      <a:pPr algn="l" rtl="0" fontAlgn="ctr"/>
                      <a:r>
                        <a:rPr lang="tr-TR" sz="1400" b="0" i="0" u="none" strike="noStrike">
                          <a:solidFill>
                            <a:srgbClr val="000000"/>
                          </a:solidFill>
                          <a:effectLst/>
                          <a:latin typeface="+mn-lt"/>
                        </a:rPr>
                        <a:t>TEMMUZ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15,85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16,7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0,58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79,6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2,37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 47,83 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9,49 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rgbClr val="000208"/>
                          </a:solidFill>
                        </a:rPr>
                        <a:t>61,78</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000208"/>
                          </a:solidFill>
                          <a:effectLst/>
                          <a:latin typeface="+mn-lt"/>
                        </a:rPr>
                        <a:t>3,23</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mn-lt"/>
                        </a:rPr>
                        <a:t>32,8</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mn-lt"/>
                        </a:rPr>
                        <a:t>1,5</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61639">
                <a:tc>
                  <a:txBody>
                    <a:bodyPr/>
                    <a:lstStyle/>
                    <a:p>
                      <a:pPr algn="l" rtl="0" fontAlgn="ctr"/>
                      <a:r>
                        <a:rPr lang="tr-TR" sz="1400" b="0" i="0" u="none" strike="noStrike">
                          <a:solidFill>
                            <a:srgbClr val="000000"/>
                          </a:solidFill>
                          <a:effectLst/>
                          <a:latin typeface="+mn-lt"/>
                        </a:rPr>
                        <a:t>AĞUSTOS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17,9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0,86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80,2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58,94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9,09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51,97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chemeClr val="tx1"/>
                          </a:solidFill>
                          <a:effectLst/>
                          <a:latin typeface="Calibri" panose="020F0502020204030204" pitchFamily="34" charset="0"/>
                        </a:rPr>
                        <a:t>2,47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Calibri" panose="020F0502020204030204" pitchFamily="34" charset="0"/>
                        </a:rPr>
                        <a:t>31,5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1" i="0" u="none" strike="noStrike" dirty="0">
                          <a:solidFill>
                            <a:srgbClr val="FF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281">
                <a:tc>
                  <a:txBody>
                    <a:bodyPr/>
                    <a:lstStyle/>
                    <a:p>
                      <a:pPr algn="l" rtl="0" fontAlgn="ctr"/>
                      <a:r>
                        <a:rPr lang="tr-TR" sz="1400" b="0" i="0" u="none" strike="noStrike">
                          <a:solidFill>
                            <a:srgbClr val="000000"/>
                          </a:solidFill>
                          <a:effectLst/>
                          <a:latin typeface="+mn-lt"/>
                        </a:rPr>
                        <a:t>EYLÜL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24,52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6,3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9,26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0,97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19,6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83,5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3,08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61,53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4,75</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49,38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2,97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30,2</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8539">
                <a:tc>
                  <a:txBody>
                    <a:bodyPr/>
                    <a:lstStyle/>
                    <a:p>
                      <a:pPr algn="l" rtl="0" fontAlgn="ctr"/>
                      <a:r>
                        <a:rPr lang="tr-TR" sz="1400" b="0" i="0" u="none" strike="noStrike">
                          <a:solidFill>
                            <a:srgbClr val="000000"/>
                          </a:solidFill>
                          <a:effectLst/>
                          <a:latin typeface="+mn-lt"/>
                        </a:rPr>
                        <a:t>EKİM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25,24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mn-lt"/>
                        </a:rPr>
                        <a:t>2,67</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8,55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mn-lt"/>
                        </a:rPr>
                        <a:t>2,0</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19,9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2,39</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85,5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mn-lt"/>
                        </a:rPr>
                        <a:t>3,54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61,36</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3,43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48,58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2,88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29,1</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1,8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8539">
                <a:tc>
                  <a:txBody>
                    <a:bodyPr/>
                    <a:lstStyle/>
                    <a:p>
                      <a:pPr algn="l" rtl="0" fontAlgn="ctr"/>
                      <a:r>
                        <a:rPr lang="tr-TR" sz="1400" b="0" i="0" u="none" strike="noStrike">
                          <a:solidFill>
                            <a:srgbClr val="000000"/>
                          </a:solidFill>
                          <a:effectLst/>
                          <a:latin typeface="+mn-lt"/>
                        </a:rPr>
                        <a:t>KASIM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21,62</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-1,44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tr-TR" sz="1400" b="0" i="0" u="none" strike="noStrike">
                          <a:solidFill>
                            <a:srgbClr val="000000"/>
                          </a:solidFill>
                          <a:effectLst/>
                          <a:latin typeface="+mn-lt"/>
                        </a:rPr>
                        <a:t>10,6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0,38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3,51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84,4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2,88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61,98 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mn-lt"/>
                        </a:rPr>
                        <a:t>3,28 </a:t>
                      </a:r>
                    </a:p>
                  </a:txBody>
                  <a:tcPr marL="5178" marR="5178" marT="5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47,09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chemeClr val="tx1"/>
                          </a:solidFill>
                          <a:effectLst/>
                          <a:latin typeface="+mn-lt"/>
                        </a:rPr>
                        <a:t>2,24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28,9</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2,0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29661">
                <a:tc>
                  <a:txBody>
                    <a:bodyPr/>
                    <a:lstStyle/>
                    <a:p>
                      <a:pPr algn="l" rtl="0" fontAlgn="ctr"/>
                      <a:r>
                        <a:rPr lang="tr-TR" sz="1400" b="0" i="0" u="none" strike="noStrike">
                          <a:solidFill>
                            <a:srgbClr val="000000"/>
                          </a:solidFill>
                          <a:effectLst/>
                          <a:latin typeface="+mn-lt"/>
                        </a:rPr>
                        <a:t>ARALIK </a:t>
                      </a:r>
                    </a:p>
                  </a:txBody>
                  <a:tcPr marL="64443"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20,3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-0,4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0,74</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14,6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1,25</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36,1</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mn-lt"/>
                        </a:rPr>
                        <a:t>13,6</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64,3</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1,18</a:t>
                      </a:r>
                    </a:p>
                  </a:txBody>
                  <a:tcPr marL="7160" marR="7160" marT="71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64,77</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tr-TR" sz="1400" b="0" i="0" u="none" strike="noStrike" dirty="0">
                          <a:solidFill>
                            <a:srgbClr val="000000"/>
                          </a:solidFill>
                          <a:effectLst/>
                          <a:latin typeface="+mn-lt"/>
                        </a:rPr>
                        <a:t> 2,93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solidFill>
                            <a:schemeClr val="tx1"/>
                          </a:solidFill>
                        </a:rPr>
                        <a:t>44,38</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1" i="0" u="none" strike="noStrike" dirty="0">
                          <a:solidFill>
                            <a:schemeClr val="tx1"/>
                          </a:solidFill>
                          <a:effectLst/>
                          <a:latin typeface="+mn-lt"/>
                        </a:rPr>
                        <a:t>1,03</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1" i="0" u="none" strike="noStrike" dirty="0">
                          <a:solidFill>
                            <a:srgbClr val="FF0000"/>
                          </a:solidFill>
                          <a:effectLst/>
                          <a:latin typeface="+mn-lt"/>
                        </a:rPr>
                        <a:t>30,4</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1" i="0" u="none" strike="noStrike" dirty="0">
                          <a:solidFill>
                            <a:srgbClr val="FF0000"/>
                          </a:solidFill>
                          <a:effectLst/>
                          <a:latin typeface="+mn-lt"/>
                        </a:rPr>
                        <a:t>2,0</a:t>
                      </a:r>
                    </a:p>
                  </a:txBody>
                  <a:tcPr marL="7160" marR="7160" marT="7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9852171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48D53-7E40-D0EE-9171-9B588BA2576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99913CE-540C-0E7A-8A10-34845B5D0B5E}"/>
              </a:ext>
            </a:extLst>
          </p:cNvPr>
          <p:cNvSpPr>
            <a:spLocks noGrp="1"/>
          </p:cNvSpPr>
          <p:nvPr>
            <p:ph type="title"/>
          </p:nvPr>
        </p:nvSpPr>
        <p:spPr>
          <a:xfrm>
            <a:off x="628650" y="136521"/>
            <a:ext cx="7886700" cy="932052"/>
          </a:xfrm>
        </p:spPr>
        <p:txBody>
          <a:bodyPr>
            <a:normAutofit/>
          </a:bodyPr>
          <a:lstStyle/>
          <a:p>
            <a:pPr algn="ctr"/>
            <a:r>
              <a:rPr lang="tr-TR" sz="2400" b="1" dirty="0">
                <a:latin typeface="Times New Roman" panose="02020603050405020304" pitchFamily="18" charset="0"/>
                <a:cs typeface="Times New Roman" panose="02020603050405020304" pitchFamily="18" charset="0"/>
              </a:rPr>
              <a:t>YILLIK ENFLASYON   </a:t>
            </a:r>
            <a:r>
              <a:rPr lang="en-US" sz="2400" b="1" dirty="0">
                <a:latin typeface="Times New Roman" panose="02020603050405020304" pitchFamily="18" charset="0"/>
                <a:cs typeface="Times New Roman" panose="02020603050405020304" pitchFamily="18" charset="0"/>
              </a:rPr>
              <a:t>ANNUAL </a:t>
            </a:r>
            <a:r>
              <a:rPr lang="tr-T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INFLATION (CPI)</a:t>
            </a:r>
            <a:r>
              <a:rPr lang="tr-T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a:t>
            </a:r>
            <a:r>
              <a:rPr lang="tr-TR" sz="2400" b="1" dirty="0">
                <a:latin typeface="Times New Roman" panose="02020603050405020304" pitchFamily="18" charset="0"/>
                <a:cs typeface="Times New Roman" panose="02020603050405020304" pitchFamily="18" charset="0"/>
              </a:rPr>
              <a:t>( 2000-2026)</a:t>
            </a:r>
          </a:p>
        </p:txBody>
      </p:sp>
      <p:graphicFrame>
        <p:nvGraphicFramePr>
          <p:cNvPr id="13" name="4 Grafik">
            <a:extLst>
              <a:ext uri="{FF2B5EF4-FFF2-40B4-BE49-F238E27FC236}">
                <a16:creationId xmlns:a16="http://schemas.microsoft.com/office/drawing/2014/main" id="{E132F743-3CCF-1D49-57D8-8D2F1B99434D}"/>
              </a:ext>
            </a:extLst>
          </p:cNvPr>
          <p:cNvGraphicFramePr>
            <a:graphicFrameLocks noGrp="1"/>
          </p:cNvGraphicFramePr>
          <p:nvPr>
            <p:ph idx="1"/>
            <p:extLst>
              <p:ext uri="{D42A27DB-BD31-4B8C-83A1-F6EECF244321}">
                <p14:modId xmlns:p14="http://schemas.microsoft.com/office/powerpoint/2010/main" val="2036374830"/>
              </p:ext>
            </p:extLst>
          </p:nvPr>
        </p:nvGraphicFramePr>
        <p:xfrm>
          <a:off x="139959" y="1213338"/>
          <a:ext cx="8766974" cy="4888524"/>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CE7CDF20-405F-D4C5-15E4-671155062B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6E2FE0-E694-4F4E-8A37-FAE1497D3405}" type="slidenum">
              <a:rPr kumimoji="0" lang="tr-TR"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tr-TR"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246196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DFADD-9144-870F-8788-A06B5F894A9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3B2182B-02CF-7A77-FA01-24303497B282}"/>
              </a:ext>
            </a:extLst>
          </p:cNvPr>
          <p:cNvSpPr>
            <a:spLocks noGrp="1"/>
          </p:cNvSpPr>
          <p:nvPr>
            <p:ph type="title"/>
          </p:nvPr>
        </p:nvSpPr>
        <p:spPr>
          <a:xfrm>
            <a:off x="258925" y="177554"/>
            <a:ext cx="8679802" cy="514904"/>
          </a:xfrm>
        </p:spPr>
        <p:txBody>
          <a:bodyPr>
            <a:normAutofit fontScale="90000"/>
          </a:bodyPr>
          <a:lstStyle/>
          <a:p>
            <a:pPr algn="ctr"/>
            <a:r>
              <a:rPr lang="tr-TR" sz="2800" b="1" dirty="0"/>
              <a:t>2025-27 OVP ’ YE GÖRE   ENFLASYON (TÜFE) YIL SONU KAPANIŞ</a:t>
            </a:r>
          </a:p>
        </p:txBody>
      </p:sp>
      <p:graphicFrame>
        <p:nvGraphicFramePr>
          <p:cNvPr id="13" name="4 Grafik">
            <a:extLst>
              <a:ext uri="{FF2B5EF4-FFF2-40B4-BE49-F238E27FC236}">
                <a16:creationId xmlns:a16="http://schemas.microsoft.com/office/drawing/2014/main" id="{221350C6-B7A6-A3B0-3662-1BFED77535DC}"/>
              </a:ext>
            </a:extLst>
          </p:cNvPr>
          <p:cNvGraphicFramePr>
            <a:graphicFrameLocks noGrp="1"/>
          </p:cNvGraphicFramePr>
          <p:nvPr>
            <p:ph idx="1"/>
          </p:nvPr>
        </p:nvGraphicFramePr>
        <p:xfrm>
          <a:off x="258925" y="905521"/>
          <a:ext cx="8600492" cy="54065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429619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272FB-DE23-0CF2-40C5-17C71D4FEE8E}"/>
            </a:ext>
          </a:extLst>
        </p:cNvPr>
        <p:cNvGrpSpPr/>
        <p:nvPr/>
      </p:nvGrpSpPr>
      <p:grpSpPr>
        <a:xfrm>
          <a:off x="0" y="0"/>
          <a:ext cx="0" cy="0"/>
          <a:chOff x="0" y="0"/>
          <a:chExt cx="0" cy="0"/>
        </a:xfrm>
      </p:grpSpPr>
      <p:sp>
        <p:nvSpPr>
          <p:cNvPr id="8" name="1 Başlık">
            <a:extLst>
              <a:ext uri="{FF2B5EF4-FFF2-40B4-BE49-F238E27FC236}">
                <a16:creationId xmlns:a16="http://schemas.microsoft.com/office/drawing/2014/main" id="{86940E3C-4021-BED1-6019-C282C13F5345}"/>
              </a:ext>
            </a:extLst>
          </p:cNvPr>
          <p:cNvSpPr txBox="1">
            <a:spLocks/>
          </p:cNvSpPr>
          <p:nvPr/>
        </p:nvSpPr>
        <p:spPr>
          <a:xfrm>
            <a:off x="214282" y="0"/>
            <a:ext cx="8786874" cy="499533"/>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600"/>
              </a:spcBef>
            </a:pPr>
            <a:r>
              <a:rPr lang="tr-TR" sz="2200" b="1" dirty="0">
                <a:solidFill>
                  <a:prstClr val="black"/>
                </a:solidFill>
                <a:latin typeface="Times New Roman" panose="02020603050405020304" pitchFamily="18" charset="0"/>
                <a:cs typeface="Times New Roman" panose="02020603050405020304" pitchFamily="18" charset="0"/>
              </a:rPr>
              <a:t>ENFLASYON İLE İLGİLİ ÖNGÖRÜMÜZ</a:t>
            </a:r>
          </a:p>
        </p:txBody>
      </p:sp>
      <p:sp>
        <p:nvSpPr>
          <p:cNvPr id="6" name="2 İçerik Yer Tutucusu">
            <a:extLst>
              <a:ext uri="{FF2B5EF4-FFF2-40B4-BE49-F238E27FC236}">
                <a16:creationId xmlns:a16="http://schemas.microsoft.com/office/drawing/2014/main" id="{D8C29385-C952-E904-A7E5-D7872BF53658}"/>
              </a:ext>
            </a:extLst>
          </p:cNvPr>
          <p:cNvSpPr>
            <a:spLocks noGrp="1"/>
          </p:cNvSpPr>
          <p:nvPr>
            <p:ph idx="1"/>
          </p:nvPr>
        </p:nvSpPr>
        <p:spPr>
          <a:xfrm>
            <a:off x="142844" y="499533"/>
            <a:ext cx="8883712" cy="6358467"/>
          </a:xfrm>
        </p:spPr>
        <p:style>
          <a:lnRef idx="2">
            <a:schemeClr val="dk1"/>
          </a:lnRef>
          <a:fillRef idx="1">
            <a:schemeClr val="lt1"/>
          </a:fillRef>
          <a:effectRef idx="0">
            <a:schemeClr val="dk1"/>
          </a:effectRef>
          <a:fontRef idx="minor">
            <a:schemeClr val="dk1"/>
          </a:fontRef>
        </p:style>
        <p:txBody>
          <a:bodyPr>
            <a:noAutofit/>
          </a:bodyPr>
          <a:lstStyle/>
          <a:p>
            <a:pPr marL="457200" lvl="0" indent="-457200" algn="ctr">
              <a:spcBef>
                <a:spcPts val="0"/>
              </a:spcBef>
              <a:buNone/>
            </a:pPr>
            <a:r>
              <a:rPr lang="tr-TR" sz="1800" b="1" u="sng" dirty="0">
                <a:solidFill>
                  <a:prstClr val="black"/>
                </a:solidFill>
                <a:latin typeface="Times New Roman" pitchFamily="18" charset="0"/>
                <a:cs typeface="Times New Roman" pitchFamily="18" charset="0"/>
              </a:rPr>
              <a:t>ENFLASYONU ETKİLEYECEK ÖNEMLİ FAKTÖRLER</a:t>
            </a:r>
          </a:p>
          <a:p>
            <a:pPr marL="457200" lvl="0" indent="-457200" algn="ctr">
              <a:spcBef>
                <a:spcPts val="0"/>
              </a:spcBef>
              <a:buNone/>
            </a:pPr>
            <a:r>
              <a:rPr lang="tr-TR" sz="1600" dirty="0">
                <a:solidFill>
                  <a:prstClr val="black"/>
                </a:solidFill>
                <a:latin typeface="Times New Roman" pitchFamily="18" charset="0"/>
                <a:cs typeface="Times New Roman" pitchFamily="18" charset="0"/>
              </a:rPr>
              <a:t>1- Mal ve hizmet talebi ve tüketimin değişimi     2- Mal ve hizmet arzı-üretimi</a:t>
            </a:r>
          </a:p>
          <a:p>
            <a:pPr marL="457200" lvl="0" indent="-457200" algn="ctr">
              <a:spcBef>
                <a:spcPts val="0"/>
              </a:spcBef>
              <a:buNone/>
            </a:pPr>
            <a:r>
              <a:rPr lang="tr-TR" sz="1600" dirty="0">
                <a:solidFill>
                  <a:prstClr val="black"/>
                </a:solidFill>
                <a:latin typeface="Times New Roman" pitchFamily="18" charset="0"/>
                <a:cs typeface="Times New Roman" pitchFamily="18" charset="0"/>
              </a:rPr>
              <a:t>3- Petrol ve emtia fiyatının değişimi     4- Dolar/TL kurunun değişimi</a:t>
            </a:r>
          </a:p>
          <a:p>
            <a:pPr marL="457200" lvl="0" indent="-457200" algn="ctr">
              <a:spcBef>
                <a:spcPts val="0"/>
              </a:spcBef>
              <a:buNone/>
            </a:pPr>
            <a:r>
              <a:rPr lang="tr-TR" sz="1600" dirty="0">
                <a:solidFill>
                  <a:prstClr val="black"/>
                </a:solidFill>
                <a:latin typeface="Times New Roman" pitchFamily="18" charset="0"/>
                <a:cs typeface="Times New Roman" pitchFamily="18" charset="0"/>
              </a:rPr>
              <a:t>5- Emisyonun artışı     6- Faizlerdeki değişim</a:t>
            </a:r>
          </a:p>
          <a:p>
            <a:pPr marL="457200" lvl="0" indent="-457200" algn="ctr">
              <a:buNone/>
            </a:pPr>
            <a:r>
              <a:rPr lang="tr-TR" sz="1800" b="1" u="sng" dirty="0">
                <a:solidFill>
                  <a:prstClr val="black"/>
                </a:solidFill>
                <a:latin typeface="Times New Roman" pitchFamily="18" charset="0"/>
                <a:cs typeface="Times New Roman" pitchFamily="18" charset="0"/>
              </a:rPr>
              <a:t>ÖNGÖRÜMÜZ</a:t>
            </a:r>
          </a:p>
          <a:p>
            <a:pPr marL="457200" lvl="0" indent="-457200" algn="ctr">
              <a:spcBef>
                <a:spcPts val="0"/>
              </a:spcBef>
              <a:buNone/>
            </a:pPr>
            <a:r>
              <a:rPr lang="tr-TR" sz="1600" b="1" dirty="0">
                <a:solidFill>
                  <a:prstClr val="black"/>
                </a:solidFill>
                <a:latin typeface="Times New Roman" pitchFamily="18" charset="0"/>
                <a:cs typeface="Times New Roman" pitchFamily="18" charset="0"/>
              </a:rPr>
              <a:t> 2022 Ekim ayından beri manşet enflasyonu (TÜFE) baz etkisiyle düşmeye başlamış </a:t>
            </a:r>
          </a:p>
          <a:p>
            <a:pPr marL="457200" lvl="0" indent="-457200" algn="ctr">
              <a:spcBef>
                <a:spcPts val="0"/>
              </a:spcBef>
              <a:buNone/>
            </a:pPr>
            <a:r>
              <a:rPr lang="tr-TR" sz="1600" b="1" dirty="0">
                <a:solidFill>
                  <a:prstClr val="black"/>
                </a:solidFill>
                <a:latin typeface="Times New Roman" pitchFamily="18" charset="0"/>
                <a:cs typeface="Times New Roman" pitchFamily="18" charset="0"/>
              </a:rPr>
              <a:t>ve  5  Temmuz 2023 tarihinde  % 38,21 ile dip yapmıştır ve buradan dönmüştür.</a:t>
            </a:r>
          </a:p>
          <a:p>
            <a:pPr marL="457200" lvl="0" indent="-457200" algn="ctr">
              <a:spcBef>
                <a:spcPts val="0"/>
              </a:spcBef>
              <a:buNone/>
            </a:pPr>
            <a:r>
              <a:rPr lang="tr-TR" sz="1600" b="1" dirty="0">
                <a:solidFill>
                  <a:prstClr val="black"/>
                </a:solidFill>
                <a:latin typeface="Times New Roman" pitchFamily="18" charset="0"/>
                <a:cs typeface="Times New Roman" pitchFamily="18" charset="0"/>
              </a:rPr>
              <a:t>Daha sonra ise ,  2023 temmuzdan sonra, 1- Yaşanan deprem ve seçimden dolayı emisyonun artması </a:t>
            </a:r>
          </a:p>
          <a:p>
            <a:pPr marL="457200" lvl="0" indent="-457200" algn="ctr">
              <a:spcBef>
                <a:spcPts val="0"/>
              </a:spcBef>
              <a:buNone/>
            </a:pPr>
            <a:r>
              <a:rPr lang="tr-TR" sz="1600" b="1" dirty="0">
                <a:solidFill>
                  <a:prstClr val="black"/>
                </a:solidFill>
                <a:latin typeface="Times New Roman" pitchFamily="18" charset="0"/>
                <a:cs typeface="Times New Roman" pitchFamily="18" charset="0"/>
              </a:rPr>
              <a:t>2- Asgari ücretin ve vergilerin artışı     3-  Dolar-TL kurunun ve faizlerin tekrar artışı nedeni ile </a:t>
            </a:r>
          </a:p>
          <a:p>
            <a:pPr marL="457200" lvl="0" indent="-457200" algn="ctr">
              <a:spcBef>
                <a:spcPts val="0"/>
              </a:spcBef>
              <a:buNone/>
            </a:pPr>
            <a:r>
              <a:rPr lang="tr-TR" sz="1600" b="1" dirty="0">
                <a:solidFill>
                  <a:prstClr val="black"/>
                </a:solidFill>
                <a:latin typeface="Times New Roman" pitchFamily="18" charset="0"/>
                <a:cs typeface="Times New Roman" pitchFamily="18" charset="0"/>
              </a:rPr>
              <a:t>enflasyon  çıkmaya başlamış   </a:t>
            </a:r>
          </a:p>
          <a:p>
            <a:pPr marL="457200" lvl="0" indent="-457200" algn="ctr">
              <a:spcBef>
                <a:spcPts val="0"/>
              </a:spcBef>
              <a:buNone/>
            </a:pPr>
            <a:r>
              <a:rPr lang="tr-TR" sz="1600" b="1" dirty="0">
                <a:solidFill>
                  <a:prstClr val="black"/>
                </a:solidFill>
                <a:latin typeface="Times New Roman" pitchFamily="18" charset="0"/>
                <a:cs typeface="Times New Roman" pitchFamily="18" charset="0"/>
              </a:rPr>
              <a:t>              ve   TÜFE  2024  Mayıs  ayında % 75,45  ile zirve yapmıştır.           </a:t>
            </a:r>
          </a:p>
          <a:p>
            <a:pPr marL="457200" lvl="0" indent="-457200" algn="ctr">
              <a:spcBef>
                <a:spcPts val="0"/>
              </a:spcBef>
              <a:buNone/>
            </a:pPr>
            <a:r>
              <a:rPr lang="tr-TR" sz="1600" b="1" dirty="0">
                <a:solidFill>
                  <a:prstClr val="black"/>
                </a:solidFill>
                <a:latin typeface="Times New Roman" pitchFamily="18" charset="0"/>
                <a:cs typeface="Times New Roman" pitchFamily="18" charset="0"/>
              </a:rPr>
              <a:t>2024 yılsonuna kadar enflasyonun düşeceğini belirtmiştik ve  öyle oldu.     Bundan sonra ise,                                                              </a:t>
            </a:r>
          </a:p>
          <a:p>
            <a:pPr marL="457200" lvl="0" indent="-457200" algn="ctr">
              <a:spcBef>
                <a:spcPts val="0"/>
              </a:spcBef>
              <a:buNone/>
            </a:pPr>
            <a:r>
              <a:rPr lang="tr-TR" sz="1600" b="1" dirty="0">
                <a:solidFill>
                  <a:prstClr val="black"/>
                </a:solidFill>
                <a:latin typeface="Times New Roman" pitchFamily="18" charset="0"/>
                <a:cs typeface="Times New Roman" pitchFamily="18" charset="0"/>
              </a:rPr>
              <a:t>2025 Yılsonuna kadar enflasyonun düşmeye devam edeceğini % 30 civarı olacağını öngörüyoruz.</a:t>
            </a:r>
          </a:p>
          <a:p>
            <a:pPr marL="457200" indent="-457200" algn="ctr">
              <a:spcAft>
                <a:spcPts val="800"/>
              </a:spcAft>
              <a:buNone/>
            </a:pPr>
            <a:r>
              <a:rPr lang="tr-TR" sz="1600" b="1" u="sng" dirty="0">
                <a:solidFill>
                  <a:prstClr val="black"/>
                </a:solidFill>
                <a:highlight>
                  <a:srgbClr val="FFFF00"/>
                </a:highlight>
                <a:latin typeface="Times New Roman" pitchFamily="18" charset="0"/>
                <a:cs typeface="Times New Roman" pitchFamily="18" charset="0"/>
              </a:rPr>
              <a:t>ÖNERİMİZ</a:t>
            </a:r>
          </a:p>
          <a:p>
            <a:pPr marL="457200" indent="-457200" algn="ctr">
              <a:spcAft>
                <a:spcPts val="800"/>
              </a:spcAft>
              <a:buNone/>
            </a:pPr>
            <a:r>
              <a:rPr lang="tr-TR" sz="1800" b="1" dirty="0">
                <a:solidFill>
                  <a:prstClr val="black"/>
                </a:solidFill>
                <a:highlight>
                  <a:srgbClr val="FFFF00"/>
                </a:highlight>
                <a:latin typeface="Times New Roman" pitchFamily="18" charset="0"/>
                <a:cs typeface="Times New Roman" pitchFamily="18" charset="0"/>
              </a:rPr>
              <a:t>Enflasyon yükselirken  TL borçlanmak gerekmektedir.   </a:t>
            </a:r>
            <a:r>
              <a:rPr lang="tr-TR" sz="1600" b="1" dirty="0">
                <a:solidFill>
                  <a:prstClr val="black"/>
                </a:solidFill>
                <a:latin typeface="Times New Roman" pitchFamily="18" charset="0"/>
                <a:cs typeface="Times New Roman" pitchFamily="18" charset="0"/>
              </a:rPr>
              <a:t>Enflasyonun artması ,</a:t>
            </a:r>
          </a:p>
          <a:p>
            <a:pPr marL="457200" lvl="0" indent="-457200" algn="ctr">
              <a:spcAft>
                <a:spcPts val="800"/>
              </a:spcAft>
              <a:buNone/>
            </a:pPr>
            <a:r>
              <a:rPr lang="tr-TR" sz="1600" b="1" dirty="0">
                <a:solidFill>
                  <a:prstClr val="black"/>
                </a:solidFill>
                <a:latin typeface="Times New Roman" pitchFamily="18" charset="0"/>
                <a:cs typeface="Times New Roman" pitchFamily="18" charset="0"/>
              </a:rPr>
              <a:t>1- Emtia Fiyatlarının artması   2-   TL </a:t>
            </a:r>
            <a:r>
              <a:rPr lang="tr-TR" sz="1600" b="1" dirty="0" err="1">
                <a:solidFill>
                  <a:prstClr val="black"/>
                </a:solidFill>
                <a:latin typeface="Times New Roman" pitchFamily="18" charset="0"/>
                <a:cs typeface="Times New Roman" pitchFamily="18" charset="0"/>
              </a:rPr>
              <a:t>nin</a:t>
            </a:r>
            <a:r>
              <a:rPr lang="tr-TR" sz="1600" b="1" dirty="0">
                <a:solidFill>
                  <a:prstClr val="black"/>
                </a:solidFill>
                <a:latin typeface="Times New Roman" pitchFamily="18" charset="0"/>
                <a:cs typeface="Times New Roman" pitchFamily="18" charset="0"/>
              </a:rPr>
              <a:t> değer kaybetmesi   3-  TL borçlarının hafiflemesi demektir.  </a:t>
            </a:r>
          </a:p>
          <a:p>
            <a:pPr marL="457200" lvl="0" indent="-457200" algn="ctr">
              <a:spcAft>
                <a:spcPts val="800"/>
              </a:spcAft>
              <a:buNone/>
            </a:pPr>
            <a:r>
              <a:rPr lang="tr-TR" sz="1600" b="1" dirty="0">
                <a:solidFill>
                  <a:prstClr val="black"/>
                </a:solidFill>
                <a:latin typeface="Times New Roman" pitchFamily="18" charset="0"/>
                <a:cs typeface="Times New Roman" pitchFamily="18" charset="0"/>
              </a:rPr>
              <a:t>Buna göre hareket edilmesini öneriyoruz.           </a:t>
            </a:r>
          </a:p>
          <a:p>
            <a:pPr marL="457200" lvl="0" indent="-457200" algn="ctr">
              <a:spcAft>
                <a:spcPts val="800"/>
              </a:spcAft>
              <a:buNone/>
            </a:pPr>
            <a:r>
              <a:rPr lang="tr-TR" sz="1600" b="1" dirty="0">
                <a:solidFill>
                  <a:prstClr val="black"/>
                </a:solidFill>
                <a:latin typeface="Times New Roman" pitchFamily="18" charset="0"/>
                <a:cs typeface="Times New Roman" pitchFamily="18" charset="0"/>
              </a:rPr>
              <a:t>ENFLASYON DÜŞERKEN İSE; Farklı politika uygulamak gerekir.     </a:t>
            </a:r>
          </a:p>
          <a:p>
            <a:pPr marL="457200" lvl="0" indent="-457200" algn="ctr">
              <a:spcAft>
                <a:spcPts val="800"/>
              </a:spcAft>
              <a:buNone/>
            </a:pPr>
            <a:r>
              <a:rPr lang="tr-TR" sz="1600" b="1" dirty="0">
                <a:solidFill>
                  <a:prstClr val="black"/>
                </a:solidFill>
                <a:latin typeface="Times New Roman" pitchFamily="18" charset="0"/>
                <a:cs typeface="Times New Roman" pitchFamily="18" charset="0"/>
              </a:rPr>
              <a:t>Paranın değeri malın değerinden daha fazla olacağı için, malda değil nakit de olmamız gerekir.                             </a:t>
            </a:r>
            <a:endParaRPr lang="tr-TR" sz="1600" b="1" dirty="0">
              <a:latin typeface="Times New Roman" pitchFamily="18" charset="0"/>
              <a:cs typeface="Times New Roman" pitchFamily="18" charset="0"/>
            </a:endParaRPr>
          </a:p>
          <a:p>
            <a:pPr marL="457200" indent="-457200" algn="ctr">
              <a:buClrTx/>
              <a:buNone/>
            </a:pPr>
            <a:r>
              <a:rPr lang="tr-TR" sz="1800" b="1" dirty="0">
                <a:highlight>
                  <a:srgbClr val="FFFF00"/>
                </a:highlight>
                <a:latin typeface="Times New Roman" pitchFamily="18" charset="0"/>
                <a:cs typeface="Times New Roman" pitchFamily="18" charset="0"/>
              </a:rPr>
              <a:t>ENFLASYON düşerken minimum stok ile çalışmak gerekir.</a:t>
            </a:r>
          </a:p>
          <a:p>
            <a:pPr marL="0" indent="0" algn="ctr">
              <a:buNone/>
            </a:pPr>
            <a:endParaRPr lang="tr-T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54936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A9BF7-5C43-1A00-F120-7917CC59BE7F}"/>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12A6E5C4-FF5A-6A74-241C-309303154FC0}"/>
              </a:ext>
            </a:extLst>
          </p:cNvPr>
          <p:cNvSpPr>
            <a:spLocks noGrp="1"/>
          </p:cNvSpPr>
          <p:nvPr>
            <p:ph idx="4294967295"/>
          </p:nvPr>
        </p:nvSpPr>
        <p:spPr>
          <a:xfrm>
            <a:off x="500034" y="285728"/>
            <a:ext cx="8429684" cy="6215106"/>
          </a:xfrm>
          <a:ln w="76200">
            <a:solidFill>
              <a:schemeClr val="tx1"/>
            </a:solidFill>
          </a:ln>
        </p:spPr>
        <p:txBody>
          <a:bodyPr anchor="t"/>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TİCARİ KREDİ </a:t>
            </a:r>
          </a:p>
          <a:p>
            <a:pPr marL="457200" indent="-457200" algn="ctr" fontAlgn="base">
              <a:buClrTx/>
              <a:buNone/>
            </a:pPr>
            <a:r>
              <a:rPr lang="tr-TR" sz="3600" b="1" dirty="0">
                <a:latin typeface="Times New Roman" pitchFamily="18" charset="0"/>
                <a:cs typeface="Times New Roman" pitchFamily="18" charset="0"/>
              </a:rPr>
              <a:t>VE </a:t>
            </a:r>
          </a:p>
          <a:p>
            <a:pPr marL="457200" indent="-457200" algn="ctr" fontAlgn="base">
              <a:buClrTx/>
              <a:buNone/>
            </a:pPr>
            <a:r>
              <a:rPr lang="tr-TR" sz="3600" b="1" dirty="0">
                <a:latin typeface="Times New Roman" pitchFamily="18" charset="0"/>
                <a:cs typeface="Times New Roman" pitchFamily="18" charset="0"/>
              </a:rPr>
              <a:t>MEVDUAT  FAİZLERİ</a:t>
            </a:r>
          </a:p>
        </p:txBody>
      </p:sp>
    </p:spTree>
    <p:extLst>
      <p:ext uri="{BB962C8B-B14F-4D97-AF65-F5344CB8AC3E}">
        <p14:creationId xmlns:p14="http://schemas.microsoft.com/office/powerpoint/2010/main" val="2773708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3.</a:t>
            </a:r>
            <a:endParaRPr lang="tr-TR"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BÜTÇE VERİLERİ</a:t>
            </a:r>
          </a:p>
          <a:p>
            <a:pPr marL="457200" indent="-457200" algn="ctr" fontAlgn="base">
              <a:buClrTx/>
              <a:buNone/>
            </a:pPr>
            <a:r>
              <a:rPr lang="tr-TR" sz="3600" b="1" dirty="0">
                <a:latin typeface="Times New Roman" pitchFamily="18" charset="0"/>
                <a:cs typeface="Times New Roman" pitchFamily="18" charset="0"/>
              </a:rPr>
              <a:t> VE</a:t>
            </a:r>
          </a:p>
          <a:p>
            <a:pPr marL="457200" indent="-457200" algn="ctr" fontAlgn="base">
              <a:buClrTx/>
              <a:buNone/>
            </a:pPr>
            <a:r>
              <a:rPr lang="tr-TR" sz="3600" b="1" dirty="0">
                <a:latin typeface="Times New Roman" pitchFamily="18" charset="0"/>
                <a:cs typeface="Times New Roman" pitchFamily="18" charset="0"/>
              </a:rPr>
              <a:t>HAZİNE NAKİT </a:t>
            </a:r>
          </a:p>
          <a:p>
            <a:pPr marL="457200" indent="-457200" algn="ctr" fontAlgn="base">
              <a:buClrTx/>
              <a:buNone/>
            </a:pPr>
            <a:r>
              <a:rPr lang="tr-TR" sz="3600" b="1" dirty="0">
                <a:latin typeface="Times New Roman" pitchFamily="18" charset="0"/>
                <a:cs typeface="Times New Roman" pitchFamily="18" charset="0"/>
              </a:rPr>
              <a:t>GERÇEKLEŞMELERİ</a:t>
            </a:r>
          </a:p>
          <a:p>
            <a:pPr marL="457200" indent="-457200" algn="ctr" fontAlgn="base">
              <a:buClrTx/>
              <a:buNone/>
            </a:pPr>
            <a:endParaRPr lang="tr-TR"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24344585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57200" y="116542"/>
            <a:ext cx="8229600" cy="941294"/>
          </a:xfrm>
        </p:spPr>
        <p:txBody>
          <a:bodyPr>
            <a:noAutofit/>
          </a:bodyPr>
          <a:lstStyle/>
          <a:p>
            <a:pPr marL="514350" indent="-514350">
              <a:spcBef>
                <a:spcPts val="0"/>
              </a:spcBef>
            </a:pPr>
            <a:r>
              <a:rPr lang="tr-TR" sz="1800" b="1" dirty="0">
                <a:latin typeface="Times New Roman"/>
                <a:cs typeface="Times New Roman"/>
              </a:rPr>
              <a:t>8- TİCARİ KREDİ FAİZ ORANLARI 2007-2025</a:t>
            </a:r>
            <a:br>
              <a:rPr lang="tr-TR" sz="1800" b="1" dirty="0">
                <a:latin typeface="Times New Roman" pitchFamily="18" charset="0"/>
                <a:cs typeface="Times New Roman" pitchFamily="18" charset="0"/>
              </a:rPr>
            </a:br>
            <a:r>
              <a:rPr lang="tr-TR" sz="1800" b="1" dirty="0">
                <a:latin typeface="Times New Roman"/>
                <a:cs typeface="Times New Roman"/>
              </a:rPr>
              <a:t> (BANKALARIN UYGULADIĞI  ORTALAMA AĞIRLIKLI FAİZ ORANI)</a:t>
            </a:r>
            <a:br>
              <a:rPr lang="tr-TR" sz="1800" b="1" dirty="0">
                <a:latin typeface="Times New Roman" pitchFamily="18" charset="0"/>
                <a:cs typeface="Times New Roman" pitchFamily="18" charset="0"/>
              </a:rPr>
            </a:br>
            <a:r>
              <a:rPr lang="tr-TR" sz="1800" b="1" dirty="0">
                <a:latin typeface="Times New Roman"/>
                <a:cs typeface="Times New Roman"/>
              </a:rPr>
              <a:t>(Kaynak: 3 Temmuz 2025 </a:t>
            </a:r>
            <a:r>
              <a:rPr lang="tr-TR" sz="1800" b="1" dirty="0">
                <a:latin typeface="Times New Roman"/>
                <a:cs typeface="Times New Roman"/>
                <a:hlinkClick r:id="rId3"/>
              </a:rPr>
              <a:t>www.tcmb.gov.tr</a:t>
            </a:r>
            <a:r>
              <a:rPr lang="tr-TR" sz="1800" b="1" dirty="0">
                <a:latin typeface="Times New Roman"/>
                <a:cs typeface="Times New Roman"/>
              </a:rPr>
              <a:t> )</a:t>
            </a:r>
            <a:br>
              <a:rPr lang="tr-TR" sz="1800" dirty="0">
                <a:latin typeface="Times New Roman" pitchFamily="18" charset="0"/>
                <a:cs typeface="Times New Roman" pitchFamily="18" charset="0"/>
              </a:rPr>
            </a:br>
            <a:endParaRPr lang="tr-TR" sz="1800" dirty="0"/>
          </a:p>
        </p:txBody>
      </p:sp>
      <p:graphicFrame>
        <p:nvGraphicFramePr>
          <p:cNvPr id="8" name="İçerik Yer Tutucusu 7"/>
          <p:cNvGraphicFramePr>
            <a:graphicFrameLocks noGrp="1"/>
          </p:cNvGraphicFramePr>
          <p:nvPr>
            <p:ph idx="1"/>
            <p:extLst>
              <p:ext uri="{D42A27DB-BD31-4B8C-83A1-F6EECF244321}">
                <p14:modId xmlns:p14="http://schemas.microsoft.com/office/powerpoint/2010/main" val="1512140981"/>
              </p:ext>
            </p:extLst>
          </p:nvPr>
        </p:nvGraphicFramePr>
        <p:xfrm>
          <a:off x="322729" y="942392"/>
          <a:ext cx="8480616" cy="5790108"/>
        </p:xfrm>
        <a:graphic>
          <a:graphicData uri="http://schemas.openxmlformats.org/drawingml/2006/table">
            <a:tbl>
              <a:tblPr/>
              <a:tblGrid>
                <a:gridCol w="1060077">
                  <a:extLst>
                    <a:ext uri="{9D8B030D-6E8A-4147-A177-3AD203B41FA5}">
                      <a16:colId xmlns:a16="http://schemas.microsoft.com/office/drawing/2014/main" val="20000"/>
                    </a:ext>
                  </a:extLst>
                </a:gridCol>
                <a:gridCol w="1060077">
                  <a:extLst>
                    <a:ext uri="{9D8B030D-6E8A-4147-A177-3AD203B41FA5}">
                      <a16:colId xmlns:a16="http://schemas.microsoft.com/office/drawing/2014/main" val="20001"/>
                    </a:ext>
                  </a:extLst>
                </a:gridCol>
                <a:gridCol w="1060077">
                  <a:extLst>
                    <a:ext uri="{9D8B030D-6E8A-4147-A177-3AD203B41FA5}">
                      <a16:colId xmlns:a16="http://schemas.microsoft.com/office/drawing/2014/main" val="20002"/>
                    </a:ext>
                  </a:extLst>
                </a:gridCol>
                <a:gridCol w="1060077">
                  <a:extLst>
                    <a:ext uri="{9D8B030D-6E8A-4147-A177-3AD203B41FA5}">
                      <a16:colId xmlns:a16="http://schemas.microsoft.com/office/drawing/2014/main" val="20003"/>
                    </a:ext>
                  </a:extLst>
                </a:gridCol>
                <a:gridCol w="1060077">
                  <a:extLst>
                    <a:ext uri="{9D8B030D-6E8A-4147-A177-3AD203B41FA5}">
                      <a16:colId xmlns:a16="http://schemas.microsoft.com/office/drawing/2014/main" val="20004"/>
                    </a:ext>
                  </a:extLst>
                </a:gridCol>
                <a:gridCol w="1060077">
                  <a:extLst>
                    <a:ext uri="{9D8B030D-6E8A-4147-A177-3AD203B41FA5}">
                      <a16:colId xmlns:a16="http://schemas.microsoft.com/office/drawing/2014/main" val="20005"/>
                    </a:ext>
                  </a:extLst>
                </a:gridCol>
                <a:gridCol w="1060077">
                  <a:extLst>
                    <a:ext uri="{9D8B030D-6E8A-4147-A177-3AD203B41FA5}">
                      <a16:colId xmlns:a16="http://schemas.microsoft.com/office/drawing/2014/main" val="20006"/>
                    </a:ext>
                  </a:extLst>
                </a:gridCol>
                <a:gridCol w="1060077">
                  <a:extLst>
                    <a:ext uri="{9D8B030D-6E8A-4147-A177-3AD203B41FA5}">
                      <a16:colId xmlns:a16="http://schemas.microsoft.com/office/drawing/2014/main" val="20007"/>
                    </a:ext>
                  </a:extLst>
                </a:gridCol>
              </a:tblGrid>
              <a:tr h="243780">
                <a:tc>
                  <a:txBody>
                    <a:bodyPr/>
                    <a:lstStyle/>
                    <a:p>
                      <a:pPr algn="ctr" rtl="0" fontAlgn="ctr"/>
                      <a:r>
                        <a:rPr lang="tr-TR" sz="1400" b="1" i="0" u="none" strike="noStrike" dirty="0">
                          <a:solidFill>
                            <a:srgbClr val="000000"/>
                          </a:solidFill>
                          <a:effectLst/>
                          <a:latin typeface="Trebuchet MS" panose="020B0603020202020204" pitchFamily="34" charset="0"/>
                        </a:rPr>
                        <a:t>TARİH</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ORAN</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TARİH</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ORAN</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TARİH</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ORAN</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TARİH</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ORAN</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000"/>
                  </a:ext>
                </a:extLst>
              </a:tr>
              <a:tr h="291912">
                <a:tc>
                  <a:txBody>
                    <a:bodyPr/>
                    <a:lstStyle/>
                    <a:p>
                      <a:pPr algn="ctr" rtl="0" fontAlgn="ctr"/>
                      <a:r>
                        <a:rPr lang="tr-TR" sz="1400" b="0" i="0" u="none" strike="noStrike" dirty="0">
                          <a:solidFill>
                            <a:srgbClr val="000000"/>
                          </a:solidFill>
                          <a:effectLst/>
                          <a:latin typeface="Calibri"/>
                        </a:rPr>
                        <a:t>26.01.2024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53,46</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07.06.2024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61.45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18.10.2024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56,50</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28.02.2025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48,49</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1912">
                <a:tc>
                  <a:txBody>
                    <a:bodyPr/>
                    <a:lstStyle/>
                    <a:p>
                      <a:pPr algn="ctr" rtl="0" fontAlgn="ctr"/>
                      <a:r>
                        <a:rPr lang="tr-TR" sz="1400" b="0" i="0" u="none" strike="noStrike" dirty="0">
                          <a:solidFill>
                            <a:srgbClr val="000000"/>
                          </a:solidFill>
                          <a:effectLst/>
                          <a:latin typeface="Calibri"/>
                        </a:rPr>
                        <a:t>02.02.2024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53,12</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14.06.2024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60.38</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25.10.2024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r>
                        <a:rPr lang="tr-TR" sz="1400" dirty="0"/>
                        <a:t>56,69</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r>
                        <a:rPr lang="tr-TR" sz="1400" dirty="0"/>
                        <a:t>07.03.2025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50,36</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1912">
                <a:tc>
                  <a:txBody>
                    <a:bodyPr/>
                    <a:lstStyle/>
                    <a:p>
                      <a:pPr algn="ctr"/>
                      <a:r>
                        <a:rPr lang="tr-TR" sz="1400" dirty="0"/>
                        <a:t>09.02.2024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53,34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21.06.2024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63.13</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01.11.2024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56,22</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14.03.2025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r>
                        <a:rPr lang="tr-TR" sz="1400" dirty="0"/>
                        <a:t>50,32</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91912">
                <a:tc>
                  <a:txBody>
                    <a:bodyPr/>
                    <a:lstStyle/>
                    <a:p>
                      <a:pPr algn="ctr"/>
                      <a:r>
                        <a:rPr lang="tr-TR" sz="1400" dirty="0"/>
                        <a:t>16.02.2024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52,91</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28.06.2024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61.07</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08.11.2024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55,73</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21.03.2025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51,27</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91912">
                <a:tc>
                  <a:txBody>
                    <a:bodyPr/>
                    <a:lstStyle/>
                    <a:p>
                      <a:pPr algn="ctr"/>
                      <a:r>
                        <a:rPr lang="tr-TR" sz="1400" dirty="0"/>
                        <a:t>23.02.2024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53,31</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05.07.2024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60.52</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15.11.2024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52,68</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28.03.2025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54,74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91912">
                <a:tc>
                  <a:txBody>
                    <a:bodyPr/>
                    <a:lstStyle/>
                    <a:p>
                      <a:pPr algn="ctr"/>
                      <a:r>
                        <a:rPr lang="tr-TR" sz="1400" dirty="0"/>
                        <a:t>01.03.2024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53,38</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12.07.2024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60.76</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22.11.2024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55,52</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t>04.04.2025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58,23</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291912">
                <a:tc>
                  <a:txBody>
                    <a:bodyPr/>
                    <a:lstStyle/>
                    <a:p>
                      <a:pPr algn="ctr"/>
                      <a:r>
                        <a:rPr lang="tr-TR" sz="1400" dirty="0"/>
                        <a:t>08.03.2024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55,33</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19.07.2024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60.43</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400" b="0" i="0" u="none" strike="noStrike" kern="1200" dirty="0">
                          <a:solidFill>
                            <a:srgbClr val="000000"/>
                          </a:solidFill>
                          <a:latin typeface="Calibri"/>
                          <a:ea typeface="+mn-ea"/>
                          <a:cs typeface="+mn-cs"/>
                        </a:rPr>
                        <a:t>29.11.2024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400" b="0" i="0" u="none" strike="noStrike" kern="1200" dirty="0">
                          <a:solidFill>
                            <a:srgbClr val="000000"/>
                          </a:solidFill>
                          <a:latin typeface="+mn-lt"/>
                          <a:ea typeface="+mn-ea"/>
                          <a:cs typeface="+mn-cs"/>
                        </a:rPr>
                        <a:t>54,80</a:t>
                      </a:r>
                      <a:endParaRPr lang="tr-TR" sz="14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11.04.2025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54,85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7"/>
                  </a:ext>
                </a:extLst>
              </a:tr>
              <a:tr h="291912">
                <a:tc>
                  <a:txBody>
                    <a:bodyPr/>
                    <a:lstStyle/>
                    <a:p>
                      <a:pPr algn="ctr"/>
                      <a:r>
                        <a:rPr lang="tr-TR" sz="1400" dirty="0"/>
                        <a:t>15.03.2024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59,58</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26.07.2024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59.24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06.12.2024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56,03</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18.04.2025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55,72</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8"/>
                  </a:ext>
                </a:extLst>
              </a:tr>
              <a:tr h="291912">
                <a:tc>
                  <a:txBody>
                    <a:bodyPr/>
                    <a:lstStyle/>
                    <a:p>
                      <a:pPr algn="ctr"/>
                      <a:r>
                        <a:rPr lang="tr-TR" sz="1400" dirty="0"/>
                        <a:t>22.03.2024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63,32</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02.08.2024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59.30</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13.12.2024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55,47</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25.04.2025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57,63</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r h="291912">
                <a:tc>
                  <a:txBody>
                    <a:bodyPr/>
                    <a:lstStyle/>
                    <a:p>
                      <a:pPr algn="ctr"/>
                      <a:r>
                        <a:rPr lang="tr-TR" sz="1400" dirty="0"/>
                        <a:t>29.03.2024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67,59</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09.08.2024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58.57</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20.12.2024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55,19</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02.05.2025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59,19</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291912">
                <a:tc>
                  <a:txBody>
                    <a:bodyPr/>
                    <a:lstStyle/>
                    <a:p>
                      <a:pPr algn="ctr"/>
                      <a:r>
                        <a:rPr lang="tr-TR" sz="1400" b="1" dirty="0"/>
                        <a:t>05.04.2024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69,02</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t>16.08.2024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57.79</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27.12.2024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55,55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09.05.2025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59,27</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1"/>
                  </a:ext>
                </a:extLst>
              </a:tr>
              <a:tr h="291912">
                <a:tc>
                  <a:txBody>
                    <a:bodyPr/>
                    <a:lstStyle/>
                    <a:p>
                      <a:pPr algn="ctr"/>
                      <a:r>
                        <a:rPr lang="tr-TR" sz="1400" dirty="0"/>
                        <a:t>12.04.2024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66,18</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23.08.2024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56.99</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03.01.2025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56,45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16.05.2025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53,68</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29191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a:t>19.04.2024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68,29</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30.08.2024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56.45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10.01.2025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54,76</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t>23.05.2025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59,18</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r h="291912">
                <a:tc>
                  <a:txBody>
                    <a:bodyPr/>
                    <a:lstStyle/>
                    <a:p>
                      <a:pPr algn="ctr"/>
                      <a:r>
                        <a:rPr lang="tr-TR" sz="1400" dirty="0"/>
                        <a:t>26.04.2024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67,06</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06.09.2024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57,77</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17.01.2025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53,46</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b="1" dirty="0"/>
                        <a:t>30.05.2025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58,05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291912">
                <a:tc>
                  <a:txBody>
                    <a:bodyPr/>
                    <a:lstStyle/>
                    <a:p>
                      <a:pPr algn="ctr"/>
                      <a:r>
                        <a:rPr lang="tr-TR" sz="1400" dirty="0"/>
                        <a:t>03.05.2024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66,08</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13.09.2024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56,69</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24.01.2025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54,37</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06.06.2025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58,88</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6"/>
                  </a:ext>
                </a:extLst>
              </a:tr>
              <a:tr h="291912">
                <a:tc>
                  <a:txBody>
                    <a:bodyPr/>
                    <a:lstStyle/>
                    <a:p>
                      <a:pPr algn="ctr"/>
                      <a:r>
                        <a:rPr lang="tr-TR" sz="1400" dirty="0"/>
                        <a:t>10.05.2024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65,34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20.09.2024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55,07</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31.01.2025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51,63</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13.06.2025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60,27</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7"/>
                  </a:ext>
                </a:extLst>
              </a:tr>
              <a:tr h="291912">
                <a:tc>
                  <a:txBody>
                    <a:bodyPr/>
                    <a:lstStyle/>
                    <a:p>
                      <a:pPr algn="ctr"/>
                      <a:r>
                        <a:rPr lang="tr-TR" sz="1400" dirty="0"/>
                        <a:t>17.05.2024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63,70</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r>
                        <a:rPr lang="tr-TR" sz="1400" dirty="0"/>
                        <a:t>27.09.2024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57,00</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07.02.2025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50,83</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20.06.2025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58,82</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8"/>
                  </a:ext>
                </a:extLst>
              </a:tr>
              <a:tr h="291912">
                <a:tc>
                  <a:txBody>
                    <a:bodyPr/>
                    <a:lstStyle/>
                    <a:p>
                      <a:pPr algn="ctr"/>
                      <a:r>
                        <a:rPr lang="tr-TR" sz="1400" dirty="0"/>
                        <a:t>24.05.2024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62,70</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04.10.2024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56,94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14.02.2025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50,56</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b="1" dirty="0"/>
                        <a:t>27.06.2025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b="1" dirty="0"/>
                        <a:t>57,86</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9"/>
                  </a:ext>
                </a:extLst>
              </a:tr>
              <a:tr h="291912">
                <a:tc>
                  <a:txBody>
                    <a:bodyPr/>
                    <a:lstStyle/>
                    <a:p>
                      <a:pPr algn="ctr"/>
                      <a:r>
                        <a:rPr lang="tr-TR" sz="1400" dirty="0"/>
                        <a:t>31.05.2024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62,54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11.10.2024</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55,82</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21.02.2025</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400" dirty="0"/>
                        <a:t>49,98</a:t>
                      </a:r>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400" dirty="0"/>
                    </a:p>
                  </a:txBody>
                  <a:tcPr marL="9256" marR="9256" marT="92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24548998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Başlık"/>
          <p:cNvSpPr>
            <a:spLocks noGrp="1"/>
          </p:cNvSpPr>
          <p:nvPr>
            <p:ph type="title"/>
          </p:nvPr>
        </p:nvSpPr>
        <p:spPr>
          <a:xfrm>
            <a:off x="457200" y="154718"/>
            <a:ext cx="8229600" cy="1143000"/>
          </a:xfrm>
        </p:spPr>
        <p:txBody>
          <a:bodyPr>
            <a:normAutofit/>
          </a:bodyPr>
          <a:lstStyle/>
          <a:p>
            <a:pPr marL="514350" lvl="0" indent="-514350">
              <a:spcBef>
                <a:spcPct val="20000"/>
              </a:spcBef>
            </a:pPr>
            <a:r>
              <a:rPr lang="tr-TR" sz="2400" b="1" dirty="0">
                <a:solidFill>
                  <a:prstClr val="black"/>
                </a:solidFill>
                <a:latin typeface="Times New Roman" pitchFamily="18" charset="0"/>
                <a:ea typeface="+mn-ea"/>
                <a:cs typeface="Times New Roman" pitchFamily="18" charset="0"/>
              </a:rPr>
              <a:t>)</a:t>
            </a:r>
            <a:endParaRPr lang="tr-TR" sz="5400" dirty="0"/>
          </a:p>
        </p:txBody>
      </p:sp>
      <p:graphicFrame>
        <p:nvGraphicFramePr>
          <p:cNvPr id="8" name="1 Grafik"/>
          <p:cNvGraphicFramePr/>
          <p:nvPr>
            <p:extLst>
              <p:ext uri="{D42A27DB-BD31-4B8C-83A1-F6EECF244321}">
                <p14:modId xmlns:p14="http://schemas.microsoft.com/office/powerpoint/2010/main" val="663047553"/>
              </p:ext>
            </p:extLst>
          </p:nvPr>
        </p:nvGraphicFramePr>
        <p:xfrm>
          <a:off x="383475" y="989045"/>
          <a:ext cx="8664314" cy="5714237"/>
        </p:xfrm>
        <a:graphic>
          <a:graphicData uri="http://schemas.openxmlformats.org/drawingml/2006/chart">
            <c:chart xmlns:c="http://schemas.openxmlformats.org/drawingml/2006/chart" xmlns:r="http://schemas.openxmlformats.org/officeDocument/2006/relationships" r:id="rId2"/>
          </a:graphicData>
        </a:graphic>
      </p:graphicFrame>
      <p:sp>
        <p:nvSpPr>
          <p:cNvPr id="2" name="1 Başlık">
            <a:extLst>
              <a:ext uri="{FF2B5EF4-FFF2-40B4-BE49-F238E27FC236}">
                <a16:creationId xmlns:a16="http://schemas.microsoft.com/office/drawing/2014/main" id="{47E9A4F8-4389-08CF-6FB7-A35E343936CA}"/>
              </a:ext>
            </a:extLst>
          </p:cNvPr>
          <p:cNvSpPr txBox="1">
            <a:spLocks/>
          </p:cNvSpPr>
          <p:nvPr/>
        </p:nvSpPr>
        <p:spPr>
          <a:xfrm>
            <a:off x="270455" y="155730"/>
            <a:ext cx="8628845" cy="833315"/>
          </a:xfrm>
          <a:prstGeom prst="rect">
            <a:avLst/>
          </a:prstGeom>
          <a:solidFill>
            <a:schemeClr val="accent2">
              <a:lumMod val="20000"/>
              <a:lumOff val="80000"/>
            </a:schemeClr>
          </a:solidFill>
          <a:ln w="12700">
            <a:solidFill>
              <a:schemeClr val="tx1"/>
            </a:solidFill>
          </a:ln>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14350" indent="-514350">
              <a:spcBef>
                <a:spcPts val="0"/>
              </a:spcBef>
            </a:pPr>
            <a:r>
              <a:rPr lang="tr-TR" sz="2400" b="1" dirty="0">
                <a:latin typeface="Times New Roman" pitchFamily="18" charset="0"/>
                <a:cs typeface="Times New Roman" pitchFamily="18" charset="0"/>
              </a:rPr>
              <a:t>TİCARİ KREDİ FAİZ ORANLARI </a:t>
            </a:r>
            <a:br>
              <a:rPr lang="tr-TR" sz="2400" b="1" dirty="0">
                <a:latin typeface="Times New Roman" pitchFamily="18" charset="0"/>
                <a:cs typeface="Times New Roman" pitchFamily="18" charset="0"/>
              </a:rPr>
            </a:br>
            <a:r>
              <a:rPr lang="tr-TR" sz="2400" b="1" dirty="0">
                <a:latin typeface="Times New Roman" pitchFamily="18" charset="0"/>
                <a:cs typeface="Times New Roman" pitchFamily="18" charset="0"/>
              </a:rPr>
              <a:t>(BANKALARIN UYGULADIĞI  ORTALAMA AĞIRLIKLI FAİZ ORANI)  2007-2025</a:t>
            </a:r>
          </a:p>
        </p:txBody>
      </p:sp>
      <p:sp>
        <p:nvSpPr>
          <p:cNvPr id="3" name="Dikdörtgen 2"/>
          <p:cNvSpPr/>
          <p:nvPr/>
        </p:nvSpPr>
        <p:spPr>
          <a:xfrm>
            <a:off x="7760456" y="1231850"/>
            <a:ext cx="926344" cy="484748"/>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5493102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p:cNvGraphicFramePr>
            <a:graphicFrameLocks noGrp="1"/>
          </p:cNvGraphicFramePr>
          <p:nvPr>
            <p:extLst>
              <p:ext uri="{D42A27DB-BD31-4B8C-83A1-F6EECF244321}">
                <p14:modId xmlns:p14="http://schemas.microsoft.com/office/powerpoint/2010/main" val="304454270"/>
              </p:ext>
            </p:extLst>
          </p:nvPr>
        </p:nvGraphicFramePr>
        <p:xfrm>
          <a:off x="216308" y="873805"/>
          <a:ext cx="8691720" cy="5988320"/>
        </p:xfrm>
        <a:graphic>
          <a:graphicData uri="http://schemas.openxmlformats.org/drawingml/2006/table">
            <a:tbl>
              <a:tblPr firstRow="1" bandRow="1">
                <a:tableStyleId>{21E4AEA4-8DFA-4A89-87EB-49C32662AFE0}</a:tableStyleId>
              </a:tblPr>
              <a:tblGrid>
                <a:gridCol w="1448620">
                  <a:extLst>
                    <a:ext uri="{9D8B030D-6E8A-4147-A177-3AD203B41FA5}">
                      <a16:colId xmlns:a16="http://schemas.microsoft.com/office/drawing/2014/main" val="2063564058"/>
                    </a:ext>
                  </a:extLst>
                </a:gridCol>
                <a:gridCol w="1448620">
                  <a:extLst>
                    <a:ext uri="{9D8B030D-6E8A-4147-A177-3AD203B41FA5}">
                      <a16:colId xmlns:a16="http://schemas.microsoft.com/office/drawing/2014/main" val="1112797242"/>
                    </a:ext>
                  </a:extLst>
                </a:gridCol>
                <a:gridCol w="1448620">
                  <a:extLst>
                    <a:ext uri="{9D8B030D-6E8A-4147-A177-3AD203B41FA5}">
                      <a16:colId xmlns:a16="http://schemas.microsoft.com/office/drawing/2014/main" val="3063625038"/>
                    </a:ext>
                  </a:extLst>
                </a:gridCol>
                <a:gridCol w="1448620">
                  <a:extLst>
                    <a:ext uri="{9D8B030D-6E8A-4147-A177-3AD203B41FA5}">
                      <a16:colId xmlns:a16="http://schemas.microsoft.com/office/drawing/2014/main" val="3725075146"/>
                    </a:ext>
                  </a:extLst>
                </a:gridCol>
                <a:gridCol w="1448620">
                  <a:extLst>
                    <a:ext uri="{9D8B030D-6E8A-4147-A177-3AD203B41FA5}">
                      <a16:colId xmlns:a16="http://schemas.microsoft.com/office/drawing/2014/main" val="4236443551"/>
                    </a:ext>
                  </a:extLst>
                </a:gridCol>
                <a:gridCol w="1448620">
                  <a:extLst>
                    <a:ext uri="{9D8B030D-6E8A-4147-A177-3AD203B41FA5}">
                      <a16:colId xmlns:a16="http://schemas.microsoft.com/office/drawing/2014/main" val="2247678589"/>
                    </a:ext>
                  </a:extLst>
                </a:gridCol>
              </a:tblGrid>
              <a:tr h="727391">
                <a:tc>
                  <a:txBody>
                    <a:bodyPr/>
                    <a:lstStyle/>
                    <a:p>
                      <a:pPr algn="ctr" fontAlgn="b"/>
                      <a:r>
                        <a:rPr lang="tr-TR" sz="1600" b="1" i="0" u="none" strike="noStrike" dirty="0">
                          <a:solidFill>
                            <a:schemeClr val="tx1"/>
                          </a:solidFill>
                          <a:effectLst/>
                          <a:latin typeface="+mn-lt"/>
                        </a:rPr>
                        <a:t>Tarih</a:t>
                      </a:r>
                    </a:p>
                  </a:txBody>
                  <a:tcPr marL="0" marR="0" marT="0" marB="0" anchor="ctr"/>
                </a:tc>
                <a:tc>
                  <a:txBody>
                    <a:bodyPr/>
                    <a:lstStyle/>
                    <a:p>
                      <a:pPr algn="ctr" fontAlgn="b"/>
                      <a:r>
                        <a:rPr lang="sv-SE" sz="1600" b="1" i="0" u="none" strike="noStrike" dirty="0">
                          <a:solidFill>
                            <a:schemeClr val="tx1"/>
                          </a:solidFill>
                          <a:effectLst/>
                          <a:latin typeface="+mn-lt"/>
                        </a:rPr>
                        <a:t>1 Aya Kadar Vadeli (TL)(%)</a:t>
                      </a:r>
                    </a:p>
                  </a:txBody>
                  <a:tcPr marL="0" marR="0" marT="0" marB="0" anchor="ctr"/>
                </a:tc>
                <a:tc>
                  <a:txBody>
                    <a:bodyPr/>
                    <a:lstStyle/>
                    <a:p>
                      <a:pPr algn="ctr" fontAlgn="b"/>
                      <a:r>
                        <a:rPr lang="sv-SE" sz="1600" b="1" i="0" u="none" strike="noStrike" dirty="0">
                          <a:solidFill>
                            <a:schemeClr val="tx1"/>
                          </a:solidFill>
                          <a:effectLst/>
                          <a:latin typeface="+mn-lt"/>
                        </a:rPr>
                        <a:t>3 Aya Kadar Vadeli (TL)(%)</a:t>
                      </a:r>
                    </a:p>
                  </a:txBody>
                  <a:tcPr marL="0" marR="0" marT="0" marB="0" anchor="ctr"/>
                </a:tc>
                <a:tc>
                  <a:txBody>
                    <a:bodyPr/>
                    <a:lstStyle/>
                    <a:p>
                      <a:pPr algn="ctr" fontAlgn="b"/>
                      <a:r>
                        <a:rPr lang="sv-SE" sz="1600" b="1" i="0" u="none" strike="noStrike" dirty="0">
                          <a:solidFill>
                            <a:schemeClr val="tx1"/>
                          </a:solidFill>
                          <a:effectLst/>
                          <a:latin typeface="+mn-lt"/>
                        </a:rPr>
                        <a:t>6 Aya Kadar Vadeli (TL)(%)</a:t>
                      </a:r>
                    </a:p>
                  </a:txBody>
                  <a:tcPr marL="0" marR="0" marT="0" marB="0" anchor="ctr"/>
                </a:tc>
                <a:tc>
                  <a:txBody>
                    <a:bodyPr/>
                    <a:lstStyle/>
                    <a:p>
                      <a:pPr algn="ctr" fontAlgn="b"/>
                      <a:r>
                        <a:rPr lang="sv-SE" sz="1600" b="1" i="0" u="none" strike="noStrike" dirty="0">
                          <a:solidFill>
                            <a:schemeClr val="tx1"/>
                          </a:solidFill>
                          <a:effectLst/>
                          <a:latin typeface="+mn-lt"/>
                        </a:rPr>
                        <a:t>1 Yıla Kadar Vadeli (TL)(%)</a:t>
                      </a:r>
                    </a:p>
                  </a:txBody>
                  <a:tcPr marL="0" marR="0" marT="0" marB="0" anchor="ctr"/>
                </a:tc>
                <a:tc>
                  <a:txBody>
                    <a:bodyPr/>
                    <a:lstStyle/>
                    <a:p>
                      <a:pPr algn="ctr" fontAlgn="b"/>
                      <a:r>
                        <a:rPr lang="es-ES" sz="1600" b="1" i="0" u="none" strike="noStrike" dirty="0">
                          <a:solidFill>
                            <a:schemeClr val="tx1"/>
                          </a:solidFill>
                          <a:effectLst/>
                          <a:latin typeface="Calibri" panose="020F0502020204030204" pitchFamily="34" charset="0"/>
                        </a:rPr>
                        <a:t>1 Yıl ve Daha Uzun Vadeli (TL)(%)</a:t>
                      </a:r>
                    </a:p>
                  </a:txBody>
                  <a:tcPr marL="0" marR="0" marT="0" marB="0" anchor="ctr"/>
                </a:tc>
                <a:extLst>
                  <a:ext uri="{0D108BD9-81ED-4DB2-BD59-A6C34878D82A}">
                    <a16:rowId xmlns:a16="http://schemas.microsoft.com/office/drawing/2014/main" val="2121861449"/>
                  </a:ext>
                </a:extLst>
              </a:tr>
              <a:tr h="262840">
                <a:tc>
                  <a:txBody>
                    <a:bodyPr/>
                    <a:lstStyle/>
                    <a:p>
                      <a:pPr algn="ctr" fontAlgn="b"/>
                      <a:r>
                        <a:rPr lang="tr-TR" sz="1400" b="0" i="0" u="none" strike="noStrike" dirty="0">
                          <a:solidFill>
                            <a:srgbClr val="000000"/>
                          </a:solidFill>
                          <a:effectLst/>
                          <a:latin typeface="+mn-lt"/>
                        </a:rPr>
                        <a:t>Eyl.23</a:t>
                      </a:r>
                    </a:p>
                  </a:txBody>
                  <a:tcPr marL="0" marR="0" marT="0" marB="0" anchor="ctr"/>
                </a:tc>
                <a:tc>
                  <a:txBody>
                    <a:bodyPr/>
                    <a:lstStyle/>
                    <a:p>
                      <a:pPr algn="ctr" fontAlgn="b"/>
                      <a:r>
                        <a:rPr lang="tr-TR" sz="1400" b="0" i="0" u="none" strike="noStrike" dirty="0">
                          <a:solidFill>
                            <a:srgbClr val="000000"/>
                          </a:solidFill>
                          <a:effectLst/>
                          <a:latin typeface="+mn-lt"/>
                        </a:rPr>
                        <a:t>49,00</a:t>
                      </a:r>
                    </a:p>
                  </a:txBody>
                  <a:tcPr marL="0" marR="0" marT="0" marB="0" anchor="ctr"/>
                </a:tc>
                <a:tc>
                  <a:txBody>
                    <a:bodyPr/>
                    <a:lstStyle/>
                    <a:p>
                      <a:pPr algn="ctr" fontAlgn="b"/>
                      <a:r>
                        <a:rPr lang="tr-TR" sz="1400" b="0" i="0" u="none" strike="noStrike" dirty="0">
                          <a:solidFill>
                            <a:srgbClr val="000000"/>
                          </a:solidFill>
                          <a:effectLst/>
                          <a:latin typeface="+mn-lt"/>
                        </a:rPr>
                        <a:t>60,00</a:t>
                      </a:r>
                    </a:p>
                  </a:txBody>
                  <a:tcPr marL="0" marR="0" marT="0" marB="0" anchor="ctr"/>
                </a:tc>
                <a:tc>
                  <a:txBody>
                    <a:bodyPr/>
                    <a:lstStyle/>
                    <a:p>
                      <a:pPr algn="ctr" fontAlgn="b"/>
                      <a:r>
                        <a:rPr lang="tr-TR" sz="1400" b="0" i="0" u="none" strike="noStrike" dirty="0">
                          <a:solidFill>
                            <a:srgbClr val="000000"/>
                          </a:solidFill>
                          <a:effectLst/>
                          <a:latin typeface="+mn-lt"/>
                        </a:rPr>
                        <a:t>65,00</a:t>
                      </a:r>
                    </a:p>
                  </a:txBody>
                  <a:tcPr marL="0" marR="0" marT="0" marB="0" anchor="ctr"/>
                </a:tc>
                <a:tc>
                  <a:txBody>
                    <a:bodyPr/>
                    <a:lstStyle/>
                    <a:p>
                      <a:pPr algn="ctr" fontAlgn="b"/>
                      <a:r>
                        <a:rPr lang="tr-TR" sz="1400" b="0" i="0" u="none" strike="noStrike" dirty="0">
                          <a:solidFill>
                            <a:srgbClr val="000000"/>
                          </a:solidFill>
                          <a:effectLst/>
                          <a:latin typeface="+mn-lt"/>
                        </a:rPr>
                        <a:t>60,00</a:t>
                      </a:r>
                    </a:p>
                  </a:txBody>
                  <a:tcPr marL="0" marR="0" marT="0" marB="0" anchor="ctr"/>
                </a:tc>
                <a:tc>
                  <a:txBody>
                    <a:bodyPr/>
                    <a:lstStyle/>
                    <a:p>
                      <a:pPr algn="ctr" fontAlgn="b"/>
                      <a:r>
                        <a:rPr lang="tr-TR" sz="1400" b="0" i="0" u="none" strike="noStrike">
                          <a:solidFill>
                            <a:srgbClr val="000000"/>
                          </a:solidFill>
                          <a:effectLst/>
                          <a:latin typeface="+mn-lt"/>
                        </a:rPr>
                        <a:t>51,00</a:t>
                      </a:r>
                    </a:p>
                  </a:txBody>
                  <a:tcPr marL="0" marR="0" marT="0" marB="0" anchor="ctr"/>
                </a:tc>
                <a:extLst>
                  <a:ext uri="{0D108BD9-81ED-4DB2-BD59-A6C34878D82A}">
                    <a16:rowId xmlns:a16="http://schemas.microsoft.com/office/drawing/2014/main" val="1832496369"/>
                  </a:ext>
                </a:extLst>
              </a:tr>
              <a:tr h="262840">
                <a:tc>
                  <a:txBody>
                    <a:bodyPr/>
                    <a:lstStyle/>
                    <a:p>
                      <a:pPr algn="ctr" fontAlgn="b"/>
                      <a:r>
                        <a:rPr lang="tr-TR" sz="1400" b="0" i="0" u="none" strike="noStrike" dirty="0">
                          <a:solidFill>
                            <a:srgbClr val="000000"/>
                          </a:solidFill>
                          <a:effectLst/>
                          <a:latin typeface="+mn-lt"/>
                        </a:rPr>
                        <a:t>Eki.23</a:t>
                      </a:r>
                    </a:p>
                  </a:txBody>
                  <a:tcPr marL="0" marR="0" marT="0" marB="0" anchor="ctr"/>
                </a:tc>
                <a:tc>
                  <a:txBody>
                    <a:bodyPr/>
                    <a:lstStyle/>
                    <a:p>
                      <a:pPr algn="ctr" fontAlgn="b"/>
                      <a:r>
                        <a:rPr lang="tr-TR" sz="1400" b="0" i="0" u="none" strike="noStrike" dirty="0">
                          <a:solidFill>
                            <a:srgbClr val="000000"/>
                          </a:solidFill>
                          <a:effectLst/>
                          <a:latin typeface="+mn-lt"/>
                        </a:rPr>
                        <a:t>50,00</a:t>
                      </a:r>
                    </a:p>
                  </a:txBody>
                  <a:tcPr marL="0" marR="0" marT="0" marB="0" anchor="ctr"/>
                </a:tc>
                <a:tc>
                  <a:txBody>
                    <a:bodyPr/>
                    <a:lstStyle/>
                    <a:p>
                      <a:pPr algn="ctr" fontAlgn="b"/>
                      <a:r>
                        <a:rPr lang="tr-TR" sz="1400" b="0" i="0" u="none" strike="noStrike">
                          <a:solidFill>
                            <a:srgbClr val="000000"/>
                          </a:solidFill>
                          <a:effectLst/>
                          <a:latin typeface="+mn-lt"/>
                        </a:rPr>
                        <a:t>65,00</a:t>
                      </a:r>
                    </a:p>
                  </a:txBody>
                  <a:tcPr marL="0" marR="0" marT="0" marB="0" anchor="ctr"/>
                </a:tc>
                <a:tc>
                  <a:txBody>
                    <a:bodyPr/>
                    <a:lstStyle/>
                    <a:p>
                      <a:pPr algn="ctr" fontAlgn="b"/>
                      <a:r>
                        <a:rPr lang="tr-TR" sz="1400" b="0" i="0" u="none" strike="noStrike" dirty="0">
                          <a:solidFill>
                            <a:srgbClr val="000000"/>
                          </a:solidFill>
                          <a:effectLst/>
                          <a:latin typeface="+mn-lt"/>
                        </a:rPr>
                        <a:t>65,00</a:t>
                      </a:r>
                    </a:p>
                  </a:txBody>
                  <a:tcPr marL="0" marR="0" marT="0" marB="0" anchor="ctr"/>
                </a:tc>
                <a:tc>
                  <a:txBody>
                    <a:bodyPr/>
                    <a:lstStyle/>
                    <a:p>
                      <a:pPr algn="ctr" fontAlgn="b"/>
                      <a:r>
                        <a:rPr lang="tr-TR" sz="1400" b="0" i="0" u="none" strike="noStrike" dirty="0">
                          <a:solidFill>
                            <a:srgbClr val="000000"/>
                          </a:solidFill>
                          <a:effectLst/>
                          <a:latin typeface="+mn-lt"/>
                        </a:rPr>
                        <a:t>60,00</a:t>
                      </a:r>
                    </a:p>
                  </a:txBody>
                  <a:tcPr marL="0" marR="0" marT="0" marB="0" anchor="ctr"/>
                </a:tc>
                <a:tc>
                  <a:txBody>
                    <a:bodyPr/>
                    <a:lstStyle/>
                    <a:p>
                      <a:pPr algn="ctr" fontAlgn="b"/>
                      <a:r>
                        <a:rPr lang="tr-TR" sz="1400" b="0" i="0" u="none" strike="noStrike">
                          <a:solidFill>
                            <a:srgbClr val="000000"/>
                          </a:solidFill>
                          <a:effectLst/>
                          <a:latin typeface="+mn-lt"/>
                        </a:rPr>
                        <a:t>57,00</a:t>
                      </a:r>
                    </a:p>
                  </a:txBody>
                  <a:tcPr marL="0" marR="0" marT="0" marB="0" anchor="ctr"/>
                </a:tc>
                <a:extLst>
                  <a:ext uri="{0D108BD9-81ED-4DB2-BD59-A6C34878D82A}">
                    <a16:rowId xmlns:a16="http://schemas.microsoft.com/office/drawing/2014/main" val="1643863130"/>
                  </a:ext>
                </a:extLst>
              </a:tr>
              <a:tr h="262840">
                <a:tc>
                  <a:txBody>
                    <a:bodyPr/>
                    <a:lstStyle/>
                    <a:p>
                      <a:pPr algn="ctr" fontAlgn="b"/>
                      <a:r>
                        <a:rPr lang="tr-TR" sz="1400" b="0" i="0" u="none" strike="noStrike" dirty="0">
                          <a:solidFill>
                            <a:srgbClr val="000000"/>
                          </a:solidFill>
                          <a:effectLst/>
                          <a:latin typeface="+mn-lt"/>
                        </a:rPr>
                        <a:t>Kas.23</a:t>
                      </a:r>
                    </a:p>
                  </a:txBody>
                  <a:tcPr marL="0" marR="0" marT="0" marB="0" anchor="ctr"/>
                </a:tc>
                <a:tc>
                  <a:txBody>
                    <a:bodyPr/>
                    <a:lstStyle/>
                    <a:p>
                      <a:pPr algn="ctr" fontAlgn="b"/>
                      <a:r>
                        <a:rPr lang="tr-TR" sz="1400" b="0" i="0" u="none" strike="noStrike" dirty="0">
                          <a:solidFill>
                            <a:srgbClr val="000000"/>
                          </a:solidFill>
                          <a:effectLst/>
                          <a:latin typeface="+mn-lt"/>
                        </a:rPr>
                        <a:t>55,00</a:t>
                      </a:r>
                    </a:p>
                  </a:txBody>
                  <a:tcPr marL="0" marR="0" marT="0" marB="0" anchor="ctr"/>
                </a:tc>
                <a:tc>
                  <a:txBody>
                    <a:bodyPr/>
                    <a:lstStyle/>
                    <a:p>
                      <a:pPr algn="ctr" fontAlgn="b"/>
                      <a:r>
                        <a:rPr lang="tr-TR" sz="1400" b="0" i="0" u="none" strike="noStrike">
                          <a:solidFill>
                            <a:srgbClr val="000000"/>
                          </a:solidFill>
                          <a:effectLst/>
                          <a:latin typeface="+mn-lt"/>
                        </a:rPr>
                        <a:t>70,00</a:t>
                      </a:r>
                    </a:p>
                  </a:txBody>
                  <a:tcPr marL="0" marR="0" marT="0" marB="0" anchor="ctr"/>
                </a:tc>
                <a:tc>
                  <a:txBody>
                    <a:bodyPr/>
                    <a:lstStyle/>
                    <a:p>
                      <a:pPr algn="ctr" fontAlgn="b"/>
                      <a:r>
                        <a:rPr lang="tr-TR" sz="1400" b="0" i="0" u="none" strike="noStrike" dirty="0">
                          <a:solidFill>
                            <a:srgbClr val="000000"/>
                          </a:solidFill>
                          <a:effectLst/>
                          <a:latin typeface="+mn-lt"/>
                        </a:rPr>
                        <a:t>67,00</a:t>
                      </a:r>
                    </a:p>
                  </a:txBody>
                  <a:tcPr marL="0" marR="0" marT="0" marB="0" anchor="ctr"/>
                </a:tc>
                <a:tc>
                  <a:txBody>
                    <a:bodyPr/>
                    <a:lstStyle/>
                    <a:p>
                      <a:pPr algn="ctr" fontAlgn="b"/>
                      <a:r>
                        <a:rPr lang="tr-TR" sz="1400" b="0" i="0" u="none" strike="noStrike" dirty="0">
                          <a:solidFill>
                            <a:srgbClr val="000000"/>
                          </a:solidFill>
                          <a:effectLst/>
                          <a:latin typeface="+mn-lt"/>
                        </a:rPr>
                        <a:t>61,00</a:t>
                      </a:r>
                    </a:p>
                  </a:txBody>
                  <a:tcPr marL="0" marR="0" marT="0" marB="0" anchor="ctr"/>
                </a:tc>
                <a:tc>
                  <a:txBody>
                    <a:bodyPr/>
                    <a:lstStyle/>
                    <a:p>
                      <a:pPr algn="ctr" fontAlgn="b"/>
                      <a:r>
                        <a:rPr lang="tr-TR" sz="1400" b="0" i="0" u="none" strike="noStrike">
                          <a:solidFill>
                            <a:srgbClr val="000000"/>
                          </a:solidFill>
                          <a:effectLst/>
                          <a:latin typeface="+mn-lt"/>
                        </a:rPr>
                        <a:t>57,00</a:t>
                      </a:r>
                    </a:p>
                  </a:txBody>
                  <a:tcPr marL="0" marR="0" marT="0" marB="0" anchor="ctr"/>
                </a:tc>
                <a:extLst>
                  <a:ext uri="{0D108BD9-81ED-4DB2-BD59-A6C34878D82A}">
                    <a16:rowId xmlns:a16="http://schemas.microsoft.com/office/drawing/2014/main" val="834138408"/>
                  </a:ext>
                </a:extLst>
              </a:tr>
              <a:tr h="262840">
                <a:tc>
                  <a:txBody>
                    <a:bodyPr/>
                    <a:lstStyle/>
                    <a:p>
                      <a:pPr algn="ctr" fontAlgn="b"/>
                      <a:r>
                        <a:rPr lang="tr-TR" sz="1400" b="0" i="0" u="none" strike="noStrike" dirty="0">
                          <a:solidFill>
                            <a:srgbClr val="000000"/>
                          </a:solidFill>
                          <a:effectLst/>
                          <a:latin typeface="+mn-lt"/>
                        </a:rPr>
                        <a:t>Ara.23</a:t>
                      </a:r>
                    </a:p>
                  </a:txBody>
                  <a:tcPr marL="0" marR="0" marT="0" marB="0" anchor="ctr"/>
                </a:tc>
                <a:tc>
                  <a:txBody>
                    <a:bodyPr/>
                    <a:lstStyle/>
                    <a:p>
                      <a:pPr algn="ctr" fontAlgn="b"/>
                      <a:r>
                        <a:rPr lang="tr-TR" sz="1400" b="0" i="0" u="none" strike="noStrike" dirty="0">
                          <a:solidFill>
                            <a:srgbClr val="000000"/>
                          </a:solidFill>
                          <a:effectLst/>
                          <a:latin typeface="+mn-lt"/>
                        </a:rPr>
                        <a:t>59,50</a:t>
                      </a:r>
                    </a:p>
                  </a:txBody>
                  <a:tcPr marL="0" marR="0" marT="0" marB="0" anchor="ctr"/>
                </a:tc>
                <a:tc>
                  <a:txBody>
                    <a:bodyPr/>
                    <a:lstStyle/>
                    <a:p>
                      <a:pPr algn="ctr" fontAlgn="b"/>
                      <a:r>
                        <a:rPr lang="tr-TR" sz="1400" b="0" i="0" u="none" strike="noStrike">
                          <a:solidFill>
                            <a:srgbClr val="000000"/>
                          </a:solidFill>
                          <a:effectLst/>
                          <a:latin typeface="+mn-lt"/>
                        </a:rPr>
                        <a:t>70,00</a:t>
                      </a:r>
                    </a:p>
                  </a:txBody>
                  <a:tcPr marL="0" marR="0" marT="0" marB="0" anchor="ctr"/>
                </a:tc>
                <a:tc>
                  <a:txBody>
                    <a:bodyPr/>
                    <a:lstStyle/>
                    <a:p>
                      <a:pPr algn="ctr" fontAlgn="b"/>
                      <a:r>
                        <a:rPr lang="tr-TR" sz="1400" b="0" i="0" u="none" strike="noStrike" dirty="0">
                          <a:solidFill>
                            <a:srgbClr val="000000"/>
                          </a:solidFill>
                          <a:effectLst/>
                          <a:latin typeface="+mn-lt"/>
                        </a:rPr>
                        <a:t>70,00</a:t>
                      </a:r>
                    </a:p>
                  </a:txBody>
                  <a:tcPr marL="0" marR="0" marT="0" marB="0" anchor="ctr"/>
                </a:tc>
                <a:tc>
                  <a:txBody>
                    <a:bodyPr/>
                    <a:lstStyle/>
                    <a:p>
                      <a:pPr algn="ctr" fontAlgn="b"/>
                      <a:r>
                        <a:rPr lang="tr-TR" sz="1400" b="0" i="0" u="none" strike="noStrike" dirty="0">
                          <a:solidFill>
                            <a:srgbClr val="000000"/>
                          </a:solidFill>
                          <a:effectLst/>
                          <a:latin typeface="+mn-lt"/>
                        </a:rPr>
                        <a:t>66,00</a:t>
                      </a:r>
                    </a:p>
                  </a:txBody>
                  <a:tcPr marL="0" marR="0" marT="0" marB="0" anchor="ctr"/>
                </a:tc>
                <a:tc>
                  <a:txBody>
                    <a:bodyPr/>
                    <a:lstStyle/>
                    <a:p>
                      <a:pPr algn="ctr" fontAlgn="b"/>
                      <a:r>
                        <a:rPr lang="tr-TR" sz="1400" b="0" i="0" u="none" strike="noStrike">
                          <a:solidFill>
                            <a:srgbClr val="000000"/>
                          </a:solidFill>
                          <a:effectLst/>
                          <a:latin typeface="+mn-lt"/>
                        </a:rPr>
                        <a:t>63,50</a:t>
                      </a:r>
                    </a:p>
                  </a:txBody>
                  <a:tcPr marL="0" marR="0" marT="0" marB="0" anchor="ctr"/>
                </a:tc>
                <a:extLst>
                  <a:ext uri="{0D108BD9-81ED-4DB2-BD59-A6C34878D82A}">
                    <a16:rowId xmlns:a16="http://schemas.microsoft.com/office/drawing/2014/main" val="3169066765"/>
                  </a:ext>
                </a:extLst>
              </a:tr>
              <a:tr h="262840">
                <a:tc>
                  <a:txBody>
                    <a:bodyPr/>
                    <a:lstStyle/>
                    <a:p>
                      <a:pPr algn="ctr" fontAlgn="b"/>
                      <a:r>
                        <a:rPr lang="tr-TR" sz="1400" b="0" i="0" u="none" strike="noStrike" dirty="0">
                          <a:solidFill>
                            <a:srgbClr val="000000"/>
                          </a:solidFill>
                          <a:effectLst/>
                          <a:latin typeface="+mn-lt"/>
                        </a:rPr>
                        <a:t>Oca.24</a:t>
                      </a:r>
                    </a:p>
                  </a:txBody>
                  <a:tcPr marL="0" marR="0" marT="0" marB="0" anchor="ctr"/>
                </a:tc>
                <a:tc>
                  <a:txBody>
                    <a:bodyPr/>
                    <a:lstStyle/>
                    <a:p>
                      <a:pPr algn="ctr" fontAlgn="b"/>
                      <a:r>
                        <a:rPr lang="tr-TR" sz="1400" b="0" i="0" u="none" strike="noStrike" dirty="0">
                          <a:solidFill>
                            <a:srgbClr val="000000"/>
                          </a:solidFill>
                          <a:effectLst/>
                          <a:latin typeface="+mn-lt"/>
                        </a:rPr>
                        <a:t>56,00</a:t>
                      </a:r>
                    </a:p>
                  </a:txBody>
                  <a:tcPr marL="0" marR="0" marT="0" marB="0" anchor="ctr"/>
                </a:tc>
                <a:tc>
                  <a:txBody>
                    <a:bodyPr/>
                    <a:lstStyle/>
                    <a:p>
                      <a:pPr algn="ctr" fontAlgn="b"/>
                      <a:r>
                        <a:rPr lang="tr-TR" sz="1400" b="0" i="0" u="none" strike="noStrike" dirty="0">
                          <a:solidFill>
                            <a:srgbClr val="000000"/>
                          </a:solidFill>
                          <a:effectLst/>
                          <a:latin typeface="+mn-lt"/>
                        </a:rPr>
                        <a:t>69,00</a:t>
                      </a:r>
                    </a:p>
                  </a:txBody>
                  <a:tcPr marL="0" marR="0" marT="0" marB="0" anchor="ctr"/>
                </a:tc>
                <a:tc>
                  <a:txBody>
                    <a:bodyPr/>
                    <a:lstStyle/>
                    <a:p>
                      <a:pPr algn="ctr" fontAlgn="b"/>
                      <a:r>
                        <a:rPr lang="tr-TR" sz="1400" b="0" i="0" u="none" strike="noStrike" dirty="0">
                          <a:solidFill>
                            <a:srgbClr val="000000"/>
                          </a:solidFill>
                          <a:effectLst/>
                          <a:latin typeface="+mn-lt"/>
                        </a:rPr>
                        <a:t>70,00</a:t>
                      </a:r>
                    </a:p>
                  </a:txBody>
                  <a:tcPr marL="0" marR="0" marT="0" marB="0" anchor="ctr"/>
                </a:tc>
                <a:tc>
                  <a:txBody>
                    <a:bodyPr/>
                    <a:lstStyle/>
                    <a:p>
                      <a:pPr algn="ctr" fontAlgn="b"/>
                      <a:r>
                        <a:rPr lang="tr-TR" sz="1400" b="0" i="0" u="none" strike="noStrike" dirty="0">
                          <a:solidFill>
                            <a:srgbClr val="000000"/>
                          </a:solidFill>
                          <a:effectLst/>
                          <a:latin typeface="+mn-lt"/>
                        </a:rPr>
                        <a:t>62,00</a:t>
                      </a:r>
                    </a:p>
                  </a:txBody>
                  <a:tcPr marL="0" marR="0" marT="0" marB="0" anchor="ctr"/>
                </a:tc>
                <a:tc>
                  <a:txBody>
                    <a:bodyPr/>
                    <a:lstStyle/>
                    <a:p>
                      <a:pPr algn="ctr" fontAlgn="b"/>
                      <a:r>
                        <a:rPr lang="tr-TR" sz="1400" b="0" i="0" u="none" strike="noStrike" dirty="0">
                          <a:solidFill>
                            <a:srgbClr val="000000"/>
                          </a:solidFill>
                          <a:effectLst/>
                          <a:latin typeface="+mn-lt"/>
                        </a:rPr>
                        <a:t>60,00</a:t>
                      </a:r>
                    </a:p>
                  </a:txBody>
                  <a:tcPr marL="0" marR="0" marT="0" marB="0" anchor="ctr"/>
                </a:tc>
                <a:extLst>
                  <a:ext uri="{0D108BD9-81ED-4DB2-BD59-A6C34878D82A}">
                    <a16:rowId xmlns:a16="http://schemas.microsoft.com/office/drawing/2014/main" val="3181101973"/>
                  </a:ext>
                </a:extLst>
              </a:tr>
              <a:tr h="262840">
                <a:tc>
                  <a:txBody>
                    <a:bodyPr/>
                    <a:lstStyle/>
                    <a:p>
                      <a:pPr algn="ctr"/>
                      <a:r>
                        <a:rPr lang="tr-TR" sz="1400" dirty="0">
                          <a:latin typeface="+mn-lt"/>
                        </a:rPr>
                        <a:t>Şub.24</a:t>
                      </a:r>
                    </a:p>
                  </a:txBody>
                  <a:tcPr marL="0" marR="0" marT="0" marB="0" anchor="ctr"/>
                </a:tc>
                <a:tc>
                  <a:txBody>
                    <a:bodyPr/>
                    <a:lstStyle/>
                    <a:p>
                      <a:pPr algn="ctr"/>
                      <a:r>
                        <a:rPr lang="tr-TR" sz="1400" dirty="0">
                          <a:latin typeface="+mn-lt"/>
                        </a:rPr>
                        <a:t>58,00</a:t>
                      </a:r>
                    </a:p>
                  </a:txBody>
                  <a:tcPr marL="0" marR="0" marT="0" marB="0" anchor="ctr">
                    <a:solidFill>
                      <a:schemeClr val="accent2">
                        <a:lumMod val="20000"/>
                        <a:lumOff val="80000"/>
                      </a:schemeClr>
                    </a:solidFill>
                  </a:tcPr>
                </a:tc>
                <a:tc>
                  <a:txBody>
                    <a:bodyPr/>
                    <a:lstStyle/>
                    <a:p>
                      <a:pPr algn="ctr"/>
                      <a:r>
                        <a:rPr lang="tr-TR" sz="1400" dirty="0">
                          <a:latin typeface="+mn-lt"/>
                        </a:rPr>
                        <a:t>70,00</a:t>
                      </a:r>
                    </a:p>
                  </a:txBody>
                  <a:tcPr marL="0" marR="0" marT="0" marB="0" anchor="ctr">
                    <a:solidFill>
                      <a:schemeClr val="accent2">
                        <a:lumMod val="20000"/>
                        <a:lumOff val="80000"/>
                      </a:schemeClr>
                    </a:solidFill>
                  </a:tcPr>
                </a:tc>
                <a:tc>
                  <a:txBody>
                    <a:bodyPr/>
                    <a:lstStyle/>
                    <a:p>
                      <a:pPr algn="ctr"/>
                      <a:r>
                        <a:rPr lang="tr-TR" sz="1400" dirty="0">
                          <a:latin typeface="+mn-lt"/>
                        </a:rPr>
                        <a:t>70,00</a:t>
                      </a:r>
                    </a:p>
                  </a:txBody>
                  <a:tcPr marL="0" marR="0" marT="0" marB="0" anchor="ctr">
                    <a:solidFill>
                      <a:schemeClr val="accent2">
                        <a:lumMod val="20000"/>
                        <a:lumOff val="80000"/>
                      </a:schemeClr>
                    </a:solidFill>
                  </a:tcPr>
                </a:tc>
                <a:tc>
                  <a:txBody>
                    <a:bodyPr/>
                    <a:lstStyle/>
                    <a:p>
                      <a:pPr algn="ctr"/>
                      <a:r>
                        <a:rPr lang="tr-TR" sz="1400" dirty="0">
                          <a:latin typeface="+mn-lt"/>
                        </a:rPr>
                        <a:t>62,00</a:t>
                      </a:r>
                    </a:p>
                  </a:txBody>
                  <a:tcPr marL="0" marR="0" marT="0" marB="0" anchor="ctr">
                    <a:solidFill>
                      <a:schemeClr val="accent2">
                        <a:lumMod val="20000"/>
                        <a:lumOff val="80000"/>
                      </a:schemeClr>
                    </a:solidFill>
                  </a:tcPr>
                </a:tc>
                <a:tc>
                  <a:txBody>
                    <a:bodyPr/>
                    <a:lstStyle/>
                    <a:p>
                      <a:pPr algn="ctr"/>
                      <a:r>
                        <a:rPr lang="tr-TR" sz="1400" dirty="0">
                          <a:latin typeface="+mn-lt"/>
                        </a:rPr>
                        <a:t>58,00</a:t>
                      </a:r>
                    </a:p>
                  </a:txBody>
                  <a:tcPr marL="0" marR="0" marT="0" marB="0" anchor="ctr"/>
                </a:tc>
                <a:extLst>
                  <a:ext uri="{0D108BD9-81ED-4DB2-BD59-A6C34878D82A}">
                    <a16:rowId xmlns:a16="http://schemas.microsoft.com/office/drawing/2014/main" val="1739549397"/>
                  </a:ext>
                </a:extLst>
              </a:tr>
              <a:tr h="262840">
                <a:tc>
                  <a:txBody>
                    <a:bodyPr/>
                    <a:lstStyle/>
                    <a:p>
                      <a:pPr algn="ctr"/>
                      <a:r>
                        <a:rPr lang="tr-TR" sz="1400" dirty="0">
                          <a:latin typeface="+mn-lt"/>
                        </a:rPr>
                        <a:t>Mart.24</a:t>
                      </a:r>
                    </a:p>
                  </a:txBody>
                  <a:tcPr marL="0" marR="0" marT="0" marB="0" anchor="ctr"/>
                </a:tc>
                <a:tc>
                  <a:txBody>
                    <a:bodyPr/>
                    <a:lstStyle/>
                    <a:p>
                      <a:pPr algn="ctr"/>
                      <a:r>
                        <a:rPr lang="tr-TR" sz="1400" dirty="0">
                          <a:latin typeface="+mn-lt"/>
                        </a:rPr>
                        <a:t>68,00</a:t>
                      </a:r>
                    </a:p>
                  </a:txBody>
                  <a:tcPr marL="0" marR="0" marT="0" marB="0" anchor="ctr"/>
                </a:tc>
                <a:tc>
                  <a:txBody>
                    <a:bodyPr/>
                    <a:lstStyle/>
                    <a:p>
                      <a:pPr algn="ctr"/>
                      <a:r>
                        <a:rPr lang="tr-TR" sz="1400" dirty="0">
                          <a:latin typeface="+mn-lt"/>
                        </a:rPr>
                        <a:t>80,52</a:t>
                      </a:r>
                    </a:p>
                  </a:txBody>
                  <a:tcPr marL="0" marR="0" marT="0" marB="0" anchor="ctr">
                    <a:solidFill>
                      <a:srgbClr val="FFFF00"/>
                    </a:solidFill>
                  </a:tcPr>
                </a:tc>
                <a:tc>
                  <a:txBody>
                    <a:bodyPr/>
                    <a:lstStyle/>
                    <a:p>
                      <a:pPr algn="ctr"/>
                      <a:r>
                        <a:rPr lang="tr-TR" sz="1400" dirty="0">
                          <a:latin typeface="+mn-lt"/>
                        </a:rPr>
                        <a:t>80,00</a:t>
                      </a:r>
                    </a:p>
                  </a:txBody>
                  <a:tcPr marL="0" marR="0" marT="0" marB="0" anchor="ctr">
                    <a:solidFill>
                      <a:srgbClr val="FFFF00"/>
                    </a:solidFill>
                  </a:tcPr>
                </a:tc>
                <a:tc>
                  <a:txBody>
                    <a:bodyPr/>
                    <a:lstStyle/>
                    <a:p>
                      <a:pPr algn="ctr"/>
                      <a:r>
                        <a:rPr lang="tr-TR" sz="1400" dirty="0">
                          <a:latin typeface="+mn-lt"/>
                        </a:rPr>
                        <a:t>80,00</a:t>
                      </a:r>
                    </a:p>
                  </a:txBody>
                  <a:tcPr marL="0" marR="0" marT="0" marB="0" anchor="ctr">
                    <a:solidFill>
                      <a:srgbClr val="FFFF00"/>
                    </a:solidFill>
                  </a:tcPr>
                </a:tc>
                <a:tc>
                  <a:txBody>
                    <a:bodyPr/>
                    <a:lstStyle/>
                    <a:p>
                      <a:pPr algn="ctr"/>
                      <a:r>
                        <a:rPr lang="tr-TR" sz="1400" dirty="0">
                          <a:latin typeface="+mn-lt"/>
                        </a:rPr>
                        <a:t>70,00</a:t>
                      </a:r>
                    </a:p>
                  </a:txBody>
                  <a:tcPr marL="0" marR="0" marT="0" marB="0" anchor="ctr"/>
                </a:tc>
                <a:extLst>
                  <a:ext uri="{0D108BD9-81ED-4DB2-BD59-A6C34878D82A}">
                    <a16:rowId xmlns:a16="http://schemas.microsoft.com/office/drawing/2014/main" val="4036006691"/>
                  </a:ext>
                </a:extLst>
              </a:tr>
              <a:tr h="262840">
                <a:tc>
                  <a:txBody>
                    <a:bodyPr/>
                    <a:lstStyle/>
                    <a:p>
                      <a:pPr algn="ctr"/>
                      <a:r>
                        <a:rPr lang="tr-TR" sz="1400" dirty="0">
                          <a:latin typeface="+mn-lt"/>
                        </a:rPr>
                        <a:t>Nis.24</a:t>
                      </a:r>
                    </a:p>
                  </a:txBody>
                  <a:tcPr marL="0" marR="0" marT="0" marB="0" anchor="ctr"/>
                </a:tc>
                <a:tc>
                  <a:txBody>
                    <a:bodyPr/>
                    <a:lstStyle/>
                    <a:p>
                      <a:pPr algn="ctr"/>
                      <a:r>
                        <a:rPr lang="tr-TR" sz="1400" dirty="0">
                          <a:latin typeface="+mn-lt"/>
                        </a:rPr>
                        <a:t>62,00</a:t>
                      </a:r>
                    </a:p>
                  </a:txBody>
                  <a:tcPr marL="0" marR="0" marT="0" marB="0" anchor="ctr"/>
                </a:tc>
                <a:tc>
                  <a:txBody>
                    <a:bodyPr/>
                    <a:lstStyle/>
                    <a:p>
                      <a:pPr algn="ctr"/>
                      <a:r>
                        <a:rPr lang="tr-TR" sz="1400" dirty="0">
                          <a:latin typeface="+mn-lt"/>
                        </a:rPr>
                        <a:t>80,00</a:t>
                      </a:r>
                    </a:p>
                  </a:txBody>
                  <a:tcPr marL="0" marR="0" marT="0" marB="0" anchor="ctr"/>
                </a:tc>
                <a:tc>
                  <a:txBody>
                    <a:bodyPr/>
                    <a:lstStyle/>
                    <a:p>
                      <a:pPr algn="ctr"/>
                      <a:r>
                        <a:rPr lang="tr-TR" sz="1400" dirty="0">
                          <a:latin typeface="+mn-lt"/>
                        </a:rPr>
                        <a:t>78,00</a:t>
                      </a:r>
                    </a:p>
                  </a:txBody>
                  <a:tcPr marL="0" marR="0" marT="0" marB="0" anchor="ctr"/>
                </a:tc>
                <a:tc>
                  <a:txBody>
                    <a:bodyPr/>
                    <a:lstStyle/>
                    <a:p>
                      <a:pPr algn="ctr"/>
                      <a:r>
                        <a:rPr lang="tr-TR" sz="1400" dirty="0">
                          <a:latin typeface="+mn-lt"/>
                        </a:rPr>
                        <a:t>75,00</a:t>
                      </a:r>
                    </a:p>
                  </a:txBody>
                  <a:tcPr marL="0" marR="0" marT="0" marB="0" anchor="ctr"/>
                </a:tc>
                <a:tc>
                  <a:txBody>
                    <a:bodyPr/>
                    <a:lstStyle/>
                    <a:p>
                      <a:pPr algn="ctr"/>
                      <a:r>
                        <a:rPr lang="tr-TR" sz="1400" dirty="0">
                          <a:latin typeface="+mn-lt"/>
                        </a:rPr>
                        <a:t>70,00</a:t>
                      </a:r>
                    </a:p>
                  </a:txBody>
                  <a:tcPr marL="0" marR="0" marT="0" marB="0" anchor="ctr"/>
                </a:tc>
                <a:extLst>
                  <a:ext uri="{0D108BD9-81ED-4DB2-BD59-A6C34878D82A}">
                    <a16:rowId xmlns:a16="http://schemas.microsoft.com/office/drawing/2014/main" val="438955315"/>
                  </a:ext>
                </a:extLst>
              </a:tr>
              <a:tr h="262840">
                <a:tc>
                  <a:txBody>
                    <a:bodyPr/>
                    <a:lstStyle/>
                    <a:p>
                      <a:pPr algn="ctr"/>
                      <a:r>
                        <a:rPr lang="tr-TR" sz="1400" dirty="0">
                          <a:latin typeface="+mn-lt"/>
                        </a:rPr>
                        <a:t>May.24</a:t>
                      </a:r>
                    </a:p>
                  </a:txBody>
                  <a:tcPr marL="0" marR="0" marT="0" marB="0" anchor="ctr"/>
                </a:tc>
                <a:tc>
                  <a:txBody>
                    <a:bodyPr/>
                    <a:lstStyle/>
                    <a:p>
                      <a:pPr algn="ctr"/>
                      <a:r>
                        <a:rPr lang="tr-TR" sz="1400" dirty="0">
                          <a:latin typeface="+mn-lt"/>
                        </a:rPr>
                        <a:t>62,60</a:t>
                      </a:r>
                    </a:p>
                  </a:txBody>
                  <a:tcPr marL="0" marR="0" marT="0" marB="0" anchor="ctr"/>
                </a:tc>
                <a:tc>
                  <a:txBody>
                    <a:bodyPr/>
                    <a:lstStyle/>
                    <a:p>
                      <a:pPr algn="ctr"/>
                      <a:r>
                        <a:rPr lang="tr-TR" sz="1400" dirty="0">
                          <a:latin typeface="+mn-lt"/>
                        </a:rPr>
                        <a:t>80,00</a:t>
                      </a:r>
                    </a:p>
                  </a:txBody>
                  <a:tcPr marL="0" marR="0" marT="0" marB="0" anchor="ctr"/>
                </a:tc>
                <a:tc>
                  <a:txBody>
                    <a:bodyPr/>
                    <a:lstStyle/>
                    <a:p>
                      <a:pPr algn="ctr"/>
                      <a:r>
                        <a:rPr lang="tr-TR" sz="1400" dirty="0">
                          <a:latin typeface="+mn-lt"/>
                        </a:rPr>
                        <a:t>80,00</a:t>
                      </a:r>
                    </a:p>
                  </a:txBody>
                  <a:tcPr marL="0" marR="0" marT="0" marB="0" anchor="ctr"/>
                </a:tc>
                <a:tc>
                  <a:txBody>
                    <a:bodyPr/>
                    <a:lstStyle/>
                    <a:p>
                      <a:pPr algn="ctr"/>
                      <a:r>
                        <a:rPr lang="tr-TR" sz="1400" dirty="0">
                          <a:latin typeface="+mn-lt"/>
                        </a:rPr>
                        <a:t>75,00</a:t>
                      </a:r>
                    </a:p>
                  </a:txBody>
                  <a:tcPr marL="0" marR="0" marT="0" marB="0" anchor="ctr"/>
                </a:tc>
                <a:tc>
                  <a:txBody>
                    <a:bodyPr/>
                    <a:lstStyle/>
                    <a:p>
                      <a:pPr algn="ctr"/>
                      <a:r>
                        <a:rPr lang="tr-TR" sz="1400" dirty="0">
                          <a:latin typeface="+mn-lt"/>
                        </a:rPr>
                        <a:t>68,00</a:t>
                      </a:r>
                    </a:p>
                  </a:txBody>
                  <a:tcPr marL="0" marR="0" marT="0" marB="0" anchor="ctr"/>
                </a:tc>
                <a:extLst>
                  <a:ext uri="{0D108BD9-81ED-4DB2-BD59-A6C34878D82A}">
                    <a16:rowId xmlns:a16="http://schemas.microsoft.com/office/drawing/2014/main" val="1499867414"/>
                  </a:ext>
                </a:extLst>
              </a:tr>
              <a:tr h="262840">
                <a:tc>
                  <a:txBody>
                    <a:bodyPr/>
                    <a:lstStyle/>
                    <a:p>
                      <a:pPr algn="ctr"/>
                      <a:r>
                        <a:rPr lang="tr-TR" sz="1400" dirty="0">
                          <a:latin typeface="+mn-lt"/>
                        </a:rPr>
                        <a:t>Haz.24</a:t>
                      </a:r>
                    </a:p>
                  </a:txBody>
                  <a:tcPr marL="0" marR="0" marT="0" marB="0" anchor="ctr"/>
                </a:tc>
                <a:tc>
                  <a:txBody>
                    <a:bodyPr/>
                    <a:lstStyle/>
                    <a:p>
                      <a:pPr algn="ctr"/>
                      <a:r>
                        <a:rPr lang="tr-TR" sz="1400" dirty="0">
                          <a:latin typeface="+mn-lt"/>
                        </a:rPr>
                        <a:t>61,50</a:t>
                      </a:r>
                    </a:p>
                  </a:txBody>
                  <a:tcPr marL="0" marR="0" marT="0" marB="0" anchor="ctr"/>
                </a:tc>
                <a:tc>
                  <a:txBody>
                    <a:bodyPr/>
                    <a:lstStyle/>
                    <a:p>
                      <a:pPr algn="ctr"/>
                      <a:r>
                        <a:rPr lang="tr-TR" sz="1400" dirty="0">
                          <a:latin typeface="+mn-lt"/>
                        </a:rPr>
                        <a:t>65,00</a:t>
                      </a:r>
                    </a:p>
                  </a:txBody>
                  <a:tcPr marL="0" marR="0" marT="0" marB="0" anchor="ctr"/>
                </a:tc>
                <a:tc>
                  <a:txBody>
                    <a:bodyPr/>
                    <a:lstStyle/>
                    <a:p>
                      <a:pPr algn="ctr"/>
                      <a:r>
                        <a:rPr lang="tr-TR" sz="1400" dirty="0">
                          <a:latin typeface="+mn-lt"/>
                        </a:rPr>
                        <a:t>60,00</a:t>
                      </a:r>
                    </a:p>
                  </a:txBody>
                  <a:tcPr marL="0" marR="0" marT="0" marB="0" anchor="ctr"/>
                </a:tc>
                <a:tc>
                  <a:txBody>
                    <a:bodyPr/>
                    <a:lstStyle/>
                    <a:p>
                      <a:pPr algn="ctr"/>
                      <a:r>
                        <a:rPr lang="tr-TR" sz="1400" dirty="0">
                          <a:latin typeface="+mn-lt"/>
                        </a:rPr>
                        <a:t>58,00</a:t>
                      </a:r>
                    </a:p>
                  </a:txBody>
                  <a:tcPr marL="0" marR="0" marT="0" marB="0" anchor="ctr"/>
                </a:tc>
                <a:tc>
                  <a:txBody>
                    <a:bodyPr/>
                    <a:lstStyle/>
                    <a:p>
                      <a:pPr algn="ctr"/>
                      <a:r>
                        <a:rPr lang="tr-TR" sz="1400" dirty="0">
                          <a:latin typeface="+mn-lt"/>
                        </a:rPr>
                        <a:t>58,00</a:t>
                      </a:r>
                    </a:p>
                  </a:txBody>
                  <a:tcPr marL="0" marR="0" marT="0" marB="0" anchor="ctr"/>
                </a:tc>
                <a:extLst>
                  <a:ext uri="{0D108BD9-81ED-4DB2-BD59-A6C34878D82A}">
                    <a16:rowId xmlns:a16="http://schemas.microsoft.com/office/drawing/2014/main" val="3729716288"/>
                  </a:ext>
                </a:extLst>
              </a:tr>
              <a:tr h="262840">
                <a:tc>
                  <a:txBody>
                    <a:bodyPr/>
                    <a:lstStyle/>
                    <a:p>
                      <a:pPr algn="ctr"/>
                      <a:r>
                        <a:rPr lang="tr-TR" sz="1400" b="0" dirty="0">
                          <a:latin typeface="+mn-lt"/>
                        </a:rPr>
                        <a:t>Tem.24</a:t>
                      </a:r>
                    </a:p>
                  </a:txBody>
                  <a:tcPr marL="0" marR="0" marT="0" marB="0" anchor="ctr">
                    <a:solidFill>
                      <a:schemeClr val="accent2">
                        <a:lumMod val="20000"/>
                        <a:lumOff val="80000"/>
                      </a:schemeClr>
                    </a:solidFill>
                  </a:tcPr>
                </a:tc>
                <a:tc>
                  <a:txBody>
                    <a:bodyPr/>
                    <a:lstStyle/>
                    <a:p>
                      <a:pPr algn="ctr"/>
                      <a:r>
                        <a:rPr lang="tr-TR" sz="1400" b="0" dirty="0">
                          <a:latin typeface="+mn-lt"/>
                        </a:rPr>
                        <a:t>80,00</a:t>
                      </a:r>
                    </a:p>
                  </a:txBody>
                  <a:tcPr marL="0" marR="0" marT="0" marB="0" anchor="ctr">
                    <a:solidFill>
                      <a:schemeClr val="accent2">
                        <a:lumMod val="20000"/>
                        <a:lumOff val="80000"/>
                      </a:schemeClr>
                    </a:solidFill>
                  </a:tcPr>
                </a:tc>
                <a:tc>
                  <a:txBody>
                    <a:bodyPr/>
                    <a:lstStyle/>
                    <a:p>
                      <a:pPr algn="ctr"/>
                      <a:r>
                        <a:rPr lang="tr-TR" sz="1400" b="0" dirty="0">
                          <a:latin typeface="+mn-lt"/>
                        </a:rPr>
                        <a:t>65,00</a:t>
                      </a:r>
                    </a:p>
                  </a:txBody>
                  <a:tcPr marL="0" marR="0" marT="0" marB="0" anchor="ctr">
                    <a:solidFill>
                      <a:schemeClr val="accent2">
                        <a:lumMod val="20000"/>
                        <a:lumOff val="80000"/>
                      </a:schemeClr>
                    </a:solidFill>
                  </a:tcPr>
                </a:tc>
                <a:tc>
                  <a:txBody>
                    <a:bodyPr/>
                    <a:lstStyle/>
                    <a:p>
                      <a:pPr algn="ctr"/>
                      <a:r>
                        <a:rPr lang="tr-TR" sz="1400" b="0" dirty="0">
                          <a:latin typeface="+mn-lt"/>
                        </a:rPr>
                        <a:t>60,64</a:t>
                      </a:r>
                    </a:p>
                  </a:txBody>
                  <a:tcPr marL="0" marR="0" marT="0" marB="0" anchor="ctr">
                    <a:solidFill>
                      <a:schemeClr val="accent2">
                        <a:lumMod val="20000"/>
                        <a:lumOff val="80000"/>
                      </a:schemeClr>
                    </a:solidFill>
                  </a:tcPr>
                </a:tc>
                <a:tc>
                  <a:txBody>
                    <a:bodyPr/>
                    <a:lstStyle/>
                    <a:p>
                      <a:pPr algn="ctr"/>
                      <a:r>
                        <a:rPr lang="tr-TR" sz="1400" b="0" dirty="0">
                          <a:latin typeface="+mn-lt"/>
                        </a:rPr>
                        <a:t>60,00</a:t>
                      </a:r>
                    </a:p>
                  </a:txBody>
                  <a:tcPr marL="0" marR="0" marT="0" marB="0" anchor="ctr">
                    <a:solidFill>
                      <a:schemeClr val="accent2">
                        <a:lumMod val="20000"/>
                        <a:lumOff val="80000"/>
                      </a:schemeClr>
                    </a:solidFill>
                  </a:tcPr>
                </a:tc>
                <a:tc>
                  <a:txBody>
                    <a:bodyPr/>
                    <a:lstStyle/>
                    <a:p>
                      <a:pPr algn="ctr"/>
                      <a:r>
                        <a:rPr lang="tr-TR" sz="1400" b="0" dirty="0">
                          <a:latin typeface="+mn-lt"/>
                        </a:rPr>
                        <a:t>58,00</a:t>
                      </a:r>
                    </a:p>
                  </a:txBody>
                  <a:tcPr marL="0" marR="0" marT="0" marB="0" anchor="ctr">
                    <a:solidFill>
                      <a:schemeClr val="accent2">
                        <a:lumMod val="20000"/>
                        <a:lumOff val="80000"/>
                      </a:schemeClr>
                    </a:solidFill>
                  </a:tcPr>
                </a:tc>
                <a:extLst>
                  <a:ext uri="{0D108BD9-81ED-4DB2-BD59-A6C34878D82A}">
                    <a16:rowId xmlns:a16="http://schemas.microsoft.com/office/drawing/2014/main" val="437129767"/>
                  </a:ext>
                </a:extLst>
              </a:tr>
              <a:tr h="262840">
                <a:tc>
                  <a:txBody>
                    <a:bodyPr/>
                    <a:lstStyle/>
                    <a:p>
                      <a:pPr algn="ctr"/>
                      <a:r>
                        <a:rPr lang="tr-TR" sz="1400" b="0" dirty="0">
                          <a:latin typeface="+mn-lt"/>
                        </a:rPr>
                        <a:t>Ağu.24</a:t>
                      </a:r>
                    </a:p>
                  </a:txBody>
                  <a:tcPr marL="0" marR="0" marT="0" marB="0" anchor="ctr">
                    <a:solidFill>
                      <a:schemeClr val="accent2">
                        <a:lumMod val="20000"/>
                        <a:lumOff val="80000"/>
                      </a:schemeClr>
                    </a:solidFill>
                  </a:tcPr>
                </a:tc>
                <a:tc>
                  <a:txBody>
                    <a:bodyPr/>
                    <a:lstStyle/>
                    <a:p>
                      <a:pPr algn="ctr"/>
                      <a:r>
                        <a:rPr lang="tr-TR" sz="1400" b="0" dirty="0">
                          <a:latin typeface="+mn-lt"/>
                        </a:rPr>
                        <a:t>60,50</a:t>
                      </a:r>
                    </a:p>
                  </a:txBody>
                  <a:tcPr marL="0" marR="0" marT="0" marB="0" anchor="ctr">
                    <a:solidFill>
                      <a:schemeClr val="accent2">
                        <a:lumMod val="20000"/>
                        <a:lumOff val="80000"/>
                      </a:schemeClr>
                    </a:solidFill>
                  </a:tcPr>
                </a:tc>
                <a:tc>
                  <a:txBody>
                    <a:bodyPr/>
                    <a:lstStyle/>
                    <a:p>
                      <a:pPr algn="ctr"/>
                      <a:r>
                        <a:rPr lang="tr-TR" sz="1400" b="0" dirty="0">
                          <a:latin typeface="+mn-lt"/>
                        </a:rPr>
                        <a:t>74,00</a:t>
                      </a:r>
                    </a:p>
                  </a:txBody>
                  <a:tcPr marL="0" marR="0" marT="0" marB="0" anchor="ctr">
                    <a:solidFill>
                      <a:schemeClr val="accent2">
                        <a:lumMod val="20000"/>
                        <a:lumOff val="80000"/>
                      </a:schemeClr>
                    </a:solidFill>
                  </a:tcPr>
                </a:tc>
                <a:tc>
                  <a:txBody>
                    <a:bodyPr/>
                    <a:lstStyle/>
                    <a:p>
                      <a:pPr algn="ctr"/>
                      <a:r>
                        <a:rPr lang="tr-TR" sz="1400" b="0" dirty="0">
                          <a:latin typeface="+mn-lt"/>
                        </a:rPr>
                        <a:t>68,00</a:t>
                      </a:r>
                    </a:p>
                  </a:txBody>
                  <a:tcPr marL="0" marR="0" marT="0" marB="0" anchor="ctr">
                    <a:solidFill>
                      <a:schemeClr val="accent2">
                        <a:lumMod val="20000"/>
                        <a:lumOff val="80000"/>
                      </a:schemeClr>
                    </a:solidFill>
                  </a:tcPr>
                </a:tc>
                <a:tc>
                  <a:txBody>
                    <a:bodyPr/>
                    <a:lstStyle/>
                    <a:p>
                      <a:pPr algn="ctr"/>
                      <a:r>
                        <a:rPr lang="tr-TR" sz="1400" b="0" dirty="0">
                          <a:latin typeface="+mn-lt"/>
                        </a:rPr>
                        <a:t>58,00</a:t>
                      </a:r>
                    </a:p>
                  </a:txBody>
                  <a:tcPr marL="0" marR="0" marT="0" marB="0" anchor="ctr">
                    <a:solidFill>
                      <a:schemeClr val="accent2">
                        <a:lumMod val="20000"/>
                        <a:lumOff val="80000"/>
                      </a:schemeClr>
                    </a:solidFill>
                  </a:tcPr>
                </a:tc>
                <a:tc>
                  <a:txBody>
                    <a:bodyPr/>
                    <a:lstStyle/>
                    <a:p>
                      <a:pPr algn="ctr"/>
                      <a:r>
                        <a:rPr lang="tr-TR" sz="1400" b="0" dirty="0">
                          <a:latin typeface="+mn-lt"/>
                        </a:rPr>
                        <a:t>59,90</a:t>
                      </a:r>
                    </a:p>
                  </a:txBody>
                  <a:tcPr marL="0" marR="0" marT="0" marB="0" anchor="ctr">
                    <a:solidFill>
                      <a:schemeClr val="accent2">
                        <a:lumMod val="20000"/>
                        <a:lumOff val="80000"/>
                      </a:schemeClr>
                    </a:solidFill>
                  </a:tcPr>
                </a:tc>
                <a:extLst>
                  <a:ext uri="{0D108BD9-81ED-4DB2-BD59-A6C34878D82A}">
                    <a16:rowId xmlns:a16="http://schemas.microsoft.com/office/drawing/2014/main" val="2912512033"/>
                  </a:ext>
                </a:extLst>
              </a:tr>
              <a:tr h="262840">
                <a:tc>
                  <a:txBody>
                    <a:bodyPr/>
                    <a:lstStyle/>
                    <a:p>
                      <a:pPr algn="ctr"/>
                      <a:r>
                        <a:rPr lang="tr-TR" sz="1400" b="0" dirty="0">
                          <a:latin typeface="+mn-lt"/>
                        </a:rPr>
                        <a:t>Eyl.24</a:t>
                      </a:r>
                    </a:p>
                  </a:txBody>
                  <a:tcPr marL="0" marR="0" marT="0" marB="0" anchor="ctr">
                    <a:solidFill>
                      <a:schemeClr val="accent2">
                        <a:lumMod val="40000"/>
                        <a:lumOff val="60000"/>
                      </a:schemeClr>
                    </a:solidFill>
                  </a:tcPr>
                </a:tc>
                <a:tc>
                  <a:txBody>
                    <a:bodyPr/>
                    <a:lstStyle/>
                    <a:p>
                      <a:pPr algn="ctr"/>
                      <a:r>
                        <a:rPr lang="tr-TR" sz="1400" b="0" dirty="0">
                          <a:latin typeface="+mn-lt"/>
                        </a:rPr>
                        <a:t>60,50</a:t>
                      </a:r>
                    </a:p>
                  </a:txBody>
                  <a:tcPr marL="0" marR="0" marT="0" marB="0" anchor="ctr">
                    <a:solidFill>
                      <a:schemeClr val="accent2">
                        <a:lumMod val="40000"/>
                        <a:lumOff val="60000"/>
                      </a:schemeClr>
                    </a:solidFill>
                  </a:tcPr>
                </a:tc>
                <a:tc>
                  <a:txBody>
                    <a:bodyPr/>
                    <a:lstStyle/>
                    <a:p>
                      <a:pPr algn="ctr"/>
                      <a:r>
                        <a:rPr lang="tr-TR" sz="1400" b="0" dirty="0">
                          <a:latin typeface="+mn-lt"/>
                        </a:rPr>
                        <a:t>78,00</a:t>
                      </a:r>
                    </a:p>
                  </a:txBody>
                  <a:tcPr marL="0" marR="0" marT="0" marB="0" anchor="ctr">
                    <a:solidFill>
                      <a:schemeClr val="accent2">
                        <a:lumMod val="40000"/>
                        <a:lumOff val="60000"/>
                      </a:schemeClr>
                    </a:solidFill>
                  </a:tcPr>
                </a:tc>
                <a:tc>
                  <a:txBody>
                    <a:bodyPr/>
                    <a:lstStyle/>
                    <a:p>
                      <a:pPr algn="ctr"/>
                      <a:r>
                        <a:rPr lang="tr-TR" sz="1400" b="0" dirty="0">
                          <a:latin typeface="+mn-lt"/>
                        </a:rPr>
                        <a:t>70,00</a:t>
                      </a:r>
                    </a:p>
                  </a:txBody>
                  <a:tcPr marL="0" marR="0" marT="0" marB="0" anchor="ctr">
                    <a:solidFill>
                      <a:schemeClr val="accent2">
                        <a:lumMod val="40000"/>
                        <a:lumOff val="60000"/>
                      </a:schemeClr>
                    </a:solidFill>
                  </a:tcPr>
                </a:tc>
                <a:tc>
                  <a:txBody>
                    <a:bodyPr/>
                    <a:lstStyle/>
                    <a:p>
                      <a:pPr algn="ctr"/>
                      <a:r>
                        <a:rPr lang="tr-TR" sz="1400" b="0" dirty="0">
                          <a:latin typeface="+mn-lt"/>
                        </a:rPr>
                        <a:t>55,00</a:t>
                      </a:r>
                    </a:p>
                  </a:txBody>
                  <a:tcPr marL="0" marR="0" marT="0" marB="0" anchor="ctr">
                    <a:solidFill>
                      <a:schemeClr val="accent2">
                        <a:lumMod val="40000"/>
                        <a:lumOff val="60000"/>
                      </a:schemeClr>
                    </a:solidFill>
                  </a:tcPr>
                </a:tc>
                <a:tc>
                  <a:txBody>
                    <a:bodyPr/>
                    <a:lstStyle/>
                    <a:p>
                      <a:pPr algn="ctr"/>
                      <a:r>
                        <a:rPr lang="tr-TR" sz="1400" b="0" dirty="0">
                          <a:latin typeface="+mn-lt"/>
                        </a:rPr>
                        <a:t>54,71</a:t>
                      </a:r>
                    </a:p>
                  </a:txBody>
                  <a:tcPr marL="0" marR="0" marT="0" marB="0" anchor="ctr">
                    <a:solidFill>
                      <a:schemeClr val="accent2">
                        <a:lumMod val="40000"/>
                        <a:lumOff val="60000"/>
                      </a:schemeClr>
                    </a:solidFill>
                  </a:tcPr>
                </a:tc>
                <a:extLst>
                  <a:ext uri="{0D108BD9-81ED-4DB2-BD59-A6C34878D82A}">
                    <a16:rowId xmlns:a16="http://schemas.microsoft.com/office/drawing/2014/main" val="1898952617"/>
                  </a:ext>
                </a:extLst>
              </a:tr>
              <a:tr h="262840">
                <a:tc>
                  <a:txBody>
                    <a:bodyPr/>
                    <a:lstStyle/>
                    <a:p>
                      <a:pPr algn="ctr"/>
                      <a:r>
                        <a:rPr lang="tr-TR" sz="1400" b="0" dirty="0">
                          <a:latin typeface="+mn-lt"/>
                        </a:rPr>
                        <a:t>Eki.24</a:t>
                      </a:r>
                    </a:p>
                  </a:txBody>
                  <a:tcPr marL="0" marR="0" marT="0" marB="0" anchor="ctr">
                    <a:solidFill>
                      <a:schemeClr val="accent2">
                        <a:lumMod val="20000"/>
                        <a:lumOff val="80000"/>
                      </a:schemeClr>
                    </a:solidFill>
                  </a:tcPr>
                </a:tc>
                <a:tc>
                  <a:txBody>
                    <a:bodyPr/>
                    <a:lstStyle/>
                    <a:p>
                      <a:pPr algn="ctr"/>
                      <a:r>
                        <a:rPr lang="tr-TR" sz="1400" b="0" dirty="0">
                          <a:latin typeface="+mn-lt"/>
                        </a:rPr>
                        <a:t>59,50</a:t>
                      </a:r>
                    </a:p>
                  </a:txBody>
                  <a:tcPr marL="0" marR="0" marT="0" marB="0" anchor="ctr">
                    <a:solidFill>
                      <a:schemeClr val="accent2">
                        <a:lumMod val="20000"/>
                        <a:lumOff val="80000"/>
                      </a:schemeClr>
                    </a:solidFill>
                  </a:tcPr>
                </a:tc>
                <a:tc>
                  <a:txBody>
                    <a:bodyPr/>
                    <a:lstStyle/>
                    <a:p>
                      <a:pPr algn="ctr"/>
                      <a:r>
                        <a:rPr lang="tr-TR" sz="1400" b="0" dirty="0">
                          <a:latin typeface="+mn-lt"/>
                        </a:rPr>
                        <a:t>66,00</a:t>
                      </a:r>
                    </a:p>
                  </a:txBody>
                  <a:tcPr marL="0" marR="0" marT="0" marB="0" anchor="ctr">
                    <a:solidFill>
                      <a:schemeClr val="accent2">
                        <a:lumMod val="20000"/>
                        <a:lumOff val="80000"/>
                      </a:schemeClr>
                    </a:solidFill>
                  </a:tcPr>
                </a:tc>
                <a:tc>
                  <a:txBody>
                    <a:bodyPr/>
                    <a:lstStyle/>
                    <a:p>
                      <a:pPr algn="ctr"/>
                      <a:r>
                        <a:rPr lang="tr-TR" sz="1400" b="0" dirty="0">
                          <a:latin typeface="+mn-lt"/>
                        </a:rPr>
                        <a:t>58,00</a:t>
                      </a:r>
                    </a:p>
                  </a:txBody>
                  <a:tcPr marL="0" marR="0" marT="0" marB="0" anchor="ctr">
                    <a:solidFill>
                      <a:schemeClr val="accent2">
                        <a:lumMod val="20000"/>
                        <a:lumOff val="80000"/>
                      </a:schemeClr>
                    </a:solidFill>
                  </a:tcPr>
                </a:tc>
                <a:tc>
                  <a:txBody>
                    <a:bodyPr/>
                    <a:lstStyle/>
                    <a:p>
                      <a:pPr algn="ctr"/>
                      <a:r>
                        <a:rPr lang="tr-TR" sz="1400" b="0" dirty="0">
                          <a:latin typeface="+mn-lt"/>
                        </a:rPr>
                        <a:t>54,00</a:t>
                      </a:r>
                    </a:p>
                  </a:txBody>
                  <a:tcPr marL="0" marR="0" marT="0" marB="0" anchor="ctr">
                    <a:solidFill>
                      <a:schemeClr val="accent2">
                        <a:lumMod val="20000"/>
                        <a:lumOff val="80000"/>
                      </a:schemeClr>
                    </a:solidFill>
                  </a:tcPr>
                </a:tc>
                <a:tc>
                  <a:txBody>
                    <a:bodyPr/>
                    <a:lstStyle/>
                    <a:p>
                      <a:pPr algn="ctr"/>
                      <a:r>
                        <a:rPr lang="tr-TR" sz="1400" b="0" dirty="0">
                          <a:latin typeface="+mn-lt"/>
                        </a:rPr>
                        <a:t>59,90</a:t>
                      </a:r>
                    </a:p>
                  </a:txBody>
                  <a:tcPr marL="0" marR="0" marT="0" marB="0" anchor="ctr">
                    <a:solidFill>
                      <a:schemeClr val="accent2">
                        <a:lumMod val="20000"/>
                        <a:lumOff val="80000"/>
                      </a:schemeClr>
                    </a:solidFill>
                  </a:tcPr>
                </a:tc>
                <a:extLst>
                  <a:ext uri="{0D108BD9-81ED-4DB2-BD59-A6C34878D82A}">
                    <a16:rowId xmlns:a16="http://schemas.microsoft.com/office/drawing/2014/main" val="3030452552"/>
                  </a:ext>
                </a:extLst>
              </a:tr>
              <a:tr h="262840">
                <a:tc>
                  <a:txBody>
                    <a:bodyPr/>
                    <a:lstStyle/>
                    <a:p>
                      <a:pPr algn="ctr"/>
                      <a:r>
                        <a:rPr lang="tr-TR" sz="1400" b="0" dirty="0">
                          <a:latin typeface="+mn-lt"/>
                        </a:rPr>
                        <a:t>Kas.24</a:t>
                      </a:r>
                    </a:p>
                  </a:txBody>
                  <a:tcPr marL="0" marR="0" marT="0" marB="0" anchor="ctr">
                    <a:solidFill>
                      <a:schemeClr val="accent2">
                        <a:lumMod val="40000"/>
                        <a:lumOff val="60000"/>
                      </a:schemeClr>
                    </a:solidFill>
                  </a:tcPr>
                </a:tc>
                <a:tc>
                  <a:txBody>
                    <a:bodyPr/>
                    <a:lstStyle/>
                    <a:p>
                      <a:pPr algn="ctr"/>
                      <a:r>
                        <a:rPr lang="tr-TR" sz="1400" b="0" dirty="0">
                          <a:latin typeface="+mn-lt"/>
                        </a:rPr>
                        <a:t>60,25</a:t>
                      </a:r>
                    </a:p>
                  </a:txBody>
                  <a:tcPr marL="0" marR="0" marT="0" marB="0" anchor="ctr">
                    <a:solidFill>
                      <a:schemeClr val="accent2">
                        <a:lumMod val="40000"/>
                        <a:lumOff val="60000"/>
                      </a:schemeClr>
                    </a:solidFill>
                  </a:tcPr>
                </a:tc>
                <a:tc>
                  <a:txBody>
                    <a:bodyPr/>
                    <a:lstStyle/>
                    <a:p>
                      <a:pPr algn="ctr"/>
                      <a:r>
                        <a:rPr lang="tr-TR" sz="1400" b="0" dirty="0">
                          <a:latin typeface="+mn-lt"/>
                        </a:rPr>
                        <a:t>65,00</a:t>
                      </a:r>
                    </a:p>
                  </a:txBody>
                  <a:tcPr marL="0" marR="0" marT="0" marB="0" anchor="ctr">
                    <a:solidFill>
                      <a:schemeClr val="accent2">
                        <a:lumMod val="40000"/>
                        <a:lumOff val="60000"/>
                      </a:schemeClr>
                    </a:solidFill>
                  </a:tcPr>
                </a:tc>
                <a:tc>
                  <a:txBody>
                    <a:bodyPr/>
                    <a:lstStyle/>
                    <a:p>
                      <a:pPr algn="ctr"/>
                      <a:r>
                        <a:rPr lang="tr-TR" sz="1400" b="0" dirty="0">
                          <a:latin typeface="+mn-lt"/>
                        </a:rPr>
                        <a:t>55,00</a:t>
                      </a:r>
                    </a:p>
                  </a:txBody>
                  <a:tcPr marL="0" marR="0" marT="0" marB="0" anchor="ctr">
                    <a:solidFill>
                      <a:schemeClr val="accent2">
                        <a:lumMod val="40000"/>
                        <a:lumOff val="60000"/>
                      </a:schemeClr>
                    </a:solidFill>
                  </a:tcPr>
                </a:tc>
                <a:tc>
                  <a:txBody>
                    <a:bodyPr/>
                    <a:lstStyle/>
                    <a:p>
                      <a:pPr algn="ctr"/>
                      <a:r>
                        <a:rPr lang="tr-TR" sz="1400" b="0" dirty="0">
                          <a:latin typeface="+mn-lt"/>
                        </a:rPr>
                        <a:t>54,00</a:t>
                      </a:r>
                    </a:p>
                  </a:txBody>
                  <a:tcPr marL="0" marR="0" marT="0" marB="0" anchor="ctr">
                    <a:solidFill>
                      <a:schemeClr val="accent2">
                        <a:lumMod val="40000"/>
                        <a:lumOff val="60000"/>
                      </a:schemeClr>
                    </a:solidFill>
                  </a:tcPr>
                </a:tc>
                <a:tc>
                  <a:txBody>
                    <a:bodyPr/>
                    <a:lstStyle/>
                    <a:p>
                      <a:pPr algn="ctr"/>
                      <a:r>
                        <a:rPr lang="tr-TR" sz="1400" b="0" dirty="0">
                          <a:latin typeface="+mn-lt"/>
                        </a:rPr>
                        <a:t>50,00</a:t>
                      </a:r>
                    </a:p>
                  </a:txBody>
                  <a:tcPr marL="0" marR="0" marT="0" marB="0" anchor="ctr">
                    <a:solidFill>
                      <a:schemeClr val="accent2">
                        <a:lumMod val="40000"/>
                        <a:lumOff val="60000"/>
                      </a:schemeClr>
                    </a:solidFill>
                  </a:tcPr>
                </a:tc>
                <a:extLst>
                  <a:ext uri="{0D108BD9-81ED-4DB2-BD59-A6C34878D82A}">
                    <a16:rowId xmlns:a16="http://schemas.microsoft.com/office/drawing/2014/main" val="3531486543"/>
                  </a:ext>
                </a:extLst>
              </a:tr>
              <a:tr h="262840">
                <a:tc>
                  <a:txBody>
                    <a:bodyPr/>
                    <a:lstStyle/>
                    <a:p>
                      <a:pPr algn="ctr"/>
                      <a:r>
                        <a:rPr lang="tr-TR" sz="1400" b="0" dirty="0">
                          <a:latin typeface="+mn-lt"/>
                        </a:rPr>
                        <a:t>Ara.24</a:t>
                      </a:r>
                    </a:p>
                  </a:txBody>
                  <a:tcPr marL="0" marR="0" marT="0" marB="0" anchor="ctr">
                    <a:solidFill>
                      <a:schemeClr val="accent2">
                        <a:lumMod val="20000"/>
                        <a:lumOff val="80000"/>
                      </a:schemeClr>
                    </a:solidFill>
                  </a:tcPr>
                </a:tc>
                <a:tc>
                  <a:txBody>
                    <a:bodyPr/>
                    <a:lstStyle/>
                    <a:p>
                      <a:pPr algn="ctr"/>
                      <a:r>
                        <a:rPr lang="tr-TR" sz="1400" b="0" dirty="0">
                          <a:latin typeface="+mn-lt"/>
                        </a:rPr>
                        <a:t>57,75</a:t>
                      </a:r>
                    </a:p>
                  </a:txBody>
                  <a:tcPr marL="0" marR="0" marT="0" marB="0" anchor="ctr">
                    <a:solidFill>
                      <a:schemeClr val="accent2">
                        <a:lumMod val="20000"/>
                        <a:lumOff val="80000"/>
                      </a:schemeClr>
                    </a:solidFill>
                  </a:tcPr>
                </a:tc>
                <a:tc>
                  <a:txBody>
                    <a:bodyPr/>
                    <a:lstStyle/>
                    <a:p>
                      <a:pPr algn="ctr"/>
                      <a:r>
                        <a:rPr lang="tr-TR" sz="1400" b="0" dirty="0">
                          <a:latin typeface="+mn-lt"/>
                        </a:rPr>
                        <a:t>60,00</a:t>
                      </a:r>
                    </a:p>
                  </a:txBody>
                  <a:tcPr marL="0" marR="0" marT="0" marB="0" anchor="ctr">
                    <a:solidFill>
                      <a:schemeClr val="accent2">
                        <a:lumMod val="20000"/>
                        <a:lumOff val="80000"/>
                      </a:schemeClr>
                    </a:solidFill>
                  </a:tcPr>
                </a:tc>
                <a:tc>
                  <a:txBody>
                    <a:bodyPr/>
                    <a:lstStyle/>
                    <a:p>
                      <a:pPr algn="ctr"/>
                      <a:r>
                        <a:rPr lang="tr-TR" sz="1400" b="0" dirty="0">
                          <a:latin typeface="+mn-lt"/>
                        </a:rPr>
                        <a:t>58,50</a:t>
                      </a:r>
                    </a:p>
                  </a:txBody>
                  <a:tcPr marL="0" marR="0" marT="0" marB="0" anchor="ctr">
                    <a:solidFill>
                      <a:schemeClr val="accent2">
                        <a:lumMod val="20000"/>
                        <a:lumOff val="80000"/>
                      </a:schemeClr>
                    </a:solidFill>
                  </a:tcPr>
                </a:tc>
                <a:tc>
                  <a:txBody>
                    <a:bodyPr/>
                    <a:lstStyle/>
                    <a:p>
                      <a:pPr algn="ctr"/>
                      <a:r>
                        <a:rPr lang="tr-TR" sz="1400" b="0" dirty="0">
                          <a:latin typeface="+mn-lt"/>
                        </a:rPr>
                        <a:t>55,00</a:t>
                      </a:r>
                    </a:p>
                  </a:txBody>
                  <a:tcPr marL="0" marR="0" marT="0" marB="0" anchor="ctr">
                    <a:solidFill>
                      <a:schemeClr val="accent2">
                        <a:lumMod val="20000"/>
                        <a:lumOff val="80000"/>
                      </a:schemeClr>
                    </a:solidFill>
                  </a:tcPr>
                </a:tc>
                <a:tc>
                  <a:txBody>
                    <a:bodyPr/>
                    <a:lstStyle/>
                    <a:p>
                      <a:pPr algn="ctr"/>
                      <a:r>
                        <a:rPr lang="tr-TR" sz="1400" b="0" dirty="0">
                          <a:latin typeface="+mn-lt"/>
                        </a:rPr>
                        <a:t>50,76</a:t>
                      </a:r>
                    </a:p>
                  </a:txBody>
                  <a:tcPr marL="0" marR="0" marT="0" marB="0" anchor="ctr">
                    <a:solidFill>
                      <a:schemeClr val="accent2">
                        <a:lumMod val="20000"/>
                        <a:lumOff val="80000"/>
                      </a:schemeClr>
                    </a:solidFill>
                  </a:tcPr>
                </a:tc>
                <a:extLst>
                  <a:ext uri="{0D108BD9-81ED-4DB2-BD59-A6C34878D82A}">
                    <a16:rowId xmlns:a16="http://schemas.microsoft.com/office/drawing/2014/main" val="1439965616"/>
                  </a:ext>
                </a:extLst>
              </a:tr>
              <a:tr h="262840">
                <a:tc>
                  <a:txBody>
                    <a:bodyPr/>
                    <a:lstStyle/>
                    <a:p>
                      <a:pPr algn="ctr"/>
                      <a:r>
                        <a:rPr lang="tr-TR" sz="1400" b="0" dirty="0">
                          <a:latin typeface="+mn-lt"/>
                        </a:rPr>
                        <a:t>Oca.25</a:t>
                      </a:r>
                    </a:p>
                  </a:txBody>
                  <a:tcPr marL="0" marR="0" marT="0" marB="0" anchor="ctr"/>
                </a:tc>
                <a:tc>
                  <a:txBody>
                    <a:bodyPr/>
                    <a:lstStyle/>
                    <a:p>
                      <a:pPr algn="ctr"/>
                      <a:r>
                        <a:rPr lang="tr-TR" sz="1400" b="0" dirty="0">
                          <a:latin typeface="+mn-lt"/>
                        </a:rPr>
                        <a:t>57,00</a:t>
                      </a:r>
                    </a:p>
                  </a:txBody>
                  <a:tcPr marL="0" marR="0" marT="0" marB="0" anchor="ctr"/>
                </a:tc>
                <a:tc>
                  <a:txBody>
                    <a:bodyPr/>
                    <a:lstStyle/>
                    <a:p>
                      <a:pPr algn="ctr"/>
                      <a:r>
                        <a:rPr lang="tr-TR" sz="1400" b="0" dirty="0">
                          <a:latin typeface="+mn-lt"/>
                        </a:rPr>
                        <a:t>57,50</a:t>
                      </a:r>
                    </a:p>
                  </a:txBody>
                  <a:tcPr marL="0" marR="0" marT="0" marB="0" anchor="ctr"/>
                </a:tc>
                <a:tc>
                  <a:txBody>
                    <a:bodyPr/>
                    <a:lstStyle/>
                    <a:p>
                      <a:pPr algn="ctr"/>
                      <a:r>
                        <a:rPr lang="tr-TR" sz="1400" b="0" dirty="0">
                          <a:latin typeface="+mn-lt"/>
                        </a:rPr>
                        <a:t>55,00</a:t>
                      </a:r>
                    </a:p>
                  </a:txBody>
                  <a:tcPr marL="0" marR="0" marT="0" marB="0" anchor="ctr"/>
                </a:tc>
                <a:tc>
                  <a:txBody>
                    <a:bodyPr/>
                    <a:lstStyle/>
                    <a:p>
                      <a:pPr algn="ctr"/>
                      <a:r>
                        <a:rPr lang="tr-TR" sz="1400" b="0" dirty="0">
                          <a:latin typeface="+mn-lt"/>
                        </a:rPr>
                        <a:t>50,00</a:t>
                      </a:r>
                    </a:p>
                  </a:txBody>
                  <a:tcPr marL="0" marR="0" marT="0" marB="0" anchor="ctr"/>
                </a:tc>
                <a:tc>
                  <a:txBody>
                    <a:bodyPr/>
                    <a:lstStyle/>
                    <a:p>
                      <a:pPr algn="ctr"/>
                      <a:r>
                        <a:rPr lang="tr-TR" sz="1400" b="0" dirty="0">
                          <a:latin typeface="+mn-lt"/>
                        </a:rPr>
                        <a:t>49,50</a:t>
                      </a:r>
                    </a:p>
                  </a:txBody>
                  <a:tcPr marL="0" marR="0" marT="0" marB="0" anchor="ctr"/>
                </a:tc>
                <a:extLst>
                  <a:ext uri="{0D108BD9-81ED-4DB2-BD59-A6C34878D82A}">
                    <a16:rowId xmlns:a16="http://schemas.microsoft.com/office/drawing/2014/main" val="1632797285"/>
                  </a:ext>
                </a:extLst>
              </a:tr>
              <a:tr h="262840">
                <a:tc>
                  <a:txBody>
                    <a:bodyPr/>
                    <a:lstStyle/>
                    <a:p>
                      <a:pPr algn="ctr"/>
                      <a:r>
                        <a:rPr lang="tr-TR" sz="1400" b="0" dirty="0">
                          <a:latin typeface="+mn-lt"/>
                        </a:rPr>
                        <a:t>Şub.25</a:t>
                      </a:r>
                    </a:p>
                  </a:txBody>
                  <a:tcPr marL="0" marR="0" marT="0" marB="0" anchor="ctr"/>
                </a:tc>
                <a:tc>
                  <a:txBody>
                    <a:bodyPr/>
                    <a:lstStyle/>
                    <a:p>
                      <a:pPr algn="ctr"/>
                      <a:r>
                        <a:rPr lang="tr-TR" sz="1400" b="0" dirty="0">
                          <a:latin typeface="+mn-lt"/>
                        </a:rPr>
                        <a:t>55,00</a:t>
                      </a:r>
                    </a:p>
                  </a:txBody>
                  <a:tcPr marL="0" marR="0" marT="0" marB="0" anchor="ctr"/>
                </a:tc>
                <a:tc>
                  <a:txBody>
                    <a:bodyPr/>
                    <a:lstStyle/>
                    <a:p>
                      <a:pPr algn="ctr"/>
                      <a:r>
                        <a:rPr lang="tr-TR" sz="1400" b="0" dirty="0">
                          <a:latin typeface="+mn-lt"/>
                        </a:rPr>
                        <a:t>65,00</a:t>
                      </a:r>
                    </a:p>
                  </a:txBody>
                  <a:tcPr marL="0" marR="0" marT="0" marB="0" anchor="ctr"/>
                </a:tc>
                <a:tc>
                  <a:txBody>
                    <a:bodyPr/>
                    <a:lstStyle/>
                    <a:p>
                      <a:pPr algn="ctr"/>
                      <a:r>
                        <a:rPr lang="tr-TR" sz="1400" b="0" dirty="0">
                          <a:latin typeface="+mn-lt"/>
                        </a:rPr>
                        <a:t>50,00</a:t>
                      </a:r>
                    </a:p>
                  </a:txBody>
                  <a:tcPr marL="0" marR="0" marT="0" marB="0" anchor="ctr"/>
                </a:tc>
                <a:tc>
                  <a:txBody>
                    <a:bodyPr/>
                    <a:lstStyle/>
                    <a:p>
                      <a:pPr algn="ctr"/>
                      <a:r>
                        <a:rPr lang="tr-TR" sz="1400" b="0" dirty="0">
                          <a:latin typeface="+mn-lt"/>
                        </a:rPr>
                        <a:t>45,00</a:t>
                      </a:r>
                    </a:p>
                  </a:txBody>
                  <a:tcPr marL="0" marR="0" marT="0" marB="0" anchor="ctr"/>
                </a:tc>
                <a:tc>
                  <a:txBody>
                    <a:bodyPr/>
                    <a:lstStyle/>
                    <a:p>
                      <a:pPr algn="ctr"/>
                      <a:r>
                        <a:rPr lang="tr-TR" sz="1400" b="0" dirty="0">
                          <a:latin typeface="+mn-lt"/>
                        </a:rPr>
                        <a:t>46,47</a:t>
                      </a:r>
                    </a:p>
                  </a:txBody>
                  <a:tcPr marL="0" marR="0" marT="0" marB="0" anchor="ctr"/>
                </a:tc>
                <a:extLst>
                  <a:ext uri="{0D108BD9-81ED-4DB2-BD59-A6C34878D82A}">
                    <a16:rowId xmlns:a16="http://schemas.microsoft.com/office/drawing/2014/main" val="404576302"/>
                  </a:ext>
                </a:extLst>
              </a:tr>
              <a:tr h="262840">
                <a:tc>
                  <a:txBody>
                    <a:bodyPr/>
                    <a:lstStyle/>
                    <a:p>
                      <a:pPr algn="ctr"/>
                      <a:r>
                        <a:rPr lang="tr-TR" sz="1400" b="0" dirty="0">
                          <a:latin typeface="+mn-lt"/>
                        </a:rPr>
                        <a:t>Mar.25</a:t>
                      </a:r>
                    </a:p>
                  </a:txBody>
                  <a:tcPr marL="0" marR="0" marT="0" marB="0" anchor="ctr"/>
                </a:tc>
                <a:tc>
                  <a:txBody>
                    <a:bodyPr/>
                    <a:lstStyle/>
                    <a:p>
                      <a:pPr algn="ctr"/>
                      <a:r>
                        <a:rPr lang="tr-TR" sz="1400" b="0" dirty="0">
                          <a:latin typeface="+mn-lt"/>
                        </a:rPr>
                        <a:t>54,50</a:t>
                      </a:r>
                    </a:p>
                  </a:txBody>
                  <a:tcPr marL="0" marR="0" marT="0" marB="0" anchor="ctr"/>
                </a:tc>
                <a:tc>
                  <a:txBody>
                    <a:bodyPr/>
                    <a:lstStyle/>
                    <a:p>
                      <a:pPr algn="ctr"/>
                      <a:r>
                        <a:rPr lang="tr-TR" sz="1400" b="0" dirty="0">
                          <a:latin typeface="+mn-lt"/>
                        </a:rPr>
                        <a:t>70,00</a:t>
                      </a:r>
                    </a:p>
                  </a:txBody>
                  <a:tcPr marL="0" marR="0" marT="0" marB="0" anchor="ctr"/>
                </a:tc>
                <a:tc>
                  <a:txBody>
                    <a:bodyPr/>
                    <a:lstStyle/>
                    <a:p>
                      <a:pPr algn="ctr"/>
                      <a:r>
                        <a:rPr lang="tr-TR" sz="1400" b="0" dirty="0">
                          <a:latin typeface="+mn-lt"/>
                        </a:rPr>
                        <a:t>60,00</a:t>
                      </a:r>
                    </a:p>
                  </a:txBody>
                  <a:tcPr marL="0" marR="0" marT="0" marB="0" anchor="ctr"/>
                </a:tc>
                <a:tc>
                  <a:txBody>
                    <a:bodyPr/>
                    <a:lstStyle/>
                    <a:p>
                      <a:pPr algn="ctr"/>
                      <a:r>
                        <a:rPr lang="tr-TR" sz="1400" b="0" dirty="0">
                          <a:latin typeface="+mn-lt"/>
                        </a:rPr>
                        <a:t>46,00</a:t>
                      </a:r>
                    </a:p>
                  </a:txBody>
                  <a:tcPr marL="0" marR="0" marT="0" marB="0" anchor="ctr"/>
                </a:tc>
                <a:tc>
                  <a:txBody>
                    <a:bodyPr/>
                    <a:lstStyle/>
                    <a:p>
                      <a:pPr algn="ctr"/>
                      <a:r>
                        <a:rPr lang="tr-TR" sz="1400" b="0" dirty="0">
                          <a:latin typeface="+mn-lt"/>
                        </a:rPr>
                        <a:t>45,43</a:t>
                      </a:r>
                    </a:p>
                  </a:txBody>
                  <a:tcPr marL="0" marR="0" marT="0" marB="0" anchor="ctr"/>
                </a:tc>
                <a:extLst>
                  <a:ext uri="{0D108BD9-81ED-4DB2-BD59-A6C34878D82A}">
                    <a16:rowId xmlns:a16="http://schemas.microsoft.com/office/drawing/2014/main" val="602094344"/>
                  </a:ext>
                </a:extLst>
              </a:tr>
              <a:tr h="262840">
                <a:tc>
                  <a:txBody>
                    <a:bodyPr/>
                    <a:lstStyle/>
                    <a:p>
                      <a:pPr algn="ctr"/>
                      <a:r>
                        <a:rPr lang="tr-TR" sz="1400" b="1" dirty="0">
                          <a:latin typeface="+mn-lt"/>
                        </a:rPr>
                        <a:t>Nis.25</a:t>
                      </a:r>
                    </a:p>
                  </a:txBody>
                  <a:tcPr marL="0" marR="0" marT="0" marB="0" anchor="ctr"/>
                </a:tc>
                <a:tc>
                  <a:txBody>
                    <a:bodyPr/>
                    <a:lstStyle/>
                    <a:p>
                      <a:pPr algn="ctr"/>
                      <a:r>
                        <a:rPr lang="tr-TR" sz="1400" b="1" dirty="0">
                          <a:latin typeface="+mn-lt"/>
                        </a:rPr>
                        <a:t>53,50</a:t>
                      </a:r>
                    </a:p>
                  </a:txBody>
                  <a:tcPr marL="0" marR="0" marT="0" marB="0" anchor="ctr"/>
                </a:tc>
                <a:tc>
                  <a:txBody>
                    <a:bodyPr/>
                    <a:lstStyle/>
                    <a:p>
                      <a:pPr algn="ctr"/>
                      <a:r>
                        <a:rPr lang="tr-TR" sz="1400" b="1" dirty="0">
                          <a:latin typeface="+mn-lt"/>
                        </a:rPr>
                        <a:t>75,00</a:t>
                      </a:r>
                    </a:p>
                  </a:txBody>
                  <a:tcPr marL="0" marR="0" marT="0" marB="0" anchor="ctr"/>
                </a:tc>
                <a:tc>
                  <a:txBody>
                    <a:bodyPr/>
                    <a:lstStyle/>
                    <a:p>
                      <a:pPr algn="ctr"/>
                      <a:r>
                        <a:rPr lang="tr-TR" sz="1400" b="1" dirty="0">
                          <a:latin typeface="+mn-lt"/>
                        </a:rPr>
                        <a:t>52,00</a:t>
                      </a:r>
                    </a:p>
                  </a:txBody>
                  <a:tcPr marL="0" marR="0" marT="0" marB="0" anchor="ctr"/>
                </a:tc>
                <a:tc>
                  <a:txBody>
                    <a:bodyPr/>
                    <a:lstStyle/>
                    <a:p>
                      <a:pPr algn="ctr"/>
                      <a:r>
                        <a:rPr lang="tr-TR" sz="1400" b="1" dirty="0">
                          <a:latin typeface="+mn-lt"/>
                        </a:rPr>
                        <a:t>52,00</a:t>
                      </a:r>
                    </a:p>
                  </a:txBody>
                  <a:tcPr marL="0" marR="0" marT="0" marB="0" anchor="ctr"/>
                </a:tc>
                <a:tc>
                  <a:txBody>
                    <a:bodyPr/>
                    <a:lstStyle/>
                    <a:p>
                      <a:pPr algn="ctr"/>
                      <a:r>
                        <a:rPr lang="tr-TR" sz="1400" b="1" dirty="0">
                          <a:latin typeface="+mn-lt"/>
                        </a:rPr>
                        <a:t>49,83</a:t>
                      </a:r>
                    </a:p>
                  </a:txBody>
                  <a:tcPr marL="0" marR="0" marT="0" marB="0" anchor="ctr"/>
                </a:tc>
                <a:extLst>
                  <a:ext uri="{0D108BD9-81ED-4DB2-BD59-A6C34878D82A}">
                    <a16:rowId xmlns:a16="http://schemas.microsoft.com/office/drawing/2014/main" val="2329035557"/>
                  </a:ext>
                </a:extLst>
              </a:tr>
            </a:tbl>
          </a:graphicData>
        </a:graphic>
      </p:graphicFrame>
      <p:sp>
        <p:nvSpPr>
          <p:cNvPr id="3" name="Dikdörtgen 2"/>
          <p:cNvSpPr/>
          <p:nvPr/>
        </p:nvSpPr>
        <p:spPr>
          <a:xfrm>
            <a:off x="68826" y="0"/>
            <a:ext cx="8986684" cy="969496"/>
          </a:xfrm>
          <a:prstGeom prst="rect">
            <a:avLst/>
          </a:prstGeom>
        </p:spPr>
        <p:txBody>
          <a:bodyPr wrap="square">
            <a:spAutoFit/>
          </a:bodyPr>
          <a:lstStyle/>
          <a:p>
            <a:pPr algn="ctr"/>
            <a:r>
              <a:rPr lang="tr-TR" sz="2000" b="1" dirty="0">
                <a:solidFill>
                  <a:srgbClr val="333333"/>
                </a:solidFill>
                <a:latin typeface="Times New Roman" panose="02020603050405020304" pitchFamily="18" charset="0"/>
                <a:cs typeface="Times New Roman" panose="02020603050405020304" pitchFamily="18" charset="0"/>
              </a:rPr>
              <a:t>MEVDUAT FAİZ ORANLARI </a:t>
            </a:r>
          </a:p>
          <a:p>
            <a:pPr algn="ctr"/>
            <a:r>
              <a:rPr lang="tr-TR" sz="1900" b="1" dirty="0">
                <a:solidFill>
                  <a:srgbClr val="333333"/>
                </a:solidFill>
                <a:latin typeface="Times New Roman" panose="02020603050405020304" pitchFamily="18" charset="0"/>
                <a:cs typeface="Times New Roman" panose="02020603050405020304" pitchFamily="18" charset="0"/>
              </a:rPr>
              <a:t>(Bankalarca Mevduatlara Fiilen Uygulanan Azami Faiz Oranları %) </a:t>
            </a:r>
          </a:p>
          <a:p>
            <a:pPr algn="ctr"/>
            <a:r>
              <a:rPr lang="tr-TR" b="1" dirty="0">
                <a:latin typeface="Times New Roman" panose="02020603050405020304" pitchFamily="18" charset="0"/>
                <a:cs typeface="Times New Roman" panose="02020603050405020304" pitchFamily="18" charset="0"/>
              </a:rPr>
              <a:t>(Kaynak 11 Haziran 2025 </a:t>
            </a:r>
            <a:r>
              <a:rPr lang="tr-TR" b="1" dirty="0">
                <a:latin typeface="Times New Roman" panose="02020603050405020304" pitchFamily="18" charset="0"/>
                <a:cs typeface="Times New Roman" panose="02020603050405020304" pitchFamily="18" charset="0"/>
                <a:hlinkClick r:id="rId3"/>
              </a:rPr>
              <a:t>www.tcmb.gov.tr</a:t>
            </a:r>
            <a:r>
              <a:rPr lang="tr-TR" b="1" dirty="0">
                <a:latin typeface="Times New Roman" panose="02020603050405020304" pitchFamily="18" charset="0"/>
                <a:cs typeface="Times New Roman" panose="02020603050405020304" pitchFamily="18" charset="0"/>
              </a:rPr>
              <a:t> )</a:t>
            </a:r>
            <a:endParaRPr lang="tr-TR" b="1" dirty="0">
              <a:solidFill>
                <a:srgbClr val="33333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5343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k 3"/>
          <p:cNvGraphicFramePr/>
          <p:nvPr>
            <p:extLst>
              <p:ext uri="{D42A27DB-BD31-4B8C-83A1-F6EECF244321}">
                <p14:modId xmlns:p14="http://schemas.microsoft.com/office/powerpoint/2010/main" val="257408795"/>
              </p:ext>
            </p:extLst>
          </p:nvPr>
        </p:nvGraphicFramePr>
        <p:xfrm>
          <a:off x="361950" y="1397000"/>
          <a:ext cx="8439150" cy="5080000"/>
        </p:xfrm>
        <a:graphic>
          <a:graphicData uri="http://schemas.openxmlformats.org/drawingml/2006/chart">
            <c:chart xmlns:c="http://schemas.openxmlformats.org/drawingml/2006/chart" xmlns:r="http://schemas.openxmlformats.org/officeDocument/2006/relationships" r:id="rId2"/>
          </a:graphicData>
        </a:graphic>
      </p:graphicFrame>
      <p:sp>
        <p:nvSpPr>
          <p:cNvPr id="5" name="Dikdörtgen 4"/>
          <p:cNvSpPr/>
          <p:nvPr/>
        </p:nvSpPr>
        <p:spPr>
          <a:xfrm>
            <a:off x="333374" y="195560"/>
            <a:ext cx="8467726" cy="769441"/>
          </a:xfrm>
          <a:prstGeom prst="rect">
            <a:avLst/>
          </a:prstGeom>
        </p:spPr>
        <p:txBody>
          <a:bodyPr wrap="square">
            <a:spAutoFit/>
          </a:bodyPr>
          <a:lstStyle/>
          <a:p>
            <a:pPr algn="ctr"/>
            <a:r>
              <a:rPr lang="tr-TR" sz="2200" b="1" dirty="0">
                <a:solidFill>
                  <a:srgbClr val="333333"/>
                </a:solidFill>
                <a:latin typeface="Times New Roman" panose="02020603050405020304" pitchFamily="18" charset="0"/>
                <a:cs typeface="Times New Roman" panose="02020603050405020304" pitchFamily="18" charset="0"/>
              </a:rPr>
              <a:t>MEVDUAT FAİZ ORANLARI </a:t>
            </a:r>
          </a:p>
          <a:p>
            <a:pPr algn="ctr"/>
            <a:r>
              <a:rPr lang="tr-TR" sz="2200" b="1" dirty="0">
                <a:solidFill>
                  <a:srgbClr val="333333"/>
                </a:solidFill>
                <a:latin typeface="Times New Roman" panose="02020603050405020304" pitchFamily="18" charset="0"/>
                <a:cs typeface="Times New Roman" panose="02020603050405020304" pitchFamily="18" charset="0"/>
              </a:rPr>
              <a:t>(Bankalarca Mevduatlara Fiilen Uygulanan Azami Faiz Oranları %) </a:t>
            </a:r>
            <a:endParaRPr lang="tr-TR" sz="2200" dirty="0"/>
          </a:p>
        </p:txBody>
      </p:sp>
    </p:spTree>
    <p:extLst>
      <p:ext uri="{BB962C8B-B14F-4D97-AF65-F5344CB8AC3E}">
        <p14:creationId xmlns:p14="http://schemas.microsoft.com/office/powerpoint/2010/main" val="9177743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F1160-44CA-5C50-1995-49A7AC20ED67}"/>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F65C36C3-609F-736B-DA8F-3CD944A1A2F0}"/>
              </a:ext>
            </a:extLst>
          </p:cNvPr>
          <p:cNvSpPr>
            <a:spLocks noGrp="1"/>
          </p:cNvSpPr>
          <p:nvPr>
            <p:ph idx="1"/>
          </p:nvPr>
        </p:nvSpPr>
        <p:spPr>
          <a:xfrm>
            <a:off x="142844" y="0"/>
            <a:ext cx="8820000" cy="6766852"/>
          </a:xfrm>
        </p:spPr>
        <p:style>
          <a:lnRef idx="2">
            <a:schemeClr val="dk1"/>
          </a:lnRef>
          <a:fillRef idx="1">
            <a:schemeClr val="lt1"/>
          </a:fillRef>
          <a:effectRef idx="0">
            <a:schemeClr val="dk1"/>
          </a:effectRef>
          <a:fontRef idx="minor">
            <a:schemeClr val="dk1"/>
          </a:fontRef>
        </p:style>
        <p:txBody>
          <a:bodyPr>
            <a:normAutofit/>
          </a:bodyPr>
          <a:lstStyle/>
          <a:p>
            <a:pPr marL="514350" indent="-514350" algn="ctr">
              <a:buClrTx/>
              <a:buNone/>
            </a:pPr>
            <a:r>
              <a:rPr lang="tr-TR" sz="1800" b="1" dirty="0">
                <a:latin typeface="Times New Roman" pitchFamily="18" charset="0"/>
                <a:cs typeface="Times New Roman" pitchFamily="18" charset="0"/>
              </a:rPr>
              <a:t>2013-2025 YILI GÖSTERGE FAİZİ </a:t>
            </a:r>
          </a:p>
          <a:p>
            <a:pPr marL="514350" indent="-514350" algn="ctr">
              <a:buNone/>
            </a:pPr>
            <a:r>
              <a:rPr lang="tr-TR" sz="1800" b="1" dirty="0">
                <a:latin typeface="Times New Roman" pitchFamily="18" charset="0"/>
                <a:cs typeface="Times New Roman" pitchFamily="18" charset="0"/>
              </a:rPr>
              <a:t>       (Kaynak: 26 Mayıs 2025 </a:t>
            </a:r>
            <a:r>
              <a:rPr lang="tr-TR" sz="1800" b="1" dirty="0">
                <a:latin typeface="Times New Roman" pitchFamily="18" charset="0"/>
                <a:cs typeface="Times New Roman" pitchFamily="18" charset="0"/>
                <a:hlinkClick r:id="rId3"/>
              </a:rPr>
              <a:t>www.bloomberght.com</a:t>
            </a:r>
            <a:r>
              <a:rPr lang="tr-TR" sz="1800" b="1" dirty="0">
                <a:latin typeface="Times New Roman" pitchFamily="18" charset="0"/>
                <a:cs typeface="Times New Roman" pitchFamily="18" charset="0"/>
              </a:rPr>
              <a:t>)</a:t>
            </a:r>
            <a:endParaRPr lang="tr-TR" sz="1800" dirty="0">
              <a:latin typeface="Times New Roman" pitchFamily="18" charset="0"/>
              <a:cs typeface="Times New Roman" pitchFamily="18" charset="0"/>
            </a:endParaRPr>
          </a:p>
        </p:txBody>
      </p:sp>
      <p:graphicFrame>
        <p:nvGraphicFramePr>
          <p:cNvPr id="5" name="4 Tablo">
            <a:extLst>
              <a:ext uri="{FF2B5EF4-FFF2-40B4-BE49-F238E27FC236}">
                <a16:creationId xmlns:a16="http://schemas.microsoft.com/office/drawing/2014/main" id="{09D2E702-22D4-1CF6-2D99-AA1147C0259C}"/>
              </a:ext>
            </a:extLst>
          </p:cNvPr>
          <p:cNvGraphicFramePr>
            <a:graphicFrameLocks noGrp="1"/>
          </p:cNvGraphicFramePr>
          <p:nvPr>
            <p:extLst>
              <p:ext uri="{D42A27DB-BD31-4B8C-83A1-F6EECF244321}">
                <p14:modId xmlns:p14="http://schemas.microsoft.com/office/powerpoint/2010/main" val="3434194446"/>
              </p:ext>
            </p:extLst>
          </p:nvPr>
        </p:nvGraphicFramePr>
        <p:xfrm>
          <a:off x="285720" y="653139"/>
          <a:ext cx="8606762" cy="6113719"/>
        </p:xfrm>
        <a:graphic>
          <a:graphicData uri="http://schemas.openxmlformats.org/drawingml/2006/table">
            <a:tbl>
              <a:tblPr/>
              <a:tblGrid>
                <a:gridCol w="1434452">
                  <a:extLst>
                    <a:ext uri="{9D8B030D-6E8A-4147-A177-3AD203B41FA5}">
                      <a16:colId xmlns:a16="http://schemas.microsoft.com/office/drawing/2014/main" val="20000"/>
                    </a:ext>
                  </a:extLst>
                </a:gridCol>
                <a:gridCol w="1434462">
                  <a:extLst>
                    <a:ext uri="{9D8B030D-6E8A-4147-A177-3AD203B41FA5}">
                      <a16:colId xmlns:a16="http://schemas.microsoft.com/office/drawing/2014/main" val="20005"/>
                    </a:ext>
                  </a:extLst>
                </a:gridCol>
                <a:gridCol w="1434462">
                  <a:extLst>
                    <a:ext uri="{9D8B030D-6E8A-4147-A177-3AD203B41FA5}">
                      <a16:colId xmlns:a16="http://schemas.microsoft.com/office/drawing/2014/main" val="20001"/>
                    </a:ext>
                  </a:extLst>
                </a:gridCol>
                <a:gridCol w="1434462">
                  <a:extLst>
                    <a:ext uri="{9D8B030D-6E8A-4147-A177-3AD203B41FA5}">
                      <a16:colId xmlns:a16="http://schemas.microsoft.com/office/drawing/2014/main" val="20002"/>
                    </a:ext>
                  </a:extLst>
                </a:gridCol>
                <a:gridCol w="1434462">
                  <a:extLst>
                    <a:ext uri="{9D8B030D-6E8A-4147-A177-3AD203B41FA5}">
                      <a16:colId xmlns:a16="http://schemas.microsoft.com/office/drawing/2014/main" val="20003"/>
                    </a:ext>
                  </a:extLst>
                </a:gridCol>
                <a:gridCol w="1434462">
                  <a:extLst>
                    <a:ext uri="{9D8B030D-6E8A-4147-A177-3AD203B41FA5}">
                      <a16:colId xmlns:a16="http://schemas.microsoft.com/office/drawing/2014/main" val="20004"/>
                    </a:ext>
                  </a:extLst>
                </a:gridCol>
              </a:tblGrid>
              <a:tr h="278486">
                <a:tc gridSpan="6">
                  <a:txBody>
                    <a:bodyPr/>
                    <a:lstStyle/>
                    <a:p>
                      <a:pPr marL="514350" indent="-514350">
                        <a:buClrTx/>
                        <a:buFont typeface="Wingdings" pitchFamily="2" charset="2"/>
                        <a:buNone/>
                      </a:pPr>
                      <a:r>
                        <a:rPr lang="tr-TR" sz="1600" b="1" dirty="0">
                          <a:latin typeface="Times New Roman" pitchFamily="18" charset="0"/>
                          <a:cs typeface="Times New Roman" pitchFamily="18" charset="0"/>
                        </a:rPr>
                        <a:t>                                                      7. 2013-2025 YILI GÖSTERGE FAİZİ</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BFBFBF"/>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300" b="1" i="0" u="none" strike="noStrike" dirty="0">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1"/>
                  </a:ext>
                </a:extLst>
              </a:tr>
              <a:tr h="211481">
                <a:tc>
                  <a:txBody>
                    <a:bodyPr/>
                    <a:lstStyle/>
                    <a:p>
                      <a:pPr algn="ctr" fontAlgn="ctr"/>
                      <a:r>
                        <a:rPr lang="tr-TR" sz="12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rtl="0" fontAlgn="ctr"/>
                      <a:r>
                        <a:rPr lang="tr-TR" sz="1200" b="1" i="0" u="none" strike="noStrike" baseline="0" dirty="0">
                          <a:solidFill>
                            <a:srgbClr val="000000"/>
                          </a:solidFill>
                          <a:latin typeface="Trebuchet MS" pitchFamily="34" charset="0"/>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rtl="0" fontAlgn="ctr"/>
                      <a:r>
                        <a:rPr lang="tr-TR" sz="12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rtl="0" fontAlgn="ctr"/>
                      <a:r>
                        <a:rPr lang="tr-TR" sz="1200" b="1" i="0" u="none" strike="noStrike" baseline="0" dirty="0">
                          <a:solidFill>
                            <a:srgbClr val="000000"/>
                          </a:solidFill>
                          <a:latin typeface="Trebuchet MS" pitchFamily="34" charset="0"/>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rtl="0" fontAlgn="ctr"/>
                      <a:r>
                        <a:rPr lang="tr-TR" sz="12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rtl="0" fontAlgn="ctr"/>
                      <a:r>
                        <a:rPr lang="tr-TR" sz="1200" b="1" i="0" u="none" strike="noStrike" baseline="0" dirty="0">
                          <a:solidFill>
                            <a:srgbClr val="000000"/>
                          </a:solidFill>
                          <a:latin typeface="Trebuchet MS" pitchFamily="34" charset="0"/>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10002"/>
                  </a:ext>
                </a:extLst>
              </a:tr>
              <a:tr h="239544">
                <a:tc>
                  <a:txBody>
                    <a:bodyPr/>
                    <a:lstStyle/>
                    <a:p>
                      <a:pPr algn="ctr"/>
                      <a:r>
                        <a:rPr lang="tr-TR" sz="1400" b="0" i="0" dirty="0"/>
                        <a:t>06.02.2025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dirty="0"/>
                        <a:t>38.77</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12.03.2025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37.02</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b="1" dirty="0"/>
                        <a:t>21.04.2025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44984">
                <a:tc>
                  <a:txBody>
                    <a:bodyPr/>
                    <a:lstStyle/>
                    <a:p>
                      <a:pPr algn="ctr"/>
                      <a:r>
                        <a:rPr lang="tr-TR" sz="1400" b="0" i="0" dirty="0"/>
                        <a:t>07.02.2025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0" i="0" dirty="0"/>
                        <a:t>39</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14.03.2025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37.08</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b="1" dirty="0"/>
                        <a:t>22.04.2025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39544">
                <a:tc>
                  <a:txBody>
                    <a:bodyPr/>
                    <a:lstStyle/>
                    <a:p>
                      <a:pPr algn="ctr"/>
                      <a:r>
                        <a:rPr lang="tr-TR" sz="1400" b="0" i="0" dirty="0"/>
                        <a:t>10.02.2025</a:t>
                      </a:r>
                      <a:endParaRPr lang="tr-TR" sz="1400"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39.04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highlight>
                            <a:srgbClr val="FFFF00"/>
                          </a:highlight>
                        </a:rPr>
                        <a:t>17.03.2025</a:t>
                      </a:r>
                      <a:endParaRPr kumimoji="0" lang="tr-TR" sz="1400" b="1"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highlight>
                            <a:srgbClr val="FFFF00"/>
                          </a:highlight>
                        </a:rPr>
                        <a:t>37.09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24.04.2025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44984">
                <a:tc>
                  <a:txBody>
                    <a:bodyPr/>
                    <a:lstStyle/>
                    <a:p>
                      <a:pPr algn="ctr"/>
                      <a:r>
                        <a:rPr lang="tr-TR" sz="1400" b="0" i="0" dirty="0"/>
                        <a:t>11.02.2025</a:t>
                      </a:r>
                      <a:endParaRPr lang="tr-TR" sz="1400"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39.41</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b="1" dirty="0">
                          <a:highlight>
                            <a:srgbClr val="FFFF00"/>
                          </a:highlight>
                        </a:rPr>
                        <a:t>19.03.2025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highlight>
                            <a:srgbClr val="FFFF00"/>
                          </a:highlight>
                        </a:rPr>
                        <a:t>39.59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25.04.2025</a:t>
                      </a:r>
                      <a:endParaRPr lang="tr-TR" sz="1400"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244984">
                <a:tc>
                  <a:txBody>
                    <a:bodyPr/>
                    <a:lstStyle/>
                    <a:p>
                      <a:pPr algn="ctr"/>
                      <a:r>
                        <a:rPr lang="tr-TR" sz="1400" b="0" i="0" dirty="0"/>
                        <a:t>12.02.2025</a:t>
                      </a:r>
                      <a:endParaRPr lang="tr-TR" sz="1400"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39.50</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b="1" dirty="0">
                          <a:highlight>
                            <a:srgbClr val="FFFF00"/>
                          </a:highlight>
                        </a:rPr>
                        <a:t>20.03.2025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highlight>
                            <a:srgbClr val="FFFF00"/>
                          </a:highlight>
                        </a:rPr>
                        <a:t>41.23</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28.04.2025</a:t>
                      </a:r>
                      <a:endParaRPr lang="tr-TR" sz="1400"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47.36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7"/>
                  </a:ext>
                </a:extLst>
              </a:tr>
              <a:tr h="244984">
                <a:tc>
                  <a:txBody>
                    <a:bodyPr/>
                    <a:lstStyle/>
                    <a:p>
                      <a:pPr algn="ctr"/>
                      <a:r>
                        <a:rPr lang="tr-TR" sz="1400" dirty="0"/>
                        <a:t>13.02.2025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39.42</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highlight>
                            <a:srgbClr val="FFFF00"/>
                          </a:highlight>
                        </a:rPr>
                        <a:t>21.03.2025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highlight>
                            <a:srgbClr val="FFFF00"/>
                          </a:highlight>
                        </a:rPr>
                        <a:t>44.30</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29.04.2025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8"/>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14.02.2025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39.36</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highlight>
                            <a:srgbClr val="FFFF00"/>
                          </a:highlight>
                        </a:rPr>
                        <a:t>24.03.2025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highlight>
                            <a:srgbClr val="FFFF00"/>
                          </a:highlight>
                        </a:rPr>
                        <a:t>45.13</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30.04.2025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17.02.2025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39.52</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highlight>
                            <a:srgbClr val="FFFF00"/>
                          </a:highlight>
                        </a:rPr>
                        <a:t>25.03.2025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highlight>
                            <a:srgbClr val="FFFF00"/>
                          </a:highlight>
                        </a:rPr>
                        <a:t>43.13</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02.05.2025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18.02.2025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39.18</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b="1" dirty="0">
                          <a:highlight>
                            <a:srgbClr val="FFFF00"/>
                          </a:highlight>
                        </a:rPr>
                        <a:t>26.03.2025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highlight>
                            <a:srgbClr val="FFFF00"/>
                          </a:highlight>
                        </a:rPr>
                        <a:t>44.58</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05.05.2025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1"/>
                  </a:ext>
                </a:extLst>
              </a:tr>
              <a:tr h="244984">
                <a:tc>
                  <a:txBody>
                    <a:bodyPr/>
                    <a:lstStyle/>
                    <a:p>
                      <a:pPr algn="ctr"/>
                      <a:r>
                        <a:rPr lang="tr-TR" sz="1400" dirty="0"/>
                        <a:t>19.02.2025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39.45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b="1" dirty="0">
                          <a:highlight>
                            <a:srgbClr val="FFFF00"/>
                          </a:highlight>
                        </a:rPr>
                        <a:t>27.03.2025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highlight>
                            <a:srgbClr val="FFFF00"/>
                          </a:highlight>
                        </a:rPr>
                        <a:t>45.53</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06.05.2025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244984">
                <a:tc>
                  <a:txBody>
                    <a:bodyPr/>
                    <a:lstStyle/>
                    <a:p>
                      <a:pPr algn="ctr"/>
                      <a:r>
                        <a:rPr lang="tr-TR" sz="1400" dirty="0"/>
                        <a:t>20.02.2025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39.50</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b="1" dirty="0">
                          <a:highlight>
                            <a:srgbClr val="FFFF00"/>
                          </a:highlight>
                        </a:rPr>
                        <a:t>28.03.2025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highlight>
                            <a:srgbClr val="FFFF00"/>
                          </a:highlight>
                        </a:rPr>
                        <a:t>45.88</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07.05.2025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21.02.2025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39.64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b="1" dirty="0">
                          <a:highlight>
                            <a:srgbClr val="FFFF00"/>
                          </a:highlight>
                        </a:rPr>
                        <a:t>02.04.2025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highlight>
                            <a:srgbClr val="FFFF00"/>
                          </a:highlight>
                        </a:rPr>
                        <a:t>45.36</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08.05.2025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4"/>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24.02.2025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38.86</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highlight>
                            <a:srgbClr val="FFFF00"/>
                          </a:highlight>
                        </a:rPr>
                        <a:t>04.04.2025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tr-TR" sz="1400" b="1" dirty="0">
                          <a:highlight>
                            <a:srgbClr val="FFFF00"/>
                          </a:highlight>
                        </a:rPr>
                        <a:t>46.02</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09.05.2025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25.02.2025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38.44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highlight>
                            <a:srgbClr val="FFFF00"/>
                          </a:highlight>
                        </a:rPr>
                        <a:t>07.04.2025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highlight>
                            <a:srgbClr val="FFFF00"/>
                          </a:highlight>
                        </a:rPr>
                        <a:t>47.36</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12.05.2025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6"/>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26.02.2025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38.07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highlight>
                            <a:srgbClr val="FFFF00"/>
                          </a:highlight>
                        </a:rPr>
                        <a:t>08.04.2025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13.05.2025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7"/>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27.02.2025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38.07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09.04.2025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47.32</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14.05.2025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8"/>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28.02.2025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38.18</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10.04.2025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15.05.2025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9"/>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03.03.2025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38.12</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11.04.2025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48.19</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16.05.2025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20"/>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04.03.2025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38.25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14.04.2025</a:t>
                      </a:r>
                      <a:endParaRPr lang="tr-TR" sz="1400"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20.05.2025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44.52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21"/>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05.03.2025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38.26</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15.04.2025</a:t>
                      </a:r>
                      <a:endParaRPr lang="tr-TR" sz="1400"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21.05.2025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44.47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947659075"/>
                  </a:ext>
                </a:extLst>
              </a:tr>
              <a:tr h="244984">
                <a:tc>
                  <a:txBody>
                    <a:bodyPr/>
                    <a:lstStyle/>
                    <a:p>
                      <a:pPr algn="ctr"/>
                      <a:r>
                        <a:rPr lang="tr-TR" sz="1400" dirty="0"/>
                        <a:t>06.03.2025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mn-lt"/>
                          <a:ea typeface="+mn-ea"/>
                          <a:cs typeface="+mn-cs"/>
                        </a:rPr>
                        <a:t>37.01</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16.04.2025</a:t>
                      </a:r>
                      <a:endParaRPr lang="tr-TR" sz="1400"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48.52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22.05.2025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44.76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246898868"/>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10.03.2025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tr-TR" sz="1400" b="0" i="0" u="none" strike="noStrike" kern="1200" cap="none" spc="0" normalizeH="0" baseline="0" noProof="0" dirty="0">
                          <a:ln>
                            <a:noFill/>
                          </a:ln>
                          <a:solidFill>
                            <a:prstClr val="black"/>
                          </a:solidFill>
                          <a:effectLst/>
                          <a:uLnTx/>
                          <a:uFillTx/>
                          <a:latin typeface="+mn-lt"/>
                          <a:ea typeface="+mn-ea"/>
                          <a:cs typeface="+mn-cs"/>
                        </a:rPr>
                        <a:t>37.26</a:t>
                      </a:r>
                      <a:endParaRPr lang="tr-TR" sz="1400"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17.04.2025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23.05.2025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44.79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991411704"/>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11.03.2025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37.17</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18.04.2025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26.05.2025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44.67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28523904"/>
                  </a:ext>
                </a:extLst>
              </a:tr>
            </a:tbl>
          </a:graphicData>
        </a:graphic>
      </p:graphicFrame>
    </p:spTree>
    <p:extLst>
      <p:ext uri="{BB962C8B-B14F-4D97-AF65-F5344CB8AC3E}">
        <p14:creationId xmlns:p14="http://schemas.microsoft.com/office/powerpoint/2010/main" val="3664625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CED99-47CF-F5A7-E24F-89864D08C9B1}"/>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BFEA7A1D-6659-3CD5-A4B9-AF9794A40E83}"/>
              </a:ext>
            </a:extLst>
          </p:cNvPr>
          <p:cNvSpPr>
            <a:spLocks noGrp="1"/>
          </p:cNvSpPr>
          <p:nvPr>
            <p:ph idx="1"/>
          </p:nvPr>
        </p:nvSpPr>
        <p:spPr>
          <a:xfrm>
            <a:off x="142844" y="0"/>
            <a:ext cx="8820000" cy="6766852"/>
          </a:xfrm>
        </p:spPr>
        <p:style>
          <a:lnRef idx="2">
            <a:schemeClr val="dk1"/>
          </a:lnRef>
          <a:fillRef idx="1">
            <a:schemeClr val="lt1"/>
          </a:fillRef>
          <a:effectRef idx="0">
            <a:schemeClr val="dk1"/>
          </a:effectRef>
          <a:fontRef idx="minor">
            <a:schemeClr val="dk1"/>
          </a:fontRef>
        </p:style>
        <p:txBody>
          <a:bodyPr>
            <a:normAutofit/>
          </a:bodyPr>
          <a:lstStyle/>
          <a:p>
            <a:pPr marL="514350" indent="-514350" algn="ctr">
              <a:buClrTx/>
              <a:buNone/>
            </a:pPr>
            <a:r>
              <a:rPr lang="tr-TR" sz="1800" b="1" dirty="0">
                <a:latin typeface="Times New Roman" pitchFamily="18" charset="0"/>
                <a:cs typeface="Times New Roman" pitchFamily="18" charset="0"/>
              </a:rPr>
              <a:t>2013-2025 YILI GÖSTERGE FAİZİ </a:t>
            </a:r>
          </a:p>
          <a:p>
            <a:pPr marL="514350" indent="-514350" algn="ctr">
              <a:buNone/>
            </a:pPr>
            <a:r>
              <a:rPr lang="tr-TR" sz="1800" b="1" dirty="0">
                <a:latin typeface="Times New Roman" pitchFamily="18" charset="0"/>
                <a:cs typeface="Times New Roman" pitchFamily="18" charset="0"/>
              </a:rPr>
              <a:t>       (Kaynak: 3 Temmuz 2025 </a:t>
            </a:r>
            <a:r>
              <a:rPr lang="tr-TR" sz="1800" b="1" dirty="0">
                <a:latin typeface="Times New Roman" pitchFamily="18" charset="0"/>
                <a:cs typeface="Times New Roman" pitchFamily="18" charset="0"/>
                <a:hlinkClick r:id="rId3"/>
              </a:rPr>
              <a:t>www.bloomberght.com</a:t>
            </a:r>
            <a:r>
              <a:rPr lang="tr-TR" sz="1800" b="1" dirty="0">
                <a:latin typeface="Times New Roman" pitchFamily="18" charset="0"/>
                <a:cs typeface="Times New Roman" pitchFamily="18" charset="0"/>
              </a:rPr>
              <a:t>)</a:t>
            </a:r>
            <a:endParaRPr lang="tr-TR" sz="1800" dirty="0">
              <a:latin typeface="Times New Roman" pitchFamily="18" charset="0"/>
              <a:cs typeface="Times New Roman" pitchFamily="18" charset="0"/>
            </a:endParaRPr>
          </a:p>
        </p:txBody>
      </p:sp>
      <p:graphicFrame>
        <p:nvGraphicFramePr>
          <p:cNvPr id="5" name="4 Tablo">
            <a:extLst>
              <a:ext uri="{FF2B5EF4-FFF2-40B4-BE49-F238E27FC236}">
                <a16:creationId xmlns:a16="http://schemas.microsoft.com/office/drawing/2014/main" id="{46D6E92B-2056-C4FB-E6EE-782D41C9B9DC}"/>
              </a:ext>
            </a:extLst>
          </p:cNvPr>
          <p:cNvGraphicFramePr>
            <a:graphicFrameLocks noGrp="1"/>
          </p:cNvGraphicFramePr>
          <p:nvPr>
            <p:extLst>
              <p:ext uri="{D42A27DB-BD31-4B8C-83A1-F6EECF244321}">
                <p14:modId xmlns:p14="http://schemas.microsoft.com/office/powerpoint/2010/main" val="3177230362"/>
              </p:ext>
            </p:extLst>
          </p:nvPr>
        </p:nvGraphicFramePr>
        <p:xfrm>
          <a:off x="285720" y="653139"/>
          <a:ext cx="8606762" cy="6113719"/>
        </p:xfrm>
        <a:graphic>
          <a:graphicData uri="http://schemas.openxmlformats.org/drawingml/2006/table">
            <a:tbl>
              <a:tblPr/>
              <a:tblGrid>
                <a:gridCol w="1434452">
                  <a:extLst>
                    <a:ext uri="{9D8B030D-6E8A-4147-A177-3AD203B41FA5}">
                      <a16:colId xmlns:a16="http://schemas.microsoft.com/office/drawing/2014/main" val="20000"/>
                    </a:ext>
                  </a:extLst>
                </a:gridCol>
                <a:gridCol w="1434462">
                  <a:extLst>
                    <a:ext uri="{9D8B030D-6E8A-4147-A177-3AD203B41FA5}">
                      <a16:colId xmlns:a16="http://schemas.microsoft.com/office/drawing/2014/main" val="20005"/>
                    </a:ext>
                  </a:extLst>
                </a:gridCol>
                <a:gridCol w="1434462">
                  <a:extLst>
                    <a:ext uri="{9D8B030D-6E8A-4147-A177-3AD203B41FA5}">
                      <a16:colId xmlns:a16="http://schemas.microsoft.com/office/drawing/2014/main" val="20001"/>
                    </a:ext>
                  </a:extLst>
                </a:gridCol>
                <a:gridCol w="1434462">
                  <a:extLst>
                    <a:ext uri="{9D8B030D-6E8A-4147-A177-3AD203B41FA5}">
                      <a16:colId xmlns:a16="http://schemas.microsoft.com/office/drawing/2014/main" val="20002"/>
                    </a:ext>
                  </a:extLst>
                </a:gridCol>
                <a:gridCol w="1434462">
                  <a:extLst>
                    <a:ext uri="{9D8B030D-6E8A-4147-A177-3AD203B41FA5}">
                      <a16:colId xmlns:a16="http://schemas.microsoft.com/office/drawing/2014/main" val="20003"/>
                    </a:ext>
                  </a:extLst>
                </a:gridCol>
                <a:gridCol w="1434462">
                  <a:extLst>
                    <a:ext uri="{9D8B030D-6E8A-4147-A177-3AD203B41FA5}">
                      <a16:colId xmlns:a16="http://schemas.microsoft.com/office/drawing/2014/main" val="20004"/>
                    </a:ext>
                  </a:extLst>
                </a:gridCol>
              </a:tblGrid>
              <a:tr h="278486">
                <a:tc gridSpan="6">
                  <a:txBody>
                    <a:bodyPr/>
                    <a:lstStyle/>
                    <a:p>
                      <a:pPr marL="514350" indent="-514350">
                        <a:buClrTx/>
                        <a:buFont typeface="Wingdings" pitchFamily="2" charset="2"/>
                        <a:buNone/>
                      </a:pPr>
                      <a:r>
                        <a:rPr lang="tr-TR" sz="1600" b="1" dirty="0">
                          <a:latin typeface="Times New Roman" pitchFamily="18" charset="0"/>
                          <a:cs typeface="Times New Roman" pitchFamily="18" charset="0"/>
                        </a:rPr>
                        <a:t>                                                      7. 2013-2025 YILI GÖSTERGE FAİZİ</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BFBFBF"/>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300" b="1" i="0" u="none" strike="noStrike" dirty="0">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1"/>
                  </a:ext>
                </a:extLst>
              </a:tr>
              <a:tr h="211481">
                <a:tc>
                  <a:txBody>
                    <a:bodyPr/>
                    <a:lstStyle/>
                    <a:p>
                      <a:pPr algn="ctr" fontAlgn="ctr"/>
                      <a:r>
                        <a:rPr lang="tr-TR" sz="12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rtl="0" fontAlgn="ctr"/>
                      <a:r>
                        <a:rPr lang="tr-TR" sz="1200" b="1" i="0" u="none" strike="noStrike" baseline="0" dirty="0">
                          <a:solidFill>
                            <a:srgbClr val="000000"/>
                          </a:solidFill>
                          <a:latin typeface="Trebuchet MS" pitchFamily="34" charset="0"/>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rtl="0" fontAlgn="ctr"/>
                      <a:r>
                        <a:rPr lang="tr-TR" sz="12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rtl="0" fontAlgn="ctr"/>
                      <a:r>
                        <a:rPr lang="tr-TR" sz="1200" b="1" i="0" u="none" strike="noStrike" baseline="0" dirty="0">
                          <a:solidFill>
                            <a:srgbClr val="000000"/>
                          </a:solidFill>
                          <a:latin typeface="Trebuchet MS" pitchFamily="34" charset="0"/>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rtl="0" fontAlgn="ctr"/>
                      <a:r>
                        <a:rPr lang="tr-TR" sz="12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rtl="0" fontAlgn="ctr"/>
                      <a:r>
                        <a:rPr lang="tr-TR" sz="1200" b="1" i="0" u="none" strike="noStrike" baseline="0" dirty="0">
                          <a:solidFill>
                            <a:srgbClr val="000000"/>
                          </a:solidFill>
                          <a:latin typeface="Trebuchet MS" pitchFamily="34" charset="0"/>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10002"/>
                  </a:ext>
                </a:extLst>
              </a:tr>
              <a:tr h="239544">
                <a:tc>
                  <a:txBody>
                    <a:bodyPr/>
                    <a:lstStyle/>
                    <a:p>
                      <a:pPr algn="ctr"/>
                      <a:r>
                        <a:rPr lang="tr-TR" sz="1400" b="1" i="0" dirty="0"/>
                        <a:t>27.05.2025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i="0" dirty="0"/>
                        <a:t>43.94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02.07.2025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39.58</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44984">
                <a:tc>
                  <a:txBody>
                    <a:bodyPr/>
                    <a:lstStyle/>
                    <a:p>
                      <a:pPr algn="ctr"/>
                      <a:r>
                        <a:rPr lang="tr-TR" sz="1400" b="1" i="0" dirty="0"/>
                        <a:t>28.05.2025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i="0" dirty="0"/>
                        <a:t>43.84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00" b="1"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9544">
                <a:tc>
                  <a:txBody>
                    <a:bodyPr/>
                    <a:lstStyle/>
                    <a:p>
                      <a:pPr algn="ctr"/>
                      <a:r>
                        <a:rPr lang="tr-TR" sz="1400" b="1" i="0" dirty="0"/>
                        <a:t>29.05.2025</a:t>
                      </a:r>
                      <a:endParaRPr lang="tr-TR" sz="1400" b="1"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43.81</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400" b="1" i="0" u="none" strike="noStrike" kern="1200" cap="none" spc="0" normalizeH="0" baseline="0" noProof="0" dirty="0">
                        <a:ln>
                          <a:noFill/>
                        </a:ln>
                        <a:solidFill>
                          <a:prstClr val="black"/>
                        </a:solidFill>
                        <a:effectLst/>
                        <a:highlight>
                          <a:srgbClr val="FFFF00"/>
                        </a:highlight>
                        <a:uLnTx/>
                        <a:uFillTx/>
                        <a:latin typeface="+mn-lt"/>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highlight>
                          <a:srgbClr val="FFFF00"/>
                        </a:highligh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44984">
                <a:tc>
                  <a:txBody>
                    <a:bodyPr/>
                    <a:lstStyle/>
                    <a:p>
                      <a:pPr algn="ctr"/>
                      <a:r>
                        <a:rPr lang="tr-TR" sz="1400" b="1" i="0" dirty="0"/>
                        <a:t>30.05.2025</a:t>
                      </a:r>
                      <a:endParaRPr lang="tr-TR" sz="1400" b="1"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44.12</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highlight>
                          <a:srgbClr val="FFFF00"/>
                        </a:highligh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highlight>
                          <a:srgbClr val="FFFF00"/>
                        </a:highligh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44984">
                <a:tc>
                  <a:txBody>
                    <a:bodyPr/>
                    <a:lstStyle/>
                    <a:p>
                      <a:pPr algn="ctr"/>
                      <a:r>
                        <a:rPr lang="tr-TR" sz="1400" b="1" dirty="0"/>
                        <a:t>2.06.2025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43.80</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44984">
                <a:tc>
                  <a:txBody>
                    <a:bodyPr/>
                    <a:lstStyle/>
                    <a:p>
                      <a:pPr algn="ctr"/>
                      <a:r>
                        <a:rPr lang="tr-TR" sz="1400" b="1" dirty="0"/>
                        <a:t>3.06.2025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43.34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4.06.2025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43.20</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10.06.2025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42.73</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11.06.2025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42.84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44984">
                <a:tc>
                  <a:txBody>
                    <a:bodyPr/>
                    <a:lstStyle/>
                    <a:p>
                      <a:pPr algn="ctr"/>
                      <a:r>
                        <a:rPr lang="tr-TR" sz="1400" b="1" dirty="0"/>
                        <a:t>12.06.2025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43.04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44984">
                <a:tc>
                  <a:txBody>
                    <a:bodyPr/>
                    <a:lstStyle/>
                    <a:p>
                      <a:pPr algn="ctr"/>
                      <a:r>
                        <a:rPr lang="tr-TR" sz="1400" b="1" dirty="0"/>
                        <a:t>13.06.2025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43.86</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16.06.2025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44.10</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17.06.2025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43.34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18.06.2025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43.68</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00" b="1" dirty="0">
                        <a:highlight>
                          <a:srgbClr val="FFFF00"/>
                        </a:highlight>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19.06.2025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00" b="1" dirty="0">
                        <a:highlight>
                          <a:srgbClr val="FFFF00"/>
                        </a:highligh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7"/>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20.06.2025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400" b="1" i="0" u="none" strike="noStrike" kern="1200" cap="none" spc="0" normalizeH="0" baseline="0" noProof="0" dirty="0">
                        <a:ln>
                          <a:noFill/>
                        </a:ln>
                        <a:solidFill>
                          <a:prstClr val="black"/>
                        </a:solidFill>
                        <a:effectLst/>
                        <a:uLnTx/>
                        <a:uFillTx/>
                        <a:latin typeface="+mn-lt"/>
                        <a:ea typeface="+mn-ea"/>
                        <a:cs typeface="+mn-cs"/>
                      </a:endParaRP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8"/>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23.06.2025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43.64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9"/>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24.06.2025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42.74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25.06.2025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42.95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1"/>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26.06.2025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42.54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7659075"/>
                  </a:ext>
                </a:extLst>
              </a:tr>
              <a:tr h="244984">
                <a:tc>
                  <a:txBody>
                    <a:bodyPr/>
                    <a:lstStyle/>
                    <a:p>
                      <a:pPr algn="ctr"/>
                      <a:r>
                        <a:rPr lang="tr-TR" sz="1400" b="1" dirty="0"/>
                        <a:t>27.06.2025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42.15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6898868"/>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30.06.2025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40.54</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1411704"/>
                  </a:ext>
                </a:extLst>
              </a:tr>
              <a:tr h="2449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01.07.2025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39.75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523904"/>
                  </a:ext>
                </a:extLst>
              </a:tr>
            </a:tbl>
          </a:graphicData>
        </a:graphic>
      </p:graphicFrame>
    </p:spTree>
    <p:extLst>
      <p:ext uri="{BB962C8B-B14F-4D97-AF65-F5344CB8AC3E}">
        <p14:creationId xmlns:p14="http://schemas.microsoft.com/office/powerpoint/2010/main" val="3891248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8C4CA-0A17-B628-B941-7441036955FF}"/>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15C01F71-EA3D-1116-BA75-54773830C893}"/>
              </a:ext>
            </a:extLst>
          </p:cNvPr>
          <p:cNvSpPr>
            <a:spLocks noGrp="1"/>
          </p:cNvSpPr>
          <p:nvPr>
            <p:ph idx="1"/>
          </p:nvPr>
        </p:nvSpPr>
        <p:spPr>
          <a:xfrm>
            <a:off x="142843" y="5254"/>
            <a:ext cx="8820000" cy="6711336"/>
          </a:xfr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marL="514350" indent="-514350" algn="ctr">
              <a:spcBef>
                <a:spcPts val="0"/>
              </a:spcBef>
              <a:buNone/>
            </a:pPr>
            <a:r>
              <a:rPr lang="tr-TR" sz="1800" b="1" dirty="0">
                <a:solidFill>
                  <a:prstClr val="black"/>
                </a:solidFill>
                <a:latin typeface="Times New Roman"/>
                <a:cs typeface="Times New Roman"/>
              </a:rPr>
              <a:t>TLREF Türk Lirası Gecelik Referans Faiz Oranı </a:t>
            </a:r>
          </a:p>
          <a:p>
            <a:pPr marL="514350" indent="-514350" algn="ctr">
              <a:spcBef>
                <a:spcPts val="0"/>
              </a:spcBef>
              <a:buNone/>
            </a:pPr>
            <a:r>
              <a:rPr lang="tr-TR" sz="1800" b="1" dirty="0">
                <a:solidFill>
                  <a:prstClr val="black"/>
                </a:solidFill>
                <a:latin typeface="Times New Roman"/>
                <a:cs typeface="Times New Roman"/>
              </a:rPr>
              <a:t>(Kaynak: </a:t>
            </a:r>
            <a:r>
              <a:rPr lang="tr-TR" sz="1800" b="1" dirty="0">
                <a:latin typeface="Times New Roman" pitchFamily="18" charset="0"/>
                <a:cs typeface="Times New Roman" pitchFamily="18" charset="0"/>
              </a:rPr>
              <a:t>3 Şubat 2025 </a:t>
            </a:r>
            <a:r>
              <a:rPr lang="tr-TR" sz="1800" b="1" dirty="0">
                <a:solidFill>
                  <a:prstClr val="black"/>
                </a:solidFill>
                <a:latin typeface="Times New Roman"/>
                <a:cs typeface="Times New Roman"/>
              </a:rPr>
              <a:t>www.borsaistanbul.com)</a:t>
            </a:r>
            <a:endParaRPr lang="tr-TR" sz="1800" dirty="0">
              <a:solidFill>
                <a:prstClr val="black"/>
              </a:solidFill>
              <a:latin typeface="Times New Roman" pitchFamily="18" charset="0"/>
              <a:cs typeface="Times New Roman" pitchFamily="18" charset="0"/>
            </a:endParaRPr>
          </a:p>
          <a:p>
            <a:pPr marL="514350" indent="-514350" algn="ctr">
              <a:spcBef>
                <a:spcPts val="0"/>
              </a:spcBef>
              <a:buClrTx/>
              <a:buNone/>
            </a:pPr>
            <a:endParaRPr lang="tr-TR" sz="1800" dirty="0">
              <a:latin typeface="Times New Roman" pitchFamily="18" charset="0"/>
              <a:cs typeface="Times New Roman" pitchFamily="18" charset="0"/>
            </a:endParaRPr>
          </a:p>
        </p:txBody>
      </p:sp>
      <p:graphicFrame>
        <p:nvGraphicFramePr>
          <p:cNvPr id="5" name="4 Tablo">
            <a:extLst>
              <a:ext uri="{FF2B5EF4-FFF2-40B4-BE49-F238E27FC236}">
                <a16:creationId xmlns:a16="http://schemas.microsoft.com/office/drawing/2014/main" id="{84E4536D-CFC6-41B3-8A5B-140ED6E09EF5}"/>
              </a:ext>
            </a:extLst>
          </p:cNvPr>
          <p:cNvGraphicFramePr>
            <a:graphicFrameLocks noGrp="1"/>
          </p:cNvGraphicFramePr>
          <p:nvPr>
            <p:extLst>
              <p:ext uri="{D42A27DB-BD31-4B8C-83A1-F6EECF244321}">
                <p14:modId xmlns:p14="http://schemas.microsoft.com/office/powerpoint/2010/main" val="1965932435"/>
              </p:ext>
            </p:extLst>
          </p:nvPr>
        </p:nvGraphicFramePr>
        <p:xfrm>
          <a:off x="142843" y="571060"/>
          <a:ext cx="8820001" cy="6145538"/>
        </p:xfrm>
        <a:graphic>
          <a:graphicData uri="http://schemas.openxmlformats.org/drawingml/2006/table">
            <a:tbl>
              <a:tblPr/>
              <a:tblGrid>
                <a:gridCol w="1457964">
                  <a:extLst>
                    <a:ext uri="{9D8B030D-6E8A-4147-A177-3AD203B41FA5}">
                      <a16:colId xmlns:a16="http://schemas.microsoft.com/office/drawing/2014/main" val="20000"/>
                    </a:ext>
                  </a:extLst>
                </a:gridCol>
                <a:gridCol w="1423402">
                  <a:extLst>
                    <a:ext uri="{9D8B030D-6E8A-4147-A177-3AD203B41FA5}">
                      <a16:colId xmlns:a16="http://schemas.microsoft.com/office/drawing/2014/main" val="20005"/>
                    </a:ext>
                  </a:extLst>
                </a:gridCol>
                <a:gridCol w="1518304">
                  <a:extLst>
                    <a:ext uri="{9D8B030D-6E8A-4147-A177-3AD203B41FA5}">
                      <a16:colId xmlns:a16="http://schemas.microsoft.com/office/drawing/2014/main" val="20001"/>
                    </a:ext>
                  </a:extLst>
                </a:gridCol>
                <a:gridCol w="1475517">
                  <a:extLst>
                    <a:ext uri="{9D8B030D-6E8A-4147-A177-3AD203B41FA5}">
                      <a16:colId xmlns:a16="http://schemas.microsoft.com/office/drawing/2014/main" val="20002"/>
                    </a:ext>
                  </a:extLst>
                </a:gridCol>
                <a:gridCol w="1472407">
                  <a:extLst>
                    <a:ext uri="{9D8B030D-6E8A-4147-A177-3AD203B41FA5}">
                      <a16:colId xmlns:a16="http://schemas.microsoft.com/office/drawing/2014/main" val="20003"/>
                    </a:ext>
                  </a:extLst>
                </a:gridCol>
                <a:gridCol w="1472407">
                  <a:extLst>
                    <a:ext uri="{9D8B030D-6E8A-4147-A177-3AD203B41FA5}">
                      <a16:colId xmlns:a16="http://schemas.microsoft.com/office/drawing/2014/main" val="20004"/>
                    </a:ext>
                  </a:extLst>
                </a:gridCol>
              </a:tblGrid>
              <a:tr h="243304">
                <a:tc gridSpan="6">
                  <a:txBody>
                    <a:bodyPr/>
                    <a:lstStyle/>
                    <a:p>
                      <a:pPr marL="514350" marR="0" lvl="0" indent="-514350" algn="ctr" defTabSz="914400" rtl="0" eaLnBrk="1" fontAlgn="auto" latinLnBrk="0" hangingPunct="1">
                        <a:lnSpc>
                          <a:spcPct val="100000"/>
                        </a:lnSpc>
                        <a:spcBef>
                          <a:spcPts val="0"/>
                        </a:spcBef>
                        <a:spcAft>
                          <a:spcPts val="0"/>
                        </a:spcAft>
                        <a:buClrTx/>
                        <a:buSzTx/>
                        <a:buFont typeface="Wingdings" pitchFamily="2" charset="2"/>
                        <a:buNone/>
                        <a:tabLst/>
                        <a:defRPr/>
                      </a:pPr>
                      <a:r>
                        <a:rPr lang="tr-TR" sz="1400" b="1" dirty="0">
                          <a:latin typeface="Times New Roman" pitchFamily="18" charset="0"/>
                          <a:cs typeface="Times New Roman" pitchFamily="18" charset="0"/>
                        </a:rPr>
                        <a:t>TLREF TL Gecelik Referans Faiz Oranı</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300" b="1" i="0" u="none" strike="noStrike">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1"/>
                  </a:ext>
                </a:extLst>
              </a:tr>
              <a:tr h="243304">
                <a:tc>
                  <a:txBody>
                    <a:bodyPr/>
                    <a:lstStyle/>
                    <a:p>
                      <a:pPr algn="ctr" fontAlgn="ctr"/>
                      <a:r>
                        <a:rPr lang="tr-TR" sz="14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pitchFamily="34" charset="0"/>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18.11.2024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mn-lt"/>
                          <a:ea typeface="+mn-ea"/>
                          <a:cs typeface="+mn-cs"/>
                        </a:rPr>
                        <a:t>12.12.2024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08.01.2025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46.68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19.11.2024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mn-lt"/>
                          <a:ea typeface="+mn-ea"/>
                          <a:cs typeface="+mn-cs"/>
                        </a:rPr>
                        <a:t>13.12.2024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49.31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09.01.2025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20.11.2024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49.26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16.12.2024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a:t>10.01.2025</a:t>
                      </a:r>
                      <a:endParaRPr lang="tr-TR" sz="14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46.68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21.11.2024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49.32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17.12.2024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49.24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13.01.2025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22.11.2024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18.12.2024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14.01.2025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25.11.2024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49.37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19.12.2024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15.01.2025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26.11.2024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49.32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20.12.2024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latin typeface="+mn-lt"/>
                        </a:rPr>
                        <a:t>49.34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16.01.2025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46.67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27.11.2024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23.12.2024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17.01.2025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28.11.2024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24.12.2024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20.01.2025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46.64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29.11.2024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25.12.2024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49.42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dirty="0"/>
                        <a:t>21.01.2025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7"/>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02.12.2024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26.12.2024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48.78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dirty="0"/>
                        <a:t>22.01.2025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46.44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314385">
                <a:tc>
                  <a:txBody>
                    <a:bodyPr/>
                    <a:lstStyle/>
                    <a:p>
                      <a:pPr algn="ctr"/>
                      <a:r>
                        <a:rPr lang="tr-TR" sz="1400" dirty="0"/>
                        <a:t>03.12.2024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27.12.2024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23.01.2025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20"/>
                  </a:ext>
                </a:extLst>
              </a:tr>
              <a:tr h="314385">
                <a:tc>
                  <a:txBody>
                    <a:bodyPr/>
                    <a:lstStyle/>
                    <a:p>
                      <a:pPr algn="ctr"/>
                      <a:r>
                        <a:rPr lang="tr-TR" sz="1400" dirty="0"/>
                        <a:t>04.12.2024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mn-lt"/>
                          <a:ea typeface="+mn-ea"/>
                          <a:cs typeface="+mn-cs"/>
                        </a:rPr>
                        <a:t>49.37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30.12.2024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47.06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24.01.2025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44.27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21"/>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05.12.2024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31.12.2024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48.79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27.01.2025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2"/>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06.12.2024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50.00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02.01.2025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28.01.2025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3"/>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09.12.2024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50.06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03.01.2025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29.01.2025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4"/>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mn-lt"/>
                          <a:ea typeface="+mn-ea"/>
                          <a:cs typeface="+mn-cs"/>
                        </a:rPr>
                        <a:t>10.12.2024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06.01.2025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30.01.2025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6595744"/>
                  </a:ext>
                </a:extLst>
              </a:tr>
              <a:tr h="314385">
                <a:tc>
                  <a:txBody>
                    <a:bodyPr/>
                    <a:lstStyle/>
                    <a:p>
                      <a:pPr algn="ctr"/>
                      <a:r>
                        <a:rPr lang="tr-TR" sz="1400" dirty="0"/>
                        <a:t>11.12.2024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07.01.2025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46.82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31.01.2025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0464736"/>
                  </a:ext>
                </a:extLst>
              </a:tr>
            </a:tbl>
          </a:graphicData>
        </a:graphic>
      </p:graphicFrame>
    </p:spTree>
    <p:extLst>
      <p:ext uri="{BB962C8B-B14F-4D97-AF65-F5344CB8AC3E}">
        <p14:creationId xmlns:p14="http://schemas.microsoft.com/office/powerpoint/2010/main" val="36221623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E5415-972F-64B9-9725-57F439D0A9B1}"/>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FC09A79C-F73F-9D6D-1714-10204DC41B83}"/>
              </a:ext>
            </a:extLst>
          </p:cNvPr>
          <p:cNvSpPr>
            <a:spLocks noGrp="1"/>
          </p:cNvSpPr>
          <p:nvPr>
            <p:ph idx="1"/>
          </p:nvPr>
        </p:nvSpPr>
        <p:spPr>
          <a:xfrm>
            <a:off x="142843" y="5254"/>
            <a:ext cx="8820000" cy="6711336"/>
          </a:xfr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marL="514350" indent="-514350" algn="ctr">
              <a:spcBef>
                <a:spcPts val="0"/>
              </a:spcBef>
              <a:buNone/>
            </a:pPr>
            <a:r>
              <a:rPr lang="tr-TR" sz="1800" b="1" dirty="0">
                <a:solidFill>
                  <a:prstClr val="black"/>
                </a:solidFill>
                <a:latin typeface="Times New Roman"/>
                <a:cs typeface="Times New Roman"/>
              </a:rPr>
              <a:t>TLREF Türk Lirası Gecelik Referans Faiz Oranı </a:t>
            </a:r>
          </a:p>
          <a:p>
            <a:pPr marL="514350" indent="-514350" algn="ctr">
              <a:spcBef>
                <a:spcPts val="0"/>
              </a:spcBef>
              <a:buNone/>
            </a:pPr>
            <a:r>
              <a:rPr lang="tr-TR" sz="1800" b="1" dirty="0">
                <a:solidFill>
                  <a:prstClr val="black"/>
                </a:solidFill>
                <a:latin typeface="Times New Roman"/>
                <a:cs typeface="Times New Roman"/>
              </a:rPr>
              <a:t>(Kaynak: 24 Nisan </a:t>
            </a:r>
            <a:r>
              <a:rPr lang="tr-TR" sz="1800" b="1" dirty="0">
                <a:latin typeface="Times New Roman" pitchFamily="18" charset="0"/>
                <a:cs typeface="Times New Roman" pitchFamily="18" charset="0"/>
              </a:rPr>
              <a:t>2025 </a:t>
            </a:r>
            <a:r>
              <a:rPr lang="tr-TR" sz="1800" b="1" dirty="0">
                <a:solidFill>
                  <a:prstClr val="black"/>
                </a:solidFill>
                <a:latin typeface="Times New Roman"/>
                <a:cs typeface="Times New Roman"/>
              </a:rPr>
              <a:t>www.borsaistanbul.com)</a:t>
            </a:r>
            <a:endParaRPr lang="tr-TR" sz="1800" dirty="0">
              <a:solidFill>
                <a:prstClr val="black"/>
              </a:solidFill>
              <a:latin typeface="Times New Roman" pitchFamily="18" charset="0"/>
              <a:cs typeface="Times New Roman" pitchFamily="18" charset="0"/>
            </a:endParaRPr>
          </a:p>
          <a:p>
            <a:pPr marL="514350" indent="-514350" algn="ctr">
              <a:spcBef>
                <a:spcPts val="0"/>
              </a:spcBef>
              <a:buClrTx/>
              <a:buNone/>
            </a:pPr>
            <a:endParaRPr lang="tr-TR" sz="1800" dirty="0">
              <a:latin typeface="Times New Roman" pitchFamily="18" charset="0"/>
              <a:cs typeface="Times New Roman" pitchFamily="18" charset="0"/>
            </a:endParaRPr>
          </a:p>
        </p:txBody>
      </p:sp>
      <p:graphicFrame>
        <p:nvGraphicFramePr>
          <p:cNvPr id="5" name="4 Tablo">
            <a:extLst>
              <a:ext uri="{FF2B5EF4-FFF2-40B4-BE49-F238E27FC236}">
                <a16:creationId xmlns:a16="http://schemas.microsoft.com/office/drawing/2014/main" id="{FF4E6566-8F25-90FC-7A5E-903C443261EB}"/>
              </a:ext>
            </a:extLst>
          </p:cNvPr>
          <p:cNvGraphicFramePr>
            <a:graphicFrameLocks noGrp="1"/>
          </p:cNvGraphicFramePr>
          <p:nvPr>
            <p:extLst>
              <p:ext uri="{D42A27DB-BD31-4B8C-83A1-F6EECF244321}">
                <p14:modId xmlns:p14="http://schemas.microsoft.com/office/powerpoint/2010/main" val="2863352642"/>
              </p:ext>
            </p:extLst>
          </p:nvPr>
        </p:nvGraphicFramePr>
        <p:xfrm>
          <a:off x="142843" y="571060"/>
          <a:ext cx="8820001" cy="6145538"/>
        </p:xfrm>
        <a:graphic>
          <a:graphicData uri="http://schemas.openxmlformats.org/drawingml/2006/table">
            <a:tbl>
              <a:tblPr/>
              <a:tblGrid>
                <a:gridCol w="1457964">
                  <a:extLst>
                    <a:ext uri="{9D8B030D-6E8A-4147-A177-3AD203B41FA5}">
                      <a16:colId xmlns:a16="http://schemas.microsoft.com/office/drawing/2014/main" val="20000"/>
                    </a:ext>
                  </a:extLst>
                </a:gridCol>
                <a:gridCol w="1423402">
                  <a:extLst>
                    <a:ext uri="{9D8B030D-6E8A-4147-A177-3AD203B41FA5}">
                      <a16:colId xmlns:a16="http://schemas.microsoft.com/office/drawing/2014/main" val="20005"/>
                    </a:ext>
                  </a:extLst>
                </a:gridCol>
                <a:gridCol w="1518304">
                  <a:extLst>
                    <a:ext uri="{9D8B030D-6E8A-4147-A177-3AD203B41FA5}">
                      <a16:colId xmlns:a16="http://schemas.microsoft.com/office/drawing/2014/main" val="20001"/>
                    </a:ext>
                  </a:extLst>
                </a:gridCol>
                <a:gridCol w="1475517">
                  <a:extLst>
                    <a:ext uri="{9D8B030D-6E8A-4147-A177-3AD203B41FA5}">
                      <a16:colId xmlns:a16="http://schemas.microsoft.com/office/drawing/2014/main" val="20002"/>
                    </a:ext>
                  </a:extLst>
                </a:gridCol>
                <a:gridCol w="1472407">
                  <a:extLst>
                    <a:ext uri="{9D8B030D-6E8A-4147-A177-3AD203B41FA5}">
                      <a16:colId xmlns:a16="http://schemas.microsoft.com/office/drawing/2014/main" val="20003"/>
                    </a:ext>
                  </a:extLst>
                </a:gridCol>
                <a:gridCol w="1472407">
                  <a:extLst>
                    <a:ext uri="{9D8B030D-6E8A-4147-A177-3AD203B41FA5}">
                      <a16:colId xmlns:a16="http://schemas.microsoft.com/office/drawing/2014/main" val="20004"/>
                    </a:ext>
                  </a:extLst>
                </a:gridCol>
              </a:tblGrid>
              <a:tr h="243304">
                <a:tc gridSpan="6">
                  <a:txBody>
                    <a:bodyPr/>
                    <a:lstStyle/>
                    <a:p>
                      <a:pPr marL="514350" marR="0" lvl="0" indent="-514350" algn="ctr" defTabSz="914400" rtl="0" eaLnBrk="1" fontAlgn="auto" latinLnBrk="0" hangingPunct="1">
                        <a:lnSpc>
                          <a:spcPct val="100000"/>
                        </a:lnSpc>
                        <a:spcBef>
                          <a:spcPts val="0"/>
                        </a:spcBef>
                        <a:spcAft>
                          <a:spcPts val="0"/>
                        </a:spcAft>
                        <a:buClrTx/>
                        <a:buSzTx/>
                        <a:buFont typeface="Wingdings" pitchFamily="2" charset="2"/>
                        <a:buNone/>
                        <a:tabLst/>
                        <a:defRPr/>
                      </a:pPr>
                      <a:r>
                        <a:rPr lang="tr-TR" sz="1400" b="1" dirty="0">
                          <a:latin typeface="Times New Roman" pitchFamily="18" charset="0"/>
                          <a:cs typeface="Times New Roman" pitchFamily="18" charset="0"/>
                        </a:rPr>
                        <a:t>TLREF TL Gecelik Referans Faiz Oranı</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300" b="1" i="0" u="none" strike="noStrike">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1"/>
                  </a:ext>
                </a:extLst>
              </a:tr>
              <a:tr h="243304">
                <a:tc>
                  <a:txBody>
                    <a:bodyPr/>
                    <a:lstStyle/>
                    <a:p>
                      <a:pPr algn="ctr" fontAlgn="ctr"/>
                      <a:r>
                        <a:rPr lang="tr-TR" sz="14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pitchFamily="34" charset="0"/>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314385">
                <a:tc>
                  <a:txBody>
                    <a:bodyPr/>
                    <a:lstStyle/>
                    <a:p>
                      <a:pPr algn="ctr"/>
                      <a:r>
                        <a:rPr lang="tr-TR" sz="1400" dirty="0"/>
                        <a:t>03.02.2025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mn-lt"/>
                          <a:ea typeface="+mn-ea"/>
                          <a:cs typeface="+mn-cs"/>
                        </a:rPr>
                        <a:t>26.02.2025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24.03.2025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14385">
                <a:tc>
                  <a:txBody>
                    <a:bodyPr/>
                    <a:lstStyle/>
                    <a:p>
                      <a:pPr algn="ctr"/>
                      <a:r>
                        <a:rPr lang="tr-TR" sz="1400" dirty="0"/>
                        <a:t>04.02.2025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27.02.2025</a:t>
                      </a:r>
                      <a:endParaRPr kumimoji="0" lang="tr-TR" sz="1400" b="0" i="0" u="none" strike="noStrike" kern="1200" cap="none" spc="0" normalizeH="0" baseline="0" noProof="0" dirty="0">
                        <a:ln>
                          <a:noFill/>
                        </a:ln>
                        <a:solidFill>
                          <a:prstClr val="black"/>
                        </a:solidFill>
                        <a:effectLst/>
                        <a:uLnTx/>
                        <a:uFillTx/>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44.73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b="1" dirty="0"/>
                        <a:t>25.03.2025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r h="314385">
                <a:tc>
                  <a:txBody>
                    <a:bodyPr/>
                    <a:lstStyle/>
                    <a:p>
                      <a:pPr algn="ctr"/>
                      <a:r>
                        <a:rPr lang="tr-TR" sz="1400" dirty="0"/>
                        <a:t>05.02.2025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44.64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28.02.2025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26.03.2025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05.02.2025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44.61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03.03.2025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44.69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b="1" dirty="0"/>
                        <a:t>27.03.2025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45,89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1"/>
                  </a:ext>
                </a:extLst>
              </a:tr>
              <a:tr h="314385">
                <a:tc>
                  <a:txBody>
                    <a:bodyPr/>
                    <a:lstStyle/>
                    <a:p>
                      <a:pPr algn="ctr"/>
                      <a:r>
                        <a:rPr lang="tr-TR" sz="1400" b="0" i="0" dirty="0"/>
                        <a:t>06.02.2025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04.03.2025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28.03.2025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314385">
                <a:tc>
                  <a:txBody>
                    <a:bodyPr/>
                    <a:lstStyle/>
                    <a:p>
                      <a:pPr algn="ctr"/>
                      <a:r>
                        <a:rPr lang="tr-TR" sz="1400" b="0" i="0" dirty="0"/>
                        <a:t>07.02.2025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44.64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05.03.2025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02.04.2025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r h="314385">
                <a:tc>
                  <a:txBody>
                    <a:bodyPr/>
                    <a:lstStyle/>
                    <a:p>
                      <a:pPr algn="ctr"/>
                      <a:r>
                        <a:rPr lang="tr-TR" sz="1400" b="0" i="0" dirty="0"/>
                        <a:t>10.02.2025</a:t>
                      </a:r>
                      <a:endParaRPr lang="tr-TR" sz="1400"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dirty="0"/>
                        <a:t>44.59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400" b="1" dirty="0"/>
                        <a:t>06.03.2025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latin typeface="+mn-lt"/>
                        </a:rPr>
                        <a:t>44.50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03.04.2025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4"/>
                  </a:ext>
                </a:extLst>
              </a:tr>
              <a:tr h="314385">
                <a:tc>
                  <a:txBody>
                    <a:bodyPr/>
                    <a:lstStyle/>
                    <a:p>
                      <a:pPr algn="ctr"/>
                      <a:r>
                        <a:rPr lang="tr-TR" sz="1400" b="0" i="0" dirty="0"/>
                        <a:t>11.02.2025</a:t>
                      </a:r>
                      <a:endParaRPr lang="tr-TR" sz="1400" dirty="0"/>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07.03.2025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42.86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04.04.2025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12.02.2025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10.03.2025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42.69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07.04.2025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6"/>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13.02.2025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11.03.2025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42,34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08.04.2025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7"/>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14.02.2025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12.03.2025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42,22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09.04.2025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9"/>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17.02.2025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13.03.2025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42,18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10.04.2025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20"/>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18.02.2025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44.51</a:t>
                      </a:r>
                      <a:endParaRPr kumimoji="0" lang="tr-TR" sz="1400" b="0" i="0" u="none" strike="noStrike" kern="1200" cap="none" spc="0" normalizeH="0" baseline="0" noProof="0" dirty="0">
                        <a:ln>
                          <a:noFill/>
                        </a:ln>
                        <a:solidFill>
                          <a:prstClr val="black"/>
                        </a:solidFill>
                        <a:effectLst/>
                        <a:uLnTx/>
                        <a:uFillTx/>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14.03.2025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42,16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11.04.2025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21"/>
                  </a:ext>
                </a:extLst>
              </a:tr>
              <a:tr h="314385">
                <a:tc>
                  <a:txBody>
                    <a:bodyPr/>
                    <a:lstStyle/>
                    <a:p>
                      <a:pPr algn="ctr"/>
                      <a:r>
                        <a:rPr lang="tr-TR" sz="1400" dirty="0"/>
                        <a:t>19.02.2025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44.65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17.03.2025</a:t>
                      </a:r>
                      <a:endParaRPr kumimoji="0" lang="tr-TR" sz="1400" b="0" i="0" u="none" strike="noStrike" kern="1200" cap="none" spc="0" normalizeH="0" baseline="0" noProof="0" dirty="0">
                        <a:ln>
                          <a:noFill/>
                        </a:ln>
                        <a:solidFill>
                          <a:prstClr val="black"/>
                        </a:solidFill>
                        <a:effectLst/>
                        <a:uLnTx/>
                        <a:uFillTx/>
                        <a:latin typeface="+mn-lt"/>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42,02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14.04.2025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22"/>
                  </a:ext>
                </a:extLst>
              </a:tr>
              <a:tr h="314385">
                <a:tc>
                  <a:txBody>
                    <a:bodyPr/>
                    <a:lstStyle/>
                    <a:p>
                      <a:pPr algn="ctr"/>
                      <a:r>
                        <a:rPr lang="tr-TR" sz="1400" dirty="0"/>
                        <a:t>20.02.2025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18.03.2025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42,02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15.04.2025</a:t>
                      </a:r>
                      <a:endParaRPr lang="tr-TR" sz="14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endParaRPr lang="tr-TR" sz="14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23"/>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21.02.2025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44.59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19.03.2025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42,23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16.04.2025</a:t>
                      </a:r>
                      <a:endParaRPr lang="tr-TR" sz="14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endParaRPr lang="tr-TR" sz="14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24"/>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24.02.2025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20.03.2025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43,63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17.04.2025</a:t>
                      </a:r>
                      <a:endParaRPr lang="tr-TR" sz="1400"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45,99</a:t>
                      </a:r>
                      <a:endParaRPr lang="tr-TR" sz="14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096595744"/>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25.02.2025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44.70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21.03.2025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18.04.2025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530464736"/>
                  </a:ext>
                </a:extLst>
              </a:tr>
            </a:tbl>
          </a:graphicData>
        </a:graphic>
      </p:graphicFrame>
    </p:spTree>
    <p:extLst>
      <p:ext uri="{BB962C8B-B14F-4D97-AF65-F5344CB8AC3E}">
        <p14:creationId xmlns:p14="http://schemas.microsoft.com/office/powerpoint/2010/main" val="19463924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D494E-9B73-37C9-7F26-344C92B66C79}"/>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0E931931-F74C-506F-8BCE-BCEB34F92CD8}"/>
              </a:ext>
            </a:extLst>
          </p:cNvPr>
          <p:cNvSpPr>
            <a:spLocks noGrp="1"/>
          </p:cNvSpPr>
          <p:nvPr>
            <p:ph idx="1"/>
          </p:nvPr>
        </p:nvSpPr>
        <p:spPr>
          <a:xfrm>
            <a:off x="142843" y="5254"/>
            <a:ext cx="8820000" cy="6711336"/>
          </a:xfr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marL="514350" indent="-514350" algn="ctr">
              <a:spcBef>
                <a:spcPts val="0"/>
              </a:spcBef>
              <a:buNone/>
            </a:pPr>
            <a:r>
              <a:rPr lang="tr-TR" sz="1800" b="1" dirty="0">
                <a:solidFill>
                  <a:prstClr val="black"/>
                </a:solidFill>
                <a:latin typeface="Times New Roman"/>
                <a:cs typeface="Times New Roman"/>
              </a:rPr>
              <a:t>TLREF Türk Lirası Gecelik Referans Faiz Oranı </a:t>
            </a:r>
          </a:p>
          <a:p>
            <a:pPr marL="514350" indent="-514350" algn="ctr">
              <a:spcBef>
                <a:spcPts val="0"/>
              </a:spcBef>
              <a:buNone/>
            </a:pPr>
            <a:r>
              <a:rPr lang="tr-TR" sz="1800" b="1" dirty="0">
                <a:solidFill>
                  <a:prstClr val="black"/>
                </a:solidFill>
                <a:latin typeface="Times New Roman"/>
                <a:cs typeface="Times New Roman"/>
              </a:rPr>
              <a:t>(Kaynak: 3 Temmuz 2025 www.borsaistanbul.com)</a:t>
            </a:r>
            <a:endParaRPr lang="tr-TR" sz="1800" dirty="0">
              <a:solidFill>
                <a:prstClr val="black"/>
              </a:solidFill>
              <a:latin typeface="Times New Roman" pitchFamily="18" charset="0"/>
              <a:cs typeface="Times New Roman" pitchFamily="18" charset="0"/>
            </a:endParaRPr>
          </a:p>
          <a:p>
            <a:pPr marL="514350" indent="-514350" algn="ctr">
              <a:spcBef>
                <a:spcPts val="0"/>
              </a:spcBef>
              <a:buClrTx/>
              <a:buNone/>
            </a:pPr>
            <a:endParaRPr lang="tr-TR" sz="1800" dirty="0">
              <a:latin typeface="Times New Roman" pitchFamily="18" charset="0"/>
              <a:cs typeface="Times New Roman" pitchFamily="18" charset="0"/>
            </a:endParaRPr>
          </a:p>
        </p:txBody>
      </p:sp>
      <p:graphicFrame>
        <p:nvGraphicFramePr>
          <p:cNvPr id="5" name="4 Tablo">
            <a:extLst>
              <a:ext uri="{FF2B5EF4-FFF2-40B4-BE49-F238E27FC236}">
                <a16:creationId xmlns:a16="http://schemas.microsoft.com/office/drawing/2014/main" id="{1F8BFE5F-5DC4-D6D4-A8D1-E63F477BB083}"/>
              </a:ext>
            </a:extLst>
          </p:cNvPr>
          <p:cNvGraphicFramePr>
            <a:graphicFrameLocks noGrp="1"/>
          </p:cNvGraphicFramePr>
          <p:nvPr>
            <p:extLst>
              <p:ext uri="{D42A27DB-BD31-4B8C-83A1-F6EECF244321}">
                <p14:modId xmlns:p14="http://schemas.microsoft.com/office/powerpoint/2010/main" val="3055668077"/>
              </p:ext>
            </p:extLst>
          </p:nvPr>
        </p:nvGraphicFramePr>
        <p:xfrm>
          <a:off x="142843" y="571060"/>
          <a:ext cx="8820001" cy="6145538"/>
        </p:xfrm>
        <a:graphic>
          <a:graphicData uri="http://schemas.openxmlformats.org/drawingml/2006/table">
            <a:tbl>
              <a:tblPr/>
              <a:tblGrid>
                <a:gridCol w="1457964">
                  <a:extLst>
                    <a:ext uri="{9D8B030D-6E8A-4147-A177-3AD203B41FA5}">
                      <a16:colId xmlns:a16="http://schemas.microsoft.com/office/drawing/2014/main" val="20000"/>
                    </a:ext>
                  </a:extLst>
                </a:gridCol>
                <a:gridCol w="1423402">
                  <a:extLst>
                    <a:ext uri="{9D8B030D-6E8A-4147-A177-3AD203B41FA5}">
                      <a16:colId xmlns:a16="http://schemas.microsoft.com/office/drawing/2014/main" val="20005"/>
                    </a:ext>
                  </a:extLst>
                </a:gridCol>
                <a:gridCol w="1518304">
                  <a:extLst>
                    <a:ext uri="{9D8B030D-6E8A-4147-A177-3AD203B41FA5}">
                      <a16:colId xmlns:a16="http://schemas.microsoft.com/office/drawing/2014/main" val="20001"/>
                    </a:ext>
                  </a:extLst>
                </a:gridCol>
                <a:gridCol w="1475517">
                  <a:extLst>
                    <a:ext uri="{9D8B030D-6E8A-4147-A177-3AD203B41FA5}">
                      <a16:colId xmlns:a16="http://schemas.microsoft.com/office/drawing/2014/main" val="20002"/>
                    </a:ext>
                  </a:extLst>
                </a:gridCol>
                <a:gridCol w="1472407">
                  <a:extLst>
                    <a:ext uri="{9D8B030D-6E8A-4147-A177-3AD203B41FA5}">
                      <a16:colId xmlns:a16="http://schemas.microsoft.com/office/drawing/2014/main" val="20003"/>
                    </a:ext>
                  </a:extLst>
                </a:gridCol>
                <a:gridCol w="1472407">
                  <a:extLst>
                    <a:ext uri="{9D8B030D-6E8A-4147-A177-3AD203B41FA5}">
                      <a16:colId xmlns:a16="http://schemas.microsoft.com/office/drawing/2014/main" val="20004"/>
                    </a:ext>
                  </a:extLst>
                </a:gridCol>
              </a:tblGrid>
              <a:tr h="243304">
                <a:tc gridSpan="6">
                  <a:txBody>
                    <a:bodyPr/>
                    <a:lstStyle/>
                    <a:p>
                      <a:pPr marL="514350" marR="0" lvl="0" indent="-514350" algn="ctr" defTabSz="914400" rtl="0" eaLnBrk="1" fontAlgn="auto" latinLnBrk="0" hangingPunct="1">
                        <a:lnSpc>
                          <a:spcPct val="100000"/>
                        </a:lnSpc>
                        <a:spcBef>
                          <a:spcPts val="0"/>
                        </a:spcBef>
                        <a:spcAft>
                          <a:spcPts val="0"/>
                        </a:spcAft>
                        <a:buClrTx/>
                        <a:buSzTx/>
                        <a:buFont typeface="Wingdings" pitchFamily="2" charset="2"/>
                        <a:buNone/>
                        <a:tabLst/>
                        <a:defRPr/>
                      </a:pPr>
                      <a:r>
                        <a:rPr lang="tr-TR" sz="1400" b="1" dirty="0">
                          <a:latin typeface="Times New Roman" pitchFamily="18" charset="0"/>
                          <a:cs typeface="Times New Roman" pitchFamily="18" charset="0"/>
                        </a:rPr>
                        <a:t>TLREF TL Gecelik Referans Faiz Oranı</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300" b="1" i="0" u="none" strike="noStrike">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1"/>
                  </a:ext>
                </a:extLst>
              </a:tr>
              <a:tr h="243304">
                <a:tc>
                  <a:txBody>
                    <a:bodyPr/>
                    <a:lstStyle/>
                    <a:p>
                      <a:pPr algn="ctr" fontAlgn="ctr"/>
                      <a:r>
                        <a:rPr lang="tr-TR" sz="14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pitchFamily="34" charset="0"/>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a:rPr>
                        <a:t>TARİH</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400" b="1" i="0" u="none" strike="noStrike" baseline="0" dirty="0">
                          <a:solidFill>
                            <a:srgbClr val="000000"/>
                          </a:solidFill>
                          <a:latin typeface="Trebuchet MS" pitchFamily="34" charset="0"/>
                        </a:rPr>
                        <a:t>ORAN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314385">
                <a:tc>
                  <a:txBody>
                    <a:bodyPr/>
                    <a:lstStyle/>
                    <a:p>
                      <a:pPr algn="ctr"/>
                      <a:r>
                        <a:rPr lang="tr-TR" sz="1400" b="1" dirty="0"/>
                        <a:t>21.04.2025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21.05.2025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18.06.2025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14385">
                <a:tc>
                  <a:txBody>
                    <a:bodyPr/>
                    <a:lstStyle/>
                    <a:p>
                      <a:pPr algn="ctr"/>
                      <a:r>
                        <a:rPr lang="tr-TR" sz="1400" b="1" dirty="0"/>
                        <a:t>22.04.2025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48,89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22.05.2025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19.06.2025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r h="314385">
                <a:tc>
                  <a:txBody>
                    <a:bodyPr/>
                    <a:lstStyle/>
                    <a:p>
                      <a:pPr algn="ctr"/>
                      <a:r>
                        <a:rPr lang="tr-TR" sz="1400" b="1" dirty="0"/>
                        <a:t>24.04.2025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23.05.2025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48,89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20.06.2025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314385">
                <a:tc>
                  <a:txBody>
                    <a:bodyPr/>
                    <a:lstStyle/>
                    <a:p>
                      <a:pPr algn="ctr"/>
                      <a:r>
                        <a:rPr lang="tr-TR" sz="1400" b="1" dirty="0"/>
                        <a:t>28.04.2025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26.05.2025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23.06.2025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1"/>
                  </a:ext>
                </a:extLst>
              </a:tr>
              <a:tr h="314385">
                <a:tc>
                  <a:txBody>
                    <a:bodyPr/>
                    <a:lstStyle/>
                    <a:p>
                      <a:pPr algn="ctr"/>
                      <a:r>
                        <a:rPr lang="tr-TR" sz="1400" b="1" dirty="0"/>
                        <a:t>29.04.2025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27.05.2025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24.06.2025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314385">
                <a:tc>
                  <a:txBody>
                    <a:bodyPr/>
                    <a:lstStyle/>
                    <a:p>
                      <a:pPr algn="ctr"/>
                      <a:r>
                        <a:rPr lang="tr-TR" sz="1400" b="1" dirty="0"/>
                        <a:t>30.04.2025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28.05.2025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25.06.2025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r h="314385">
                <a:tc>
                  <a:txBody>
                    <a:bodyPr/>
                    <a:lstStyle/>
                    <a:p>
                      <a:pPr algn="ctr"/>
                      <a:r>
                        <a:rPr lang="tr-TR" sz="1400" b="1" dirty="0"/>
                        <a:t>02.05.2025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29.05.2025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latin typeface="+mn-lt"/>
                        </a:rPr>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26.06.2025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4"/>
                  </a:ext>
                </a:extLst>
              </a:tr>
              <a:tr h="314385">
                <a:tc>
                  <a:txBody>
                    <a:bodyPr/>
                    <a:lstStyle/>
                    <a:p>
                      <a:pPr algn="ctr"/>
                      <a:r>
                        <a:rPr lang="tr-TR" sz="1400" b="1" dirty="0"/>
                        <a:t>05.05.2025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30.05.2025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latin typeface="+mn-lt"/>
                        </a:rPr>
                        <a:t>48,99</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27.06.2025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46,68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314385">
                <a:tc>
                  <a:txBody>
                    <a:bodyPr/>
                    <a:lstStyle/>
                    <a:p>
                      <a:pPr algn="ctr"/>
                      <a:r>
                        <a:rPr lang="tr-TR" sz="1400" b="1" i="0" dirty="0"/>
                        <a:t>06.05.2025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02.06.2025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latin typeface="+mn-lt"/>
                        </a:rPr>
                        <a:t>48,99</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30.06.2025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6"/>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07.05.2025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03.06.2025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latin typeface="+mn-lt"/>
                        </a:rPr>
                        <a:t>48,99</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01.07.2025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45,89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7"/>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08.05.2025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04.06.2025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latin typeface="+mn-lt"/>
                        </a:rPr>
                        <a:t>48,99</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02.07.2025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45,94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9"/>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09.05.2025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05.06.2025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latin typeface="+mn-lt"/>
                        </a:rPr>
                        <a:t>48,99</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0"/>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12.05.2025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48,99</a:t>
                      </a:r>
                      <a:endParaRPr kumimoji="0" lang="tr-TR" sz="1400" b="1" i="0" u="none" strike="noStrike" kern="1200" cap="none" spc="0" normalizeH="0" baseline="0" noProof="0" dirty="0">
                        <a:ln>
                          <a:noFill/>
                        </a:ln>
                        <a:solidFill>
                          <a:prstClr val="black"/>
                        </a:solidFill>
                        <a:effectLst/>
                        <a:uLnTx/>
                        <a:uFillTx/>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10.06.2025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latin typeface="+mn-lt"/>
                        </a:rPr>
                        <a:t>48,99</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1"/>
                  </a:ext>
                </a:extLst>
              </a:tr>
              <a:tr h="314385">
                <a:tc>
                  <a:txBody>
                    <a:bodyPr/>
                    <a:lstStyle/>
                    <a:p>
                      <a:pPr algn="ctr"/>
                      <a:r>
                        <a:rPr lang="tr-TR" sz="1400" b="1" dirty="0"/>
                        <a:t>13.05.2025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11.06.2025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latin typeface="+mn-lt"/>
                        </a:rPr>
                        <a:t>48,99</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2"/>
                  </a:ext>
                </a:extLst>
              </a:tr>
              <a:tr h="314385">
                <a:tc>
                  <a:txBody>
                    <a:bodyPr/>
                    <a:lstStyle/>
                    <a:p>
                      <a:pPr algn="ctr"/>
                      <a:r>
                        <a:rPr lang="tr-TR" sz="1400" b="1" dirty="0"/>
                        <a:t>14.05.2025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12.06.2025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3"/>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15.05.2025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48,99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13.06.2025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47,12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4"/>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16.05.2025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16.06.2025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6595744"/>
                  </a:ext>
                </a:extLst>
              </a:tr>
              <a:tr h="314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20.05.2025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48,87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17.06.2025</a:t>
                      </a:r>
                    </a:p>
                  </a:txBody>
                  <a:tcPr marL="4576" marR="4576" marT="45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46,11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tr-TR" sz="1400" b="1"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0464736"/>
                  </a:ext>
                </a:extLst>
              </a:tr>
            </a:tbl>
          </a:graphicData>
        </a:graphic>
      </p:graphicFrame>
    </p:spTree>
    <p:extLst>
      <p:ext uri="{BB962C8B-B14F-4D97-AF65-F5344CB8AC3E}">
        <p14:creationId xmlns:p14="http://schemas.microsoft.com/office/powerpoint/2010/main" val="20813276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87682-A414-4E15-5692-56AB5350EF53}"/>
            </a:ext>
          </a:extLst>
        </p:cNvPr>
        <p:cNvGrpSpPr/>
        <p:nvPr/>
      </p:nvGrpSpPr>
      <p:grpSpPr>
        <a:xfrm>
          <a:off x="0" y="0"/>
          <a:ext cx="0" cy="0"/>
          <a:chOff x="0" y="0"/>
          <a:chExt cx="0" cy="0"/>
        </a:xfrm>
      </p:grpSpPr>
      <p:sp>
        <p:nvSpPr>
          <p:cNvPr id="6" name="1 Başlık">
            <a:extLst>
              <a:ext uri="{FF2B5EF4-FFF2-40B4-BE49-F238E27FC236}">
                <a16:creationId xmlns:a16="http://schemas.microsoft.com/office/drawing/2014/main" id="{43536667-61A2-811C-71CC-2E341D5FD2A9}"/>
              </a:ext>
            </a:extLst>
          </p:cNvPr>
          <p:cNvSpPr>
            <a:spLocks noGrp="1"/>
          </p:cNvSpPr>
          <p:nvPr>
            <p:ph type="title"/>
          </p:nvPr>
        </p:nvSpPr>
        <p:spPr>
          <a:xfrm>
            <a:off x="293914" y="0"/>
            <a:ext cx="8556171" cy="1143000"/>
          </a:xfrm>
        </p:spPr>
        <p:txBody>
          <a:bodyPr>
            <a:normAutofit fontScale="90000"/>
          </a:bodyPr>
          <a:lstStyle/>
          <a:p>
            <a:pPr marL="514350" lvl="0" indent="-514350">
              <a:spcBef>
                <a:spcPct val="20000"/>
              </a:spcBef>
            </a:pPr>
            <a:r>
              <a:rPr lang="tr-TR" sz="2400" b="1" dirty="0">
                <a:solidFill>
                  <a:prstClr val="black"/>
                </a:solidFill>
                <a:latin typeface="Times New Roman" pitchFamily="18" charset="0"/>
                <a:ea typeface="+mn-ea"/>
                <a:cs typeface="Times New Roman" pitchFamily="18" charset="0"/>
              </a:rPr>
              <a:t>TLREF  TÜRK LİRASI GECELİK FAİZ ORANLARI(GÜNLÜK)</a:t>
            </a:r>
            <a:r>
              <a:rPr lang="tr-TR" sz="5400" b="1" dirty="0">
                <a:solidFill>
                  <a:prstClr val="black"/>
                </a:solidFill>
                <a:latin typeface="Times New Roman" pitchFamily="18" charset="0"/>
                <a:ea typeface="+mn-ea"/>
                <a:cs typeface="Times New Roman" pitchFamily="18" charset="0"/>
              </a:rPr>
              <a:t> </a:t>
            </a:r>
            <a:r>
              <a:rPr lang="tr-TR" sz="2200" b="1" dirty="0">
                <a:solidFill>
                  <a:prstClr val="black"/>
                </a:solidFill>
                <a:latin typeface="Times New Roman" pitchFamily="18" charset="0"/>
                <a:ea typeface="+mn-ea"/>
                <a:cs typeface="Times New Roman" pitchFamily="18" charset="0"/>
              </a:rPr>
              <a:t>2018-2025 YILI </a:t>
            </a:r>
            <a:endParaRPr lang="tr-TR" sz="2200" dirty="0"/>
          </a:p>
        </p:txBody>
      </p:sp>
      <p:graphicFrame>
        <p:nvGraphicFramePr>
          <p:cNvPr id="5" name="Grafik 4">
            <a:extLst>
              <a:ext uri="{FF2B5EF4-FFF2-40B4-BE49-F238E27FC236}">
                <a16:creationId xmlns:a16="http://schemas.microsoft.com/office/drawing/2014/main" id="{68FC094E-4328-AF3F-671C-5466D5D5C6F2}"/>
              </a:ext>
            </a:extLst>
          </p:cNvPr>
          <p:cNvGraphicFramePr/>
          <p:nvPr>
            <p:extLst>
              <p:ext uri="{D42A27DB-BD31-4B8C-83A1-F6EECF244321}">
                <p14:modId xmlns:p14="http://schemas.microsoft.com/office/powerpoint/2010/main" val="2434877833"/>
              </p:ext>
            </p:extLst>
          </p:nvPr>
        </p:nvGraphicFramePr>
        <p:xfrm>
          <a:off x="0" y="1236518"/>
          <a:ext cx="9144000" cy="53824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713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00551" y="-12879"/>
            <a:ext cx="8820000" cy="6870879"/>
          </a:xfrm>
        </p:spPr>
        <p:style>
          <a:lnRef idx="2">
            <a:schemeClr val="dk1"/>
          </a:lnRef>
          <a:fillRef idx="1">
            <a:schemeClr val="lt1"/>
          </a:fillRef>
          <a:effectRef idx="0">
            <a:schemeClr val="dk1"/>
          </a:effectRef>
          <a:fontRef idx="minor">
            <a:schemeClr val="dk1"/>
          </a:fontRef>
        </p:style>
        <p:txBody>
          <a:bodyPr>
            <a:noAutofit/>
          </a:bodyPr>
          <a:lstStyle/>
          <a:p>
            <a:pPr marL="0" indent="-514350" algn="ctr">
              <a:spcBef>
                <a:spcPts val="0"/>
              </a:spcBef>
              <a:buClrTx/>
              <a:buNone/>
            </a:pPr>
            <a:r>
              <a:rPr lang="tr-TR" sz="2000" b="1" dirty="0">
                <a:latin typeface="Times New Roman" pitchFamily="18" charset="0"/>
                <a:cs typeface="Times New Roman" pitchFamily="18" charset="0"/>
              </a:rPr>
              <a:t>2000 - 2025 MERKEZİ YÖNETİM BÜTÇE DENGESİ </a:t>
            </a:r>
          </a:p>
          <a:p>
            <a:pPr marL="0" indent="-514350" algn="ctr">
              <a:spcBef>
                <a:spcPts val="0"/>
              </a:spcBef>
              <a:buClrTx/>
              <a:buNone/>
            </a:pPr>
            <a:r>
              <a:rPr lang="tr-TR" sz="2000" b="1" dirty="0">
                <a:latin typeface="Times New Roman" pitchFamily="18" charset="0"/>
                <a:cs typeface="Times New Roman" pitchFamily="18" charset="0"/>
              </a:rPr>
              <a:t>      (Kaynak: 24 Ocak 2023 </a:t>
            </a:r>
            <a:r>
              <a:rPr lang="tr-TR" sz="2000" b="1" dirty="0">
                <a:latin typeface="Times New Roman" pitchFamily="18" charset="0"/>
                <a:cs typeface="Times New Roman" pitchFamily="18" charset="0"/>
                <a:hlinkClick r:id="rId3"/>
              </a:rPr>
              <a:t>www.muhasebat.gov.tr</a:t>
            </a:r>
            <a:r>
              <a:rPr lang="tr-TR" sz="2000" b="1" dirty="0">
                <a:latin typeface="Times New Roman" pitchFamily="18" charset="0"/>
                <a:cs typeface="Times New Roman" pitchFamily="18" charset="0"/>
              </a:rPr>
              <a:t>)</a:t>
            </a:r>
            <a:endParaRPr lang="tr-TR" sz="2000" dirty="0">
              <a:latin typeface="Times New Roman" pitchFamily="18" charset="0"/>
              <a:cs typeface="Times New Roman" pitchFamily="18" charset="0"/>
            </a:endParaRPr>
          </a:p>
        </p:txBody>
      </p:sp>
      <p:graphicFrame>
        <p:nvGraphicFramePr>
          <p:cNvPr id="2" name="Tablo 1"/>
          <p:cNvGraphicFramePr>
            <a:graphicFrameLocks noGrp="1"/>
          </p:cNvGraphicFramePr>
          <p:nvPr>
            <p:extLst>
              <p:ext uri="{D42A27DB-BD31-4B8C-83A1-F6EECF244321}">
                <p14:modId xmlns:p14="http://schemas.microsoft.com/office/powerpoint/2010/main" val="3123575092"/>
              </p:ext>
            </p:extLst>
          </p:nvPr>
        </p:nvGraphicFramePr>
        <p:xfrm>
          <a:off x="223449" y="358220"/>
          <a:ext cx="8564951" cy="6426657"/>
        </p:xfrm>
        <a:graphic>
          <a:graphicData uri="http://schemas.openxmlformats.org/drawingml/2006/table">
            <a:tbl>
              <a:tblPr/>
              <a:tblGrid>
                <a:gridCol w="1875467">
                  <a:extLst>
                    <a:ext uri="{9D8B030D-6E8A-4147-A177-3AD203B41FA5}">
                      <a16:colId xmlns:a16="http://schemas.microsoft.com/office/drawing/2014/main" val="20000"/>
                    </a:ext>
                  </a:extLst>
                </a:gridCol>
                <a:gridCol w="1497324">
                  <a:extLst>
                    <a:ext uri="{9D8B030D-6E8A-4147-A177-3AD203B41FA5}">
                      <a16:colId xmlns:a16="http://schemas.microsoft.com/office/drawing/2014/main" val="1379554952"/>
                    </a:ext>
                  </a:extLst>
                </a:gridCol>
                <a:gridCol w="1642905">
                  <a:extLst>
                    <a:ext uri="{9D8B030D-6E8A-4147-A177-3AD203B41FA5}">
                      <a16:colId xmlns:a16="http://schemas.microsoft.com/office/drawing/2014/main" val="20001"/>
                    </a:ext>
                  </a:extLst>
                </a:gridCol>
                <a:gridCol w="1919128">
                  <a:extLst>
                    <a:ext uri="{9D8B030D-6E8A-4147-A177-3AD203B41FA5}">
                      <a16:colId xmlns:a16="http://schemas.microsoft.com/office/drawing/2014/main" val="20002"/>
                    </a:ext>
                  </a:extLst>
                </a:gridCol>
                <a:gridCol w="1630127">
                  <a:extLst>
                    <a:ext uri="{9D8B030D-6E8A-4147-A177-3AD203B41FA5}">
                      <a16:colId xmlns:a16="http://schemas.microsoft.com/office/drawing/2014/main" val="20003"/>
                    </a:ext>
                  </a:extLst>
                </a:gridCol>
              </a:tblGrid>
              <a:tr h="631926">
                <a:tc rowSpan="2">
                  <a:txBody>
                    <a:bodyPr/>
                    <a:lstStyle/>
                    <a:p>
                      <a:pPr algn="ctr" rtl="0" fontAlgn="b"/>
                      <a:r>
                        <a:rPr lang="tr-TR" sz="1400" b="1" i="0" u="none" strike="noStrike" dirty="0">
                          <a:solidFill>
                            <a:srgbClr val="000000"/>
                          </a:solidFill>
                          <a:effectLst/>
                          <a:latin typeface="Arial TUR" panose="020B0604020202020204" pitchFamily="34" charset="0"/>
                          <a:cs typeface="Arial TUR" panose="020B0604020202020204" pitchFamily="34" charset="0"/>
                        </a:rPr>
                        <a:t>YIL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8FC8E"/>
                    </a:solidFill>
                  </a:tcPr>
                </a:tc>
                <a:tc rowSpan="2">
                  <a:txBody>
                    <a:bodyPr/>
                    <a:lstStyle/>
                    <a:p>
                      <a:pPr algn="ctr" rtl="0" fontAlgn="ctr"/>
                      <a:r>
                        <a:rPr lang="tr-TR" sz="1400" b="1" i="0" u="none" strike="noStrike" dirty="0">
                          <a:solidFill>
                            <a:srgbClr val="000000"/>
                          </a:solidFill>
                          <a:effectLst/>
                          <a:latin typeface="Arial TUR" panose="020B0604020202020204" pitchFamily="34" charset="0"/>
                          <a:cs typeface="Arial TUR" panose="020B0604020202020204" pitchFamily="34" charset="0"/>
                        </a:rPr>
                        <a:t>BÜTÇE</a:t>
                      </a:r>
                      <a:r>
                        <a:rPr lang="tr-TR" sz="1400" b="1" i="0" u="none" strike="noStrike" baseline="0" dirty="0">
                          <a:solidFill>
                            <a:srgbClr val="000000"/>
                          </a:solidFill>
                          <a:effectLst/>
                          <a:latin typeface="Arial TUR" panose="020B0604020202020204" pitchFamily="34" charset="0"/>
                          <a:cs typeface="Arial TUR" panose="020B0604020202020204" pitchFamily="34" charset="0"/>
                        </a:rPr>
                        <a:t> GELİRİ</a:t>
                      </a:r>
                    </a:p>
                    <a:p>
                      <a:pPr algn="ctr" rtl="0" fontAlgn="ctr"/>
                      <a:r>
                        <a:rPr lang="tr-TR" sz="1400" b="1" i="0" u="none" strike="noStrike" baseline="0" dirty="0">
                          <a:solidFill>
                            <a:srgbClr val="000000"/>
                          </a:solidFill>
                          <a:effectLst/>
                          <a:latin typeface="Arial TUR" panose="020B0604020202020204" pitchFamily="34" charset="0"/>
                          <a:cs typeface="Arial TUR" panose="020B0604020202020204" pitchFamily="34" charset="0"/>
                        </a:rPr>
                        <a:t>(Bin TL)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8FC8E"/>
                    </a:solidFill>
                  </a:tcPr>
                </a:tc>
                <a:tc rowSpan="2">
                  <a:txBody>
                    <a:bodyPr/>
                    <a:lstStyle/>
                    <a:p>
                      <a:pPr algn="ctr" rtl="0" fontAlgn="ctr"/>
                      <a:r>
                        <a:rPr lang="tr-TR" sz="1400" b="1" i="0" u="none" strike="noStrike" dirty="0">
                          <a:solidFill>
                            <a:srgbClr val="000000"/>
                          </a:solidFill>
                          <a:effectLst/>
                          <a:latin typeface="Arial TUR" panose="020B0604020202020204" pitchFamily="34" charset="0"/>
                          <a:cs typeface="Arial TUR" panose="020B0604020202020204" pitchFamily="34" charset="0"/>
                        </a:rPr>
                        <a:t>BÜTÇE AÇIK TAHMİNİ</a:t>
                      </a:r>
                    </a:p>
                    <a:p>
                      <a:pPr algn="ctr" rtl="0" fontAlgn="ctr"/>
                      <a:r>
                        <a:rPr lang="tr-TR" sz="1400" b="1" i="0" u="none" strike="noStrike" dirty="0">
                          <a:solidFill>
                            <a:srgbClr val="000000"/>
                          </a:solidFill>
                          <a:effectLst/>
                          <a:latin typeface="Arial TUR" panose="020B0604020202020204" pitchFamily="34" charset="0"/>
                          <a:cs typeface="Arial TUR" panose="020B0604020202020204" pitchFamily="34" charset="0"/>
                        </a:rPr>
                        <a:t>HEDEF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8FC8E"/>
                    </a:solidFill>
                  </a:tcPr>
                </a:tc>
                <a:tc>
                  <a:txBody>
                    <a:bodyPr/>
                    <a:lstStyle/>
                    <a:p>
                      <a:pPr algn="ctr" rtl="0" fontAlgn="ctr"/>
                      <a:r>
                        <a:rPr lang="tr-TR" sz="1400" b="1" i="0" u="none" strike="noStrike" dirty="0">
                          <a:solidFill>
                            <a:srgbClr val="000000"/>
                          </a:solidFill>
                          <a:effectLst/>
                          <a:latin typeface="Arial TUR" panose="020B0604020202020204" pitchFamily="34" charset="0"/>
                          <a:cs typeface="Arial TUR" panose="020B0604020202020204" pitchFamily="34" charset="0"/>
                        </a:rPr>
                        <a:t>BÜTÇE DENGESİ (AÇIK)</a:t>
                      </a:r>
                    </a:p>
                    <a:p>
                      <a:pPr algn="ctr" rtl="0" fontAlgn="ctr"/>
                      <a:r>
                        <a:rPr lang="tr-TR" sz="1400" b="1" i="0" u="none" strike="noStrike" dirty="0">
                          <a:solidFill>
                            <a:srgbClr val="000000"/>
                          </a:solidFill>
                          <a:effectLst/>
                          <a:latin typeface="Arial TUR" panose="020B0604020202020204" pitchFamily="34" charset="0"/>
                          <a:cs typeface="Arial TUR" panose="020B0604020202020204" pitchFamily="34" charset="0"/>
                        </a:rPr>
                        <a:t>(Bin TL)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8FC8E"/>
                    </a:solidFill>
                  </a:tcPr>
                </a:tc>
                <a:tc rowSpan="2">
                  <a:txBody>
                    <a:bodyPr/>
                    <a:lstStyle/>
                    <a:p>
                      <a:pPr algn="ctr" rtl="0" fontAlgn="ctr"/>
                      <a:r>
                        <a:rPr lang="tr-TR" sz="1400" b="1" i="0" u="none" strike="noStrike" dirty="0">
                          <a:solidFill>
                            <a:srgbClr val="000000"/>
                          </a:solidFill>
                          <a:effectLst/>
                          <a:latin typeface="Arial TUR" panose="020B0604020202020204" pitchFamily="34" charset="0"/>
                          <a:cs typeface="Arial TUR" panose="020B0604020202020204" pitchFamily="34" charset="0"/>
                        </a:rPr>
                        <a:t>BÜTÇE AÇIĞI/BÜTÇE GELİRİ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8FC8E"/>
                    </a:solidFill>
                  </a:tcPr>
                </a:tc>
                <a:extLst>
                  <a:ext uri="{0D108BD9-81ED-4DB2-BD59-A6C34878D82A}">
                    <a16:rowId xmlns:a16="http://schemas.microsoft.com/office/drawing/2014/main" val="10000"/>
                  </a:ext>
                </a:extLst>
              </a:tr>
              <a:tr h="213914">
                <a:tc vMerge="1">
                  <a:txBody>
                    <a:bodyPr/>
                    <a:lstStyle/>
                    <a:p>
                      <a:endParaRPr lang="tr-TR"/>
                    </a:p>
                  </a:txBody>
                  <a:tcPr/>
                </a:tc>
                <a:tc vMerge="1">
                  <a:txBody>
                    <a:bodyPr/>
                    <a:lstStyle/>
                    <a:p>
                      <a:endParaRPr lang="tr-TR"/>
                    </a:p>
                  </a:txBody>
                  <a:tcPr/>
                </a:tc>
                <a:tc vMerge="1">
                  <a:txBody>
                    <a:bodyPr/>
                    <a:lstStyle/>
                    <a:p>
                      <a:endParaRPr lang="tr-TR"/>
                    </a:p>
                  </a:txBody>
                  <a:tcPr/>
                </a:tc>
                <a:tc>
                  <a:txBody>
                    <a:bodyPr/>
                    <a:lstStyle/>
                    <a:p>
                      <a:pPr algn="ctr" rtl="0" fontAlgn="ctr"/>
                      <a:r>
                        <a:rPr lang="tr-TR" sz="1400" b="1" i="0" u="none" strike="noStrike" dirty="0">
                          <a:solidFill>
                            <a:srgbClr val="000000"/>
                          </a:solidFill>
                          <a:effectLst/>
                          <a:latin typeface="Arial TUR" panose="020B0604020202020204" pitchFamily="34" charset="0"/>
                          <a:cs typeface="Arial TUR" panose="020B0604020202020204" pitchFamily="34" charset="0"/>
                        </a:rPr>
                        <a:t>GERÇEKLEŞEN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8FC8E"/>
                    </a:solidFill>
                  </a:tcPr>
                </a:tc>
                <a:tc vMerge="1">
                  <a:txBody>
                    <a:bodyPr/>
                    <a:lstStyle/>
                    <a:p>
                      <a:endParaRPr lang="tr-TR"/>
                    </a:p>
                  </a:txBody>
                  <a:tcPr/>
                </a:tc>
                <a:extLst>
                  <a:ext uri="{0D108BD9-81ED-4DB2-BD59-A6C34878D82A}">
                    <a16:rowId xmlns:a16="http://schemas.microsoft.com/office/drawing/2014/main" val="10001"/>
                  </a:ext>
                </a:extLst>
              </a:tr>
              <a:tr h="213914">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TUR" panose="020B0604020202020204" pitchFamily="34" charset="0"/>
                          <a:cs typeface="Arial TUR" panose="020B0604020202020204" pitchFamily="34" charset="0"/>
                        </a:rPr>
                        <a:t>38.229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TUR" panose="020B0604020202020204" pitchFamily="34" charset="0"/>
                          <a:cs typeface="Arial TUR" panose="020B0604020202020204" pitchFamily="34" charset="0"/>
                        </a:rPr>
                        <a:t>-14.128.341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-13.115.466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34,30%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3914">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2001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TUR" panose="020B0604020202020204" pitchFamily="34" charset="0"/>
                          <a:cs typeface="Arial TUR" panose="020B0604020202020204" pitchFamily="34" charset="0"/>
                        </a:rPr>
                        <a:t>58.416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TUR" panose="020B0604020202020204" pitchFamily="34" charset="0"/>
                          <a:cs typeface="Arial TUR" panose="020B0604020202020204" pitchFamily="34" charset="0"/>
                        </a:rPr>
                        <a:t>-29.699.962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-28.556.059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48,90%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3914">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2002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Arial TUR" panose="020B0604020202020204" pitchFamily="34" charset="0"/>
                          <a:cs typeface="Arial TUR" panose="020B0604020202020204" pitchFamily="34" charset="0"/>
                        </a:rPr>
                        <a:t>79.420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Arial TUR" panose="020B0604020202020204" pitchFamily="34" charset="0"/>
                          <a:cs typeface="Arial TUR" panose="020B0604020202020204" pitchFamily="34" charset="0"/>
                        </a:rPr>
                        <a:t>-26.913.000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-40.184.548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50,60%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13914">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2003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TUR" panose="020B0604020202020204" pitchFamily="34" charset="0"/>
                          <a:cs typeface="Arial TUR" panose="020B0604020202020204" pitchFamily="34" charset="0"/>
                        </a:rPr>
                        <a:t>101.040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TUR" panose="020B0604020202020204" pitchFamily="34" charset="0"/>
                          <a:cs typeface="Arial TUR" panose="020B0604020202020204" pitchFamily="34" charset="0"/>
                        </a:rPr>
                        <a:t>-41.518.439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-40.208.248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39,80%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3914">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2004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122.964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-45.836.082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-29.128.356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152.784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-29.137.462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-6.903.702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4,50%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7"/>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173.483.430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-9.203.000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-4.642.603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8"/>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190.359.773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-16.829.592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-13.707.910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7,20%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209.598.472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-17.996.758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-17.432.090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8,30%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215.458.341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-10.397.659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-52.760.844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24,50%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1"/>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254.277.435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-50.186.956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-40.081.289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15,80%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296.823.602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-33.546.181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-17.783.190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332.474.895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-21.103.501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-29.411.791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8,80%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389.681.985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-33.951.133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-18.542.575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4,80%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425.382.787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-33.258.088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-23.369.550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5,50%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482.779.900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-20.963.346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-23.525.193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4,80%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554.139.502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-29.688.128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-29.931.929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5,40%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630.489.857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-46.850.588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-47.779.336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7,60%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757.996.435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-65.923.951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-72.614.848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9,60%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880.359.379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-80.616.304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TUR" panose="020B0604020202020204" pitchFamily="34" charset="0"/>
                          <a:cs typeface="Arial TUR" panose="020B0604020202020204" pitchFamily="34" charset="0"/>
                        </a:rPr>
                        <a:t>-123.693.270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14,20%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Arial TUR" panose="020B0604020202020204" pitchFamily="34" charset="0"/>
                          <a:cs typeface="Arial TUR" panose="020B0604020202020204" pitchFamily="34" charset="0"/>
                        </a:rPr>
                        <a:t>1.028.445.527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Arial TUR" panose="020B0604020202020204" pitchFamily="34" charset="0"/>
                          <a:cs typeface="Arial TUR" panose="020B0604020202020204" pitchFamily="34" charset="0"/>
                        </a:rPr>
                        <a:t>-138.992.626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-172.743.165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16,80%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2"/>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Arial TUR" panose="020B0604020202020204" pitchFamily="34" charset="0"/>
                          <a:cs typeface="Arial TUR" panose="020B0604020202020204" pitchFamily="34" charset="0"/>
                        </a:rPr>
                        <a:t>1.402.038.111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a:solidFill>
                            <a:srgbClr val="000000"/>
                          </a:solidFill>
                          <a:effectLst/>
                          <a:latin typeface="Arial TUR" panose="020B0604020202020204" pitchFamily="34" charset="0"/>
                          <a:cs typeface="Arial TUR" panose="020B0604020202020204" pitchFamily="34" charset="0"/>
                        </a:rPr>
                        <a:t>-244.992.626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Arial TUR" panose="020B0604020202020204" pitchFamily="34" charset="0"/>
                          <a:cs typeface="Arial TUR" panose="020B0604020202020204" pitchFamily="34" charset="0"/>
                        </a:rPr>
                        <a:t>-192.243.682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13,70%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3"/>
                  </a:ext>
                </a:extLst>
              </a:tr>
              <a:tr h="213914">
                <a:tc>
                  <a:txBody>
                    <a:bodyPr/>
                    <a:lstStyle/>
                    <a:p>
                      <a:pPr algn="ctr" rtl="0" fontAlgn="b"/>
                      <a:r>
                        <a:rPr lang="tr-TR" sz="1400" b="0" i="0" u="none" strike="noStrike">
                          <a:solidFill>
                            <a:srgbClr val="000000"/>
                          </a:solidFill>
                          <a:effectLst/>
                          <a:latin typeface="Arial TUR" panose="020B0604020202020204" pitchFamily="34" charset="0"/>
                          <a:cs typeface="Arial TUR" panose="020B0604020202020204" pitchFamily="34" charset="0"/>
                        </a:rPr>
                        <a:t>2022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Arial TUR" panose="020B0604020202020204" pitchFamily="34" charset="0"/>
                          <a:cs typeface="Arial TUR" panose="020B0604020202020204" pitchFamily="34" charset="0"/>
                        </a:rPr>
                        <a:t>2.800.087.704</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Arial TUR" panose="020B0604020202020204" pitchFamily="34" charset="0"/>
                          <a:cs typeface="Arial TUR" panose="020B0604020202020204" pitchFamily="34" charset="0"/>
                        </a:rPr>
                        <a:t>-278.373.944</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-139.065.185</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400" b="0" i="0" u="none" strike="noStrike" dirty="0">
                          <a:solidFill>
                            <a:srgbClr val="000000"/>
                          </a:solidFill>
                          <a:effectLst/>
                          <a:latin typeface="Arial TUR" panose="020B0604020202020204" pitchFamily="34" charset="0"/>
                          <a:cs typeface="Arial TUR" panose="020B0604020202020204" pitchFamily="34" charset="0"/>
                        </a:rPr>
                        <a:t> 9,05</a:t>
                      </a:r>
                      <a:r>
                        <a:rPr lang="tr-TR" sz="1400" b="0" i="0" u="none" strike="noStrike" baseline="0" dirty="0">
                          <a:solidFill>
                            <a:srgbClr val="000000"/>
                          </a:solidFill>
                          <a:effectLst/>
                          <a:latin typeface="Arial TUR" panose="020B0604020202020204" pitchFamily="34" charset="0"/>
                          <a:cs typeface="Arial TUR" panose="020B0604020202020204" pitchFamily="34" charset="0"/>
                        </a:rPr>
                        <a:t> </a:t>
                      </a:r>
                      <a:r>
                        <a:rPr lang="tr-TR" sz="1400" b="0" i="0" u="none" strike="noStrike" dirty="0">
                          <a:solidFill>
                            <a:srgbClr val="000000"/>
                          </a:solidFill>
                          <a:effectLst/>
                          <a:latin typeface="Arial TUR" panose="020B0604020202020204" pitchFamily="34" charset="0"/>
                          <a:cs typeface="Arial TUR" panose="020B060402020202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4"/>
                  </a:ext>
                </a:extLst>
              </a:tr>
              <a:tr h="217547">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2023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400" b="0" i="0" u="none" strike="noStrike" dirty="0">
                          <a:solidFill>
                            <a:srgbClr val="000000"/>
                          </a:solidFill>
                          <a:effectLst/>
                          <a:latin typeface="Arial TUR" panose="020B0604020202020204" pitchFamily="34" charset="0"/>
                          <a:cs typeface="Arial TUR" panose="020B0604020202020204" pitchFamily="34" charset="0"/>
                        </a:rPr>
                        <a:t>5.210.487.868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400" b="0" i="0" u="none" strike="noStrike" dirty="0">
                          <a:effectLst/>
                          <a:latin typeface="Arial TUR" panose="020B0604020202020204" pitchFamily="34" charset="0"/>
                          <a:cs typeface="Arial TUR" panose="020B0604020202020204" pitchFamily="34" charset="0"/>
                        </a:rPr>
                        <a:t>-659.420.978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400" b="0" i="0" u="none" strike="noStrike" dirty="0">
                          <a:effectLst/>
                          <a:latin typeface="Arial TUR" panose="020B0604020202020204" pitchFamily="34" charset="0"/>
                          <a:cs typeface="Arial TUR" panose="020B0604020202020204" pitchFamily="34" charset="0"/>
                        </a:rPr>
                        <a:t>-1.374.967.944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Arial TUR" panose="020B0604020202020204" pitchFamily="34" charset="0"/>
                          <a:cs typeface="Arial TUR" panose="020B0604020202020204" pitchFamily="34" charset="0"/>
                        </a:rPr>
                        <a:t>26,38%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5"/>
                  </a:ext>
                </a:extLst>
              </a:tr>
              <a:tr h="217547">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2024</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400" b="0" i="0" u="none" strike="noStrike" kern="1200" dirty="0">
                          <a:solidFill>
                            <a:schemeClr val="tx1"/>
                          </a:solidFill>
                          <a:effectLst/>
                          <a:latin typeface="Arial" panose="020B0604020202020204" pitchFamily="34" charset="0"/>
                          <a:ea typeface="+mn-ea"/>
                          <a:cs typeface="Arial" panose="020B0604020202020204" pitchFamily="34" charset="0"/>
                        </a:rPr>
                        <a:t>8.670.863.309</a:t>
                      </a:r>
                      <a:r>
                        <a:rPr lang="tr-TR" sz="1400" b="0" i="0" kern="1200" dirty="0">
                          <a:solidFill>
                            <a:schemeClr val="tx1"/>
                          </a:solidFill>
                          <a:effectLst/>
                          <a:latin typeface="Arial TUR" panose="020B0604020202020204" pitchFamily="34" charset="0"/>
                          <a:ea typeface="+mn-ea"/>
                          <a:cs typeface="Arial TUR" panose="020B0604020202020204" pitchFamily="34" charset="0"/>
                        </a:rPr>
                        <a:t> </a:t>
                      </a:r>
                      <a:endParaRPr lang="tr-TR" sz="1400" b="0" i="0" u="none" strike="noStrike" dirty="0">
                        <a:solidFill>
                          <a:srgbClr val="000000"/>
                        </a:solidFill>
                        <a:effectLst/>
                        <a:latin typeface="Arial TUR" panose="020B0604020202020204" pitchFamily="34" charset="0"/>
                        <a:cs typeface="Arial TUR" panose="020B060402020202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400" b="0" i="0" u="none" strike="noStrike" dirty="0">
                          <a:effectLst/>
                          <a:latin typeface="Arial TUR" panose="020B0604020202020204" pitchFamily="34" charset="0"/>
                          <a:cs typeface="Arial TUR" panose="020B0604020202020204" pitchFamily="34" charset="0"/>
                        </a:rPr>
                        <a:t>-2.651.936.944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400" b="0" i="0" u="none" strike="noStrike" kern="1200" dirty="0">
                          <a:solidFill>
                            <a:schemeClr val="tx1"/>
                          </a:solidFill>
                          <a:effectLst/>
                          <a:latin typeface="Arial" panose="020B0604020202020204" pitchFamily="34" charset="0"/>
                          <a:ea typeface="+mn-ea"/>
                          <a:cs typeface="Arial" panose="020B0604020202020204" pitchFamily="34" charset="0"/>
                        </a:rPr>
                        <a:t>-2.106.145.487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Arial TUR" panose="020B0604020202020204" pitchFamily="34" charset="0"/>
                          <a:cs typeface="Arial TUR" panose="020B0604020202020204" pitchFamily="34" charset="0"/>
                        </a:rPr>
                        <a:t>24,28%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942356588"/>
                  </a:ext>
                </a:extLst>
              </a:tr>
              <a:tr h="217547">
                <a:tc>
                  <a:txBody>
                    <a:bodyPr/>
                    <a:lstStyle/>
                    <a:p>
                      <a:pPr algn="ctr" rtl="0" fontAlgn="b"/>
                      <a:r>
                        <a:rPr lang="tr-TR" sz="1400" b="0" i="0" u="none" strike="noStrike" dirty="0">
                          <a:solidFill>
                            <a:srgbClr val="000000"/>
                          </a:solidFill>
                          <a:effectLst/>
                          <a:latin typeface="Arial TUR" panose="020B0604020202020204" pitchFamily="34" charset="0"/>
                          <a:cs typeface="Arial TUR" panose="020B0604020202020204" pitchFamily="34" charset="0"/>
                        </a:rPr>
                        <a:t>2025(ilk 5 ay)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400" b="0" i="0" u="none" strike="noStrike" dirty="0">
                          <a:solidFill>
                            <a:srgbClr val="000000"/>
                          </a:solidFill>
                          <a:effectLst/>
                          <a:latin typeface="Arial TUR" panose="020B0604020202020204" pitchFamily="34" charset="0"/>
                          <a:cs typeface="Arial TUR" panose="020B0604020202020204" pitchFamily="34" charset="0"/>
                        </a:rPr>
                        <a:t>4.689.153.721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400" b="0" i="0" u="none" strike="noStrike" dirty="0">
                          <a:effectLst/>
                          <a:latin typeface="Arial TUR" panose="020B0604020202020204" pitchFamily="34" charset="0"/>
                          <a:cs typeface="Arial TUR" panose="020B0604020202020204" pitchFamily="34" charset="0"/>
                        </a:rPr>
                        <a:t>-1.930.689.103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400" b="0" i="0" u="none" strike="noStrike" kern="1200" dirty="0">
                          <a:solidFill>
                            <a:schemeClr val="tx1"/>
                          </a:solidFill>
                          <a:effectLst/>
                          <a:latin typeface="Arial" panose="020B0604020202020204" pitchFamily="34" charset="0"/>
                          <a:ea typeface="+mn-ea"/>
                          <a:cs typeface="Arial" panose="020B0604020202020204" pitchFamily="34" charset="0"/>
                        </a:rPr>
                        <a:t>-650.302.043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tr-TR" sz="1400" dirty="0">
                          <a:latin typeface="Arial TUR" panose="020B0604020202020204" pitchFamily="34" charset="0"/>
                          <a:cs typeface="Arial TUR" panose="020B0604020202020204" pitchFamily="34" charset="0"/>
                        </a:rPr>
                        <a:t>41,17%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754210245"/>
                  </a:ext>
                </a:extLst>
              </a:tr>
            </a:tbl>
          </a:graphicData>
        </a:graphic>
      </p:graphicFrame>
    </p:spTree>
    <p:extLst>
      <p:ext uri="{BB962C8B-B14F-4D97-AF65-F5344CB8AC3E}">
        <p14:creationId xmlns:p14="http://schemas.microsoft.com/office/powerpoint/2010/main" val="228338490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6FE6-EEF0-39D4-9022-86B2EB2437EC}"/>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842E50E9-9792-FAF4-859F-70A6A07F85E8}"/>
              </a:ext>
            </a:extLst>
          </p:cNvPr>
          <p:cNvSpPr>
            <a:spLocks noGrp="1"/>
          </p:cNvSpPr>
          <p:nvPr>
            <p:ph idx="1"/>
          </p:nvPr>
        </p:nvSpPr>
        <p:spPr>
          <a:xfrm>
            <a:off x="59268" y="411481"/>
            <a:ext cx="8975550" cy="6446518"/>
          </a:xfrm>
          <a:solidFill>
            <a:schemeClr val="bg1"/>
          </a:solidFill>
        </p:spPr>
        <p:style>
          <a:lnRef idx="2">
            <a:schemeClr val="dk1"/>
          </a:lnRef>
          <a:fillRef idx="1">
            <a:schemeClr val="lt1"/>
          </a:fillRef>
          <a:effectRef idx="0">
            <a:schemeClr val="dk1"/>
          </a:effectRef>
          <a:fontRef idx="minor">
            <a:schemeClr val="dk1"/>
          </a:fontRef>
        </p:style>
        <p:txBody>
          <a:bodyPr>
            <a:noAutofit/>
          </a:bodyPr>
          <a:lstStyle/>
          <a:p>
            <a:pPr marL="0" indent="0" algn="ctr">
              <a:buNone/>
            </a:pPr>
            <a:endParaRPr lang="tr-TR" sz="1300" b="1" u="sng" dirty="0">
              <a:latin typeface="Times New Roman" panose="02020603050405020304" pitchFamily="18" charset="0"/>
              <a:cs typeface="Times New Roman" panose="02020603050405020304" pitchFamily="18" charset="0"/>
            </a:endParaRPr>
          </a:p>
          <a:p>
            <a:pPr marL="0" indent="0" algn="ctr">
              <a:buNone/>
            </a:pPr>
            <a:r>
              <a:rPr lang="tr-TR" sz="1500" b="1" u="sng" dirty="0">
                <a:latin typeface="Times New Roman" panose="02020603050405020304" pitchFamily="18" charset="0"/>
                <a:cs typeface="Times New Roman" panose="02020603050405020304" pitchFamily="18" charset="0"/>
              </a:rPr>
              <a:t>POLİTİKA FAİZİ SEYRİ</a:t>
            </a:r>
          </a:p>
          <a:p>
            <a:pPr marL="0" indent="0" algn="ctr">
              <a:buNone/>
            </a:pPr>
            <a:r>
              <a:rPr lang="tr-TR" sz="1500" dirty="0">
                <a:latin typeface="Times New Roman" panose="02020603050405020304" pitchFamily="18" charset="0"/>
                <a:cs typeface="Times New Roman" panose="02020603050405020304" pitchFamily="18" charset="0"/>
              </a:rPr>
              <a:t>Önceki ekonomi yönetimi, serbest piyasa ekonomisine aykırı olarak BDDK'nın ve Merkez Bankası'nın aldığı kararlar ile zorlamayla politika faizini % 8,5 a düşürmüş olup,  piyasada ticari kredi faizleri de % 30-40'lardan % 11-12'lere düşmüştür.  Mehmet Şimşek in Hazine ve Maliye  bakanı olması ile Ortodoks politikalara dönülmüştür. Merkez bankası politika faizini  arttırmaya başlamış 22 Haziran 2023 tarihinde % 8,5‘dan %15‘e , temmuz ayında % 17,5 a , Ağustos ayında 25 e, Eylül de % 30 a ,Ekim de % 35 ’e , Kasım ayında ise % 40 ’a , Aralık ayında ise % 42,5 ’a , 2024 ocak ayında  % 45 e yükseltmiştir. 2024 şubat ayında  sabit tutmuştur. 2024 Mart ayında ise arttırmış ve % 50 yapmıştır. 2024 nisan, mayıs, haziran , temmuz, ağustos, eylül, ekim ve kasım ayında ise sabit kalmıştır. 2024 Aralık ayında ise 2,5 puan ve 2025 ocak ve mart ayında 2,5 düşmüş olup  % 42,5 olmuştur. 2025 nisan ayında ise 350 puan artmıştır ve % 46 olmuştur. Merkez Bankası </a:t>
            </a:r>
            <a:r>
              <a:rPr lang="tr-TR" sz="1500" dirty="0" err="1">
                <a:latin typeface="Times New Roman" panose="02020603050405020304" pitchFamily="18" charset="0"/>
                <a:cs typeface="Times New Roman" panose="02020603050405020304" pitchFamily="18" charset="0"/>
              </a:rPr>
              <a:t>hairan</a:t>
            </a:r>
            <a:r>
              <a:rPr lang="tr-TR" sz="1500" dirty="0">
                <a:latin typeface="Times New Roman" panose="02020603050405020304" pitchFamily="18" charset="0"/>
                <a:cs typeface="Times New Roman" panose="02020603050405020304" pitchFamily="18" charset="0"/>
              </a:rPr>
              <a:t> ayında faizi sabit tutmuştur.</a:t>
            </a:r>
          </a:p>
          <a:p>
            <a:pPr marL="0" indent="0" algn="ctr">
              <a:buNone/>
            </a:pPr>
            <a:endParaRPr lang="tr-TR" sz="1500" b="1" u="sng" dirty="0">
              <a:latin typeface="Times New Roman" panose="02020603050405020304" pitchFamily="18" charset="0"/>
              <a:cs typeface="Times New Roman" panose="02020603050405020304" pitchFamily="18" charset="0"/>
            </a:endParaRPr>
          </a:p>
          <a:p>
            <a:pPr marL="0" indent="0" algn="ctr">
              <a:buNone/>
            </a:pPr>
            <a:r>
              <a:rPr lang="tr-TR" sz="1600" b="1" u="sng" dirty="0">
                <a:highlight>
                  <a:srgbClr val="FFFF00"/>
                </a:highlight>
                <a:latin typeface="Times New Roman" panose="02020603050405020304" pitchFamily="18" charset="0"/>
                <a:cs typeface="Times New Roman" panose="02020603050405020304" pitchFamily="18" charset="0"/>
              </a:rPr>
              <a:t>POLİTİKA FAİZİ ÖNGÖRÜMÜZ</a:t>
            </a:r>
          </a:p>
          <a:p>
            <a:pPr marL="0" indent="0" algn="ctr">
              <a:buNone/>
            </a:pPr>
            <a:endParaRPr lang="tr-TR" sz="1600" b="1" u="sng" dirty="0">
              <a:highlight>
                <a:srgbClr val="FFFF00"/>
              </a:highlight>
              <a:latin typeface="Times New Roman" panose="02020603050405020304" pitchFamily="18" charset="0"/>
              <a:cs typeface="Times New Roman" panose="02020603050405020304" pitchFamily="18" charset="0"/>
            </a:endParaRPr>
          </a:p>
          <a:p>
            <a:pPr marL="0" indent="0" algn="ctr">
              <a:buNone/>
            </a:pPr>
            <a:r>
              <a:rPr lang="tr-TR" sz="1600" b="1" dirty="0">
                <a:highlight>
                  <a:srgbClr val="FFFF00"/>
                </a:highlight>
                <a:latin typeface="Times New Roman" panose="02020603050405020304" pitchFamily="18" charset="0"/>
                <a:cs typeface="Times New Roman" panose="02020603050405020304" pitchFamily="18" charset="0"/>
              </a:rPr>
              <a:t>Merkez Bankası 19 haziran 2025 tarihinde politika faizini  % 46 da sabit tutmuştur.</a:t>
            </a:r>
          </a:p>
          <a:p>
            <a:pPr marL="0" indent="0" algn="ctr">
              <a:buNone/>
            </a:pPr>
            <a:r>
              <a:rPr lang="tr-TR" sz="1600" b="1" dirty="0">
                <a:highlight>
                  <a:srgbClr val="FFFF00"/>
                </a:highlight>
                <a:latin typeface="Times New Roman" panose="02020603050405020304" pitchFamily="18" charset="0"/>
                <a:cs typeface="Times New Roman" panose="02020603050405020304" pitchFamily="18" charset="0"/>
              </a:rPr>
              <a:t> Biz, Merkez Bankası'nın  24 Temmuz 2025 tarihinde  faizi düşüreceğini öngörüyoruz.</a:t>
            </a:r>
          </a:p>
          <a:p>
            <a:pPr marL="0" indent="0" algn="ctr">
              <a:buNone/>
            </a:pPr>
            <a:endParaRPr lang="tr-TR" sz="1600" b="1" u="sng" dirty="0">
              <a:latin typeface="Times New Roman" panose="02020603050405020304" pitchFamily="18" charset="0"/>
              <a:cs typeface="Times New Roman" panose="02020603050405020304" pitchFamily="18" charset="0"/>
            </a:endParaRPr>
          </a:p>
          <a:p>
            <a:pPr marL="0" indent="0" algn="ctr">
              <a:buNone/>
            </a:pPr>
            <a:r>
              <a:rPr lang="tr-TR" sz="1600" b="1" u="sng" dirty="0">
                <a:latin typeface="Times New Roman" panose="02020603050405020304" pitchFamily="18" charset="0"/>
                <a:cs typeface="Times New Roman" panose="02020603050405020304" pitchFamily="18" charset="0"/>
              </a:rPr>
              <a:t>DİĞER FAİZLERİN  ORANLARI</a:t>
            </a:r>
          </a:p>
          <a:p>
            <a:pPr marL="0" indent="0" algn="ctr">
              <a:buNone/>
            </a:pPr>
            <a:r>
              <a:rPr lang="tr-TR" sz="1600" b="1" dirty="0">
                <a:latin typeface="Times New Roman" panose="02020603050405020304" pitchFamily="18" charset="0"/>
                <a:cs typeface="Times New Roman" panose="02020603050405020304" pitchFamily="18" charset="0"/>
              </a:rPr>
              <a:t>Politika faizinin % 46  olmasından dolayı</a:t>
            </a:r>
          </a:p>
          <a:p>
            <a:pPr marL="0" indent="0" algn="ctr">
              <a:buNone/>
            </a:pPr>
            <a:r>
              <a:rPr lang="tr-TR" sz="1600" b="1" dirty="0">
                <a:latin typeface="Times New Roman" panose="02020603050405020304" pitchFamily="18" charset="0"/>
                <a:cs typeface="Times New Roman" panose="02020603050405020304" pitchFamily="18" charset="0"/>
              </a:rPr>
              <a:t> 1- Piyasada rotatif faizler şu anda % 55-60 olmuştur.</a:t>
            </a:r>
          </a:p>
          <a:p>
            <a:pPr marL="0" indent="0" algn="ctr">
              <a:buNone/>
            </a:pPr>
            <a:r>
              <a:rPr lang="tr-TR" sz="1600" b="1" dirty="0">
                <a:solidFill>
                  <a:schemeClr val="tx1"/>
                </a:solidFill>
                <a:latin typeface="Times New Roman" panose="02020603050405020304" pitchFamily="18" charset="0"/>
                <a:cs typeface="Times New Roman" panose="02020603050405020304" pitchFamily="18" charset="0"/>
              </a:rPr>
              <a:t> 2- MB  TL  reeskont  kredi faiz oranı  6 ay vade % 22 civarıdır.  12 ay vade </a:t>
            </a:r>
            <a:r>
              <a:rPr lang="tr-TR" sz="1600" b="1" dirty="0" err="1">
                <a:solidFill>
                  <a:schemeClr val="tx1"/>
                </a:solidFill>
                <a:latin typeface="Times New Roman" panose="02020603050405020304" pitchFamily="18" charset="0"/>
                <a:cs typeface="Times New Roman" panose="02020603050405020304" pitchFamily="18" charset="0"/>
              </a:rPr>
              <a:t>vade</a:t>
            </a:r>
            <a:r>
              <a:rPr lang="tr-TR" sz="1600" b="1" dirty="0">
                <a:solidFill>
                  <a:schemeClr val="tx1"/>
                </a:solidFill>
                <a:latin typeface="Times New Roman" panose="02020603050405020304" pitchFamily="18" charset="0"/>
                <a:cs typeface="Times New Roman" panose="02020603050405020304" pitchFamily="18" charset="0"/>
              </a:rPr>
              <a:t> % 22,47 </a:t>
            </a:r>
            <a:r>
              <a:rPr lang="tr-TR" sz="1600" b="1" dirty="0" err="1">
                <a:solidFill>
                  <a:schemeClr val="tx1"/>
                </a:solidFill>
                <a:latin typeface="Times New Roman" panose="02020603050405020304" pitchFamily="18" charset="0"/>
                <a:cs typeface="Times New Roman" panose="02020603050405020304" pitchFamily="18" charset="0"/>
              </a:rPr>
              <a:t>dir</a:t>
            </a:r>
            <a:r>
              <a:rPr lang="tr-TR" sz="1600" b="1" dirty="0">
                <a:solidFill>
                  <a:schemeClr val="tx1"/>
                </a:solidFill>
                <a:latin typeface="Times New Roman" panose="02020603050405020304" pitchFamily="18" charset="0"/>
                <a:cs typeface="Times New Roman" panose="02020603050405020304" pitchFamily="18" charset="0"/>
              </a:rPr>
              <a:t>.                        ( Toplam maliyeti ise 6 ay vade % 28  – 12 ay vade  % 30 civarıdır. )</a:t>
            </a:r>
          </a:p>
          <a:p>
            <a:pPr marL="0" indent="0" algn="ctr">
              <a:buNone/>
            </a:pPr>
            <a:r>
              <a:rPr lang="tr-TR" sz="1600" b="1" dirty="0">
                <a:latin typeface="Times New Roman" panose="02020603050405020304" pitchFamily="18" charset="0"/>
                <a:cs typeface="Times New Roman" panose="02020603050405020304" pitchFamily="18" charset="0"/>
              </a:rPr>
              <a:t> 3- Spot ve taksitli kredi faiz oranı % 55-60 civarıdır.   4-Mevduat faiz oranı ise,  % 42-50  arasındadır.</a:t>
            </a:r>
          </a:p>
          <a:p>
            <a:pPr marL="0" indent="0" algn="ctr">
              <a:buNone/>
            </a:pPr>
            <a:endParaRPr lang="tr-TR" sz="1400" dirty="0">
              <a:latin typeface="Times New Roman" panose="02020603050405020304" pitchFamily="18" charset="0"/>
              <a:cs typeface="Times New Roman" panose="02020603050405020304" pitchFamily="18" charset="0"/>
            </a:endParaRPr>
          </a:p>
        </p:txBody>
      </p:sp>
      <p:sp>
        <p:nvSpPr>
          <p:cNvPr id="6" name="1 Başlık">
            <a:extLst>
              <a:ext uri="{FF2B5EF4-FFF2-40B4-BE49-F238E27FC236}">
                <a16:creationId xmlns:a16="http://schemas.microsoft.com/office/drawing/2014/main" id="{7C9AA592-04A8-C3EC-DE25-6945745FEC5D}"/>
              </a:ext>
            </a:extLst>
          </p:cNvPr>
          <p:cNvSpPr txBox="1">
            <a:spLocks/>
          </p:cNvSpPr>
          <p:nvPr/>
        </p:nvSpPr>
        <p:spPr>
          <a:xfrm>
            <a:off x="59268" y="1"/>
            <a:ext cx="8975550" cy="411479"/>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600"/>
              </a:spcBef>
            </a:pPr>
            <a:r>
              <a:rPr lang="tr-TR" sz="2200" b="1" dirty="0">
                <a:solidFill>
                  <a:prstClr val="black"/>
                </a:solidFill>
                <a:latin typeface="Times New Roman" panose="02020603050405020304" pitchFamily="18" charset="0"/>
                <a:cs typeface="Times New Roman" panose="02020603050405020304" pitchFamily="18" charset="0"/>
              </a:rPr>
              <a:t>FAİZLERİN  SEYRİ  VE  ÖNGÖRÜMÜZ</a:t>
            </a:r>
          </a:p>
        </p:txBody>
      </p:sp>
    </p:spTree>
    <p:extLst>
      <p:ext uri="{BB962C8B-B14F-4D97-AF65-F5344CB8AC3E}">
        <p14:creationId xmlns:p14="http://schemas.microsoft.com/office/powerpoint/2010/main" val="39200335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E48E5-5341-D548-615A-EE2DED1AD25C}"/>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C25640D8-3B73-18B5-5A24-450B2165EE37}"/>
              </a:ext>
            </a:extLst>
          </p:cNvPr>
          <p:cNvSpPr>
            <a:spLocks noGrp="1"/>
          </p:cNvSpPr>
          <p:nvPr>
            <p:ph idx="1"/>
          </p:nvPr>
        </p:nvSpPr>
        <p:spPr>
          <a:xfrm>
            <a:off x="59268" y="411481"/>
            <a:ext cx="9025464" cy="6446518"/>
          </a:xfrm>
          <a:noFill/>
        </p:spPr>
        <p:style>
          <a:lnRef idx="2">
            <a:schemeClr val="dk1"/>
          </a:lnRef>
          <a:fillRef idx="1">
            <a:schemeClr val="lt1"/>
          </a:fillRef>
          <a:effectRef idx="0">
            <a:schemeClr val="dk1"/>
          </a:effectRef>
          <a:fontRef idx="minor">
            <a:schemeClr val="dk1"/>
          </a:fontRef>
        </p:style>
        <p:txBody>
          <a:bodyPr>
            <a:noAutofit/>
          </a:bodyPr>
          <a:lstStyle/>
          <a:p>
            <a:pPr marL="0" indent="0" algn="ctr">
              <a:buNone/>
            </a:pPr>
            <a:endParaRPr lang="tr-TR" sz="1300" b="1" u="sng" dirty="0">
              <a:highlight>
                <a:srgbClr val="FFFF00"/>
              </a:highlight>
              <a:latin typeface="Times New Roman" panose="02020603050405020304" pitchFamily="18" charset="0"/>
              <a:cs typeface="Times New Roman" panose="02020603050405020304" pitchFamily="18" charset="0"/>
            </a:endParaRPr>
          </a:p>
          <a:p>
            <a:pPr marL="0" indent="0" algn="ctr">
              <a:buNone/>
            </a:pPr>
            <a:r>
              <a:rPr lang="tr-TR" sz="1500" b="1" u="sng" dirty="0">
                <a:highlight>
                  <a:srgbClr val="FFFF00"/>
                </a:highlight>
                <a:latin typeface="Times New Roman" panose="02020603050405020304" pitchFamily="18" charset="0"/>
                <a:cs typeface="Times New Roman" panose="02020603050405020304" pitchFamily="18" charset="0"/>
              </a:rPr>
              <a:t>KISA VE  ORTA VADEDE  ÖNGÖRÜMÜZ </a:t>
            </a:r>
          </a:p>
          <a:p>
            <a:pPr marL="0" indent="0" algn="ctr">
              <a:buNone/>
            </a:pPr>
            <a:r>
              <a:rPr lang="tr-TR" sz="1500" b="1" dirty="0">
                <a:highlight>
                  <a:srgbClr val="FFFF00"/>
                </a:highlight>
                <a:latin typeface="Times New Roman" panose="02020603050405020304" pitchFamily="18" charset="0"/>
                <a:cs typeface="Times New Roman" panose="02020603050405020304" pitchFamily="18" charset="0"/>
              </a:rPr>
              <a:t>Merkez Bankasının, 2025 Temmuz ayında % 90 ihtimal ile Politika faizini düşüreceğini tahmin ediyoruz.</a:t>
            </a:r>
          </a:p>
          <a:p>
            <a:pPr marL="0" indent="0" algn="ctr">
              <a:buNone/>
            </a:pPr>
            <a:r>
              <a:rPr lang="tr-TR" sz="1500" b="1" dirty="0">
                <a:latin typeface="Times New Roman" panose="02020603050405020304" pitchFamily="18" charset="0"/>
                <a:cs typeface="Times New Roman" panose="02020603050405020304" pitchFamily="18" charset="0"/>
              </a:rPr>
              <a:t>Enflasyon ise 2024 mayıs ayında % 75,45  ile zirve yapmıştır. </a:t>
            </a:r>
          </a:p>
          <a:p>
            <a:pPr marL="457200" indent="-457200" algn="ctr">
              <a:spcBef>
                <a:spcPts val="0"/>
              </a:spcBef>
              <a:buNone/>
            </a:pPr>
            <a:r>
              <a:rPr lang="tr-TR" sz="1500" b="1" dirty="0">
                <a:solidFill>
                  <a:prstClr val="black"/>
                </a:solidFill>
                <a:latin typeface="Times New Roman" pitchFamily="18" charset="0"/>
                <a:cs typeface="Times New Roman" pitchFamily="18" charset="0"/>
              </a:rPr>
              <a:t>2024 haziran ayından sonra enflasyon düşmeye başlamıştır.  Merkez bankası,  ilk faiz indirimini  26 Aralık 2024 tarihinde  250 baz puan yapmıştır. 2025  ocak ve mart ayında  tekrar 250 puan düşürmüştür.                   Nisan ayında ise 350 puan arttırmış ve Politika faizi % 46 olmuştur. Haziran da sabit tutmuştur.</a:t>
            </a:r>
          </a:p>
          <a:p>
            <a:pPr marL="457200" indent="-457200" algn="ctr">
              <a:spcBef>
                <a:spcPts val="0"/>
              </a:spcBef>
              <a:buNone/>
            </a:pPr>
            <a:endParaRPr lang="tr-TR" sz="1500" b="1" u="sng" dirty="0">
              <a:solidFill>
                <a:prstClr val="black"/>
              </a:solidFill>
              <a:highlight>
                <a:srgbClr val="FFFF00"/>
              </a:highlight>
              <a:latin typeface="Times New Roman" pitchFamily="18" charset="0"/>
              <a:cs typeface="Times New Roman" pitchFamily="18" charset="0"/>
            </a:endParaRPr>
          </a:p>
          <a:p>
            <a:pPr marL="457200" indent="-457200" algn="ctr">
              <a:spcBef>
                <a:spcPts val="0"/>
              </a:spcBef>
              <a:buNone/>
            </a:pPr>
            <a:r>
              <a:rPr lang="tr-TR" sz="1500" b="1" u="sng" dirty="0">
                <a:solidFill>
                  <a:prstClr val="black"/>
                </a:solidFill>
                <a:highlight>
                  <a:srgbClr val="FFFF00"/>
                </a:highlight>
                <a:latin typeface="Times New Roman" pitchFamily="18" charset="0"/>
                <a:cs typeface="Times New Roman" pitchFamily="18" charset="0"/>
              </a:rPr>
              <a:t>ÖNERİMİZ</a:t>
            </a:r>
          </a:p>
          <a:p>
            <a:pPr marL="457200" indent="-457200" algn="ctr">
              <a:spcBef>
                <a:spcPts val="0"/>
              </a:spcBef>
              <a:buNone/>
            </a:pPr>
            <a:r>
              <a:rPr lang="tr-TR" sz="1500" b="1" u="sng" dirty="0">
                <a:solidFill>
                  <a:prstClr val="black"/>
                </a:solidFill>
                <a:highlight>
                  <a:srgbClr val="FFFF00"/>
                </a:highlight>
                <a:latin typeface="Times New Roman" pitchFamily="18" charset="0"/>
                <a:cs typeface="Times New Roman" pitchFamily="18" charset="0"/>
              </a:rPr>
              <a:t>ÖNERİLMEYEN  KREDİLER </a:t>
            </a:r>
          </a:p>
          <a:p>
            <a:pPr marL="457200" indent="-457200" algn="ctr">
              <a:spcBef>
                <a:spcPts val="0"/>
              </a:spcBef>
              <a:buNone/>
            </a:pPr>
            <a:r>
              <a:rPr lang="tr-TR" sz="1500" b="1" dirty="0">
                <a:solidFill>
                  <a:prstClr val="black"/>
                </a:solidFill>
                <a:latin typeface="Times New Roman" pitchFamily="18" charset="0"/>
                <a:cs typeface="Times New Roman" pitchFamily="18" charset="0"/>
              </a:rPr>
              <a:t>1-Firmalarımızın,  mümkün ise, şu anda  kesinlikle  % 55-60 faiz ile TL spot ve  sabit taksitli  kredi kullanmasını tavsiye etmiyoruz </a:t>
            </a:r>
          </a:p>
          <a:p>
            <a:pPr marL="457200" indent="-457200" algn="ctr">
              <a:spcBef>
                <a:spcPts val="0"/>
              </a:spcBef>
              <a:buNone/>
            </a:pPr>
            <a:r>
              <a:rPr lang="tr-TR" sz="1500" b="1" dirty="0">
                <a:solidFill>
                  <a:prstClr val="black"/>
                </a:solidFill>
                <a:latin typeface="Times New Roman" pitchFamily="18" charset="0"/>
                <a:cs typeface="Times New Roman" pitchFamily="18" charset="0"/>
              </a:rPr>
              <a:t>2- Faizler 2024 Aralık ayında düşmeye başladığı için ve faizler 2025 yılında düşmeye devam edeceği için,       1 yıldan uzun vadeli  sabit faizli TL kredisi kullanmanızı önermiyoruz.</a:t>
            </a:r>
          </a:p>
          <a:p>
            <a:pPr marL="457200" indent="-457200" algn="ctr">
              <a:spcBef>
                <a:spcPts val="0"/>
              </a:spcBef>
              <a:buNone/>
            </a:pPr>
            <a:r>
              <a:rPr lang="tr-TR" sz="1500" b="1" u="sng" dirty="0">
                <a:solidFill>
                  <a:prstClr val="black"/>
                </a:solidFill>
                <a:highlight>
                  <a:srgbClr val="FFFF00"/>
                </a:highlight>
                <a:latin typeface="Times New Roman" pitchFamily="18" charset="0"/>
                <a:cs typeface="Times New Roman" pitchFamily="18" charset="0"/>
              </a:rPr>
              <a:t>ÖNERİLEN  KREDİLER </a:t>
            </a:r>
          </a:p>
          <a:p>
            <a:pPr marL="0" indent="0" algn="ctr">
              <a:buNone/>
            </a:pPr>
            <a:r>
              <a:rPr lang="tr-TR" sz="1500" b="1" dirty="0">
                <a:solidFill>
                  <a:schemeClr val="tx1"/>
                </a:solidFill>
                <a:latin typeface="Times New Roman" pitchFamily="18" charset="0"/>
                <a:cs typeface="Times New Roman" pitchFamily="18" charset="0"/>
              </a:rPr>
              <a:t>1- İhracatçı firmalarımızın  Şu anda  toplam maliyet  6 ay vade % 28   –  12 ay vade  % 30  ile                                </a:t>
            </a:r>
            <a:r>
              <a:rPr lang="tr-TR" sz="1500" b="1" dirty="0">
                <a:solidFill>
                  <a:schemeClr val="tx1"/>
                </a:solidFill>
                <a:highlight>
                  <a:srgbClr val="FFFF00"/>
                </a:highlight>
                <a:latin typeface="Times New Roman" pitchFamily="18" charset="0"/>
                <a:cs typeface="Times New Roman" pitchFamily="18" charset="0"/>
              </a:rPr>
              <a:t>MB TL reeskont kredisi kullanmasını öneriyoruz</a:t>
            </a:r>
            <a:r>
              <a:rPr lang="tr-TR" sz="1500" b="1" dirty="0">
                <a:solidFill>
                  <a:schemeClr val="tx1"/>
                </a:solidFill>
                <a:latin typeface="Times New Roman" pitchFamily="18" charset="0"/>
                <a:cs typeface="Times New Roman" pitchFamily="18" charset="0"/>
              </a:rPr>
              <a:t>.</a:t>
            </a:r>
          </a:p>
          <a:p>
            <a:pPr marL="0" indent="0" algn="ctr">
              <a:buNone/>
            </a:pPr>
            <a:r>
              <a:rPr lang="tr-TR" sz="1500" b="1" dirty="0">
                <a:solidFill>
                  <a:schemeClr val="tx1"/>
                </a:solidFill>
                <a:latin typeface="Times New Roman" pitchFamily="18" charset="0"/>
                <a:cs typeface="Times New Roman" pitchFamily="18" charset="0"/>
              </a:rPr>
              <a:t>2- İhracatçı firmalarımızın  </a:t>
            </a:r>
            <a:r>
              <a:rPr lang="tr-TR" sz="1500" b="1" dirty="0">
                <a:solidFill>
                  <a:schemeClr val="tx1"/>
                </a:solidFill>
                <a:highlight>
                  <a:srgbClr val="FFFF00"/>
                </a:highlight>
                <a:latin typeface="Times New Roman" pitchFamily="18" charset="0"/>
                <a:cs typeface="Times New Roman" pitchFamily="18" charset="0"/>
              </a:rPr>
              <a:t>% 41 (1 yıldan uzun)  -  % 43 ( 1 yıldan az)  ile  TL  Eximbank kredisi </a:t>
            </a:r>
            <a:r>
              <a:rPr lang="tr-TR" sz="1500" b="1" dirty="0">
                <a:solidFill>
                  <a:schemeClr val="tx1"/>
                </a:solidFill>
                <a:latin typeface="Times New Roman" pitchFamily="18" charset="0"/>
                <a:cs typeface="Times New Roman" pitchFamily="18" charset="0"/>
              </a:rPr>
              <a:t>kullanmasını öneriyoruz.</a:t>
            </a:r>
          </a:p>
          <a:p>
            <a:pPr marL="0" indent="0" algn="ctr">
              <a:buNone/>
            </a:pPr>
            <a:r>
              <a:rPr lang="tr-TR" sz="1500" b="1" dirty="0">
                <a:solidFill>
                  <a:prstClr val="black"/>
                </a:solidFill>
                <a:latin typeface="Times New Roman" pitchFamily="18" charset="0"/>
                <a:cs typeface="Times New Roman" pitchFamily="18" charset="0"/>
              </a:rPr>
              <a:t>3-   % 60-70 ihracatçı olmak şartıyla, Faiz oranı % 7-8 den aşağıda ve 4 ayı  (7 eşit taksit) geçmemek şartı ile döviz kredisi  tavsiye ediyoruz.</a:t>
            </a:r>
          </a:p>
          <a:p>
            <a:pPr marL="0" indent="0" algn="ctr">
              <a:buNone/>
            </a:pPr>
            <a:r>
              <a:rPr lang="tr-TR" sz="1500" b="1" dirty="0">
                <a:solidFill>
                  <a:prstClr val="black"/>
                </a:solidFill>
                <a:latin typeface="Times New Roman" pitchFamily="18" charset="0"/>
                <a:cs typeface="Times New Roman" pitchFamily="18" charset="0"/>
              </a:rPr>
              <a:t>4-  Bir yıldan uzun vadeli TLREF e veya POLİTİKA FAİZİNE bağlı kredi kullanılmasını öneriyoruz.</a:t>
            </a:r>
          </a:p>
          <a:p>
            <a:pPr marL="0" indent="0" algn="ctr">
              <a:buNone/>
            </a:pPr>
            <a:r>
              <a:rPr lang="tr-TR" sz="1500" b="1" dirty="0">
                <a:solidFill>
                  <a:prstClr val="black"/>
                </a:solidFill>
                <a:latin typeface="Times New Roman" pitchFamily="18" charset="0"/>
                <a:cs typeface="Times New Roman" pitchFamily="18" charset="0"/>
              </a:rPr>
              <a:t>5 –Firmalarımızın, Pazar payını kaybetmemek için ihracat yapmasını öneriyoruz.</a:t>
            </a:r>
          </a:p>
          <a:p>
            <a:pPr marL="0" indent="0" algn="ctr">
              <a:buNone/>
            </a:pPr>
            <a:r>
              <a:rPr lang="tr-TR" sz="1500" b="1" dirty="0">
                <a:solidFill>
                  <a:prstClr val="black"/>
                </a:solidFill>
                <a:latin typeface="Times New Roman" pitchFamily="18" charset="0"/>
                <a:cs typeface="Times New Roman" pitchFamily="18" charset="0"/>
              </a:rPr>
              <a:t>6-AYRICA,  Merkez Bankasının 5-10 yıl uzun vadeli TL Yatırım Teşvik Kredisi kullanılmasını tavsiye ediyoruz.</a:t>
            </a:r>
          </a:p>
          <a:p>
            <a:pPr marL="0" indent="0" algn="ctr">
              <a:buNone/>
            </a:pPr>
            <a:endParaRPr lang="tr-TR" sz="1400" dirty="0">
              <a:latin typeface="Times New Roman" panose="02020603050405020304" pitchFamily="18" charset="0"/>
              <a:cs typeface="Times New Roman" panose="02020603050405020304" pitchFamily="18" charset="0"/>
            </a:endParaRPr>
          </a:p>
        </p:txBody>
      </p:sp>
      <p:sp>
        <p:nvSpPr>
          <p:cNvPr id="6" name="1 Başlık">
            <a:extLst>
              <a:ext uri="{FF2B5EF4-FFF2-40B4-BE49-F238E27FC236}">
                <a16:creationId xmlns:a16="http://schemas.microsoft.com/office/drawing/2014/main" id="{98E49AD9-8D79-7A57-7ED0-8B0474036CB2}"/>
              </a:ext>
            </a:extLst>
          </p:cNvPr>
          <p:cNvSpPr txBox="1">
            <a:spLocks/>
          </p:cNvSpPr>
          <p:nvPr/>
        </p:nvSpPr>
        <p:spPr>
          <a:xfrm>
            <a:off x="59268" y="1"/>
            <a:ext cx="9025464" cy="537881"/>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600"/>
              </a:spcBef>
            </a:pPr>
            <a:r>
              <a:rPr lang="tr-TR" sz="2200" b="1" dirty="0">
                <a:solidFill>
                  <a:prstClr val="black"/>
                </a:solidFill>
                <a:latin typeface="Times New Roman" panose="02020603050405020304" pitchFamily="18" charset="0"/>
                <a:cs typeface="Times New Roman" panose="02020603050405020304" pitchFamily="18" charset="0"/>
              </a:rPr>
              <a:t>FAİZLER İLE İLGİLİ  ÖNGÖRÜMÜZ  ve ÖNERİMİZ</a:t>
            </a:r>
          </a:p>
        </p:txBody>
      </p:sp>
    </p:spTree>
    <p:extLst>
      <p:ext uri="{BB962C8B-B14F-4D97-AF65-F5344CB8AC3E}">
        <p14:creationId xmlns:p14="http://schemas.microsoft.com/office/powerpoint/2010/main" val="35040486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500034" y="285728"/>
            <a:ext cx="8429684" cy="6215106"/>
          </a:xfrm>
          <a:ln w="76200">
            <a:solidFill>
              <a:schemeClr val="tx1"/>
            </a:solidFill>
          </a:ln>
        </p:spPr>
        <p:txBody>
          <a:bodyPr anchor="t"/>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sz="3600"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TÜRKİYE’DE </a:t>
            </a:r>
          </a:p>
          <a:p>
            <a:pPr marL="457200" indent="-457200" algn="ctr" fontAlgn="base">
              <a:buClrTx/>
              <a:buNone/>
            </a:pPr>
            <a:r>
              <a:rPr lang="tr-TR" sz="3600" b="1" dirty="0">
                <a:latin typeface="Times New Roman" pitchFamily="18" charset="0"/>
                <a:cs typeface="Times New Roman" pitchFamily="18" charset="0"/>
              </a:rPr>
              <a:t>KONUT SATIŞLARI </a:t>
            </a:r>
          </a:p>
        </p:txBody>
      </p:sp>
    </p:spTree>
    <p:extLst>
      <p:ext uri="{BB962C8B-B14F-4D97-AF65-F5344CB8AC3E}">
        <p14:creationId xmlns:p14="http://schemas.microsoft.com/office/powerpoint/2010/main" val="20840185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000" b="1" dirty="0">
                <a:latin typeface="Times New Roman" pitchFamily="18" charset="0"/>
                <a:cs typeface="Times New Roman" pitchFamily="18" charset="0"/>
              </a:rPr>
              <a:t>TÜRKİYE GENELİNDE TOPLAM KONUT SATIŞLARI </a:t>
            </a:r>
          </a:p>
          <a:p>
            <a:pPr marL="514350" indent="-514350" algn="ctr">
              <a:buClrTx/>
              <a:buNone/>
            </a:pPr>
            <a:r>
              <a:rPr lang="tr-TR" sz="2000" b="1" dirty="0">
                <a:latin typeface="Times New Roman" pitchFamily="18" charset="0"/>
                <a:cs typeface="Times New Roman" pitchFamily="18" charset="0"/>
              </a:rPr>
              <a:t>(Kaynak: 20 Haziran 2025 </a:t>
            </a:r>
            <a:r>
              <a:rPr lang="tr-TR" sz="2000" b="1" dirty="0">
                <a:hlinkClick r:id="rId3"/>
              </a:rPr>
              <a:t>www.tuik.gov.tr</a:t>
            </a:r>
            <a:r>
              <a:rPr lang="tr-TR" sz="2000" b="1" dirty="0">
                <a:latin typeface="Times New Roman" pitchFamily="18" charset="0"/>
                <a:cs typeface="Times New Roman" pitchFamily="18" charset="0"/>
              </a:rPr>
              <a:t> )</a:t>
            </a:r>
          </a:p>
        </p:txBody>
      </p:sp>
      <p:graphicFrame>
        <p:nvGraphicFramePr>
          <p:cNvPr id="5" name="4 Tablo"/>
          <p:cNvGraphicFramePr>
            <a:graphicFrameLocks noGrp="1"/>
          </p:cNvGraphicFramePr>
          <p:nvPr>
            <p:extLst>
              <p:ext uri="{D42A27DB-BD31-4B8C-83A1-F6EECF244321}">
                <p14:modId xmlns:p14="http://schemas.microsoft.com/office/powerpoint/2010/main" val="142850380"/>
              </p:ext>
            </p:extLst>
          </p:nvPr>
        </p:nvGraphicFramePr>
        <p:xfrm>
          <a:off x="199505" y="919334"/>
          <a:ext cx="8764494" cy="5794667"/>
        </p:xfrm>
        <a:graphic>
          <a:graphicData uri="http://schemas.openxmlformats.org/drawingml/2006/table">
            <a:tbl>
              <a:tblPr/>
              <a:tblGrid>
                <a:gridCol w="1205809">
                  <a:extLst>
                    <a:ext uri="{9D8B030D-6E8A-4147-A177-3AD203B41FA5}">
                      <a16:colId xmlns:a16="http://schemas.microsoft.com/office/drawing/2014/main" val="20000"/>
                    </a:ext>
                  </a:extLst>
                </a:gridCol>
                <a:gridCol w="974843">
                  <a:extLst>
                    <a:ext uri="{9D8B030D-6E8A-4147-A177-3AD203B41FA5}">
                      <a16:colId xmlns:a16="http://schemas.microsoft.com/office/drawing/2014/main" val="20001"/>
                    </a:ext>
                  </a:extLst>
                </a:gridCol>
                <a:gridCol w="857565">
                  <a:extLst>
                    <a:ext uri="{9D8B030D-6E8A-4147-A177-3AD203B41FA5}">
                      <a16:colId xmlns:a16="http://schemas.microsoft.com/office/drawing/2014/main" val="20002"/>
                    </a:ext>
                  </a:extLst>
                </a:gridCol>
                <a:gridCol w="970384">
                  <a:extLst>
                    <a:ext uri="{9D8B030D-6E8A-4147-A177-3AD203B41FA5}">
                      <a16:colId xmlns:a16="http://schemas.microsoft.com/office/drawing/2014/main" val="20003"/>
                    </a:ext>
                  </a:extLst>
                </a:gridCol>
                <a:gridCol w="746449">
                  <a:extLst>
                    <a:ext uri="{9D8B030D-6E8A-4147-A177-3AD203B41FA5}">
                      <a16:colId xmlns:a16="http://schemas.microsoft.com/office/drawing/2014/main" val="20004"/>
                    </a:ext>
                  </a:extLst>
                </a:gridCol>
                <a:gridCol w="858416">
                  <a:extLst>
                    <a:ext uri="{9D8B030D-6E8A-4147-A177-3AD203B41FA5}">
                      <a16:colId xmlns:a16="http://schemas.microsoft.com/office/drawing/2014/main" val="20005"/>
                    </a:ext>
                  </a:extLst>
                </a:gridCol>
                <a:gridCol w="681135">
                  <a:extLst>
                    <a:ext uri="{9D8B030D-6E8A-4147-A177-3AD203B41FA5}">
                      <a16:colId xmlns:a16="http://schemas.microsoft.com/office/drawing/2014/main" val="20006"/>
                    </a:ext>
                  </a:extLst>
                </a:gridCol>
                <a:gridCol w="811763">
                  <a:extLst>
                    <a:ext uri="{9D8B030D-6E8A-4147-A177-3AD203B41FA5}">
                      <a16:colId xmlns:a16="http://schemas.microsoft.com/office/drawing/2014/main" val="20007"/>
                    </a:ext>
                  </a:extLst>
                </a:gridCol>
                <a:gridCol w="753013">
                  <a:extLst>
                    <a:ext uri="{9D8B030D-6E8A-4147-A177-3AD203B41FA5}">
                      <a16:colId xmlns:a16="http://schemas.microsoft.com/office/drawing/2014/main" val="20009"/>
                    </a:ext>
                  </a:extLst>
                </a:gridCol>
                <a:gridCol w="905117">
                  <a:extLst>
                    <a:ext uri="{9D8B030D-6E8A-4147-A177-3AD203B41FA5}">
                      <a16:colId xmlns:a16="http://schemas.microsoft.com/office/drawing/2014/main" val="20010"/>
                    </a:ext>
                  </a:extLst>
                </a:gridCol>
              </a:tblGrid>
              <a:tr h="378016">
                <a:tc gridSpan="10">
                  <a:txBody>
                    <a:bodyPr/>
                    <a:lstStyle/>
                    <a:p>
                      <a:pPr algn="ctr" rtl="0" fontAlgn="ctr"/>
                      <a:r>
                        <a:rPr lang="tr-TR" sz="1700" b="1" i="0" u="none" strike="noStrike" dirty="0">
                          <a:solidFill>
                            <a:srgbClr val="000000"/>
                          </a:solidFill>
                          <a:latin typeface="Times New Roman"/>
                        </a:rPr>
                        <a:t>TÜRKİYE'DE TOPLAM KONUT SATIŞLARI (ADET)</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300" b="1" i="0" u="none" strike="noStrike" dirty="0">
                        <a:solidFill>
                          <a:srgbClr val="000000"/>
                        </a:solidFill>
                        <a:latin typeface="Times New Roman"/>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4BACC6"/>
                    </a:solidFill>
                  </a:tcPr>
                </a:tc>
                <a:tc hMerge="1">
                  <a:txBody>
                    <a:bodyPr/>
                    <a:lstStyle/>
                    <a:p>
                      <a:pPr algn="ctr" rtl="0" fontAlgn="ctr"/>
                      <a:endParaRPr lang="tr-TR" sz="1700" b="1" i="0" u="none" strike="noStrike" dirty="0">
                        <a:solidFill>
                          <a:srgbClr val="000000"/>
                        </a:solidFill>
                        <a:latin typeface="Times New Roman"/>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tc hMerge="1">
                  <a:txBody>
                    <a:bodyPr/>
                    <a:lstStyle/>
                    <a:p>
                      <a:pPr algn="ctr" rtl="0" fontAlgn="ctr"/>
                      <a:endParaRPr lang="tr-TR" sz="1700" b="1" i="0" u="none" strike="noStrike" dirty="0">
                        <a:solidFill>
                          <a:srgbClr val="000000"/>
                        </a:solidFill>
                        <a:latin typeface="Times New Roman"/>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378016">
                <a:tc>
                  <a:txBody>
                    <a:bodyPr/>
                    <a:lstStyle/>
                    <a:p>
                      <a:pPr algn="l" rtl="0" fontAlgn="ctr"/>
                      <a:r>
                        <a:rPr lang="tr-TR" sz="1600" b="1" i="0" u="none" strike="noStrike" dirty="0">
                          <a:solidFill>
                            <a:srgbClr val="000000"/>
                          </a:solidFill>
                          <a:latin typeface="Times New Roman"/>
                        </a:rPr>
                        <a:t>AY</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600" b="1" i="0" u="none" strike="noStrike" kern="1200" dirty="0">
                          <a:solidFill>
                            <a:srgbClr val="000000"/>
                          </a:solidFill>
                          <a:latin typeface="Times New Roman"/>
                          <a:ea typeface="+mn-ea"/>
                          <a:cs typeface="+mn-cs"/>
                        </a:rPr>
                        <a:t>2022</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600" b="1" i="0" u="none" strike="noStrike" kern="1200" dirty="0">
                          <a:solidFill>
                            <a:srgbClr val="000000"/>
                          </a:solidFill>
                          <a:latin typeface="Times New Roman"/>
                          <a:ea typeface="+mn-ea"/>
                          <a:cs typeface="+mn-cs"/>
                        </a:rPr>
                        <a:t>2023</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600" b="1" i="0" u="none" strike="noStrike" dirty="0">
                          <a:solidFill>
                            <a:srgbClr val="000000"/>
                          </a:solidFill>
                          <a:latin typeface="Times New Roman"/>
                        </a:rPr>
                        <a:t>2024</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600" b="1" i="0" u="none" strike="noStrike" dirty="0">
                          <a:solidFill>
                            <a:srgbClr val="000000"/>
                          </a:solidFill>
                          <a:latin typeface="Times New Roman"/>
                        </a:rPr>
                        <a:t>2025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600" b="1" i="0" u="none" strike="noStrike" dirty="0">
                        <a:solidFill>
                          <a:srgbClr val="000000"/>
                        </a:solidFill>
                        <a:latin typeface="Times New Roman"/>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600" b="1" i="0" u="none" strike="noStrike" dirty="0">
                        <a:solidFill>
                          <a:srgbClr val="000000"/>
                        </a:solidFill>
                        <a:latin typeface="Times New Roman"/>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600" b="1" i="0" u="none" strike="noStrike" dirty="0">
                        <a:solidFill>
                          <a:srgbClr val="000000"/>
                        </a:solidFill>
                        <a:latin typeface="Times New Roman"/>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60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rtl="0" fontAlgn="ctr"/>
                      <a:endParaRPr lang="tr-TR" sz="160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378016">
                <a:tc>
                  <a:txBody>
                    <a:bodyPr/>
                    <a:lstStyle/>
                    <a:p>
                      <a:pPr algn="l" rtl="0" fontAlgn="ctr"/>
                      <a:r>
                        <a:rPr lang="tr-TR" sz="1400" b="0" i="0" u="none" strike="noStrike" dirty="0">
                          <a:solidFill>
                            <a:srgbClr val="000000"/>
                          </a:solidFill>
                          <a:latin typeface="Times New Roman"/>
                        </a:rPr>
                        <a:t>OCAK</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kern="1200" dirty="0">
                          <a:solidFill>
                            <a:srgbClr val="000000"/>
                          </a:solidFill>
                          <a:latin typeface="Times New Roman"/>
                          <a:ea typeface="+mn-ea"/>
                          <a:cs typeface="+mn-cs"/>
                        </a:rPr>
                        <a:t>88.306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kern="1200" dirty="0">
                          <a:solidFill>
                            <a:srgbClr val="000000"/>
                          </a:solidFill>
                          <a:latin typeface="Times New Roman"/>
                          <a:ea typeface="+mn-ea"/>
                          <a:cs typeface="+mn-cs"/>
                        </a:rPr>
                        <a:t>97.708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80.308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112.173</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02"/>
                  </a:ext>
                </a:extLst>
              </a:tr>
              <a:tr h="378016">
                <a:tc>
                  <a:txBody>
                    <a:bodyPr/>
                    <a:lstStyle/>
                    <a:p>
                      <a:pPr algn="l" rtl="0" fontAlgn="ctr"/>
                      <a:r>
                        <a:rPr lang="tr-TR" sz="1400" b="0" i="0" u="none" strike="noStrike" dirty="0">
                          <a:solidFill>
                            <a:srgbClr val="000000"/>
                          </a:solidFill>
                          <a:latin typeface="Times New Roman"/>
                        </a:rPr>
                        <a:t>ŞUBAT</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kern="1200" dirty="0">
                          <a:solidFill>
                            <a:srgbClr val="000000"/>
                          </a:solidFill>
                          <a:latin typeface="Times New Roman"/>
                          <a:ea typeface="+mn-ea"/>
                          <a:cs typeface="+mn-cs"/>
                        </a:rPr>
                        <a:t>97.587</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kern="1200" dirty="0">
                          <a:solidFill>
                            <a:srgbClr val="000000"/>
                          </a:solidFill>
                          <a:latin typeface="Times New Roman"/>
                          <a:ea typeface="+mn-ea"/>
                          <a:cs typeface="+mn-cs"/>
                        </a:rPr>
                        <a:t>80.031</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93.902</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kern="1200" dirty="0">
                          <a:solidFill>
                            <a:srgbClr val="000000"/>
                          </a:solidFill>
                          <a:latin typeface="Times New Roman"/>
                          <a:ea typeface="+mn-ea"/>
                          <a:cs typeface="+mn-cs"/>
                        </a:rPr>
                        <a:t> </a:t>
                      </a:r>
                      <a:r>
                        <a:rPr lang="tr-TR" sz="1400" b="1" i="0" u="none" strike="noStrike" kern="1200" dirty="0">
                          <a:solidFill>
                            <a:srgbClr val="000000"/>
                          </a:solidFill>
                          <a:latin typeface="Times New Roman"/>
                          <a:ea typeface="+mn-ea"/>
                          <a:cs typeface="+mn-cs"/>
                        </a:rPr>
                        <a:t>112.818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03"/>
                  </a:ext>
                </a:extLst>
              </a:tr>
              <a:tr h="378016">
                <a:tc>
                  <a:txBody>
                    <a:bodyPr/>
                    <a:lstStyle/>
                    <a:p>
                      <a:pPr algn="l" rtl="0" fontAlgn="ctr"/>
                      <a:r>
                        <a:rPr lang="tr-TR" sz="1400" b="0" i="0" u="none" strike="noStrike" dirty="0">
                          <a:solidFill>
                            <a:srgbClr val="000000"/>
                          </a:solidFill>
                          <a:latin typeface="Times New Roman"/>
                        </a:rPr>
                        <a:t>MART</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kern="1200" dirty="0">
                          <a:solidFill>
                            <a:srgbClr val="000000"/>
                          </a:solidFill>
                          <a:latin typeface="Times New Roman"/>
                          <a:ea typeface="+mn-ea"/>
                          <a:cs typeface="+mn-cs"/>
                        </a:rPr>
                        <a:t>134.170</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kern="1200" dirty="0">
                          <a:solidFill>
                            <a:srgbClr val="000000"/>
                          </a:solidFill>
                          <a:latin typeface="Times New Roman"/>
                          <a:ea typeface="+mn-ea"/>
                          <a:cs typeface="+mn-cs"/>
                        </a:rPr>
                        <a:t>105.476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105.394</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kern="1200" dirty="0">
                          <a:solidFill>
                            <a:srgbClr val="000000"/>
                          </a:solidFill>
                          <a:latin typeface="Times New Roman"/>
                          <a:ea typeface="+mn-ea"/>
                          <a:cs typeface="+mn-cs"/>
                        </a:rPr>
                        <a:t>110.795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8016">
                <a:tc>
                  <a:txBody>
                    <a:bodyPr/>
                    <a:lstStyle/>
                    <a:p>
                      <a:pPr algn="l" rtl="0" fontAlgn="ctr"/>
                      <a:r>
                        <a:rPr lang="tr-TR" sz="1400" b="0" i="0" u="none" strike="noStrike" dirty="0">
                          <a:solidFill>
                            <a:srgbClr val="000000"/>
                          </a:solidFill>
                          <a:latin typeface="Times New Roman"/>
                        </a:rPr>
                        <a:t>NİSAN </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kern="1200" dirty="0">
                          <a:solidFill>
                            <a:srgbClr val="000000"/>
                          </a:solidFill>
                          <a:latin typeface="Times New Roman"/>
                          <a:ea typeface="+mn-ea"/>
                          <a:cs typeface="+mn-cs"/>
                        </a:rPr>
                        <a:t>133.058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kern="1200" dirty="0">
                          <a:solidFill>
                            <a:srgbClr val="000000"/>
                          </a:solidFill>
                          <a:latin typeface="Times New Roman"/>
                          <a:ea typeface="+mn-ea"/>
                          <a:cs typeface="+mn-cs"/>
                        </a:rPr>
                        <a:t>85.652</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75.569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kern="1200" dirty="0">
                          <a:solidFill>
                            <a:srgbClr val="000000"/>
                          </a:solidFill>
                          <a:latin typeface="Times New Roman"/>
                          <a:ea typeface="+mn-ea"/>
                          <a:cs typeface="+mn-cs"/>
                        </a:rPr>
                        <a:t>118.359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8016">
                <a:tc>
                  <a:txBody>
                    <a:bodyPr/>
                    <a:lstStyle/>
                    <a:p>
                      <a:pPr algn="l" rtl="0" fontAlgn="ctr"/>
                      <a:r>
                        <a:rPr lang="tr-TR" sz="1400" b="0" i="0" u="none" strike="noStrike" dirty="0">
                          <a:solidFill>
                            <a:srgbClr val="000000"/>
                          </a:solidFill>
                          <a:latin typeface="Times New Roman"/>
                        </a:rPr>
                        <a:t>MAYIS</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kern="1200" dirty="0">
                          <a:solidFill>
                            <a:srgbClr val="000000"/>
                          </a:solidFill>
                          <a:latin typeface="Times New Roman"/>
                          <a:ea typeface="+mn-ea"/>
                          <a:cs typeface="+mn-cs"/>
                        </a:rPr>
                        <a:t>122.768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kern="1200" dirty="0">
                          <a:solidFill>
                            <a:srgbClr val="000000"/>
                          </a:solidFill>
                          <a:latin typeface="Times New Roman"/>
                          <a:ea typeface="+mn-ea"/>
                          <a:cs typeface="+mn-cs"/>
                        </a:rPr>
                        <a:t>113.276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110.588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kern="1200" dirty="0">
                          <a:solidFill>
                            <a:srgbClr val="000000"/>
                          </a:solidFill>
                          <a:latin typeface="Times New Roman"/>
                          <a:ea typeface="+mn-ea"/>
                          <a:cs typeface="+mn-cs"/>
                        </a:rPr>
                        <a:t>130.025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8016">
                <a:tc>
                  <a:txBody>
                    <a:bodyPr/>
                    <a:lstStyle/>
                    <a:p>
                      <a:pPr algn="l" rtl="0" fontAlgn="ctr"/>
                      <a:r>
                        <a:rPr lang="tr-TR" sz="1400" b="0" i="0" u="none" strike="noStrike" dirty="0">
                          <a:solidFill>
                            <a:srgbClr val="000000"/>
                          </a:solidFill>
                          <a:latin typeface="Times New Roman"/>
                        </a:rPr>
                        <a:t>HAZİRAN</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kern="1200" dirty="0">
                          <a:solidFill>
                            <a:srgbClr val="000000"/>
                          </a:solidFill>
                          <a:latin typeface="Times New Roman"/>
                          <a:ea typeface="+mn-ea"/>
                          <a:cs typeface="+mn-cs"/>
                        </a:rPr>
                        <a:t>150.509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kern="1200" dirty="0">
                          <a:solidFill>
                            <a:srgbClr val="000000"/>
                          </a:solidFill>
                          <a:latin typeface="Times New Roman"/>
                          <a:ea typeface="+mn-ea"/>
                          <a:cs typeface="+mn-cs"/>
                        </a:rPr>
                        <a:t>83.636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79.313</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1"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8016">
                <a:tc>
                  <a:txBody>
                    <a:bodyPr/>
                    <a:lstStyle/>
                    <a:p>
                      <a:pPr algn="l" rtl="0" fontAlgn="ctr"/>
                      <a:r>
                        <a:rPr lang="tr-TR" sz="1400" b="1" i="0" u="none" strike="noStrike" dirty="0">
                          <a:solidFill>
                            <a:srgbClr val="000000"/>
                          </a:solidFill>
                          <a:latin typeface="Times New Roman"/>
                        </a:rPr>
                        <a:t>TEMMUZ</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tc>
                  <a:txBody>
                    <a:bodyPr/>
                    <a:lstStyle/>
                    <a:p>
                      <a:pPr algn="ctr" rtl="0" fontAlgn="ctr"/>
                      <a:r>
                        <a:rPr lang="tr-TR" sz="1400" b="0" i="0" u="none" strike="noStrike" kern="1200" dirty="0">
                          <a:solidFill>
                            <a:srgbClr val="000000"/>
                          </a:solidFill>
                          <a:latin typeface="Times New Roman"/>
                          <a:ea typeface="+mn-ea"/>
                          <a:cs typeface="+mn-cs"/>
                        </a:rPr>
                        <a:t>93.902</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kern="1200" dirty="0">
                          <a:solidFill>
                            <a:srgbClr val="000000"/>
                          </a:solidFill>
                          <a:latin typeface="Times New Roman"/>
                          <a:ea typeface="+mn-ea"/>
                          <a:cs typeface="+mn-cs"/>
                        </a:rPr>
                        <a:t>109.548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127.088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tc>
                  <a:txBody>
                    <a:bodyPr/>
                    <a:lstStyle/>
                    <a:p>
                      <a:pPr algn="ctr" rtl="0" fontAlgn="ctr"/>
                      <a:endParaRPr lang="tr-TR" sz="1400" b="1"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78016">
                <a:tc>
                  <a:txBody>
                    <a:bodyPr/>
                    <a:lstStyle/>
                    <a:p>
                      <a:pPr algn="l" rtl="0" fontAlgn="ctr"/>
                      <a:r>
                        <a:rPr lang="tr-TR" sz="1400" b="1" i="0" u="none" strike="noStrike" dirty="0">
                          <a:solidFill>
                            <a:srgbClr val="000000"/>
                          </a:solidFill>
                          <a:latin typeface="Times New Roman"/>
                        </a:rPr>
                        <a:t>AĞUSTOS</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92D050"/>
                    </a:solidFill>
                  </a:tcPr>
                </a:tc>
                <a:tc>
                  <a:txBody>
                    <a:bodyPr/>
                    <a:lstStyle/>
                    <a:p>
                      <a:pPr algn="ctr" rtl="0" fontAlgn="ctr"/>
                      <a:r>
                        <a:rPr lang="tr-TR" sz="1400" b="0" i="0" u="none" strike="noStrike" kern="1200" dirty="0">
                          <a:solidFill>
                            <a:srgbClr val="000000"/>
                          </a:solidFill>
                          <a:latin typeface="Times New Roman"/>
                          <a:ea typeface="+mn-ea"/>
                          <a:cs typeface="+mn-cs"/>
                        </a:rPr>
                        <a:t>123.491</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kern="1200" dirty="0">
                          <a:solidFill>
                            <a:srgbClr val="000000"/>
                          </a:solidFill>
                          <a:latin typeface="Times New Roman"/>
                          <a:ea typeface="+mn-ea"/>
                          <a:cs typeface="+mn-cs"/>
                        </a:rPr>
                        <a:t>122.091</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135.155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92D050"/>
                    </a:solidFill>
                  </a:tcPr>
                </a:tc>
                <a:tc>
                  <a:txBody>
                    <a:bodyPr/>
                    <a:lstStyle/>
                    <a:p>
                      <a:pPr algn="ctr" rtl="0" fontAlgn="ctr"/>
                      <a:endParaRPr lang="tr-TR" sz="1400" b="1"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9"/>
                  </a:ext>
                </a:extLst>
              </a:tr>
              <a:tr h="378016">
                <a:tc>
                  <a:txBody>
                    <a:bodyPr/>
                    <a:lstStyle/>
                    <a:p>
                      <a:pPr algn="l" rtl="0" fontAlgn="ctr"/>
                      <a:r>
                        <a:rPr lang="tr-TR" sz="1400" b="1" i="0" u="none" strike="noStrike" dirty="0">
                          <a:solidFill>
                            <a:srgbClr val="000000"/>
                          </a:solidFill>
                          <a:latin typeface="Times New Roman"/>
                        </a:rPr>
                        <a:t>EYLÜL</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92D050"/>
                    </a:solidFill>
                  </a:tcPr>
                </a:tc>
                <a:tc>
                  <a:txBody>
                    <a:bodyPr/>
                    <a:lstStyle/>
                    <a:p>
                      <a:pPr algn="ctr" rtl="0" fontAlgn="ctr"/>
                      <a:r>
                        <a:rPr lang="tr-TR" sz="1400" b="0" i="0" u="none" strike="noStrike" kern="1200" dirty="0">
                          <a:solidFill>
                            <a:srgbClr val="000000"/>
                          </a:solidFill>
                          <a:latin typeface="Times New Roman"/>
                          <a:ea typeface="+mn-ea"/>
                          <a:cs typeface="+mn-cs"/>
                        </a:rPr>
                        <a:t>113.402</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kern="1200" dirty="0">
                          <a:solidFill>
                            <a:srgbClr val="000000"/>
                          </a:solidFill>
                          <a:latin typeface="Times New Roman"/>
                          <a:ea typeface="+mn-ea"/>
                          <a:cs typeface="+mn-cs"/>
                        </a:rPr>
                        <a:t>105.716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140.919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92D050"/>
                    </a:solidFill>
                  </a:tcPr>
                </a:tc>
                <a:tc>
                  <a:txBody>
                    <a:bodyPr/>
                    <a:lstStyle/>
                    <a:p>
                      <a:pPr algn="ctr" rtl="0" fontAlgn="ctr"/>
                      <a:endParaRPr lang="tr-TR" sz="1400" b="1"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0"/>
                  </a:ext>
                </a:extLst>
              </a:tr>
              <a:tr h="378016">
                <a:tc>
                  <a:txBody>
                    <a:bodyPr/>
                    <a:lstStyle/>
                    <a:p>
                      <a:pPr algn="l" rtl="0" fontAlgn="ctr"/>
                      <a:r>
                        <a:rPr lang="tr-TR" sz="1400" b="1" i="0" u="none" strike="noStrike" dirty="0">
                          <a:solidFill>
                            <a:srgbClr val="000000"/>
                          </a:solidFill>
                          <a:latin typeface="Times New Roman"/>
                        </a:rPr>
                        <a:t>EKİM</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92D050"/>
                    </a:solidFill>
                  </a:tcPr>
                </a:tc>
                <a:tc>
                  <a:txBody>
                    <a:bodyPr/>
                    <a:lstStyle/>
                    <a:p>
                      <a:pPr algn="ctr" rtl="0" fontAlgn="ctr"/>
                      <a:r>
                        <a:rPr lang="tr-TR" sz="1400" b="0" i="0" u="none" strike="noStrike" kern="1200" dirty="0">
                          <a:solidFill>
                            <a:srgbClr val="000000"/>
                          </a:solidFill>
                          <a:latin typeface="Times New Roman"/>
                          <a:ea typeface="+mn-ea"/>
                          <a:cs typeface="+mn-cs"/>
                        </a:rPr>
                        <a:t>102.660</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kern="1200" dirty="0">
                          <a:solidFill>
                            <a:srgbClr val="000000"/>
                          </a:solidFill>
                          <a:latin typeface="Times New Roman"/>
                          <a:ea typeface="+mn-ea"/>
                          <a:cs typeface="+mn-cs"/>
                        </a:rPr>
                        <a:t>93.761</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165.138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92D050"/>
                    </a:solidFill>
                  </a:tcPr>
                </a:tc>
                <a:tc>
                  <a:txBody>
                    <a:bodyPr/>
                    <a:lstStyle/>
                    <a:p>
                      <a:pPr algn="ctr" rtl="0" fontAlgn="ctr"/>
                      <a:endParaRPr lang="tr-TR" sz="1400" b="1"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bg1"/>
                    </a:solid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11"/>
                  </a:ext>
                </a:extLst>
              </a:tr>
              <a:tr h="393654">
                <a:tc>
                  <a:txBody>
                    <a:bodyPr/>
                    <a:lstStyle/>
                    <a:p>
                      <a:pPr algn="l" rtl="0" fontAlgn="ctr"/>
                      <a:r>
                        <a:rPr lang="tr-TR" sz="1400" b="1" i="0" u="none" strike="noStrike" dirty="0">
                          <a:solidFill>
                            <a:srgbClr val="000000"/>
                          </a:solidFill>
                          <a:latin typeface="Times New Roman"/>
                        </a:rPr>
                        <a:t>KASIM</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92D050"/>
                    </a:solidFill>
                  </a:tcPr>
                </a:tc>
                <a:tc>
                  <a:txBody>
                    <a:bodyPr/>
                    <a:lstStyle/>
                    <a:p>
                      <a:pPr algn="ctr" rtl="0" fontAlgn="ctr"/>
                      <a:r>
                        <a:rPr lang="tr-TR" sz="1400" b="0" i="0" u="none" strike="noStrike" kern="1200" dirty="0">
                          <a:solidFill>
                            <a:srgbClr val="000000"/>
                          </a:solidFill>
                          <a:latin typeface="Times New Roman"/>
                          <a:ea typeface="+mn-ea"/>
                          <a:cs typeface="+mn-cs"/>
                        </a:rPr>
                        <a:t>117.806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kern="1200" dirty="0">
                          <a:solidFill>
                            <a:srgbClr val="000000"/>
                          </a:solidFill>
                          <a:latin typeface="Times New Roman"/>
                          <a:ea typeface="+mn-ea"/>
                          <a:cs typeface="+mn-cs"/>
                        </a:rPr>
                        <a:t>93.514</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Times New Roman" panose="02020603050405020304" pitchFamily="18" charset="0"/>
                          <a:cs typeface="Times New Roman" panose="02020603050405020304" pitchFamily="18" charset="0"/>
                        </a:rPr>
                        <a:t>153.014</a:t>
                      </a:r>
                    </a:p>
                  </a:txBody>
                  <a:tcPr marL="7620" marR="7620" marT="762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92D050"/>
                    </a:solidFill>
                  </a:tcPr>
                </a:tc>
                <a:tc>
                  <a:txBody>
                    <a:bodyPr/>
                    <a:lstStyle/>
                    <a:p>
                      <a:pPr algn="ctr" rtl="0" fontAlgn="ctr"/>
                      <a:endParaRPr lang="tr-TR" sz="1400" b="1"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bg1"/>
                    </a:solidFill>
                  </a:tcPr>
                </a:tc>
                <a:tc>
                  <a:txBody>
                    <a:bodyPr/>
                    <a:lstStyle/>
                    <a:p>
                      <a:pPr algn="ctr" rtl="0"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12"/>
                  </a:ext>
                </a:extLst>
              </a:tr>
              <a:tr h="393654">
                <a:tc>
                  <a:txBody>
                    <a:bodyPr/>
                    <a:lstStyle/>
                    <a:p>
                      <a:pPr algn="l" rtl="0" fontAlgn="ctr"/>
                      <a:r>
                        <a:rPr lang="tr-TR" sz="1400" b="1" i="0" u="none" strike="noStrike" dirty="0">
                          <a:solidFill>
                            <a:srgbClr val="000000"/>
                          </a:solidFill>
                          <a:latin typeface="Times New Roman"/>
                        </a:rPr>
                        <a:t>ARALIK</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92D050"/>
                    </a:solidFill>
                  </a:tcPr>
                </a:tc>
                <a:tc>
                  <a:txBody>
                    <a:bodyPr/>
                    <a:lstStyle/>
                    <a:p>
                      <a:pPr algn="ctr" fontAlgn="ctr"/>
                      <a:r>
                        <a:rPr lang="tr-TR" sz="1400" b="0" i="0" u="none" strike="noStrike" kern="1200" dirty="0">
                          <a:solidFill>
                            <a:srgbClr val="000000"/>
                          </a:solidFill>
                          <a:latin typeface="Times New Roman"/>
                          <a:ea typeface="+mn-ea"/>
                          <a:cs typeface="+mn-cs"/>
                        </a:rPr>
                        <a:t>207.963</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00" b="0" i="0" u="none" strike="noStrike" kern="1200" dirty="0">
                          <a:solidFill>
                            <a:srgbClr val="000000"/>
                          </a:solidFill>
                          <a:latin typeface="Times New Roman"/>
                          <a:ea typeface="+mn-ea"/>
                          <a:cs typeface="+mn-cs"/>
                        </a:rPr>
                        <a:t>138.577</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b"/>
                      <a:r>
                        <a:rPr lang="tr-TR" sz="1400" b="1" i="0" u="none" strike="noStrike" kern="1200" dirty="0">
                          <a:solidFill>
                            <a:srgbClr val="000000"/>
                          </a:solidFill>
                          <a:latin typeface="Times New Roman"/>
                          <a:ea typeface="+mn-ea"/>
                          <a:cs typeface="+mn-cs"/>
                        </a:rPr>
                        <a:t>212.637</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92D050"/>
                    </a:solidFill>
                  </a:tcPr>
                </a:tc>
                <a:tc>
                  <a:txBody>
                    <a:bodyPr/>
                    <a:lstStyle/>
                    <a:p>
                      <a:pPr algn="ctr" fontAlgn="b"/>
                      <a:endParaRPr lang="tr-TR" sz="1400" b="1"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b"/>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bg1"/>
                    </a:solidFill>
                  </a:tcPr>
                </a:tc>
                <a:tc>
                  <a:txBody>
                    <a:bodyPr/>
                    <a:lstStyle/>
                    <a:p>
                      <a:pPr algn="ctr"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bg1"/>
                    </a:solidFill>
                  </a:tcPr>
                </a:tc>
                <a:tc>
                  <a:txBody>
                    <a:bodyPr/>
                    <a:lstStyle/>
                    <a:p>
                      <a:pPr algn="ctr" fontAlgn="ctr"/>
                      <a:endParaRPr lang="tr-TR" sz="1400" b="0"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3"/>
                  </a:ext>
                </a:extLst>
              </a:tr>
              <a:tr h="471167">
                <a:tc>
                  <a:txBody>
                    <a:bodyPr/>
                    <a:lstStyle/>
                    <a:p>
                      <a:pPr algn="ctr" rtl="0" fontAlgn="ctr"/>
                      <a:r>
                        <a:rPr lang="tr-TR" sz="1400" b="1" i="0" u="none" strike="noStrike" dirty="0">
                          <a:solidFill>
                            <a:srgbClr val="000000"/>
                          </a:solidFill>
                          <a:latin typeface="Times New Roman"/>
                        </a:rPr>
                        <a:t>TOPLAM</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400" b="1" i="0" u="none" strike="noStrike" kern="1200" dirty="0">
                          <a:solidFill>
                            <a:srgbClr val="000000"/>
                          </a:solidFill>
                          <a:latin typeface="Times New Roman"/>
                          <a:ea typeface="+mn-ea"/>
                          <a:cs typeface="+mn-cs"/>
                        </a:rPr>
                        <a:t>1 485</a:t>
                      </a:r>
                      <a:r>
                        <a:rPr lang="tr-TR" sz="1400" b="1" i="0" u="none" strike="noStrike" kern="1200" baseline="0" dirty="0">
                          <a:solidFill>
                            <a:srgbClr val="000000"/>
                          </a:solidFill>
                          <a:latin typeface="Times New Roman"/>
                          <a:ea typeface="+mn-ea"/>
                          <a:cs typeface="+mn-cs"/>
                        </a:rPr>
                        <a:t> 622</a:t>
                      </a:r>
                      <a:endParaRPr lang="tr-TR" sz="1400" b="1"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400" b="1" i="0" u="none" strike="noStrike" kern="1200" dirty="0">
                          <a:solidFill>
                            <a:srgbClr val="000000"/>
                          </a:solidFill>
                          <a:latin typeface="Times New Roman"/>
                          <a:ea typeface="+mn-ea"/>
                          <a:cs typeface="+mn-cs"/>
                        </a:rPr>
                        <a:t>1.225.926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fontAlgn="b"/>
                      <a:r>
                        <a:rPr lang="tr-TR" sz="1400" b="1" i="0" u="none" strike="noStrike" kern="1200" dirty="0">
                          <a:solidFill>
                            <a:srgbClr val="000000"/>
                          </a:solidFill>
                          <a:latin typeface="Times New Roman"/>
                          <a:ea typeface="+mn-ea"/>
                          <a:cs typeface="+mn-cs"/>
                        </a:rPr>
                        <a:t>1.478.025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fontAlgn="b"/>
                      <a:r>
                        <a:rPr lang="tr-TR" sz="1400" b="1" i="0" u="none" strike="noStrike" kern="1200" dirty="0">
                          <a:solidFill>
                            <a:srgbClr val="000000"/>
                          </a:solidFill>
                          <a:latin typeface="Times New Roman"/>
                          <a:ea typeface="+mn-ea"/>
                          <a:cs typeface="+mn-cs"/>
                        </a:rPr>
                        <a:t>584.170</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fontAlgn="b"/>
                      <a:endParaRPr lang="tr-TR" sz="1400" b="1" i="0" u="none" strike="noStrike" kern="1200" dirty="0">
                        <a:solidFill>
                          <a:srgbClr val="000000"/>
                        </a:solidFill>
                        <a:latin typeface="Times New Roman"/>
                        <a:ea typeface="+mn-ea"/>
                        <a:cs typeface="+mn-cs"/>
                      </a:endParaRPr>
                    </a:p>
                  </a:txBody>
                  <a:tcPr marL="9525" marR="9525" marT="952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fontAlgn="b"/>
                      <a:endParaRPr lang="tr-TR" sz="140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algn="ctr" fontAlgn="b"/>
                      <a:endParaRPr lang="tr-TR" sz="140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tr-TR" sz="140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tx2">
                        <a:lumMod val="20000"/>
                        <a:lumOff val="8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tr-TR" sz="140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5237710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000" b="1" dirty="0">
                <a:latin typeface="Times New Roman" pitchFamily="18" charset="0"/>
                <a:cs typeface="Times New Roman" pitchFamily="18" charset="0"/>
              </a:rPr>
              <a:t>TÜRKİYE GENELİNDE BİRİNCİ EL VE İKİNCİ EL TOPLAM KONUT SATIŞLARI (Kaynak: 20 Haziran 2025 </a:t>
            </a:r>
            <a:r>
              <a:rPr lang="tr-TR" sz="2000" b="1" dirty="0">
                <a:hlinkClick r:id="rId2"/>
              </a:rPr>
              <a:t>www.tuik.gov.tr</a:t>
            </a:r>
            <a:r>
              <a:rPr lang="tr-TR" sz="2000" b="1" dirty="0">
                <a:latin typeface="Times New Roman" pitchFamily="18" charset="0"/>
                <a:cs typeface="Times New Roman" pitchFamily="18" charset="0"/>
              </a:rPr>
              <a:t> )</a:t>
            </a:r>
          </a:p>
        </p:txBody>
      </p:sp>
      <p:graphicFrame>
        <p:nvGraphicFramePr>
          <p:cNvPr id="4" name="Tablo 3">
            <a:extLst>
              <a:ext uri="{FF2B5EF4-FFF2-40B4-BE49-F238E27FC236}">
                <a16:creationId xmlns:a16="http://schemas.microsoft.com/office/drawing/2014/main" id="{7EA37C3E-C78D-8BD4-6CC7-2273C533E1BC}"/>
              </a:ext>
            </a:extLst>
          </p:cNvPr>
          <p:cNvGraphicFramePr>
            <a:graphicFrameLocks noGrp="1"/>
          </p:cNvGraphicFramePr>
          <p:nvPr/>
        </p:nvGraphicFramePr>
        <p:xfrm>
          <a:off x="180000" y="951722"/>
          <a:ext cx="8784000" cy="5570263"/>
        </p:xfrm>
        <a:graphic>
          <a:graphicData uri="http://schemas.openxmlformats.org/drawingml/2006/table">
            <a:tbl>
              <a:tblPr/>
              <a:tblGrid>
                <a:gridCol w="1224618">
                  <a:extLst>
                    <a:ext uri="{9D8B030D-6E8A-4147-A177-3AD203B41FA5}">
                      <a16:colId xmlns:a16="http://schemas.microsoft.com/office/drawing/2014/main" val="3461192620"/>
                    </a:ext>
                  </a:extLst>
                </a:gridCol>
                <a:gridCol w="725701">
                  <a:extLst>
                    <a:ext uri="{9D8B030D-6E8A-4147-A177-3AD203B41FA5}">
                      <a16:colId xmlns:a16="http://schemas.microsoft.com/office/drawing/2014/main" val="1833595635"/>
                    </a:ext>
                  </a:extLst>
                </a:gridCol>
                <a:gridCol w="771056">
                  <a:extLst>
                    <a:ext uri="{9D8B030D-6E8A-4147-A177-3AD203B41FA5}">
                      <a16:colId xmlns:a16="http://schemas.microsoft.com/office/drawing/2014/main" val="2853939982"/>
                    </a:ext>
                  </a:extLst>
                </a:gridCol>
                <a:gridCol w="771056">
                  <a:extLst>
                    <a:ext uri="{9D8B030D-6E8A-4147-A177-3AD203B41FA5}">
                      <a16:colId xmlns:a16="http://schemas.microsoft.com/office/drawing/2014/main" val="3773034570"/>
                    </a:ext>
                  </a:extLst>
                </a:gridCol>
                <a:gridCol w="937363">
                  <a:extLst>
                    <a:ext uri="{9D8B030D-6E8A-4147-A177-3AD203B41FA5}">
                      <a16:colId xmlns:a16="http://schemas.microsoft.com/office/drawing/2014/main" val="911484304"/>
                    </a:ext>
                  </a:extLst>
                </a:gridCol>
                <a:gridCol w="725701">
                  <a:extLst>
                    <a:ext uri="{9D8B030D-6E8A-4147-A177-3AD203B41FA5}">
                      <a16:colId xmlns:a16="http://schemas.microsoft.com/office/drawing/2014/main" val="844097866"/>
                    </a:ext>
                  </a:extLst>
                </a:gridCol>
                <a:gridCol w="725701">
                  <a:extLst>
                    <a:ext uri="{9D8B030D-6E8A-4147-A177-3AD203B41FA5}">
                      <a16:colId xmlns:a16="http://schemas.microsoft.com/office/drawing/2014/main" val="3505680771"/>
                    </a:ext>
                  </a:extLst>
                </a:gridCol>
                <a:gridCol w="725701">
                  <a:extLst>
                    <a:ext uri="{9D8B030D-6E8A-4147-A177-3AD203B41FA5}">
                      <a16:colId xmlns:a16="http://schemas.microsoft.com/office/drawing/2014/main" val="2051159157"/>
                    </a:ext>
                  </a:extLst>
                </a:gridCol>
                <a:gridCol w="725701">
                  <a:extLst>
                    <a:ext uri="{9D8B030D-6E8A-4147-A177-3AD203B41FA5}">
                      <a16:colId xmlns:a16="http://schemas.microsoft.com/office/drawing/2014/main" val="3752810880"/>
                    </a:ext>
                  </a:extLst>
                </a:gridCol>
                <a:gridCol w="725701">
                  <a:extLst>
                    <a:ext uri="{9D8B030D-6E8A-4147-A177-3AD203B41FA5}">
                      <a16:colId xmlns:a16="http://schemas.microsoft.com/office/drawing/2014/main" val="2219254015"/>
                    </a:ext>
                  </a:extLst>
                </a:gridCol>
                <a:gridCol w="725701">
                  <a:extLst>
                    <a:ext uri="{9D8B030D-6E8A-4147-A177-3AD203B41FA5}">
                      <a16:colId xmlns:a16="http://schemas.microsoft.com/office/drawing/2014/main" val="1702044386"/>
                    </a:ext>
                  </a:extLst>
                </a:gridCol>
              </a:tblGrid>
              <a:tr h="328344">
                <a:tc gridSpan="11">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TÜRKİYE'DE TOPLAM KONUT SATIŞLARI (ADET)</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hMerge="1">
                  <a:txBody>
                    <a:bodyPr/>
                    <a:lstStyle/>
                    <a:p>
                      <a:pPr algn="ctr" rtl="0" fontAlgn="ctr"/>
                      <a:endParaRPr lang="tr-TR"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extLst>
                  <a:ext uri="{0D108BD9-81ED-4DB2-BD59-A6C34878D82A}">
                    <a16:rowId xmlns:a16="http://schemas.microsoft.com/office/drawing/2014/main" val="2027600972"/>
                  </a:ext>
                </a:extLst>
              </a:tr>
              <a:tr h="319223">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AY</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gridSpan="2">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2021</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2022</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hMerge="1">
                  <a:txBody>
                    <a:bodyPr/>
                    <a:lstStyle/>
                    <a:p>
                      <a:endParaRPr lang="tr-TR"/>
                    </a:p>
                  </a:txBody>
                  <a:tcPr/>
                </a:tc>
                <a:tc gridSpan="2">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2023</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2024</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hMerge="1">
                  <a:txBody>
                    <a:bodyPr/>
                    <a:lstStyle/>
                    <a:p>
                      <a:endParaRPr lang="tr-TR"/>
                    </a:p>
                  </a:txBody>
                  <a:tcPr/>
                </a:tc>
                <a:tc gridSpan="2">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2025</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hMerge="1">
                  <a:txBody>
                    <a:bodyPr/>
                    <a:lstStyle/>
                    <a:p>
                      <a:endParaRPr lang="tr-TR"/>
                    </a:p>
                  </a:txBody>
                  <a:tcP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extLst>
                  <a:ext uri="{0D108BD9-81ED-4DB2-BD59-A6C34878D82A}">
                    <a16:rowId xmlns:a16="http://schemas.microsoft.com/office/drawing/2014/main" val="2864944648"/>
                  </a:ext>
                </a:extLst>
              </a:tr>
              <a:tr h="319223">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 </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1. EL</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2. EL</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1. EL</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2. EL</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1. EL</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2. EL</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1. EL</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2. EL</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1. EL</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2. EL</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C6D9F1"/>
                    </a:solidFill>
                  </a:tcPr>
                </a:tc>
                <a:extLst>
                  <a:ext uri="{0D108BD9-81ED-4DB2-BD59-A6C34878D82A}">
                    <a16:rowId xmlns:a16="http://schemas.microsoft.com/office/drawing/2014/main" val="195065702"/>
                  </a:ext>
                </a:extLst>
              </a:tr>
              <a:tr h="328344">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OCAK</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22 268</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48 319</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27.203</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61.103</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a:solidFill>
                            <a:srgbClr val="000000"/>
                          </a:solidFill>
                          <a:effectLst/>
                          <a:latin typeface="Arial" panose="020B0604020202020204" pitchFamily="34" charset="0"/>
                          <a:cs typeface="Arial" panose="020B0604020202020204" pitchFamily="34" charset="0"/>
                        </a:rPr>
                        <a:t> 27.532</a:t>
                      </a:r>
                    </a:p>
                  </a:txBody>
                  <a:tcPr marL="9525" marR="9525" marT="9525"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a:solidFill>
                            <a:srgbClr val="000000"/>
                          </a:solidFill>
                          <a:effectLst/>
                          <a:latin typeface="Arial" panose="020B0604020202020204" pitchFamily="34" charset="0"/>
                          <a:cs typeface="Arial" panose="020B0604020202020204" pitchFamily="34" charset="0"/>
                        </a:rPr>
                        <a:t> 70.176</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25.263</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55.045 </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32.785</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79.388</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3541275548"/>
                  </a:ext>
                </a:extLst>
              </a:tr>
              <a:tr h="328344">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ŞUBAT</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24 737</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56 485</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28.897</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68.690</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23.476 </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 56.555</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28.594 </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65.308</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33.784</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79.034</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2000963659"/>
                  </a:ext>
                </a:extLst>
              </a:tr>
              <a:tr h="328344">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MART</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33 365</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77 876</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38.337</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95.833</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32.899 </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72.577</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34.399</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70.995 </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33.307</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77.488</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2668132333"/>
                  </a:ext>
                </a:extLst>
              </a:tr>
              <a:tr h="328344">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NİSAN </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29 212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66 651</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36.421</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96.637</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26.952 </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58.700 </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24.085</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51.484</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34.633</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83.726</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732767552"/>
                  </a:ext>
                </a:extLst>
              </a:tr>
              <a:tr h="328344">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MAYIS</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18 204</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40 962</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32.861</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89.907</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 34.413</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78.863 </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35.588</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75.030</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39.546</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90.479</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2156387006"/>
                  </a:ext>
                </a:extLst>
              </a:tr>
              <a:tr h="328344">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HAZİRAN</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40 092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94 639</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44.732</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105.777</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25.886 </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57.750 </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25.425</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53.888</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endParaRPr lang="tr-TR"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endParaRPr lang="tr-TR"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359451220"/>
                  </a:ext>
                </a:extLst>
              </a:tr>
              <a:tr h="328344">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TEMMUZ</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32 672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75 113</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28.688</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65.214</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 31.641</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 77.907</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40.784</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86.304 </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endParaRPr lang="tr-TR"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endParaRPr lang="tr-TR"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930841598"/>
                  </a:ext>
                </a:extLst>
              </a:tr>
              <a:tr h="328344">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AĞUSTOS</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42 639</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98 761</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39.025</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84.466</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35.310</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 86.781</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41.913</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92.242</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endParaRPr lang="tr-TR"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endParaRPr lang="tr-TR"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107342113"/>
                  </a:ext>
                </a:extLst>
              </a:tr>
              <a:tr h="316756">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EYLÜL</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43 967</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103 176</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35.954</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77.448</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 30.488</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 72.168</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44.858</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96.061 </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endParaRPr lang="tr-TR"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endParaRPr lang="tr-TR"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800820872"/>
                  </a:ext>
                </a:extLst>
              </a:tr>
              <a:tr h="328344">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EKİM</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41 914</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95 487</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32.692</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69.968</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29.230</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64.531</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57.679 </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 </a:t>
                      </a:r>
                      <a:r>
                        <a:rPr lang="tr-TR" sz="1400" b="1" i="0" u="none" strike="noStrike" dirty="0">
                          <a:solidFill>
                            <a:srgbClr val="000000"/>
                          </a:solidFill>
                          <a:effectLst/>
                          <a:latin typeface="Arial" panose="020B0604020202020204" pitchFamily="34" charset="0"/>
                          <a:cs typeface="Arial" panose="020B0604020202020204" pitchFamily="34" charset="0"/>
                        </a:rPr>
                        <a:t>107.459</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endParaRPr lang="tr-TR"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endParaRPr lang="tr-TR"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088382283"/>
                  </a:ext>
                </a:extLst>
              </a:tr>
              <a:tr h="337466">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KASIM</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55 706</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123 108</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37.380</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80.426</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30.472</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 63.042</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Arial" panose="020B0604020202020204" pitchFamily="34" charset="0"/>
                          <a:cs typeface="Arial" panose="020B0604020202020204" pitchFamily="34" charset="0"/>
                        </a:rPr>
                        <a:t> 49.274</a:t>
                      </a:r>
                    </a:p>
                  </a:txBody>
                  <a:tcPr marL="7620" marR="7620" marT="762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r>
                        <a:rPr lang="tr-TR" sz="1400" b="1" i="0" u="none" strike="noStrike" dirty="0">
                          <a:solidFill>
                            <a:srgbClr val="000000"/>
                          </a:solidFill>
                          <a:effectLst/>
                          <a:latin typeface="Arial" panose="020B0604020202020204" pitchFamily="34" charset="0"/>
                          <a:cs typeface="Arial" panose="020B0604020202020204" pitchFamily="34" charset="0"/>
                        </a:rPr>
                        <a:t> 103.740</a:t>
                      </a:r>
                    </a:p>
                  </a:txBody>
                  <a:tcPr marL="7620" marR="7620" marT="762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endParaRPr lang="tr-TR"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endParaRPr lang="tr-TR"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14200423"/>
                  </a:ext>
                </a:extLst>
              </a:tr>
              <a:tr h="337466">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ARALIK</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76 747</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149 756</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Arial" panose="020B0604020202020204" pitchFamily="34" charset="0"/>
                          <a:cs typeface="Arial" panose="020B0604020202020204" pitchFamily="34" charset="0"/>
                        </a:rPr>
                        <a:t>77.889</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130.074</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 51.243</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Arial" panose="020B0604020202020204" pitchFamily="34" charset="0"/>
                          <a:cs typeface="Arial" panose="020B0604020202020204" pitchFamily="34" charset="0"/>
                        </a:rPr>
                        <a:t> 87.334</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76.629 </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a:t>
                      </a:r>
                      <a:r>
                        <a:rPr lang="tr-TR" sz="1400" b="1" i="0" kern="1200" dirty="0">
                          <a:solidFill>
                            <a:schemeClr val="tx1"/>
                          </a:solidFill>
                          <a:effectLst/>
                          <a:latin typeface="Arial" panose="020B0604020202020204" pitchFamily="34" charset="0"/>
                          <a:ea typeface="+mn-ea"/>
                          <a:cs typeface="Arial" panose="020B0604020202020204" pitchFamily="34" charset="0"/>
                        </a:rPr>
                        <a:t>136.008</a:t>
                      </a:r>
                      <a:endParaRPr lang="tr-TR"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rtl="0" fontAlgn="ctr"/>
                      <a:endParaRPr lang="tr-TR" sz="14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rtl="0" fontAlgn="ctr"/>
                      <a:endParaRPr lang="tr-TR" sz="14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296789804"/>
                  </a:ext>
                </a:extLst>
              </a:tr>
              <a:tr h="656689">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TOPLAM</a:t>
                      </a:r>
                    </a:p>
                  </a:txBody>
                  <a:tcPr marL="6350" marR="6350" marT="6350"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461 523</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1 030 333</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460.079</a:t>
                      </a:r>
                    </a:p>
                  </a:txBody>
                  <a:tcPr marL="6350" marR="6350" marT="6350" marB="0" anchor="ctr">
                    <a:lnL w="19050" cap="flat" cmpd="sng" algn="ctr">
                      <a:solidFill>
                        <a:srgbClr val="A6A6A6"/>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a:solidFill>
                            <a:srgbClr val="000000"/>
                          </a:solidFill>
                          <a:effectLst/>
                          <a:latin typeface="Arial" panose="020B0604020202020204" pitchFamily="34" charset="0"/>
                          <a:cs typeface="Arial" panose="020B0604020202020204" pitchFamily="34" charset="0"/>
                        </a:rPr>
                        <a:t>1.025.543</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C6D9F1"/>
                    </a:solidFill>
                  </a:tcPr>
                </a:tc>
                <a:tc>
                  <a:txBody>
                    <a:bodyPr/>
                    <a:lstStyle/>
                    <a:p>
                      <a:pPr algn="ctr" fontAlgn="b"/>
                      <a:r>
                        <a:rPr lang="tr-TR" sz="1400" b="1" i="0" u="none" strike="noStrike" dirty="0">
                          <a:solidFill>
                            <a:srgbClr val="000000"/>
                          </a:solidFill>
                          <a:effectLst/>
                          <a:latin typeface="Arial" panose="020B0604020202020204" pitchFamily="34" charset="0"/>
                          <a:cs typeface="Arial" panose="020B0604020202020204" pitchFamily="34" charset="0"/>
                        </a:rPr>
                        <a:t>379.542</a:t>
                      </a:r>
                    </a:p>
                  </a:txBody>
                  <a:tcPr marL="9525" marR="9525" marT="9525"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C6D9F1"/>
                    </a:solidFill>
                  </a:tcPr>
                </a:tc>
                <a:tc>
                  <a:txBody>
                    <a:bodyPr/>
                    <a:lstStyle/>
                    <a:p>
                      <a:pPr algn="ctr" fontAlgn="b"/>
                      <a:r>
                        <a:rPr lang="tr-TR" sz="1400" b="1" i="0" u="none" strike="noStrike" dirty="0">
                          <a:solidFill>
                            <a:srgbClr val="000000"/>
                          </a:solidFill>
                          <a:effectLst/>
                          <a:latin typeface="Arial" panose="020B0604020202020204" pitchFamily="34" charset="0"/>
                          <a:cs typeface="Arial" panose="020B0604020202020204" pitchFamily="34" charset="0"/>
                        </a:rPr>
                        <a:t>846.384</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A6A6A6"/>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484.461</a:t>
                      </a:r>
                    </a:p>
                  </a:txBody>
                  <a:tcPr marL="6350" marR="6350" marT="6350" marB="0" anchor="ctr">
                    <a:lnL w="19050" cap="flat" cmpd="sng" algn="ctr">
                      <a:solidFill>
                        <a:srgbClr val="A6A6A6"/>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 993.564</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174.055</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C6D9F1"/>
                    </a:solidFill>
                  </a:tcPr>
                </a:tc>
                <a:tc>
                  <a:txBody>
                    <a:bodyPr/>
                    <a:lstStyle/>
                    <a:p>
                      <a:pPr algn="ctr" rtl="0" fontAlgn="ctr"/>
                      <a:r>
                        <a:rPr lang="tr-TR" sz="1400" b="1" i="0" u="none" strike="noStrike" dirty="0">
                          <a:solidFill>
                            <a:srgbClr val="000000"/>
                          </a:solidFill>
                          <a:effectLst/>
                          <a:latin typeface="Arial" panose="020B0604020202020204" pitchFamily="34" charset="0"/>
                          <a:cs typeface="Arial" panose="020B0604020202020204" pitchFamily="34" charset="0"/>
                        </a:rPr>
                        <a:t>410.115</a:t>
                      </a:r>
                    </a:p>
                  </a:txBody>
                  <a:tcPr marL="6350" marR="6350" marT="635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C6D9F1"/>
                    </a:solidFill>
                  </a:tcPr>
                </a:tc>
                <a:extLst>
                  <a:ext uri="{0D108BD9-81ED-4DB2-BD59-A6C34878D82A}">
                    <a16:rowId xmlns:a16="http://schemas.microsoft.com/office/drawing/2014/main" val="982659768"/>
                  </a:ext>
                </a:extLst>
              </a:tr>
            </a:tbl>
          </a:graphicData>
        </a:graphic>
      </p:graphicFrame>
    </p:spTree>
    <p:extLst>
      <p:ext uri="{BB962C8B-B14F-4D97-AF65-F5344CB8AC3E}">
        <p14:creationId xmlns:p14="http://schemas.microsoft.com/office/powerpoint/2010/main" val="17942713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000" b="1" dirty="0">
                <a:latin typeface="Times New Roman" pitchFamily="18" charset="0"/>
                <a:cs typeface="Times New Roman" pitchFamily="18" charset="0"/>
              </a:rPr>
              <a:t>3. TÜRKİYE GENELİNDE İPOTEKLİ VE DİĞER KONUT SATIŞLARI (Kaynak: 20 Haziran 2025 </a:t>
            </a:r>
            <a:r>
              <a:rPr lang="tr-TR" sz="2000" b="1" dirty="0">
                <a:hlinkClick r:id="rId2"/>
              </a:rPr>
              <a:t>www.tuik.gov.tr</a:t>
            </a:r>
            <a:r>
              <a:rPr lang="tr-TR" sz="2000" b="1" dirty="0">
                <a:latin typeface="Times New Roman" pitchFamily="18" charset="0"/>
                <a:cs typeface="Times New Roman" pitchFamily="18" charset="0"/>
              </a:rPr>
              <a:t> )</a:t>
            </a:r>
          </a:p>
        </p:txBody>
      </p:sp>
      <p:graphicFrame>
        <p:nvGraphicFramePr>
          <p:cNvPr id="5" name="4 Tablo"/>
          <p:cNvGraphicFramePr>
            <a:graphicFrameLocks noGrp="1"/>
          </p:cNvGraphicFramePr>
          <p:nvPr/>
        </p:nvGraphicFramePr>
        <p:xfrm>
          <a:off x="180000" y="822960"/>
          <a:ext cx="8820001" cy="6042382"/>
        </p:xfrm>
        <a:graphic>
          <a:graphicData uri="http://schemas.openxmlformats.org/drawingml/2006/table">
            <a:tbl>
              <a:tblPr/>
              <a:tblGrid>
                <a:gridCol w="964881">
                  <a:extLst>
                    <a:ext uri="{9D8B030D-6E8A-4147-A177-3AD203B41FA5}">
                      <a16:colId xmlns:a16="http://schemas.microsoft.com/office/drawing/2014/main" val="20000"/>
                    </a:ext>
                  </a:extLst>
                </a:gridCol>
                <a:gridCol w="785512">
                  <a:extLst>
                    <a:ext uri="{9D8B030D-6E8A-4147-A177-3AD203B41FA5}">
                      <a16:colId xmlns:a16="http://schemas.microsoft.com/office/drawing/2014/main" val="20001"/>
                    </a:ext>
                  </a:extLst>
                </a:gridCol>
                <a:gridCol w="785512">
                  <a:extLst>
                    <a:ext uri="{9D8B030D-6E8A-4147-A177-3AD203B41FA5}">
                      <a16:colId xmlns:a16="http://schemas.microsoft.com/office/drawing/2014/main" val="20002"/>
                    </a:ext>
                  </a:extLst>
                </a:gridCol>
                <a:gridCol w="785512">
                  <a:extLst>
                    <a:ext uri="{9D8B030D-6E8A-4147-A177-3AD203B41FA5}">
                      <a16:colId xmlns:a16="http://schemas.microsoft.com/office/drawing/2014/main" val="20003"/>
                    </a:ext>
                  </a:extLst>
                </a:gridCol>
                <a:gridCol w="785512">
                  <a:extLst>
                    <a:ext uri="{9D8B030D-6E8A-4147-A177-3AD203B41FA5}">
                      <a16:colId xmlns:a16="http://schemas.microsoft.com/office/drawing/2014/main" val="20004"/>
                    </a:ext>
                  </a:extLst>
                </a:gridCol>
                <a:gridCol w="785512">
                  <a:extLst>
                    <a:ext uri="{9D8B030D-6E8A-4147-A177-3AD203B41FA5}">
                      <a16:colId xmlns:a16="http://schemas.microsoft.com/office/drawing/2014/main" val="20005"/>
                    </a:ext>
                  </a:extLst>
                </a:gridCol>
                <a:gridCol w="785512">
                  <a:extLst>
                    <a:ext uri="{9D8B030D-6E8A-4147-A177-3AD203B41FA5}">
                      <a16:colId xmlns:a16="http://schemas.microsoft.com/office/drawing/2014/main" val="20006"/>
                    </a:ext>
                  </a:extLst>
                </a:gridCol>
                <a:gridCol w="785512">
                  <a:extLst>
                    <a:ext uri="{9D8B030D-6E8A-4147-A177-3AD203B41FA5}">
                      <a16:colId xmlns:a16="http://schemas.microsoft.com/office/drawing/2014/main" val="20007"/>
                    </a:ext>
                  </a:extLst>
                </a:gridCol>
                <a:gridCol w="785512">
                  <a:extLst>
                    <a:ext uri="{9D8B030D-6E8A-4147-A177-3AD203B41FA5}">
                      <a16:colId xmlns:a16="http://schemas.microsoft.com/office/drawing/2014/main" val="20008"/>
                    </a:ext>
                  </a:extLst>
                </a:gridCol>
                <a:gridCol w="785512">
                  <a:extLst>
                    <a:ext uri="{9D8B030D-6E8A-4147-A177-3AD203B41FA5}">
                      <a16:colId xmlns:a16="http://schemas.microsoft.com/office/drawing/2014/main" val="2395143658"/>
                    </a:ext>
                  </a:extLst>
                </a:gridCol>
                <a:gridCol w="785512">
                  <a:extLst>
                    <a:ext uri="{9D8B030D-6E8A-4147-A177-3AD203B41FA5}">
                      <a16:colId xmlns:a16="http://schemas.microsoft.com/office/drawing/2014/main" val="698753725"/>
                    </a:ext>
                  </a:extLst>
                </a:gridCol>
              </a:tblGrid>
              <a:tr h="345635">
                <a:tc gridSpan="11">
                  <a:txBody>
                    <a:bodyPr/>
                    <a:lstStyle/>
                    <a:p>
                      <a:pPr algn="ctr" rtl="0" fontAlgn="ctr"/>
                      <a:r>
                        <a:rPr lang="tr-TR" sz="1700" b="1" i="0" u="none" strike="noStrike" dirty="0">
                          <a:solidFill>
                            <a:srgbClr val="000000"/>
                          </a:solidFill>
                          <a:latin typeface="Times New Roman"/>
                        </a:rPr>
                        <a:t>TÜRKİYE'DE İPOTEKLİ VE DİĞER</a:t>
                      </a:r>
                      <a:r>
                        <a:rPr lang="tr-TR" sz="1700" b="1" i="0" u="none" strike="noStrike" baseline="0" dirty="0">
                          <a:solidFill>
                            <a:srgbClr val="000000"/>
                          </a:solidFill>
                          <a:latin typeface="Times New Roman"/>
                        </a:rPr>
                        <a:t> </a:t>
                      </a:r>
                      <a:r>
                        <a:rPr lang="tr-TR" sz="1700" b="1" i="0" u="none" strike="noStrike" dirty="0">
                          <a:solidFill>
                            <a:srgbClr val="000000"/>
                          </a:solidFill>
                          <a:latin typeface="Times New Roman"/>
                        </a:rPr>
                        <a:t>KONUT SATIŞLARI (ADET)</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300" b="1" i="0" u="none" strike="noStrike" dirty="0">
                        <a:solidFill>
                          <a:srgbClr val="000000"/>
                        </a:solidFill>
                        <a:latin typeface="Times New Roman"/>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4BACC6"/>
                    </a:solidFill>
                  </a:tcPr>
                </a:tc>
                <a:tc hMerge="1">
                  <a:txBody>
                    <a:bodyPr/>
                    <a:lstStyle/>
                    <a:p>
                      <a:pPr algn="ctr" rtl="0" fontAlgn="ctr"/>
                      <a:endParaRPr lang="tr-TR" sz="2000" b="1" i="0" u="none" strike="noStrike" dirty="0">
                        <a:solidFill>
                          <a:srgbClr val="000000"/>
                        </a:solidFill>
                        <a:latin typeface="Times New Roman"/>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4BACC6"/>
                    </a:solidFill>
                  </a:tcPr>
                </a:tc>
                <a:tc hMerge="1">
                  <a:txBody>
                    <a:bodyPr/>
                    <a:lstStyle/>
                    <a:p>
                      <a:pPr algn="ctr" rtl="0" fontAlgn="ctr"/>
                      <a:endParaRPr lang="tr-TR" sz="1700" b="1" i="0" u="none" strike="noStrike" dirty="0">
                        <a:solidFill>
                          <a:srgbClr val="000000"/>
                        </a:solidFill>
                        <a:latin typeface="Times New Roman"/>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hMerge="1">
                  <a:txBody>
                    <a:bodyPr/>
                    <a:lstStyle/>
                    <a:p>
                      <a:pPr algn="ctr" rtl="0" fontAlgn="ctr"/>
                      <a:endParaRPr lang="tr-TR" sz="1700" b="1" i="0" u="none" strike="noStrike" dirty="0">
                        <a:solidFill>
                          <a:srgbClr val="000000"/>
                        </a:solidFill>
                        <a:latin typeface="Times New Roman"/>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345635">
                <a:tc>
                  <a:txBody>
                    <a:bodyPr/>
                    <a:lstStyle/>
                    <a:p>
                      <a:pPr algn="l" rtl="0" fontAlgn="ctr"/>
                      <a:r>
                        <a:rPr lang="tr-TR" sz="1600" b="1" i="0" u="none" strike="noStrike" dirty="0">
                          <a:solidFill>
                            <a:srgbClr val="000000"/>
                          </a:solidFill>
                          <a:latin typeface="Times New Roman"/>
                        </a:rPr>
                        <a:t>AY</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gridSpan="2">
                  <a:txBody>
                    <a:bodyPr/>
                    <a:lstStyle/>
                    <a:p>
                      <a:pPr algn="ctr" rtl="0" fontAlgn="ctr"/>
                      <a:r>
                        <a:rPr lang="tr-TR" sz="1600" b="1" i="0" u="none" strike="noStrike" dirty="0">
                          <a:solidFill>
                            <a:srgbClr val="000000"/>
                          </a:solidFill>
                          <a:latin typeface="Times New Roman"/>
                        </a:rPr>
                        <a:t>2021</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hMerge="1">
                  <a:txBody>
                    <a:bodyPr/>
                    <a:lstStyle/>
                    <a:p>
                      <a:pPr algn="ctr" rtl="0" fontAlgn="ctr"/>
                      <a:endParaRPr lang="tr-TR" sz="1600" b="1" i="0" u="none" strike="noStrike" dirty="0">
                        <a:solidFill>
                          <a:srgbClr val="000000"/>
                        </a:solidFill>
                        <a:latin typeface="Times New Roman"/>
                      </a:endParaRP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4BACC6"/>
                    </a:solidFill>
                  </a:tcP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600" b="1" i="0" u="none" strike="noStrike" dirty="0">
                          <a:solidFill>
                            <a:srgbClr val="000000"/>
                          </a:solidFill>
                          <a:latin typeface="Times New Roman"/>
                        </a:rPr>
                        <a:t>2022</a:t>
                      </a:r>
                    </a:p>
                  </a:txBody>
                  <a:tcPr marL="9525" marR="9525" marT="9525" marB="0"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hMerge="1">
                  <a:txBody>
                    <a:bodyPr/>
                    <a:lstStyle/>
                    <a:p>
                      <a:pPr algn="ctr" rtl="0" fontAlgn="ctr"/>
                      <a:endParaRPr lang="tr-TR" sz="1600" b="1" i="0" u="none" strike="noStrike" dirty="0">
                        <a:solidFill>
                          <a:srgbClr val="000000"/>
                        </a:solidFill>
                        <a:latin typeface="Times New Roman"/>
                      </a:endParaRP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4BACC6"/>
                    </a:solidFill>
                  </a:tcPr>
                </a:tc>
                <a:tc gridSpan="2">
                  <a:txBody>
                    <a:bodyPr/>
                    <a:lstStyle/>
                    <a:p>
                      <a:pPr algn="ctr" rtl="0" fontAlgn="ctr"/>
                      <a:r>
                        <a:rPr lang="tr-TR" sz="1600" b="1" i="0" u="none" strike="noStrike" dirty="0">
                          <a:solidFill>
                            <a:srgbClr val="000000"/>
                          </a:solidFill>
                          <a:latin typeface="Times New Roman"/>
                        </a:rPr>
                        <a:t>2023</a:t>
                      </a:r>
                    </a:p>
                  </a:txBody>
                  <a:tcPr marL="9525" marR="9525" marT="9525" marB="0"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hMerge="1">
                  <a:txBody>
                    <a:bodyPr/>
                    <a:lstStyle/>
                    <a:p>
                      <a:pPr algn="ctr" rtl="0" fontAlgn="ctr"/>
                      <a:endParaRPr lang="tr-TR" sz="1600" b="1" i="0" u="none" strike="noStrike" dirty="0">
                        <a:solidFill>
                          <a:srgbClr val="000000"/>
                        </a:solidFill>
                        <a:latin typeface="Times New Roman"/>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4BACC6"/>
                    </a:solidFill>
                  </a:tcPr>
                </a:tc>
                <a:tc gridSpan="2">
                  <a:txBody>
                    <a:bodyPr/>
                    <a:lstStyle/>
                    <a:p>
                      <a:pPr algn="ctr" rtl="0" fontAlgn="ctr"/>
                      <a:r>
                        <a:rPr lang="tr-TR" sz="1600" b="1" i="0" u="none" strike="noStrike" dirty="0">
                          <a:solidFill>
                            <a:srgbClr val="000000"/>
                          </a:solidFill>
                          <a:latin typeface="Times New Roman"/>
                        </a:rPr>
                        <a:t>2024</a:t>
                      </a:r>
                    </a:p>
                  </a:txBody>
                  <a:tcPr marL="9525" marR="9525" marT="9525" marB="0"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hMerge="1">
                  <a:txBody>
                    <a:bodyPr/>
                    <a:lstStyle/>
                    <a:p>
                      <a:pPr algn="ctr" rtl="0" fontAlgn="ctr"/>
                      <a:endParaRPr lang="tr-TR" sz="1800" b="1" i="0" u="none" strike="noStrike" dirty="0">
                        <a:solidFill>
                          <a:srgbClr val="000000"/>
                        </a:solidFill>
                        <a:latin typeface="Times New Roman"/>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4BACC6"/>
                    </a:solidFill>
                  </a:tcPr>
                </a:tc>
                <a:tc gridSpan="2">
                  <a:txBody>
                    <a:bodyPr/>
                    <a:lstStyle/>
                    <a:p>
                      <a:pPr algn="ctr" rtl="0" fontAlgn="ctr"/>
                      <a:r>
                        <a:rPr lang="tr-TR" sz="1600" b="1" i="0" u="none" strike="noStrike" dirty="0">
                          <a:solidFill>
                            <a:srgbClr val="000000"/>
                          </a:solidFill>
                          <a:latin typeface="Times New Roman"/>
                        </a:rPr>
                        <a:t>2025</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hMerge="1">
                  <a:txBody>
                    <a:bodyPr/>
                    <a:lstStyle/>
                    <a:p>
                      <a:pPr algn="ctr" rtl="0" fontAlgn="ctr"/>
                      <a:endParaRPr lang="tr-TR" sz="1600" b="1" i="0" u="none" strike="noStrike" dirty="0">
                        <a:solidFill>
                          <a:srgbClr val="000000"/>
                        </a:solidFill>
                        <a:latin typeface="Times New Roman"/>
                      </a:endParaRP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428905">
                <a:tc>
                  <a:txBody>
                    <a:bodyPr/>
                    <a:lstStyle/>
                    <a:p>
                      <a:pPr algn="l" rtl="0" fontAlgn="ctr"/>
                      <a:endParaRPr lang="tr-TR" sz="1600" b="1" i="0" u="none" strike="noStrike" dirty="0">
                        <a:solidFill>
                          <a:srgbClr val="000000"/>
                        </a:solidFill>
                        <a:latin typeface="Times New Roman"/>
                      </a:endParaRP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rtl="0" fontAlgn="ctr"/>
                      <a:r>
                        <a:rPr lang="tr-TR" sz="1400" b="1" i="0" u="none" strike="noStrike" dirty="0">
                          <a:solidFill>
                            <a:srgbClr val="000000"/>
                          </a:solidFill>
                          <a:latin typeface="Times New Roman"/>
                        </a:rPr>
                        <a:t>İPOTEKLİ</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rtl="0" fontAlgn="ctr"/>
                      <a:r>
                        <a:rPr lang="tr-TR" sz="1400" b="1" i="0" u="none" strike="noStrike" dirty="0">
                          <a:solidFill>
                            <a:srgbClr val="000000"/>
                          </a:solidFill>
                          <a:latin typeface="Times New Roman"/>
                        </a:rPr>
                        <a:t>DİĞER</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rtl="0" fontAlgn="ctr"/>
                      <a:r>
                        <a:rPr lang="tr-TR" sz="1400" b="1" i="0" u="none" strike="noStrike" dirty="0">
                          <a:solidFill>
                            <a:srgbClr val="000000"/>
                          </a:solidFill>
                          <a:latin typeface="Times New Roman"/>
                        </a:rPr>
                        <a:t>İPOTEKLİ</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rtl="0" fontAlgn="ctr"/>
                      <a:r>
                        <a:rPr lang="tr-TR" sz="1400" b="1" i="0" u="none" strike="noStrike" dirty="0">
                          <a:solidFill>
                            <a:srgbClr val="000000"/>
                          </a:solidFill>
                          <a:latin typeface="Times New Roman"/>
                        </a:rPr>
                        <a:t>DİĞER</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rtl="0" fontAlgn="ctr"/>
                      <a:r>
                        <a:rPr lang="tr-TR" sz="1400" b="1" i="0" u="none" strike="noStrike" dirty="0">
                          <a:solidFill>
                            <a:srgbClr val="000000"/>
                          </a:solidFill>
                          <a:latin typeface="Times New Roman"/>
                        </a:rPr>
                        <a:t>İPOTEKLİ</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rtl="0" fontAlgn="ctr"/>
                      <a:r>
                        <a:rPr lang="tr-TR" sz="1400" b="1" i="0" u="none" strike="noStrike" dirty="0">
                          <a:solidFill>
                            <a:srgbClr val="000000"/>
                          </a:solidFill>
                          <a:latin typeface="Times New Roman"/>
                        </a:rPr>
                        <a:t>DİĞER</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rtl="0" fontAlgn="ctr"/>
                      <a:r>
                        <a:rPr lang="tr-TR" sz="1400" b="1" i="0" u="none" strike="noStrike" dirty="0">
                          <a:solidFill>
                            <a:srgbClr val="000000"/>
                          </a:solidFill>
                          <a:latin typeface="Times New Roman"/>
                        </a:rPr>
                        <a:t>İPOTEKLİ</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rtl="0" fontAlgn="ctr"/>
                      <a:r>
                        <a:rPr lang="tr-TR" sz="1400" b="1" i="0" u="none" strike="noStrike" dirty="0">
                          <a:solidFill>
                            <a:srgbClr val="000000"/>
                          </a:solidFill>
                          <a:latin typeface="Times New Roman"/>
                        </a:rPr>
                        <a:t>DİĞER</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rtl="0" fontAlgn="ctr"/>
                      <a:r>
                        <a:rPr lang="tr-TR" sz="1400" b="1" i="0" u="none" strike="noStrike" dirty="0">
                          <a:solidFill>
                            <a:srgbClr val="000000"/>
                          </a:solidFill>
                          <a:latin typeface="Times New Roman"/>
                        </a:rPr>
                        <a:t>İPOTEKLİ</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rtl="0" fontAlgn="ctr"/>
                      <a:r>
                        <a:rPr lang="tr-TR" sz="1400" b="1" i="0" u="none" strike="noStrike" dirty="0">
                          <a:solidFill>
                            <a:srgbClr val="000000"/>
                          </a:solidFill>
                          <a:latin typeface="Times New Roman"/>
                        </a:rPr>
                        <a:t>DİĞER</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5"/>
                  </a:ext>
                </a:extLst>
              </a:tr>
              <a:tr h="345635">
                <a:tc>
                  <a:txBody>
                    <a:bodyPr/>
                    <a:lstStyle/>
                    <a:p>
                      <a:pPr algn="l" rtl="0" fontAlgn="ctr"/>
                      <a:r>
                        <a:rPr lang="tr-TR" sz="1300" b="0" i="0" u="none" strike="noStrike" dirty="0">
                          <a:solidFill>
                            <a:srgbClr val="000000"/>
                          </a:solidFill>
                          <a:latin typeface="Times New Roman"/>
                        </a:rPr>
                        <a:t>OCAK</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10.732</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59.855</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18.183</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70.123</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16.203</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81.505</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1" i="0" u="none" strike="noStrike" kern="1200" dirty="0">
                          <a:solidFill>
                            <a:srgbClr val="000000"/>
                          </a:solidFill>
                          <a:latin typeface="Times New Roman"/>
                          <a:ea typeface="+mn-ea"/>
                          <a:cs typeface="+mn-cs"/>
                        </a:rPr>
                        <a:t>5.915</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74.393</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16.726</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95.447</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45635">
                <a:tc>
                  <a:txBody>
                    <a:bodyPr/>
                    <a:lstStyle/>
                    <a:p>
                      <a:pPr algn="l" rtl="0" fontAlgn="ctr"/>
                      <a:r>
                        <a:rPr lang="tr-TR" sz="1300" b="0" i="0" u="none" strike="noStrike" dirty="0">
                          <a:solidFill>
                            <a:srgbClr val="000000"/>
                          </a:solidFill>
                          <a:latin typeface="Times New Roman"/>
                        </a:rPr>
                        <a:t>ŞUBAT</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a:solidFill>
                            <a:srgbClr val="000000"/>
                          </a:solidFill>
                          <a:latin typeface="Times New Roman"/>
                          <a:ea typeface="+mn-ea"/>
                          <a:cs typeface="+mn-cs"/>
                        </a:rPr>
                        <a:t>14.669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a:solidFill>
                            <a:srgbClr val="000000"/>
                          </a:solidFill>
                          <a:latin typeface="Times New Roman"/>
                          <a:ea typeface="+mn-ea"/>
                          <a:cs typeface="+mn-cs"/>
                        </a:rPr>
                        <a:t>66.553</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19.888</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77.699</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17.357</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62.674</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1" i="0" u="none" strike="noStrike" kern="1200" dirty="0">
                          <a:solidFill>
                            <a:srgbClr val="000000"/>
                          </a:solidFill>
                          <a:latin typeface="Times New Roman"/>
                          <a:ea typeface="+mn-ea"/>
                          <a:cs typeface="+mn-cs"/>
                        </a:rPr>
                        <a:t>8.827</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85.075</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 16.778</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 96.040</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345635">
                <a:tc>
                  <a:txBody>
                    <a:bodyPr/>
                    <a:lstStyle/>
                    <a:p>
                      <a:pPr algn="l" rtl="0" fontAlgn="ctr"/>
                      <a:r>
                        <a:rPr lang="tr-TR" sz="1300" b="0" i="0" u="none" strike="noStrike" dirty="0">
                          <a:solidFill>
                            <a:srgbClr val="000000"/>
                          </a:solidFill>
                          <a:latin typeface="Times New Roman"/>
                        </a:rPr>
                        <a:t>MART</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21.815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a:solidFill>
                            <a:srgbClr val="000000"/>
                          </a:solidFill>
                          <a:latin typeface="Times New Roman"/>
                          <a:ea typeface="+mn-ea"/>
                          <a:cs typeface="+mn-cs"/>
                        </a:rPr>
                        <a:t>89.426</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30.271</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103.899</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25.262</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80.214</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1" i="0" u="none" strike="noStrike" kern="1200" dirty="0">
                          <a:solidFill>
                            <a:srgbClr val="000000"/>
                          </a:solidFill>
                          <a:latin typeface="Times New Roman"/>
                          <a:ea typeface="+mn-ea"/>
                          <a:cs typeface="+mn-cs"/>
                        </a:rPr>
                        <a:t>12.880</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92.514</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18.225</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92.570</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45635">
                <a:tc>
                  <a:txBody>
                    <a:bodyPr/>
                    <a:lstStyle/>
                    <a:p>
                      <a:pPr algn="l" rtl="0" fontAlgn="ctr"/>
                      <a:r>
                        <a:rPr lang="tr-TR" sz="1300" b="0" i="0" u="none" strike="noStrike" dirty="0">
                          <a:solidFill>
                            <a:srgbClr val="000000"/>
                          </a:solidFill>
                          <a:latin typeface="Times New Roman"/>
                        </a:rPr>
                        <a:t>NİSAN </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a:solidFill>
                            <a:srgbClr val="000000"/>
                          </a:solidFill>
                          <a:latin typeface="Times New Roman"/>
                          <a:ea typeface="+mn-ea"/>
                          <a:cs typeface="+mn-cs"/>
                        </a:rPr>
                        <a:t>17.514</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a:solidFill>
                            <a:srgbClr val="000000"/>
                          </a:solidFill>
                          <a:latin typeface="Times New Roman"/>
                          <a:ea typeface="+mn-ea"/>
                          <a:cs typeface="+mn-cs"/>
                        </a:rPr>
                        <a:t>78.349</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32.030</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101.028</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21.769</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63.883</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1" i="0" u="none" strike="noStrike" kern="1200" dirty="0">
                          <a:solidFill>
                            <a:srgbClr val="000000"/>
                          </a:solidFill>
                          <a:latin typeface="Times New Roman"/>
                          <a:ea typeface="+mn-ea"/>
                          <a:cs typeface="+mn-cs"/>
                        </a:rPr>
                        <a:t>7.071</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68.498</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17.465</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100.894</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345635">
                <a:tc>
                  <a:txBody>
                    <a:bodyPr/>
                    <a:lstStyle/>
                    <a:p>
                      <a:pPr algn="l" rtl="0" fontAlgn="ctr"/>
                      <a:r>
                        <a:rPr lang="tr-TR" sz="1300" b="0" i="0" u="none" strike="noStrike" dirty="0">
                          <a:solidFill>
                            <a:srgbClr val="000000"/>
                          </a:solidFill>
                          <a:latin typeface="Times New Roman"/>
                        </a:rPr>
                        <a:t>MAYIS</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a:solidFill>
                            <a:srgbClr val="000000"/>
                          </a:solidFill>
                          <a:latin typeface="Times New Roman"/>
                          <a:ea typeface="+mn-ea"/>
                          <a:cs typeface="+mn-cs"/>
                        </a:rPr>
                        <a:t>10.560</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48.606</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29.335</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93.433</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27.476</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85.800</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1" i="0" u="none" strike="noStrike" kern="1200" dirty="0">
                          <a:solidFill>
                            <a:srgbClr val="000000"/>
                          </a:solidFill>
                          <a:latin typeface="Times New Roman"/>
                          <a:ea typeface="+mn-ea"/>
                          <a:cs typeface="+mn-cs"/>
                        </a:rPr>
                        <a:t>9.909</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100.679</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19.412</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110.613</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443889">
                <a:tc>
                  <a:txBody>
                    <a:bodyPr/>
                    <a:lstStyle/>
                    <a:p>
                      <a:pPr algn="l" rtl="0" fontAlgn="ctr"/>
                      <a:r>
                        <a:rPr lang="tr-TR" sz="1300" b="0" i="0" u="none" strike="noStrike" dirty="0">
                          <a:solidFill>
                            <a:srgbClr val="000000"/>
                          </a:solidFill>
                          <a:latin typeface="Times New Roman"/>
                        </a:rPr>
                        <a:t>HAZİRAN</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a:solidFill>
                            <a:srgbClr val="000000"/>
                          </a:solidFill>
                          <a:latin typeface="Times New Roman"/>
                          <a:ea typeface="+mn-ea"/>
                          <a:cs typeface="+mn-cs"/>
                        </a:rPr>
                        <a:t>28.878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105.853</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40.610</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109.899</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13.463</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70.173</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1" i="0" u="none" strike="noStrike" kern="1200" dirty="0">
                          <a:solidFill>
                            <a:srgbClr val="000000"/>
                          </a:solidFill>
                          <a:latin typeface="Times New Roman"/>
                          <a:ea typeface="+mn-ea"/>
                          <a:cs typeface="+mn-cs"/>
                        </a:rPr>
                        <a:t>6.813</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72.500</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07"/>
                  </a:ext>
                </a:extLst>
              </a:tr>
              <a:tr h="443889">
                <a:tc>
                  <a:txBody>
                    <a:bodyPr/>
                    <a:lstStyle/>
                    <a:p>
                      <a:pPr algn="l" rtl="0" fontAlgn="ctr"/>
                      <a:r>
                        <a:rPr lang="tr-TR" sz="1300" b="0" i="0" u="none" strike="noStrike" dirty="0">
                          <a:solidFill>
                            <a:srgbClr val="000000"/>
                          </a:solidFill>
                          <a:latin typeface="Times New Roman"/>
                        </a:rPr>
                        <a:t>TEMMUZ</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a:solidFill>
                            <a:srgbClr val="000000"/>
                          </a:solidFill>
                          <a:latin typeface="Times New Roman"/>
                          <a:ea typeface="+mn-ea"/>
                          <a:cs typeface="+mn-cs"/>
                        </a:rPr>
                        <a:t>20.553</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87.232</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19.146</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74.756 </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14.533</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95.015</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ctr"/>
                      <a:r>
                        <a:rPr lang="tr-TR" sz="1450" b="1" i="0" u="none" strike="noStrike" kern="1200" dirty="0">
                          <a:solidFill>
                            <a:srgbClr val="000000"/>
                          </a:solidFill>
                          <a:latin typeface="Times New Roman"/>
                          <a:ea typeface="+mn-ea"/>
                          <a:cs typeface="+mn-cs"/>
                        </a:rPr>
                        <a:t>11.496</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115.592</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endParaRPr lang="tr-TR" sz="1450" b="1" i="0" u="none" strike="noStrike" kern="120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08"/>
                  </a:ext>
                </a:extLst>
              </a:tr>
              <a:tr h="443889">
                <a:tc>
                  <a:txBody>
                    <a:bodyPr/>
                    <a:lstStyle/>
                    <a:p>
                      <a:pPr algn="l" rtl="0" fontAlgn="ctr"/>
                      <a:r>
                        <a:rPr lang="tr-TR" sz="1300" b="0" i="0" u="none" strike="noStrike" dirty="0">
                          <a:solidFill>
                            <a:srgbClr val="000000"/>
                          </a:solidFill>
                          <a:latin typeface="Times New Roman"/>
                        </a:rPr>
                        <a:t>AĞUSTOS</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27.375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114.025</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16.375</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105.716</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16.375</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22.168</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1" i="0" u="none" strike="noStrike" kern="1200" dirty="0">
                          <a:solidFill>
                            <a:srgbClr val="000000"/>
                          </a:solidFill>
                          <a:latin typeface="Times New Roman"/>
                          <a:ea typeface="+mn-ea"/>
                          <a:cs typeface="+mn-cs"/>
                        </a:rPr>
                        <a:t>13.574</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120.581</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09"/>
                  </a:ext>
                </a:extLst>
              </a:tr>
              <a:tr h="345635">
                <a:tc>
                  <a:txBody>
                    <a:bodyPr/>
                    <a:lstStyle/>
                    <a:p>
                      <a:pPr algn="l" rtl="0" fontAlgn="ctr"/>
                      <a:r>
                        <a:rPr lang="tr-TR" sz="1300" b="0" i="0" u="none" strike="noStrike" dirty="0">
                          <a:solidFill>
                            <a:srgbClr val="000000"/>
                          </a:solidFill>
                          <a:latin typeface="Times New Roman"/>
                        </a:rPr>
                        <a:t>EYLÜL</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29.759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117.384</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16.970</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96.432</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8.446</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94.210</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1" i="0" u="none" strike="noStrike" kern="1200" dirty="0">
                          <a:solidFill>
                            <a:srgbClr val="000000"/>
                          </a:solidFill>
                          <a:latin typeface="Times New Roman"/>
                          <a:ea typeface="+mn-ea"/>
                          <a:cs typeface="+mn-cs"/>
                        </a:rPr>
                        <a:t>15.825</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125.094</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0"/>
                  </a:ext>
                </a:extLst>
              </a:tr>
              <a:tr h="345635">
                <a:tc>
                  <a:txBody>
                    <a:bodyPr/>
                    <a:lstStyle/>
                    <a:p>
                      <a:pPr algn="l" rtl="0" fontAlgn="ctr"/>
                      <a:r>
                        <a:rPr lang="tr-TR" sz="1300" b="0" i="0" u="none" strike="noStrike" dirty="0">
                          <a:solidFill>
                            <a:srgbClr val="000000"/>
                          </a:solidFill>
                          <a:latin typeface="Times New Roman"/>
                        </a:rPr>
                        <a:t>EKİM</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28.049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fontAlgn="ctr"/>
                      <a:r>
                        <a:rPr lang="tr-TR" sz="1450" b="0" i="0" u="none" strike="noStrike" kern="1200" dirty="0">
                          <a:solidFill>
                            <a:srgbClr val="000000"/>
                          </a:solidFill>
                          <a:latin typeface="Times New Roman"/>
                          <a:ea typeface="+mn-ea"/>
                          <a:cs typeface="+mn-cs"/>
                        </a:rPr>
                        <a:t>109.352</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13.268</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89.392</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5.577</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88.184</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fontAlgn="ctr"/>
                      <a:r>
                        <a:rPr lang="tr-TR" sz="1450" b="1" i="0" u="none" strike="noStrike" kern="1200" dirty="0">
                          <a:solidFill>
                            <a:srgbClr val="000000"/>
                          </a:solidFill>
                          <a:latin typeface="Times New Roman"/>
                          <a:ea typeface="+mn-ea"/>
                          <a:cs typeface="+mn-cs"/>
                        </a:rPr>
                        <a:t>21.095</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50" b="1" i="0" u="none" strike="noStrike" kern="1200" dirty="0">
                          <a:solidFill>
                            <a:srgbClr val="000000"/>
                          </a:solidFill>
                          <a:latin typeface="Times New Roman"/>
                          <a:ea typeface="+mn-ea"/>
                          <a:cs typeface="+mn-cs"/>
                        </a:rPr>
                        <a:t>144.043</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1"/>
                  </a:ext>
                </a:extLst>
              </a:tr>
              <a:tr h="359933">
                <a:tc>
                  <a:txBody>
                    <a:bodyPr/>
                    <a:lstStyle/>
                    <a:p>
                      <a:pPr algn="l" rtl="0" fontAlgn="ctr"/>
                      <a:r>
                        <a:rPr lang="tr-TR" sz="1300" b="0" i="0" u="none" strike="noStrike" dirty="0">
                          <a:solidFill>
                            <a:srgbClr val="000000"/>
                          </a:solidFill>
                          <a:latin typeface="Times New Roman"/>
                        </a:rPr>
                        <a:t>KASIM</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39.366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139.448</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16.655</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50" b="0" i="0" u="none" strike="noStrike" kern="1200" dirty="0">
                          <a:solidFill>
                            <a:srgbClr val="000000"/>
                          </a:solidFill>
                          <a:latin typeface="Times New Roman"/>
                          <a:ea typeface="+mn-ea"/>
                          <a:cs typeface="+mn-cs"/>
                        </a:rPr>
                        <a:t>101.151</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5.245</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88.269</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b"/>
                      <a:r>
                        <a:rPr lang="tr-TR" sz="1400" b="1" i="0" u="none" strike="noStrike" dirty="0">
                          <a:solidFill>
                            <a:srgbClr val="000000"/>
                          </a:solidFill>
                          <a:effectLst/>
                          <a:latin typeface="Arial" panose="020B0604020202020204" pitchFamily="34" charset="0"/>
                        </a:rPr>
                        <a:t> 21.804</a:t>
                      </a:r>
                    </a:p>
                  </a:txBody>
                  <a:tcPr marL="7620" marR="7620" marT="7620"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fontAlgn="b"/>
                      <a:r>
                        <a:rPr lang="tr-TR" sz="1400" b="1" i="0" u="none" strike="noStrike" dirty="0">
                          <a:solidFill>
                            <a:srgbClr val="000000"/>
                          </a:solidFill>
                          <a:effectLst/>
                          <a:latin typeface="Arial" panose="020B0604020202020204" pitchFamily="34" charset="0"/>
                        </a:rPr>
                        <a:t> 131.210</a:t>
                      </a:r>
                    </a:p>
                  </a:txBody>
                  <a:tcPr marL="7620" marR="7620" marT="762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2"/>
                  </a:ext>
                </a:extLst>
              </a:tr>
              <a:tr h="359933">
                <a:tc>
                  <a:txBody>
                    <a:bodyPr/>
                    <a:lstStyle/>
                    <a:p>
                      <a:pPr algn="l" rtl="0" fontAlgn="ctr"/>
                      <a:r>
                        <a:rPr lang="tr-TR" sz="1300" b="0" i="0" u="none" strike="noStrike" dirty="0">
                          <a:solidFill>
                            <a:srgbClr val="000000"/>
                          </a:solidFill>
                          <a:latin typeface="Times New Roman"/>
                        </a:rPr>
                        <a:t>ARALIK</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45.260</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181.243</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21.796</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186.167</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6.042</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50" b="0" i="0" u="none" strike="noStrike" kern="1200" dirty="0">
                          <a:solidFill>
                            <a:srgbClr val="000000"/>
                          </a:solidFill>
                          <a:latin typeface="Times New Roman"/>
                          <a:ea typeface="+mn-ea"/>
                          <a:cs typeface="+mn-cs"/>
                        </a:rPr>
                        <a:t>132.535</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tcPr>
                </a:tc>
                <a:tc>
                  <a:txBody>
                    <a:bodyPr/>
                    <a:lstStyle/>
                    <a:p>
                      <a:pPr algn="ctr" fontAlgn="ctr"/>
                      <a:r>
                        <a:rPr lang="tr-TR" sz="1400" b="1" i="0" u="none" strike="noStrike" kern="1200" dirty="0">
                          <a:solidFill>
                            <a:srgbClr val="000000"/>
                          </a:solidFill>
                          <a:latin typeface="Arial" panose="020B0604020202020204" pitchFamily="34" charset="0"/>
                          <a:ea typeface="+mn-ea"/>
                          <a:cs typeface="Arial" panose="020B0604020202020204" pitchFamily="34" charset="0"/>
                        </a:rPr>
                        <a:t>23.277</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400" b="1" i="0" u="none" strike="noStrike" kern="1200" dirty="0">
                          <a:solidFill>
                            <a:srgbClr val="000000"/>
                          </a:solidFill>
                          <a:latin typeface="Arial" panose="020B0604020202020204" pitchFamily="34" charset="0"/>
                          <a:ea typeface="+mn-ea"/>
                          <a:cs typeface="Arial" panose="020B0604020202020204" pitchFamily="34" charset="0"/>
                        </a:rPr>
                        <a:t>189.360</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FFF00"/>
                    </a:solid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tc>
                  <a:txBody>
                    <a:bodyPr/>
                    <a:lstStyle/>
                    <a:p>
                      <a:pPr algn="ctr" fontAlgn="ctr"/>
                      <a:endParaRPr lang="tr-TR" sz="1450" b="1" i="0" u="none" strike="noStrike" kern="1200" dirty="0">
                        <a:solidFill>
                          <a:srgbClr val="000000"/>
                        </a:solidFill>
                        <a:latin typeface="Times New Roman"/>
                        <a:ea typeface="+mn-ea"/>
                        <a:cs typeface="+mn-cs"/>
                      </a:endParaRP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3"/>
                  </a:ext>
                </a:extLst>
              </a:tr>
              <a:tr h="443889">
                <a:tc>
                  <a:txBody>
                    <a:bodyPr/>
                    <a:lstStyle/>
                    <a:p>
                      <a:pPr algn="l" rtl="0" fontAlgn="ctr"/>
                      <a:r>
                        <a:rPr lang="tr-TR" sz="1300" b="1" i="0" u="none" strike="noStrike" dirty="0">
                          <a:solidFill>
                            <a:srgbClr val="000000"/>
                          </a:solidFill>
                          <a:latin typeface="Times New Roman"/>
                        </a:rPr>
                        <a:t>TOPLAM</a:t>
                      </a:r>
                    </a:p>
                  </a:txBody>
                  <a:tcPr marL="171450" marR="9525" marT="9525" marB="0" anchor="ctr">
                    <a:lnL w="190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fontAlgn="ctr"/>
                      <a:r>
                        <a:rPr lang="tr-TR" sz="1450" b="1" i="0" u="none" strike="noStrike" kern="1200" dirty="0">
                          <a:solidFill>
                            <a:srgbClr val="000000"/>
                          </a:solidFill>
                          <a:latin typeface="Times New Roman"/>
                          <a:ea typeface="+mn-ea"/>
                          <a:cs typeface="+mn-cs"/>
                        </a:rPr>
                        <a:t>294.530</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fontAlgn="ctr"/>
                      <a:r>
                        <a:rPr lang="tr-TR" sz="1450" b="1" i="0" u="none" strike="noStrike" kern="1200" dirty="0">
                          <a:solidFill>
                            <a:srgbClr val="000000"/>
                          </a:solidFill>
                          <a:latin typeface="Times New Roman"/>
                          <a:ea typeface="+mn-ea"/>
                          <a:cs typeface="+mn-cs"/>
                        </a:rPr>
                        <a:t>1.197.326</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fontAlgn="ctr"/>
                      <a:r>
                        <a:rPr lang="tr-TR" sz="1450" b="1" i="0" u="none" strike="noStrike" kern="1200" dirty="0">
                          <a:solidFill>
                            <a:srgbClr val="000000"/>
                          </a:solidFill>
                          <a:latin typeface="Times New Roman"/>
                          <a:ea typeface="+mn-ea"/>
                          <a:cs typeface="+mn-cs"/>
                        </a:rPr>
                        <a:t>274.527</a:t>
                      </a:r>
                    </a:p>
                  </a:txBody>
                  <a:tcPr marL="9525" marR="9525" marT="9525" marB="0" anchor="ctr">
                    <a:lnL w="38100" cap="flat" cmpd="sng" algn="ctr">
                      <a:solidFill>
                        <a:schemeClr val="bg1">
                          <a:lumMod val="65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fontAlgn="ctr"/>
                      <a:r>
                        <a:rPr lang="tr-TR" sz="1450" b="1" i="0" u="none" strike="noStrike" kern="1200" dirty="0">
                          <a:solidFill>
                            <a:srgbClr val="000000"/>
                          </a:solidFill>
                          <a:latin typeface="Times New Roman"/>
                          <a:ea typeface="+mn-ea"/>
                          <a:cs typeface="+mn-cs"/>
                        </a:rPr>
                        <a:t>1.209.695</a:t>
                      </a:r>
                    </a:p>
                  </a:txBody>
                  <a:tcPr marL="9525" marR="9525" marT="9525" marB="0" anchor="ctr">
                    <a:lnL w="63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fontAlgn="ctr"/>
                      <a:r>
                        <a:rPr lang="tr-TR" sz="1450" b="1" i="0" u="none" strike="noStrike" kern="1200" dirty="0">
                          <a:solidFill>
                            <a:srgbClr val="000000"/>
                          </a:solidFill>
                          <a:latin typeface="Times New Roman"/>
                          <a:ea typeface="+mn-ea"/>
                          <a:cs typeface="+mn-cs"/>
                        </a:rPr>
                        <a:t>53.455</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fontAlgn="ctr"/>
                      <a:r>
                        <a:rPr lang="tr-TR" sz="1450" b="1" i="0" u="none" strike="noStrike" kern="1200" dirty="0">
                          <a:solidFill>
                            <a:srgbClr val="000000"/>
                          </a:solidFill>
                          <a:latin typeface="Times New Roman"/>
                          <a:ea typeface="+mn-ea"/>
                          <a:cs typeface="+mn-cs"/>
                        </a:rPr>
                        <a:t>1.048.178</a:t>
                      </a:r>
                    </a:p>
                  </a:txBody>
                  <a:tcPr marL="9525" marR="9525" marT="9525" marB="0" anchor="ctr">
                    <a:lnL w="19050" cap="flat" cmpd="sng" algn="ctr">
                      <a:solidFill>
                        <a:srgbClr val="7F7F7F"/>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fontAlgn="ctr"/>
                      <a:r>
                        <a:rPr lang="tr-TR" sz="1400" b="1" i="0" u="none" strike="noStrike" kern="1200" dirty="0">
                          <a:solidFill>
                            <a:srgbClr val="000000"/>
                          </a:solidFill>
                          <a:latin typeface="Arial" panose="020B0604020202020204" pitchFamily="34" charset="0"/>
                          <a:ea typeface="+mn-ea"/>
                          <a:cs typeface="Arial" panose="020B0604020202020204" pitchFamily="34" charset="0"/>
                        </a:rPr>
                        <a:t>158.486</a:t>
                      </a:r>
                    </a:p>
                  </a:txBody>
                  <a:tcPr marL="9525" marR="9525" marT="9525" marB="0" anchor="ctr">
                    <a:lnL w="38100" cap="flat" cmpd="sng" algn="ctr">
                      <a:solidFill>
                        <a:schemeClr val="bg1">
                          <a:lumMod val="65000"/>
                        </a:schemeClr>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fontAlgn="ctr"/>
                      <a:r>
                        <a:rPr lang="tr-TR" sz="1400" b="1" i="0" u="none" strike="noStrike" kern="1200" dirty="0">
                          <a:solidFill>
                            <a:srgbClr val="000000"/>
                          </a:solidFill>
                          <a:latin typeface="Arial" panose="020B0604020202020204" pitchFamily="34" charset="0"/>
                          <a:ea typeface="+mn-ea"/>
                          <a:cs typeface="Arial" panose="020B0604020202020204" pitchFamily="34" charset="0"/>
                        </a:rPr>
                        <a:t>1.319.539</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fontAlgn="ctr"/>
                      <a:r>
                        <a:rPr lang="tr-TR" sz="1450" b="1" i="0" u="none" strike="noStrike" kern="1200" dirty="0">
                          <a:solidFill>
                            <a:srgbClr val="000000"/>
                          </a:solidFill>
                          <a:latin typeface="Times New Roman"/>
                          <a:ea typeface="+mn-ea"/>
                          <a:cs typeface="+mn-cs"/>
                        </a:rPr>
                        <a:t>88.606</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accent2">
                        <a:lumMod val="20000"/>
                        <a:lumOff val="80000"/>
                      </a:schemeClr>
                    </a:solidFill>
                  </a:tcPr>
                </a:tc>
                <a:tc>
                  <a:txBody>
                    <a:bodyPr/>
                    <a:lstStyle/>
                    <a:p>
                      <a:pPr algn="ctr" fontAlgn="ctr"/>
                      <a:r>
                        <a:rPr lang="tr-TR" sz="1450" b="1" i="0" u="none" strike="noStrike" kern="1200" dirty="0">
                          <a:solidFill>
                            <a:srgbClr val="000000"/>
                          </a:solidFill>
                          <a:latin typeface="Times New Roman"/>
                          <a:ea typeface="+mn-ea"/>
                          <a:cs typeface="+mn-cs"/>
                        </a:rPr>
                        <a:t>495.564</a:t>
                      </a:r>
                    </a:p>
                  </a:txBody>
                  <a:tcPr marL="9525" marR="9525" marT="952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84026280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1" y="186612"/>
            <a:ext cx="8229600" cy="961053"/>
          </a:xfrm>
          <a:solidFill>
            <a:schemeClr val="accent5">
              <a:lumMod val="20000"/>
              <a:lumOff val="80000"/>
            </a:schemeClr>
          </a:solidFill>
          <a:ln>
            <a:solidFill>
              <a:schemeClr val="accent1"/>
            </a:solidFill>
          </a:ln>
        </p:spPr>
        <p:txBody>
          <a:bodyPr>
            <a:normAutofit/>
          </a:bodyPr>
          <a:lstStyle/>
          <a:p>
            <a:pPr lvl="0">
              <a:spcBef>
                <a:spcPct val="20000"/>
              </a:spcBef>
            </a:pPr>
            <a:r>
              <a:rPr lang="tr-TR" sz="2400" b="1" dirty="0">
                <a:solidFill>
                  <a:prstClr val="black"/>
                </a:solidFill>
                <a:latin typeface="Times New Roman" pitchFamily="18" charset="0"/>
                <a:ea typeface="+mn-ea"/>
                <a:cs typeface="Times New Roman" pitchFamily="18" charset="0"/>
              </a:rPr>
              <a:t>TC. MERKEZ BANKASI </a:t>
            </a:r>
            <a:br>
              <a:rPr lang="tr-TR" sz="2400" b="1" dirty="0">
                <a:solidFill>
                  <a:prstClr val="black"/>
                </a:solidFill>
                <a:latin typeface="Times New Roman" pitchFamily="18" charset="0"/>
                <a:ea typeface="+mn-ea"/>
                <a:cs typeface="Times New Roman" pitchFamily="18" charset="0"/>
              </a:rPr>
            </a:br>
            <a:r>
              <a:rPr lang="tr-TR" sz="2400" b="1" dirty="0">
                <a:solidFill>
                  <a:prstClr val="black"/>
                </a:solidFill>
                <a:latin typeface="Times New Roman" pitchFamily="18" charset="0"/>
                <a:ea typeface="+mn-ea"/>
                <a:cs typeface="Times New Roman" pitchFamily="18" charset="0"/>
              </a:rPr>
              <a:t>KONUT FİYAT ENDEKSİ</a:t>
            </a:r>
            <a:endParaRPr lang="tr-TR" sz="2400" dirty="0"/>
          </a:p>
        </p:txBody>
      </p:sp>
      <p:sp>
        <p:nvSpPr>
          <p:cNvPr id="3" name="İçerik Yer Tutucusu 2"/>
          <p:cNvSpPr>
            <a:spLocks noGrp="1"/>
          </p:cNvSpPr>
          <p:nvPr>
            <p:ph idx="1"/>
          </p:nvPr>
        </p:nvSpPr>
        <p:spPr>
          <a:xfrm>
            <a:off x="457199" y="1147665"/>
            <a:ext cx="8229600" cy="5523723"/>
          </a:xfrm>
          <a:ln>
            <a:solidFill>
              <a:schemeClr val="accent1"/>
            </a:solidFill>
          </a:ln>
        </p:spPr>
        <p:txBody>
          <a:bodyPr>
            <a:noAutofit/>
          </a:bodyPr>
          <a:lstStyle/>
          <a:p>
            <a:r>
              <a:rPr lang="tr-TR" sz="2200" dirty="0">
                <a:latin typeface="Times New Roman" panose="02020603050405020304" pitchFamily="18" charset="0"/>
                <a:cs typeface="Times New Roman" panose="02020603050405020304" pitchFamily="18" charset="0"/>
              </a:rPr>
              <a:t>Türkiye konut piyasasındaki fiyat değişimlerini takip etmek amacıyla oluşturulan endekstir. Konut fiyat endeksinin hesaplanmasında, satışa konu olan tüm konutlara ilişkin fiyat verileri kullanılmaktadır. Konutun fiyatını temsil etmek üzere, bireysel konut kredisi talebiyle </a:t>
            </a:r>
            <a:r>
              <a:rPr lang="tr-TR" sz="2200" b="1" dirty="0">
                <a:latin typeface="Times New Roman" panose="02020603050405020304" pitchFamily="18" charset="0"/>
                <a:cs typeface="Times New Roman" panose="02020603050405020304" pitchFamily="18" charset="0"/>
              </a:rPr>
              <a:t>kredi veren ticari bankalara yapılan başvurular sırasında düzenlenen değerleme raporlarındaki konut değerleri kullanılmaktadır.</a:t>
            </a:r>
            <a:r>
              <a:rPr lang="tr-TR" sz="2200" dirty="0">
                <a:latin typeface="Times New Roman" panose="02020603050405020304" pitchFamily="18" charset="0"/>
                <a:cs typeface="Times New Roman" panose="02020603050405020304" pitchFamily="18" charset="0"/>
              </a:rPr>
              <a:t> Konut kredilerine temel oluşturan değerleme raporları gayrimenkul değerleme şirketleri tarafından düzenlenmektedir. Satışın gerçekleşerek kredinin kullandırılması şartı aranmamakta, değerlemesi yapılan tüm konutlar kapsama dâhil edilmektedir.</a:t>
            </a:r>
          </a:p>
          <a:p>
            <a:endParaRPr lang="tr-TR" sz="2200" dirty="0">
              <a:latin typeface="Times New Roman" panose="02020603050405020304" pitchFamily="18" charset="0"/>
              <a:cs typeface="Times New Roman" panose="02020603050405020304" pitchFamily="18" charset="0"/>
            </a:endParaRPr>
          </a:p>
          <a:p>
            <a:r>
              <a:rPr lang="tr-TR" sz="2200" dirty="0">
                <a:latin typeface="Times New Roman" panose="02020603050405020304" pitchFamily="18" charset="0"/>
                <a:cs typeface="Times New Roman" panose="02020603050405020304" pitchFamily="18" charset="0"/>
              </a:rPr>
              <a:t>Türkiye genelini temsil etmek üzere, konutların gözlemlenebilen özelliklerine bağlı kalite etkisinden arındırılmış fiyat değişimlerini izlemek amacıyla, </a:t>
            </a:r>
            <a:r>
              <a:rPr lang="tr-TR" sz="2200" dirty="0" err="1">
                <a:latin typeface="Times New Roman" panose="02020603050405020304" pitchFamily="18" charset="0"/>
                <a:cs typeface="Times New Roman" panose="02020603050405020304" pitchFamily="18" charset="0"/>
              </a:rPr>
              <a:t>hedonik</a:t>
            </a:r>
            <a:r>
              <a:rPr lang="tr-TR" sz="2200" dirty="0">
                <a:latin typeface="Times New Roman" panose="02020603050405020304" pitchFamily="18" charset="0"/>
                <a:cs typeface="Times New Roman" panose="02020603050405020304" pitchFamily="18" charset="0"/>
              </a:rPr>
              <a:t> regresyon yöntemi kullanılarak oluşturulan fiyat endeksidir.</a:t>
            </a:r>
          </a:p>
        </p:txBody>
      </p:sp>
    </p:spTree>
    <p:extLst>
      <p:ext uri="{BB962C8B-B14F-4D97-AF65-F5344CB8AC3E}">
        <p14:creationId xmlns:p14="http://schemas.microsoft.com/office/powerpoint/2010/main" val="27222574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0" y="0"/>
            <a:ext cx="9144000" cy="6768000"/>
          </a:xfrm>
          <a:solidFill>
            <a:schemeClr val="bg1"/>
          </a:solidFill>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000" b="1" dirty="0">
                <a:latin typeface="Times New Roman" pitchFamily="18" charset="0"/>
                <a:cs typeface="Times New Roman" pitchFamily="18" charset="0"/>
              </a:rPr>
              <a:t>TC. MERKEZ BANKASI KONUT FİYAT ENDEKSİ</a:t>
            </a:r>
          </a:p>
          <a:p>
            <a:pPr marL="514350" indent="-514350" algn="ctr">
              <a:buClrTx/>
              <a:buNone/>
            </a:pPr>
            <a:r>
              <a:rPr lang="tr-TR" sz="2000" b="1" dirty="0">
                <a:latin typeface="Times New Roman" pitchFamily="18" charset="0"/>
                <a:cs typeface="Times New Roman" pitchFamily="18" charset="0"/>
              </a:rPr>
              <a:t>        (Kaynak: 21 Ocak 2025 </a:t>
            </a:r>
            <a:r>
              <a:rPr lang="tr-TR" sz="2000" b="1" dirty="0">
                <a:latin typeface="Times New Roman" pitchFamily="18" charset="0"/>
                <a:cs typeface="Times New Roman" pitchFamily="18" charset="0"/>
                <a:hlinkClick r:id="rId3"/>
              </a:rPr>
              <a:t>www.tcmb.gov.tr</a:t>
            </a:r>
            <a:r>
              <a:rPr lang="tr-TR" sz="2000" b="1" dirty="0">
                <a:latin typeface="Times New Roman" pitchFamily="18" charset="0"/>
                <a:cs typeface="Times New Roman" pitchFamily="18" charset="0"/>
              </a:rPr>
              <a:t> )</a:t>
            </a:r>
            <a:endParaRPr lang="tr-TR" sz="2000" dirty="0">
              <a:latin typeface="Times New Roman" pitchFamily="18" charset="0"/>
              <a:cs typeface="Times New Roman" pitchFamily="18" charset="0"/>
            </a:endParaRPr>
          </a:p>
        </p:txBody>
      </p:sp>
      <p:graphicFrame>
        <p:nvGraphicFramePr>
          <p:cNvPr id="4" name="3 Tablo"/>
          <p:cNvGraphicFramePr>
            <a:graphicFrameLocks noGrp="1"/>
          </p:cNvGraphicFramePr>
          <p:nvPr/>
        </p:nvGraphicFramePr>
        <p:xfrm>
          <a:off x="214284" y="785789"/>
          <a:ext cx="8826687" cy="5833951"/>
        </p:xfrm>
        <a:graphic>
          <a:graphicData uri="http://schemas.openxmlformats.org/drawingml/2006/table">
            <a:tbl>
              <a:tblPr firstRow="1" bandRow="1">
                <a:tableStyleId>{5940675A-B579-460E-94D1-54222C63F5DA}</a:tableStyleId>
              </a:tblPr>
              <a:tblGrid>
                <a:gridCol w="940547">
                  <a:extLst>
                    <a:ext uri="{9D8B030D-6E8A-4147-A177-3AD203B41FA5}">
                      <a16:colId xmlns:a16="http://schemas.microsoft.com/office/drawing/2014/main" val="20000"/>
                    </a:ext>
                  </a:extLst>
                </a:gridCol>
                <a:gridCol w="821661">
                  <a:extLst>
                    <a:ext uri="{9D8B030D-6E8A-4147-A177-3AD203B41FA5}">
                      <a16:colId xmlns:a16="http://schemas.microsoft.com/office/drawing/2014/main" val="20001"/>
                    </a:ext>
                  </a:extLst>
                </a:gridCol>
                <a:gridCol w="770037">
                  <a:extLst>
                    <a:ext uri="{9D8B030D-6E8A-4147-A177-3AD203B41FA5}">
                      <a16:colId xmlns:a16="http://schemas.microsoft.com/office/drawing/2014/main" val="20002"/>
                    </a:ext>
                  </a:extLst>
                </a:gridCol>
                <a:gridCol w="940549">
                  <a:extLst>
                    <a:ext uri="{9D8B030D-6E8A-4147-A177-3AD203B41FA5}">
                      <a16:colId xmlns:a16="http://schemas.microsoft.com/office/drawing/2014/main" val="20003"/>
                    </a:ext>
                  </a:extLst>
                </a:gridCol>
                <a:gridCol w="820528">
                  <a:extLst>
                    <a:ext uri="{9D8B030D-6E8A-4147-A177-3AD203B41FA5}">
                      <a16:colId xmlns:a16="http://schemas.microsoft.com/office/drawing/2014/main" val="20004"/>
                    </a:ext>
                  </a:extLst>
                </a:gridCol>
                <a:gridCol w="915870">
                  <a:extLst>
                    <a:ext uri="{9D8B030D-6E8A-4147-A177-3AD203B41FA5}">
                      <a16:colId xmlns:a16="http://schemas.microsoft.com/office/drawing/2014/main" val="20005"/>
                    </a:ext>
                  </a:extLst>
                </a:gridCol>
                <a:gridCol w="951566">
                  <a:extLst>
                    <a:ext uri="{9D8B030D-6E8A-4147-A177-3AD203B41FA5}">
                      <a16:colId xmlns:a16="http://schemas.microsoft.com/office/drawing/2014/main" val="20006"/>
                    </a:ext>
                  </a:extLst>
                </a:gridCol>
                <a:gridCol w="774497">
                  <a:extLst>
                    <a:ext uri="{9D8B030D-6E8A-4147-A177-3AD203B41FA5}">
                      <a16:colId xmlns:a16="http://schemas.microsoft.com/office/drawing/2014/main" val="20007"/>
                    </a:ext>
                  </a:extLst>
                </a:gridCol>
                <a:gridCol w="945716">
                  <a:extLst>
                    <a:ext uri="{9D8B030D-6E8A-4147-A177-3AD203B41FA5}">
                      <a16:colId xmlns:a16="http://schemas.microsoft.com/office/drawing/2014/main" val="20008"/>
                    </a:ext>
                  </a:extLst>
                </a:gridCol>
                <a:gridCol w="945716">
                  <a:extLst>
                    <a:ext uri="{9D8B030D-6E8A-4147-A177-3AD203B41FA5}">
                      <a16:colId xmlns:a16="http://schemas.microsoft.com/office/drawing/2014/main" val="20009"/>
                    </a:ext>
                  </a:extLst>
                </a:gridCol>
              </a:tblGrid>
              <a:tr h="471605">
                <a:tc gridSpan="4">
                  <a:txBody>
                    <a:bodyPr/>
                    <a:lstStyle/>
                    <a:p>
                      <a:pPr algn="ctr"/>
                      <a:r>
                        <a:rPr lang="tr-TR" sz="1800" b="1" kern="1200" dirty="0">
                          <a:solidFill>
                            <a:schemeClr val="bg1"/>
                          </a:solidFill>
                          <a:latin typeface="Trebuchet MS" pitchFamily="34" charset="0"/>
                          <a:ea typeface="+mn-ea"/>
                          <a:cs typeface="Times New Roman" pitchFamily="18" charset="0"/>
                        </a:rPr>
                        <a:t>2022</a:t>
                      </a:r>
                    </a:p>
                  </a:txBody>
                  <a:tcPr>
                    <a:solidFill>
                      <a:srgbClr val="00B0F0"/>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gridSpan="3">
                  <a:txBody>
                    <a:bodyPr/>
                    <a:lstStyle/>
                    <a:p>
                      <a:pPr algn="ctr"/>
                      <a:r>
                        <a:rPr lang="tr-TR" b="1" dirty="0">
                          <a:solidFill>
                            <a:schemeClr val="bg1"/>
                          </a:solidFill>
                          <a:latin typeface="Trebuchet MS" pitchFamily="34" charset="0"/>
                          <a:cs typeface="Times New Roman" pitchFamily="18" charset="0"/>
                        </a:rPr>
                        <a:t>20</a:t>
                      </a:r>
                      <a:r>
                        <a:rPr lang="en-US" b="1" dirty="0">
                          <a:solidFill>
                            <a:schemeClr val="bg1"/>
                          </a:solidFill>
                          <a:latin typeface="Trebuchet MS" pitchFamily="34" charset="0"/>
                          <a:cs typeface="Times New Roman" pitchFamily="18" charset="0"/>
                        </a:rPr>
                        <a:t>23</a:t>
                      </a:r>
                      <a:endParaRPr lang="tr-TR" b="1" dirty="0">
                        <a:solidFill>
                          <a:schemeClr val="bg1"/>
                        </a:solidFill>
                        <a:latin typeface="Trebuchet MS" pitchFamily="34" charset="0"/>
                        <a:cs typeface="Times New Roman" pitchFamily="18" charset="0"/>
                      </a:endParaRPr>
                    </a:p>
                  </a:txBody>
                  <a:tcPr>
                    <a:solidFill>
                      <a:srgbClr val="00B0F0"/>
                    </a:solidFill>
                  </a:tcPr>
                </a:tc>
                <a:tc hMerge="1">
                  <a:txBody>
                    <a:bodyPr/>
                    <a:lstStyle/>
                    <a:p>
                      <a:pPr algn="ctr"/>
                      <a:endParaRPr lang="tr-TR" b="1" dirty="0">
                        <a:solidFill>
                          <a:schemeClr val="bg1"/>
                        </a:solidFill>
                        <a:latin typeface="Trebuchet MS" pitchFamily="34" charset="0"/>
                        <a:cs typeface="Times New Roman" pitchFamily="18" charset="0"/>
                      </a:endParaRPr>
                    </a:p>
                  </a:txBody>
                  <a:tcPr>
                    <a:solidFill>
                      <a:schemeClr val="bg2">
                        <a:lumMod val="50000"/>
                      </a:schemeClr>
                    </a:solidFill>
                  </a:tcPr>
                </a:tc>
                <a:tc hMerge="1">
                  <a:txBody>
                    <a:bodyPr/>
                    <a:lstStyle/>
                    <a:p>
                      <a:pPr algn="ctr"/>
                      <a:endParaRPr lang="tr-TR" b="1" dirty="0">
                        <a:solidFill>
                          <a:schemeClr val="bg1"/>
                        </a:solidFill>
                        <a:latin typeface="Trebuchet MS" pitchFamily="34" charset="0"/>
                        <a:cs typeface="Times New Roman" pitchFamily="18" charset="0"/>
                      </a:endParaRPr>
                    </a:p>
                  </a:txBody>
                  <a:tcPr>
                    <a:solidFill>
                      <a:schemeClr val="bg2">
                        <a:lumMod val="50000"/>
                      </a:schemeClr>
                    </a:solidFill>
                  </a:tcPr>
                </a:tc>
                <a:tc gridSpan="3">
                  <a:txBody>
                    <a:bodyPr/>
                    <a:lstStyle/>
                    <a:p>
                      <a:pPr algn="ctr"/>
                      <a:r>
                        <a:rPr lang="tr-TR" sz="1800" b="1" kern="1200" dirty="0">
                          <a:solidFill>
                            <a:schemeClr val="bg1"/>
                          </a:solidFill>
                          <a:latin typeface="Trebuchet MS" pitchFamily="34" charset="0"/>
                          <a:ea typeface="+mn-ea"/>
                          <a:cs typeface="Times New Roman" pitchFamily="18" charset="0"/>
                        </a:rPr>
                        <a:t>20</a:t>
                      </a:r>
                      <a:r>
                        <a:rPr lang="en-US" sz="1800" b="1" kern="1200" dirty="0">
                          <a:solidFill>
                            <a:schemeClr val="bg1"/>
                          </a:solidFill>
                          <a:latin typeface="Trebuchet MS" pitchFamily="34" charset="0"/>
                          <a:ea typeface="+mn-ea"/>
                          <a:cs typeface="Times New Roman" pitchFamily="18" charset="0"/>
                        </a:rPr>
                        <a:t>24</a:t>
                      </a:r>
                      <a:endParaRPr lang="tr-TR" sz="1800" b="1" kern="1200" dirty="0">
                        <a:solidFill>
                          <a:schemeClr val="bg1"/>
                        </a:solidFill>
                        <a:latin typeface="Trebuchet MS" pitchFamily="34" charset="0"/>
                        <a:ea typeface="+mn-ea"/>
                        <a:cs typeface="Times New Roman" pitchFamily="18" charset="0"/>
                      </a:endParaRPr>
                    </a:p>
                  </a:txBody>
                  <a:tcPr>
                    <a:solidFill>
                      <a:srgbClr val="00B0F0"/>
                    </a:solidFill>
                  </a:tcPr>
                </a:tc>
                <a:tc hMerge="1">
                  <a:txBody>
                    <a:bodyPr/>
                    <a:lstStyle/>
                    <a:p>
                      <a:endParaRPr lang="tr-TR" dirty="0"/>
                    </a:p>
                  </a:txBody>
                  <a:tcPr>
                    <a:solidFill>
                      <a:schemeClr val="bg2">
                        <a:lumMod val="50000"/>
                      </a:schemeClr>
                    </a:solidFill>
                  </a:tcPr>
                </a:tc>
                <a:tc hMerge="1">
                  <a:txBody>
                    <a:bodyPr/>
                    <a:lstStyle/>
                    <a:p>
                      <a:endParaRPr lang="tr-TR" dirty="0"/>
                    </a:p>
                  </a:txBody>
                  <a:tcPr>
                    <a:solidFill>
                      <a:schemeClr val="bg2">
                        <a:lumMod val="50000"/>
                      </a:schemeClr>
                    </a:solidFill>
                  </a:tcPr>
                </a:tc>
                <a:extLst>
                  <a:ext uri="{0D108BD9-81ED-4DB2-BD59-A6C34878D82A}">
                    <a16:rowId xmlns:a16="http://schemas.microsoft.com/office/drawing/2014/main" val="10000"/>
                  </a:ext>
                </a:extLst>
              </a:tr>
              <a:tr h="1191296">
                <a:tc>
                  <a:txBody>
                    <a:bodyPr/>
                    <a:lstStyle/>
                    <a:p>
                      <a:pPr algn="ctr"/>
                      <a:endParaRPr lang="tr-TR" sz="1800" dirty="0">
                        <a:solidFill>
                          <a:schemeClr val="bg1"/>
                        </a:solidFill>
                        <a:latin typeface="Trebuchet MS" pitchFamily="34" charset="0"/>
                      </a:endParaRPr>
                    </a:p>
                  </a:txBody>
                  <a:tcP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KFE</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Aya Göre Değişim (%)</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Yılın Aynı Ayına Göre Değişim (%)</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KFE</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Aya Göre Değişim (%)</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Yılın Aynı Ayına Göre Değişim (%)</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KFE</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Aya Göre Değişim (%)</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Yılın Aynı Ayına Göre Değişim (%)</a:t>
                      </a:r>
                    </a:p>
                  </a:txBody>
                  <a:tcPr marL="9525" marR="9525" marT="9525" marB="0" anchor="ctr">
                    <a:solidFill>
                      <a:srgbClr val="00B0F0"/>
                    </a:solidFill>
                  </a:tcPr>
                </a:tc>
                <a:extLst>
                  <a:ext uri="{0D108BD9-81ED-4DB2-BD59-A6C34878D82A}">
                    <a16:rowId xmlns:a16="http://schemas.microsoft.com/office/drawing/2014/main" val="10001"/>
                  </a:ext>
                </a:extLst>
              </a:tr>
              <a:tr h="381919">
                <a:tc>
                  <a:txBody>
                    <a:bodyPr/>
                    <a:lstStyle/>
                    <a:p>
                      <a:pPr algn="l" fontAlgn="ctr"/>
                      <a:r>
                        <a:rPr lang="tr-TR" sz="1400" b="1" i="0" u="none" strike="noStrike" dirty="0">
                          <a:solidFill>
                            <a:srgbClr val="000000"/>
                          </a:solidFill>
                          <a:latin typeface="Trebuchet MS"/>
                        </a:rPr>
                        <a:t>Ocak</a:t>
                      </a:r>
                    </a:p>
                  </a:txBody>
                  <a:tcPr marL="171450" marR="9525" marT="9525" marB="0" anchor="ctr"/>
                </a:tc>
                <a:tc>
                  <a:txBody>
                    <a:bodyPr/>
                    <a:lstStyle/>
                    <a:p>
                      <a:pPr algn="ctr" fontAlgn="b"/>
                      <a:r>
                        <a:rPr lang="tr-TR" sz="1400" b="0" i="0" u="none" strike="noStrike" dirty="0">
                          <a:solidFill>
                            <a:srgbClr val="000000"/>
                          </a:solidFill>
                          <a:effectLst/>
                          <a:latin typeface="Calibri" panose="020F0502020204030204" pitchFamily="34" charset="0"/>
                        </a:rPr>
                        <a:t>29,95</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mn-lt"/>
                          <a:ea typeface="+mn-ea"/>
                          <a:cs typeface="+mn-cs"/>
                        </a:rPr>
                        <a:t>12,85</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81,63</a:t>
                      </a:r>
                    </a:p>
                  </a:txBody>
                  <a:tcPr marL="9525" marR="9525" marT="9525" marB="0" anchor="b">
                    <a:solidFill>
                      <a:schemeClr val="bg1"/>
                    </a:solidFill>
                  </a:tcPr>
                </a:tc>
                <a:tc>
                  <a:txBody>
                    <a:bodyPr/>
                    <a:lstStyle/>
                    <a:p>
                      <a:pPr algn="ctr" fontAlgn="b"/>
                      <a:r>
                        <a:rPr lang="tr-TR" sz="1300" b="0" i="0" u="none" strike="noStrike" dirty="0">
                          <a:solidFill>
                            <a:srgbClr val="000000"/>
                          </a:solidFill>
                          <a:effectLst/>
                          <a:latin typeface="Calibri" panose="020F0502020204030204" pitchFamily="34" charset="0"/>
                        </a:rPr>
                        <a:t>73,88</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10,52</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146,68</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125,71</a:t>
                      </a:r>
                    </a:p>
                  </a:txBody>
                  <a:tcPr marL="9525" marR="9525" marT="9525" marB="0" anchor="b"/>
                </a:tc>
                <a:tc>
                  <a:txBody>
                    <a:bodyPr/>
                    <a:lstStyle/>
                    <a:p>
                      <a:pPr algn="ctr" fontAlgn="b"/>
                      <a:r>
                        <a:rPr lang="tr-TR" sz="1400" b="0" i="0" u="none" strike="noStrike" kern="1200" dirty="0">
                          <a:solidFill>
                            <a:srgbClr val="000000"/>
                          </a:solidFill>
                          <a:latin typeface="Calibri"/>
                          <a:ea typeface="+mn-ea"/>
                          <a:cs typeface="+mn-cs"/>
                        </a:rPr>
                        <a:t>2,68</a:t>
                      </a:r>
                    </a:p>
                  </a:txBody>
                  <a:tcPr marL="9525" marR="9525" marT="9525" marB="0" anchor="b"/>
                </a:tc>
                <a:tc>
                  <a:txBody>
                    <a:bodyPr/>
                    <a:lstStyle/>
                    <a:p>
                      <a:pPr algn="ctr" fontAlgn="b"/>
                      <a:r>
                        <a:rPr lang="tr-TR" sz="1400" b="0" i="0" u="none" strike="noStrike" kern="1200" dirty="0">
                          <a:solidFill>
                            <a:srgbClr val="000000"/>
                          </a:solidFill>
                          <a:latin typeface="Calibri"/>
                          <a:ea typeface="+mn-ea"/>
                          <a:cs typeface="+mn-cs"/>
                        </a:rPr>
                        <a:t>70,15</a:t>
                      </a:r>
                    </a:p>
                  </a:txBody>
                  <a:tcPr marL="9525" marR="9525" marT="9525" marB="0" anchor="b"/>
                </a:tc>
                <a:extLst>
                  <a:ext uri="{0D108BD9-81ED-4DB2-BD59-A6C34878D82A}">
                    <a16:rowId xmlns:a16="http://schemas.microsoft.com/office/drawing/2014/main" val="10002"/>
                  </a:ext>
                </a:extLst>
              </a:tr>
              <a:tr h="340171">
                <a:tc>
                  <a:txBody>
                    <a:bodyPr/>
                    <a:lstStyle/>
                    <a:p>
                      <a:pPr algn="l" fontAlgn="ctr"/>
                      <a:r>
                        <a:rPr lang="tr-TR" sz="1400" b="1" i="0" u="none" strike="noStrike" dirty="0">
                          <a:solidFill>
                            <a:srgbClr val="000000"/>
                          </a:solidFill>
                          <a:latin typeface="Trebuchet MS"/>
                        </a:rPr>
                        <a:t>Şubat</a:t>
                      </a:r>
                    </a:p>
                  </a:txBody>
                  <a:tcPr marL="171450" marR="9525" marT="9525" marB="0" anchor="ctr"/>
                </a:tc>
                <a:tc>
                  <a:txBody>
                    <a:bodyPr/>
                    <a:lstStyle/>
                    <a:p>
                      <a:pPr algn="ctr" fontAlgn="b"/>
                      <a:r>
                        <a:rPr lang="tr-TR" sz="1400" b="0" i="0" u="none" strike="noStrike" dirty="0">
                          <a:solidFill>
                            <a:srgbClr val="000000"/>
                          </a:solidFill>
                          <a:effectLst/>
                          <a:latin typeface="Calibri" panose="020F0502020204030204" pitchFamily="34" charset="0"/>
                        </a:rPr>
                        <a:t>32,30</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mn-lt"/>
                          <a:ea typeface="+mn-ea"/>
                          <a:cs typeface="+mn-cs"/>
                        </a:rPr>
                        <a:t>7,85</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90,22</a:t>
                      </a:r>
                    </a:p>
                  </a:txBody>
                  <a:tcPr marL="9525" marR="9525" marT="9525" marB="0" anchor="b">
                    <a:solidFill>
                      <a:schemeClr val="bg1"/>
                    </a:solidFill>
                  </a:tcPr>
                </a:tc>
                <a:tc>
                  <a:txBody>
                    <a:bodyPr/>
                    <a:lstStyle/>
                    <a:p>
                      <a:pPr algn="ctr" fontAlgn="b"/>
                      <a:r>
                        <a:rPr lang="tr-TR" sz="1300" b="0" i="0" u="none" strike="noStrike" dirty="0">
                          <a:solidFill>
                            <a:srgbClr val="000000"/>
                          </a:solidFill>
                          <a:effectLst/>
                          <a:latin typeface="Calibri" panose="020F0502020204030204" pitchFamily="34" charset="0"/>
                        </a:rPr>
                        <a:t>78,40</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6,12</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142,72</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129,87</a:t>
                      </a:r>
                    </a:p>
                  </a:txBody>
                  <a:tcPr marL="9525" marR="9525" marT="9525" marB="0" anchor="b"/>
                </a:tc>
                <a:tc>
                  <a:txBody>
                    <a:bodyPr/>
                    <a:lstStyle/>
                    <a:p>
                      <a:pPr algn="ctr" fontAlgn="b"/>
                      <a:r>
                        <a:rPr lang="tr-TR" sz="1400" b="0" i="0" u="none" strike="noStrike" kern="1200" dirty="0">
                          <a:solidFill>
                            <a:srgbClr val="000000"/>
                          </a:solidFill>
                          <a:latin typeface="Calibri"/>
                          <a:ea typeface="+mn-ea"/>
                          <a:cs typeface="+mn-cs"/>
                        </a:rPr>
                        <a:t>3,31</a:t>
                      </a:r>
                    </a:p>
                  </a:txBody>
                  <a:tcPr marL="9525" marR="9525" marT="9525" marB="0" anchor="b"/>
                </a:tc>
                <a:tc>
                  <a:txBody>
                    <a:bodyPr/>
                    <a:lstStyle/>
                    <a:p>
                      <a:pPr algn="ctr" fontAlgn="b"/>
                      <a:r>
                        <a:rPr lang="tr-TR" sz="1400" b="0" i="0" u="none" strike="noStrike" kern="1200" dirty="0">
                          <a:solidFill>
                            <a:srgbClr val="000000"/>
                          </a:solidFill>
                          <a:latin typeface="Calibri"/>
                          <a:ea typeface="+mn-ea"/>
                          <a:cs typeface="+mn-cs"/>
                        </a:rPr>
                        <a:t>65,65</a:t>
                      </a:r>
                    </a:p>
                  </a:txBody>
                  <a:tcPr marL="9525" marR="9525" marT="9525" marB="0" anchor="b"/>
                </a:tc>
                <a:extLst>
                  <a:ext uri="{0D108BD9-81ED-4DB2-BD59-A6C34878D82A}">
                    <a16:rowId xmlns:a16="http://schemas.microsoft.com/office/drawing/2014/main" val="10003"/>
                  </a:ext>
                </a:extLst>
              </a:tr>
              <a:tr h="344896">
                <a:tc>
                  <a:txBody>
                    <a:bodyPr/>
                    <a:lstStyle/>
                    <a:p>
                      <a:pPr algn="l" fontAlgn="ctr"/>
                      <a:r>
                        <a:rPr lang="tr-TR" sz="1400" b="1" i="0" u="none" strike="noStrike" dirty="0">
                          <a:solidFill>
                            <a:srgbClr val="000000"/>
                          </a:solidFill>
                          <a:latin typeface="Trebuchet MS"/>
                        </a:rPr>
                        <a:t>Mart</a:t>
                      </a:r>
                    </a:p>
                  </a:txBody>
                  <a:tcPr marL="171450" marR="9525" marT="9525" marB="0" anchor="ctr"/>
                </a:tc>
                <a:tc>
                  <a:txBody>
                    <a:bodyPr/>
                    <a:lstStyle/>
                    <a:p>
                      <a:pPr algn="ctr" fontAlgn="b"/>
                      <a:r>
                        <a:rPr lang="tr-TR" sz="1400" b="0" i="0" u="none" strike="noStrike" dirty="0">
                          <a:solidFill>
                            <a:srgbClr val="000000"/>
                          </a:solidFill>
                          <a:effectLst/>
                          <a:latin typeface="Calibri" panose="020F0502020204030204" pitchFamily="34" charset="0"/>
                        </a:rPr>
                        <a:t>35,39</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mn-lt"/>
                          <a:ea typeface="+mn-ea"/>
                          <a:cs typeface="+mn-cs"/>
                        </a:rPr>
                        <a:t>9,57</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104,33</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84,68</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8,01</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139,28</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131,49</a:t>
                      </a:r>
                    </a:p>
                  </a:txBody>
                  <a:tcPr marL="9525" marR="9525" marT="9525" marB="0" anchor="b">
                    <a:noFill/>
                  </a:tcPr>
                </a:tc>
                <a:tc>
                  <a:txBody>
                    <a:bodyPr/>
                    <a:lstStyle/>
                    <a:p>
                      <a:pPr algn="ctr" fontAlgn="b"/>
                      <a:r>
                        <a:rPr lang="tr-TR" sz="1400" b="0" i="0" u="none" strike="noStrike" kern="1200" dirty="0">
                          <a:solidFill>
                            <a:srgbClr val="000000"/>
                          </a:solidFill>
                          <a:latin typeface="Calibri"/>
                          <a:ea typeface="+mn-ea"/>
                          <a:cs typeface="+mn-cs"/>
                        </a:rPr>
                        <a:t>1,25</a:t>
                      </a:r>
                    </a:p>
                  </a:txBody>
                  <a:tcPr marL="9525" marR="9525" marT="9525" marB="0" anchor="b"/>
                </a:tc>
                <a:tc>
                  <a:txBody>
                    <a:bodyPr/>
                    <a:lstStyle/>
                    <a:p>
                      <a:pPr algn="ctr" fontAlgn="b"/>
                      <a:r>
                        <a:rPr lang="tr-TR" sz="1400" b="0" i="0" u="none" strike="noStrike" kern="1200" dirty="0">
                          <a:solidFill>
                            <a:srgbClr val="000000"/>
                          </a:solidFill>
                          <a:latin typeface="Calibri"/>
                          <a:ea typeface="+mn-ea"/>
                          <a:cs typeface="+mn-cs"/>
                        </a:rPr>
                        <a:t>55,28</a:t>
                      </a:r>
                    </a:p>
                  </a:txBody>
                  <a:tcPr marL="9525" marR="9525" marT="9525" marB="0" anchor="b"/>
                </a:tc>
                <a:extLst>
                  <a:ext uri="{0D108BD9-81ED-4DB2-BD59-A6C34878D82A}">
                    <a16:rowId xmlns:a16="http://schemas.microsoft.com/office/drawing/2014/main" val="10004"/>
                  </a:ext>
                </a:extLst>
              </a:tr>
              <a:tr h="344896">
                <a:tc>
                  <a:txBody>
                    <a:bodyPr/>
                    <a:lstStyle/>
                    <a:p>
                      <a:pPr algn="l" fontAlgn="ctr"/>
                      <a:r>
                        <a:rPr lang="tr-TR" sz="1400" b="1" i="0" u="none" strike="noStrike" dirty="0">
                          <a:solidFill>
                            <a:srgbClr val="000000"/>
                          </a:solidFill>
                          <a:latin typeface="Trebuchet MS"/>
                        </a:rPr>
                        <a:t>Nisan</a:t>
                      </a:r>
                    </a:p>
                  </a:txBody>
                  <a:tcPr marL="171450" marR="9525" marT="9525" marB="0" anchor="ctr"/>
                </a:tc>
                <a:tc>
                  <a:txBody>
                    <a:bodyPr/>
                    <a:lstStyle/>
                    <a:p>
                      <a:pPr algn="ctr" fontAlgn="b"/>
                      <a:r>
                        <a:rPr lang="tr-TR" sz="1400" b="0" i="0" u="none" strike="noStrike" dirty="0">
                          <a:solidFill>
                            <a:srgbClr val="000000"/>
                          </a:solidFill>
                          <a:effectLst/>
                          <a:latin typeface="Calibri" panose="020F0502020204030204" pitchFamily="34" charset="0"/>
                        </a:rPr>
                        <a:t>39,44</a:t>
                      </a:r>
                    </a:p>
                  </a:txBody>
                  <a:tcPr marL="7620" marR="7620" marT="7620"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latin typeface="+mn-lt"/>
                          <a:ea typeface="+mn-ea"/>
                          <a:cs typeface="+mn-cs"/>
                        </a:rPr>
                        <a:t>11,44</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120,83</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87,55</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3,39</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121,98</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132,70</a:t>
                      </a:r>
                    </a:p>
                  </a:txBody>
                  <a:tcPr marL="9525" marR="9525" marT="9525" marB="0" anchor="b">
                    <a:noFill/>
                  </a:tcPr>
                </a:tc>
                <a:tc>
                  <a:txBody>
                    <a:bodyPr/>
                    <a:lstStyle/>
                    <a:p>
                      <a:pPr algn="ctr" fontAlgn="b"/>
                      <a:r>
                        <a:rPr lang="tr-TR" sz="1400" b="0" i="0" u="none" strike="noStrike" kern="1200" dirty="0">
                          <a:solidFill>
                            <a:srgbClr val="000000"/>
                          </a:solidFill>
                          <a:latin typeface="Calibri"/>
                          <a:ea typeface="+mn-ea"/>
                          <a:cs typeface="+mn-cs"/>
                        </a:rPr>
                        <a:t>0,92</a:t>
                      </a:r>
                    </a:p>
                  </a:txBody>
                  <a:tcPr marL="9525" marR="9525" marT="9525" marB="0" anchor="b"/>
                </a:tc>
                <a:tc>
                  <a:txBody>
                    <a:bodyPr/>
                    <a:lstStyle/>
                    <a:p>
                      <a:pPr algn="ctr" fontAlgn="b"/>
                      <a:r>
                        <a:rPr lang="tr-TR" sz="1400" b="0" i="0" u="none" strike="noStrike" kern="1200" dirty="0">
                          <a:solidFill>
                            <a:srgbClr val="000000"/>
                          </a:solidFill>
                          <a:latin typeface="Calibri"/>
                          <a:ea typeface="+mn-ea"/>
                          <a:cs typeface="+mn-cs"/>
                        </a:rPr>
                        <a:t>51,57</a:t>
                      </a:r>
                    </a:p>
                  </a:txBody>
                  <a:tcPr marL="9525" marR="9525" marT="9525" marB="0" anchor="b"/>
                </a:tc>
                <a:extLst>
                  <a:ext uri="{0D108BD9-81ED-4DB2-BD59-A6C34878D82A}">
                    <a16:rowId xmlns:a16="http://schemas.microsoft.com/office/drawing/2014/main" val="10005"/>
                  </a:ext>
                </a:extLst>
              </a:tr>
              <a:tr h="344896">
                <a:tc>
                  <a:txBody>
                    <a:bodyPr/>
                    <a:lstStyle/>
                    <a:p>
                      <a:pPr algn="l" fontAlgn="ctr"/>
                      <a:r>
                        <a:rPr lang="tr-TR" sz="1400" b="1" i="0" u="none" strike="noStrike" dirty="0">
                          <a:solidFill>
                            <a:srgbClr val="000000"/>
                          </a:solidFill>
                          <a:latin typeface="Trebuchet MS"/>
                        </a:rPr>
                        <a:t>Mayıs</a:t>
                      </a:r>
                    </a:p>
                  </a:txBody>
                  <a:tcPr marL="171450" marR="9525" marT="9525" marB="0" anchor="ctr"/>
                </a:tc>
                <a:tc>
                  <a:txBody>
                    <a:bodyPr/>
                    <a:lstStyle/>
                    <a:p>
                      <a:pPr algn="ctr" fontAlgn="b"/>
                      <a:r>
                        <a:rPr lang="tr-TR" sz="1400" b="0" i="0" u="none" strike="noStrike" dirty="0">
                          <a:solidFill>
                            <a:srgbClr val="000000"/>
                          </a:solidFill>
                          <a:effectLst/>
                          <a:latin typeface="Calibri" panose="020F0502020204030204" pitchFamily="34" charset="0"/>
                        </a:rPr>
                        <a:t>44,56</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mn-lt"/>
                          <a:ea typeface="+mn-ea"/>
                          <a:cs typeface="+mn-cs"/>
                        </a:rPr>
                        <a:t>12,98</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143,90</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91,12</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4,08</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104,49</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137,90</a:t>
                      </a:r>
                    </a:p>
                  </a:txBody>
                  <a:tcPr marL="9525" marR="9525" marT="9525" marB="0" anchor="b">
                    <a:noFill/>
                  </a:tcPr>
                </a:tc>
                <a:tc>
                  <a:txBody>
                    <a:bodyPr/>
                    <a:lstStyle/>
                    <a:p>
                      <a:pPr algn="ctr" fontAlgn="b"/>
                      <a:r>
                        <a:rPr lang="tr-TR" sz="1400" b="0" i="0" u="none" strike="noStrike" kern="1200" dirty="0">
                          <a:solidFill>
                            <a:srgbClr val="000000"/>
                          </a:solidFill>
                          <a:latin typeface="Calibri"/>
                          <a:ea typeface="+mn-ea"/>
                          <a:cs typeface="+mn-cs"/>
                        </a:rPr>
                        <a:t>3,92</a:t>
                      </a:r>
                    </a:p>
                  </a:txBody>
                  <a:tcPr marL="9525" marR="9525" marT="9525" marB="0" anchor="b"/>
                </a:tc>
                <a:tc>
                  <a:txBody>
                    <a:bodyPr/>
                    <a:lstStyle/>
                    <a:p>
                      <a:pPr algn="ctr" fontAlgn="b"/>
                      <a:r>
                        <a:rPr lang="tr-TR" sz="1400" b="0" i="0" u="none" strike="noStrike" kern="1200" dirty="0">
                          <a:solidFill>
                            <a:srgbClr val="000000"/>
                          </a:solidFill>
                          <a:latin typeface="Calibri"/>
                          <a:ea typeface="+mn-ea"/>
                          <a:cs typeface="+mn-cs"/>
                        </a:rPr>
                        <a:t>51,34</a:t>
                      </a:r>
                    </a:p>
                  </a:txBody>
                  <a:tcPr marL="9525" marR="9525" marT="9525" marB="0" anchor="b"/>
                </a:tc>
                <a:extLst>
                  <a:ext uri="{0D108BD9-81ED-4DB2-BD59-A6C34878D82A}">
                    <a16:rowId xmlns:a16="http://schemas.microsoft.com/office/drawing/2014/main" val="10006"/>
                  </a:ext>
                </a:extLst>
              </a:tr>
              <a:tr h="344896">
                <a:tc>
                  <a:txBody>
                    <a:bodyPr/>
                    <a:lstStyle/>
                    <a:p>
                      <a:pPr algn="l" fontAlgn="ctr"/>
                      <a:r>
                        <a:rPr lang="tr-TR" sz="1400" b="1" i="0" u="none" strike="noStrike" dirty="0">
                          <a:solidFill>
                            <a:srgbClr val="000000"/>
                          </a:solidFill>
                          <a:latin typeface="Trebuchet MS"/>
                        </a:rPr>
                        <a:t>Haziran</a:t>
                      </a:r>
                    </a:p>
                  </a:txBody>
                  <a:tcPr marL="171450" marR="9525" marT="9525" marB="0" anchor="ctr"/>
                </a:tc>
                <a:tc>
                  <a:txBody>
                    <a:bodyPr/>
                    <a:lstStyle/>
                    <a:p>
                      <a:pPr algn="ctr" fontAlgn="b"/>
                      <a:r>
                        <a:rPr lang="tr-TR" sz="1400" b="0" i="0" u="none" strike="noStrike" dirty="0">
                          <a:solidFill>
                            <a:srgbClr val="000000"/>
                          </a:solidFill>
                          <a:effectLst/>
                          <a:latin typeface="Calibri" panose="020F0502020204030204" pitchFamily="34" charset="0"/>
                        </a:rPr>
                        <a:t>49,53</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11,15</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164,02</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95,66</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4,98</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93,14</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140,03</a:t>
                      </a:r>
                    </a:p>
                  </a:txBody>
                  <a:tcPr marL="9525" marR="9525" marT="9525" marB="0" anchor="b">
                    <a:noFill/>
                  </a:tcPr>
                </a:tc>
                <a:tc>
                  <a:txBody>
                    <a:bodyPr/>
                    <a:lstStyle/>
                    <a:p>
                      <a:pPr algn="ctr" fontAlgn="b"/>
                      <a:r>
                        <a:rPr lang="tr-TR" sz="1400" b="0" i="0" u="none" strike="noStrike" kern="1200" dirty="0">
                          <a:solidFill>
                            <a:srgbClr val="000000"/>
                          </a:solidFill>
                          <a:latin typeface="Calibri"/>
                          <a:ea typeface="+mn-ea"/>
                          <a:cs typeface="+mn-cs"/>
                        </a:rPr>
                        <a:t>1,54</a:t>
                      </a:r>
                    </a:p>
                  </a:txBody>
                  <a:tcPr marL="9525" marR="9525" marT="9525" marB="0" anchor="b"/>
                </a:tc>
                <a:tc>
                  <a:txBody>
                    <a:bodyPr/>
                    <a:lstStyle/>
                    <a:p>
                      <a:pPr algn="ctr" fontAlgn="b"/>
                      <a:r>
                        <a:rPr lang="tr-TR" sz="1400" b="0" i="0" u="none" strike="noStrike" kern="1200" dirty="0">
                          <a:solidFill>
                            <a:srgbClr val="000000"/>
                          </a:solidFill>
                          <a:latin typeface="Calibri"/>
                          <a:ea typeface="+mn-ea"/>
                          <a:cs typeface="+mn-cs"/>
                        </a:rPr>
                        <a:t>46,38</a:t>
                      </a:r>
                    </a:p>
                  </a:txBody>
                  <a:tcPr marL="9525" marR="9525" marT="9525" marB="0" anchor="b"/>
                </a:tc>
                <a:extLst>
                  <a:ext uri="{0D108BD9-81ED-4DB2-BD59-A6C34878D82A}">
                    <a16:rowId xmlns:a16="http://schemas.microsoft.com/office/drawing/2014/main" val="10007"/>
                  </a:ext>
                </a:extLst>
              </a:tr>
              <a:tr h="344896">
                <a:tc>
                  <a:txBody>
                    <a:bodyPr/>
                    <a:lstStyle/>
                    <a:p>
                      <a:pPr algn="l" fontAlgn="ctr"/>
                      <a:r>
                        <a:rPr lang="tr-TR" sz="1400" b="1" i="0" u="none" strike="noStrike" dirty="0">
                          <a:solidFill>
                            <a:srgbClr val="000000"/>
                          </a:solidFill>
                          <a:latin typeface="Trebuchet MS"/>
                        </a:rPr>
                        <a:t>Temmuz</a:t>
                      </a:r>
                    </a:p>
                  </a:txBody>
                  <a:tcPr marL="171450" marR="9525" marT="9525" marB="0" anchor="ctr"/>
                </a:tc>
                <a:tc>
                  <a:txBody>
                    <a:bodyPr/>
                    <a:lstStyle/>
                    <a:p>
                      <a:pPr algn="ctr" fontAlgn="b"/>
                      <a:r>
                        <a:rPr lang="tr-TR" sz="1400" b="0" i="0" u="none" strike="noStrike" dirty="0">
                          <a:solidFill>
                            <a:srgbClr val="000000"/>
                          </a:solidFill>
                          <a:effectLst/>
                          <a:latin typeface="Calibri" panose="020F0502020204030204" pitchFamily="34" charset="0"/>
                        </a:rPr>
                        <a:t>53,04</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7,09</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173,26</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101,87</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6,49</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92,06</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141,32</a:t>
                      </a:r>
                    </a:p>
                  </a:txBody>
                  <a:tcPr marL="9525" marR="9525" marT="9525" marB="0" anchor="ctr">
                    <a:solidFill>
                      <a:schemeClr val="bg1"/>
                    </a:solidFill>
                  </a:tcPr>
                </a:tc>
                <a:tc>
                  <a:txBody>
                    <a:bodyPr/>
                    <a:lstStyle/>
                    <a:p>
                      <a:pPr algn="ctr" fontAlgn="b"/>
                      <a:r>
                        <a:rPr lang="tr-TR" sz="1400" b="0" i="0" u="none" strike="noStrike" kern="1200" dirty="0">
                          <a:solidFill>
                            <a:srgbClr val="000000"/>
                          </a:solidFill>
                          <a:latin typeface="Calibri"/>
                          <a:ea typeface="+mn-ea"/>
                          <a:cs typeface="+mn-cs"/>
                        </a:rPr>
                        <a:t>0,92</a:t>
                      </a:r>
                    </a:p>
                  </a:txBody>
                  <a:tcPr marL="9525" marR="9525" marT="9525" marB="0" anchor="ctr">
                    <a:solidFill>
                      <a:schemeClr val="bg1"/>
                    </a:solidFill>
                  </a:tcPr>
                </a:tc>
                <a:tc>
                  <a:txBody>
                    <a:bodyPr/>
                    <a:lstStyle/>
                    <a:p>
                      <a:pPr algn="ctr" fontAlgn="b"/>
                      <a:r>
                        <a:rPr lang="tr-TR" sz="1400" b="0" i="0" u="none" strike="noStrike" kern="1200" dirty="0">
                          <a:solidFill>
                            <a:srgbClr val="000000"/>
                          </a:solidFill>
                          <a:latin typeface="Calibri"/>
                          <a:ea typeface="+mn-ea"/>
                          <a:cs typeface="+mn-cs"/>
                        </a:rPr>
                        <a:t>38,73</a:t>
                      </a:r>
                    </a:p>
                  </a:txBody>
                  <a:tcPr marL="9525" marR="9525" marT="9525" marB="0" anchor="ctr">
                    <a:solidFill>
                      <a:schemeClr val="bg1"/>
                    </a:solidFill>
                  </a:tcPr>
                </a:tc>
                <a:extLst>
                  <a:ext uri="{0D108BD9-81ED-4DB2-BD59-A6C34878D82A}">
                    <a16:rowId xmlns:a16="http://schemas.microsoft.com/office/drawing/2014/main" val="10008"/>
                  </a:ext>
                </a:extLst>
              </a:tr>
              <a:tr h="344896">
                <a:tc>
                  <a:txBody>
                    <a:bodyPr/>
                    <a:lstStyle/>
                    <a:p>
                      <a:pPr algn="l" fontAlgn="ctr"/>
                      <a:r>
                        <a:rPr lang="tr-TR" sz="1400" b="1" i="0" u="none" strike="noStrike" dirty="0">
                          <a:solidFill>
                            <a:srgbClr val="000000"/>
                          </a:solidFill>
                          <a:latin typeface="Trebuchet MS"/>
                        </a:rPr>
                        <a:t>Ağustos</a:t>
                      </a:r>
                    </a:p>
                  </a:txBody>
                  <a:tcPr marL="171450" marR="9525" marT="9525" marB="0" anchor="ctr"/>
                </a:tc>
                <a:tc>
                  <a:txBody>
                    <a:bodyPr/>
                    <a:lstStyle/>
                    <a:p>
                      <a:pPr algn="ctr" fontAlgn="b"/>
                      <a:r>
                        <a:rPr lang="tr-TR" sz="1400" b="0" i="0" u="none" strike="noStrike" dirty="0">
                          <a:solidFill>
                            <a:srgbClr val="000000"/>
                          </a:solidFill>
                          <a:effectLst/>
                          <a:latin typeface="Calibri" panose="020F0502020204030204" pitchFamily="34" charset="0"/>
                        </a:rPr>
                        <a:t>56,26</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6,07</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181,44</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108,97</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6,97</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93,69</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146,40</a:t>
                      </a:r>
                    </a:p>
                  </a:txBody>
                  <a:tcPr marL="9525" marR="9525" marT="9525" marB="0" anchor="ctr">
                    <a:solidFill>
                      <a:schemeClr val="bg1"/>
                    </a:solidFill>
                  </a:tcPr>
                </a:tc>
                <a:tc>
                  <a:txBody>
                    <a:bodyPr/>
                    <a:lstStyle/>
                    <a:p>
                      <a:pPr algn="ctr" fontAlgn="b"/>
                      <a:r>
                        <a:rPr lang="tr-TR" sz="1400" b="0" i="0" u="none" strike="noStrike" kern="1200" dirty="0">
                          <a:solidFill>
                            <a:srgbClr val="000000"/>
                          </a:solidFill>
                          <a:latin typeface="Calibri"/>
                          <a:ea typeface="+mn-ea"/>
                          <a:cs typeface="+mn-cs"/>
                        </a:rPr>
                        <a:t>3,60</a:t>
                      </a:r>
                    </a:p>
                  </a:txBody>
                  <a:tcPr marL="9525" marR="9525" marT="9525" marB="0" anchor="ctr">
                    <a:solidFill>
                      <a:schemeClr val="bg1"/>
                    </a:solidFill>
                  </a:tcPr>
                </a:tc>
                <a:tc>
                  <a:txBody>
                    <a:bodyPr/>
                    <a:lstStyle/>
                    <a:p>
                      <a:pPr algn="ctr" fontAlgn="b"/>
                      <a:r>
                        <a:rPr lang="tr-TR" sz="1400" b="0" i="0" u="none" strike="noStrike" kern="1200" dirty="0">
                          <a:solidFill>
                            <a:srgbClr val="000000"/>
                          </a:solidFill>
                          <a:latin typeface="Calibri"/>
                          <a:ea typeface="+mn-ea"/>
                          <a:cs typeface="+mn-cs"/>
                        </a:rPr>
                        <a:t>34,30</a:t>
                      </a:r>
                    </a:p>
                  </a:txBody>
                  <a:tcPr marL="9525" marR="9525" marT="9525" marB="0" anchor="ctr">
                    <a:solidFill>
                      <a:schemeClr val="bg1"/>
                    </a:solidFill>
                  </a:tcPr>
                </a:tc>
                <a:extLst>
                  <a:ext uri="{0D108BD9-81ED-4DB2-BD59-A6C34878D82A}">
                    <a16:rowId xmlns:a16="http://schemas.microsoft.com/office/drawing/2014/main" val="10009"/>
                  </a:ext>
                </a:extLst>
              </a:tr>
              <a:tr h="344896">
                <a:tc>
                  <a:txBody>
                    <a:bodyPr/>
                    <a:lstStyle/>
                    <a:p>
                      <a:pPr algn="l" fontAlgn="ctr"/>
                      <a:r>
                        <a:rPr lang="tr-TR" sz="1400" b="1" i="0" u="none" strike="noStrike" dirty="0">
                          <a:solidFill>
                            <a:srgbClr val="000000"/>
                          </a:solidFill>
                          <a:latin typeface="Trebuchet MS"/>
                        </a:rPr>
                        <a:t>Eylül</a:t>
                      </a:r>
                    </a:p>
                  </a:txBody>
                  <a:tcPr marL="171450" marR="9525" marT="9525" marB="0" anchor="ctr"/>
                </a:tc>
                <a:tc>
                  <a:txBody>
                    <a:bodyPr/>
                    <a:lstStyle/>
                    <a:p>
                      <a:pPr algn="ctr" fontAlgn="b"/>
                      <a:r>
                        <a:rPr lang="tr-TR" sz="1400" b="0" i="0" u="none" strike="noStrike" dirty="0">
                          <a:solidFill>
                            <a:srgbClr val="000000"/>
                          </a:solidFill>
                          <a:effectLst/>
                          <a:latin typeface="Calibri" panose="020F0502020204030204" pitchFamily="34" charset="0"/>
                        </a:rPr>
                        <a:t>59,48</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5,72</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186,37</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116,18</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6,62</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95,33</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148,00</a:t>
                      </a:r>
                    </a:p>
                  </a:txBody>
                  <a:tcPr marL="9525" marR="9525" marT="9525" marB="0" anchor="ctr">
                    <a:noFill/>
                  </a:tcPr>
                </a:tc>
                <a:tc>
                  <a:txBody>
                    <a:bodyPr/>
                    <a:lstStyle/>
                    <a:p>
                      <a:pPr algn="ctr" fontAlgn="b"/>
                      <a:r>
                        <a:rPr lang="tr-TR" sz="1400" b="0" i="0" u="none" strike="noStrike" kern="1200" dirty="0">
                          <a:solidFill>
                            <a:srgbClr val="000000"/>
                          </a:solidFill>
                          <a:latin typeface="Calibri"/>
                          <a:ea typeface="+mn-ea"/>
                          <a:cs typeface="+mn-cs"/>
                        </a:rPr>
                        <a:t>1,00</a:t>
                      </a:r>
                    </a:p>
                  </a:txBody>
                  <a:tcPr marL="9525" marR="9525" marT="9525" marB="0" anchor="ctr">
                    <a:noFill/>
                  </a:tcPr>
                </a:tc>
                <a:tc>
                  <a:txBody>
                    <a:bodyPr/>
                    <a:lstStyle/>
                    <a:p>
                      <a:pPr algn="ctr" fontAlgn="b"/>
                      <a:r>
                        <a:rPr lang="tr-TR" sz="1400" b="0" i="0" u="none" strike="noStrike" kern="1200" dirty="0">
                          <a:solidFill>
                            <a:srgbClr val="000000"/>
                          </a:solidFill>
                          <a:latin typeface="Calibri"/>
                          <a:ea typeface="+mn-ea"/>
                          <a:cs typeface="+mn-cs"/>
                        </a:rPr>
                        <a:t>27,40</a:t>
                      </a:r>
                    </a:p>
                  </a:txBody>
                  <a:tcPr marL="9525" marR="9525" marT="9525" marB="0" anchor="ctr">
                    <a:noFill/>
                  </a:tcPr>
                </a:tc>
                <a:extLst>
                  <a:ext uri="{0D108BD9-81ED-4DB2-BD59-A6C34878D82A}">
                    <a16:rowId xmlns:a16="http://schemas.microsoft.com/office/drawing/2014/main" val="10010"/>
                  </a:ext>
                </a:extLst>
              </a:tr>
              <a:tr h="344896">
                <a:tc>
                  <a:txBody>
                    <a:bodyPr/>
                    <a:lstStyle/>
                    <a:p>
                      <a:pPr algn="l" fontAlgn="ctr"/>
                      <a:r>
                        <a:rPr lang="tr-TR" sz="1400" b="1" i="0" u="none" strike="noStrike" dirty="0">
                          <a:solidFill>
                            <a:srgbClr val="000000"/>
                          </a:solidFill>
                          <a:latin typeface="Trebuchet MS"/>
                        </a:rPr>
                        <a:t>Ekim</a:t>
                      </a:r>
                    </a:p>
                  </a:txBody>
                  <a:tcPr marL="171450" marR="9525" marT="9525" marB="0" anchor="ctr">
                    <a:solidFill>
                      <a:srgbClr val="FFFF00"/>
                    </a:solidFill>
                  </a:tcPr>
                </a:tc>
                <a:tc>
                  <a:txBody>
                    <a:bodyPr/>
                    <a:lstStyle/>
                    <a:p>
                      <a:pPr algn="ctr" fontAlgn="b"/>
                      <a:r>
                        <a:rPr lang="tr-TR" sz="1400" b="0" i="0" u="none" strike="noStrike" dirty="0">
                          <a:solidFill>
                            <a:srgbClr val="000000"/>
                          </a:solidFill>
                          <a:effectLst/>
                          <a:latin typeface="Calibri" panose="020F0502020204030204" pitchFamily="34" charset="0"/>
                        </a:rPr>
                        <a:t>62,09</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4,39</a:t>
                      </a:r>
                    </a:p>
                  </a:txBody>
                  <a:tcPr marL="9525" marR="9525" marT="9525" marB="0" anchor="b">
                    <a:solidFill>
                      <a:schemeClr val="bg1"/>
                    </a:solidFill>
                  </a:tcPr>
                </a:tc>
                <a:tc>
                  <a:txBody>
                    <a:bodyPr/>
                    <a:lstStyle/>
                    <a:p>
                      <a:pPr algn="ctr" fontAlgn="b"/>
                      <a:r>
                        <a:rPr lang="tr-TR" sz="1400" b="1" i="0" u="none" strike="noStrike" kern="1200" dirty="0">
                          <a:solidFill>
                            <a:srgbClr val="000000"/>
                          </a:solidFill>
                          <a:latin typeface="Calibri"/>
                          <a:ea typeface="+mn-ea"/>
                          <a:cs typeface="+mn-cs"/>
                        </a:rPr>
                        <a:t>186,79</a:t>
                      </a:r>
                    </a:p>
                  </a:txBody>
                  <a:tcPr marL="9525" marR="9525" marT="9525" marB="0" anchor="b">
                    <a:solidFill>
                      <a:srgbClr val="FFFF00"/>
                    </a:solidFill>
                  </a:tcPr>
                </a:tc>
                <a:tc>
                  <a:txBody>
                    <a:bodyPr/>
                    <a:lstStyle/>
                    <a:p>
                      <a:pPr algn="ctr" fontAlgn="b"/>
                      <a:r>
                        <a:rPr lang="tr-TR" sz="1400" b="0" i="0" u="none" strike="noStrike" kern="1200" dirty="0">
                          <a:solidFill>
                            <a:srgbClr val="000000"/>
                          </a:solidFill>
                          <a:latin typeface="Calibri"/>
                          <a:ea typeface="+mn-ea"/>
                          <a:cs typeface="+mn-cs"/>
                        </a:rPr>
                        <a:t>119,18</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2,58</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91,95</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mn-lt"/>
                          <a:ea typeface="+mn-ea"/>
                          <a:cs typeface="+mn-cs"/>
                        </a:rPr>
                        <a:t>151,08</a:t>
                      </a:r>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r>
                        <a:rPr lang="tr-TR" sz="1400" b="0" i="0" u="none" strike="noStrike" kern="1200" dirty="0">
                          <a:solidFill>
                            <a:srgbClr val="000000"/>
                          </a:solidFill>
                          <a:latin typeface="+mn-lt"/>
                          <a:ea typeface="+mn-ea"/>
                          <a:cs typeface="+mn-cs"/>
                        </a:rPr>
                        <a:t>2,07</a:t>
                      </a:r>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r>
                        <a:rPr lang="tr-TR" sz="1400" b="0" i="0" u="none" strike="noStrike" kern="1200" dirty="0">
                          <a:solidFill>
                            <a:srgbClr val="000000"/>
                          </a:solidFill>
                          <a:latin typeface="+mn-lt"/>
                          <a:ea typeface="+mn-ea"/>
                          <a:cs typeface="+mn-cs"/>
                        </a:rPr>
                        <a:t>26,77</a:t>
                      </a:r>
                      <a:endParaRPr lang="tr-TR" sz="1400" b="0" i="0" u="none" strike="noStrike" kern="1200" dirty="0">
                        <a:solidFill>
                          <a:srgbClr val="000000"/>
                        </a:solidFill>
                        <a:latin typeface="Calibri"/>
                        <a:ea typeface="+mn-ea"/>
                        <a:cs typeface="+mn-cs"/>
                      </a:endParaRPr>
                    </a:p>
                  </a:txBody>
                  <a:tcPr marL="9525" marR="9525" marT="9525" marB="0" anchor="ctr">
                    <a:noFill/>
                  </a:tcPr>
                </a:tc>
                <a:extLst>
                  <a:ext uri="{0D108BD9-81ED-4DB2-BD59-A6C34878D82A}">
                    <a16:rowId xmlns:a16="http://schemas.microsoft.com/office/drawing/2014/main" val="10011"/>
                  </a:ext>
                </a:extLst>
              </a:tr>
              <a:tr h="344896">
                <a:tc>
                  <a:txBody>
                    <a:bodyPr/>
                    <a:lstStyle/>
                    <a:p>
                      <a:pPr algn="l" fontAlgn="ctr"/>
                      <a:r>
                        <a:rPr lang="tr-TR" sz="1400" b="1" i="0" u="none" strike="noStrike" dirty="0">
                          <a:solidFill>
                            <a:srgbClr val="000000"/>
                          </a:solidFill>
                          <a:latin typeface="Trebuchet MS"/>
                        </a:rPr>
                        <a:t>Kasım</a:t>
                      </a:r>
                    </a:p>
                  </a:txBody>
                  <a:tcPr marL="171450" marR="9525" marT="9525" marB="0" anchor="ctr">
                    <a:noFill/>
                  </a:tcPr>
                </a:tc>
                <a:tc>
                  <a:txBody>
                    <a:bodyPr/>
                    <a:lstStyle/>
                    <a:p>
                      <a:pPr algn="ctr" fontAlgn="b"/>
                      <a:r>
                        <a:rPr lang="tr-TR" sz="1400" b="0" i="0" u="none" strike="noStrike" dirty="0">
                          <a:solidFill>
                            <a:srgbClr val="000000"/>
                          </a:solidFill>
                          <a:effectLst/>
                          <a:latin typeface="Calibri" panose="020F0502020204030204" pitchFamily="34" charset="0"/>
                        </a:rPr>
                        <a:t>64,20</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3,40</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176,49</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120,07</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0,75</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87,02</a:t>
                      </a:r>
                    </a:p>
                  </a:txBody>
                  <a:tcPr marL="9525" marR="9525" marT="9525" marB="0" anchor="b">
                    <a:solidFill>
                      <a:schemeClr val="bg1"/>
                    </a:solidFill>
                  </a:tcPr>
                </a:tc>
                <a:tc>
                  <a:txBody>
                    <a:bodyPr/>
                    <a:lstStyle/>
                    <a:p>
                      <a:pPr algn="ctr" fontAlgn="t"/>
                      <a:r>
                        <a:rPr lang="tr-TR" sz="1400" b="0" dirty="0">
                          <a:effectLst/>
                        </a:rPr>
                        <a:t>155,38</a:t>
                      </a:r>
                    </a:p>
                  </a:txBody>
                  <a:tcPr marL="38100" marR="38100" marT="38100" marB="38100" anchor="ctr">
                    <a:noFill/>
                  </a:tcPr>
                </a:tc>
                <a:tc>
                  <a:txBody>
                    <a:bodyPr/>
                    <a:lstStyle/>
                    <a:p>
                      <a:pPr algn="ctr" fontAlgn="b"/>
                      <a:r>
                        <a:rPr lang="tr-TR" sz="1400" b="0" i="0" kern="1200" dirty="0">
                          <a:solidFill>
                            <a:schemeClr val="tx1"/>
                          </a:solidFill>
                          <a:effectLst/>
                          <a:latin typeface="+mn-lt"/>
                          <a:ea typeface="+mn-ea"/>
                          <a:cs typeface="+mn-cs"/>
                        </a:rPr>
                        <a:t>2,85</a:t>
                      </a:r>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r>
                        <a:rPr lang="tr-TR" sz="1400" b="0" i="0" kern="1200" dirty="0">
                          <a:solidFill>
                            <a:schemeClr val="tx1"/>
                          </a:solidFill>
                          <a:effectLst/>
                          <a:latin typeface="+mn-lt"/>
                          <a:ea typeface="+mn-ea"/>
                          <a:cs typeface="+mn-cs"/>
                        </a:rPr>
                        <a:t>29,41</a:t>
                      </a:r>
                      <a:endParaRPr lang="tr-TR" sz="1400" b="0" i="0" u="none" strike="noStrike" kern="1200" dirty="0">
                        <a:solidFill>
                          <a:srgbClr val="000000"/>
                        </a:solidFill>
                        <a:latin typeface="Calibri"/>
                        <a:ea typeface="+mn-ea"/>
                        <a:cs typeface="+mn-cs"/>
                      </a:endParaRPr>
                    </a:p>
                  </a:txBody>
                  <a:tcPr marL="9525" marR="9525" marT="9525" marB="0" anchor="ctr">
                    <a:noFill/>
                  </a:tcPr>
                </a:tc>
                <a:extLst>
                  <a:ext uri="{0D108BD9-81ED-4DB2-BD59-A6C34878D82A}">
                    <a16:rowId xmlns:a16="http://schemas.microsoft.com/office/drawing/2014/main" val="10012"/>
                  </a:ext>
                </a:extLst>
              </a:tr>
              <a:tr h="344896">
                <a:tc>
                  <a:txBody>
                    <a:bodyPr/>
                    <a:lstStyle/>
                    <a:p>
                      <a:pPr algn="l" fontAlgn="ctr"/>
                      <a:r>
                        <a:rPr lang="tr-TR" sz="1400" b="1" i="0" u="none" strike="noStrike" dirty="0">
                          <a:solidFill>
                            <a:srgbClr val="000000"/>
                          </a:solidFill>
                          <a:latin typeface="Trebuchet MS"/>
                        </a:rPr>
                        <a:t>Aralık</a:t>
                      </a:r>
                    </a:p>
                  </a:txBody>
                  <a:tcPr marL="171450" marR="9525" marT="9525" marB="0" anchor="ctr">
                    <a:solidFill>
                      <a:srgbClr val="FFFF00"/>
                    </a:solidFill>
                  </a:tcPr>
                </a:tc>
                <a:tc>
                  <a:txBody>
                    <a:bodyPr/>
                    <a:lstStyle/>
                    <a:p>
                      <a:pPr algn="ctr" fontAlgn="b"/>
                      <a:r>
                        <a:rPr lang="tr-TR" sz="1400" b="0" i="0" u="none" strike="noStrike" dirty="0">
                          <a:solidFill>
                            <a:srgbClr val="000000"/>
                          </a:solidFill>
                          <a:effectLst/>
                          <a:latin typeface="Calibri" panose="020F0502020204030204" pitchFamily="34" charset="0"/>
                        </a:rPr>
                        <a:t>66,85</a:t>
                      </a:r>
                    </a:p>
                  </a:txBody>
                  <a:tcPr marL="7620" marR="7620" marT="7620"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4,13</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151,88</a:t>
                      </a:r>
                    </a:p>
                  </a:txBody>
                  <a:tcPr marL="9525" marR="9525" marT="9525" marB="0" anchor="b">
                    <a:solidFill>
                      <a:schemeClr val="bg1"/>
                    </a:solidFill>
                  </a:tcPr>
                </a:tc>
                <a:tc>
                  <a:txBody>
                    <a:bodyPr/>
                    <a:lstStyle/>
                    <a:p>
                      <a:pPr algn="ctr" fontAlgn="b"/>
                      <a:r>
                        <a:rPr lang="tr-TR" dirty="0"/>
                        <a:t>122,43</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1,97</a:t>
                      </a:r>
                    </a:p>
                  </a:txBody>
                  <a:tcPr marL="9525" marR="9525" marT="9525" marB="0" anchor="b">
                    <a:solidFill>
                      <a:schemeClr val="bg1"/>
                    </a:solidFill>
                  </a:tcPr>
                </a:tc>
                <a:tc>
                  <a:txBody>
                    <a:bodyPr/>
                    <a:lstStyle/>
                    <a:p>
                      <a:pPr algn="ctr" fontAlgn="b"/>
                      <a:r>
                        <a:rPr lang="tr-TR" sz="1400" b="0" i="0" u="none" strike="noStrike" kern="1200" dirty="0">
                          <a:solidFill>
                            <a:srgbClr val="000000"/>
                          </a:solidFill>
                          <a:latin typeface="Calibri"/>
                          <a:ea typeface="+mn-ea"/>
                          <a:cs typeface="+mn-cs"/>
                        </a:rPr>
                        <a:t>83,14</a:t>
                      </a:r>
                    </a:p>
                  </a:txBody>
                  <a:tcPr marL="9525" marR="9525" marT="9525" marB="0" anchor="b">
                    <a:solidFill>
                      <a:schemeClr val="bg1"/>
                    </a:solidFill>
                  </a:tcPr>
                </a:tc>
                <a:tc>
                  <a:txBody>
                    <a:bodyPr/>
                    <a:lstStyle/>
                    <a:p>
                      <a:pPr algn="ctr" fontAlgn="b"/>
                      <a:r>
                        <a:rPr lang="tr-TR" sz="1400" b="1" i="0" u="none" strike="noStrike" kern="1200" dirty="0">
                          <a:solidFill>
                            <a:srgbClr val="000000"/>
                          </a:solidFill>
                          <a:latin typeface="+mn-lt"/>
                          <a:ea typeface="+mn-ea"/>
                          <a:cs typeface="+mn-cs"/>
                        </a:rPr>
                        <a:t>158,45</a:t>
                      </a:r>
                      <a:endParaRPr lang="tr-TR" sz="1400" b="1" i="0" u="none" strike="noStrike" kern="1200" dirty="0">
                        <a:solidFill>
                          <a:srgbClr val="000000"/>
                        </a:solidFill>
                        <a:latin typeface="Calibri"/>
                        <a:ea typeface="+mn-ea"/>
                        <a:cs typeface="+mn-cs"/>
                      </a:endParaRPr>
                    </a:p>
                  </a:txBody>
                  <a:tcPr marL="9525" marR="9525" marT="9525" marB="0" anchor="ctr">
                    <a:solidFill>
                      <a:srgbClr val="FFFF00"/>
                    </a:solidFill>
                  </a:tcPr>
                </a:tc>
                <a:tc>
                  <a:txBody>
                    <a:bodyPr/>
                    <a:lstStyle/>
                    <a:p>
                      <a:pPr algn="ctr" fontAlgn="b"/>
                      <a:r>
                        <a:rPr lang="tr-TR" sz="1400" b="1" i="0" u="none" strike="noStrike" kern="1200" dirty="0">
                          <a:solidFill>
                            <a:srgbClr val="000000"/>
                          </a:solidFill>
                          <a:latin typeface="+mn-lt"/>
                          <a:ea typeface="+mn-ea"/>
                          <a:cs typeface="+mn-cs"/>
                        </a:rPr>
                        <a:t>1,98</a:t>
                      </a:r>
                      <a:endParaRPr lang="tr-TR" sz="1400" b="1" i="0" u="none" strike="noStrike" kern="1200" dirty="0">
                        <a:solidFill>
                          <a:srgbClr val="000000"/>
                        </a:solidFill>
                        <a:latin typeface="Calibri"/>
                        <a:ea typeface="+mn-ea"/>
                        <a:cs typeface="+mn-cs"/>
                      </a:endParaRPr>
                    </a:p>
                  </a:txBody>
                  <a:tcPr marL="9525" marR="9525" marT="9525" marB="0" anchor="ctr">
                    <a:solidFill>
                      <a:srgbClr val="FFFF00"/>
                    </a:solidFill>
                  </a:tcPr>
                </a:tc>
                <a:tc>
                  <a:txBody>
                    <a:bodyPr/>
                    <a:lstStyle/>
                    <a:p>
                      <a:pPr algn="ctr" fontAlgn="b"/>
                      <a:r>
                        <a:rPr lang="tr-TR" sz="1400" b="1" i="0" u="none" strike="noStrike" kern="1200" dirty="0">
                          <a:solidFill>
                            <a:srgbClr val="000000"/>
                          </a:solidFill>
                          <a:latin typeface="+mn-lt"/>
                          <a:ea typeface="+mn-ea"/>
                          <a:cs typeface="+mn-cs"/>
                        </a:rPr>
                        <a:t>29,42</a:t>
                      </a:r>
                      <a:endParaRPr lang="tr-TR" sz="1400" b="1" i="0" u="none" strike="noStrike" kern="1200" dirty="0">
                        <a:solidFill>
                          <a:srgbClr val="000000"/>
                        </a:solidFill>
                        <a:latin typeface="Calibri"/>
                        <a:ea typeface="+mn-ea"/>
                        <a:cs typeface="+mn-cs"/>
                      </a:endParaRPr>
                    </a:p>
                  </a:txBody>
                  <a:tcPr marL="9525" marR="9525" marT="9525" marB="0" anchor="ctr">
                    <a:solidFill>
                      <a:srgbClr val="FFFF00"/>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8188617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37B20-14B7-B118-95BC-B3E37A3CE265}"/>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98530B76-E35E-A851-3F3B-349DC915D542}"/>
              </a:ext>
            </a:extLst>
          </p:cNvPr>
          <p:cNvSpPr>
            <a:spLocks noGrp="1"/>
          </p:cNvSpPr>
          <p:nvPr>
            <p:ph idx="1"/>
          </p:nvPr>
        </p:nvSpPr>
        <p:spPr>
          <a:xfrm>
            <a:off x="0" y="0"/>
            <a:ext cx="9144000" cy="6768000"/>
          </a:xfrm>
          <a:solidFill>
            <a:schemeClr val="bg1"/>
          </a:solidFill>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000" b="1" dirty="0">
                <a:latin typeface="Times New Roman" pitchFamily="18" charset="0"/>
                <a:cs typeface="Times New Roman" pitchFamily="18" charset="0"/>
              </a:rPr>
              <a:t>TC. MERKEZ BANKASI KONUT FİYAT ENDEKSİ</a:t>
            </a:r>
          </a:p>
          <a:p>
            <a:pPr marL="514350" indent="-514350" algn="ctr">
              <a:buClrTx/>
              <a:buNone/>
            </a:pPr>
            <a:r>
              <a:rPr lang="tr-TR" sz="2000" b="1" dirty="0">
                <a:latin typeface="Times New Roman" pitchFamily="18" charset="0"/>
                <a:cs typeface="Times New Roman" pitchFamily="18" charset="0"/>
              </a:rPr>
              <a:t>        (Kaynak: 20 Haziran 2025 </a:t>
            </a:r>
            <a:r>
              <a:rPr lang="tr-TR" sz="2000" b="1" dirty="0">
                <a:latin typeface="Times New Roman" pitchFamily="18" charset="0"/>
                <a:cs typeface="Times New Roman" pitchFamily="18" charset="0"/>
                <a:hlinkClick r:id="rId3"/>
              </a:rPr>
              <a:t>www.tcmb.gov.tr</a:t>
            </a:r>
            <a:r>
              <a:rPr lang="tr-TR" sz="2000" b="1" dirty="0">
                <a:latin typeface="Times New Roman" pitchFamily="18" charset="0"/>
                <a:cs typeface="Times New Roman" pitchFamily="18" charset="0"/>
              </a:rPr>
              <a:t> )</a:t>
            </a:r>
            <a:endParaRPr lang="tr-TR" sz="2000" dirty="0">
              <a:latin typeface="Times New Roman" pitchFamily="18" charset="0"/>
              <a:cs typeface="Times New Roman" pitchFamily="18" charset="0"/>
            </a:endParaRPr>
          </a:p>
        </p:txBody>
      </p:sp>
      <p:graphicFrame>
        <p:nvGraphicFramePr>
          <p:cNvPr id="4" name="3 Tablo">
            <a:extLst>
              <a:ext uri="{FF2B5EF4-FFF2-40B4-BE49-F238E27FC236}">
                <a16:creationId xmlns:a16="http://schemas.microsoft.com/office/drawing/2014/main" id="{AD61AA66-E2CF-9EEE-0785-019D6B52B88A}"/>
              </a:ext>
            </a:extLst>
          </p:cNvPr>
          <p:cNvGraphicFramePr>
            <a:graphicFrameLocks noGrp="1"/>
          </p:cNvGraphicFramePr>
          <p:nvPr/>
        </p:nvGraphicFramePr>
        <p:xfrm>
          <a:off x="223520" y="785789"/>
          <a:ext cx="8817451" cy="5833951"/>
        </p:xfrm>
        <a:graphic>
          <a:graphicData uri="http://schemas.openxmlformats.org/drawingml/2006/table">
            <a:tbl>
              <a:tblPr firstRow="1" bandRow="1">
                <a:tableStyleId>{5940675A-B579-460E-94D1-54222C63F5DA}</a:tableStyleId>
              </a:tblPr>
              <a:tblGrid>
                <a:gridCol w="931311">
                  <a:extLst>
                    <a:ext uri="{9D8B030D-6E8A-4147-A177-3AD203B41FA5}">
                      <a16:colId xmlns:a16="http://schemas.microsoft.com/office/drawing/2014/main" val="20000"/>
                    </a:ext>
                  </a:extLst>
                </a:gridCol>
                <a:gridCol w="821661">
                  <a:extLst>
                    <a:ext uri="{9D8B030D-6E8A-4147-A177-3AD203B41FA5}">
                      <a16:colId xmlns:a16="http://schemas.microsoft.com/office/drawing/2014/main" val="20001"/>
                    </a:ext>
                  </a:extLst>
                </a:gridCol>
                <a:gridCol w="770037">
                  <a:extLst>
                    <a:ext uri="{9D8B030D-6E8A-4147-A177-3AD203B41FA5}">
                      <a16:colId xmlns:a16="http://schemas.microsoft.com/office/drawing/2014/main" val="20002"/>
                    </a:ext>
                  </a:extLst>
                </a:gridCol>
                <a:gridCol w="940549">
                  <a:extLst>
                    <a:ext uri="{9D8B030D-6E8A-4147-A177-3AD203B41FA5}">
                      <a16:colId xmlns:a16="http://schemas.microsoft.com/office/drawing/2014/main" val="20003"/>
                    </a:ext>
                  </a:extLst>
                </a:gridCol>
                <a:gridCol w="820528">
                  <a:extLst>
                    <a:ext uri="{9D8B030D-6E8A-4147-A177-3AD203B41FA5}">
                      <a16:colId xmlns:a16="http://schemas.microsoft.com/office/drawing/2014/main" val="20004"/>
                    </a:ext>
                  </a:extLst>
                </a:gridCol>
                <a:gridCol w="915870">
                  <a:extLst>
                    <a:ext uri="{9D8B030D-6E8A-4147-A177-3AD203B41FA5}">
                      <a16:colId xmlns:a16="http://schemas.microsoft.com/office/drawing/2014/main" val="20005"/>
                    </a:ext>
                  </a:extLst>
                </a:gridCol>
                <a:gridCol w="951566">
                  <a:extLst>
                    <a:ext uri="{9D8B030D-6E8A-4147-A177-3AD203B41FA5}">
                      <a16:colId xmlns:a16="http://schemas.microsoft.com/office/drawing/2014/main" val="20006"/>
                    </a:ext>
                  </a:extLst>
                </a:gridCol>
                <a:gridCol w="774497">
                  <a:extLst>
                    <a:ext uri="{9D8B030D-6E8A-4147-A177-3AD203B41FA5}">
                      <a16:colId xmlns:a16="http://schemas.microsoft.com/office/drawing/2014/main" val="20007"/>
                    </a:ext>
                  </a:extLst>
                </a:gridCol>
                <a:gridCol w="945716">
                  <a:extLst>
                    <a:ext uri="{9D8B030D-6E8A-4147-A177-3AD203B41FA5}">
                      <a16:colId xmlns:a16="http://schemas.microsoft.com/office/drawing/2014/main" val="20008"/>
                    </a:ext>
                  </a:extLst>
                </a:gridCol>
                <a:gridCol w="945716">
                  <a:extLst>
                    <a:ext uri="{9D8B030D-6E8A-4147-A177-3AD203B41FA5}">
                      <a16:colId xmlns:a16="http://schemas.microsoft.com/office/drawing/2014/main" val="20009"/>
                    </a:ext>
                  </a:extLst>
                </a:gridCol>
              </a:tblGrid>
              <a:tr h="471605">
                <a:tc gridSpan="4">
                  <a:txBody>
                    <a:bodyPr/>
                    <a:lstStyle/>
                    <a:p>
                      <a:pPr algn="ctr"/>
                      <a:r>
                        <a:rPr lang="tr-TR" sz="1800" b="1" kern="1200" dirty="0">
                          <a:solidFill>
                            <a:schemeClr val="bg1"/>
                          </a:solidFill>
                          <a:latin typeface="Trebuchet MS" pitchFamily="34" charset="0"/>
                          <a:ea typeface="+mn-ea"/>
                          <a:cs typeface="Times New Roman" pitchFamily="18" charset="0"/>
                        </a:rPr>
                        <a:t>2025</a:t>
                      </a:r>
                    </a:p>
                  </a:txBody>
                  <a:tcPr>
                    <a:solidFill>
                      <a:srgbClr val="00B0F0"/>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gridSpan="3">
                  <a:txBody>
                    <a:bodyPr/>
                    <a:lstStyle/>
                    <a:p>
                      <a:pPr algn="ctr"/>
                      <a:endParaRPr lang="tr-TR" b="1" dirty="0">
                        <a:solidFill>
                          <a:schemeClr val="bg1"/>
                        </a:solidFill>
                        <a:latin typeface="Trebuchet MS" pitchFamily="34" charset="0"/>
                        <a:cs typeface="Times New Roman" pitchFamily="18" charset="0"/>
                      </a:endParaRPr>
                    </a:p>
                  </a:txBody>
                  <a:tcPr>
                    <a:solidFill>
                      <a:srgbClr val="00B0F0"/>
                    </a:solidFill>
                  </a:tcPr>
                </a:tc>
                <a:tc hMerge="1">
                  <a:txBody>
                    <a:bodyPr/>
                    <a:lstStyle/>
                    <a:p>
                      <a:pPr algn="ctr"/>
                      <a:endParaRPr lang="tr-TR" b="1" dirty="0">
                        <a:solidFill>
                          <a:schemeClr val="bg1"/>
                        </a:solidFill>
                        <a:latin typeface="Trebuchet MS" pitchFamily="34" charset="0"/>
                        <a:cs typeface="Times New Roman" pitchFamily="18" charset="0"/>
                      </a:endParaRPr>
                    </a:p>
                  </a:txBody>
                  <a:tcPr>
                    <a:solidFill>
                      <a:schemeClr val="bg2">
                        <a:lumMod val="50000"/>
                      </a:schemeClr>
                    </a:solidFill>
                  </a:tcPr>
                </a:tc>
                <a:tc hMerge="1">
                  <a:txBody>
                    <a:bodyPr/>
                    <a:lstStyle/>
                    <a:p>
                      <a:pPr algn="ctr"/>
                      <a:endParaRPr lang="tr-TR" b="1" dirty="0">
                        <a:solidFill>
                          <a:schemeClr val="bg1"/>
                        </a:solidFill>
                        <a:latin typeface="Trebuchet MS" pitchFamily="34" charset="0"/>
                        <a:cs typeface="Times New Roman" pitchFamily="18" charset="0"/>
                      </a:endParaRPr>
                    </a:p>
                  </a:txBody>
                  <a:tcPr>
                    <a:solidFill>
                      <a:schemeClr val="bg2">
                        <a:lumMod val="50000"/>
                      </a:schemeClr>
                    </a:solidFill>
                  </a:tcPr>
                </a:tc>
                <a:tc gridSpan="3">
                  <a:txBody>
                    <a:bodyPr/>
                    <a:lstStyle/>
                    <a:p>
                      <a:pPr algn="ctr"/>
                      <a:endParaRPr lang="tr-TR" sz="1800" b="1" kern="1200" dirty="0">
                        <a:solidFill>
                          <a:schemeClr val="bg1"/>
                        </a:solidFill>
                        <a:latin typeface="Trebuchet MS" pitchFamily="34" charset="0"/>
                        <a:ea typeface="+mn-ea"/>
                        <a:cs typeface="Times New Roman" pitchFamily="18" charset="0"/>
                      </a:endParaRPr>
                    </a:p>
                  </a:txBody>
                  <a:tcPr>
                    <a:solidFill>
                      <a:srgbClr val="00B0F0"/>
                    </a:solidFill>
                  </a:tcPr>
                </a:tc>
                <a:tc hMerge="1">
                  <a:txBody>
                    <a:bodyPr/>
                    <a:lstStyle/>
                    <a:p>
                      <a:endParaRPr lang="tr-TR" dirty="0"/>
                    </a:p>
                  </a:txBody>
                  <a:tcPr>
                    <a:solidFill>
                      <a:schemeClr val="bg2">
                        <a:lumMod val="50000"/>
                      </a:schemeClr>
                    </a:solidFill>
                  </a:tcPr>
                </a:tc>
                <a:tc hMerge="1">
                  <a:txBody>
                    <a:bodyPr/>
                    <a:lstStyle/>
                    <a:p>
                      <a:endParaRPr lang="tr-TR" dirty="0"/>
                    </a:p>
                  </a:txBody>
                  <a:tcPr>
                    <a:solidFill>
                      <a:schemeClr val="bg2">
                        <a:lumMod val="50000"/>
                      </a:schemeClr>
                    </a:solidFill>
                  </a:tcPr>
                </a:tc>
                <a:extLst>
                  <a:ext uri="{0D108BD9-81ED-4DB2-BD59-A6C34878D82A}">
                    <a16:rowId xmlns:a16="http://schemas.microsoft.com/office/drawing/2014/main" val="10000"/>
                  </a:ext>
                </a:extLst>
              </a:tr>
              <a:tr h="1191296">
                <a:tc>
                  <a:txBody>
                    <a:bodyPr/>
                    <a:lstStyle/>
                    <a:p>
                      <a:pPr algn="ctr"/>
                      <a:endParaRPr lang="tr-TR" sz="1800" dirty="0">
                        <a:solidFill>
                          <a:schemeClr val="bg1"/>
                        </a:solidFill>
                        <a:latin typeface="Trebuchet MS" pitchFamily="34" charset="0"/>
                      </a:endParaRPr>
                    </a:p>
                  </a:txBody>
                  <a:tcP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KFE</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Aya Göre Değişim (%)</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Yılın Aynı Ayına Göre Değişim (%)</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KFE</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Aya Göre Değişim (%)</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Yılın Aynı Ayına Göre Değişim (%)</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KFE</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Aya Göre Değişim (%)</a:t>
                      </a:r>
                    </a:p>
                  </a:txBody>
                  <a:tcPr marL="9525" marR="9525" marT="9525" marB="0" anchor="ctr">
                    <a:solidFill>
                      <a:srgbClr val="00B0F0"/>
                    </a:solidFill>
                  </a:tcPr>
                </a:tc>
                <a:tc>
                  <a:txBody>
                    <a:bodyPr/>
                    <a:lstStyle/>
                    <a:p>
                      <a:pPr algn="ctr" fontAlgn="ctr"/>
                      <a:r>
                        <a:rPr lang="tr-TR" sz="1200" b="1" i="0" u="none" strike="noStrike" dirty="0">
                          <a:solidFill>
                            <a:srgbClr val="FFFFFF"/>
                          </a:solidFill>
                          <a:latin typeface="Arial" pitchFamily="34" charset="0"/>
                          <a:cs typeface="Arial" pitchFamily="34" charset="0"/>
                        </a:rPr>
                        <a:t>Bir Önceki Yılın Aynı Ayına Göre Değişim (%)</a:t>
                      </a:r>
                    </a:p>
                  </a:txBody>
                  <a:tcPr marL="9525" marR="9525" marT="9525" marB="0" anchor="ctr">
                    <a:solidFill>
                      <a:srgbClr val="00B0F0"/>
                    </a:solidFill>
                  </a:tcPr>
                </a:tc>
                <a:extLst>
                  <a:ext uri="{0D108BD9-81ED-4DB2-BD59-A6C34878D82A}">
                    <a16:rowId xmlns:a16="http://schemas.microsoft.com/office/drawing/2014/main" val="10001"/>
                  </a:ext>
                </a:extLst>
              </a:tr>
              <a:tr h="381919">
                <a:tc>
                  <a:txBody>
                    <a:bodyPr/>
                    <a:lstStyle/>
                    <a:p>
                      <a:pPr algn="l" fontAlgn="ctr"/>
                      <a:r>
                        <a:rPr lang="tr-TR" sz="1400" b="1" i="0" u="none" strike="noStrike" dirty="0">
                          <a:solidFill>
                            <a:srgbClr val="000000"/>
                          </a:solidFill>
                          <a:latin typeface="Trebuchet MS"/>
                        </a:rPr>
                        <a:t>Ocak</a:t>
                      </a:r>
                    </a:p>
                  </a:txBody>
                  <a:tcPr marL="171450" marR="9525" marT="9525" marB="0" anchor="ctr">
                    <a:noFill/>
                  </a:tcPr>
                </a:tc>
                <a:tc>
                  <a:txBody>
                    <a:bodyPr/>
                    <a:lstStyle/>
                    <a:p>
                      <a:pPr algn="ctr" fontAlgn="b"/>
                      <a:r>
                        <a:rPr lang="tr-TR" sz="1400" b="1" i="0" u="none" strike="noStrike" dirty="0">
                          <a:solidFill>
                            <a:srgbClr val="000000"/>
                          </a:solidFill>
                          <a:effectLst/>
                          <a:latin typeface="Calibri" panose="020F0502020204030204" pitchFamily="34" charset="0"/>
                        </a:rPr>
                        <a:t>165,9</a:t>
                      </a:r>
                    </a:p>
                  </a:txBody>
                  <a:tcPr marL="7620" marR="7620" marT="7620" marB="0" anchor="ctr">
                    <a:solidFill>
                      <a:srgbClr val="FFFF00"/>
                    </a:solidFill>
                  </a:tcPr>
                </a:tc>
                <a:tc>
                  <a:txBody>
                    <a:bodyPr/>
                    <a:lstStyle/>
                    <a:p>
                      <a:pPr algn="ctr" fontAlgn="b"/>
                      <a:r>
                        <a:rPr lang="tr-TR" sz="1400" b="1" i="0" u="none" strike="noStrike" kern="1200" dirty="0">
                          <a:solidFill>
                            <a:srgbClr val="000000"/>
                          </a:solidFill>
                          <a:latin typeface="+mn-lt"/>
                          <a:ea typeface="+mn-ea"/>
                          <a:cs typeface="+mn-cs"/>
                        </a:rPr>
                        <a:t>4,7</a:t>
                      </a:r>
                    </a:p>
                  </a:txBody>
                  <a:tcPr marL="9525" marR="9525" marT="9525" marB="0" anchor="ctr">
                    <a:solidFill>
                      <a:srgbClr val="FFFF00"/>
                    </a:solidFill>
                  </a:tcPr>
                </a:tc>
                <a:tc>
                  <a:txBody>
                    <a:bodyPr/>
                    <a:lstStyle/>
                    <a:p>
                      <a:pPr algn="ctr" fontAlgn="b"/>
                      <a:r>
                        <a:rPr lang="tr-TR" sz="1400" b="1" i="0" u="none" strike="noStrike" kern="1200" dirty="0">
                          <a:solidFill>
                            <a:srgbClr val="000000"/>
                          </a:solidFill>
                          <a:latin typeface="+mn-lt"/>
                          <a:ea typeface="+mn-ea"/>
                          <a:cs typeface="+mn-cs"/>
                        </a:rPr>
                        <a:t>31,9</a:t>
                      </a:r>
                      <a:endParaRPr lang="tr-TR" sz="1400" b="1" i="0" u="none" strike="noStrike" kern="1200" dirty="0">
                        <a:solidFill>
                          <a:srgbClr val="000000"/>
                        </a:solidFill>
                        <a:latin typeface="Calibri"/>
                        <a:ea typeface="+mn-ea"/>
                        <a:cs typeface="+mn-cs"/>
                      </a:endParaRPr>
                    </a:p>
                  </a:txBody>
                  <a:tcPr marL="9525" marR="9525" marT="9525" marB="0" anchor="ctr">
                    <a:solidFill>
                      <a:srgbClr val="FFFF00"/>
                    </a:solidFill>
                  </a:tcPr>
                </a:tc>
                <a:tc>
                  <a:txBody>
                    <a:bodyPr/>
                    <a:lstStyle/>
                    <a:p>
                      <a:pPr algn="ctr" fontAlgn="b"/>
                      <a:endParaRPr lang="tr-TR" sz="1300" b="1" i="0" u="none" strike="noStrike" dirty="0">
                        <a:solidFill>
                          <a:srgbClr val="000000"/>
                        </a:solidFill>
                        <a:effectLst/>
                        <a:latin typeface="Calibri" panose="020F0502020204030204" pitchFamily="34" charset="0"/>
                      </a:endParaRPr>
                    </a:p>
                  </a:txBody>
                  <a:tcPr marL="7620" marR="7620" marT="7620" marB="0" anchor="ctr">
                    <a:solidFill>
                      <a:schemeClr val="bg1"/>
                    </a:solidFill>
                  </a:tcP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tc>
                <a:extLst>
                  <a:ext uri="{0D108BD9-81ED-4DB2-BD59-A6C34878D82A}">
                    <a16:rowId xmlns:a16="http://schemas.microsoft.com/office/drawing/2014/main" val="10002"/>
                  </a:ext>
                </a:extLst>
              </a:tr>
              <a:tr h="340171">
                <a:tc>
                  <a:txBody>
                    <a:bodyPr/>
                    <a:lstStyle/>
                    <a:p>
                      <a:pPr algn="l" fontAlgn="ctr"/>
                      <a:r>
                        <a:rPr lang="tr-TR" sz="1400" b="1" i="0" u="none" strike="noStrike" dirty="0">
                          <a:solidFill>
                            <a:srgbClr val="000000"/>
                          </a:solidFill>
                          <a:latin typeface="Trebuchet MS"/>
                        </a:rPr>
                        <a:t>Şubat</a:t>
                      </a:r>
                    </a:p>
                  </a:txBody>
                  <a:tcPr marL="171450" marR="9525" marT="9525" marB="0" anchor="ctr">
                    <a:noFill/>
                  </a:tcPr>
                </a:tc>
                <a:tc>
                  <a:txBody>
                    <a:bodyPr/>
                    <a:lstStyle/>
                    <a:p>
                      <a:pPr algn="ctr" fontAlgn="b"/>
                      <a:r>
                        <a:rPr lang="tr-TR" sz="1400" b="1" i="0" u="none" strike="noStrike" dirty="0">
                          <a:solidFill>
                            <a:srgbClr val="000000"/>
                          </a:solidFill>
                          <a:effectLst/>
                          <a:latin typeface="Calibri" panose="020F0502020204030204" pitchFamily="34" charset="0"/>
                        </a:rPr>
                        <a:t>170,52</a:t>
                      </a:r>
                    </a:p>
                  </a:txBody>
                  <a:tcPr marL="7620" marR="7620" marT="7620" marB="0" anchor="ctr">
                    <a:solidFill>
                      <a:srgbClr val="FFFF00"/>
                    </a:solidFill>
                  </a:tcPr>
                </a:tc>
                <a:tc>
                  <a:txBody>
                    <a:bodyPr/>
                    <a:lstStyle/>
                    <a:p>
                      <a:pPr algn="ctr" fontAlgn="b"/>
                      <a:r>
                        <a:rPr lang="tr-TR" sz="1400" b="1" i="0" u="none" strike="noStrike" kern="1200" dirty="0">
                          <a:solidFill>
                            <a:srgbClr val="000000"/>
                          </a:solidFill>
                          <a:latin typeface="+mn-lt"/>
                          <a:ea typeface="+mn-ea"/>
                          <a:cs typeface="+mn-cs"/>
                        </a:rPr>
                        <a:t>2,8</a:t>
                      </a:r>
                    </a:p>
                  </a:txBody>
                  <a:tcPr marL="9525" marR="9525" marT="9525" marB="0" anchor="ctr">
                    <a:solidFill>
                      <a:srgbClr val="FFFF00"/>
                    </a:solidFill>
                  </a:tcPr>
                </a:tc>
                <a:tc>
                  <a:txBody>
                    <a:bodyPr/>
                    <a:lstStyle/>
                    <a:p>
                      <a:pPr algn="ctr" fontAlgn="b"/>
                      <a:r>
                        <a:rPr lang="tr-TR" sz="1400" b="1" i="0" u="none" strike="noStrike" kern="1200" dirty="0">
                          <a:solidFill>
                            <a:srgbClr val="000000"/>
                          </a:solidFill>
                          <a:latin typeface="+mn-lt"/>
                          <a:ea typeface="+mn-ea"/>
                          <a:cs typeface="+mn-cs"/>
                        </a:rPr>
                        <a:t>31,3</a:t>
                      </a:r>
                      <a:endParaRPr lang="tr-TR" sz="1400" b="1" i="0" u="none" strike="noStrike" kern="1200" dirty="0">
                        <a:solidFill>
                          <a:srgbClr val="000000"/>
                        </a:solidFill>
                        <a:latin typeface="Calibri"/>
                        <a:ea typeface="+mn-ea"/>
                        <a:cs typeface="+mn-cs"/>
                      </a:endParaRPr>
                    </a:p>
                  </a:txBody>
                  <a:tcPr marL="9525" marR="9525" marT="9525" marB="0" anchor="ctr">
                    <a:solidFill>
                      <a:srgbClr val="FFFF00"/>
                    </a:solidFill>
                  </a:tcPr>
                </a:tc>
                <a:tc>
                  <a:txBody>
                    <a:bodyPr/>
                    <a:lstStyle/>
                    <a:p>
                      <a:pPr algn="ctr" fontAlgn="b"/>
                      <a:endParaRPr lang="tr-TR" sz="1300" b="1" i="0" u="none" strike="noStrike" dirty="0">
                        <a:solidFill>
                          <a:srgbClr val="000000"/>
                        </a:solidFill>
                        <a:effectLst/>
                        <a:latin typeface="Calibri" panose="020F0502020204030204" pitchFamily="34" charset="0"/>
                      </a:endParaRPr>
                    </a:p>
                  </a:txBody>
                  <a:tcPr marL="7620" marR="7620" marT="7620" marB="0" anchor="ctr">
                    <a:solidFill>
                      <a:schemeClr val="bg1"/>
                    </a:solidFill>
                  </a:tcP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tc>
                <a:extLst>
                  <a:ext uri="{0D108BD9-81ED-4DB2-BD59-A6C34878D82A}">
                    <a16:rowId xmlns:a16="http://schemas.microsoft.com/office/drawing/2014/main" val="10003"/>
                  </a:ext>
                </a:extLst>
              </a:tr>
              <a:tr h="344896">
                <a:tc>
                  <a:txBody>
                    <a:bodyPr/>
                    <a:lstStyle/>
                    <a:p>
                      <a:pPr algn="l" fontAlgn="ctr"/>
                      <a:r>
                        <a:rPr lang="tr-TR" sz="1400" b="1" i="0" u="none" strike="noStrike" dirty="0">
                          <a:solidFill>
                            <a:srgbClr val="000000"/>
                          </a:solidFill>
                          <a:latin typeface="Trebuchet MS"/>
                        </a:rPr>
                        <a:t>Mart</a:t>
                      </a:r>
                    </a:p>
                  </a:txBody>
                  <a:tcPr marL="171450" marR="9525" marT="9525" marB="0" anchor="ctr">
                    <a:noFill/>
                  </a:tcPr>
                </a:tc>
                <a:tc>
                  <a:txBody>
                    <a:bodyPr/>
                    <a:lstStyle/>
                    <a:p>
                      <a:pPr algn="ctr" fontAlgn="b"/>
                      <a:r>
                        <a:rPr lang="tr-TR" sz="1400" b="1" i="0" u="none" strike="noStrike" dirty="0">
                          <a:solidFill>
                            <a:srgbClr val="000000"/>
                          </a:solidFill>
                          <a:effectLst/>
                          <a:latin typeface="Calibri" panose="020F0502020204030204" pitchFamily="34" charset="0"/>
                        </a:rPr>
                        <a:t>173,88</a:t>
                      </a:r>
                    </a:p>
                  </a:txBody>
                  <a:tcPr marL="7620" marR="7620" marT="7620" marB="0" anchor="ctr">
                    <a:solidFill>
                      <a:srgbClr val="FFFF00"/>
                    </a:solidFill>
                  </a:tcPr>
                </a:tc>
                <a:tc>
                  <a:txBody>
                    <a:bodyPr/>
                    <a:lstStyle/>
                    <a:p>
                      <a:pPr algn="ctr" fontAlgn="b"/>
                      <a:r>
                        <a:rPr lang="tr-TR" sz="1400" b="1" i="0" u="none" strike="noStrike" kern="1200" dirty="0">
                          <a:solidFill>
                            <a:srgbClr val="000000"/>
                          </a:solidFill>
                          <a:latin typeface="+mn-lt"/>
                          <a:ea typeface="+mn-ea"/>
                          <a:cs typeface="+mn-cs"/>
                        </a:rPr>
                        <a:t>1,95</a:t>
                      </a:r>
                    </a:p>
                  </a:txBody>
                  <a:tcPr marL="9525" marR="9525" marT="9525" marB="0" anchor="ctr">
                    <a:solidFill>
                      <a:srgbClr val="FFFF00"/>
                    </a:solidFill>
                  </a:tcPr>
                </a:tc>
                <a:tc>
                  <a:txBody>
                    <a:bodyPr/>
                    <a:lstStyle/>
                    <a:p>
                      <a:pPr algn="ctr" fontAlgn="b"/>
                      <a:r>
                        <a:rPr lang="tr-TR" sz="1400" b="1" i="0" u="none" strike="noStrike" kern="1200" dirty="0">
                          <a:solidFill>
                            <a:srgbClr val="000000"/>
                          </a:solidFill>
                          <a:latin typeface="+mn-lt"/>
                          <a:ea typeface="+mn-ea"/>
                          <a:cs typeface="+mn-cs"/>
                        </a:rPr>
                        <a:t>32,2</a:t>
                      </a:r>
                      <a:endParaRPr lang="tr-TR" sz="1400" b="1" i="0" u="none" strike="noStrike" kern="1200" dirty="0">
                        <a:solidFill>
                          <a:srgbClr val="000000"/>
                        </a:solidFill>
                        <a:latin typeface="Calibri"/>
                        <a:ea typeface="+mn-ea"/>
                        <a:cs typeface="+mn-cs"/>
                      </a:endParaRPr>
                    </a:p>
                  </a:txBody>
                  <a:tcPr marL="9525" marR="9525" marT="9525" marB="0" anchor="ctr">
                    <a:solidFill>
                      <a:srgbClr val="FFFF00"/>
                    </a:solidFill>
                  </a:tcP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tc>
                <a:tc>
                  <a:txBody>
                    <a:bodyPr/>
                    <a:lstStyle/>
                    <a:p>
                      <a:pPr algn="ctr" fontAlgn="b"/>
                      <a:endParaRPr lang="tr-TR" sz="1400" b="1" i="0" u="none" strike="noStrike" kern="1200" dirty="0">
                        <a:solidFill>
                          <a:srgbClr val="000000"/>
                        </a:solidFill>
                        <a:latin typeface="Calibri"/>
                        <a:ea typeface="+mn-ea"/>
                        <a:cs typeface="+mn-cs"/>
                      </a:endParaRPr>
                    </a:p>
                  </a:txBody>
                  <a:tcPr marL="9525" marR="9525" marT="9525" marB="0" anchor="ctr"/>
                </a:tc>
                <a:extLst>
                  <a:ext uri="{0D108BD9-81ED-4DB2-BD59-A6C34878D82A}">
                    <a16:rowId xmlns:a16="http://schemas.microsoft.com/office/drawing/2014/main" val="10004"/>
                  </a:ext>
                </a:extLst>
              </a:tr>
              <a:tr h="344896">
                <a:tc>
                  <a:txBody>
                    <a:bodyPr/>
                    <a:lstStyle/>
                    <a:p>
                      <a:pPr algn="l" fontAlgn="ctr"/>
                      <a:r>
                        <a:rPr lang="tr-TR" sz="1400" b="1" i="0" u="none" strike="noStrike" dirty="0">
                          <a:solidFill>
                            <a:srgbClr val="000000"/>
                          </a:solidFill>
                          <a:latin typeface="Trebuchet MS"/>
                        </a:rPr>
                        <a:t>Nisan</a:t>
                      </a:r>
                    </a:p>
                  </a:txBody>
                  <a:tcPr marL="171450" marR="9525" marT="9525" marB="0" anchor="ctr">
                    <a:noFill/>
                  </a:tcPr>
                </a:tc>
                <a:tc>
                  <a:txBody>
                    <a:bodyPr/>
                    <a:lstStyle/>
                    <a:p>
                      <a:pPr algn="ctr" fontAlgn="b"/>
                      <a:r>
                        <a:rPr lang="tr-TR" sz="1400" b="1" i="0" u="none" strike="noStrike" dirty="0">
                          <a:solidFill>
                            <a:srgbClr val="000000"/>
                          </a:solidFill>
                          <a:effectLst/>
                          <a:latin typeface="Calibri" panose="020F0502020204030204" pitchFamily="34" charset="0"/>
                        </a:rPr>
                        <a:t>176,42</a:t>
                      </a:r>
                    </a:p>
                  </a:txBody>
                  <a:tcPr marL="7620" marR="7620" marT="7620" marB="0" anchor="ctr">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400" b="1" i="0" u="none" strike="noStrike" kern="1200" dirty="0">
                          <a:solidFill>
                            <a:srgbClr val="000000"/>
                          </a:solidFill>
                          <a:latin typeface="+mn-lt"/>
                          <a:ea typeface="+mn-ea"/>
                          <a:cs typeface="+mn-cs"/>
                        </a:rPr>
                        <a:t>1,46</a:t>
                      </a:r>
                    </a:p>
                  </a:txBody>
                  <a:tcPr marL="9525" marR="9525" marT="9525" marB="0" anchor="ctr">
                    <a:solidFill>
                      <a:srgbClr val="FFFF00"/>
                    </a:solidFill>
                  </a:tcPr>
                </a:tc>
                <a:tc>
                  <a:txBody>
                    <a:bodyPr/>
                    <a:lstStyle/>
                    <a:p>
                      <a:pPr algn="ctr" fontAlgn="b"/>
                      <a:r>
                        <a:rPr lang="tr-TR" sz="1400" b="1" i="0" u="none" strike="noStrike" kern="1200" dirty="0">
                          <a:solidFill>
                            <a:srgbClr val="000000"/>
                          </a:solidFill>
                          <a:latin typeface="+mn-lt"/>
                          <a:ea typeface="+mn-ea"/>
                          <a:cs typeface="+mn-cs"/>
                        </a:rPr>
                        <a:t>32,9</a:t>
                      </a:r>
                      <a:endParaRPr lang="tr-TR" sz="1400" b="1" i="0" u="none" strike="noStrike" kern="1200" dirty="0">
                        <a:solidFill>
                          <a:srgbClr val="000000"/>
                        </a:solidFill>
                        <a:latin typeface="Calibri"/>
                        <a:ea typeface="+mn-ea"/>
                        <a:cs typeface="+mn-cs"/>
                      </a:endParaRPr>
                    </a:p>
                  </a:txBody>
                  <a:tcPr marL="9525" marR="9525" marT="9525" marB="0" anchor="ctr">
                    <a:solidFill>
                      <a:srgbClr val="FFFF00"/>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tc>
                <a:extLst>
                  <a:ext uri="{0D108BD9-81ED-4DB2-BD59-A6C34878D82A}">
                    <a16:rowId xmlns:a16="http://schemas.microsoft.com/office/drawing/2014/main" val="10005"/>
                  </a:ext>
                </a:extLst>
              </a:tr>
              <a:tr h="344896">
                <a:tc>
                  <a:txBody>
                    <a:bodyPr/>
                    <a:lstStyle/>
                    <a:p>
                      <a:pPr algn="l" fontAlgn="ctr"/>
                      <a:r>
                        <a:rPr lang="tr-TR" sz="1400" b="1" i="0" u="none" strike="noStrike" dirty="0">
                          <a:solidFill>
                            <a:srgbClr val="000000"/>
                          </a:solidFill>
                          <a:latin typeface="Trebuchet MS"/>
                        </a:rPr>
                        <a:t>Mayıs</a:t>
                      </a:r>
                    </a:p>
                  </a:txBody>
                  <a:tcPr marL="171450" marR="9525" marT="9525" marB="0" anchor="ctr">
                    <a:noFill/>
                  </a:tcPr>
                </a:tc>
                <a:tc>
                  <a:txBody>
                    <a:bodyPr/>
                    <a:lstStyle/>
                    <a:p>
                      <a:pPr algn="ctr" fontAlgn="b"/>
                      <a:r>
                        <a:rPr lang="tr-TR" sz="1400" b="1" i="0" u="none" strike="noStrike" dirty="0">
                          <a:solidFill>
                            <a:srgbClr val="000000"/>
                          </a:solidFill>
                          <a:effectLst/>
                          <a:latin typeface="Calibri" panose="020F0502020204030204" pitchFamily="34" charset="0"/>
                        </a:rPr>
                        <a:t>182,4</a:t>
                      </a:r>
                    </a:p>
                  </a:txBody>
                  <a:tcPr marL="7620" marR="7620" marT="7620" marB="0" anchor="ctr">
                    <a:solidFill>
                      <a:srgbClr val="FFFF00"/>
                    </a:solidFill>
                  </a:tcPr>
                </a:tc>
                <a:tc>
                  <a:txBody>
                    <a:bodyPr/>
                    <a:lstStyle/>
                    <a:p>
                      <a:pPr algn="ctr" fontAlgn="b"/>
                      <a:r>
                        <a:rPr lang="tr-TR" sz="1400" b="1" i="0" u="none" strike="noStrike" kern="1200" dirty="0">
                          <a:solidFill>
                            <a:srgbClr val="000000"/>
                          </a:solidFill>
                          <a:latin typeface="+mn-lt"/>
                          <a:ea typeface="+mn-ea"/>
                          <a:cs typeface="+mn-cs"/>
                        </a:rPr>
                        <a:t>3,4</a:t>
                      </a:r>
                    </a:p>
                  </a:txBody>
                  <a:tcPr marL="9525" marR="9525" marT="9525" marB="0" anchor="ctr">
                    <a:solidFill>
                      <a:srgbClr val="FFFF00"/>
                    </a:solidFill>
                  </a:tcPr>
                </a:tc>
                <a:tc>
                  <a:txBody>
                    <a:bodyPr/>
                    <a:lstStyle/>
                    <a:p>
                      <a:pPr algn="ctr" fontAlgn="b"/>
                      <a:r>
                        <a:rPr lang="tr-TR" sz="1400" b="1" i="0" u="none" strike="noStrike" kern="1200" dirty="0">
                          <a:solidFill>
                            <a:srgbClr val="000000"/>
                          </a:solidFill>
                          <a:latin typeface="+mn-lt"/>
                          <a:ea typeface="+mn-ea"/>
                          <a:cs typeface="+mn-cs"/>
                        </a:rPr>
                        <a:t>32,3</a:t>
                      </a:r>
                      <a:endParaRPr lang="tr-TR" sz="1400" b="1" i="0" u="none" strike="noStrike" kern="1200" dirty="0">
                        <a:solidFill>
                          <a:srgbClr val="000000"/>
                        </a:solidFill>
                        <a:latin typeface="Calibri"/>
                        <a:ea typeface="+mn-ea"/>
                        <a:cs typeface="+mn-cs"/>
                      </a:endParaRPr>
                    </a:p>
                  </a:txBody>
                  <a:tcPr marL="9525" marR="9525" marT="9525" marB="0" anchor="ctr">
                    <a:solidFill>
                      <a:srgbClr val="FFFF00"/>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tc>
                <a:extLst>
                  <a:ext uri="{0D108BD9-81ED-4DB2-BD59-A6C34878D82A}">
                    <a16:rowId xmlns:a16="http://schemas.microsoft.com/office/drawing/2014/main" val="10006"/>
                  </a:ext>
                </a:extLst>
              </a:tr>
              <a:tr h="344896">
                <a:tc>
                  <a:txBody>
                    <a:bodyPr/>
                    <a:lstStyle/>
                    <a:p>
                      <a:pPr algn="l" fontAlgn="ctr"/>
                      <a:r>
                        <a:rPr lang="tr-TR" sz="1400" b="1" i="0" u="none" strike="noStrike" dirty="0">
                          <a:solidFill>
                            <a:srgbClr val="000000"/>
                          </a:solidFill>
                          <a:latin typeface="Trebuchet MS"/>
                        </a:rPr>
                        <a:t>Haziran</a:t>
                      </a:r>
                    </a:p>
                  </a:txBody>
                  <a:tcPr marL="171450" marR="9525" marT="9525" marB="0" anchor="ctr">
                    <a:noFill/>
                  </a:tcPr>
                </a:tc>
                <a:tc>
                  <a:txBody>
                    <a:bodyPr/>
                    <a:lstStyle/>
                    <a:p>
                      <a:pPr algn="ctr" fontAlgn="b"/>
                      <a:endParaRPr lang="tr-TR" sz="1400" b="0" i="0" u="none" strike="noStrike" dirty="0">
                        <a:solidFill>
                          <a:srgbClr val="000000"/>
                        </a:solidFill>
                        <a:effectLst/>
                        <a:latin typeface="Calibri" panose="020F0502020204030204" pitchFamily="34" charset="0"/>
                      </a:endParaRPr>
                    </a:p>
                  </a:txBody>
                  <a:tcPr marL="7620" marR="7620" marT="7620"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tc>
                <a:extLst>
                  <a:ext uri="{0D108BD9-81ED-4DB2-BD59-A6C34878D82A}">
                    <a16:rowId xmlns:a16="http://schemas.microsoft.com/office/drawing/2014/main" val="10007"/>
                  </a:ext>
                </a:extLst>
              </a:tr>
              <a:tr h="344896">
                <a:tc>
                  <a:txBody>
                    <a:bodyPr/>
                    <a:lstStyle/>
                    <a:p>
                      <a:pPr algn="l" fontAlgn="ctr"/>
                      <a:r>
                        <a:rPr lang="tr-TR" sz="1400" b="1" i="0" u="none" strike="noStrike" dirty="0">
                          <a:solidFill>
                            <a:srgbClr val="000000"/>
                          </a:solidFill>
                          <a:latin typeface="Trebuchet MS"/>
                        </a:rPr>
                        <a:t>Temmuz</a:t>
                      </a:r>
                    </a:p>
                  </a:txBody>
                  <a:tcPr marL="171450" marR="9525" marT="9525" marB="0" anchor="ctr">
                    <a:noFill/>
                  </a:tcPr>
                </a:tc>
                <a:tc>
                  <a:txBody>
                    <a:bodyPr/>
                    <a:lstStyle/>
                    <a:p>
                      <a:pPr algn="ctr" fontAlgn="b"/>
                      <a:endParaRPr lang="tr-TR" sz="1400" b="0" i="0" u="none" strike="noStrike" dirty="0">
                        <a:solidFill>
                          <a:srgbClr val="000000"/>
                        </a:solidFill>
                        <a:effectLst/>
                        <a:latin typeface="Calibri" panose="020F0502020204030204" pitchFamily="34" charset="0"/>
                      </a:endParaRPr>
                    </a:p>
                  </a:txBody>
                  <a:tcPr marL="7620" marR="7620" marT="7620"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extLst>
                  <a:ext uri="{0D108BD9-81ED-4DB2-BD59-A6C34878D82A}">
                    <a16:rowId xmlns:a16="http://schemas.microsoft.com/office/drawing/2014/main" val="10008"/>
                  </a:ext>
                </a:extLst>
              </a:tr>
              <a:tr h="344896">
                <a:tc>
                  <a:txBody>
                    <a:bodyPr/>
                    <a:lstStyle/>
                    <a:p>
                      <a:pPr algn="l" fontAlgn="ctr"/>
                      <a:r>
                        <a:rPr lang="tr-TR" sz="1400" b="1" i="0" u="none" strike="noStrike" dirty="0">
                          <a:solidFill>
                            <a:srgbClr val="000000"/>
                          </a:solidFill>
                          <a:latin typeface="Trebuchet MS"/>
                        </a:rPr>
                        <a:t>Ağustos</a:t>
                      </a:r>
                    </a:p>
                  </a:txBody>
                  <a:tcPr marL="171450" marR="9525" marT="9525" marB="0" anchor="ctr">
                    <a:noFill/>
                  </a:tcPr>
                </a:tc>
                <a:tc>
                  <a:txBody>
                    <a:bodyPr/>
                    <a:lstStyle/>
                    <a:p>
                      <a:pPr algn="ctr" fontAlgn="b"/>
                      <a:endParaRPr lang="tr-TR" sz="1400" b="0" i="0" u="none" strike="noStrike" dirty="0">
                        <a:solidFill>
                          <a:srgbClr val="000000"/>
                        </a:solidFill>
                        <a:effectLst/>
                        <a:latin typeface="Calibri" panose="020F0502020204030204" pitchFamily="34" charset="0"/>
                      </a:endParaRPr>
                    </a:p>
                  </a:txBody>
                  <a:tcPr marL="7620" marR="7620" marT="7620"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extLst>
                  <a:ext uri="{0D108BD9-81ED-4DB2-BD59-A6C34878D82A}">
                    <a16:rowId xmlns:a16="http://schemas.microsoft.com/office/drawing/2014/main" val="10009"/>
                  </a:ext>
                </a:extLst>
              </a:tr>
              <a:tr h="344896">
                <a:tc>
                  <a:txBody>
                    <a:bodyPr/>
                    <a:lstStyle/>
                    <a:p>
                      <a:pPr algn="l" fontAlgn="ctr"/>
                      <a:r>
                        <a:rPr lang="tr-TR" sz="1400" b="1" i="0" u="none" strike="noStrike" dirty="0">
                          <a:solidFill>
                            <a:srgbClr val="000000"/>
                          </a:solidFill>
                          <a:latin typeface="Trebuchet MS"/>
                        </a:rPr>
                        <a:t>Eylül</a:t>
                      </a:r>
                    </a:p>
                  </a:txBody>
                  <a:tcPr marL="171450" marR="9525" marT="9525" marB="0" anchor="ctr">
                    <a:noFill/>
                  </a:tcPr>
                </a:tc>
                <a:tc>
                  <a:txBody>
                    <a:bodyPr/>
                    <a:lstStyle/>
                    <a:p>
                      <a:pPr algn="ctr" fontAlgn="b"/>
                      <a:endParaRPr lang="tr-TR" sz="1400" b="0" i="0" u="none" strike="noStrike" dirty="0">
                        <a:solidFill>
                          <a:srgbClr val="000000"/>
                        </a:solidFill>
                        <a:effectLst/>
                        <a:latin typeface="Calibri" panose="020F0502020204030204" pitchFamily="34" charset="0"/>
                      </a:endParaRPr>
                    </a:p>
                  </a:txBody>
                  <a:tcPr marL="7620" marR="7620" marT="7620"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extLst>
                  <a:ext uri="{0D108BD9-81ED-4DB2-BD59-A6C34878D82A}">
                    <a16:rowId xmlns:a16="http://schemas.microsoft.com/office/drawing/2014/main" val="10010"/>
                  </a:ext>
                </a:extLst>
              </a:tr>
              <a:tr h="344896">
                <a:tc>
                  <a:txBody>
                    <a:bodyPr/>
                    <a:lstStyle/>
                    <a:p>
                      <a:pPr algn="l" fontAlgn="ctr"/>
                      <a:r>
                        <a:rPr lang="tr-TR" sz="1400" b="1" i="0" u="none" strike="noStrike" dirty="0">
                          <a:solidFill>
                            <a:srgbClr val="000000"/>
                          </a:solidFill>
                          <a:latin typeface="Trebuchet MS"/>
                        </a:rPr>
                        <a:t>Ekim</a:t>
                      </a:r>
                    </a:p>
                  </a:txBody>
                  <a:tcPr marL="171450" marR="9525" marT="9525" marB="0" anchor="ctr">
                    <a:noFill/>
                  </a:tcPr>
                </a:tc>
                <a:tc>
                  <a:txBody>
                    <a:bodyPr/>
                    <a:lstStyle/>
                    <a:p>
                      <a:pPr algn="ctr" fontAlgn="b"/>
                      <a:endParaRPr lang="tr-TR" sz="1400" b="0" i="0" u="none" strike="noStrike" dirty="0">
                        <a:solidFill>
                          <a:srgbClr val="000000"/>
                        </a:solidFill>
                        <a:effectLst/>
                        <a:latin typeface="Calibri" panose="020F0502020204030204" pitchFamily="34" charset="0"/>
                      </a:endParaRPr>
                    </a:p>
                  </a:txBody>
                  <a:tcPr marL="7620" marR="7620" marT="7620"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extLst>
                  <a:ext uri="{0D108BD9-81ED-4DB2-BD59-A6C34878D82A}">
                    <a16:rowId xmlns:a16="http://schemas.microsoft.com/office/drawing/2014/main" val="10011"/>
                  </a:ext>
                </a:extLst>
              </a:tr>
              <a:tr h="344896">
                <a:tc>
                  <a:txBody>
                    <a:bodyPr/>
                    <a:lstStyle/>
                    <a:p>
                      <a:pPr algn="l" fontAlgn="ctr"/>
                      <a:r>
                        <a:rPr lang="tr-TR" sz="1400" b="1" i="0" u="none" strike="noStrike" dirty="0">
                          <a:solidFill>
                            <a:srgbClr val="000000"/>
                          </a:solidFill>
                          <a:latin typeface="Trebuchet MS"/>
                        </a:rPr>
                        <a:t>Kasım</a:t>
                      </a:r>
                    </a:p>
                  </a:txBody>
                  <a:tcPr marL="171450" marR="9525" marT="9525" marB="0" anchor="ctr">
                    <a:noFill/>
                  </a:tcPr>
                </a:tc>
                <a:tc>
                  <a:txBody>
                    <a:bodyPr/>
                    <a:lstStyle/>
                    <a:p>
                      <a:pPr algn="ctr" fontAlgn="b"/>
                      <a:endParaRPr lang="tr-TR" sz="1400" b="0" i="0" u="none" strike="noStrike" dirty="0">
                        <a:solidFill>
                          <a:srgbClr val="000000"/>
                        </a:solidFill>
                        <a:effectLst/>
                        <a:latin typeface="Calibri" panose="020F0502020204030204" pitchFamily="34" charset="0"/>
                      </a:endParaRPr>
                    </a:p>
                  </a:txBody>
                  <a:tcPr marL="7620" marR="7620" marT="7620"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t"/>
                      <a:endParaRPr lang="tr-TR" sz="1400" b="0" dirty="0">
                        <a:effectLst/>
                      </a:endParaRPr>
                    </a:p>
                  </a:txBody>
                  <a:tcPr marL="38100" marR="38100" marT="38100" marB="3810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extLst>
                  <a:ext uri="{0D108BD9-81ED-4DB2-BD59-A6C34878D82A}">
                    <a16:rowId xmlns:a16="http://schemas.microsoft.com/office/drawing/2014/main" val="10012"/>
                  </a:ext>
                </a:extLst>
              </a:tr>
              <a:tr h="344896">
                <a:tc>
                  <a:txBody>
                    <a:bodyPr/>
                    <a:lstStyle/>
                    <a:p>
                      <a:pPr algn="l" fontAlgn="ctr"/>
                      <a:r>
                        <a:rPr lang="tr-TR" sz="1400" b="1" i="0" u="none" strike="noStrike" dirty="0">
                          <a:solidFill>
                            <a:srgbClr val="000000"/>
                          </a:solidFill>
                          <a:latin typeface="Trebuchet MS"/>
                        </a:rPr>
                        <a:t>Aralık</a:t>
                      </a:r>
                    </a:p>
                  </a:txBody>
                  <a:tcPr marL="171450" marR="9525" marT="9525" marB="0" anchor="ctr">
                    <a:noFill/>
                  </a:tcPr>
                </a:tc>
                <a:tc>
                  <a:txBody>
                    <a:bodyPr/>
                    <a:lstStyle/>
                    <a:p>
                      <a:pPr algn="ctr" fontAlgn="b"/>
                      <a:endParaRPr lang="tr-TR" sz="1400" b="0" i="0" u="none" strike="noStrike" dirty="0">
                        <a:solidFill>
                          <a:srgbClr val="000000"/>
                        </a:solidFill>
                        <a:effectLst/>
                        <a:latin typeface="Calibri" panose="020F0502020204030204" pitchFamily="34" charset="0"/>
                      </a:endParaRPr>
                    </a:p>
                  </a:txBody>
                  <a:tcPr marL="7620" marR="7620" marT="7620"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b="0" dirty="0"/>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solidFill>
                      <a:schemeClr val="bg1"/>
                    </a:solid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tc>
                  <a:txBody>
                    <a:bodyPr/>
                    <a:lstStyle/>
                    <a:p>
                      <a:pPr algn="ctr" fontAlgn="b"/>
                      <a:endParaRPr lang="tr-TR" sz="1400" b="0" i="0" u="none" strike="noStrike" kern="1200" dirty="0">
                        <a:solidFill>
                          <a:srgbClr val="000000"/>
                        </a:solidFill>
                        <a:latin typeface="Calibri"/>
                        <a:ea typeface="+mn-ea"/>
                        <a:cs typeface="+mn-cs"/>
                      </a:endParaRPr>
                    </a:p>
                  </a:txBody>
                  <a:tcPr marL="9525" marR="9525" marT="9525" marB="0" anchor="ctr">
                    <a:no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78766185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k 3"/>
          <p:cNvGraphicFramePr/>
          <p:nvPr/>
        </p:nvGraphicFramePr>
        <p:xfrm>
          <a:off x="212436" y="1123406"/>
          <a:ext cx="8617799" cy="5388230"/>
        </p:xfrm>
        <a:graphic>
          <a:graphicData uri="http://schemas.openxmlformats.org/drawingml/2006/chart">
            <c:chart xmlns:c="http://schemas.openxmlformats.org/drawingml/2006/chart" xmlns:r="http://schemas.openxmlformats.org/officeDocument/2006/relationships" r:id="rId2"/>
          </a:graphicData>
        </a:graphic>
      </p:graphicFrame>
      <p:sp>
        <p:nvSpPr>
          <p:cNvPr id="5" name="Dikdörtgen 4"/>
          <p:cNvSpPr/>
          <p:nvPr/>
        </p:nvSpPr>
        <p:spPr>
          <a:xfrm>
            <a:off x="1227908" y="127504"/>
            <a:ext cx="6688183" cy="861774"/>
          </a:xfrm>
          <a:prstGeom prst="rect">
            <a:avLst/>
          </a:prstGeom>
        </p:spPr>
        <p:txBody>
          <a:bodyPr wrap="square">
            <a:spAutoFit/>
          </a:bodyPr>
          <a:lstStyle/>
          <a:p>
            <a:pPr algn="ctr"/>
            <a:r>
              <a:rPr lang="tr-TR" sz="2500" b="1" dirty="0">
                <a:solidFill>
                  <a:prstClr val="black"/>
                </a:solidFill>
                <a:latin typeface="Times New Roman" pitchFamily="18" charset="0"/>
                <a:cs typeface="Times New Roman" pitchFamily="18" charset="0"/>
              </a:rPr>
              <a:t>TCMB KONUT FİYAT ENDEKSİ</a:t>
            </a:r>
            <a:br>
              <a:rPr lang="tr-TR" sz="2500" b="1" dirty="0">
                <a:solidFill>
                  <a:prstClr val="black"/>
                </a:solidFill>
                <a:latin typeface="Times New Roman" pitchFamily="18" charset="0"/>
                <a:cs typeface="Times New Roman" pitchFamily="18" charset="0"/>
              </a:rPr>
            </a:br>
            <a:r>
              <a:rPr lang="tr-TR" sz="2500" b="1" dirty="0">
                <a:solidFill>
                  <a:prstClr val="black"/>
                </a:solidFill>
                <a:latin typeface="Times New Roman" pitchFamily="18" charset="0"/>
                <a:cs typeface="Times New Roman" pitchFamily="18" charset="0"/>
              </a:rPr>
              <a:t>2016-2025</a:t>
            </a:r>
            <a:endParaRPr lang="tr-TR" sz="2500" dirty="0"/>
          </a:p>
        </p:txBody>
      </p:sp>
      <p:sp>
        <p:nvSpPr>
          <p:cNvPr id="2" name="Metin kutusu 1">
            <a:extLst>
              <a:ext uri="{FF2B5EF4-FFF2-40B4-BE49-F238E27FC236}">
                <a16:creationId xmlns:a16="http://schemas.microsoft.com/office/drawing/2014/main" id="{03C01B20-FDF6-5DC1-8685-25A5F420C467}"/>
              </a:ext>
            </a:extLst>
          </p:cNvPr>
          <p:cNvSpPr txBox="1"/>
          <p:nvPr/>
        </p:nvSpPr>
        <p:spPr>
          <a:xfrm>
            <a:off x="4398380" y="4780344"/>
            <a:ext cx="925974"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200" b="1" dirty="0"/>
              <a:t>01.01.2020</a:t>
            </a:r>
          </a:p>
          <a:p>
            <a:pPr algn="ctr"/>
            <a:r>
              <a:rPr lang="tr-TR" sz="1200" b="1" dirty="0"/>
              <a:t>12,61</a:t>
            </a:r>
          </a:p>
        </p:txBody>
      </p:sp>
      <p:sp>
        <p:nvSpPr>
          <p:cNvPr id="3" name="Metin kutusu 2">
            <a:extLst>
              <a:ext uri="{FF2B5EF4-FFF2-40B4-BE49-F238E27FC236}">
                <a16:creationId xmlns:a16="http://schemas.microsoft.com/office/drawing/2014/main" id="{0E7C61FB-EB5F-05F9-BC38-5A58E2DC2EFB}"/>
              </a:ext>
            </a:extLst>
          </p:cNvPr>
          <p:cNvSpPr txBox="1"/>
          <p:nvPr/>
        </p:nvSpPr>
        <p:spPr>
          <a:xfrm>
            <a:off x="7745762" y="1123406"/>
            <a:ext cx="1084473"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200" b="1" dirty="0"/>
              <a:t>01.05.2025</a:t>
            </a:r>
          </a:p>
          <a:p>
            <a:pPr algn="ctr"/>
            <a:r>
              <a:rPr lang="tr-TR" sz="1200" b="1" dirty="0"/>
              <a:t>182,4</a:t>
            </a:r>
          </a:p>
        </p:txBody>
      </p:sp>
    </p:spTree>
    <p:extLst>
      <p:ext uri="{BB962C8B-B14F-4D97-AF65-F5344CB8AC3E}">
        <p14:creationId xmlns:p14="http://schemas.microsoft.com/office/powerpoint/2010/main" val="4177088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200" b="1" dirty="0">
                <a:latin typeface="Times New Roman" pitchFamily="18" charset="0"/>
                <a:cs typeface="Times New Roman" pitchFamily="18" charset="0"/>
              </a:rPr>
              <a:t>MERKEZİ YÖNETİM BÜTÇE DENGESİ</a:t>
            </a:r>
          </a:p>
          <a:p>
            <a:pPr marL="514350" indent="-514350" algn="ctr">
              <a:buClrTx/>
              <a:buNone/>
            </a:pPr>
            <a:r>
              <a:rPr lang="tr-TR" sz="2200" b="1" dirty="0">
                <a:latin typeface="Times New Roman" pitchFamily="18" charset="0"/>
                <a:cs typeface="Times New Roman" pitchFamily="18" charset="0"/>
              </a:rPr>
              <a:t>2000-2024</a:t>
            </a:r>
          </a:p>
        </p:txBody>
      </p:sp>
      <p:graphicFrame>
        <p:nvGraphicFramePr>
          <p:cNvPr id="4" name="1 Grafik"/>
          <p:cNvGraphicFramePr>
            <a:graphicFrameLocks/>
          </p:cNvGraphicFramePr>
          <p:nvPr>
            <p:extLst>
              <p:ext uri="{D42A27DB-BD31-4B8C-83A1-F6EECF244321}">
                <p14:modId xmlns:p14="http://schemas.microsoft.com/office/powerpoint/2010/main" val="4222986552"/>
              </p:ext>
            </p:extLst>
          </p:nvPr>
        </p:nvGraphicFramePr>
        <p:xfrm>
          <a:off x="347730" y="911179"/>
          <a:ext cx="8397025" cy="5618409"/>
        </p:xfrm>
        <a:graphic>
          <a:graphicData uri="http://schemas.openxmlformats.org/drawingml/2006/chart">
            <c:chart xmlns:c="http://schemas.openxmlformats.org/drawingml/2006/chart" xmlns:r="http://schemas.openxmlformats.org/officeDocument/2006/relationships" r:id="rId2"/>
          </a:graphicData>
        </a:graphic>
      </p:graphicFrame>
      <p:sp>
        <p:nvSpPr>
          <p:cNvPr id="2" name="Metin kutusu 1"/>
          <p:cNvSpPr txBox="1"/>
          <p:nvPr/>
        </p:nvSpPr>
        <p:spPr>
          <a:xfrm>
            <a:off x="6485641" y="2347274"/>
            <a:ext cx="1319754" cy="646331"/>
          </a:xfrm>
          <a:prstGeom prst="rect">
            <a:avLst/>
          </a:prstGeom>
          <a:noFill/>
          <a:ln w="22225">
            <a:solidFill>
              <a:schemeClr val="accent1"/>
            </a:solidFill>
          </a:ln>
        </p:spPr>
        <p:txBody>
          <a:bodyPr wrap="square" rtlCol="0">
            <a:spAutoFit/>
          </a:bodyPr>
          <a:lstStyle/>
          <a:p>
            <a:pPr algn="ctr"/>
            <a:r>
              <a:rPr lang="tr-TR" b="1" dirty="0"/>
              <a:t>2021</a:t>
            </a:r>
          </a:p>
          <a:p>
            <a:pPr algn="ctr"/>
            <a:r>
              <a:rPr lang="tr-TR" b="1" dirty="0"/>
              <a:t>-192.243</a:t>
            </a:r>
          </a:p>
        </p:txBody>
      </p:sp>
      <p:sp>
        <p:nvSpPr>
          <p:cNvPr id="5" name="Metin kutusu 4"/>
          <p:cNvSpPr txBox="1"/>
          <p:nvPr/>
        </p:nvSpPr>
        <p:spPr>
          <a:xfrm>
            <a:off x="4685123" y="1329179"/>
            <a:ext cx="1383168" cy="646331"/>
          </a:xfrm>
          <a:prstGeom prst="rect">
            <a:avLst/>
          </a:prstGeom>
          <a:noFill/>
          <a:ln w="22225">
            <a:solidFill>
              <a:schemeClr val="accent1"/>
            </a:solidFill>
          </a:ln>
        </p:spPr>
        <p:txBody>
          <a:bodyPr wrap="square" rtlCol="0">
            <a:spAutoFit/>
          </a:bodyPr>
          <a:lstStyle/>
          <a:p>
            <a:pPr algn="ctr"/>
            <a:r>
              <a:rPr lang="tr-TR" b="1" dirty="0"/>
              <a:t>2013</a:t>
            </a:r>
          </a:p>
          <a:p>
            <a:pPr algn="ctr"/>
            <a:r>
              <a:rPr lang="tr-TR" b="1" dirty="0"/>
              <a:t>-18.542</a:t>
            </a:r>
          </a:p>
        </p:txBody>
      </p:sp>
      <p:sp>
        <p:nvSpPr>
          <p:cNvPr id="6" name="Metin kutusu 5"/>
          <p:cNvSpPr txBox="1"/>
          <p:nvPr/>
        </p:nvSpPr>
        <p:spPr>
          <a:xfrm>
            <a:off x="7362830" y="5725464"/>
            <a:ext cx="1196161" cy="923330"/>
          </a:xfrm>
          <a:prstGeom prst="rect">
            <a:avLst/>
          </a:prstGeom>
          <a:noFill/>
        </p:spPr>
        <p:txBody>
          <a:bodyPr wrap="none" rtlCol="0">
            <a:spAutoFit/>
          </a:bodyPr>
          <a:lstStyle/>
          <a:p>
            <a:pPr algn="ctr"/>
            <a:r>
              <a:rPr lang="tr-TR" b="1" dirty="0"/>
              <a:t>2024</a:t>
            </a:r>
          </a:p>
          <a:p>
            <a:r>
              <a:rPr lang="tr-TR" b="1" dirty="0"/>
              <a:t>-2.106.145</a:t>
            </a:r>
          </a:p>
          <a:p>
            <a:endParaRPr lang="tr-TR" dirty="0"/>
          </a:p>
        </p:txBody>
      </p:sp>
      <p:sp>
        <p:nvSpPr>
          <p:cNvPr id="9" name="Dikdörtgen 8"/>
          <p:cNvSpPr/>
          <p:nvPr/>
        </p:nvSpPr>
        <p:spPr>
          <a:xfrm>
            <a:off x="7362830" y="5746736"/>
            <a:ext cx="1250577" cy="6463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7258139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k 3">
            <a:extLst>
              <a:ext uri="{FF2B5EF4-FFF2-40B4-BE49-F238E27FC236}">
                <a16:creationId xmlns:a16="http://schemas.microsoft.com/office/drawing/2014/main" id="{9381D287-BDB7-5546-1AD7-7CE1F3A23219}"/>
              </a:ext>
            </a:extLst>
          </p:cNvPr>
          <p:cNvGraphicFramePr/>
          <p:nvPr/>
        </p:nvGraphicFramePr>
        <p:xfrm>
          <a:off x="159488" y="1137684"/>
          <a:ext cx="8750596" cy="5475766"/>
        </p:xfrm>
        <a:graphic>
          <a:graphicData uri="http://schemas.openxmlformats.org/drawingml/2006/chart">
            <c:chart xmlns:c="http://schemas.openxmlformats.org/drawingml/2006/chart" xmlns:r="http://schemas.openxmlformats.org/officeDocument/2006/relationships" r:id="rId2"/>
          </a:graphicData>
        </a:graphic>
      </p:graphicFrame>
      <p:sp>
        <p:nvSpPr>
          <p:cNvPr id="7" name="Metin kutusu 6">
            <a:extLst>
              <a:ext uri="{FF2B5EF4-FFF2-40B4-BE49-F238E27FC236}">
                <a16:creationId xmlns:a16="http://schemas.microsoft.com/office/drawing/2014/main" id="{24E28E3C-946F-ED15-B4CA-F849643654BE}"/>
              </a:ext>
            </a:extLst>
          </p:cNvPr>
          <p:cNvSpPr txBox="1"/>
          <p:nvPr/>
        </p:nvSpPr>
        <p:spPr>
          <a:xfrm>
            <a:off x="542260" y="230146"/>
            <a:ext cx="8367824" cy="707886"/>
          </a:xfrm>
          <a:prstGeom prst="rect">
            <a:avLst/>
          </a:prstGeom>
          <a:noFill/>
        </p:spPr>
        <p:txBody>
          <a:bodyPr wrap="square" rtlCol="0">
            <a:spAutoFit/>
          </a:bodyPr>
          <a:lstStyle/>
          <a:p>
            <a:pPr algn="ctr"/>
            <a:r>
              <a:rPr lang="tr-TR" sz="2000" b="1" dirty="0">
                <a:latin typeface="Times New Roman" panose="02020603050405020304" pitchFamily="18" charset="0"/>
                <a:cs typeface="Times New Roman" panose="02020603050405020304" pitchFamily="18" charset="0"/>
              </a:rPr>
              <a:t>KONUT FİYATLARININ  YILLIK ARTIŞ ORANI (%)</a:t>
            </a:r>
          </a:p>
          <a:p>
            <a:pPr algn="ctr"/>
            <a:r>
              <a:rPr lang="tr-TR" sz="2000" b="1" dirty="0">
                <a:latin typeface="Times New Roman" panose="02020603050405020304" pitchFamily="18" charset="0"/>
                <a:cs typeface="Times New Roman" panose="02020603050405020304" pitchFamily="18" charset="0"/>
              </a:rPr>
              <a:t>2016-2025</a:t>
            </a:r>
          </a:p>
        </p:txBody>
      </p:sp>
      <p:sp>
        <p:nvSpPr>
          <p:cNvPr id="2" name="Metin kutusu 1">
            <a:extLst>
              <a:ext uri="{FF2B5EF4-FFF2-40B4-BE49-F238E27FC236}">
                <a16:creationId xmlns:a16="http://schemas.microsoft.com/office/drawing/2014/main" id="{4717B564-69A8-7E13-5613-DE9EB2DD318F}"/>
              </a:ext>
            </a:extLst>
          </p:cNvPr>
          <p:cNvSpPr txBox="1"/>
          <p:nvPr/>
        </p:nvSpPr>
        <p:spPr>
          <a:xfrm>
            <a:off x="6192732" y="1025118"/>
            <a:ext cx="1006997"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200" b="1" dirty="0"/>
              <a:t>01.10.2022</a:t>
            </a:r>
          </a:p>
          <a:p>
            <a:pPr algn="ctr"/>
            <a:r>
              <a:rPr lang="tr-TR" sz="1200" b="1" dirty="0"/>
              <a:t>186,79</a:t>
            </a:r>
          </a:p>
        </p:txBody>
      </p:sp>
      <p:sp>
        <p:nvSpPr>
          <p:cNvPr id="3" name="Metin kutusu 2">
            <a:extLst>
              <a:ext uri="{FF2B5EF4-FFF2-40B4-BE49-F238E27FC236}">
                <a16:creationId xmlns:a16="http://schemas.microsoft.com/office/drawing/2014/main" id="{A0153156-EB11-F639-65E5-34ECF0D7A4DC}"/>
              </a:ext>
            </a:extLst>
          </p:cNvPr>
          <p:cNvSpPr txBox="1"/>
          <p:nvPr/>
        </p:nvSpPr>
        <p:spPr>
          <a:xfrm>
            <a:off x="8016536" y="5126923"/>
            <a:ext cx="96797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200" b="1" dirty="0"/>
              <a:t>01.05.2025</a:t>
            </a:r>
          </a:p>
          <a:p>
            <a:pPr algn="ctr"/>
            <a:r>
              <a:rPr lang="tr-TR" sz="1200" b="1" u="none" strike="noStrike" dirty="0">
                <a:solidFill>
                  <a:schemeClr val="tx1"/>
                </a:solidFill>
              </a:rPr>
              <a:t>32,3</a:t>
            </a:r>
            <a:endParaRPr lang="tr-TR" sz="1200" b="1" i="0" u="none" strike="noStrike" kern="1200" dirty="0">
              <a:solidFill>
                <a:srgbClr val="000000"/>
              </a:solidFill>
              <a:latin typeface="Calibri"/>
              <a:ea typeface="+mn-ea"/>
              <a:cs typeface="+mn-cs"/>
            </a:endParaRPr>
          </a:p>
        </p:txBody>
      </p:sp>
      <p:sp>
        <p:nvSpPr>
          <p:cNvPr id="5" name="Metin kutusu 4">
            <a:extLst>
              <a:ext uri="{FF2B5EF4-FFF2-40B4-BE49-F238E27FC236}">
                <a16:creationId xmlns:a16="http://schemas.microsoft.com/office/drawing/2014/main" id="{020E7C85-DF72-A64D-7CEB-64FF3C19CC6D}"/>
              </a:ext>
            </a:extLst>
          </p:cNvPr>
          <p:cNvSpPr txBox="1"/>
          <p:nvPr/>
        </p:nvSpPr>
        <p:spPr>
          <a:xfrm>
            <a:off x="3226167" y="4896090"/>
            <a:ext cx="95814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tr-TR" sz="1200" b="1" dirty="0"/>
              <a:t>01.06.2019</a:t>
            </a:r>
          </a:p>
          <a:p>
            <a:pPr algn="ctr"/>
            <a:r>
              <a:rPr lang="tr-TR" sz="1200" b="1" dirty="0"/>
              <a:t>1,15</a:t>
            </a:r>
          </a:p>
        </p:txBody>
      </p:sp>
    </p:spTree>
    <p:extLst>
      <p:ext uri="{BB962C8B-B14F-4D97-AF65-F5344CB8AC3E}">
        <p14:creationId xmlns:p14="http://schemas.microsoft.com/office/powerpoint/2010/main" val="29856258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Başlık"/>
          <p:cNvSpPr txBox="1">
            <a:spLocks/>
          </p:cNvSpPr>
          <p:nvPr/>
        </p:nvSpPr>
        <p:spPr>
          <a:xfrm>
            <a:off x="214282" y="1"/>
            <a:ext cx="8715436" cy="45719"/>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457200" indent="-457200"/>
            <a:br>
              <a:rPr lang="tr-TR" sz="1400" b="1" u="sng" dirty="0">
                <a:solidFill>
                  <a:prstClr val="black"/>
                </a:solidFill>
                <a:latin typeface="Times New Roman" pitchFamily="18" charset="0"/>
                <a:cs typeface="Times New Roman" pitchFamily="18" charset="0"/>
              </a:rPr>
            </a:br>
            <a:endParaRPr lang="tr-TR" sz="1400" b="1" dirty="0">
              <a:solidFill>
                <a:prstClr val="black"/>
              </a:solidFill>
              <a:latin typeface="Times New Roman" pitchFamily="18" charset="0"/>
              <a:cs typeface="Times New Roman" pitchFamily="18" charset="0"/>
            </a:endParaRPr>
          </a:p>
        </p:txBody>
      </p:sp>
      <p:sp>
        <p:nvSpPr>
          <p:cNvPr id="8" name="1 Başlık"/>
          <p:cNvSpPr txBox="1">
            <a:spLocks/>
          </p:cNvSpPr>
          <p:nvPr/>
        </p:nvSpPr>
        <p:spPr>
          <a:xfrm>
            <a:off x="214282" y="45721"/>
            <a:ext cx="8786874" cy="525780"/>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600"/>
              </a:spcBef>
            </a:pPr>
            <a:r>
              <a:rPr lang="tr-TR" sz="1800" b="1" dirty="0">
                <a:solidFill>
                  <a:prstClr val="black"/>
                </a:solidFill>
                <a:latin typeface="Times New Roman" panose="02020603050405020304" pitchFamily="18" charset="0"/>
                <a:cs typeface="Times New Roman" panose="02020603050405020304" pitchFamily="18" charset="0"/>
              </a:rPr>
              <a:t>GAYRİ MENKUL FİYATLARI BEKLENTİMİZ </a:t>
            </a:r>
          </a:p>
        </p:txBody>
      </p:sp>
      <p:sp>
        <p:nvSpPr>
          <p:cNvPr id="6" name="2 İçerik Yer Tutucusu"/>
          <p:cNvSpPr>
            <a:spLocks noGrp="1"/>
          </p:cNvSpPr>
          <p:nvPr>
            <p:ph idx="1"/>
          </p:nvPr>
        </p:nvSpPr>
        <p:spPr>
          <a:xfrm>
            <a:off x="214282" y="571501"/>
            <a:ext cx="8786874" cy="6143649"/>
          </a:xfrm>
          <a:noFill/>
        </p:spPr>
        <p:style>
          <a:lnRef idx="2">
            <a:schemeClr val="dk1"/>
          </a:lnRef>
          <a:fillRef idx="1">
            <a:schemeClr val="lt1"/>
          </a:fillRef>
          <a:effectRef idx="0">
            <a:schemeClr val="dk1"/>
          </a:effectRef>
          <a:fontRef idx="minor">
            <a:schemeClr val="dk1"/>
          </a:fontRef>
        </p:style>
        <p:txBody>
          <a:bodyPr>
            <a:noAutofit/>
          </a:bodyPr>
          <a:lstStyle/>
          <a:p>
            <a:pPr marL="457200" indent="-457200" algn="ctr">
              <a:spcBef>
                <a:spcPts val="0"/>
              </a:spcBef>
              <a:buClrTx/>
              <a:buNone/>
            </a:pPr>
            <a:endParaRPr lang="tr-TR" sz="1400" u="sng" dirty="0">
              <a:latin typeface="Times New Roman" pitchFamily="18" charset="0"/>
              <a:cs typeface="Times New Roman" pitchFamily="18" charset="0"/>
            </a:endParaRPr>
          </a:p>
          <a:p>
            <a:pPr marL="457200" indent="-457200" algn="ctr">
              <a:spcBef>
                <a:spcPts val="0"/>
              </a:spcBef>
              <a:buClrTx/>
              <a:buNone/>
            </a:pPr>
            <a:r>
              <a:rPr lang="tr-TR" sz="1600" u="sng" dirty="0">
                <a:latin typeface="Times New Roman" pitchFamily="18" charset="0"/>
                <a:cs typeface="Times New Roman" pitchFamily="18" charset="0"/>
              </a:rPr>
              <a:t>Gayrimenkul  fiyatları</a:t>
            </a:r>
            <a:r>
              <a:rPr lang="tr-TR" sz="1600" dirty="0">
                <a:latin typeface="Times New Roman" pitchFamily="18" charset="0"/>
                <a:cs typeface="Times New Roman" pitchFamily="18" charset="0"/>
              </a:rPr>
              <a:t>, esas itibariyle gayrimenkul arz ve talebine bağlıdır. </a:t>
            </a:r>
          </a:p>
          <a:p>
            <a:pPr marL="457200" indent="-457200" algn="ctr">
              <a:spcBef>
                <a:spcPts val="0"/>
              </a:spcBef>
              <a:buClrTx/>
              <a:buNone/>
            </a:pPr>
            <a:r>
              <a:rPr lang="tr-TR" sz="1600" dirty="0">
                <a:latin typeface="Times New Roman" pitchFamily="18" charset="0"/>
                <a:cs typeface="Times New Roman" pitchFamily="18" charset="0"/>
              </a:rPr>
              <a:t>Şu anda aşağıda belirttiğimiz 4 husus, arz ve talebi belirlemektedir.</a:t>
            </a:r>
          </a:p>
          <a:p>
            <a:pPr marL="457200" indent="-457200" algn="ctr">
              <a:spcBef>
                <a:spcPts val="0"/>
              </a:spcBef>
              <a:buClrTx/>
              <a:buNone/>
            </a:pPr>
            <a:r>
              <a:rPr lang="tr-TR" sz="1600" dirty="0">
                <a:latin typeface="Times New Roman" pitchFamily="18" charset="0"/>
                <a:cs typeface="Times New Roman" pitchFamily="18" charset="0"/>
              </a:rPr>
              <a:t>1-Döviz kurunun seyri  ve hareketliliği    2-Konut kredi faizi ve mevduat faiz oranı</a:t>
            </a:r>
          </a:p>
          <a:p>
            <a:pPr marL="457200" indent="-457200" algn="ctr">
              <a:spcBef>
                <a:spcPts val="0"/>
              </a:spcBef>
              <a:buClrTx/>
              <a:buNone/>
            </a:pPr>
            <a:r>
              <a:rPr lang="tr-TR" sz="1600" dirty="0">
                <a:latin typeface="Times New Roman" pitchFamily="18" charset="0"/>
                <a:cs typeface="Times New Roman" pitchFamily="18" charset="0"/>
              </a:rPr>
              <a:t>3- İnşaat Emtia fiyatları     4- Konut üretim ve  arzına</a:t>
            </a:r>
          </a:p>
          <a:p>
            <a:pPr marL="457200" indent="-457200" algn="ctr">
              <a:spcBef>
                <a:spcPts val="0"/>
              </a:spcBef>
              <a:buClrTx/>
              <a:buNone/>
            </a:pPr>
            <a:endParaRPr lang="tr-TR" sz="1600" dirty="0">
              <a:latin typeface="Times New Roman" pitchFamily="18" charset="0"/>
              <a:cs typeface="Times New Roman" pitchFamily="18" charset="0"/>
            </a:endParaRPr>
          </a:p>
          <a:p>
            <a:pPr marL="457200" indent="-457200" algn="ctr">
              <a:spcBef>
                <a:spcPts val="0"/>
              </a:spcBef>
              <a:buClrTx/>
              <a:buNone/>
            </a:pPr>
            <a:r>
              <a:rPr lang="tr-TR" sz="1600" b="1" u="sng" dirty="0">
                <a:latin typeface="Times New Roman" pitchFamily="18" charset="0"/>
                <a:cs typeface="Times New Roman" pitchFamily="18" charset="0"/>
              </a:rPr>
              <a:t>2024  YILI  İÇİN ÖNGÖRÜMÜZÜN  NEDENLERİ</a:t>
            </a:r>
          </a:p>
          <a:p>
            <a:pPr marL="457200" indent="-457200" algn="ctr">
              <a:spcBef>
                <a:spcPts val="0"/>
              </a:spcBef>
              <a:buClrTx/>
              <a:buNone/>
            </a:pPr>
            <a:r>
              <a:rPr lang="tr-TR" sz="1600" dirty="0">
                <a:latin typeface="Times New Roman" pitchFamily="18" charset="0"/>
                <a:cs typeface="Times New Roman" pitchFamily="18" charset="0"/>
              </a:rPr>
              <a:t>1- Şu anda kamu bankaları yeterli miktarda konut kredisi vermemektedir.</a:t>
            </a:r>
          </a:p>
          <a:p>
            <a:pPr marL="457200" indent="-457200" algn="ctr">
              <a:spcBef>
                <a:spcPts val="0"/>
              </a:spcBef>
              <a:buClrTx/>
              <a:buNone/>
            </a:pPr>
            <a:r>
              <a:rPr lang="tr-TR" sz="1600" dirty="0">
                <a:latin typeface="Times New Roman" pitchFamily="18" charset="0"/>
                <a:cs typeface="Times New Roman" pitchFamily="18" charset="0"/>
              </a:rPr>
              <a:t>2- Özel bankaların faiz oranı ise % 3-4 civarı olup yüksektir.</a:t>
            </a:r>
          </a:p>
          <a:p>
            <a:pPr marL="457200" indent="-457200" algn="ctr">
              <a:spcBef>
                <a:spcPts val="0"/>
              </a:spcBef>
              <a:buClrTx/>
              <a:buNone/>
            </a:pPr>
            <a:r>
              <a:rPr lang="tr-TR" sz="1600" dirty="0">
                <a:latin typeface="Times New Roman" pitchFamily="18" charset="0"/>
                <a:cs typeface="Times New Roman" pitchFamily="18" charset="0"/>
              </a:rPr>
              <a:t>3- İnşaat Emtia fiyatları dolar bazında yatay hareket etmektedir.</a:t>
            </a:r>
          </a:p>
          <a:p>
            <a:pPr marL="457200" indent="-457200" algn="ctr">
              <a:spcBef>
                <a:spcPts val="0"/>
              </a:spcBef>
              <a:buClrTx/>
              <a:buNone/>
            </a:pPr>
            <a:r>
              <a:rPr lang="tr-TR" sz="1600" dirty="0">
                <a:latin typeface="Times New Roman" pitchFamily="18" charset="0"/>
                <a:cs typeface="Times New Roman" pitchFamily="18" charset="0"/>
              </a:rPr>
              <a:t>4- Döviz kurunda  çok az artış olmaktadır</a:t>
            </a:r>
          </a:p>
          <a:p>
            <a:pPr marL="457200" indent="-457200" algn="ctr">
              <a:spcBef>
                <a:spcPts val="0"/>
              </a:spcBef>
              <a:buClrTx/>
              <a:buNone/>
            </a:pPr>
            <a:r>
              <a:rPr lang="tr-TR" sz="1600" dirty="0">
                <a:latin typeface="Times New Roman" pitchFamily="18" charset="0"/>
                <a:cs typeface="Times New Roman" pitchFamily="18" charset="0"/>
              </a:rPr>
              <a:t>5- Depremden dolayı oluşan konut açığını gidermek için yeni  konut üretimi olmaktadır.</a:t>
            </a:r>
          </a:p>
          <a:p>
            <a:pPr marL="457200" indent="-457200" algn="ctr">
              <a:buClrTx/>
              <a:buNone/>
            </a:pPr>
            <a:endParaRPr lang="tr-TR" sz="1600" b="1" u="sng" dirty="0">
              <a:highlight>
                <a:srgbClr val="FFFF00"/>
              </a:highlight>
              <a:latin typeface="Times New Roman" pitchFamily="18" charset="0"/>
              <a:cs typeface="Times New Roman" pitchFamily="18" charset="0"/>
            </a:endParaRPr>
          </a:p>
          <a:p>
            <a:pPr marL="457200" indent="-457200" algn="ctr">
              <a:buClrTx/>
              <a:buNone/>
            </a:pPr>
            <a:r>
              <a:rPr lang="tr-TR" sz="1800" b="1" u="sng" dirty="0">
                <a:highlight>
                  <a:srgbClr val="FFFF00"/>
                </a:highlight>
                <a:latin typeface="Times New Roman" pitchFamily="18" charset="0"/>
                <a:cs typeface="Times New Roman" pitchFamily="18" charset="0"/>
              </a:rPr>
              <a:t>2025  YILINDA  GAYRİMENKUL  ÖNGÖRÜMÜZ</a:t>
            </a:r>
          </a:p>
          <a:p>
            <a:pPr marL="457200" indent="-457200" algn="ctr">
              <a:buClrTx/>
              <a:buNone/>
            </a:pPr>
            <a:r>
              <a:rPr lang="tr-TR" sz="1800" b="1" dirty="0">
                <a:latin typeface="Times New Roman" pitchFamily="18" charset="0"/>
                <a:cs typeface="Times New Roman" pitchFamily="18" charset="0"/>
              </a:rPr>
              <a:t>Genel olarak, Gayrimenkul fiyatlarının dolar artışı kadar artacağını , </a:t>
            </a:r>
          </a:p>
          <a:p>
            <a:pPr marL="457200" indent="-457200" algn="ctr">
              <a:buClrTx/>
              <a:buNone/>
            </a:pPr>
            <a:r>
              <a:rPr lang="tr-TR" sz="1800" b="1" dirty="0">
                <a:latin typeface="Times New Roman" pitchFamily="18" charset="0"/>
                <a:cs typeface="Times New Roman" pitchFamily="18" charset="0"/>
              </a:rPr>
              <a:t>Bu nedenle </a:t>
            </a:r>
            <a:r>
              <a:rPr lang="tr-TR" sz="1800" b="1" dirty="0">
                <a:highlight>
                  <a:srgbClr val="FFFF00"/>
                </a:highlight>
                <a:latin typeface="Times New Roman" pitchFamily="18" charset="0"/>
                <a:cs typeface="Times New Roman" pitchFamily="18" charset="0"/>
              </a:rPr>
              <a:t>TL bazında artacağını,  Dolar bazında ise sabit olacağını </a:t>
            </a:r>
            <a:r>
              <a:rPr lang="tr-TR" sz="1800" b="1" dirty="0">
                <a:latin typeface="Times New Roman" pitchFamily="18" charset="0"/>
                <a:cs typeface="Times New Roman" pitchFamily="18" charset="0"/>
              </a:rPr>
              <a:t>tahmin ediyoruz.</a:t>
            </a:r>
          </a:p>
          <a:p>
            <a:pPr marL="457200" indent="-457200" algn="ctr">
              <a:spcBef>
                <a:spcPts val="0"/>
              </a:spcBef>
              <a:buClrTx/>
              <a:buNone/>
            </a:pPr>
            <a:r>
              <a:rPr lang="tr-TR" sz="1800" b="1" dirty="0">
                <a:latin typeface="Times New Roman" pitchFamily="18" charset="0"/>
                <a:cs typeface="Times New Roman" pitchFamily="18" charset="0"/>
              </a:rPr>
              <a:t>Ayrıca, Depremden dolayı yeni ve sağlam binaların fiyatlarının daha fazla artacağını öngörüyoruz.</a:t>
            </a:r>
          </a:p>
          <a:p>
            <a:pPr marL="457200" indent="-457200" algn="ctr">
              <a:spcBef>
                <a:spcPts val="0"/>
              </a:spcBef>
              <a:buClrTx/>
              <a:buNone/>
            </a:pPr>
            <a:endParaRPr lang="tr-TR" sz="1800" b="1" dirty="0">
              <a:latin typeface="Times New Roman" pitchFamily="18" charset="0"/>
              <a:cs typeface="Times New Roman" pitchFamily="18" charset="0"/>
            </a:endParaRPr>
          </a:p>
          <a:p>
            <a:pPr marL="457200" indent="-457200" algn="ctr">
              <a:buClrTx/>
              <a:buNone/>
            </a:pPr>
            <a:r>
              <a:rPr lang="tr-TR" sz="1800" b="1" u="sng" dirty="0">
                <a:latin typeface="Times New Roman" pitchFamily="18" charset="0"/>
                <a:cs typeface="Times New Roman" pitchFamily="18" charset="0"/>
              </a:rPr>
              <a:t> </a:t>
            </a:r>
            <a:r>
              <a:rPr lang="tr-TR" sz="1800" b="1" u="sng" dirty="0">
                <a:highlight>
                  <a:srgbClr val="FFFF00"/>
                </a:highlight>
                <a:latin typeface="Times New Roman" pitchFamily="18" charset="0"/>
                <a:cs typeface="Times New Roman" pitchFamily="18" charset="0"/>
              </a:rPr>
              <a:t>2026  ve 2027 YILINDA  GAYRİMENKUL  ÖNGÖRÜMÜZ</a:t>
            </a:r>
          </a:p>
          <a:p>
            <a:pPr marL="457200" indent="-457200" algn="ctr">
              <a:buClrTx/>
              <a:buNone/>
            </a:pPr>
            <a:r>
              <a:rPr lang="tr-TR" sz="1800" b="1" dirty="0">
                <a:latin typeface="Times New Roman" pitchFamily="18" charset="0"/>
                <a:cs typeface="Times New Roman" pitchFamily="18" charset="0"/>
              </a:rPr>
              <a:t>Genel olarak, Gayrimenkul fiyatlarının </a:t>
            </a:r>
          </a:p>
          <a:p>
            <a:pPr marL="457200" indent="-457200" algn="ctr">
              <a:buClrTx/>
              <a:buNone/>
            </a:pPr>
            <a:r>
              <a:rPr lang="tr-TR" sz="1800" b="1" dirty="0">
                <a:highlight>
                  <a:srgbClr val="FFFF00"/>
                </a:highlight>
                <a:latin typeface="Times New Roman" pitchFamily="18" charset="0"/>
                <a:cs typeface="Times New Roman" pitchFamily="18" charset="0"/>
              </a:rPr>
              <a:t>Hem TL bazında  Hem de Dolar bazında  artacağını tahmin ediyoruz.</a:t>
            </a:r>
          </a:p>
          <a:p>
            <a:pPr marL="457200" indent="-457200" algn="ctr">
              <a:buClrTx/>
              <a:buNone/>
            </a:pPr>
            <a:endParaRPr lang="tr-TR" sz="1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31575891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500034" y="285728"/>
            <a:ext cx="8429684" cy="6215106"/>
          </a:xfrm>
          <a:ln w="76200">
            <a:solidFill>
              <a:schemeClr val="tx1"/>
            </a:solidFill>
          </a:ln>
        </p:spPr>
        <p:txBody>
          <a:bodyPr anchor="t"/>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sz="4000" b="1" dirty="0">
              <a:latin typeface="Times New Roman" pitchFamily="18" charset="0"/>
              <a:cs typeface="Times New Roman" pitchFamily="18" charset="0"/>
            </a:endParaRPr>
          </a:p>
          <a:p>
            <a:pPr marL="457200" indent="-457200" algn="ctr" fontAlgn="base">
              <a:buClrTx/>
              <a:buNone/>
            </a:pPr>
            <a:r>
              <a:rPr lang="tr-TR" sz="4400" b="1" dirty="0">
                <a:latin typeface="Times New Roman" pitchFamily="18" charset="0"/>
                <a:cs typeface="Times New Roman" pitchFamily="18" charset="0"/>
              </a:rPr>
              <a:t>İSTANBUL  BORSASI </a:t>
            </a:r>
          </a:p>
        </p:txBody>
      </p:sp>
    </p:spTree>
    <p:extLst>
      <p:ext uri="{BB962C8B-B14F-4D97-AF65-F5344CB8AC3E}">
        <p14:creationId xmlns:p14="http://schemas.microsoft.com/office/powerpoint/2010/main" val="18245340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Başlık"/>
          <p:cNvSpPr txBox="1">
            <a:spLocks/>
          </p:cNvSpPr>
          <p:nvPr/>
        </p:nvSpPr>
        <p:spPr>
          <a:xfrm>
            <a:off x="214282" y="102637"/>
            <a:ext cx="8715436" cy="559836"/>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600"/>
              </a:spcBef>
            </a:pPr>
            <a:r>
              <a:rPr lang="tr-TR" sz="2200" b="1" dirty="0">
                <a:solidFill>
                  <a:prstClr val="black"/>
                </a:solidFill>
                <a:latin typeface="Times New Roman" panose="02020603050405020304" pitchFamily="18" charset="0"/>
                <a:cs typeface="Times New Roman" panose="02020603050405020304" pitchFamily="18" charset="0"/>
              </a:rPr>
              <a:t>İSTANBUL BORSASI</a:t>
            </a:r>
          </a:p>
        </p:txBody>
      </p:sp>
      <p:sp>
        <p:nvSpPr>
          <p:cNvPr id="6" name="2 İçerik Yer Tutucusu"/>
          <p:cNvSpPr>
            <a:spLocks noGrp="1"/>
          </p:cNvSpPr>
          <p:nvPr>
            <p:ph idx="1"/>
          </p:nvPr>
        </p:nvSpPr>
        <p:spPr>
          <a:xfrm>
            <a:off x="214282" y="568171"/>
            <a:ext cx="8715436" cy="6187192"/>
          </a:xfrm>
        </p:spPr>
        <p:style>
          <a:lnRef idx="2">
            <a:schemeClr val="dk1"/>
          </a:lnRef>
          <a:fillRef idx="1">
            <a:schemeClr val="lt1"/>
          </a:fillRef>
          <a:effectRef idx="0">
            <a:schemeClr val="dk1"/>
          </a:effectRef>
          <a:fontRef idx="minor">
            <a:schemeClr val="dk1"/>
          </a:fontRef>
        </p:style>
        <p:txBody>
          <a:bodyPr>
            <a:noAutofit/>
          </a:bodyPr>
          <a:lstStyle/>
          <a:p>
            <a:pPr marL="457200" indent="-457200" algn="ctr">
              <a:buNone/>
            </a:pPr>
            <a:r>
              <a:rPr lang="tr-TR" sz="1500" b="1" u="sng" dirty="0">
                <a:latin typeface="Times New Roman" pitchFamily="18" charset="0"/>
                <a:cs typeface="Times New Roman" pitchFamily="18" charset="0"/>
              </a:rPr>
              <a:t>25 MAYIS 2023 – 3 EKİM 2023 ARASI  BORSA </a:t>
            </a:r>
          </a:p>
          <a:p>
            <a:pPr marL="457200" indent="-457200" algn="ctr">
              <a:buNone/>
            </a:pPr>
            <a:r>
              <a:rPr lang="tr-TR" sz="1500" b="1" dirty="0">
                <a:latin typeface="Times New Roman" pitchFamily="18" charset="0"/>
                <a:cs typeface="Times New Roman" pitchFamily="18" charset="0"/>
              </a:rPr>
              <a:t>İstanbul borsası 25 mayıs 2023 tarihinde 4.440 ve dolar kuru ise 19,92 TL idi. </a:t>
            </a:r>
          </a:p>
          <a:p>
            <a:pPr marL="457200" indent="-457200" algn="ctr">
              <a:buNone/>
            </a:pPr>
            <a:r>
              <a:rPr lang="tr-TR" sz="1500" b="1" dirty="0">
                <a:latin typeface="Times New Roman" pitchFamily="18" charset="0"/>
                <a:cs typeface="Times New Roman" pitchFamily="18" charset="0"/>
              </a:rPr>
              <a:t>25 mayıs 2023 tarihinde dolar bazında endeks ise 222 dolardı.</a:t>
            </a:r>
          </a:p>
          <a:p>
            <a:pPr marL="457200" indent="-457200" algn="ctr">
              <a:buNone/>
            </a:pPr>
            <a:r>
              <a:rPr lang="tr-TR" sz="1500" b="1" dirty="0">
                <a:latin typeface="Times New Roman" pitchFamily="18" charset="0"/>
                <a:cs typeface="Times New Roman" pitchFamily="18" charset="0"/>
              </a:rPr>
              <a:t>Çok  kısa sürede borsa yükselmiş ve  yaklaşık 4 ay sonra 3 Ekim 2023 tarihinde                                 Endeks 8.562 olmuştur.   3 Ekim Dolar Kuru - 27,42 TL.                                                                          Dolar bazında ise 312 dolar olmuştur.</a:t>
            </a:r>
          </a:p>
          <a:p>
            <a:pPr marL="457200" indent="-457200" algn="ctr">
              <a:buNone/>
            </a:pPr>
            <a:r>
              <a:rPr lang="tr-TR" sz="1500" b="1" dirty="0">
                <a:latin typeface="Times New Roman" pitchFamily="18" charset="0"/>
                <a:cs typeface="Times New Roman" pitchFamily="18" charset="0"/>
              </a:rPr>
              <a:t>Yaklaşık 4 ay içinde TL endeksi % 93 ve dolar endeksi ise % 40 artmıştır.</a:t>
            </a:r>
          </a:p>
          <a:p>
            <a:pPr marL="457200" indent="-457200" algn="ctr">
              <a:buNone/>
            </a:pPr>
            <a:r>
              <a:rPr lang="tr-TR" sz="1500" b="1" u="sng" dirty="0">
                <a:latin typeface="Times New Roman" pitchFamily="18" charset="0"/>
                <a:cs typeface="Times New Roman" pitchFamily="18" charset="0"/>
              </a:rPr>
              <a:t>3 EKİM 2023 TARİHİNDEN SONRA   BORSA </a:t>
            </a:r>
          </a:p>
          <a:p>
            <a:pPr marL="457200" indent="-457200" algn="ctr">
              <a:buNone/>
            </a:pPr>
            <a:r>
              <a:rPr lang="tr-TR" sz="1500" b="1" dirty="0">
                <a:latin typeface="Times New Roman" pitchFamily="18" charset="0"/>
                <a:cs typeface="Times New Roman" pitchFamily="18" charset="0"/>
              </a:rPr>
              <a:t>3 Ekim 2023 tarihinde 8.562 ( 312 $ ) ile zirve yaptıktan sonra borsa düşmeye başlamıştır.                         26 aralık 2023 tarihinde ise 7.202 ( 245,7  $ ) rakamı ile dip yapmıştır.                                                       Ve 26 aralık 2023 tarihinden 18 Temmuz 2024 yılına kadar borsa </a:t>
            </a:r>
            <a:r>
              <a:rPr lang="tr-TR" sz="1500" b="1" dirty="0" err="1">
                <a:latin typeface="Times New Roman" pitchFamily="18" charset="0"/>
                <a:cs typeface="Times New Roman" pitchFamily="18" charset="0"/>
              </a:rPr>
              <a:t>çıkmştır</a:t>
            </a:r>
            <a:r>
              <a:rPr lang="tr-TR" sz="1500" b="1" dirty="0">
                <a:latin typeface="Times New Roman" pitchFamily="18" charset="0"/>
                <a:cs typeface="Times New Roman" pitchFamily="18" charset="0"/>
              </a:rPr>
              <a:t>.                                                      18 temmuz 2024 yılından beri düşmekte olan borsa 5 kasım 2024 tarihinde 8.566 ile dip yapmıştır ve şimdi ise yatay hareket etmektedir. Borsanın 2025 eylül ayından sonra  çıkmaya devam edeceğini öngörüyoruz.</a:t>
            </a:r>
          </a:p>
          <a:p>
            <a:pPr marL="457200" indent="-457200" algn="ctr">
              <a:buNone/>
            </a:pPr>
            <a:endParaRPr lang="tr-TR" sz="1600" b="1" dirty="0">
              <a:latin typeface="Times New Roman" pitchFamily="18" charset="0"/>
              <a:cs typeface="Times New Roman" pitchFamily="18" charset="0"/>
            </a:endParaRPr>
          </a:p>
          <a:p>
            <a:pPr marL="457200" indent="-457200" algn="ctr">
              <a:buNone/>
            </a:pPr>
            <a:r>
              <a:rPr lang="tr-TR" sz="1800" b="1" u="sng" dirty="0">
                <a:latin typeface="Times New Roman" pitchFamily="18" charset="0"/>
                <a:cs typeface="Times New Roman" pitchFamily="18" charset="0"/>
              </a:rPr>
              <a:t> ÖNGÖRÜMÜZ</a:t>
            </a:r>
          </a:p>
          <a:p>
            <a:pPr marL="457200" indent="-457200" algn="ctr">
              <a:buNone/>
            </a:pPr>
            <a:r>
              <a:rPr lang="tr-TR" sz="1800" b="1" u="sng" dirty="0">
                <a:highlight>
                  <a:srgbClr val="FFFF00"/>
                </a:highlight>
                <a:latin typeface="Times New Roman" pitchFamily="18" charset="0"/>
                <a:cs typeface="Times New Roman" pitchFamily="18" charset="0"/>
              </a:rPr>
              <a:t> 2025 - 26  YILINDA </a:t>
            </a:r>
          </a:p>
          <a:p>
            <a:pPr marL="457200" indent="-457200" algn="ctr">
              <a:buNone/>
            </a:pPr>
            <a:r>
              <a:rPr lang="tr-TR" sz="1800" b="1" dirty="0">
                <a:latin typeface="Times New Roman" panose="02020603050405020304" pitchFamily="18" charset="0"/>
                <a:cs typeface="Times New Roman" panose="02020603050405020304" pitchFamily="18" charset="0"/>
              </a:rPr>
              <a:t> </a:t>
            </a:r>
            <a:r>
              <a:rPr lang="tr-TR" sz="1800" b="1" dirty="0">
                <a:highlight>
                  <a:srgbClr val="FFFF00"/>
                </a:highlight>
                <a:latin typeface="Times New Roman" panose="02020603050405020304" pitchFamily="18" charset="0"/>
                <a:cs typeface="Times New Roman" panose="02020603050405020304" pitchFamily="18" charset="0"/>
              </a:rPr>
              <a:t>2025 yılı Sonu – 2026 yılı başı  13.000 i ve 330 doları geçeceğini </a:t>
            </a:r>
            <a:r>
              <a:rPr lang="tr-TR" sz="1800" b="1" dirty="0">
                <a:latin typeface="Times New Roman" panose="02020603050405020304" pitchFamily="18" charset="0"/>
                <a:cs typeface="Times New Roman" panose="02020603050405020304" pitchFamily="18" charset="0"/>
              </a:rPr>
              <a:t>ve  hem TL bazında hem de Dolar bazında artmaya devam edeceğini tahmin ediyoruz</a:t>
            </a:r>
            <a:r>
              <a:rPr lang="tr-TR" sz="1800" dirty="0">
                <a:latin typeface="Times New Roman" panose="02020603050405020304" pitchFamily="18" charset="0"/>
                <a:cs typeface="Times New Roman" panose="02020603050405020304" pitchFamily="18" charset="0"/>
              </a:rPr>
              <a:t>.                                                                     </a:t>
            </a:r>
            <a:r>
              <a:rPr lang="tr-TR" sz="1800" b="1" dirty="0">
                <a:latin typeface="Times New Roman" panose="02020603050405020304" pitchFamily="18" charset="0"/>
                <a:cs typeface="Times New Roman" panose="02020603050405020304" pitchFamily="18" charset="0"/>
              </a:rPr>
              <a:t>Ancak,  </a:t>
            </a:r>
            <a:r>
              <a:rPr lang="tr-TR" sz="1800" b="1" dirty="0">
                <a:highlight>
                  <a:srgbClr val="FFFF00"/>
                </a:highlight>
                <a:latin typeface="Times New Roman" panose="02020603050405020304" pitchFamily="18" charset="0"/>
                <a:cs typeface="Times New Roman" panose="02020603050405020304" pitchFamily="18" charset="0"/>
              </a:rPr>
              <a:t>330-340  Doları geçtikten sonra  geri döneceğini </a:t>
            </a:r>
            <a:r>
              <a:rPr lang="tr-TR" sz="1800" b="1" dirty="0">
                <a:latin typeface="Times New Roman" panose="02020603050405020304" pitchFamily="18" charset="0"/>
                <a:cs typeface="Times New Roman" panose="02020603050405020304" pitchFamily="18" charset="0"/>
              </a:rPr>
              <a:t>ve düşmeye başlayacağını öngörüyoruz.</a:t>
            </a:r>
          </a:p>
        </p:txBody>
      </p:sp>
    </p:spTree>
    <p:extLst>
      <p:ext uri="{BB962C8B-B14F-4D97-AF65-F5344CB8AC3E}">
        <p14:creationId xmlns:p14="http://schemas.microsoft.com/office/powerpoint/2010/main" val="12496370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58BC85-4EA6-7EF9-997E-43CAC5971340}"/>
              </a:ext>
            </a:extLst>
          </p:cNvPr>
          <p:cNvSpPr>
            <a:spLocks noGrp="1"/>
          </p:cNvSpPr>
          <p:nvPr>
            <p:ph type="title"/>
          </p:nvPr>
        </p:nvSpPr>
        <p:spPr>
          <a:xfrm>
            <a:off x="457200" y="97654"/>
            <a:ext cx="8229600" cy="639193"/>
          </a:xfrm>
        </p:spPr>
        <p:txBody>
          <a:bodyPr>
            <a:normAutofit fontScale="90000"/>
          </a:bodyPr>
          <a:lstStyle/>
          <a:p>
            <a:r>
              <a:rPr lang="tr-TR" sz="4400" dirty="0"/>
              <a:t>BORSA  ENDEKSİ - BİST  100 - TL</a:t>
            </a:r>
            <a:endParaRPr lang="tr-TR" dirty="0"/>
          </a:p>
        </p:txBody>
      </p:sp>
      <p:pic>
        <p:nvPicPr>
          <p:cNvPr id="5" name="İçerik Yer Tutucusu 4" descr="metin, öykü gelişim çizgisi; kumpas; grafiğini çıkarma, çizgi, ekran görüntüsü içeren bir resim&#10;&#10;Açıklama otomatik olarak oluşturuldu">
            <a:extLst>
              <a:ext uri="{FF2B5EF4-FFF2-40B4-BE49-F238E27FC236}">
                <a16:creationId xmlns:a16="http://schemas.microsoft.com/office/drawing/2014/main" id="{89F866A0-5240-09D5-EBA1-21E8BC79A0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20" y="674704"/>
            <a:ext cx="8824404" cy="5726096"/>
          </a:xfrm>
        </p:spPr>
      </p:pic>
    </p:spTree>
    <p:extLst>
      <p:ext uri="{BB962C8B-B14F-4D97-AF65-F5344CB8AC3E}">
        <p14:creationId xmlns:p14="http://schemas.microsoft.com/office/powerpoint/2010/main" val="94387366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FF8E8C-3B3A-9AF3-6E08-920618F59345}"/>
              </a:ext>
            </a:extLst>
          </p:cNvPr>
          <p:cNvSpPr>
            <a:spLocks noGrp="1"/>
          </p:cNvSpPr>
          <p:nvPr>
            <p:ph type="title"/>
          </p:nvPr>
        </p:nvSpPr>
        <p:spPr>
          <a:xfrm>
            <a:off x="457200" y="65314"/>
            <a:ext cx="8229600" cy="625151"/>
          </a:xfrm>
        </p:spPr>
        <p:txBody>
          <a:bodyPr>
            <a:normAutofit fontScale="90000"/>
          </a:bodyPr>
          <a:lstStyle/>
          <a:p>
            <a:r>
              <a:rPr lang="tr-TR" sz="4400" dirty="0"/>
              <a:t>BORSA  ENDEKSİ - BİST  100 - USD</a:t>
            </a:r>
            <a:endParaRPr lang="tr-TR" dirty="0"/>
          </a:p>
        </p:txBody>
      </p:sp>
      <p:pic>
        <p:nvPicPr>
          <p:cNvPr id="7" name="İçerik Yer Tutucusu 6" descr="metin, ekran görüntüsü, öykü gelişim çizgisi; kumpas; grafiğini çıkarma, çizgi içeren bir resim&#10;&#10;Açıklama otomatik olarak oluşturuldu">
            <a:extLst>
              <a:ext uri="{FF2B5EF4-FFF2-40B4-BE49-F238E27FC236}">
                <a16:creationId xmlns:a16="http://schemas.microsoft.com/office/drawing/2014/main" id="{10C4F77B-5295-D6AE-5C91-E574EE3602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588" y="690465"/>
            <a:ext cx="8593494" cy="5850294"/>
          </a:xfrm>
        </p:spPr>
      </p:pic>
    </p:spTree>
    <p:extLst>
      <p:ext uri="{BB962C8B-B14F-4D97-AF65-F5344CB8AC3E}">
        <p14:creationId xmlns:p14="http://schemas.microsoft.com/office/powerpoint/2010/main" val="38859845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1DAD19-8863-6A6D-6943-49545825BB4D}"/>
              </a:ext>
            </a:extLst>
          </p:cNvPr>
          <p:cNvSpPr>
            <a:spLocks noGrp="1"/>
          </p:cNvSpPr>
          <p:nvPr>
            <p:ph type="title"/>
          </p:nvPr>
        </p:nvSpPr>
        <p:spPr>
          <a:xfrm>
            <a:off x="457200" y="0"/>
            <a:ext cx="8229600" cy="762000"/>
          </a:xfrm>
        </p:spPr>
        <p:txBody>
          <a:bodyPr>
            <a:normAutofit/>
          </a:bodyPr>
          <a:lstStyle/>
          <a:p>
            <a:r>
              <a:rPr lang="tr-TR" sz="4000" dirty="0"/>
              <a:t>BORSA  ENDEKSİ - BİST  100 - USD</a:t>
            </a:r>
          </a:p>
        </p:txBody>
      </p:sp>
      <p:pic>
        <p:nvPicPr>
          <p:cNvPr id="5" name="İçerik Yer Tutucusu 4" descr="metin, öykü gelişim çizgisi; kumpas; grafiğini çıkarma, ekran görüntüsü, çizgi içeren bir resim&#10;&#10;Açıklama otomatik olarak oluşturuldu">
            <a:extLst>
              <a:ext uri="{FF2B5EF4-FFF2-40B4-BE49-F238E27FC236}">
                <a16:creationId xmlns:a16="http://schemas.microsoft.com/office/drawing/2014/main" id="{A2359666-DA54-15A8-957D-352F52E07A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333" y="702733"/>
            <a:ext cx="8796867" cy="5384799"/>
          </a:xfrm>
        </p:spPr>
      </p:pic>
    </p:spTree>
    <p:extLst>
      <p:ext uri="{BB962C8B-B14F-4D97-AF65-F5344CB8AC3E}">
        <p14:creationId xmlns:p14="http://schemas.microsoft.com/office/powerpoint/2010/main" val="1884591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Başlık"/>
          <p:cNvSpPr>
            <a:spLocks noGrp="1"/>
          </p:cNvSpPr>
          <p:nvPr>
            <p:ph type="title"/>
          </p:nvPr>
        </p:nvSpPr>
        <p:spPr>
          <a:xfrm>
            <a:off x="285720" y="285728"/>
            <a:ext cx="8643998" cy="6357982"/>
          </a:xfrm>
          <a:solidFill>
            <a:schemeClr val="bg1">
              <a:lumMod val="85000"/>
            </a:schemeClr>
          </a:solidFill>
        </p:spPr>
        <p:style>
          <a:lnRef idx="2">
            <a:schemeClr val="dk1"/>
          </a:lnRef>
          <a:fillRef idx="1">
            <a:schemeClr val="lt1"/>
          </a:fillRef>
          <a:effectRef idx="0">
            <a:schemeClr val="dk1"/>
          </a:effectRef>
          <a:fontRef idx="minor">
            <a:schemeClr val="dk1"/>
          </a:fontRef>
        </p:style>
        <p:txBody>
          <a:bodyPr>
            <a:noAutofit/>
          </a:bodyPr>
          <a:lstStyle/>
          <a:p>
            <a:br>
              <a:rPr lang="tr-TR" b="1" dirty="0"/>
            </a:br>
            <a:br>
              <a:rPr lang="tr-TR" sz="3200" b="1" dirty="0"/>
            </a:br>
            <a:r>
              <a:rPr lang="tr-TR" b="1" dirty="0"/>
              <a:t>KISA VE ORTA VADEDE </a:t>
            </a:r>
            <a:br>
              <a:rPr lang="tr-TR" sz="3600" b="1" dirty="0"/>
            </a:br>
            <a:br>
              <a:rPr lang="tr-TR" sz="3600" b="1" dirty="0"/>
            </a:br>
            <a:r>
              <a:rPr lang="tr-TR" sz="3600" b="1" dirty="0"/>
              <a:t> </a:t>
            </a:r>
            <a:r>
              <a:rPr lang="tr-TR" sz="3200" b="1" dirty="0"/>
              <a:t>EURO/DOLAR PARİTESİ </a:t>
            </a:r>
            <a:br>
              <a:rPr lang="tr-TR" sz="3200" b="1" dirty="0"/>
            </a:br>
            <a:r>
              <a:rPr lang="tr-TR" sz="3200" b="1" dirty="0"/>
              <a:t>BRENT PETROL FİYATI </a:t>
            </a:r>
            <a:br>
              <a:rPr lang="tr-TR" sz="3200" b="1" dirty="0"/>
            </a:br>
            <a:r>
              <a:rPr lang="tr-TR" sz="3200" b="1" dirty="0"/>
              <a:t>DOĞALGAZ FİYATI</a:t>
            </a:r>
            <a:br>
              <a:rPr lang="tr-TR" sz="3200" b="1" dirty="0"/>
            </a:br>
            <a:r>
              <a:rPr lang="tr-TR" sz="3200" b="1" dirty="0"/>
              <a:t>ONS ALTIN FİYATI</a:t>
            </a:r>
            <a:br>
              <a:rPr lang="tr-TR" sz="3200" b="1" dirty="0"/>
            </a:br>
            <a:r>
              <a:rPr lang="tr-TR" sz="3200" b="1" dirty="0"/>
              <a:t> GRAM ALTIN FİYATI</a:t>
            </a:r>
            <a:br>
              <a:rPr lang="tr-TR" sz="3200" b="1" dirty="0"/>
            </a:br>
            <a:br>
              <a:rPr lang="tr-TR" sz="3600" b="1" dirty="0"/>
            </a:br>
            <a:r>
              <a:rPr lang="tr-TR" sz="3600" b="1" dirty="0"/>
              <a:t>ÖNGÖRÜLERİMİZ</a:t>
            </a:r>
            <a:br>
              <a:rPr lang="tr-TR" sz="3600" b="1" dirty="0"/>
            </a:br>
            <a:br>
              <a:rPr lang="tr-TR" sz="3200" b="1" dirty="0"/>
            </a:br>
            <a:br>
              <a:rPr lang="tr-TR" sz="4000" b="1" dirty="0"/>
            </a:br>
            <a:endParaRPr lang="tr-TR"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129534126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74663-AD98-B1D0-F0B9-1F712C1605D0}"/>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CDD78947-0F9E-6B65-0BFA-B689DF38EE52}"/>
              </a:ext>
            </a:extLst>
          </p:cNvPr>
          <p:cNvSpPr>
            <a:spLocks noGrp="1"/>
          </p:cNvSpPr>
          <p:nvPr>
            <p:ph idx="4294967295"/>
          </p:nvPr>
        </p:nvSpPr>
        <p:spPr>
          <a:xfrm>
            <a:off x="500034" y="285728"/>
            <a:ext cx="8429684" cy="6215106"/>
          </a:xfrm>
          <a:ln w="76200">
            <a:solidFill>
              <a:schemeClr val="tx1"/>
            </a:solidFill>
          </a:ln>
        </p:spPr>
        <p:txBody>
          <a:bodyPr anchor="t"/>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4000" b="1" dirty="0">
                <a:latin typeface="Times New Roman" panose="02020603050405020304" pitchFamily="18" charset="0"/>
                <a:cs typeface="Times New Roman" panose="02020603050405020304" pitchFamily="18" charset="0"/>
              </a:rPr>
              <a:t>EURO / DOLAR </a:t>
            </a:r>
          </a:p>
          <a:p>
            <a:pPr marL="457200" indent="-457200" algn="ctr" fontAlgn="base">
              <a:buClrTx/>
              <a:buNone/>
            </a:pPr>
            <a:r>
              <a:rPr lang="tr-TR" sz="4000" b="1" dirty="0">
                <a:latin typeface="Times New Roman" panose="02020603050405020304" pitchFamily="18" charset="0"/>
                <a:cs typeface="Times New Roman" panose="02020603050405020304" pitchFamily="18" charset="0"/>
              </a:rPr>
              <a:t>PARİTESİ </a:t>
            </a:r>
          </a:p>
        </p:txBody>
      </p:sp>
    </p:spTree>
    <p:extLst>
      <p:ext uri="{BB962C8B-B14F-4D97-AF65-F5344CB8AC3E}">
        <p14:creationId xmlns:p14="http://schemas.microsoft.com/office/powerpoint/2010/main" val="214437577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stretch>
            <a:fillRect/>
          </a:stretch>
        </p:blipFill>
        <p:spPr>
          <a:xfrm>
            <a:off x="73387" y="1380565"/>
            <a:ext cx="8997225" cy="4446079"/>
          </a:xfrm>
          <a:prstGeom prst="rect">
            <a:avLst/>
          </a:prstGeom>
        </p:spPr>
      </p:pic>
      <p:sp>
        <p:nvSpPr>
          <p:cNvPr id="2" name="Başlık 1"/>
          <p:cNvSpPr>
            <a:spLocks noGrp="1"/>
          </p:cNvSpPr>
          <p:nvPr>
            <p:ph type="title"/>
          </p:nvPr>
        </p:nvSpPr>
        <p:spPr>
          <a:xfrm>
            <a:off x="457200" y="157181"/>
            <a:ext cx="8229600" cy="874173"/>
          </a:xfrm>
        </p:spPr>
        <p:txBody>
          <a:bodyPr>
            <a:normAutofit/>
          </a:bodyPr>
          <a:lstStyle/>
          <a:p>
            <a:r>
              <a:rPr lang="tr-TR" sz="4000" dirty="0">
                <a:latin typeface="Times New Roman" panose="02020603050405020304" pitchFamily="18" charset="0"/>
                <a:cs typeface="Times New Roman" panose="02020603050405020304" pitchFamily="18" charset="0"/>
              </a:rPr>
              <a:t>EURO/DOLAR PARİTESİ (AYLIK)</a:t>
            </a:r>
          </a:p>
        </p:txBody>
      </p:sp>
      <p:sp>
        <p:nvSpPr>
          <p:cNvPr id="3" name="Metin kutusu 2"/>
          <p:cNvSpPr txBox="1"/>
          <p:nvPr/>
        </p:nvSpPr>
        <p:spPr>
          <a:xfrm>
            <a:off x="146775" y="4235450"/>
            <a:ext cx="1061578" cy="461665"/>
          </a:xfrm>
          <a:prstGeom prst="rect">
            <a:avLst/>
          </a:prstGeom>
          <a:noFill/>
          <a:ln>
            <a:solidFill>
              <a:schemeClr val="accent1"/>
            </a:solidFill>
          </a:ln>
        </p:spPr>
        <p:txBody>
          <a:bodyPr wrap="square" rtlCol="0">
            <a:spAutoFit/>
          </a:bodyPr>
          <a:lstStyle/>
          <a:p>
            <a:pPr algn="ctr"/>
            <a:r>
              <a:rPr lang="tr-TR" sz="1200" b="1" dirty="0">
                <a:solidFill>
                  <a:prstClr val="black"/>
                </a:solidFill>
              </a:rPr>
              <a:t>10 Ocak 2000</a:t>
            </a:r>
          </a:p>
          <a:p>
            <a:pPr algn="ctr"/>
            <a:r>
              <a:rPr lang="tr-TR" sz="1200" b="1" dirty="0">
                <a:solidFill>
                  <a:prstClr val="black"/>
                </a:solidFill>
              </a:rPr>
              <a:t>0,85</a:t>
            </a:r>
          </a:p>
        </p:txBody>
      </p:sp>
      <p:sp>
        <p:nvSpPr>
          <p:cNvPr id="6" name="Metin kutusu 5"/>
          <p:cNvSpPr txBox="1"/>
          <p:nvPr/>
        </p:nvSpPr>
        <p:spPr>
          <a:xfrm>
            <a:off x="7618187" y="3716869"/>
            <a:ext cx="1068613" cy="461665"/>
          </a:xfrm>
          <a:prstGeom prst="rect">
            <a:avLst/>
          </a:prstGeom>
          <a:noFill/>
          <a:ln>
            <a:solidFill>
              <a:schemeClr val="accent1"/>
            </a:solidFill>
          </a:ln>
        </p:spPr>
        <p:txBody>
          <a:bodyPr wrap="square" rtlCol="0">
            <a:spAutoFit/>
          </a:bodyPr>
          <a:lstStyle/>
          <a:p>
            <a:pPr algn="ctr"/>
            <a:r>
              <a:rPr lang="tr-TR" sz="1200" b="1" dirty="0">
                <a:solidFill>
                  <a:prstClr val="black"/>
                </a:solidFill>
              </a:rPr>
              <a:t>28 Eylül 2022</a:t>
            </a:r>
          </a:p>
          <a:p>
            <a:pPr algn="ctr"/>
            <a:r>
              <a:rPr lang="tr-TR" sz="1200" b="1" dirty="0">
                <a:solidFill>
                  <a:prstClr val="black"/>
                </a:solidFill>
              </a:rPr>
              <a:t>0,9535</a:t>
            </a:r>
          </a:p>
        </p:txBody>
      </p:sp>
      <p:sp>
        <p:nvSpPr>
          <p:cNvPr id="7" name="Metin kutusu 6"/>
          <p:cNvSpPr txBox="1"/>
          <p:nvPr/>
        </p:nvSpPr>
        <p:spPr>
          <a:xfrm>
            <a:off x="2554941" y="914401"/>
            <a:ext cx="1288287" cy="461665"/>
          </a:xfrm>
          <a:prstGeom prst="rect">
            <a:avLst/>
          </a:prstGeom>
          <a:noFill/>
          <a:ln>
            <a:solidFill>
              <a:schemeClr val="accent1"/>
            </a:solidFill>
          </a:ln>
        </p:spPr>
        <p:txBody>
          <a:bodyPr wrap="square" rtlCol="0">
            <a:spAutoFit/>
          </a:bodyPr>
          <a:lstStyle/>
          <a:p>
            <a:pPr algn="ctr"/>
            <a:r>
              <a:rPr lang="tr-TR" sz="1200" b="1" dirty="0">
                <a:solidFill>
                  <a:prstClr val="black"/>
                </a:solidFill>
              </a:rPr>
              <a:t>13 Temmuz 2008</a:t>
            </a:r>
          </a:p>
          <a:p>
            <a:pPr algn="ctr"/>
            <a:r>
              <a:rPr lang="tr-TR" sz="1200" b="1" dirty="0">
                <a:solidFill>
                  <a:prstClr val="black"/>
                </a:solidFill>
              </a:rPr>
              <a:t>1,6038</a:t>
            </a:r>
          </a:p>
        </p:txBody>
      </p:sp>
      <p:sp>
        <p:nvSpPr>
          <p:cNvPr id="5" name="Metin kutusu 4"/>
          <p:cNvSpPr txBox="1"/>
          <p:nvPr/>
        </p:nvSpPr>
        <p:spPr>
          <a:xfrm>
            <a:off x="7161311" y="2258008"/>
            <a:ext cx="1068613" cy="461665"/>
          </a:xfrm>
          <a:prstGeom prst="rect">
            <a:avLst/>
          </a:prstGeom>
          <a:noFill/>
          <a:ln>
            <a:solidFill>
              <a:schemeClr val="accent1"/>
            </a:solidFill>
          </a:ln>
        </p:spPr>
        <p:txBody>
          <a:bodyPr wrap="square" rtlCol="0">
            <a:spAutoFit/>
          </a:bodyPr>
          <a:lstStyle/>
          <a:p>
            <a:pPr algn="ctr"/>
            <a:r>
              <a:rPr lang="tr-TR" sz="1200" b="1" dirty="0">
                <a:solidFill>
                  <a:prstClr val="black"/>
                </a:solidFill>
              </a:rPr>
              <a:t>6 Ocak 2021</a:t>
            </a:r>
          </a:p>
          <a:p>
            <a:pPr algn="ctr"/>
            <a:r>
              <a:rPr lang="tr-TR" sz="1200" b="1" dirty="0">
                <a:solidFill>
                  <a:prstClr val="black"/>
                </a:solidFill>
              </a:rPr>
              <a:t>1,2348</a:t>
            </a:r>
          </a:p>
        </p:txBody>
      </p:sp>
      <p:sp>
        <p:nvSpPr>
          <p:cNvPr id="15" name="Metin kutusu 14">
            <a:extLst>
              <a:ext uri="{FF2B5EF4-FFF2-40B4-BE49-F238E27FC236}">
                <a16:creationId xmlns:a16="http://schemas.microsoft.com/office/drawing/2014/main" id="{4C166138-6F88-6606-7391-BDCD912A39CE}"/>
              </a:ext>
            </a:extLst>
          </p:cNvPr>
          <p:cNvSpPr txBox="1"/>
          <p:nvPr/>
        </p:nvSpPr>
        <p:spPr>
          <a:xfrm>
            <a:off x="5820770" y="3541640"/>
            <a:ext cx="990600" cy="461665"/>
          </a:xfrm>
          <a:prstGeom prst="rect">
            <a:avLst/>
          </a:prstGeom>
          <a:noFill/>
          <a:ln>
            <a:solidFill>
              <a:schemeClr val="accent1"/>
            </a:solidFill>
          </a:ln>
        </p:spPr>
        <p:txBody>
          <a:bodyPr wrap="square" rtlCol="0">
            <a:spAutoFit/>
          </a:bodyPr>
          <a:lstStyle/>
          <a:p>
            <a:pPr algn="ctr"/>
            <a:r>
              <a:rPr lang="tr-TR" sz="1200" b="1" dirty="0">
                <a:solidFill>
                  <a:prstClr val="black"/>
                </a:solidFill>
              </a:rPr>
              <a:t>3 Ocak 2017</a:t>
            </a:r>
          </a:p>
          <a:p>
            <a:pPr algn="ctr"/>
            <a:r>
              <a:rPr lang="tr-TR" sz="1200" b="1" dirty="0">
                <a:solidFill>
                  <a:prstClr val="black"/>
                </a:solidFill>
              </a:rPr>
              <a:t>1,034</a:t>
            </a:r>
          </a:p>
        </p:txBody>
      </p:sp>
    </p:spTree>
    <p:extLst>
      <p:ext uri="{BB962C8B-B14F-4D97-AF65-F5344CB8AC3E}">
        <p14:creationId xmlns:p14="http://schemas.microsoft.com/office/powerpoint/2010/main" val="105205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A2B5D5-509B-41D9-BB54-FF453347BD65}"/>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57CAA8E4-30DF-005B-5D3F-5557DA358170}"/>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829037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03234-5C59-70D5-A237-7FBCC0C537BE}"/>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388084D4-08E5-905A-616E-B6C60B561A17}"/>
              </a:ext>
            </a:extLst>
          </p:cNvPr>
          <p:cNvSpPr>
            <a:spLocks noGrp="1"/>
          </p:cNvSpPr>
          <p:nvPr>
            <p:ph idx="1"/>
          </p:nvPr>
        </p:nvSpPr>
        <p:spPr>
          <a:xfrm>
            <a:off x="0" y="0"/>
            <a:ext cx="9144000" cy="6858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200" dirty="0">
                <a:latin typeface="Times New Roman" pitchFamily="18" charset="0"/>
                <a:cs typeface="Times New Roman" pitchFamily="18" charset="0"/>
              </a:rPr>
              <a:t>2025 YILI MERKEZİ YÖNETİM BÜTÇE DENGE TABLOSU      </a:t>
            </a:r>
          </a:p>
          <a:p>
            <a:pPr marL="0" indent="0" algn="ctr">
              <a:buClrTx/>
              <a:buNone/>
            </a:pPr>
            <a:r>
              <a:rPr lang="tr-TR" sz="2200" b="1" dirty="0">
                <a:latin typeface="Times New Roman" pitchFamily="18" charset="0"/>
                <a:cs typeface="Times New Roman" pitchFamily="18" charset="0"/>
              </a:rPr>
              <a:t>(Kaynak: 20 Haziran 2025 </a:t>
            </a:r>
            <a:r>
              <a:rPr lang="tr-TR" sz="2200" b="1" dirty="0">
                <a:latin typeface="Times New Roman" pitchFamily="18" charset="0"/>
                <a:cs typeface="Times New Roman" pitchFamily="18" charset="0"/>
                <a:hlinkClick r:id="rId3"/>
              </a:rPr>
              <a:t>www.muhasebat.hmb.gov.tr</a:t>
            </a:r>
            <a:r>
              <a:rPr lang="tr-TR" sz="2200" b="1" dirty="0">
                <a:latin typeface="Times New Roman" pitchFamily="18" charset="0"/>
                <a:cs typeface="Times New Roman" pitchFamily="18" charset="0"/>
              </a:rPr>
              <a:t>)</a:t>
            </a:r>
            <a:endParaRPr lang="tr-TR" sz="2200" dirty="0">
              <a:latin typeface="Times New Roman" pitchFamily="18" charset="0"/>
              <a:cs typeface="Times New Roman" pitchFamily="18" charset="0"/>
            </a:endParaRPr>
          </a:p>
        </p:txBody>
      </p:sp>
      <p:graphicFrame>
        <p:nvGraphicFramePr>
          <p:cNvPr id="5" name="Tablo 4">
            <a:extLst>
              <a:ext uri="{FF2B5EF4-FFF2-40B4-BE49-F238E27FC236}">
                <a16:creationId xmlns:a16="http://schemas.microsoft.com/office/drawing/2014/main" id="{DCB28261-F27D-E91B-ABD6-25B0B6459BC1}"/>
              </a:ext>
            </a:extLst>
          </p:cNvPr>
          <p:cNvGraphicFramePr>
            <a:graphicFrameLocks noGrp="1"/>
          </p:cNvGraphicFramePr>
          <p:nvPr>
            <p:extLst>
              <p:ext uri="{D42A27DB-BD31-4B8C-83A1-F6EECF244321}">
                <p14:modId xmlns:p14="http://schemas.microsoft.com/office/powerpoint/2010/main" val="1365189793"/>
              </p:ext>
            </p:extLst>
          </p:nvPr>
        </p:nvGraphicFramePr>
        <p:xfrm>
          <a:off x="76200" y="808383"/>
          <a:ext cx="8687867" cy="6049619"/>
        </p:xfrm>
        <a:graphic>
          <a:graphicData uri="http://schemas.openxmlformats.org/drawingml/2006/table">
            <a:tbl>
              <a:tblPr/>
              <a:tblGrid>
                <a:gridCol w="838406">
                  <a:extLst>
                    <a:ext uri="{9D8B030D-6E8A-4147-A177-3AD203B41FA5}">
                      <a16:colId xmlns:a16="http://schemas.microsoft.com/office/drawing/2014/main" val="2533197500"/>
                    </a:ext>
                  </a:extLst>
                </a:gridCol>
                <a:gridCol w="990394">
                  <a:extLst>
                    <a:ext uri="{9D8B030D-6E8A-4147-A177-3AD203B41FA5}">
                      <a16:colId xmlns:a16="http://schemas.microsoft.com/office/drawing/2014/main" val="1349189786"/>
                    </a:ext>
                  </a:extLst>
                </a:gridCol>
                <a:gridCol w="1032933">
                  <a:extLst>
                    <a:ext uri="{9D8B030D-6E8A-4147-A177-3AD203B41FA5}">
                      <a16:colId xmlns:a16="http://schemas.microsoft.com/office/drawing/2014/main" val="3120661737"/>
                    </a:ext>
                  </a:extLst>
                </a:gridCol>
                <a:gridCol w="787400">
                  <a:extLst>
                    <a:ext uri="{9D8B030D-6E8A-4147-A177-3AD203B41FA5}">
                      <a16:colId xmlns:a16="http://schemas.microsoft.com/office/drawing/2014/main" val="1743377478"/>
                    </a:ext>
                  </a:extLst>
                </a:gridCol>
                <a:gridCol w="973667">
                  <a:extLst>
                    <a:ext uri="{9D8B030D-6E8A-4147-A177-3AD203B41FA5}">
                      <a16:colId xmlns:a16="http://schemas.microsoft.com/office/drawing/2014/main" val="431954951"/>
                    </a:ext>
                  </a:extLst>
                </a:gridCol>
                <a:gridCol w="863600">
                  <a:extLst>
                    <a:ext uri="{9D8B030D-6E8A-4147-A177-3AD203B41FA5}">
                      <a16:colId xmlns:a16="http://schemas.microsoft.com/office/drawing/2014/main" val="2755172858"/>
                    </a:ext>
                  </a:extLst>
                </a:gridCol>
                <a:gridCol w="626533">
                  <a:extLst>
                    <a:ext uri="{9D8B030D-6E8A-4147-A177-3AD203B41FA5}">
                      <a16:colId xmlns:a16="http://schemas.microsoft.com/office/drawing/2014/main" val="4084000463"/>
                    </a:ext>
                  </a:extLst>
                </a:gridCol>
                <a:gridCol w="795867">
                  <a:extLst>
                    <a:ext uri="{9D8B030D-6E8A-4147-A177-3AD203B41FA5}">
                      <a16:colId xmlns:a16="http://schemas.microsoft.com/office/drawing/2014/main" val="1866988801"/>
                    </a:ext>
                  </a:extLst>
                </a:gridCol>
                <a:gridCol w="813498">
                  <a:extLst>
                    <a:ext uri="{9D8B030D-6E8A-4147-A177-3AD203B41FA5}">
                      <a16:colId xmlns:a16="http://schemas.microsoft.com/office/drawing/2014/main" val="3071537219"/>
                    </a:ext>
                  </a:extLst>
                </a:gridCol>
                <a:gridCol w="965569">
                  <a:extLst>
                    <a:ext uri="{9D8B030D-6E8A-4147-A177-3AD203B41FA5}">
                      <a16:colId xmlns:a16="http://schemas.microsoft.com/office/drawing/2014/main" val="1585934731"/>
                    </a:ext>
                  </a:extLst>
                </a:gridCol>
              </a:tblGrid>
              <a:tr h="350721">
                <a:tc gridSpan="10">
                  <a:txBody>
                    <a:bodyPr/>
                    <a:lstStyle/>
                    <a:p>
                      <a:pPr algn="ctr" rtl="0" fontAlgn="ctr"/>
                      <a:r>
                        <a:rPr lang="tr-TR" sz="1400" b="1" i="0" u="none" strike="noStrike" dirty="0">
                          <a:solidFill>
                            <a:srgbClr val="FFFFFF"/>
                          </a:solidFill>
                          <a:effectLst/>
                          <a:latin typeface="+mn-lt"/>
                        </a:rPr>
                        <a:t>2025 YILI MERKEZİ YÖNETİM BÜTÇE DENGE  TABLOSU (BİN TL)18318</a:t>
                      </a:r>
                    </a:p>
                  </a:txBody>
                  <a:tcPr marL="6350" marR="6350" marT="6350" marB="0" anchor="ctr">
                    <a:lnL>
                      <a:noFill/>
                    </a:lnL>
                    <a:lnR>
                      <a:noFill/>
                    </a:lnR>
                    <a:lnT>
                      <a:noFill/>
                    </a:lnT>
                    <a:lnB>
                      <a:noFill/>
                    </a:lnB>
                    <a:solidFill>
                      <a:srgbClr val="00C092"/>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400" b="1" i="0" u="none" strike="noStrike" dirty="0">
                        <a:solidFill>
                          <a:srgbClr val="FFFFFF"/>
                        </a:solidFill>
                        <a:effectLst/>
                        <a:latin typeface="+mn-lt"/>
                      </a:endParaRPr>
                    </a:p>
                  </a:txBody>
                  <a:tcPr marL="6350" marR="6350" marT="6350" marB="0" anchor="ctr">
                    <a:lnL>
                      <a:noFill/>
                    </a:lnL>
                    <a:lnR>
                      <a:noFill/>
                    </a:lnR>
                    <a:lnT>
                      <a:noFill/>
                    </a:lnT>
                    <a:lnB w="6350" cap="flat" cmpd="sng" algn="ctr">
                      <a:solidFill>
                        <a:srgbClr val="808080"/>
                      </a:solidFill>
                      <a:prstDash val="solid"/>
                      <a:round/>
                      <a:headEnd type="none" w="med" len="med"/>
                      <a:tailEnd type="none" w="med" len="med"/>
                    </a:lnB>
                    <a:solidFill>
                      <a:srgbClr val="00C092"/>
                    </a:solidFill>
                  </a:tcPr>
                </a:tc>
                <a:tc hMerge="1">
                  <a:txBody>
                    <a:bodyPr/>
                    <a:lstStyle/>
                    <a:p>
                      <a:pPr algn="ctr" rtl="0" fontAlgn="ctr"/>
                      <a:endParaRPr lang="tr-TR" sz="1400" b="1" i="0" u="none" strike="noStrike" dirty="0">
                        <a:solidFill>
                          <a:srgbClr val="FFFFFF"/>
                        </a:solidFill>
                        <a:effectLst/>
                        <a:latin typeface="+mn-lt"/>
                      </a:endParaRPr>
                    </a:p>
                  </a:txBody>
                  <a:tcPr marL="6350" marR="6350" marT="6350" marB="0" anchor="ctr">
                    <a:lnL>
                      <a:noFill/>
                    </a:lnL>
                    <a:lnR>
                      <a:noFill/>
                    </a:lnR>
                    <a:lnT>
                      <a:noFill/>
                    </a:lnT>
                    <a:lnB w="6350" cap="flat" cmpd="sng" algn="ctr">
                      <a:solidFill>
                        <a:srgbClr val="808080"/>
                      </a:solidFill>
                      <a:prstDash val="solid"/>
                      <a:round/>
                      <a:headEnd type="none" w="med" len="med"/>
                      <a:tailEnd type="none" w="med" len="med"/>
                    </a:lnB>
                    <a:solidFill>
                      <a:srgbClr val="00C092"/>
                    </a:solidFill>
                  </a:tcPr>
                </a:tc>
                <a:extLst>
                  <a:ext uri="{0D108BD9-81ED-4DB2-BD59-A6C34878D82A}">
                    <a16:rowId xmlns:a16="http://schemas.microsoft.com/office/drawing/2014/main" val="914170760"/>
                  </a:ext>
                </a:extLst>
              </a:tr>
              <a:tr h="375971">
                <a:tc>
                  <a:txBody>
                    <a:bodyPr/>
                    <a:lstStyle/>
                    <a:p>
                      <a:pPr algn="l" rtl="0" fontAlgn="b"/>
                      <a:r>
                        <a:rPr lang="tr-TR" sz="1400" b="1" i="0" u="none" strike="noStrike">
                          <a:solidFill>
                            <a:srgbClr val="000000"/>
                          </a:solidFill>
                          <a:effectLst/>
                          <a:latin typeface="+mn-lt"/>
                        </a:rPr>
                        <a:t> </a:t>
                      </a:r>
                    </a:p>
                  </a:txBody>
                  <a:tcPr marL="6350" marR="6350" marT="635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w="6350" cap="flat" cmpd="sng" algn="ctr">
                      <a:solidFill>
                        <a:srgbClr val="80808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Ocak</a:t>
                      </a:r>
                    </a:p>
                  </a:txBody>
                  <a:tcPr marL="6350" marR="6350" marT="635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Şubat</a:t>
                      </a:r>
                    </a:p>
                  </a:txBody>
                  <a:tcPr marL="6350" marR="6350" marT="635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Mart</a:t>
                      </a:r>
                    </a:p>
                  </a:txBody>
                  <a:tcPr marL="6350" marR="6350" marT="635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Nisan</a:t>
                      </a:r>
                    </a:p>
                  </a:txBody>
                  <a:tcPr marL="6350" marR="6350" marT="6350" marB="0" anchor="ctr">
                    <a:lnL w="6350" cap="flat" cmpd="sng" algn="ctr">
                      <a:solidFill>
                        <a:srgbClr val="80808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Mayıs</a:t>
                      </a: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Haziran</a:t>
                      </a: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tr-TR" sz="1300" b="1" i="0" u="none" strike="noStrike" dirty="0">
                          <a:solidFill>
                            <a:srgbClr val="000000"/>
                          </a:solidFill>
                          <a:effectLst/>
                          <a:latin typeface="+mn-lt"/>
                        </a:rPr>
                        <a:t>Temmuz</a:t>
                      </a: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tr-TR" sz="1100" b="1" i="0" u="none" strike="noStrike" dirty="0">
                          <a:effectLst/>
                          <a:latin typeface="+mj-lt"/>
                        </a:rPr>
                        <a:t>Toplam</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tr-TR" sz="1100" b="1" i="0" u="none" strike="noStrike" dirty="0">
                          <a:effectLst/>
                          <a:latin typeface="+mj-lt"/>
                        </a:rPr>
                        <a:t>2025 Bütçe Tahmini*</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92608707"/>
                  </a:ext>
                </a:extLst>
              </a:tr>
              <a:tr h="407083">
                <a:tc>
                  <a:txBody>
                    <a:bodyPr/>
                    <a:lstStyle/>
                    <a:p>
                      <a:pPr algn="l" rtl="0" fontAlgn="b"/>
                      <a:r>
                        <a:rPr lang="tr-TR" sz="1100" b="1" i="0" u="none" strike="noStrike" dirty="0">
                          <a:solidFill>
                            <a:srgbClr val="000000"/>
                          </a:solidFill>
                          <a:effectLst/>
                          <a:latin typeface="+mn-lt"/>
                        </a:rPr>
                        <a:t>Harcamalar</a:t>
                      </a:r>
                    </a:p>
                  </a:txBody>
                  <a:tcPr marL="6350" marR="6350" marT="6350" marB="0" anchor="b">
                    <a:lnL w="6350" cap="flat" cmpd="sng" algn="ctr">
                      <a:solidFill>
                        <a:srgbClr val="80808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100" b="1" i="0" u="none" strike="noStrike" dirty="0">
                          <a:effectLst/>
                          <a:latin typeface="+mn-lt"/>
                        </a:rPr>
                        <a:t>1.056.342.160</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100" b="1" i="0" u="none" strike="noStrike" dirty="0">
                          <a:effectLst/>
                          <a:latin typeface="+mj-lt"/>
                        </a:rPr>
                        <a:t>1.033.516.718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100" b="1" i="0" u="none" strike="noStrike" dirty="0">
                          <a:effectLst/>
                          <a:latin typeface="+mj-lt"/>
                        </a:rPr>
                        <a:t>1.027.727.073</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100" b="1" i="0" u="none" strike="noStrike" dirty="0">
                          <a:effectLst/>
                          <a:latin typeface="+mj-lt"/>
                        </a:rPr>
                        <a:t>1.132.127.208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000" b="1" i="0" u="none" strike="noStrike" dirty="0">
                          <a:effectLst/>
                          <a:latin typeface="Arial TUR" panose="020B0604020202020204" pitchFamily="34" charset="0"/>
                        </a:rPr>
                        <a:t>1.089.742.606</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a:endParaRPr lang="tr-TR" sz="1000" b="1" dirty="0">
                        <a:latin typeface="+mj-lt"/>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endParaRPr lang="tr-TR" sz="1000" b="1" i="0" u="none" strike="noStrike" dirty="0">
                        <a:effectLst/>
                        <a:latin typeface="+mj-lt"/>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000" b="1" i="0" u="none" strike="noStrike" dirty="0">
                          <a:effectLst/>
                          <a:latin typeface="Arial TUR" panose="020B0604020202020204" pitchFamily="34" charset="0"/>
                        </a:rPr>
                        <a:t>5.339.455.764</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000" b="1" i="0" u="none" strike="noStrike">
                          <a:effectLst/>
                          <a:latin typeface="Arial TUR" panose="020B0604020202020204" pitchFamily="34" charset="0"/>
                        </a:rPr>
                        <a:t>14.731.014.332</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709124346"/>
                  </a:ext>
                </a:extLst>
              </a:tr>
              <a:tr h="423061">
                <a:tc>
                  <a:txBody>
                    <a:bodyPr/>
                    <a:lstStyle/>
                    <a:p>
                      <a:pPr algn="l" rtl="0" fontAlgn="b"/>
                      <a:r>
                        <a:rPr lang="tr-TR" sz="1100" b="1" i="0" u="none" strike="noStrike" dirty="0">
                          <a:solidFill>
                            <a:srgbClr val="000000"/>
                          </a:solidFill>
                          <a:effectLst/>
                          <a:latin typeface="+mn-lt"/>
                        </a:rPr>
                        <a:t>1-Faiz Hariç Harcama</a:t>
                      </a:r>
                    </a:p>
                  </a:txBody>
                  <a:tcPr marL="6350" marR="6350" marT="6350" marB="0" anchor="b">
                    <a:lnL w="6350" cap="flat" cmpd="sng" algn="ctr">
                      <a:solidFill>
                        <a:srgbClr val="80808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n-lt"/>
                        </a:rPr>
                        <a:t>893.323.742</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893.828.315</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866.484.387</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871.467.900</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0" i="0" u="none" strike="noStrike" dirty="0">
                          <a:effectLst/>
                          <a:latin typeface="Arial TUR" panose="020B0604020202020204" pitchFamily="34" charset="0"/>
                        </a:rPr>
                        <a:t>978.586.356</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a:endParaRPr lang="tr-TR" sz="1000" b="0" dirty="0">
                        <a:latin typeface="+mj-lt"/>
                      </a:endParaRP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endParaRPr lang="tr-TR" sz="1000" b="0" i="0" u="none" strike="noStrike" dirty="0">
                        <a:effectLst/>
                        <a:latin typeface="+mj-lt"/>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dirty="0">
                          <a:effectLst/>
                          <a:latin typeface="Arial TUR" panose="020B0604020202020204" pitchFamily="34" charset="0"/>
                        </a:rPr>
                        <a:t>4.503.690.701</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dirty="0">
                          <a:effectLst/>
                          <a:latin typeface="Arial TUR" panose="020B0604020202020204" pitchFamily="34" charset="0"/>
                        </a:rPr>
                        <a:t>12.781.014.332</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527067918"/>
                  </a:ext>
                </a:extLst>
              </a:tr>
              <a:tr h="584346">
                <a:tc>
                  <a:txBody>
                    <a:bodyPr/>
                    <a:lstStyle/>
                    <a:p>
                      <a:pPr algn="l" rtl="0" fontAlgn="b"/>
                      <a:r>
                        <a:rPr lang="tr-TR" sz="1100" b="1" i="0" u="none" strike="noStrike" dirty="0">
                          <a:solidFill>
                            <a:srgbClr val="000000"/>
                          </a:solidFill>
                          <a:effectLst/>
                          <a:latin typeface="+mn-lt"/>
                        </a:rPr>
                        <a:t>2-Faiz Harcamaları</a:t>
                      </a:r>
                    </a:p>
                  </a:txBody>
                  <a:tcPr marL="6350" marR="6350" marT="6350" marB="0" anchor="b">
                    <a:lnL w="6350" cap="flat" cmpd="sng" algn="ctr">
                      <a:solidFill>
                        <a:srgbClr val="80808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n-lt"/>
                        </a:rPr>
                        <a:t>163.018.418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139.688.402</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161.242.686</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260.659.309</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0" i="0" u="none" strike="noStrike" dirty="0">
                          <a:effectLst/>
                          <a:latin typeface="Arial TUR" panose="020B0604020202020204" pitchFamily="34" charset="0"/>
                        </a:rPr>
                        <a:t>111.156.249</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a:endParaRPr lang="tr-TR" sz="1000" b="0" dirty="0">
                        <a:latin typeface="+mj-lt"/>
                      </a:endParaRP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endParaRPr lang="tr-TR" sz="1000" b="0" i="0" u="none" strike="noStrike" dirty="0">
                        <a:effectLst/>
                        <a:latin typeface="+mj-lt"/>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a:effectLst/>
                          <a:latin typeface="Arial TUR" panose="020B0604020202020204" pitchFamily="34" charset="0"/>
                        </a:rPr>
                        <a:t>835.765.064</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dirty="0">
                          <a:effectLst/>
                          <a:latin typeface="Arial TUR" panose="020B0604020202020204" pitchFamily="34" charset="0"/>
                        </a:rPr>
                        <a:t>1.950.000.000</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596470685"/>
                  </a:ext>
                </a:extLst>
              </a:tr>
              <a:tr h="425943">
                <a:tc>
                  <a:txBody>
                    <a:bodyPr/>
                    <a:lstStyle/>
                    <a:p>
                      <a:pPr algn="l" rtl="0" fontAlgn="b"/>
                      <a:r>
                        <a:rPr lang="tr-TR" sz="1100" b="1" i="0" u="none" strike="noStrike" dirty="0">
                          <a:solidFill>
                            <a:srgbClr val="000000"/>
                          </a:solidFill>
                          <a:effectLst/>
                          <a:latin typeface="+mn-lt"/>
                        </a:rPr>
                        <a:t>Gelirler</a:t>
                      </a:r>
                    </a:p>
                  </a:txBody>
                  <a:tcPr marL="6350" marR="6350" marT="6350" marB="0" anchor="b">
                    <a:lnL w="6350" cap="flat" cmpd="sng" algn="ctr">
                      <a:solidFill>
                        <a:srgbClr val="80808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a:r>
                        <a:rPr lang="tr-TR" sz="1100" b="1" dirty="0">
                          <a:latin typeface="+mn-lt"/>
                        </a:rPr>
                        <a:t>917.083.177</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100" b="1" i="0" u="none" strike="noStrike" dirty="0">
                          <a:effectLst/>
                          <a:latin typeface="+mj-lt"/>
                        </a:rPr>
                        <a:t>723.424.828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100" b="1" i="0" u="none" strike="noStrike" dirty="0">
                          <a:effectLst/>
                          <a:latin typeface="+mj-lt"/>
                        </a:rPr>
                        <a:t>766.261.144</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100" b="1" i="0" u="none" strike="noStrike">
                          <a:effectLst/>
                          <a:latin typeface="+mj-lt"/>
                        </a:rPr>
                        <a:t>957.413.179</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000" b="1" i="0" u="none" strike="noStrike" dirty="0">
                          <a:effectLst/>
                          <a:latin typeface="Arial TUR" panose="020B0604020202020204" pitchFamily="34" charset="0"/>
                        </a:rPr>
                        <a:t>1.324.971.393</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a:endParaRPr lang="tr-TR" sz="1000" b="1" dirty="0">
                        <a:latin typeface="+mj-lt"/>
                      </a:endParaRP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endParaRPr lang="tr-TR" sz="1000" b="1" i="0" u="none" strike="noStrike" dirty="0">
                        <a:effectLst/>
                        <a:latin typeface="+mj-lt"/>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000" b="1" i="0" u="none" strike="noStrike">
                          <a:effectLst/>
                          <a:latin typeface="Arial TUR" panose="020B0604020202020204" pitchFamily="34" charset="0"/>
                        </a:rPr>
                        <a:t>4.689.153.721</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tc>
                  <a:txBody>
                    <a:bodyPr/>
                    <a:lstStyle/>
                    <a:p>
                      <a:pPr algn="ctr" fontAlgn="b"/>
                      <a:r>
                        <a:rPr lang="tr-TR" sz="1000" b="1" i="0" u="none" strike="noStrike" dirty="0">
                          <a:effectLst/>
                          <a:latin typeface="Arial TUR" panose="020B0604020202020204" pitchFamily="34" charset="0"/>
                        </a:rPr>
                        <a:t>12.800.325.229</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566504108"/>
                  </a:ext>
                </a:extLst>
              </a:tr>
              <a:tr h="631490">
                <a:tc>
                  <a:txBody>
                    <a:bodyPr/>
                    <a:lstStyle/>
                    <a:p>
                      <a:pPr algn="l" rtl="0" fontAlgn="b"/>
                      <a:r>
                        <a:rPr lang="tr-TR" sz="1100" b="1" i="0" u="none" strike="noStrike" dirty="0">
                          <a:solidFill>
                            <a:srgbClr val="000000"/>
                          </a:solidFill>
                          <a:effectLst/>
                          <a:latin typeface="+mn-lt"/>
                        </a:rPr>
                        <a:t>1-Genel Bütçe Gelirleri</a:t>
                      </a:r>
                    </a:p>
                  </a:txBody>
                  <a:tcPr marL="6350" marR="6350" marT="6350" marB="0" anchor="b">
                    <a:lnL w="6350" cap="flat" cmpd="sng" algn="ctr">
                      <a:solidFill>
                        <a:srgbClr val="80808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a:r>
                        <a:rPr lang="tr-TR" sz="1100" b="0" dirty="0">
                          <a:latin typeface="+mn-lt"/>
                        </a:rPr>
                        <a:t>896.696.061</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682.179.182</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744.809.070</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921.896.282</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0" i="0" u="none" strike="noStrike" dirty="0">
                          <a:effectLst/>
                          <a:latin typeface="Arial TUR" panose="020B0604020202020204" pitchFamily="34" charset="0"/>
                        </a:rPr>
                        <a:t>1.302.120.902</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a:endParaRPr lang="tr-TR" sz="1000" b="0" dirty="0">
                        <a:latin typeface="+mj-lt"/>
                      </a:endParaRP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endParaRPr lang="tr-TR" sz="1000" b="0" i="0" u="none" strike="noStrike" dirty="0">
                        <a:effectLst/>
                        <a:latin typeface="+mj-lt"/>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a:effectLst/>
                          <a:latin typeface="Arial TUR" panose="020B0604020202020204" pitchFamily="34" charset="0"/>
                        </a:rPr>
                        <a:t>4.547.701.497</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dirty="0">
                          <a:effectLst/>
                          <a:latin typeface="Arial TUR" panose="020B0604020202020204" pitchFamily="34" charset="0"/>
                        </a:rPr>
                        <a:t>12.629.610.448</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465591519"/>
                  </a:ext>
                </a:extLst>
              </a:tr>
              <a:tr h="839920">
                <a:tc>
                  <a:txBody>
                    <a:bodyPr/>
                    <a:lstStyle/>
                    <a:p>
                      <a:pPr algn="l" rtl="0" fontAlgn="b"/>
                      <a:r>
                        <a:rPr lang="tr-TR" sz="1100" b="1" i="0" u="none" strike="noStrike" dirty="0">
                          <a:solidFill>
                            <a:srgbClr val="000000"/>
                          </a:solidFill>
                          <a:effectLst/>
                          <a:latin typeface="+mn-lt"/>
                        </a:rPr>
                        <a:t>2-Özel Bütçeli İdarelerin Öz  Gelirleri</a:t>
                      </a:r>
                    </a:p>
                  </a:txBody>
                  <a:tcPr marL="6350" marR="6350" marT="6350" marB="0" anchor="b">
                    <a:lnL w="6350" cap="flat" cmpd="sng" algn="ctr">
                      <a:solidFill>
                        <a:srgbClr val="80808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a:r>
                        <a:rPr lang="tr-TR" sz="1100" b="0" dirty="0">
                          <a:latin typeface="+mn-lt"/>
                        </a:rPr>
                        <a:t>16.317.530</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31.470.021</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17.994.744</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23.398.530</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0" i="0" u="none" strike="noStrike" dirty="0">
                          <a:effectLst/>
                          <a:latin typeface="Arial TUR" panose="020B0604020202020204" pitchFamily="34" charset="0"/>
                        </a:rPr>
                        <a:t>18.106.955</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a:endParaRPr lang="tr-TR" sz="1000" b="0" dirty="0">
                        <a:latin typeface="+mj-lt"/>
                      </a:endParaRP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endParaRPr lang="tr-TR" sz="1000" b="0" i="0" u="none" strike="noStrike" dirty="0">
                        <a:effectLst/>
                        <a:latin typeface="+mj-lt"/>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dirty="0">
                          <a:effectLst/>
                          <a:latin typeface="Arial TUR" panose="020B0604020202020204" pitchFamily="34" charset="0"/>
                        </a:rPr>
                        <a:t>107.287.779</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dirty="0">
                          <a:effectLst/>
                          <a:latin typeface="Arial TUR" panose="020B0604020202020204" pitchFamily="34" charset="0"/>
                        </a:rPr>
                        <a:t>103.904.532</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09480997"/>
                  </a:ext>
                </a:extLst>
              </a:tr>
              <a:tr h="839920">
                <a:tc>
                  <a:txBody>
                    <a:bodyPr/>
                    <a:lstStyle/>
                    <a:p>
                      <a:pPr algn="l" rtl="0" fontAlgn="b"/>
                      <a:r>
                        <a:rPr lang="tr-TR" sz="1100" b="1" i="0" u="none" strike="noStrike" dirty="0">
                          <a:solidFill>
                            <a:srgbClr val="000000"/>
                          </a:solidFill>
                          <a:effectLst/>
                          <a:latin typeface="+mn-lt"/>
                        </a:rPr>
                        <a:t>3-Düzen. ve Denet. Kurumların Gelirleri</a:t>
                      </a:r>
                    </a:p>
                  </a:txBody>
                  <a:tcPr marL="6350" marR="6350" marT="6350" marB="0" anchor="b">
                    <a:lnL w="6350" cap="flat" cmpd="sng" algn="ctr">
                      <a:solidFill>
                        <a:srgbClr val="80808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a:r>
                        <a:rPr lang="tr-TR" sz="1100" b="0" dirty="0">
                          <a:latin typeface="+mn-lt"/>
                        </a:rPr>
                        <a:t>4.069.586</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9.775.625</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3.457.330</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12.118.367</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0" i="0" u="none" strike="noStrike" dirty="0">
                          <a:effectLst/>
                          <a:latin typeface="Arial TUR" panose="020B0604020202020204" pitchFamily="34" charset="0"/>
                        </a:rPr>
                        <a:t>4.743.536</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a:endParaRPr lang="tr-TR" sz="1000" b="0" dirty="0">
                        <a:latin typeface="+mj-lt"/>
                      </a:endParaRP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endParaRPr lang="tr-TR" sz="1000" b="0" i="0" u="none" strike="noStrike" dirty="0">
                        <a:effectLst/>
                        <a:latin typeface="+mj-lt"/>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dirty="0">
                          <a:effectLst/>
                          <a:latin typeface="Arial TUR" panose="020B0604020202020204" pitchFamily="34" charset="0"/>
                        </a:rPr>
                        <a:t>34.164.444</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dirty="0">
                          <a:effectLst/>
                          <a:latin typeface="Arial TUR" panose="020B0604020202020204" pitchFamily="34" charset="0"/>
                        </a:rPr>
                        <a:t>66.810.249</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96774873"/>
                  </a:ext>
                </a:extLst>
              </a:tr>
              <a:tr h="585582">
                <a:tc>
                  <a:txBody>
                    <a:bodyPr/>
                    <a:lstStyle/>
                    <a:p>
                      <a:pPr algn="l" rtl="0" fontAlgn="b"/>
                      <a:r>
                        <a:rPr lang="tr-TR" sz="1100" b="1" i="0" u="none" strike="noStrike" dirty="0">
                          <a:solidFill>
                            <a:srgbClr val="000000"/>
                          </a:solidFill>
                          <a:effectLst/>
                          <a:latin typeface="+mn-lt"/>
                        </a:rPr>
                        <a:t>Bütçe Dengesi</a:t>
                      </a:r>
                    </a:p>
                  </a:txBody>
                  <a:tcPr marL="6350" marR="6350" marT="6350" marB="0" anchor="b">
                    <a:lnL w="6350" cap="flat" cmpd="sng" algn="ctr">
                      <a:solidFill>
                        <a:srgbClr val="80808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DF7E9"/>
                    </a:solidFill>
                  </a:tcPr>
                </a:tc>
                <a:tc>
                  <a:txBody>
                    <a:bodyPr/>
                    <a:lstStyle/>
                    <a:p>
                      <a:pPr algn="ctr" fontAlgn="b"/>
                      <a:r>
                        <a:rPr lang="tr-TR" sz="1100" b="1" i="0" u="none" strike="noStrike" dirty="0">
                          <a:effectLst/>
                          <a:latin typeface="+mn-lt"/>
                        </a:rPr>
                        <a:t>-139.258.983</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fontAlgn="b"/>
                      <a:r>
                        <a:rPr lang="tr-TR" sz="1100" b="0" i="0" u="none" strike="noStrike" dirty="0">
                          <a:effectLst/>
                          <a:latin typeface="+mj-lt"/>
                        </a:rPr>
                        <a:t>-</a:t>
                      </a:r>
                      <a:r>
                        <a:rPr lang="tr-TR" sz="1100" b="1" i="0" u="none" strike="noStrike" dirty="0">
                          <a:effectLst/>
                          <a:latin typeface="+mj-lt"/>
                        </a:rPr>
                        <a:t>310.091.890</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fontAlgn="b"/>
                      <a:r>
                        <a:rPr lang="tr-TR" sz="1100" b="1" i="0" u="none" strike="noStrike" dirty="0">
                          <a:effectLst/>
                          <a:latin typeface="+mj-lt"/>
                        </a:rPr>
                        <a:t>-261.465.929</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fontAlgn="b"/>
                      <a:r>
                        <a:rPr lang="tr-TR" sz="1100" b="1" i="0" u="none" strike="noStrike" dirty="0">
                          <a:effectLst/>
                          <a:latin typeface="+mj-lt"/>
                        </a:rPr>
                        <a:t>-174.714.029</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fontAlgn="b"/>
                      <a:r>
                        <a:rPr lang="tr-TR" sz="1000" b="1" i="0" u="none" strike="noStrike" dirty="0">
                          <a:effectLst/>
                          <a:latin typeface="Arial TUR" panose="020B0604020202020204" pitchFamily="34" charset="0"/>
                        </a:rPr>
                        <a:t>235.228.788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a:endParaRPr lang="tr-TR" sz="1000" b="1" dirty="0">
                        <a:latin typeface="+mj-lt"/>
                      </a:endParaRP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fontAlgn="b"/>
                      <a:endParaRPr lang="tr-TR" sz="1000" b="1" i="0" u="none" strike="noStrike" dirty="0">
                        <a:effectLst/>
                        <a:latin typeface="+mj-lt"/>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fontAlgn="b"/>
                      <a:r>
                        <a:rPr lang="tr-TR" sz="1000" b="1" i="0" u="none" strike="noStrike">
                          <a:effectLst/>
                          <a:latin typeface="Arial TUR" panose="020B0604020202020204" pitchFamily="34" charset="0"/>
                        </a:rPr>
                        <a:t>-650.302.043</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fontAlgn="b"/>
                      <a:r>
                        <a:rPr lang="tr-TR" sz="1000" b="1" i="0" u="none" strike="noStrike" dirty="0">
                          <a:effectLst/>
                          <a:latin typeface="Arial TUR" panose="020B0604020202020204" pitchFamily="34" charset="0"/>
                        </a:rPr>
                        <a:t>-1.930.689.103</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extLst>
                  <a:ext uri="{0D108BD9-81ED-4DB2-BD59-A6C34878D82A}">
                    <a16:rowId xmlns:a16="http://schemas.microsoft.com/office/drawing/2014/main" val="3537362031"/>
                  </a:ext>
                </a:extLst>
              </a:tr>
              <a:tr h="585582">
                <a:tc>
                  <a:txBody>
                    <a:bodyPr/>
                    <a:lstStyle/>
                    <a:p>
                      <a:pPr algn="l" rtl="0" fontAlgn="b"/>
                      <a:r>
                        <a:rPr lang="tr-TR" sz="1100" b="1" i="0" u="none" strike="noStrike" dirty="0">
                          <a:solidFill>
                            <a:srgbClr val="000000"/>
                          </a:solidFill>
                          <a:effectLst/>
                          <a:latin typeface="+mn-lt"/>
                        </a:rPr>
                        <a:t>Faiz Dışı Denge</a:t>
                      </a:r>
                    </a:p>
                  </a:txBody>
                  <a:tcPr marL="6350" marR="6350" marT="6350" marB="0" anchor="b">
                    <a:lnL w="6350" cap="flat" cmpd="sng" algn="ctr">
                      <a:solidFill>
                        <a:srgbClr val="80808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DF7E9"/>
                    </a:solidFill>
                  </a:tcPr>
                </a:tc>
                <a:tc>
                  <a:txBody>
                    <a:bodyPr/>
                    <a:lstStyle/>
                    <a:p>
                      <a:pPr algn="ctr" fontAlgn="b"/>
                      <a:r>
                        <a:rPr lang="tr-TR" sz="1100" b="0" i="0" u="none" strike="noStrike" dirty="0">
                          <a:effectLst/>
                          <a:latin typeface="+mn-lt"/>
                        </a:rPr>
                        <a:t>23.759.434</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-170.403.488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-100.223.243</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100" b="0" i="0" u="none" strike="noStrike" dirty="0">
                          <a:effectLst/>
                          <a:latin typeface="+mj-lt"/>
                        </a:rPr>
                        <a:t>85.945.280</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0" i="0" u="none" strike="noStrike" dirty="0">
                          <a:effectLst/>
                          <a:latin typeface="Arial TUR" panose="020B0604020202020204" pitchFamily="34" charset="0"/>
                        </a:rPr>
                        <a:t>346.385.037</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a:endParaRPr lang="tr-TR" sz="1000" b="0" dirty="0">
                        <a:latin typeface="+mj-lt"/>
                      </a:endParaRP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endParaRPr lang="tr-TR" sz="1000" b="0" i="0" u="none" strike="noStrike" dirty="0">
                        <a:effectLst/>
                        <a:latin typeface="+mj-lt"/>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dirty="0">
                          <a:effectLst/>
                          <a:latin typeface="Arial TUR" panose="020B0604020202020204" pitchFamily="34" charset="0"/>
                        </a:rPr>
                        <a:t>185.463.020</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b"/>
                      <a:r>
                        <a:rPr lang="tr-TR" sz="1000" b="1" i="0" u="none" strike="noStrike" dirty="0">
                          <a:effectLst/>
                          <a:latin typeface="Arial TUR" panose="020B0604020202020204" pitchFamily="34" charset="0"/>
                        </a:rPr>
                        <a:t>19.310.897</a:t>
                      </a:r>
                    </a:p>
                  </a:txBody>
                  <a:tcPr marL="7620" marR="7620" marT="7620" marB="0" anchor="ctr">
                    <a:lnL w="19050" cap="flat" cmpd="sng" algn="ctr">
                      <a:solidFill>
                        <a:srgbClr val="00000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249093257"/>
                  </a:ext>
                </a:extLst>
              </a:tr>
            </a:tbl>
          </a:graphicData>
        </a:graphic>
      </p:graphicFrame>
    </p:spTree>
    <p:extLst>
      <p:ext uri="{BB962C8B-B14F-4D97-AF65-F5344CB8AC3E}">
        <p14:creationId xmlns:p14="http://schemas.microsoft.com/office/powerpoint/2010/main" val="20290354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612B7-C7EA-D0F9-C6EF-A7C209BA8125}"/>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D9A21E5F-0335-6BF7-A676-8C2B859F5DFC}"/>
              </a:ext>
            </a:extLst>
          </p:cNvPr>
          <p:cNvSpPr>
            <a:spLocks noGrp="1"/>
          </p:cNvSpPr>
          <p:nvPr>
            <p:ph idx="1"/>
          </p:nvPr>
        </p:nvSpPr>
        <p:spPr>
          <a:xfrm>
            <a:off x="142844" y="662473"/>
            <a:ext cx="8858312" cy="6052675"/>
          </a:xfrm>
          <a:solidFill>
            <a:schemeClr val="bg1"/>
          </a:solidFill>
        </p:spPr>
        <p:style>
          <a:lnRef idx="2">
            <a:schemeClr val="dk1"/>
          </a:lnRef>
          <a:fillRef idx="1">
            <a:schemeClr val="lt1"/>
          </a:fillRef>
          <a:effectRef idx="0">
            <a:schemeClr val="dk1"/>
          </a:effectRef>
          <a:fontRef idx="minor">
            <a:schemeClr val="dk1"/>
          </a:fontRef>
        </p:style>
        <p:txBody>
          <a:bodyPr>
            <a:normAutofit fontScale="25000" lnSpcReduction="20000"/>
          </a:bodyPr>
          <a:lstStyle/>
          <a:p>
            <a:pPr marL="0" indent="0" algn="ctr">
              <a:buNone/>
            </a:pPr>
            <a:r>
              <a:rPr lang="tr-TR" sz="2500" dirty="0">
                <a:latin typeface="Times New Roman" pitchFamily="18" charset="0"/>
                <a:cs typeface="Times New Roman" pitchFamily="18" charset="0"/>
              </a:rPr>
              <a:t>Euro/Dolar paritesini etkileyecek en önemli faktör, </a:t>
            </a:r>
          </a:p>
          <a:p>
            <a:pPr marL="0" indent="0" algn="ctr">
              <a:buNone/>
            </a:pPr>
            <a:r>
              <a:rPr lang="tr-TR" sz="2500" b="1" dirty="0">
                <a:latin typeface="Times New Roman" pitchFamily="18" charset="0"/>
                <a:cs typeface="Times New Roman" pitchFamily="18" charset="0"/>
              </a:rPr>
              <a:t>ABD </a:t>
            </a:r>
            <a:r>
              <a:rPr lang="tr-TR" sz="2500" b="1" dirty="0" err="1">
                <a:latin typeface="Times New Roman" pitchFamily="18" charset="0"/>
                <a:cs typeface="Times New Roman" pitchFamily="18" charset="0"/>
              </a:rPr>
              <a:t>nin</a:t>
            </a:r>
            <a:r>
              <a:rPr lang="tr-TR" sz="2500" b="1" dirty="0">
                <a:latin typeface="Times New Roman" pitchFamily="18" charset="0"/>
                <a:cs typeface="Times New Roman" pitchFamily="18" charset="0"/>
              </a:rPr>
              <a:t> ve AB </a:t>
            </a:r>
            <a:r>
              <a:rPr lang="tr-TR" sz="2500" b="1" dirty="0" err="1">
                <a:latin typeface="Times New Roman" pitchFamily="18" charset="0"/>
                <a:cs typeface="Times New Roman" pitchFamily="18" charset="0"/>
              </a:rPr>
              <a:t>nin</a:t>
            </a:r>
            <a:r>
              <a:rPr lang="tr-TR" sz="2500" b="1" dirty="0">
                <a:latin typeface="Times New Roman" pitchFamily="18" charset="0"/>
                <a:cs typeface="Times New Roman" pitchFamily="18" charset="0"/>
              </a:rPr>
              <a:t> ekonomik durumu ve </a:t>
            </a:r>
          </a:p>
          <a:p>
            <a:pPr marL="0" indent="0" algn="ctr">
              <a:buNone/>
            </a:pPr>
            <a:r>
              <a:rPr lang="tr-TR" sz="2500" b="1" dirty="0">
                <a:latin typeface="Times New Roman" pitchFamily="18" charset="0"/>
                <a:cs typeface="Times New Roman" pitchFamily="18" charset="0"/>
              </a:rPr>
              <a:t>FED’in ve AMB’nin alacağı ve uygulayacağı para politikalarıdır.</a:t>
            </a:r>
          </a:p>
          <a:p>
            <a:pPr marL="0" indent="0" algn="ctr">
              <a:buNone/>
            </a:pPr>
            <a:r>
              <a:rPr lang="tr-TR" sz="2500" b="1" dirty="0">
                <a:latin typeface="Times New Roman" pitchFamily="18" charset="0"/>
                <a:cs typeface="Times New Roman" pitchFamily="18" charset="0"/>
              </a:rPr>
              <a:t>BİZ ,   6  OCAK 2021 TARİHİNDEN BU YANA   DÜŞÜŞ TRENDİNDE OLAN  EURO DOLAR PARİTESİNİN</a:t>
            </a:r>
          </a:p>
          <a:p>
            <a:pPr marL="0" indent="0" algn="ctr">
              <a:buNone/>
            </a:pPr>
            <a:r>
              <a:rPr lang="tr-TR" sz="2500" b="1" dirty="0">
                <a:latin typeface="Times New Roman" pitchFamily="18" charset="0"/>
                <a:cs typeface="Times New Roman" pitchFamily="18" charset="0"/>
              </a:rPr>
              <a:t>  DÜŞÜŞ TRENDİNİ , 28 EYLÜL 2022 TARİHİNDE  0,9535  DEĞERİ İLE BİTİRDİĞİNİ  DÜŞÜNÜYORUZ. </a:t>
            </a:r>
          </a:p>
          <a:p>
            <a:pPr marL="0" indent="0" algn="ctr">
              <a:buNone/>
            </a:pPr>
            <a:endParaRPr lang="tr-TR" sz="2500" b="1" dirty="0">
              <a:latin typeface="Times New Roman" pitchFamily="18" charset="0"/>
              <a:cs typeface="Times New Roman" pitchFamily="18" charset="0"/>
            </a:endParaRPr>
          </a:p>
          <a:p>
            <a:pPr marL="514350" indent="-514350" algn="ctr">
              <a:buClrTx/>
              <a:buNone/>
            </a:pPr>
            <a:endParaRPr lang="tr-TR" sz="2500" b="1" dirty="0">
              <a:solidFill>
                <a:schemeClr val="tx1"/>
              </a:solidFill>
              <a:latin typeface="Times New Roman" pitchFamily="18" charset="0"/>
              <a:cs typeface="Times New Roman" pitchFamily="18" charset="0"/>
            </a:endParaRPr>
          </a:p>
          <a:p>
            <a:pPr algn="ctr">
              <a:buClrTx/>
              <a:buNone/>
            </a:pPr>
            <a:r>
              <a:rPr lang="tr-TR" sz="7200" b="1" u="sng" dirty="0">
                <a:latin typeface="Times New Roman" pitchFamily="18" charset="0"/>
                <a:cs typeface="Times New Roman" pitchFamily="18" charset="0"/>
              </a:rPr>
              <a:t>KISA VADEDE  2025 YILI  1-2 AY</a:t>
            </a:r>
          </a:p>
          <a:p>
            <a:pPr algn="ctr">
              <a:buClrTx/>
              <a:buNone/>
            </a:pPr>
            <a:endParaRPr lang="tr-TR" sz="7200" b="1" u="sng" dirty="0">
              <a:latin typeface="Times New Roman" pitchFamily="18" charset="0"/>
              <a:cs typeface="Times New Roman" pitchFamily="18" charset="0"/>
            </a:endParaRPr>
          </a:p>
          <a:p>
            <a:pPr marL="514350" indent="-514350" algn="ctr">
              <a:buNone/>
            </a:pPr>
            <a:r>
              <a:rPr lang="tr-TR" sz="7200" b="1" dirty="0">
                <a:latin typeface="Times New Roman" pitchFamily="18" charset="0"/>
                <a:cs typeface="Times New Roman" pitchFamily="18" charset="0"/>
              </a:rPr>
              <a:t>Euro/Dolar paritesinin </a:t>
            </a:r>
            <a:r>
              <a:rPr lang="tr-TR" sz="7200" b="1" dirty="0">
                <a:solidFill>
                  <a:schemeClr val="tx1"/>
                </a:solidFill>
                <a:highlight>
                  <a:srgbClr val="FFFF00"/>
                </a:highlight>
                <a:latin typeface="Times New Roman" pitchFamily="18" charset="0"/>
                <a:cs typeface="Times New Roman" pitchFamily="18" charset="0"/>
              </a:rPr>
              <a:t>1,14  ile 1,20  arasında hareket edeceğini  </a:t>
            </a:r>
            <a:r>
              <a:rPr lang="tr-TR" sz="7200" b="1" dirty="0">
                <a:solidFill>
                  <a:schemeClr val="tx1"/>
                </a:solidFill>
                <a:latin typeface="Times New Roman" pitchFamily="18" charset="0"/>
                <a:cs typeface="Times New Roman" pitchFamily="18" charset="0"/>
              </a:rPr>
              <a:t>tahmin ediyoruz.</a:t>
            </a:r>
          </a:p>
          <a:p>
            <a:pPr marL="514350" indent="-514350" algn="ctr">
              <a:buNone/>
            </a:pPr>
            <a:endParaRPr lang="tr-TR" sz="7200" b="1" dirty="0">
              <a:solidFill>
                <a:schemeClr val="tx1"/>
              </a:solidFill>
              <a:latin typeface="Times New Roman" pitchFamily="18" charset="0"/>
              <a:cs typeface="Times New Roman" pitchFamily="18" charset="0"/>
            </a:endParaRPr>
          </a:p>
          <a:p>
            <a:pPr marL="514350" indent="-514350" algn="ctr">
              <a:buNone/>
            </a:pPr>
            <a:r>
              <a:rPr lang="tr-TR" sz="7200" b="1" u="sng" dirty="0">
                <a:latin typeface="Times New Roman" pitchFamily="18" charset="0"/>
                <a:cs typeface="Times New Roman" pitchFamily="18" charset="0"/>
              </a:rPr>
              <a:t>ORTA VE UZUN  VADEDE  2025 – 26   YILI </a:t>
            </a:r>
          </a:p>
          <a:p>
            <a:pPr marL="514350" indent="-514350" algn="ctr">
              <a:buNone/>
            </a:pPr>
            <a:endParaRPr lang="tr-TR" sz="7200" b="1" u="sng" dirty="0">
              <a:latin typeface="Times New Roman" pitchFamily="18" charset="0"/>
              <a:cs typeface="Times New Roman" pitchFamily="18" charset="0"/>
            </a:endParaRPr>
          </a:p>
          <a:p>
            <a:pPr marL="514350" indent="-514350" algn="ctr">
              <a:buNone/>
            </a:pPr>
            <a:r>
              <a:rPr lang="tr-TR" sz="7200" b="1" dirty="0">
                <a:latin typeface="Times New Roman" pitchFamily="18" charset="0"/>
                <a:cs typeface="Times New Roman" pitchFamily="18" charset="0"/>
              </a:rPr>
              <a:t>Euro/Dolar paritesinin </a:t>
            </a:r>
            <a:r>
              <a:rPr lang="tr-TR" sz="7200" b="1" dirty="0">
                <a:solidFill>
                  <a:schemeClr val="tx1"/>
                </a:solidFill>
                <a:highlight>
                  <a:srgbClr val="FFFF00"/>
                </a:highlight>
                <a:latin typeface="Times New Roman" pitchFamily="18" charset="0"/>
                <a:cs typeface="Times New Roman" pitchFamily="18" charset="0"/>
              </a:rPr>
              <a:t>1,20 yi geçeceğini </a:t>
            </a:r>
            <a:r>
              <a:rPr lang="tr-TR" sz="7200" b="1" dirty="0">
                <a:solidFill>
                  <a:schemeClr val="tx1"/>
                </a:solidFill>
                <a:latin typeface="Times New Roman" pitchFamily="18" charset="0"/>
                <a:cs typeface="Times New Roman" pitchFamily="18" charset="0"/>
              </a:rPr>
              <a:t>tahmin ediyoruz.</a:t>
            </a:r>
          </a:p>
          <a:p>
            <a:pPr marL="514350" indent="-514350" algn="ctr">
              <a:buNone/>
            </a:pPr>
            <a:endParaRPr lang="tr-TR" sz="4900" b="1" dirty="0">
              <a:solidFill>
                <a:schemeClr val="tx1"/>
              </a:solidFill>
              <a:latin typeface="Times New Roman" pitchFamily="18" charset="0"/>
              <a:cs typeface="Times New Roman" pitchFamily="18" charset="0"/>
            </a:endParaRPr>
          </a:p>
          <a:p>
            <a:pPr marL="0" indent="0" algn="ctr">
              <a:buNone/>
            </a:pPr>
            <a:r>
              <a:rPr lang="tr-TR" sz="6400" b="1" u="sng" dirty="0">
                <a:solidFill>
                  <a:prstClr val="black"/>
                </a:solidFill>
                <a:highlight>
                  <a:srgbClr val="FFFF00"/>
                </a:highlight>
                <a:latin typeface="Times New Roman" panose="02020603050405020304" pitchFamily="18" charset="0"/>
                <a:cs typeface="Times New Roman" panose="02020603050405020304" pitchFamily="18" charset="0"/>
              </a:rPr>
              <a:t>ÖNERİMİZ</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1- Borcumuzun dolar, alacağımızın Euro olmasını öneriyoruz.</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2- Eğer Euro ile mal satıyorsak, paritenin 1,14  alınmasını</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Eğer, dolar ile mal satıyorsak paritenin 1,20 alınmasını öneriyoruz.</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3-    1,22 civarında Euro-Dolar parite </a:t>
            </a:r>
            <a:r>
              <a:rPr lang="tr-TR" sz="6400" b="1" dirty="0" err="1">
                <a:solidFill>
                  <a:prstClr val="black"/>
                </a:solidFill>
                <a:latin typeface="Times New Roman" panose="02020603050405020304" pitchFamily="18" charset="0"/>
                <a:cs typeface="Times New Roman" panose="02020603050405020304" pitchFamily="18" charset="0"/>
              </a:rPr>
              <a:t>forwardı</a:t>
            </a:r>
            <a:r>
              <a:rPr lang="tr-TR" sz="6400" b="1" dirty="0">
                <a:solidFill>
                  <a:prstClr val="black"/>
                </a:solidFill>
                <a:latin typeface="Times New Roman" panose="02020603050405020304" pitchFamily="18" charset="0"/>
                <a:cs typeface="Times New Roman" panose="02020603050405020304" pitchFamily="18" charset="0"/>
              </a:rPr>
              <a:t> yapılmasını  tavsiye ediyoruz.</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4-   1,14 civarında  Dolar-Euro  parite </a:t>
            </a:r>
            <a:r>
              <a:rPr lang="tr-TR" sz="6400" b="1" dirty="0" err="1">
                <a:solidFill>
                  <a:prstClr val="black"/>
                </a:solidFill>
                <a:highlight>
                  <a:srgbClr val="FFFF00"/>
                </a:highlight>
                <a:latin typeface="Times New Roman" panose="02020603050405020304" pitchFamily="18" charset="0"/>
                <a:cs typeface="Times New Roman" panose="02020603050405020304" pitchFamily="18" charset="0"/>
              </a:rPr>
              <a:t>forwardı</a:t>
            </a: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 yapılmasını  tavsiye ediyoruz.</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5- Elimizde nakit dolar var ise,  1,14 civarında  Euro’ya çevrilmesini,</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6- Elimizde nakit Euro var ise, 1,22 civarında Dolar’a çevrilmesini,</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7- Eğer Euro borcumuz var ise,  1,14 civarında </a:t>
            </a:r>
            <a:r>
              <a:rPr lang="tr-TR" sz="6400" b="1" dirty="0" err="1">
                <a:solidFill>
                  <a:prstClr val="black"/>
                </a:solidFill>
                <a:highlight>
                  <a:srgbClr val="FFFF00"/>
                </a:highlight>
                <a:latin typeface="Times New Roman" panose="02020603050405020304" pitchFamily="18" charset="0"/>
                <a:cs typeface="Times New Roman" panose="02020603050405020304" pitchFamily="18" charset="0"/>
              </a:rPr>
              <a:t>forward</a:t>
            </a: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 yapılmasını Dolara çevrilmesini,</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8- Eğer Dolar borcumuz var ise, 1,22 civarında </a:t>
            </a:r>
            <a:r>
              <a:rPr lang="tr-TR" sz="6400" b="1" dirty="0" err="1">
                <a:solidFill>
                  <a:prstClr val="black"/>
                </a:solidFill>
                <a:latin typeface="Times New Roman" panose="02020603050405020304" pitchFamily="18" charset="0"/>
                <a:cs typeface="Times New Roman" panose="02020603050405020304" pitchFamily="18" charset="0"/>
              </a:rPr>
              <a:t>forward</a:t>
            </a:r>
            <a:r>
              <a:rPr lang="tr-TR" sz="6400" b="1" dirty="0">
                <a:solidFill>
                  <a:prstClr val="black"/>
                </a:solidFill>
                <a:latin typeface="Times New Roman" panose="02020603050405020304" pitchFamily="18" charset="0"/>
                <a:cs typeface="Times New Roman" panose="02020603050405020304" pitchFamily="18" charset="0"/>
              </a:rPr>
              <a:t> yapılmasını </a:t>
            </a:r>
            <a:r>
              <a:rPr lang="tr-TR" sz="6400" b="1" dirty="0" err="1">
                <a:solidFill>
                  <a:prstClr val="black"/>
                </a:solidFill>
                <a:latin typeface="Times New Roman" panose="02020603050405020304" pitchFamily="18" charset="0"/>
                <a:cs typeface="Times New Roman" panose="02020603050405020304" pitchFamily="18" charset="0"/>
              </a:rPr>
              <a:t>Eoroya</a:t>
            </a:r>
            <a:r>
              <a:rPr lang="tr-TR" sz="6400" b="1" dirty="0">
                <a:solidFill>
                  <a:prstClr val="black"/>
                </a:solidFill>
                <a:latin typeface="Times New Roman" panose="02020603050405020304" pitchFamily="18" charset="0"/>
                <a:cs typeface="Times New Roman" panose="02020603050405020304" pitchFamily="18" charset="0"/>
              </a:rPr>
              <a:t> çevrilmesini,</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 9- Eğer Dolar alacağımız var ise,  1,14 civarında  </a:t>
            </a:r>
            <a:r>
              <a:rPr lang="tr-TR" sz="6400" b="1" dirty="0" err="1">
                <a:solidFill>
                  <a:prstClr val="black"/>
                </a:solidFill>
                <a:highlight>
                  <a:srgbClr val="FFFF00"/>
                </a:highlight>
                <a:latin typeface="Times New Roman" panose="02020603050405020304" pitchFamily="18" charset="0"/>
                <a:cs typeface="Times New Roman" panose="02020603050405020304" pitchFamily="18" charset="0"/>
              </a:rPr>
              <a:t>forward</a:t>
            </a: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 yapılmasını Euro’ya çevrilmesini</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 10- Eğer Euro alacağımız var ise, 1,22 civarında </a:t>
            </a:r>
            <a:r>
              <a:rPr lang="tr-TR" sz="6400" b="1" dirty="0" err="1">
                <a:solidFill>
                  <a:prstClr val="black"/>
                </a:solidFill>
                <a:latin typeface="Times New Roman" panose="02020603050405020304" pitchFamily="18" charset="0"/>
                <a:cs typeface="Times New Roman" panose="02020603050405020304" pitchFamily="18" charset="0"/>
              </a:rPr>
              <a:t>forward</a:t>
            </a:r>
            <a:r>
              <a:rPr lang="tr-TR" sz="6400" b="1" dirty="0">
                <a:solidFill>
                  <a:prstClr val="black"/>
                </a:solidFill>
                <a:latin typeface="Times New Roman" panose="02020603050405020304" pitchFamily="18" charset="0"/>
                <a:cs typeface="Times New Roman" panose="02020603050405020304" pitchFamily="18" charset="0"/>
              </a:rPr>
              <a:t> yapılmasını Dolara çevrilmesini</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 öneriyoruz.</a:t>
            </a:r>
            <a:endParaRPr lang="tr-TR" sz="6400" b="1" dirty="0">
              <a:latin typeface="Times New Roman" pitchFamily="18" charset="0"/>
              <a:cs typeface="Times New Roman" pitchFamily="18" charset="0"/>
            </a:endParaRPr>
          </a:p>
          <a:p>
            <a:pPr marL="514350" indent="-514350" algn="ctr">
              <a:buClrTx/>
              <a:buNone/>
            </a:pPr>
            <a:endParaRPr lang="tr-TR" sz="2000" dirty="0">
              <a:latin typeface="Times New Roman" pitchFamily="18" charset="0"/>
              <a:cs typeface="Times New Roman" pitchFamily="18" charset="0"/>
            </a:endParaRPr>
          </a:p>
        </p:txBody>
      </p:sp>
      <p:sp>
        <p:nvSpPr>
          <p:cNvPr id="4" name="1 Başlık">
            <a:extLst>
              <a:ext uri="{FF2B5EF4-FFF2-40B4-BE49-F238E27FC236}">
                <a16:creationId xmlns:a16="http://schemas.microsoft.com/office/drawing/2014/main" id="{11E11F36-DC42-C8BD-7BE9-F8A49AA11FBC}"/>
              </a:ext>
            </a:extLst>
          </p:cNvPr>
          <p:cNvSpPr>
            <a:spLocks noGrp="1"/>
          </p:cNvSpPr>
          <p:nvPr>
            <p:ph type="title"/>
          </p:nvPr>
        </p:nvSpPr>
        <p:spPr>
          <a:xfrm>
            <a:off x="142844" y="74645"/>
            <a:ext cx="8858312" cy="587828"/>
          </a:xfrm>
          <a:solidFill>
            <a:srgbClr val="E0E0E0"/>
          </a:solidFill>
        </p:spPr>
        <p:style>
          <a:lnRef idx="2">
            <a:schemeClr val="dk1"/>
          </a:lnRef>
          <a:fillRef idx="1">
            <a:schemeClr val="lt1"/>
          </a:fillRef>
          <a:effectRef idx="0">
            <a:schemeClr val="dk1"/>
          </a:effectRef>
          <a:fontRef idx="minor">
            <a:schemeClr val="dk1"/>
          </a:fontRef>
        </p:style>
        <p:txBody>
          <a:bodyPr>
            <a:noAutofit/>
          </a:bodyPr>
          <a:lstStyle/>
          <a:p>
            <a:pPr marL="457200" indent="-457200"/>
            <a:r>
              <a:rPr lang="tr-TR" sz="2200" b="1" dirty="0">
                <a:latin typeface="Times New Roman" pitchFamily="18" charset="0"/>
                <a:cs typeface="Times New Roman" pitchFamily="18" charset="0"/>
              </a:rPr>
              <a:t>KISA  VE  ORTA  VADEDE </a:t>
            </a:r>
            <a:br>
              <a:rPr lang="tr-TR" sz="2200" b="1" dirty="0">
                <a:latin typeface="Times New Roman" pitchFamily="18" charset="0"/>
                <a:cs typeface="Times New Roman" pitchFamily="18" charset="0"/>
              </a:rPr>
            </a:br>
            <a:r>
              <a:rPr lang="tr-TR" sz="2200" b="1" dirty="0">
                <a:latin typeface="Times New Roman" pitchFamily="18" charset="0"/>
                <a:cs typeface="Times New Roman" pitchFamily="18" charset="0"/>
              </a:rPr>
              <a:t> EURO/DOLAR  PARİTESİ  BEKLENTİMİZ</a:t>
            </a:r>
          </a:p>
        </p:txBody>
      </p:sp>
    </p:spTree>
    <p:extLst>
      <p:ext uri="{BB962C8B-B14F-4D97-AF65-F5344CB8AC3E}">
        <p14:creationId xmlns:p14="http://schemas.microsoft.com/office/powerpoint/2010/main" val="375549713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17564-7124-C7A9-A46A-F1A5C06E2D9F}"/>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8A78A1DC-A8D9-7536-C822-CA923D5192D1}"/>
              </a:ext>
            </a:extLst>
          </p:cNvPr>
          <p:cNvSpPr>
            <a:spLocks noGrp="1"/>
          </p:cNvSpPr>
          <p:nvPr>
            <p:ph idx="4294967295"/>
          </p:nvPr>
        </p:nvSpPr>
        <p:spPr>
          <a:xfrm>
            <a:off x="500034" y="285728"/>
            <a:ext cx="8429684" cy="6215106"/>
          </a:xfrm>
          <a:ln w="76200">
            <a:solidFill>
              <a:schemeClr val="tx1"/>
            </a:solidFill>
          </a:ln>
        </p:spPr>
        <p:txBody>
          <a:bodyPr anchor="t"/>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4400" b="1" dirty="0">
                <a:latin typeface="Times New Roman" panose="02020603050405020304" pitchFamily="18" charset="0"/>
                <a:cs typeface="Times New Roman" panose="02020603050405020304" pitchFamily="18" charset="0"/>
              </a:rPr>
              <a:t>BRENT  PETROL </a:t>
            </a:r>
          </a:p>
        </p:txBody>
      </p:sp>
    </p:spTree>
    <p:extLst>
      <p:ext uri="{BB962C8B-B14F-4D97-AF65-F5344CB8AC3E}">
        <p14:creationId xmlns:p14="http://schemas.microsoft.com/office/powerpoint/2010/main" val="34964934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94C07F-A858-4F8B-4110-72A809B13CAE}"/>
              </a:ext>
            </a:extLst>
          </p:cNvPr>
          <p:cNvSpPr>
            <a:spLocks noGrp="1"/>
          </p:cNvSpPr>
          <p:nvPr>
            <p:ph type="title"/>
          </p:nvPr>
        </p:nvSpPr>
        <p:spPr>
          <a:xfrm>
            <a:off x="457200" y="98612"/>
            <a:ext cx="8229600" cy="1057958"/>
          </a:xfrm>
        </p:spPr>
        <p:txBody>
          <a:bodyPr/>
          <a:lstStyle/>
          <a:p>
            <a:r>
              <a:rPr lang="tr-TR" sz="4400" dirty="0">
                <a:latin typeface="Times New Roman" panose="02020603050405020304" pitchFamily="18" charset="0"/>
                <a:cs typeface="Times New Roman" panose="02020603050405020304" pitchFamily="18" charset="0"/>
              </a:rPr>
              <a:t>BRENT PETROL GRAFİĞİ</a:t>
            </a:r>
            <a:endParaRPr lang="tr-TR" dirty="0"/>
          </a:p>
        </p:txBody>
      </p:sp>
      <p:pic>
        <p:nvPicPr>
          <p:cNvPr id="5" name="İçerik Yer Tutucusu 4">
            <a:extLst>
              <a:ext uri="{FF2B5EF4-FFF2-40B4-BE49-F238E27FC236}">
                <a16:creationId xmlns:a16="http://schemas.microsoft.com/office/drawing/2014/main" id="{2B371708-05BF-5E82-4351-F30763CB8D1A}"/>
              </a:ext>
            </a:extLst>
          </p:cNvPr>
          <p:cNvPicPr>
            <a:picLocks noGrp="1" noChangeAspect="1"/>
          </p:cNvPicPr>
          <p:nvPr>
            <p:ph idx="1"/>
          </p:nvPr>
        </p:nvPicPr>
        <p:blipFill>
          <a:blip r:embed="rId2"/>
          <a:stretch>
            <a:fillRect/>
          </a:stretch>
        </p:blipFill>
        <p:spPr>
          <a:xfrm>
            <a:off x="349624" y="1757082"/>
            <a:ext cx="8435788" cy="4724400"/>
          </a:xfrm>
        </p:spPr>
      </p:pic>
      <p:sp>
        <p:nvSpPr>
          <p:cNvPr id="6" name="Metin kutusu 5">
            <a:extLst>
              <a:ext uri="{FF2B5EF4-FFF2-40B4-BE49-F238E27FC236}">
                <a16:creationId xmlns:a16="http://schemas.microsoft.com/office/drawing/2014/main" id="{1053DE40-630B-8DB9-9550-5F4DC9930E9B}"/>
              </a:ext>
            </a:extLst>
          </p:cNvPr>
          <p:cNvSpPr txBox="1"/>
          <p:nvPr/>
        </p:nvSpPr>
        <p:spPr>
          <a:xfrm>
            <a:off x="797859" y="1351468"/>
            <a:ext cx="1453727" cy="523220"/>
          </a:xfrm>
          <a:prstGeom prst="rect">
            <a:avLst/>
          </a:prstGeom>
          <a:noFill/>
          <a:ln>
            <a:solidFill>
              <a:schemeClr val="accent1"/>
            </a:solidFill>
          </a:ln>
        </p:spPr>
        <p:txBody>
          <a:bodyPr wrap="square" rtlCol="0">
            <a:spAutoFit/>
          </a:bodyPr>
          <a:lstStyle/>
          <a:p>
            <a:pPr algn="ctr"/>
            <a:r>
              <a:rPr lang="tr-TR" sz="1400" b="1" dirty="0">
                <a:solidFill>
                  <a:prstClr val="black"/>
                </a:solidFill>
              </a:rPr>
              <a:t>7 Temmuz 2008</a:t>
            </a:r>
          </a:p>
          <a:p>
            <a:pPr algn="ctr"/>
            <a:r>
              <a:rPr lang="tr-TR" sz="1400" b="1" dirty="0">
                <a:solidFill>
                  <a:prstClr val="black"/>
                </a:solidFill>
              </a:rPr>
              <a:t>147,50 $</a:t>
            </a:r>
          </a:p>
        </p:txBody>
      </p:sp>
      <p:sp>
        <p:nvSpPr>
          <p:cNvPr id="7" name="Metin kutusu 6">
            <a:extLst>
              <a:ext uri="{FF2B5EF4-FFF2-40B4-BE49-F238E27FC236}">
                <a16:creationId xmlns:a16="http://schemas.microsoft.com/office/drawing/2014/main" id="{0C3062D5-4BCC-18A6-8B7A-0E7F00E9BDC2}"/>
              </a:ext>
            </a:extLst>
          </p:cNvPr>
          <p:cNvSpPr txBox="1"/>
          <p:nvPr/>
        </p:nvSpPr>
        <p:spPr>
          <a:xfrm>
            <a:off x="1066800" y="4245389"/>
            <a:ext cx="1253614" cy="523220"/>
          </a:xfrm>
          <a:prstGeom prst="rect">
            <a:avLst/>
          </a:prstGeom>
          <a:noFill/>
          <a:ln>
            <a:solidFill>
              <a:schemeClr val="accent1"/>
            </a:solidFill>
          </a:ln>
        </p:spPr>
        <p:txBody>
          <a:bodyPr wrap="square" rtlCol="0">
            <a:spAutoFit/>
          </a:bodyPr>
          <a:lstStyle/>
          <a:p>
            <a:pPr algn="ctr"/>
            <a:r>
              <a:rPr lang="tr-TR" sz="1400" b="1" dirty="0">
                <a:solidFill>
                  <a:prstClr val="black"/>
                </a:solidFill>
              </a:rPr>
              <a:t>21 Aralık 2008</a:t>
            </a:r>
          </a:p>
          <a:p>
            <a:pPr algn="ctr"/>
            <a:r>
              <a:rPr lang="tr-TR" sz="1400" b="1" dirty="0">
                <a:solidFill>
                  <a:prstClr val="black"/>
                </a:solidFill>
              </a:rPr>
              <a:t>36,20 $</a:t>
            </a:r>
          </a:p>
        </p:txBody>
      </p:sp>
      <p:sp>
        <p:nvSpPr>
          <p:cNvPr id="8" name="Metin kutusu 7">
            <a:extLst>
              <a:ext uri="{FF2B5EF4-FFF2-40B4-BE49-F238E27FC236}">
                <a16:creationId xmlns:a16="http://schemas.microsoft.com/office/drawing/2014/main" id="{29644A39-8A18-C929-8218-775A5988851A}"/>
              </a:ext>
            </a:extLst>
          </p:cNvPr>
          <p:cNvSpPr txBox="1"/>
          <p:nvPr/>
        </p:nvSpPr>
        <p:spPr>
          <a:xfrm>
            <a:off x="2743200" y="1562185"/>
            <a:ext cx="1278194" cy="523220"/>
          </a:xfrm>
          <a:prstGeom prst="rect">
            <a:avLst/>
          </a:prstGeom>
          <a:noFill/>
          <a:ln>
            <a:solidFill>
              <a:schemeClr val="accent1"/>
            </a:solidFill>
          </a:ln>
        </p:spPr>
        <p:txBody>
          <a:bodyPr wrap="square" rtlCol="0">
            <a:spAutoFit/>
          </a:bodyPr>
          <a:lstStyle/>
          <a:p>
            <a:pPr algn="ctr"/>
            <a:r>
              <a:rPr lang="tr-TR" sz="1400" b="1" dirty="0">
                <a:solidFill>
                  <a:prstClr val="black"/>
                </a:solidFill>
              </a:rPr>
              <a:t>26 Şubat 2012</a:t>
            </a:r>
          </a:p>
          <a:p>
            <a:pPr algn="ctr"/>
            <a:r>
              <a:rPr lang="tr-TR" sz="1400" b="1" dirty="0">
                <a:solidFill>
                  <a:prstClr val="black"/>
                </a:solidFill>
              </a:rPr>
              <a:t>128,35 $</a:t>
            </a:r>
          </a:p>
        </p:txBody>
      </p:sp>
      <p:cxnSp>
        <p:nvCxnSpPr>
          <p:cNvPr id="9" name="Düz Bağlayıcı 8">
            <a:extLst>
              <a:ext uri="{FF2B5EF4-FFF2-40B4-BE49-F238E27FC236}">
                <a16:creationId xmlns:a16="http://schemas.microsoft.com/office/drawing/2014/main" id="{287F66FD-1B01-A7C6-A7B6-C6C57252196F}"/>
              </a:ext>
            </a:extLst>
          </p:cNvPr>
          <p:cNvCxnSpPr>
            <a:cxnSpLocks/>
          </p:cNvCxnSpPr>
          <p:nvPr/>
        </p:nvCxnSpPr>
        <p:spPr>
          <a:xfrm flipV="1">
            <a:off x="3218329" y="2074155"/>
            <a:ext cx="104701" cy="283563"/>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Metin kutusu 14">
            <a:extLst>
              <a:ext uri="{FF2B5EF4-FFF2-40B4-BE49-F238E27FC236}">
                <a16:creationId xmlns:a16="http://schemas.microsoft.com/office/drawing/2014/main" id="{D3B0E87A-9DD1-EA21-611B-942BF14E9F55}"/>
              </a:ext>
            </a:extLst>
          </p:cNvPr>
          <p:cNvSpPr txBox="1"/>
          <p:nvPr/>
        </p:nvSpPr>
        <p:spPr>
          <a:xfrm>
            <a:off x="6624918" y="1212620"/>
            <a:ext cx="1526025" cy="523220"/>
          </a:xfrm>
          <a:prstGeom prst="rect">
            <a:avLst/>
          </a:prstGeom>
          <a:noFill/>
          <a:ln>
            <a:solidFill>
              <a:schemeClr val="accent1"/>
            </a:solidFill>
          </a:ln>
        </p:spPr>
        <p:txBody>
          <a:bodyPr wrap="square" rtlCol="0">
            <a:spAutoFit/>
          </a:bodyPr>
          <a:lstStyle/>
          <a:p>
            <a:pPr algn="ctr"/>
            <a:r>
              <a:rPr lang="tr-TR" sz="1400" b="1" dirty="0">
                <a:solidFill>
                  <a:prstClr val="black"/>
                </a:solidFill>
              </a:rPr>
              <a:t>8 Mart 2022</a:t>
            </a:r>
          </a:p>
          <a:p>
            <a:pPr algn="ctr"/>
            <a:r>
              <a:rPr lang="tr-TR" sz="1400" b="1" dirty="0">
                <a:solidFill>
                  <a:prstClr val="black"/>
                </a:solidFill>
              </a:rPr>
              <a:t>133,07 $</a:t>
            </a:r>
          </a:p>
        </p:txBody>
      </p:sp>
      <p:cxnSp>
        <p:nvCxnSpPr>
          <p:cNvPr id="16" name="Düz Bağlayıcı 15">
            <a:extLst>
              <a:ext uri="{FF2B5EF4-FFF2-40B4-BE49-F238E27FC236}">
                <a16:creationId xmlns:a16="http://schemas.microsoft.com/office/drawing/2014/main" id="{A780600F-8AF6-9AB0-3EDB-CE340C1F0685}"/>
              </a:ext>
            </a:extLst>
          </p:cNvPr>
          <p:cNvCxnSpPr>
            <a:cxnSpLocks/>
          </p:cNvCxnSpPr>
          <p:nvPr/>
        </p:nvCxnSpPr>
        <p:spPr>
          <a:xfrm flipH="1" flipV="1">
            <a:off x="7387930" y="1757082"/>
            <a:ext cx="55090" cy="458124"/>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Metin kutusu 19">
            <a:extLst>
              <a:ext uri="{FF2B5EF4-FFF2-40B4-BE49-F238E27FC236}">
                <a16:creationId xmlns:a16="http://schemas.microsoft.com/office/drawing/2014/main" id="{D89A4F18-3F3D-6E90-E8D9-9610B96EAAE6}"/>
              </a:ext>
            </a:extLst>
          </p:cNvPr>
          <p:cNvSpPr txBox="1"/>
          <p:nvPr/>
        </p:nvSpPr>
        <p:spPr>
          <a:xfrm>
            <a:off x="5989868" y="4536141"/>
            <a:ext cx="1253614" cy="523220"/>
          </a:xfrm>
          <a:prstGeom prst="rect">
            <a:avLst/>
          </a:prstGeom>
          <a:noFill/>
          <a:ln>
            <a:solidFill>
              <a:schemeClr val="accent1"/>
            </a:solidFill>
          </a:ln>
        </p:spPr>
        <p:txBody>
          <a:bodyPr wrap="square" rtlCol="0">
            <a:spAutoFit/>
          </a:bodyPr>
          <a:lstStyle/>
          <a:p>
            <a:pPr algn="ctr"/>
            <a:r>
              <a:rPr lang="tr-TR" sz="1400" b="1" dirty="0">
                <a:solidFill>
                  <a:prstClr val="black"/>
                </a:solidFill>
              </a:rPr>
              <a:t>22 Nisan 2020</a:t>
            </a:r>
          </a:p>
          <a:p>
            <a:pPr algn="ctr"/>
            <a:r>
              <a:rPr lang="tr-TR" sz="1400" b="1" dirty="0">
                <a:solidFill>
                  <a:prstClr val="black"/>
                </a:solidFill>
              </a:rPr>
              <a:t>15,94 $</a:t>
            </a:r>
          </a:p>
        </p:txBody>
      </p:sp>
      <p:sp>
        <p:nvSpPr>
          <p:cNvPr id="21" name="Metin kutusu 20">
            <a:extLst>
              <a:ext uri="{FF2B5EF4-FFF2-40B4-BE49-F238E27FC236}">
                <a16:creationId xmlns:a16="http://schemas.microsoft.com/office/drawing/2014/main" id="{90264BFD-6FD6-A24E-993E-1838DE0EBA2E}"/>
              </a:ext>
            </a:extLst>
          </p:cNvPr>
          <p:cNvSpPr txBox="1"/>
          <p:nvPr/>
        </p:nvSpPr>
        <p:spPr>
          <a:xfrm>
            <a:off x="7521388" y="3585882"/>
            <a:ext cx="995083" cy="692497"/>
          </a:xfrm>
          <a:prstGeom prst="rect">
            <a:avLst/>
          </a:prstGeom>
          <a:solidFill>
            <a:schemeClr val="bg1"/>
          </a:solidFill>
          <a:ln>
            <a:solidFill>
              <a:schemeClr val="accent1"/>
            </a:solidFill>
          </a:ln>
        </p:spPr>
        <p:txBody>
          <a:bodyPr wrap="square" rtlCol="0">
            <a:spAutoFit/>
          </a:bodyPr>
          <a:lstStyle/>
          <a:p>
            <a:pPr algn="ctr"/>
            <a:r>
              <a:rPr lang="tr-TR" sz="1300" b="1" dirty="0">
                <a:solidFill>
                  <a:prstClr val="black"/>
                </a:solidFill>
              </a:rPr>
              <a:t>20 Mart 2023</a:t>
            </a:r>
          </a:p>
          <a:p>
            <a:pPr algn="ctr"/>
            <a:r>
              <a:rPr lang="tr-TR" sz="1300" b="1" dirty="0">
                <a:solidFill>
                  <a:prstClr val="black"/>
                </a:solidFill>
              </a:rPr>
              <a:t>70,08 $</a:t>
            </a:r>
          </a:p>
        </p:txBody>
      </p:sp>
    </p:spTree>
    <p:extLst>
      <p:ext uri="{BB962C8B-B14F-4D97-AF65-F5344CB8AC3E}">
        <p14:creationId xmlns:p14="http://schemas.microsoft.com/office/powerpoint/2010/main" val="407484167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42844" y="66675"/>
            <a:ext cx="8858312" cy="733425"/>
          </a:xfrm>
          <a:solidFill>
            <a:schemeClr val="bg1">
              <a:lumMod val="85000"/>
            </a:schemeClr>
          </a:solidFill>
          <a:ln w="19050">
            <a:solidFill>
              <a:schemeClr val="tx1"/>
            </a:solidFill>
          </a:ln>
        </p:spPr>
        <p:txBody>
          <a:bodyPr>
            <a:noAutofit/>
          </a:bodyPr>
          <a:lstStyle/>
          <a:p>
            <a:r>
              <a:rPr lang="tr-TR" sz="2000" b="1" dirty="0">
                <a:latin typeface="Times New Roman" pitchFamily="18" charset="0"/>
                <a:cs typeface="Times New Roman" pitchFamily="18" charset="0"/>
              </a:rPr>
              <a:t>KISA, ORTA VE UZUN VADEDE</a:t>
            </a:r>
            <a:br>
              <a:rPr lang="tr-TR" sz="2000" b="1" dirty="0">
                <a:latin typeface="Times New Roman" pitchFamily="18" charset="0"/>
                <a:cs typeface="Times New Roman" pitchFamily="18" charset="0"/>
              </a:rPr>
            </a:br>
            <a:r>
              <a:rPr lang="tr-TR" sz="2000" b="1" dirty="0">
                <a:latin typeface="Times New Roman" pitchFamily="18" charset="0"/>
                <a:cs typeface="Times New Roman" pitchFamily="18" charset="0"/>
              </a:rPr>
              <a:t> PETROL FİYATLARI BEKLENTİMİZ</a:t>
            </a:r>
            <a:endParaRPr lang="tr-TR" sz="2000" dirty="0"/>
          </a:p>
        </p:txBody>
      </p:sp>
      <p:sp>
        <p:nvSpPr>
          <p:cNvPr id="3" name="2 İçerik Yer Tutucusu"/>
          <p:cNvSpPr>
            <a:spLocks noGrp="1"/>
          </p:cNvSpPr>
          <p:nvPr>
            <p:ph idx="1"/>
          </p:nvPr>
        </p:nvSpPr>
        <p:spPr>
          <a:xfrm>
            <a:off x="142844" y="800100"/>
            <a:ext cx="8858312" cy="5795434"/>
          </a:xfrm>
          <a:noFill/>
          <a:ln w="19050">
            <a:solidFill>
              <a:schemeClr val="tx1"/>
            </a:solidFill>
          </a:ln>
        </p:spPr>
        <p:txBody>
          <a:bodyPr>
            <a:noAutofit/>
          </a:bodyPr>
          <a:lstStyle/>
          <a:p>
            <a:pPr algn="ctr">
              <a:buClrTx/>
              <a:buNone/>
            </a:pPr>
            <a:endParaRPr lang="tr-TR" sz="1600" b="1" u="sng" dirty="0">
              <a:latin typeface="Times New Roman" pitchFamily="18" charset="0"/>
              <a:cs typeface="Times New Roman" pitchFamily="18" charset="0"/>
            </a:endParaRPr>
          </a:p>
          <a:p>
            <a:pPr algn="ctr">
              <a:buClrTx/>
              <a:buNone/>
            </a:pPr>
            <a:r>
              <a:rPr lang="tr-TR" sz="1600" b="1" u="sng" dirty="0">
                <a:latin typeface="Times New Roman" pitchFamily="18" charset="0"/>
                <a:cs typeface="Times New Roman" pitchFamily="18" charset="0"/>
              </a:rPr>
              <a:t>BRENT PETROL</a:t>
            </a:r>
          </a:p>
          <a:p>
            <a:pPr algn="ctr">
              <a:buNone/>
            </a:pPr>
            <a:r>
              <a:rPr lang="tr-TR" sz="1600" b="1" dirty="0">
                <a:latin typeface="Times New Roman" pitchFamily="18" charset="0"/>
                <a:cs typeface="Times New Roman" pitchFamily="18" charset="0"/>
              </a:rPr>
              <a:t>Brent petrol belirli bir </a:t>
            </a:r>
            <a:r>
              <a:rPr lang="tr-TR" sz="1600" b="1" dirty="0" err="1">
                <a:latin typeface="Times New Roman" pitchFamily="18" charset="0"/>
                <a:cs typeface="Times New Roman" pitchFamily="18" charset="0"/>
              </a:rPr>
              <a:t>bantda</a:t>
            </a:r>
            <a:r>
              <a:rPr lang="tr-TR" sz="1600" b="1" dirty="0">
                <a:latin typeface="Times New Roman" pitchFamily="18" charset="0"/>
                <a:cs typeface="Times New Roman" pitchFamily="18" charset="0"/>
              </a:rPr>
              <a:t> (70 -90 dolar arasında) yatay hareket etmektedir.                                         Brent Petrol  28 haziran 2023 tarihinde 71,81 dolar iken artmaya başlamış olup, 19 eylül 2023 tarihine kadar artmış ve 95,92 dolar olmuştur.  Sonra ise düşmeye başlamış ve 13 aralık 2023 tarihinde 72,25 dolar olmuştur. Tekrar artmaya başlamış ve 12 nisan 2024 tarihinde 92,13 dolar olmuş, sonra ise tekrar düşmüş ve 4 haziran 2024 tarihinde 76,72 dolar olmuştur.</a:t>
            </a:r>
          </a:p>
          <a:p>
            <a:pPr algn="ctr">
              <a:buNone/>
            </a:pPr>
            <a:endParaRPr lang="tr-TR" sz="1600" b="1" u="sng" dirty="0">
              <a:latin typeface="Times New Roman" pitchFamily="18" charset="0"/>
              <a:cs typeface="Times New Roman" pitchFamily="18" charset="0"/>
            </a:endParaRPr>
          </a:p>
          <a:p>
            <a:pPr algn="ctr">
              <a:buNone/>
            </a:pPr>
            <a:r>
              <a:rPr lang="tr-TR" sz="1800" b="1" dirty="0">
                <a:latin typeface="Times New Roman" pitchFamily="18" charset="0"/>
                <a:cs typeface="Times New Roman" pitchFamily="18" charset="0"/>
              </a:rPr>
              <a:t> </a:t>
            </a:r>
          </a:p>
          <a:p>
            <a:pPr algn="ctr">
              <a:buNone/>
            </a:pPr>
            <a:r>
              <a:rPr lang="tr-TR" sz="1600" b="1" u="sng" dirty="0">
                <a:latin typeface="Times New Roman" pitchFamily="18" charset="0"/>
                <a:cs typeface="Times New Roman" pitchFamily="18" charset="0"/>
              </a:rPr>
              <a:t>KISA VE ORTA VADEDE ( 2025  YILINDA)</a:t>
            </a:r>
          </a:p>
          <a:p>
            <a:pPr algn="ctr">
              <a:buNone/>
            </a:pPr>
            <a:endParaRPr lang="tr-TR" sz="1600" b="1" u="sng" dirty="0">
              <a:latin typeface="Times New Roman" pitchFamily="18" charset="0"/>
              <a:cs typeface="Times New Roman" pitchFamily="18" charset="0"/>
            </a:endParaRPr>
          </a:p>
          <a:p>
            <a:pPr algn="ctr">
              <a:buNone/>
            </a:pPr>
            <a:r>
              <a:rPr lang="tr-TR" sz="1800" b="1" dirty="0">
                <a:latin typeface="Times New Roman" pitchFamily="18" charset="0"/>
                <a:cs typeface="Times New Roman" pitchFamily="18" charset="0"/>
              </a:rPr>
              <a:t>Brent Petrol’ün kısa ve orta vadede   </a:t>
            </a:r>
            <a:r>
              <a:rPr lang="tr-TR" sz="1800" b="1" dirty="0">
                <a:highlight>
                  <a:srgbClr val="FFFF00"/>
                </a:highlight>
                <a:latin typeface="Times New Roman" pitchFamily="18" charset="0"/>
                <a:cs typeface="Times New Roman" pitchFamily="18" charset="0"/>
              </a:rPr>
              <a:t>60 - 75  dolar arasında  </a:t>
            </a:r>
            <a:r>
              <a:rPr lang="tr-TR" sz="1800" b="1" dirty="0">
                <a:latin typeface="Times New Roman" pitchFamily="18" charset="0"/>
                <a:cs typeface="Times New Roman" pitchFamily="18" charset="0"/>
              </a:rPr>
              <a:t>hareket edeceğini                                 tahmin ediyoruz.</a:t>
            </a:r>
          </a:p>
          <a:p>
            <a:pPr algn="ctr">
              <a:buNone/>
            </a:pPr>
            <a:endParaRPr lang="tr-TR" sz="1600" b="1" u="sng" dirty="0">
              <a:latin typeface="Times New Roman" pitchFamily="18" charset="0"/>
              <a:cs typeface="Times New Roman" pitchFamily="18" charset="0"/>
            </a:endParaRPr>
          </a:p>
          <a:p>
            <a:pPr algn="ctr">
              <a:buNone/>
            </a:pPr>
            <a:r>
              <a:rPr lang="tr-TR" sz="1600" b="1" u="sng" dirty="0">
                <a:latin typeface="Times New Roman" pitchFamily="18" charset="0"/>
                <a:cs typeface="Times New Roman" pitchFamily="18" charset="0"/>
              </a:rPr>
              <a:t>ÇOK UZUN VADEDE</a:t>
            </a:r>
          </a:p>
          <a:p>
            <a:pPr algn="ctr">
              <a:buClrTx/>
              <a:buNone/>
            </a:pPr>
            <a:r>
              <a:rPr lang="tr-TR" sz="1800" dirty="0">
                <a:latin typeface="Times New Roman" pitchFamily="18" charset="0"/>
                <a:cs typeface="Times New Roman" pitchFamily="18" charset="0"/>
              </a:rPr>
              <a:t>Uzun vadede, Karbon salınımının yasaklanması nedeniyle                                                                                                                </a:t>
            </a:r>
            <a:r>
              <a:rPr lang="tr-TR" sz="1800" b="1" dirty="0">
                <a:latin typeface="Times New Roman" pitchFamily="18" charset="0"/>
                <a:cs typeface="Times New Roman" pitchFamily="18" charset="0"/>
              </a:rPr>
              <a:t>40 dolara kadar düşeceğini tahmin ediyoruz.</a:t>
            </a:r>
          </a:p>
        </p:txBody>
      </p:sp>
    </p:spTree>
    <p:extLst>
      <p:ext uri="{BB962C8B-B14F-4D97-AF65-F5344CB8AC3E}">
        <p14:creationId xmlns:p14="http://schemas.microsoft.com/office/powerpoint/2010/main" val="154819050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130D-5883-7497-5BAB-31F3957E1D49}"/>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419A98DC-B288-D398-40C3-44C6AC075370}"/>
              </a:ext>
            </a:extLst>
          </p:cNvPr>
          <p:cNvSpPr>
            <a:spLocks noGrp="1"/>
          </p:cNvSpPr>
          <p:nvPr>
            <p:ph idx="4294967295"/>
          </p:nvPr>
        </p:nvSpPr>
        <p:spPr>
          <a:xfrm>
            <a:off x="500034" y="285728"/>
            <a:ext cx="8429684" cy="6215106"/>
          </a:xfrm>
          <a:ln w="76200">
            <a:solidFill>
              <a:schemeClr val="tx1"/>
            </a:solidFill>
          </a:ln>
        </p:spPr>
        <p:txBody>
          <a:bodyPr anchor="t"/>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5400" dirty="0">
                <a:latin typeface="Times New Roman" panose="02020603050405020304" pitchFamily="18" charset="0"/>
                <a:cs typeface="Times New Roman" panose="02020603050405020304" pitchFamily="18" charset="0"/>
              </a:rPr>
              <a:t> </a:t>
            </a:r>
            <a:r>
              <a:rPr lang="tr-TR" sz="4000" b="1" dirty="0">
                <a:latin typeface="Times New Roman" panose="02020603050405020304" pitchFamily="18" charset="0"/>
                <a:cs typeface="Times New Roman" panose="02020603050405020304" pitchFamily="18" charset="0"/>
              </a:rPr>
              <a:t>ONS ALTIN</a:t>
            </a:r>
          </a:p>
          <a:p>
            <a:pPr marL="457200" indent="-457200" algn="ctr" fontAlgn="base">
              <a:buClrTx/>
              <a:buNone/>
            </a:pPr>
            <a:r>
              <a:rPr lang="tr-TR" sz="4000" b="1" dirty="0">
                <a:latin typeface="Times New Roman" panose="02020603050405020304" pitchFamily="18" charset="0"/>
                <a:cs typeface="Times New Roman" panose="02020603050405020304" pitchFamily="18" charset="0"/>
              </a:rPr>
              <a:t>VE </a:t>
            </a:r>
          </a:p>
          <a:p>
            <a:pPr marL="457200" indent="-457200" algn="ctr" fontAlgn="base">
              <a:buClrTx/>
              <a:buNone/>
            </a:pPr>
            <a:r>
              <a:rPr lang="tr-TR" sz="4000" b="1" dirty="0">
                <a:latin typeface="Times New Roman" panose="02020603050405020304" pitchFamily="18" charset="0"/>
                <a:cs typeface="Times New Roman" panose="02020603050405020304" pitchFamily="18" charset="0"/>
              </a:rPr>
              <a:t>GRAM ALTIN </a:t>
            </a:r>
          </a:p>
        </p:txBody>
      </p:sp>
    </p:spTree>
    <p:extLst>
      <p:ext uri="{BB962C8B-B14F-4D97-AF65-F5344CB8AC3E}">
        <p14:creationId xmlns:p14="http://schemas.microsoft.com/office/powerpoint/2010/main" val="1533579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AFC0F2-15FC-FA47-F3A0-5C63DB98A7A9}"/>
              </a:ext>
            </a:extLst>
          </p:cNvPr>
          <p:cNvSpPr>
            <a:spLocks noGrp="1"/>
          </p:cNvSpPr>
          <p:nvPr>
            <p:ph type="title"/>
          </p:nvPr>
        </p:nvSpPr>
        <p:spPr>
          <a:xfrm>
            <a:off x="457200" y="274638"/>
            <a:ext cx="8164286" cy="895015"/>
          </a:xfrm>
        </p:spPr>
        <p:txBody>
          <a:bodyPr/>
          <a:lstStyle/>
          <a:p>
            <a:r>
              <a:rPr lang="tr-TR" dirty="0">
                <a:latin typeface="Times New Roman" panose="02020603050405020304" pitchFamily="18" charset="0"/>
                <a:cs typeface="Times New Roman" panose="02020603050405020304" pitchFamily="18" charset="0"/>
              </a:rPr>
              <a:t>ONS ALTIN GRAFİĞİ</a:t>
            </a:r>
            <a:endParaRPr lang="tr-TR" dirty="0"/>
          </a:p>
        </p:txBody>
      </p:sp>
      <p:pic>
        <p:nvPicPr>
          <p:cNvPr id="5" name="İçerik Yer Tutucusu 4">
            <a:extLst>
              <a:ext uri="{FF2B5EF4-FFF2-40B4-BE49-F238E27FC236}">
                <a16:creationId xmlns:a16="http://schemas.microsoft.com/office/drawing/2014/main" id="{0BC3ED6A-00AA-811F-261D-0DC519D2D59D}"/>
              </a:ext>
            </a:extLst>
          </p:cNvPr>
          <p:cNvPicPr>
            <a:picLocks noGrp="1" noChangeAspect="1"/>
          </p:cNvPicPr>
          <p:nvPr>
            <p:ph idx="1"/>
          </p:nvPr>
        </p:nvPicPr>
        <p:blipFill>
          <a:blip r:embed="rId2"/>
          <a:stretch>
            <a:fillRect/>
          </a:stretch>
        </p:blipFill>
        <p:spPr>
          <a:xfrm>
            <a:off x="457200" y="1682028"/>
            <a:ext cx="8164286" cy="4236815"/>
          </a:xfrm>
        </p:spPr>
      </p:pic>
      <p:sp>
        <p:nvSpPr>
          <p:cNvPr id="3" name="Metin kutusu 2">
            <a:extLst>
              <a:ext uri="{FF2B5EF4-FFF2-40B4-BE49-F238E27FC236}">
                <a16:creationId xmlns:a16="http://schemas.microsoft.com/office/drawing/2014/main" id="{E0B3462C-CFB6-A08F-BA58-76A06A859C6A}"/>
              </a:ext>
            </a:extLst>
          </p:cNvPr>
          <p:cNvSpPr txBox="1"/>
          <p:nvPr/>
        </p:nvSpPr>
        <p:spPr>
          <a:xfrm>
            <a:off x="2267531" y="1169654"/>
            <a:ext cx="1184787" cy="461665"/>
          </a:xfrm>
          <a:prstGeom prst="rect">
            <a:avLst/>
          </a:prstGeom>
          <a:noFill/>
          <a:ln>
            <a:solidFill>
              <a:schemeClr val="accent1"/>
            </a:solidFill>
          </a:ln>
        </p:spPr>
        <p:txBody>
          <a:bodyPr wrap="square" rtlCol="0">
            <a:spAutoFit/>
          </a:bodyPr>
          <a:lstStyle/>
          <a:p>
            <a:pPr algn="ctr"/>
            <a:r>
              <a:rPr lang="tr-TR" sz="1200" b="1" dirty="0">
                <a:solidFill>
                  <a:prstClr val="black"/>
                </a:solidFill>
              </a:rPr>
              <a:t>4 Eylül 2011</a:t>
            </a:r>
          </a:p>
          <a:p>
            <a:pPr algn="ctr"/>
            <a:r>
              <a:rPr lang="tr-TR" sz="1200" b="1" dirty="0">
                <a:solidFill>
                  <a:prstClr val="black"/>
                </a:solidFill>
              </a:rPr>
              <a:t>1.920 $</a:t>
            </a:r>
          </a:p>
        </p:txBody>
      </p:sp>
      <p:cxnSp>
        <p:nvCxnSpPr>
          <p:cNvPr id="4" name="Düz Ok Bağlayıcısı 3">
            <a:extLst>
              <a:ext uri="{FF2B5EF4-FFF2-40B4-BE49-F238E27FC236}">
                <a16:creationId xmlns:a16="http://schemas.microsoft.com/office/drawing/2014/main" id="{5823A016-E56C-0FFA-84A8-8F82355EE65C}"/>
              </a:ext>
            </a:extLst>
          </p:cNvPr>
          <p:cNvCxnSpPr>
            <a:cxnSpLocks/>
          </p:cNvCxnSpPr>
          <p:nvPr/>
        </p:nvCxnSpPr>
        <p:spPr>
          <a:xfrm>
            <a:off x="3032449" y="1631318"/>
            <a:ext cx="0" cy="318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3F509F1E-8CE7-0BDB-5060-F708D2662B70}"/>
              </a:ext>
            </a:extLst>
          </p:cNvPr>
          <p:cNvSpPr txBox="1"/>
          <p:nvPr/>
        </p:nvSpPr>
        <p:spPr>
          <a:xfrm>
            <a:off x="4077862" y="1035699"/>
            <a:ext cx="1007319" cy="646330"/>
          </a:xfrm>
          <a:prstGeom prst="rect">
            <a:avLst/>
          </a:prstGeom>
          <a:noFill/>
          <a:ln>
            <a:solidFill>
              <a:schemeClr val="accent1"/>
            </a:solidFill>
          </a:ln>
        </p:spPr>
        <p:txBody>
          <a:bodyPr wrap="square" rtlCol="0">
            <a:spAutoFit/>
          </a:bodyPr>
          <a:lstStyle/>
          <a:p>
            <a:pPr algn="ctr"/>
            <a:r>
              <a:rPr lang="tr-TR" sz="1200" b="1" dirty="0">
                <a:solidFill>
                  <a:prstClr val="black"/>
                </a:solidFill>
              </a:rPr>
              <a:t>7 Ağustos </a:t>
            </a:r>
          </a:p>
          <a:p>
            <a:pPr algn="ctr"/>
            <a:r>
              <a:rPr lang="tr-TR" sz="1200" b="1" dirty="0">
                <a:solidFill>
                  <a:prstClr val="black"/>
                </a:solidFill>
              </a:rPr>
              <a:t>2020</a:t>
            </a:r>
          </a:p>
          <a:p>
            <a:pPr algn="ctr"/>
            <a:r>
              <a:rPr lang="tr-TR" sz="1200" b="1" dirty="0">
                <a:solidFill>
                  <a:prstClr val="black"/>
                </a:solidFill>
              </a:rPr>
              <a:t>2.074 $</a:t>
            </a:r>
          </a:p>
        </p:txBody>
      </p:sp>
      <p:cxnSp>
        <p:nvCxnSpPr>
          <p:cNvPr id="14" name="Düz Ok Bağlayıcısı 13">
            <a:extLst>
              <a:ext uri="{FF2B5EF4-FFF2-40B4-BE49-F238E27FC236}">
                <a16:creationId xmlns:a16="http://schemas.microsoft.com/office/drawing/2014/main" id="{FE2914B1-ACC5-6497-D2D5-0D691C3CBEB0}"/>
              </a:ext>
            </a:extLst>
          </p:cNvPr>
          <p:cNvCxnSpPr>
            <a:cxnSpLocks/>
          </p:cNvCxnSpPr>
          <p:nvPr/>
        </p:nvCxnSpPr>
        <p:spPr>
          <a:xfrm>
            <a:off x="4749282" y="1682029"/>
            <a:ext cx="83975" cy="2680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Metin kutusu 20">
            <a:extLst>
              <a:ext uri="{FF2B5EF4-FFF2-40B4-BE49-F238E27FC236}">
                <a16:creationId xmlns:a16="http://schemas.microsoft.com/office/drawing/2014/main" id="{57C79BC1-078E-87CB-A567-A565E7E91646}"/>
              </a:ext>
            </a:extLst>
          </p:cNvPr>
          <p:cNvSpPr txBox="1"/>
          <p:nvPr/>
        </p:nvSpPr>
        <p:spPr>
          <a:xfrm>
            <a:off x="5085181" y="1035700"/>
            <a:ext cx="728183" cy="646330"/>
          </a:xfrm>
          <a:prstGeom prst="rect">
            <a:avLst/>
          </a:prstGeom>
          <a:noFill/>
          <a:ln>
            <a:solidFill>
              <a:schemeClr val="accent1"/>
            </a:solidFill>
          </a:ln>
        </p:spPr>
        <p:txBody>
          <a:bodyPr wrap="square" rtlCol="0">
            <a:spAutoFit/>
          </a:bodyPr>
          <a:lstStyle/>
          <a:p>
            <a:pPr algn="ctr"/>
            <a:r>
              <a:rPr lang="tr-TR" sz="1200" b="1" dirty="0">
                <a:solidFill>
                  <a:prstClr val="black"/>
                </a:solidFill>
              </a:rPr>
              <a:t>8 Mart </a:t>
            </a:r>
          </a:p>
          <a:p>
            <a:pPr algn="ctr"/>
            <a:r>
              <a:rPr lang="tr-TR" sz="1200" b="1" dirty="0">
                <a:solidFill>
                  <a:prstClr val="black"/>
                </a:solidFill>
              </a:rPr>
              <a:t>2022</a:t>
            </a:r>
          </a:p>
          <a:p>
            <a:pPr algn="ctr"/>
            <a:r>
              <a:rPr lang="tr-TR" sz="1200" b="1" dirty="0">
                <a:solidFill>
                  <a:prstClr val="black"/>
                </a:solidFill>
              </a:rPr>
              <a:t>2.070 $</a:t>
            </a:r>
          </a:p>
        </p:txBody>
      </p:sp>
      <p:cxnSp>
        <p:nvCxnSpPr>
          <p:cNvPr id="22" name="Düz Ok Bağlayıcısı 21">
            <a:extLst>
              <a:ext uri="{FF2B5EF4-FFF2-40B4-BE49-F238E27FC236}">
                <a16:creationId xmlns:a16="http://schemas.microsoft.com/office/drawing/2014/main" id="{CF9F92B9-A845-393F-E90F-511B732F6A41}"/>
              </a:ext>
            </a:extLst>
          </p:cNvPr>
          <p:cNvCxnSpPr>
            <a:cxnSpLocks/>
          </p:cNvCxnSpPr>
          <p:nvPr/>
        </p:nvCxnSpPr>
        <p:spPr>
          <a:xfrm flipH="1">
            <a:off x="5225144" y="1732739"/>
            <a:ext cx="83975" cy="318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Metin kutusu 26">
            <a:extLst>
              <a:ext uri="{FF2B5EF4-FFF2-40B4-BE49-F238E27FC236}">
                <a16:creationId xmlns:a16="http://schemas.microsoft.com/office/drawing/2014/main" id="{D0F8B91E-68BF-7C09-12FA-06326BE69154}"/>
              </a:ext>
            </a:extLst>
          </p:cNvPr>
          <p:cNvSpPr txBox="1"/>
          <p:nvPr/>
        </p:nvSpPr>
        <p:spPr>
          <a:xfrm>
            <a:off x="5813364" y="1035699"/>
            <a:ext cx="736725" cy="646331"/>
          </a:xfrm>
          <a:prstGeom prst="rect">
            <a:avLst/>
          </a:prstGeom>
          <a:noFill/>
          <a:ln>
            <a:solidFill>
              <a:schemeClr val="accent1"/>
            </a:solidFill>
          </a:ln>
        </p:spPr>
        <p:txBody>
          <a:bodyPr wrap="square" rtlCol="0">
            <a:spAutoFit/>
          </a:bodyPr>
          <a:lstStyle/>
          <a:p>
            <a:pPr algn="ctr"/>
            <a:r>
              <a:rPr lang="tr-TR" sz="1200" b="1" dirty="0">
                <a:solidFill>
                  <a:prstClr val="black"/>
                </a:solidFill>
              </a:rPr>
              <a:t>4 Mayıs 2023 </a:t>
            </a:r>
          </a:p>
          <a:p>
            <a:pPr algn="ctr"/>
            <a:r>
              <a:rPr lang="tr-TR" sz="1200" b="1" dirty="0">
                <a:solidFill>
                  <a:prstClr val="black"/>
                </a:solidFill>
              </a:rPr>
              <a:t>2078 $</a:t>
            </a:r>
          </a:p>
        </p:txBody>
      </p:sp>
      <p:cxnSp>
        <p:nvCxnSpPr>
          <p:cNvPr id="28" name="Düz Ok Bağlayıcısı 27">
            <a:extLst>
              <a:ext uri="{FF2B5EF4-FFF2-40B4-BE49-F238E27FC236}">
                <a16:creationId xmlns:a16="http://schemas.microsoft.com/office/drawing/2014/main" id="{AD4AADC0-BCAE-A390-4D74-153425FDC721}"/>
              </a:ext>
            </a:extLst>
          </p:cNvPr>
          <p:cNvCxnSpPr>
            <a:cxnSpLocks/>
          </p:cNvCxnSpPr>
          <p:nvPr/>
        </p:nvCxnSpPr>
        <p:spPr>
          <a:xfrm flipH="1">
            <a:off x="5467739" y="1682028"/>
            <a:ext cx="518335" cy="2027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Metin kutusu 33">
            <a:extLst>
              <a:ext uri="{FF2B5EF4-FFF2-40B4-BE49-F238E27FC236}">
                <a16:creationId xmlns:a16="http://schemas.microsoft.com/office/drawing/2014/main" id="{60859301-64C9-CDF3-56CC-FC6B74E6C039}"/>
              </a:ext>
            </a:extLst>
          </p:cNvPr>
          <p:cNvSpPr txBox="1"/>
          <p:nvPr/>
        </p:nvSpPr>
        <p:spPr>
          <a:xfrm>
            <a:off x="5986075" y="1959027"/>
            <a:ext cx="918578" cy="646331"/>
          </a:xfrm>
          <a:prstGeom prst="rect">
            <a:avLst/>
          </a:prstGeom>
          <a:noFill/>
          <a:ln>
            <a:solidFill>
              <a:schemeClr val="accent1"/>
            </a:solidFill>
          </a:ln>
        </p:spPr>
        <p:txBody>
          <a:bodyPr wrap="square" rtlCol="0">
            <a:spAutoFit/>
          </a:bodyPr>
          <a:lstStyle/>
          <a:p>
            <a:pPr algn="ctr"/>
            <a:r>
              <a:rPr lang="tr-TR" sz="1200" b="1" dirty="0">
                <a:solidFill>
                  <a:prstClr val="black"/>
                </a:solidFill>
              </a:rPr>
              <a:t>4 Aralık 2023</a:t>
            </a:r>
          </a:p>
          <a:p>
            <a:pPr algn="ctr"/>
            <a:r>
              <a:rPr lang="tr-TR" sz="1200" b="1" dirty="0">
                <a:solidFill>
                  <a:prstClr val="black"/>
                </a:solidFill>
              </a:rPr>
              <a:t>2.144 $</a:t>
            </a:r>
          </a:p>
        </p:txBody>
      </p:sp>
      <p:cxnSp>
        <p:nvCxnSpPr>
          <p:cNvPr id="35" name="Düz Ok Bağlayıcısı 34">
            <a:extLst>
              <a:ext uri="{FF2B5EF4-FFF2-40B4-BE49-F238E27FC236}">
                <a16:creationId xmlns:a16="http://schemas.microsoft.com/office/drawing/2014/main" id="{7EC13E46-DD60-6FB5-8FBE-95309C5ECA66}"/>
              </a:ext>
            </a:extLst>
          </p:cNvPr>
          <p:cNvCxnSpPr>
            <a:cxnSpLocks/>
            <a:stCxn id="34" idx="1"/>
          </p:cNvCxnSpPr>
          <p:nvPr/>
        </p:nvCxnSpPr>
        <p:spPr>
          <a:xfrm flipH="1" flipV="1">
            <a:off x="5626359" y="1950098"/>
            <a:ext cx="359716" cy="3320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Metin kutusu 37">
            <a:extLst>
              <a:ext uri="{FF2B5EF4-FFF2-40B4-BE49-F238E27FC236}">
                <a16:creationId xmlns:a16="http://schemas.microsoft.com/office/drawing/2014/main" id="{1ECD0252-F49B-C7B1-403C-F92192D3A057}"/>
              </a:ext>
            </a:extLst>
          </p:cNvPr>
          <p:cNvSpPr txBox="1"/>
          <p:nvPr/>
        </p:nvSpPr>
        <p:spPr>
          <a:xfrm>
            <a:off x="4867725" y="2882355"/>
            <a:ext cx="1197169" cy="461665"/>
          </a:xfrm>
          <a:prstGeom prst="rect">
            <a:avLst/>
          </a:prstGeom>
          <a:noFill/>
          <a:ln>
            <a:solidFill>
              <a:schemeClr val="accent1"/>
            </a:solidFill>
          </a:ln>
        </p:spPr>
        <p:txBody>
          <a:bodyPr wrap="square" rtlCol="0">
            <a:spAutoFit/>
          </a:bodyPr>
          <a:lstStyle/>
          <a:p>
            <a:pPr algn="ctr"/>
            <a:r>
              <a:rPr lang="tr-TR" sz="1200" b="1" dirty="0">
                <a:solidFill>
                  <a:prstClr val="black"/>
                </a:solidFill>
              </a:rPr>
              <a:t>28 Eylül 2022</a:t>
            </a:r>
          </a:p>
          <a:p>
            <a:pPr algn="ctr"/>
            <a:r>
              <a:rPr lang="tr-TR" sz="1200" b="1" dirty="0">
                <a:solidFill>
                  <a:prstClr val="black"/>
                </a:solidFill>
              </a:rPr>
              <a:t>1.614 $</a:t>
            </a:r>
          </a:p>
        </p:txBody>
      </p:sp>
      <p:cxnSp>
        <p:nvCxnSpPr>
          <p:cNvPr id="39" name="Düz Ok Bağlayıcısı 38">
            <a:extLst>
              <a:ext uri="{FF2B5EF4-FFF2-40B4-BE49-F238E27FC236}">
                <a16:creationId xmlns:a16="http://schemas.microsoft.com/office/drawing/2014/main" id="{19B26098-6B19-F752-AF90-5FE68F648CF5}"/>
              </a:ext>
            </a:extLst>
          </p:cNvPr>
          <p:cNvCxnSpPr>
            <a:cxnSpLocks/>
          </p:cNvCxnSpPr>
          <p:nvPr/>
        </p:nvCxnSpPr>
        <p:spPr>
          <a:xfrm flipV="1">
            <a:off x="5309119" y="2687216"/>
            <a:ext cx="0" cy="195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Metin kutusu 52">
            <a:extLst>
              <a:ext uri="{FF2B5EF4-FFF2-40B4-BE49-F238E27FC236}">
                <a16:creationId xmlns:a16="http://schemas.microsoft.com/office/drawing/2014/main" id="{9E2D3BF0-2387-4651-1807-7F6F12D4DDB4}"/>
              </a:ext>
            </a:extLst>
          </p:cNvPr>
          <p:cNvSpPr txBox="1"/>
          <p:nvPr/>
        </p:nvSpPr>
        <p:spPr>
          <a:xfrm>
            <a:off x="587828" y="4562669"/>
            <a:ext cx="1492898" cy="461665"/>
          </a:xfrm>
          <a:prstGeom prst="rect">
            <a:avLst/>
          </a:prstGeom>
          <a:noFill/>
          <a:ln>
            <a:solidFill>
              <a:schemeClr val="accent1"/>
            </a:solidFill>
          </a:ln>
        </p:spPr>
        <p:txBody>
          <a:bodyPr wrap="square" rtlCol="0">
            <a:spAutoFit/>
          </a:bodyPr>
          <a:lstStyle/>
          <a:p>
            <a:pPr algn="ctr"/>
            <a:r>
              <a:rPr lang="tr-TR" sz="1200" b="1" dirty="0">
                <a:solidFill>
                  <a:prstClr val="black"/>
                </a:solidFill>
              </a:rPr>
              <a:t>18 Kasım 2001</a:t>
            </a:r>
          </a:p>
          <a:p>
            <a:pPr algn="ctr"/>
            <a:r>
              <a:rPr lang="tr-TR" sz="1200" b="1" dirty="0">
                <a:solidFill>
                  <a:prstClr val="black"/>
                </a:solidFill>
              </a:rPr>
              <a:t>272 $</a:t>
            </a:r>
          </a:p>
        </p:txBody>
      </p:sp>
    </p:spTree>
    <p:extLst>
      <p:ext uri="{BB962C8B-B14F-4D97-AF65-F5344CB8AC3E}">
        <p14:creationId xmlns:p14="http://schemas.microsoft.com/office/powerpoint/2010/main" val="310517961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a:latin typeface="Times New Roman" panose="02020603050405020304" pitchFamily="18" charset="0"/>
                <a:cs typeface="Times New Roman" panose="02020603050405020304" pitchFamily="18" charset="0"/>
              </a:rPr>
              <a:t>ONS ALTIN GRAFİĞİ</a:t>
            </a:r>
            <a:br>
              <a:rPr lang="tr-TR" dirty="0"/>
            </a:b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27" y="1320802"/>
            <a:ext cx="8762293" cy="4535054"/>
          </a:xfrm>
        </p:spPr>
      </p:pic>
      <p:sp>
        <p:nvSpPr>
          <p:cNvPr id="5" name="Metin kutusu 4"/>
          <p:cNvSpPr txBox="1"/>
          <p:nvPr/>
        </p:nvSpPr>
        <p:spPr>
          <a:xfrm>
            <a:off x="1852681" y="1334619"/>
            <a:ext cx="599242" cy="553998"/>
          </a:xfrm>
          <a:prstGeom prst="rect">
            <a:avLst/>
          </a:prstGeom>
          <a:noFill/>
          <a:ln>
            <a:solidFill>
              <a:schemeClr val="accent1"/>
            </a:solidFill>
          </a:ln>
        </p:spPr>
        <p:txBody>
          <a:bodyPr wrap="square" rtlCol="0">
            <a:spAutoFit/>
          </a:bodyPr>
          <a:lstStyle/>
          <a:p>
            <a:pPr algn="ctr"/>
            <a:r>
              <a:rPr lang="tr-TR" sz="1000" b="1" dirty="0">
                <a:solidFill>
                  <a:prstClr val="black"/>
                </a:solidFill>
              </a:rPr>
              <a:t>4 Eylül 2011</a:t>
            </a:r>
          </a:p>
          <a:p>
            <a:pPr algn="ctr"/>
            <a:r>
              <a:rPr lang="tr-TR" sz="1000" b="1" dirty="0">
                <a:solidFill>
                  <a:prstClr val="black"/>
                </a:solidFill>
              </a:rPr>
              <a:t>1.920 $</a:t>
            </a:r>
          </a:p>
        </p:txBody>
      </p:sp>
      <p:sp>
        <p:nvSpPr>
          <p:cNvPr id="6" name="Metin kutusu 5"/>
          <p:cNvSpPr txBox="1"/>
          <p:nvPr/>
        </p:nvSpPr>
        <p:spPr>
          <a:xfrm>
            <a:off x="5264794" y="1094472"/>
            <a:ext cx="722912" cy="553998"/>
          </a:xfrm>
          <a:prstGeom prst="rect">
            <a:avLst/>
          </a:prstGeom>
          <a:noFill/>
          <a:ln>
            <a:solidFill>
              <a:schemeClr val="accent1"/>
            </a:solidFill>
          </a:ln>
        </p:spPr>
        <p:txBody>
          <a:bodyPr wrap="square" rtlCol="0">
            <a:spAutoFit/>
          </a:bodyPr>
          <a:lstStyle/>
          <a:p>
            <a:pPr algn="ctr"/>
            <a:r>
              <a:rPr lang="tr-TR" sz="1000" b="1" dirty="0">
                <a:solidFill>
                  <a:prstClr val="black"/>
                </a:solidFill>
              </a:rPr>
              <a:t>7 Ağustos </a:t>
            </a:r>
          </a:p>
          <a:p>
            <a:pPr algn="ctr"/>
            <a:r>
              <a:rPr lang="tr-TR" sz="1000" b="1" dirty="0">
                <a:solidFill>
                  <a:prstClr val="black"/>
                </a:solidFill>
              </a:rPr>
              <a:t>2020</a:t>
            </a:r>
          </a:p>
          <a:p>
            <a:pPr algn="ctr"/>
            <a:r>
              <a:rPr lang="tr-TR" sz="1000" b="1" dirty="0">
                <a:solidFill>
                  <a:prstClr val="black"/>
                </a:solidFill>
              </a:rPr>
              <a:t>2.074 $</a:t>
            </a:r>
          </a:p>
        </p:txBody>
      </p:sp>
      <p:sp>
        <p:nvSpPr>
          <p:cNvPr id="7" name="Metin kutusu 6"/>
          <p:cNvSpPr txBox="1"/>
          <p:nvPr/>
        </p:nvSpPr>
        <p:spPr>
          <a:xfrm>
            <a:off x="6074936" y="1094472"/>
            <a:ext cx="597677" cy="553998"/>
          </a:xfrm>
          <a:prstGeom prst="rect">
            <a:avLst/>
          </a:prstGeom>
          <a:noFill/>
          <a:ln>
            <a:solidFill>
              <a:schemeClr val="accent1"/>
            </a:solidFill>
          </a:ln>
        </p:spPr>
        <p:txBody>
          <a:bodyPr wrap="square" rtlCol="0">
            <a:spAutoFit/>
          </a:bodyPr>
          <a:lstStyle/>
          <a:p>
            <a:pPr algn="ctr"/>
            <a:r>
              <a:rPr lang="tr-TR" sz="1000" b="1" dirty="0">
                <a:solidFill>
                  <a:prstClr val="black"/>
                </a:solidFill>
              </a:rPr>
              <a:t>8 Mart </a:t>
            </a:r>
          </a:p>
          <a:p>
            <a:pPr algn="ctr"/>
            <a:r>
              <a:rPr lang="tr-TR" sz="1000" b="1" dirty="0">
                <a:solidFill>
                  <a:prstClr val="black"/>
                </a:solidFill>
              </a:rPr>
              <a:t>2022</a:t>
            </a:r>
          </a:p>
          <a:p>
            <a:pPr algn="ctr"/>
            <a:r>
              <a:rPr lang="tr-TR" sz="1000" b="1" dirty="0">
                <a:solidFill>
                  <a:prstClr val="black"/>
                </a:solidFill>
              </a:rPr>
              <a:t>2.070 $</a:t>
            </a:r>
          </a:p>
        </p:txBody>
      </p:sp>
      <p:sp>
        <p:nvSpPr>
          <p:cNvPr id="8" name="Metin kutusu 7">
            <a:extLst>
              <a:ext uri="{FF2B5EF4-FFF2-40B4-BE49-F238E27FC236}">
                <a16:creationId xmlns:a16="http://schemas.microsoft.com/office/drawing/2014/main" id="{A4B867EE-5557-07D4-003E-49F30C6F9095}"/>
              </a:ext>
            </a:extLst>
          </p:cNvPr>
          <p:cNvSpPr txBox="1"/>
          <p:nvPr/>
        </p:nvSpPr>
        <p:spPr>
          <a:xfrm>
            <a:off x="6742921" y="946876"/>
            <a:ext cx="601330" cy="553998"/>
          </a:xfrm>
          <a:prstGeom prst="rect">
            <a:avLst/>
          </a:prstGeom>
          <a:noFill/>
          <a:ln>
            <a:solidFill>
              <a:schemeClr val="accent1"/>
            </a:solidFill>
          </a:ln>
        </p:spPr>
        <p:txBody>
          <a:bodyPr wrap="square" rtlCol="0">
            <a:spAutoFit/>
          </a:bodyPr>
          <a:lstStyle/>
          <a:p>
            <a:pPr algn="ctr"/>
            <a:r>
              <a:rPr lang="tr-TR" sz="1000" b="1" dirty="0">
                <a:solidFill>
                  <a:prstClr val="black"/>
                </a:solidFill>
              </a:rPr>
              <a:t>4 Mayıs 2023 </a:t>
            </a:r>
          </a:p>
          <a:p>
            <a:pPr algn="ctr"/>
            <a:r>
              <a:rPr lang="tr-TR" sz="1000" b="1" dirty="0">
                <a:solidFill>
                  <a:prstClr val="black"/>
                </a:solidFill>
              </a:rPr>
              <a:t>2078 $</a:t>
            </a:r>
          </a:p>
        </p:txBody>
      </p:sp>
      <p:sp>
        <p:nvSpPr>
          <p:cNvPr id="9" name="Metin kutusu 8">
            <a:extLst>
              <a:ext uri="{FF2B5EF4-FFF2-40B4-BE49-F238E27FC236}">
                <a16:creationId xmlns:a16="http://schemas.microsoft.com/office/drawing/2014/main" id="{808A78DC-6109-9E73-1838-6F7B8FA68AA4}"/>
              </a:ext>
            </a:extLst>
          </p:cNvPr>
          <p:cNvSpPr txBox="1"/>
          <p:nvPr/>
        </p:nvSpPr>
        <p:spPr>
          <a:xfrm>
            <a:off x="7399706" y="813866"/>
            <a:ext cx="615819" cy="553998"/>
          </a:xfrm>
          <a:prstGeom prst="rect">
            <a:avLst/>
          </a:prstGeom>
          <a:noFill/>
          <a:ln>
            <a:solidFill>
              <a:schemeClr val="accent1"/>
            </a:solidFill>
          </a:ln>
        </p:spPr>
        <p:txBody>
          <a:bodyPr wrap="square" rtlCol="0">
            <a:spAutoFit/>
          </a:bodyPr>
          <a:lstStyle/>
          <a:p>
            <a:pPr algn="ctr"/>
            <a:r>
              <a:rPr lang="tr-TR" sz="1000" b="1" dirty="0">
                <a:solidFill>
                  <a:prstClr val="black"/>
                </a:solidFill>
              </a:rPr>
              <a:t>4 Aralık 2023</a:t>
            </a:r>
          </a:p>
          <a:p>
            <a:pPr algn="ctr"/>
            <a:r>
              <a:rPr lang="tr-TR" sz="1000" b="1" dirty="0">
                <a:solidFill>
                  <a:prstClr val="black"/>
                </a:solidFill>
              </a:rPr>
              <a:t>2.144 $</a:t>
            </a:r>
          </a:p>
        </p:txBody>
      </p:sp>
      <p:cxnSp>
        <p:nvCxnSpPr>
          <p:cNvPr id="11" name="Düz Ok Bağlayıcısı 10"/>
          <p:cNvCxnSpPr/>
          <p:nvPr/>
        </p:nvCxnSpPr>
        <p:spPr>
          <a:xfrm>
            <a:off x="2152073" y="1888617"/>
            <a:ext cx="9236" cy="16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p:cNvCxnSpPr>
            <a:stCxn id="6" idx="2"/>
          </p:cNvCxnSpPr>
          <p:nvPr/>
        </p:nvCxnSpPr>
        <p:spPr>
          <a:xfrm>
            <a:off x="5626250" y="1648470"/>
            <a:ext cx="534405" cy="143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p:cNvCxnSpPr>
            <a:stCxn id="7" idx="2"/>
          </p:cNvCxnSpPr>
          <p:nvPr/>
        </p:nvCxnSpPr>
        <p:spPr>
          <a:xfrm>
            <a:off x="6373775" y="1648470"/>
            <a:ext cx="484601" cy="30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p:cNvCxnSpPr/>
          <p:nvPr/>
        </p:nvCxnSpPr>
        <p:spPr>
          <a:xfrm>
            <a:off x="7056582" y="1500874"/>
            <a:ext cx="287669" cy="373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p:cNvCxnSpPr>
            <a:stCxn id="9" idx="2"/>
          </p:cNvCxnSpPr>
          <p:nvPr/>
        </p:nvCxnSpPr>
        <p:spPr>
          <a:xfrm flipH="1">
            <a:off x="7638473" y="1367864"/>
            <a:ext cx="69143" cy="319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Metin kutusu 23"/>
          <p:cNvSpPr txBox="1"/>
          <p:nvPr/>
        </p:nvSpPr>
        <p:spPr>
          <a:xfrm>
            <a:off x="7855902" y="1464791"/>
            <a:ext cx="591128" cy="553998"/>
          </a:xfrm>
          <a:prstGeom prst="rect">
            <a:avLst/>
          </a:prstGeom>
          <a:noFill/>
        </p:spPr>
        <p:txBody>
          <a:bodyPr wrap="square" rtlCol="0">
            <a:spAutoFit/>
          </a:bodyPr>
          <a:lstStyle/>
          <a:p>
            <a:pPr algn="ctr"/>
            <a:r>
              <a:rPr lang="tr-TR" sz="1000" b="1" dirty="0"/>
              <a:t>8 Mart 2024 2.195$</a:t>
            </a:r>
          </a:p>
        </p:txBody>
      </p:sp>
      <p:sp>
        <p:nvSpPr>
          <p:cNvPr id="25" name="Dikdörtgen 24"/>
          <p:cNvSpPr/>
          <p:nvPr/>
        </p:nvSpPr>
        <p:spPr>
          <a:xfrm>
            <a:off x="7846667" y="1487055"/>
            <a:ext cx="600363" cy="563418"/>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Metin kutusu 25">
            <a:extLst>
              <a:ext uri="{FF2B5EF4-FFF2-40B4-BE49-F238E27FC236}">
                <a16:creationId xmlns:a16="http://schemas.microsoft.com/office/drawing/2014/main" id="{C753B23C-527D-8859-69A0-13DA5553B173}"/>
              </a:ext>
            </a:extLst>
          </p:cNvPr>
          <p:cNvSpPr txBox="1"/>
          <p:nvPr/>
        </p:nvSpPr>
        <p:spPr>
          <a:xfrm>
            <a:off x="6858376" y="2714358"/>
            <a:ext cx="641539" cy="553998"/>
          </a:xfrm>
          <a:prstGeom prst="rect">
            <a:avLst/>
          </a:prstGeom>
          <a:noFill/>
          <a:ln>
            <a:solidFill>
              <a:schemeClr val="accent1"/>
            </a:solidFill>
          </a:ln>
        </p:spPr>
        <p:txBody>
          <a:bodyPr wrap="square" rtlCol="0">
            <a:spAutoFit/>
          </a:bodyPr>
          <a:lstStyle/>
          <a:p>
            <a:pPr algn="ctr"/>
            <a:r>
              <a:rPr lang="tr-TR" sz="1000" b="1" dirty="0">
                <a:solidFill>
                  <a:prstClr val="black"/>
                </a:solidFill>
              </a:rPr>
              <a:t>28 Eylül 2022</a:t>
            </a:r>
          </a:p>
          <a:p>
            <a:pPr algn="ctr"/>
            <a:r>
              <a:rPr lang="tr-TR" sz="1000" b="1" dirty="0">
                <a:solidFill>
                  <a:prstClr val="black"/>
                </a:solidFill>
              </a:rPr>
              <a:t>1.614 $</a:t>
            </a:r>
          </a:p>
        </p:txBody>
      </p:sp>
    </p:spTree>
    <p:extLst>
      <p:ext uri="{BB962C8B-B14F-4D97-AF65-F5344CB8AC3E}">
        <p14:creationId xmlns:p14="http://schemas.microsoft.com/office/powerpoint/2010/main" val="9497382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a:latin typeface="Times New Roman" panose="02020603050405020304" pitchFamily="18" charset="0"/>
                <a:cs typeface="Times New Roman" panose="02020603050405020304" pitchFamily="18" charset="0"/>
              </a:rPr>
              <a:t>ONS ALTIN GRAFİĞİ</a:t>
            </a:r>
            <a:br>
              <a:rPr lang="tr-TR" dirty="0"/>
            </a:b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80655"/>
            <a:ext cx="9144000" cy="4858328"/>
          </a:xfrm>
        </p:spPr>
      </p:pic>
      <p:sp>
        <p:nvSpPr>
          <p:cNvPr id="5" name="Metin kutusu 4">
            <a:extLst>
              <a:ext uri="{FF2B5EF4-FFF2-40B4-BE49-F238E27FC236}">
                <a16:creationId xmlns:a16="http://schemas.microsoft.com/office/drawing/2014/main" id="{1423F97B-64D8-8F5A-7598-4106AFD82135}"/>
              </a:ext>
            </a:extLst>
          </p:cNvPr>
          <p:cNvSpPr txBox="1"/>
          <p:nvPr/>
        </p:nvSpPr>
        <p:spPr>
          <a:xfrm>
            <a:off x="563418" y="926860"/>
            <a:ext cx="1017512" cy="646331"/>
          </a:xfrm>
          <a:prstGeom prst="rect">
            <a:avLst/>
          </a:prstGeom>
          <a:noFill/>
          <a:ln>
            <a:solidFill>
              <a:schemeClr val="accent1"/>
            </a:solidFill>
          </a:ln>
        </p:spPr>
        <p:txBody>
          <a:bodyPr wrap="square" rtlCol="0">
            <a:spAutoFit/>
          </a:bodyPr>
          <a:lstStyle/>
          <a:p>
            <a:pPr algn="ctr"/>
            <a:r>
              <a:rPr lang="tr-TR" sz="1200" b="1" dirty="0">
                <a:solidFill>
                  <a:prstClr val="black"/>
                </a:solidFill>
              </a:rPr>
              <a:t>7 Ağustos </a:t>
            </a:r>
          </a:p>
          <a:p>
            <a:pPr algn="ctr"/>
            <a:r>
              <a:rPr lang="tr-TR" sz="1200" b="1" dirty="0">
                <a:solidFill>
                  <a:prstClr val="black"/>
                </a:solidFill>
              </a:rPr>
              <a:t>2020</a:t>
            </a:r>
          </a:p>
          <a:p>
            <a:pPr algn="ctr"/>
            <a:r>
              <a:rPr lang="tr-TR" sz="1200" b="1" dirty="0">
                <a:solidFill>
                  <a:prstClr val="black"/>
                </a:solidFill>
              </a:rPr>
              <a:t>2.074 $</a:t>
            </a:r>
          </a:p>
        </p:txBody>
      </p:sp>
      <p:sp>
        <p:nvSpPr>
          <p:cNvPr id="7" name="Metin kutusu 6">
            <a:extLst>
              <a:ext uri="{FF2B5EF4-FFF2-40B4-BE49-F238E27FC236}">
                <a16:creationId xmlns:a16="http://schemas.microsoft.com/office/drawing/2014/main" id="{7E24EA4D-22D2-2FA1-A6C3-E042EA97B7FC}"/>
              </a:ext>
            </a:extLst>
          </p:cNvPr>
          <p:cNvSpPr txBox="1"/>
          <p:nvPr/>
        </p:nvSpPr>
        <p:spPr>
          <a:xfrm>
            <a:off x="3711466" y="1138526"/>
            <a:ext cx="948266" cy="646333"/>
          </a:xfrm>
          <a:prstGeom prst="rect">
            <a:avLst/>
          </a:prstGeom>
          <a:noFill/>
          <a:ln>
            <a:solidFill>
              <a:schemeClr val="accent1"/>
            </a:solidFill>
          </a:ln>
        </p:spPr>
        <p:txBody>
          <a:bodyPr wrap="square" rtlCol="0">
            <a:spAutoFit/>
          </a:bodyPr>
          <a:lstStyle/>
          <a:p>
            <a:pPr algn="ctr"/>
            <a:r>
              <a:rPr lang="tr-TR" sz="1200" b="1" dirty="0">
                <a:solidFill>
                  <a:prstClr val="black"/>
                </a:solidFill>
              </a:rPr>
              <a:t>8 Mart </a:t>
            </a:r>
          </a:p>
          <a:p>
            <a:pPr algn="ctr"/>
            <a:r>
              <a:rPr lang="tr-TR" sz="1200" b="1" dirty="0">
                <a:solidFill>
                  <a:prstClr val="black"/>
                </a:solidFill>
              </a:rPr>
              <a:t>2022</a:t>
            </a:r>
          </a:p>
          <a:p>
            <a:pPr algn="ctr"/>
            <a:r>
              <a:rPr lang="tr-TR" sz="1200" b="1" dirty="0">
                <a:solidFill>
                  <a:prstClr val="black"/>
                </a:solidFill>
              </a:rPr>
              <a:t>2.070 $</a:t>
            </a:r>
          </a:p>
        </p:txBody>
      </p:sp>
      <p:sp>
        <p:nvSpPr>
          <p:cNvPr id="8" name="Metin kutusu 7">
            <a:extLst>
              <a:ext uri="{FF2B5EF4-FFF2-40B4-BE49-F238E27FC236}">
                <a16:creationId xmlns:a16="http://schemas.microsoft.com/office/drawing/2014/main" id="{8E7199AA-835F-693D-E8A8-CC2528CD9928}"/>
              </a:ext>
            </a:extLst>
          </p:cNvPr>
          <p:cNvSpPr txBox="1"/>
          <p:nvPr/>
        </p:nvSpPr>
        <p:spPr>
          <a:xfrm>
            <a:off x="4855249" y="3756890"/>
            <a:ext cx="1404407" cy="461665"/>
          </a:xfrm>
          <a:prstGeom prst="rect">
            <a:avLst/>
          </a:prstGeom>
          <a:noFill/>
          <a:ln>
            <a:solidFill>
              <a:schemeClr val="accent1"/>
            </a:solidFill>
          </a:ln>
        </p:spPr>
        <p:txBody>
          <a:bodyPr wrap="square" rtlCol="0">
            <a:spAutoFit/>
          </a:bodyPr>
          <a:lstStyle/>
          <a:p>
            <a:pPr algn="ctr"/>
            <a:r>
              <a:rPr lang="tr-TR" sz="1200" b="1" dirty="0">
                <a:solidFill>
                  <a:prstClr val="black"/>
                </a:solidFill>
              </a:rPr>
              <a:t>28 Eylül 2022</a:t>
            </a:r>
          </a:p>
          <a:p>
            <a:pPr algn="ctr"/>
            <a:r>
              <a:rPr lang="tr-TR" sz="1200" b="1" dirty="0">
                <a:solidFill>
                  <a:prstClr val="black"/>
                </a:solidFill>
              </a:rPr>
              <a:t>1.614 $</a:t>
            </a:r>
          </a:p>
        </p:txBody>
      </p:sp>
      <p:sp>
        <p:nvSpPr>
          <p:cNvPr id="9" name="Metin kutusu 8">
            <a:extLst>
              <a:ext uri="{FF2B5EF4-FFF2-40B4-BE49-F238E27FC236}">
                <a16:creationId xmlns:a16="http://schemas.microsoft.com/office/drawing/2014/main" id="{01B6E28C-0FA3-B263-596C-DC5AE50C2D72}"/>
              </a:ext>
            </a:extLst>
          </p:cNvPr>
          <p:cNvSpPr txBox="1"/>
          <p:nvPr/>
        </p:nvSpPr>
        <p:spPr>
          <a:xfrm>
            <a:off x="6115242" y="1080655"/>
            <a:ext cx="880248" cy="646331"/>
          </a:xfrm>
          <a:prstGeom prst="rect">
            <a:avLst/>
          </a:prstGeom>
          <a:noFill/>
          <a:ln>
            <a:solidFill>
              <a:schemeClr val="accent1"/>
            </a:solidFill>
          </a:ln>
        </p:spPr>
        <p:txBody>
          <a:bodyPr wrap="square" rtlCol="0">
            <a:spAutoFit/>
          </a:bodyPr>
          <a:lstStyle/>
          <a:p>
            <a:pPr algn="ctr"/>
            <a:r>
              <a:rPr lang="tr-TR" sz="1200" b="1" dirty="0">
                <a:solidFill>
                  <a:prstClr val="black"/>
                </a:solidFill>
              </a:rPr>
              <a:t>4 Mayıs 2023 </a:t>
            </a:r>
          </a:p>
          <a:p>
            <a:pPr algn="ctr"/>
            <a:r>
              <a:rPr lang="tr-TR" sz="1200" b="1" dirty="0">
                <a:solidFill>
                  <a:prstClr val="black"/>
                </a:solidFill>
              </a:rPr>
              <a:t>2078 $</a:t>
            </a:r>
          </a:p>
        </p:txBody>
      </p:sp>
      <p:sp>
        <p:nvSpPr>
          <p:cNvPr id="10" name="Metin kutusu 9">
            <a:extLst>
              <a:ext uri="{FF2B5EF4-FFF2-40B4-BE49-F238E27FC236}">
                <a16:creationId xmlns:a16="http://schemas.microsoft.com/office/drawing/2014/main" id="{82D476FB-C9E0-15F3-84E3-8EA08D1AFF5D}"/>
              </a:ext>
            </a:extLst>
          </p:cNvPr>
          <p:cNvSpPr txBox="1"/>
          <p:nvPr/>
        </p:nvSpPr>
        <p:spPr>
          <a:xfrm>
            <a:off x="7227277" y="800100"/>
            <a:ext cx="751115" cy="646331"/>
          </a:xfrm>
          <a:prstGeom prst="rect">
            <a:avLst/>
          </a:prstGeom>
          <a:noFill/>
          <a:ln>
            <a:solidFill>
              <a:schemeClr val="accent1"/>
            </a:solidFill>
          </a:ln>
        </p:spPr>
        <p:txBody>
          <a:bodyPr wrap="square" rtlCol="0">
            <a:spAutoFit/>
          </a:bodyPr>
          <a:lstStyle/>
          <a:p>
            <a:pPr algn="ctr"/>
            <a:r>
              <a:rPr lang="tr-TR" sz="1200" b="1" dirty="0">
                <a:solidFill>
                  <a:prstClr val="black"/>
                </a:solidFill>
              </a:rPr>
              <a:t>4 Aralık </a:t>
            </a:r>
          </a:p>
          <a:p>
            <a:pPr algn="ctr"/>
            <a:r>
              <a:rPr lang="tr-TR" sz="1200" b="1" dirty="0">
                <a:solidFill>
                  <a:prstClr val="black"/>
                </a:solidFill>
              </a:rPr>
              <a:t>2023</a:t>
            </a:r>
          </a:p>
          <a:p>
            <a:pPr algn="ctr"/>
            <a:r>
              <a:rPr lang="tr-TR" sz="1200" b="1" dirty="0">
                <a:solidFill>
                  <a:prstClr val="black"/>
                </a:solidFill>
              </a:rPr>
              <a:t>2.144 $</a:t>
            </a:r>
          </a:p>
        </p:txBody>
      </p:sp>
      <p:sp>
        <p:nvSpPr>
          <p:cNvPr id="11" name="Metin kutusu 10"/>
          <p:cNvSpPr txBox="1"/>
          <p:nvPr/>
        </p:nvSpPr>
        <p:spPr>
          <a:xfrm>
            <a:off x="8351007" y="753933"/>
            <a:ext cx="579444" cy="600164"/>
          </a:xfrm>
          <a:prstGeom prst="rect">
            <a:avLst/>
          </a:prstGeom>
          <a:noFill/>
        </p:spPr>
        <p:txBody>
          <a:bodyPr wrap="square" rtlCol="0">
            <a:spAutoFit/>
          </a:bodyPr>
          <a:lstStyle/>
          <a:p>
            <a:pPr algn="ctr"/>
            <a:r>
              <a:rPr lang="tr-TR" sz="1100" b="1" dirty="0"/>
              <a:t>8 Mart 2024 2.195$</a:t>
            </a:r>
          </a:p>
        </p:txBody>
      </p:sp>
      <p:sp>
        <p:nvSpPr>
          <p:cNvPr id="12" name="Dikdörtgen 11"/>
          <p:cNvSpPr/>
          <p:nvPr/>
        </p:nvSpPr>
        <p:spPr>
          <a:xfrm>
            <a:off x="8371198" y="803591"/>
            <a:ext cx="559254" cy="593858"/>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806888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DBB3B-AB09-3B6F-5487-7E8DE4E480A8}"/>
            </a:ext>
          </a:extLst>
        </p:cNvPr>
        <p:cNvGrpSpPr/>
        <p:nvPr/>
      </p:nvGrpSpPr>
      <p:grpSpPr>
        <a:xfrm>
          <a:off x="0" y="0"/>
          <a:ext cx="0" cy="0"/>
          <a:chOff x="0" y="0"/>
          <a:chExt cx="0" cy="0"/>
        </a:xfrm>
      </p:grpSpPr>
      <p:sp>
        <p:nvSpPr>
          <p:cNvPr id="2" name="Unvan 1">
            <a:extLst>
              <a:ext uri="{FF2B5EF4-FFF2-40B4-BE49-F238E27FC236}">
                <a16:creationId xmlns:a16="http://schemas.microsoft.com/office/drawing/2014/main" id="{4F59C512-25F1-0A54-632E-55A20F773D28}"/>
              </a:ext>
            </a:extLst>
          </p:cNvPr>
          <p:cNvSpPr>
            <a:spLocks noGrp="1"/>
          </p:cNvSpPr>
          <p:nvPr>
            <p:ph type="title"/>
          </p:nvPr>
        </p:nvSpPr>
        <p:spPr/>
        <p:txBody>
          <a:bodyPr>
            <a:normAutofit fontScale="90000"/>
          </a:bodyPr>
          <a:lstStyle/>
          <a:p>
            <a:r>
              <a:rPr lang="tr-TR" dirty="0">
                <a:latin typeface="Times New Roman" panose="02020603050405020304" pitchFamily="18" charset="0"/>
                <a:cs typeface="Times New Roman" panose="02020603050405020304" pitchFamily="18" charset="0"/>
              </a:rPr>
              <a:t>ONS ALTIN GRAFİĞİ</a:t>
            </a:r>
            <a:br>
              <a:rPr lang="tr-TR" dirty="0"/>
            </a:br>
            <a:endParaRPr lang="tr-TR" dirty="0"/>
          </a:p>
        </p:txBody>
      </p:sp>
      <p:cxnSp>
        <p:nvCxnSpPr>
          <p:cNvPr id="11" name="Düz Ok Bağlayıcısı 10">
            <a:extLst>
              <a:ext uri="{FF2B5EF4-FFF2-40B4-BE49-F238E27FC236}">
                <a16:creationId xmlns:a16="http://schemas.microsoft.com/office/drawing/2014/main" id="{BEDBFF56-7D7B-0206-FBE1-645EC25B3460}"/>
              </a:ext>
            </a:extLst>
          </p:cNvPr>
          <p:cNvCxnSpPr/>
          <p:nvPr/>
        </p:nvCxnSpPr>
        <p:spPr>
          <a:xfrm>
            <a:off x="2152073" y="1888617"/>
            <a:ext cx="9236" cy="16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95BF7A65-F3DA-0DA4-8C03-DA3F575D4069}"/>
              </a:ext>
            </a:extLst>
          </p:cNvPr>
          <p:cNvCxnSpPr>
            <a:cxnSpLocks/>
          </p:cNvCxnSpPr>
          <p:nvPr/>
        </p:nvCxnSpPr>
        <p:spPr>
          <a:xfrm>
            <a:off x="5162812" y="2464159"/>
            <a:ext cx="757898" cy="9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B44D9CBC-DE2D-5E63-3960-22510BAF4C5C}"/>
              </a:ext>
            </a:extLst>
          </p:cNvPr>
          <p:cNvCxnSpPr>
            <a:cxnSpLocks/>
          </p:cNvCxnSpPr>
          <p:nvPr/>
        </p:nvCxnSpPr>
        <p:spPr>
          <a:xfrm>
            <a:off x="7210506" y="1687837"/>
            <a:ext cx="312333" cy="103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Metin kutusu 25">
            <a:extLst>
              <a:ext uri="{FF2B5EF4-FFF2-40B4-BE49-F238E27FC236}">
                <a16:creationId xmlns:a16="http://schemas.microsoft.com/office/drawing/2014/main" id="{67D86587-7E9D-B928-9E62-5742BF985660}"/>
              </a:ext>
            </a:extLst>
          </p:cNvPr>
          <p:cNvSpPr txBox="1"/>
          <p:nvPr/>
        </p:nvSpPr>
        <p:spPr>
          <a:xfrm>
            <a:off x="6858376" y="2714358"/>
            <a:ext cx="641539" cy="600164"/>
          </a:xfrm>
          <a:prstGeom prst="rect">
            <a:avLst/>
          </a:prstGeom>
          <a:noFill/>
          <a:ln>
            <a:solidFill>
              <a:schemeClr val="accent1"/>
            </a:solidFill>
          </a:ln>
        </p:spPr>
        <p:txBody>
          <a:bodyPr wrap="square" rtlCol="0">
            <a:spAutoFit/>
          </a:bodyPr>
          <a:lstStyle/>
          <a:p>
            <a:pPr algn="ctr"/>
            <a:r>
              <a:rPr lang="tr-TR" sz="1100" b="1" dirty="0">
                <a:solidFill>
                  <a:prstClr val="black"/>
                </a:solidFill>
              </a:rPr>
              <a:t>28 Eylül 2022</a:t>
            </a:r>
          </a:p>
          <a:p>
            <a:pPr algn="ctr"/>
            <a:r>
              <a:rPr lang="tr-TR" sz="1100" b="1" dirty="0">
                <a:solidFill>
                  <a:prstClr val="black"/>
                </a:solidFill>
              </a:rPr>
              <a:t>1.614 $</a:t>
            </a:r>
          </a:p>
        </p:txBody>
      </p:sp>
      <p:pic>
        <p:nvPicPr>
          <p:cNvPr id="14" name="İçerik Yer Tutucusu 13" descr="çizgi, öykü gelişim çizgisi; kumpas; grafiğini çıkarma, ekran görüntüsü içeren bir resim&#10;&#10;Açıklama otomatik olarak oluşturuldu">
            <a:extLst>
              <a:ext uri="{FF2B5EF4-FFF2-40B4-BE49-F238E27FC236}">
                <a16:creationId xmlns:a16="http://schemas.microsoft.com/office/drawing/2014/main" id="{E4544997-7526-5317-A812-5476D24B92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48" y="1139687"/>
            <a:ext cx="8865704" cy="5155096"/>
          </a:xfrm>
        </p:spPr>
      </p:pic>
      <p:sp>
        <p:nvSpPr>
          <p:cNvPr id="15" name="Metin kutusu 14">
            <a:extLst>
              <a:ext uri="{FF2B5EF4-FFF2-40B4-BE49-F238E27FC236}">
                <a16:creationId xmlns:a16="http://schemas.microsoft.com/office/drawing/2014/main" id="{8E30D2D0-A183-4596-EECD-0F2F26B9202B}"/>
              </a:ext>
            </a:extLst>
          </p:cNvPr>
          <p:cNvSpPr txBox="1"/>
          <p:nvPr/>
        </p:nvSpPr>
        <p:spPr>
          <a:xfrm>
            <a:off x="2266122" y="1969545"/>
            <a:ext cx="1113182"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300" b="1" dirty="0">
                <a:solidFill>
                  <a:prstClr val="black"/>
                </a:solidFill>
              </a:rPr>
              <a:t>4 Eylül 2011</a:t>
            </a:r>
          </a:p>
          <a:p>
            <a:pPr algn="ctr"/>
            <a:r>
              <a:rPr lang="tr-TR" sz="1300" b="1" dirty="0">
                <a:solidFill>
                  <a:prstClr val="black"/>
                </a:solidFill>
              </a:rPr>
              <a:t>1.920 $</a:t>
            </a:r>
          </a:p>
        </p:txBody>
      </p:sp>
      <p:sp>
        <p:nvSpPr>
          <p:cNvPr id="17" name="Metin kutusu 16">
            <a:extLst>
              <a:ext uri="{FF2B5EF4-FFF2-40B4-BE49-F238E27FC236}">
                <a16:creationId xmlns:a16="http://schemas.microsoft.com/office/drawing/2014/main" id="{05E3AAE6-209E-4FB9-3938-6AC3C03BCE91}"/>
              </a:ext>
            </a:extLst>
          </p:cNvPr>
          <p:cNvSpPr txBox="1"/>
          <p:nvPr/>
        </p:nvSpPr>
        <p:spPr>
          <a:xfrm>
            <a:off x="5920710" y="1687837"/>
            <a:ext cx="757898" cy="6001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100" b="1" dirty="0">
                <a:solidFill>
                  <a:prstClr val="black"/>
                </a:solidFill>
              </a:rPr>
              <a:t>7 Ağustos </a:t>
            </a:r>
          </a:p>
          <a:p>
            <a:pPr algn="ctr"/>
            <a:r>
              <a:rPr lang="tr-TR" sz="1100" b="1" dirty="0">
                <a:solidFill>
                  <a:prstClr val="black"/>
                </a:solidFill>
              </a:rPr>
              <a:t>2020</a:t>
            </a:r>
          </a:p>
          <a:p>
            <a:pPr algn="ctr"/>
            <a:r>
              <a:rPr lang="tr-TR" sz="1100" b="1" dirty="0">
                <a:solidFill>
                  <a:prstClr val="black"/>
                </a:solidFill>
              </a:rPr>
              <a:t>2.074 $</a:t>
            </a:r>
          </a:p>
        </p:txBody>
      </p:sp>
      <p:sp>
        <p:nvSpPr>
          <p:cNvPr id="19" name="Metin kutusu 18">
            <a:extLst>
              <a:ext uri="{FF2B5EF4-FFF2-40B4-BE49-F238E27FC236}">
                <a16:creationId xmlns:a16="http://schemas.microsoft.com/office/drawing/2014/main" id="{AF93B13C-C533-DABB-3436-D93C6E35C93B}"/>
              </a:ext>
            </a:extLst>
          </p:cNvPr>
          <p:cNvSpPr txBox="1"/>
          <p:nvPr/>
        </p:nvSpPr>
        <p:spPr>
          <a:xfrm>
            <a:off x="6755536" y="1687836"/>
            <a:ext cx="612673" cy="684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100" b="1" dirty="0">
                <a:solidFill>
                  <a:prstClr val="black"/>
                </a:solidFill>
              </a:rPr>
              <a:t>8 Mart </a:t>
            </a:r>
          </a:p>
          <a:p>
            <a:pPr algn="ctr"/>
            <a:r>
              <a:rPr lang="tr-TR" sz="1100" b="1" dirty="0">
                <a:solidFill>
                  <a:prstClr val="black"/>
                </a:solidFill>
              </a:rPr>
              <a:t>2022</a:t>
            </a:r>
          </a:p>
          <a:p>
            <a:pPr algn="ctr"/>
            <a:r>
              <a:rPr lang="tr-TR" sz="1100" b="1" dirty="0">
                <a:solidFill>
                  <a:prstClr val="black"/>
                </a:solidFill>
              </a:rPr>
              <a:t>2.070 $</a:t>
            </a:r>
          </a:p>
          <a:p>
            <a:endParaRPr lang="tr-TR" dirty="0"/>
          </a:p>
        </p:txBody>
      </p:sp>
      <p:sp>
        <p:nvSpPr>
          <p:cNvPr id="20" name="Metin kutusu 19">
            <a:extLst>
              <a:ext uri="{FF2B5EF4-FFF2-40B4-BE49-F238E27FC236}">
                <a16:creationId xmlns:a16="http://schemas.microsoft.com/office/drawing/2014/main" id="{2C79CD62-B7ED-0763-AE5D-EF5004893F0C}"/>
              </a:ext>
            </a:extLst>
          </p:cNvPr>
          <p:cNvSpPr txBox="1"/>
          <p:nvPr/>
        </p:nvSpPr>
        <p:spPr>
          <a:xfrm>
            <a:off x="7484404" y="1550503"/>
            <a:ext cx="720000" cy="612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100" b="1" dirty="0">
                <a:solidFill>
                  <a:prstClr val="black"/>
                </a:solidFill>
              </a:rPr>
              <a:t>4 Mayıs 2023 </a:t>
            </a:r>
          </a:p>
          <a:p>
            <a:pPr algn="ctr"/>
            <a:r>
              <a:rPr lang="tr-TR" sz="1100" b="1" dirty="0">
                <a:solidFill>
                  <a:prstClr val="black"/>
                </a:solidFill>
              </a:rPr>
              <a:t>2078 $</a:t>
            </a:r>
          </a:p>
          <a:p>
            <a:endParaRPr lang="tr-TR" dirty="0"/>
          </a:p>
        </p:txBody>
      </p:sp>
      <p:sp>
        <p:nvSpPr>
          <p:cNvPr id="21" name="Metin kutusu 20">
            <a:extLst>
              <a:ext uri="{FF2B5EF4-FFF2-40B4-BE49-F238E27FC236}">
                <a16:creationId xmlns:a16="http://schemas.microsoft.com/office/drawing/2014/main" id="{2D2E8DBA-A78E-4847-4FDF-343B5032C42D}"/>
              </a:ext>
            </a:extLst>
          </p:cNvPr>
          <p:cNvSpPr txBox="1"/>
          <p:nvPr/>
        </p:nvSpPr>
        <p:spPr>
          <a:xfrm>
            <a:off x="7210505" y="3101008"/>
            <a:ext cx="756000" cy="684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100" b="1" dirty="0">
                <a:solidFill>
                  <a:prstClr val="black"/>
                </a:solidFill>
              </a:rPr>
              <a:t>28 Eylül 2022</a:t>
            </a:r>
          </a:p>
          <a:p>
            <a:pPr algn="ctr"/>
            <a:r>
              <a:rPr lang="tr-TR" sz="1100" b="1" dirty="0">
                <a:solidFill>
                  <a:prstClr val="black"/>
                </a:solidFill>
              </a:rPr>
              <a:t>1.614 $</a:t>
            </a:r>
          </a:p>
          <a:p>
            <a:endParaRPr lang="tr-TR" dirty="0"/>
          </a:p>
        </p:txBody>
      </p:sp>
      <p:sp>
        <p:nvSpPr>
          <p:cNvPr id="27" name="Metin kutusu 26">
            <a:extLst>
              <a:ext uri="{FF2B5EF4-FFF2-40B4-BE49-F238E27FC236}">
                <a16:creationId xmlns:a16="http://schemas.microsoft.com/office/drawing/2014/main" id="{6B583FE9-1AA3-4967-6290-B8BD21E9A6B1}"/>
              </a:ext>
            </a:extLst>
          </p:cNvPr>
          <p:cNvSpPr txBox="1"/>
          <p:nvPr/>
        </p:nvSpPr>
        <p:spPr>
          <a:xfrm>
            <a:off x="7856376" y="292401"/>
            <a:ext cx="1035537"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400" b="1" dirty="0"/>
              <a:t>22 Nisan </a:t>
            </a:r>
          </a:p>
          <a:p>
            <a:pPr algn="ctr"/>
            <a:r>
              <a:rPr lang="tr-TR" sz="1400" b="1" dirty="0"/>
              <a:t>2025                 3.500 $</a:t>
            </a:r>
          </a:p>
          <a:p>
            <a:endParaRPr lang="tr-TR" dirty="0"/>
          </a:p>
        </p:txBody>
      </p:sp>
      <mc:AlternateContent xmlns:mc="http://schemas.openxmlformats.org/markup-compatibility/2006" xmlns:p14="http://schemas.microsoft.com/office/powerpoint/2010/main">
        <mc:Choice Requires="p14">
          <p:contentPart p14:bwMode="auto" r:id="rId3">
            <p14:nvContentPartPr>
              <p14:cNvPr id="30" name="Mürekkep 29">
                <a:extLst>
                  <a:ext uri="{FF2B5EF4-FFF2-40B4-BE49-F238E27FC236}">
                    <a16:creationId xmlns:a16="http://schemas.microsoft.com/office/drawing/2014/main" id="{F9656BA7-6EC0-4F4F-76D9-DEBC8346FAB4}"/>
                  </a:ext>
                </a:extLst>
              </p14:cNvPr>
              <p14:cNvContentPartPr/>
              <p14:nvPr/>
            </p14:nvContentPartPr>
            <p14:xfrm>
              <a:off x="-2181923" y="1366816"/>
              <a:ext cx="360" cy="360"/>
            </p14:xfrm>
          </p:contentPart>
        </mc:Choice>
        <mc:Fallback xmlns="">
          <p:pic>
            <p:nvPicPr>
              <p:cNvPr id="30" name="Mürekkep 29">
                <a:extLst>
                  <a:ext uri="{FF2B5EF4-FFF2-40B4-BE49-F238E27FC236}">
                    <a16:creationId xmlns:a16="http://schemas.microsoft.com/office/drawing/2014/main" id="{F9656BA7-6EC0-4F4F-76D9-DEBC8346FAB4}"/>
                  </a:ext>
                </a:extLst>
              </p:cNvPr>
              <p:cNvPicPr/>
              <p:nvPr/>
            </p:nvPicPr>
            <p:blipFill>
              <a:blip r:embed="rId4"/>
              <a:stretch>
                <a:fillRect/>
              </a:stretch>
            </p:blipFill>
            <p:spPr>
              <a:xfrm>
                <a:off x="-2188043" y="1360696"/>
                <a:ext cx="12600" cy="12600"/>
              </a:xfrm>
              <a:prstGeom prst="rect">
                <a:avLst/>
              </a:prstGeom>
            </p:spPr>
          </p:pic>
        </mc:Fallback>
      </mc:AlternateContent>
    </p:spTree>
    <p:extLst>
      <p:ext uri="{BB962C8B-B14F-4D97-AF65-F5344CB8AC3E}">
        <p14:creationId xmlns:p14="http://schemas.microsoft.com/office/powerpoint/2010/main" val="1937523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42844" y="142852"/>
            <a:ext cx="8858312" cy="762839"/>
          </a:xfrm>
          <a:solidFill>
            <a:schemeClr val="bg1">
              <a:lumMod val="85000"/>
            </a:schemeClr>
          </a:solidFill>
          <a:ln w="19050">
            <a:solidFill>
              <a:schemeClr val="tx1"/>
            </a:solidFill>
          </a:ln>
        </p:spPr>
        <p:txBody>
          <a:bodyPr>
            <a:noAutofit/>
          </a:bodyPr>
          <a:lstStyle/>
          <a:p>
            <a:r>
              <a:rPr lang="tr-TR" sz="2400" b="1" dirty="0">
                <a:latin typeface="Times New Roman" pitchFamily="18" charset="0"/>
                <a:cs typeface="Times New Roman" pitchFamily="18" charset="0"/>
              </a:rPr>
              <a:t>KISA VE ORTA VADEDE</a:t>
            </a:r>
            <a:br>
              <a:rPr lang="tr-TR" sz="2400" b="1" dirty="0">
                <a:latin typeface="Times New Roman" pitchFamily="18" charset="0"/>
                <a:cs typeface="Times New Roman" pitchFamily="18" charset="0"/>
              </a:rPr>
            </a:br>
            <a:r>
              <a:rPr lang="tr-TR" sz="2400" b="1" dirty="0">
                <a:latin typeface="Times New Roman" pitchFamily="18" charset="0"/>
                <a:cs typeface="Times New Roman" pitchFamily="18" charset="0"/>
              </a:rPr>
              <a:t>ONS  ALTIN BEKLENTİMİZ</a:t>
            </a:r>
            <a:endParaRPr lang="tr-TR" sz="2400" dirty="0"/>
          </a:p>
        </p:txBody>
      </p:sp>
      <p:sp>
        <p:nvSpPr>
          <p:cNvPr id="3" name="2 İçerik Yer Tutucusu"/>
          <p:cNvSpPr>
            <a:spLocks noGrp="1"/>
          </p:cNvSpPr>
          <p:nvPr>
            <p:ph idx="1"/>
          </p:nvPr>
        </p:nvSpPr>
        <p:spPr>
          <a:xfrm>
            <a:off x="142844" y="905691"/>
            <a:ext cx="8858312" cy="5809457"/>
          </a:xfrm>
          <a:ln w="19050">
            <a:solidFill>
              <a:schemeClr val="tx1"/>
            </a:solidFill>
          </a:ln>
        </p:spPr>
        <p:txBody>
          <a:bodyPr>
            <a:normAutofit/>
          </a:bodyPr>
          <a:lstStyle/>
          <a:p>
            <a:pPr marL="514350" indent="-514350" algn="ctr">
              <a:buClrTx/>
              <a:buNone/>
            </a:pPr>
            <a:r>
              <a:rPr lang="tr-TR" sz="1800" b="1" u="sng" dirty="0">
                <a:latin typeface="Times New Roman" pitchFamily="18" charset="0"/>
                <a:cs typeface="Times New Roman" pitchFamily="18" charset="0"/>
              </a:rPr>
              <a:t>ONS ALTIN</a:t>
            </a:r>
          </a:p>
          <a:p>
            <a:pPr marL="514350" indent="-514350" algn="ctr">
              <a:buClrTx/>
              <a:buNone/>
            </a:pPr>
            <a:r>
              <a:rPr lang="tr-TR" sz="1900" dirty="0">
                <a:latin typeface="Times New Roman" pitchFamily="18" charset="0"/>
                <a:cs typeface="Times New Roman" pitchFamily="18" charset="0"/>
              </a:rPr>
              <a:t>6 ekim 2023 tarihinde 1.810 dolar olan ons altın</a:t>
            </a:r>
          </a:p>
          <a:p>
            <a:pPr marL="514350" indent="-514350" algn="ctr">
              <a:buClrTx/>
              <a:buNone/>
            </a:pPr>
            <a:r>
              <a:rPr lang="tr-TR" sz="1900" dirty="0">
                <a:latin typeface="Times New Roman" pitchFamily="18" charset="0"/>
                <a:cs typeface="Times New Roman" pitchFamily="18" charset="0"/>
              </a:rPr>
              <a:t>6 ekim 2023 tarihinden beri artmaktadır.</a:t>
            </a:r>
          </a:p>
          <a:p>
            <a:pPr marL="514350" indent="-514350" algn="ctr">
              <a:buClrTx/>
              <a:buNone/>
            </a:pPr>
            <a:r>
              <a:rPr lang="tr-TR" sz="1900" dirty="0">
                <a:latin typeface="Times New Roman" pitchFamily="18" charset="0"/>
                <a:cs typeface="Times New Roman" pitchFamily="18" charset="0"/>
              </a:rPr>
              <a:t>Kısa ve orta vadede ons altının artmaya devam edeceğini tahmin ediyoruz</a:t>
            </a:r>
            <a:r>
              <a:rPr lang="tr-TR" sz="1800" dirty="0">
                <a:latin typeface="Times New Roman" pitchFamily="18" charset="0"/>
                <a:cs typeface="Times New Roman" pitchFamily="18" charset="0"/>
              </a:rPr>
              <a:t>.</a:t>
            </a:r>
          </a:p>
          <a:p>
            <a:pPr marL="514350" indent="-514350" algn="ctr">
              <a:buClrTx/>
              <a:buNone/>
            </a:pPr>
            <a:endParaRPr lang="tr-TR" sz="1800" dirty="0">
              <a:latin typeface="Times New Roman" pitchFamily="18" charset="0"/>
              <a:cs typeface="Times New Roman" pitchFamily="18" charset="0"/>
            </a:endParaRPr>
          </a:p>
          <a:p>
            <a:pPr marL="514350" indent="-514350" algn="ctr">
              <a:buNone/>
            </a:pPr>
            <a:r>
              <a:rPr lang="tr-TR" sz="1800" b="1" u="sng" dirty="0">
                <a:latin typeface="Times New Roman" pitchFamily="18" charset="0"/>
                <a:cs typeface="Times New Roman" pitchFamily="18" charset="0"/>
              </a:rPr>
              <a:t>KISA VADEDE</a:t>
            </a:r>
            <a:r>
              <a:rPr lang="tr-TR" sz="1800" u="sng" dirty="0">
                <a:latin typeface="Times New Roman" pitchFamily="18" charset="0"/>
                <a:cs typeface="Times New Roman" pitchFamily="18" charset="0"/>
              </a:rPr>
              <a:t> </a:t>
            </a:r>
            <a:r>
              <a:rPr lang="tr-TR" sz="1800" b="1" u="sng" dirty="0">
                <a:latin typeface="Times New Roman" pitchFamily="18" charset="0"/>
                <a:cs typeface="Times New Roman" pitchFamily="18" charset="0"/>
              </a:rPr>
              <a:t>( 1 AY )</a:t>
            </a:r>
          </a:p>
          <a:p>
            <a:pPr marL="514350" indent="-514350" algn="ctr">
              <a:buClrTx/>
              <a:buNone/>
            </a:pPr>
            <a:r>
              <a:rPr lang="tr-TR" sz="1800" dirty="0">
                <a:latin typeface="Times New Roman" pitchFamily="18" charset="0"/>
                <a:cs typeface="Times New Roman" pitchFamily="18" charset="0"/>
              </a:rPr>
              <a:t>                                                                    </a:t>
            </a:r>
          </a:p>
          <a:p>
            <a:pPr marL="514350" indent="-514350" algn="ctr">
              <a:buClrTx/>
              <a:buNone/>
            </a:pPr>
            <a:r>
              <a:rPr lang="tr-TR" sz="2200" dirty="0">
                <a:latin typeface="Times New Roman" pitchFamily="18" charset="0"/>
                <a:cs typeface="Times New Roman" pitchFamily="18" charset="0"/>
              </a:rPr>
              <a:t>  Biz kısa vadede, altının ons fiyatının </a:t>
            </a:r>
            <a:r>
              <a:rPr lang="tr-TR" sz="2200" b="1" dirty="0">
                <a:highlight>
                  <a:srgbClr val="FFFF00"/>
                </a:highlight>
                <a:latin typeface="Times New Roman" pitchFamily="18" charset="0"/>
                <a:cs typeface="Times New Roman" pitchFamily="18" charset="0"/>
              </a:rPr>
              <a:t>3.100 – 3.500 Dolar arasında</a:t>
            </a:r>
            <a:r>
              <a:rPr lang="tr-TR" sz="2200" b="1" dirty="0">
                <a:latin typeface="Times New Roman" pitchFamily="18" charset="0"/>
                <a:cs typeface="Times New Roman" pitchFamily="18" charset="0"/>
              </a:rPr>
              <a:t>                                         </a:t>
            </a:r>
            <a:r>
              <a:rPr lang="tr-TR" sz="2200" dirty="0">
                <a:latin typeface="Times New Roman" pitchFamily="18" charset="0"/>
                <a:cs typeface="Times New Roman" pitchFamily="18" charset="0"/>
              </a:rPr>
              <a:t>hareket edeceğini öngörüyoruz.</a:t>
            </a:r>
          </a:p>
          <a:p>
            <a:pPr marL="514350" indent="-514350" algn="ctr">
              <a:buClrTx/>
              <a:buNone/>
            </a:pPr>
            <a:endParaRPr lang="tr-TR" sz="1800" dirty="0">
              <a:latin typeface="Times New Roman" pitchFamily="18" charset="0"/>
              <a:cs typeface="Times New Roman" pitchFamily="18" charset="0"/>
            </a:endParaRPr>
          </a:p>
          <a:p>
            <a:pPr marL="514350" indent="-514350" algn="ctr">
              <a:buClrTx/>
              <a:buNone/>
            </a:pPr>
            <a:endParaRPr lang="tr-TR" sz="1800" dirty="0">
              <a:latin typeface="Times New Roman" pitchFamily="18" charset="0"/>
              <a:cs typeface="Times New Roman" pitchFamily="18" charset="0"/>
            </a:endParaRPr>
          </a:p>
          <a:p>
            <a:pPr marL="514350" indent="-514350" algn="ctr">
              <a:buNone/>
            </a:pPr>
            <a:r>
              <a:rPr lang="tr-TR" sz="2000" b="1" u="sng" dirty="0">
                <a:latin typeface="Times New Roman" pitchFamily="18" charset="0"/>
                <a:cs typeface="Times New Roman" pitchFamily="18" charset="0"/>
              </a:rPr>
              <a:t>2025  YILINDA</a:t>
            </a:r>
          </a:p>
          <a:p>
            <a:pPr marL="514350" indent="-514350" algn="ctr">
              <a:buNone/>
            </a:pPr>
            <a:endParaRPr lang="tr-TR" sz="2000" dirty="0">
              <a:latin typeface="Times New Roman" pitchFamily="18" charset="0"/>
              <a:cs typeface="Times New Roman" pitchFamily="18" charset="0"/>
            </a:endParaRPr>
          </a:p>
          <a:p>
            <a:pPr marL="514350" indent="-514350" algn="ctr">
              <a:buClrTx/>
              <a:buNone/>
            </a:pPr>
            <a:r>
              <a:rPr lang="tr-TR" sz="2000" dirty="0">
                <a:latin typeface="Times New Roman" pitchFamily="18" charset="0"/>
                <a:cs typeface="Times New Roman" pitchFamily="18" charset="0"/>
              </a:rPr>
              <a:t> </a:t>
            </a:r>
            <a:r>
              <a:rPr lang="tr-TR" sz="2200" dirty="0">
                <a:latin typeface="Times New Roman" pitchFamily="18" charset="0"/>
                <a:cs typeface="Times New Roman" pitchFamily="18" charset="0"/>
              </a:rPr>
              <a:t>Ons altın fiyatının </a:t>
            </a:r>
          </a:p>
          <a:p>
            <a:pPr marL="514350" indent="-514350" algn="ctr">
              <a:buClrTx/>
              <a:buNone/>
            </a:pPr>
            <a:r>
              <a:rPr lang="tr-TR" sz="2200" b="1" dirty="0">
                <a:highlight>
                  <a:srgbClr val="FFFF00"/>
                </a:highlight>
                <a:latin typeface="Times New Roman" pitchFamily="18" charset="0"/>
                <a:cs typeface="Times New Roman" pitchFamily="18" charset="0"/>
              </a:rPr>
              <a:t>3.900 Doları geçeceğini </a:t>
            </a:r>
            <a:r>
              <a:rPr lang="tr-TR" sz="2200" dirty="0">
                <a:highlight>
                  <a:srgbClr val="FFFF00"/>
                </a:highlight>
                <a:latin typeface="Times New Roman" pitchFamily="18" charset="0"/>
                <a:cs typeface="Times New Roman" pitchFamily="18" charset="0"/>
              </a:rPr>
              <a:t>tahmin ediyoruz.</a:t>
            </a:r>
          </a:p>
        </p:txBody>
      </p:sp>
    </p:spTree>
    <p:extLst>
      <p:ext uri="{BB962C8B-B14F-4D97-AF65-F5344CB8AC3E}">
        <p14:creationId xmlns:p14="http://schemas.microsoft.com/office/powerpoint/2010/main" val="2604020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Başlık"/>
          <p:cNvSpPr>
            <a:spLocks noGrp="1"/>
          </p:cNvSpPr>
          <p:nvPr>
            <p:ph type="title" idx="4294967295"/>
          </p:nvPr>
        </p:nvSpPr>
        <p:spPr>
          <a:xfrm>
            <a:off x="206062" y="131599"/>
            <a:ext cx="8768120" cy="676269"/>
          </a:xfrm>
        </p:spPr>
        <p:txBody>
          <a:bodyPr>
            <a:normAutofit fontScale="90000"/>
          </a:bodyPr>
          <a:lstStyle/>
          <a:p>
            <a:r>
              <a:rPr lang="tr-TR" sz="2400" b="1" dirty="0">
                <a:latin typeface="Times New Roman" pitchFamily="18" charset="0"/>
                <a:cs typeface="Times New Roman" pitchFamily="18" charset="0"/>
              </a:rPr>
              <a:t>2000-2024 YILI BÜTÇE AÇIĞININ MİLLİ GELİRE ORANI</a:t>
            </a:r>
            <a:br>
              <a:rPr lang="tr-TR" sz="2300" b="1" dirty="0">
                <a:latin typeface="Times New Roman" pitchFamily="18" charset="0"/>
                <a:cs typeface="Times New Roman" pitchFamily="18" charset="0"/>
              </a:rPr>
            </a:br>
            <a:r>
              <a:rPr lang="tr-TR" sz="2300" b="1" dirty="0">
                <a:latin typeface="Times New Roman" pitchFamily="18" charset="0"/>
                <a:cs typeface="Times New Roman" pitchFamily="18" charset="0"/>
              </a:rPr>
              <a:t>(Kaynak: 24 Mart 2025 (</a:t>
            </a:r>
            <a:r>
              <a:rPr lang="tr-TR" sz="2300" b="1" dirty="0">
                <a:latin typeface="Times New Roman" pitchFamily="18" charset="0"/>
                <a:cs typeface="Times New Roman" pitchFamily="18" charset="0"/>
                <a:hlinkClick r:id="rId3"/>
              </a:rPr>
              <a:t>www.tuik.gov.tr</a:t>
            </a:r>
            <a:r>
              <a:rPr lang="tr-TR" sz="2300" b="1" dirty="0">
                <a:latin typeface="Times New Roman" pitchFamily="18" charset="0"/>
                <a:cs typeface="Times New Roman" pitchFamily="18" charset="0"/>
              </a:rPr>
              <a:t> )</a:t>
            </a:r>
            <a:endParaRPr lang="tr-TR" dirty="0"/>
          </a:p>
        </p:txBody>
      </p:sp>
      <p:graphicFrame>
        <p:nvGraphicFramePr>
          <p:cNvPr id="4" name="3 İçerik Yer Tutucusu"/>
          <p:cNvGraphicFramePr>
            <a:graphicFrameLocks noGrp="1"/>
          </p:cNvGraphicFramePr>
          <p:nvPr>
            <p:ph idx="4294967295"/>
            <p:extLst>
              <p:ext uri="{D42A27DB-BD31-4B8C-83A1-F6EECF244321}">
                <p14:modId xmlns:p14="http://schemas.microsoft.com/office/powerpoint/2010/main" val="1061159420"/>
              </p:ext>
            </p:extLst>
          </p:nvPr>
        </p:nvGraphicFramePr>
        <p:xfrm>
          <a:off x="103030" y="949912"/>
          <a:ext cx="8871153" cy="5765691"/>
        </p:xfrm>
        <a:graphic>
          <a:graphicData uri="http://schemas.openxmlformats.org/drawingml/2006/table">
            <a:tbl>
              <a:tblPr firstRow="1" bandRow="1">
                <a:tableStyleId>{5940675A-B579-460E-94D1-54222C63F5DA}</a:tableStyleId>
              </a:tblPr>
              <a:tblGrid>
                <a:gridCol w="721218">
                  <a:extLst>
                    <a:ext uri="{9D8B030D-6E8A-4147-A177-3AD203B41FA5}">
                      <a16:colId xmlns:a16="http://schemas.microsoft.com/office/drawing/2014/main" val="20000"/>
                    </a:ext>
                  </a:extLst>
                </a:gridCol>
                <a:gridCol w="1275008">
                  <a:extLst>
                    <a:ext uri="{9D8B030D-6E8A-4147-A177-3AD203B41FA5}">
                      <a16:colId xmlns:a16="http://schemas.microsoft.com/office/drawing/2014/main" val="20001"/>
                    </a:ext>
                  </a:extLst>
                </a:gridCol>
                <a:gridCol w="1236372">
                  <a:extLst>
                    <a:ext uri="{9D8B030D-6E8A-4147-A177-3AD203B41FA5}">
                      <a16:colId xmlns:a16="http://schemas.microsoft.com/office/drawing/2014/main" val="20002"/>
                    </a:ext>
                  </a:extLst>
                </a:gridCol>
                <a:gridCol w="1202993">
                  <a:extLst>
                    <a:ext uri="{9D8B030D-6E8A-4147-A177-3AD203B41FA5}">
                      <a16:colId xmlns:a16="http://schemas.microsoft.com/office/drawing/2014/main" val="20003"/>
                    </a:ext>
                  </a:extLst>
                </a:gridCol>
                <a:gridCol w="754596">
                  <a:extLst>
                    <a:ext uri="{9D8B030D-6E8A-4147-A177-3AD203B41FA5}">
                      <a16:colId xmlns:a16="http://schemas.microsoft.com/office/drawing/2014/main" val="20004"/>
                    </a:ext>
                  </a:extLst>
                </a:gridCol>
                <a:gridCol w="1197735">
                  <a:extLst>
                    <a:ext uri="{9D8B030D-6E8A-4147-A177-3AD203B41FA5}">
                      <a16:colId xmlns:a16="http://schemas.microsoft.com/office/drawing/2014/main" val="20005"/>
                    </a:ext>
                  </a:extLst>
                </a:gridCol>
                <a:gridCol w="1249251">
                  <a:extLst>
                    <a:ext uri="{9D8B030D-6E8A-4147-A177-3AD203B41FA5}">
                      <a16:colId xmlns:a16="http://schemas.microsoft.com/office/drawing/2014/main" val="20006"/>
                    </a:ext>
                  </a:extLst>
                </a:gridCol>
                <a:gridCol w="1233980">
                  <a:extLst>
                    <a:ext uri="{9D8B030D-6E8A-4147-A177-3AD203B41FA5}">
                      <a16:colId xmlns:a16="http://schemas.microsoft.com/office/drawing/2014/main" val="20007"/>
                    </a:ext>
                  </a:extLst>
                </a:gridCol>
              </a:tblGrid>
              <a:tr h="839965">
                <a:tc>
                  <a:txBody>
                    <a:bodyPr/>
                    <a:lstStyle/>
                    <a:p>
                      <a:pPr algn="ctr"/>
                      <a:r>
                        <a:rPr lang="tr-TR" sz="1350" dirty="0">
                          <a:solidFill>
                            <a:schemeClr val="tx1"/>
                          </a:solidFill>
                          <a:latin typeface="Trebuchet MS" pitchFamily="34" charset="0"/>
                        </a:rPr>
                        <a:t>YIL</a:t>
                      </a:r>
                    </a:p>
                    <a:p>
                      <a:pPr algn="ctr"/>
                      <a:r>
                        <a:rPr lang="tr-TR" sz="1350" dirty="0">
                          <a:solidFill>
                            <a:schemeClr val="tx1"/>
                          </a:solidFill>
                          <a:latin typeface="Trebuchet MS" pitchFamily="34" charset="0"/>
                        </a:rPr>
                        <a:t>SONU</a:t>
                      </a:r>
                    </a:p>
                  </a:txBody>
                  <a:tcPr anchor="ctr">
                    <a:solidFill>
                      <a:schemeClr val="accent3">
                        <a:lumMod val="40000"/>
                        <a:lumOff val="60000"/>
                      </a:schemeClr>
                    </a:solidFill>
                  </a:tcPr>
                </a:tc>
                <a:tc>
                  <a:txBody>
                    <a:bodyPr/>
                    <a:lstStyle/>
                    <a:p>
                      <a:pPr algn="ctr" fontAlgn="ctr"/>
                      <a:r>
                        <a:rPr lang="tr-TR" sz="1350" b="1" i="0" u="none" strike="noStrike" dirty="0">
                          <a:solidFill>
                            <a:schemeClr val="tx1"/>
                          </a:solidFill>
                          <a:latin typeface="Trebuchet MS"/>
                        </a:rPr>
                        <a:t>BÜTÇE AÇIĞI</a:t>
                      </a:r>
                    </a:p>
                    <a:p>
                      <a:pPr algn="ctr" fontAlgn="ctr"/>
                      <a:r>
                        <a:rPr lang="tr-TR" sz="1350" b="1" i="0" u="none" strike="noStrike" dirty="0">
                          <a:solidFill>
                            <a:schemeClr val="tx1"/>
                          </a:solidFill>
                          <a:latin typeface="Trebuchet MS"/>
                        </a:rPr>
                        <a:t>(MİLYON TL)</a:t>
                      </a:r>
                    </a:p>
                  </a:txBody>
                  <a:tcPr marL="171450" marR="9525" marT="9525" marB="0" anchor="ctr">
                    <a:solidFill>
                      <a:schemeClr val="accent3">
                        <a:lumMod val="40000"/>
                        <a:lumOff val="60000"/>
                      </a:schemeClr>
                    </a:solidFill>
                  </a:tcPr>
                </a:tc>
                <a:tc>
                  <a:txBody>
                    <a:bodyPr/>
                    <a:lstStyle/>
                    <a:p>
                      <a:pPr algn="ctr" fontAlgn="ctr"/>
                      <a:r>
                        <a:rPr lang="tr-TR" sz="1350" b="1" i="0" u="none" strike="noStrike" dirty="0">
                          <a:solidFill>
                            <a:schemeClr val="tx1"/>
                          </a:solidFill>
                          <a:latin typeface="Trebuchet MS"/>
                        </a:rPr>
                        <a:t>MİLLİ GELİR</a:t>
                      </a:r>
                    </a:p>
                    <a:p>
                      <a:pPr algn="ctr" fontAlgn="ctr"/>
                      <a:r>
                        <a:rPr lang="tr-TR" sz="1350" b="1" i="0" u="none" strike="noStrike" dirty="0">
                          <a:solidFill>
                            <a:schemeClr val="tx1"/>
                          </a:solidFill>
                          <a:latin typeface="Trebuchet MS"/>
                        </a:rPr>
                        <a:t>(MİLYON TL)</a:t>
                      </a:r>
                    </a:p>
                  </a:txBody>
                  <a:tcPr marL="171450" marR="9525" marT="9525" marB="0" anchor="ctr">
                    <a:solidFill>
                      <a:schemeClr val="accent3">
                        <a:lumMod val="40000"/>
                        <a:lumOff val="60000"/>
                      </a:schemeClr>
                    </a:solidFill>
                  </a:tcPr>
                </a:tc>
                <a:tc>
                  <a:txBody>
                    <a:bodyPr/>
                    <a:lstStyle/>
                    <a:p>
                      <a:pPr algn="ctr"/>
                      <a:r>
                        <a:rPr lang="tr-TR" sz="1350" b="1" dirty="0">
                          <a:solidFill>
                            <a:schemeClr val="tx1"/>
                          </a:solidFill>
                          <a:latin typeface="Trebuchet MS" pitchFamily="34" charset="0"/>
                        </a:rPr>
                        <a:t>BÜTÇE AÇIĞI/MİLLİ GELİR ORANI</a:t>
                      </a:r>
                    </a:p>
                  </a:txBody>
                  <a:tcPr anchor="ctr">
                    <a:lnR w="28575" cap="flat" cmpd="sng" algn="ctr">
                      <a:solidFill>
                        <a:schemeClr val="tx1"/>
                      </a:solidFill>
                      <a:prstDash val="solid"/>
                      <a:round/>
                      <a:headEnd type="none" w="med" len="med"/>
                      <a:tailEnd type="none" w="med" len="med"/>
                    </a:lnR>
                    <a:solidFill>
                      <a:schemeClr val="accent3">
                        <a:lumMod val="40000"/>
                        <a:lumOff val="60000"/>
                      </a:schemeClr>
                    </a:solidFill>
                  </a:tcPr>
                </a:tc>
                <a:tc>
                  <a:txBody>
                    <a:bodyPr/>
                    <a:lstStyle/>
                    <a:p>
                      <a:pPr algn="ctr"/>
                      <a:r>
                        <a:rPr lang="tr-TR" sz="1350" dirty="0">
                          <a:solidFill>
                            <a:schemeClr val="tx1"/>
                          </a:solidFill>
                          <a:latin typeface="Trebuchet MS" pitchFamily="34" charset="0"/>
                        </a:rPr>
                        <a:t>YIL</a:t>
                      </a:r>
                    </a:p>
                    <a:p>
                      <a:pPr algn="ctr"/>
                      <a:r>
                        <a:rPr lang="tr-TR" sz="1350" dirty="0">
                          <a:solidFill>
                            <a:schemeClr val="tx1"/>
                          </a:solidFill>
                          <a:latin typeface="Trebuchet MS" pitchFamily="34" charset="0"/>
                        </a:rPr>
                        <a:t>SONU</a:t>
                      </a:r>
                    </a:p>
                  </a:txBody>
                  <a:tcPr anchor="ctr">
                    <a:lnL w="28575" cap="flat" cmpd="sng" algn="ctr">
                      <a:solidFill>
                        <a:schemeClr val="tx1"/>
                      </a:solidFill>
                      <a:prstDash val="solid"/>
                      <a:round/>
                      <a:headEnd type="none" w="med" len="med"/>
                      <a:tailEnd type="none" w="med" len="med"/>
                    </a:lnL>
                    <a:solidFill>
                      <a:schemeClr val="accent3">
                        <a:lumMod val="40000"/>
                        <a:lumOff val="60000"/>
                      </a:schemeClr>
                    </a:solidFill>
                  </a:tcPr>
                </a:tc>
                <a:tc>
                  <a:txBody>
                    <a:bodyPr/>
                    <a:lstStyle/>
                    <a:p>
                      <a:pPr algn="ctr" fontAlgn="ctr"/>
                      <a:r>
                        <a:rPr lang="tr-TR" sz="1350" b="1" i="0" u="none" strike="noStrike" dirty="0">
                          <a:solidFill>
                            <a:schemeClr val="tx1"/>
                          </a:solidFill>
                          <a:latin typeface="Trebuchet MS"/>
                        </a:rPr>
                        <a:t>BÜTÇE AÇIĞI</a:t>
                      </a:r>
                    </a:p>
                    <a:p>
                      <a:pPr algn="ctr" fontAlgn="ctr"/>
                      <a:r>
                        <a:rPr lang="tr-TR" sz="1350" b="1" i="0" u="none" strike="noStrike" dirty="0">
                          <a:solidFill>
                            <a:schemeClr val="tx1"/>
                          </a:solidFill>
                          <a:latin typeface="Trebuchet MS"/>
                        </a:rPr>
                        <a:t>(MİLYON TL)</a:t>
                      </a:r>
                    </a:p>
                  </a:txBody>
                  <a:tcPr marL="171450" marR="9525" marT="9525" marB="0" anchor="ctr">
                    <a:solidFill>
                      <a:schemeClr val="accent3">
                        <a:lumMod val="40000"/>
                        <a:lumOff val="60000"/>
                      </a:schemeClr>
                    </a:solidFill>
                  </a:tcPr>
                </a:tc>
                <a:tc>
                  <a:txBody>
                    <a:bodyPr/>
                    <a:lstStyle/>
                    <a:p>
                      <a:pPr algn="ctr" fontAlgn="ctr"/>
                      <a:r>
                        <a:rPr lang="tr-TR" sz="1350" b="1" i="0" u="none" strike="noStrike" dirty="0">
                          <a:solidFill>
                            <a:schemeClr val="tx1"/>
                          </a:solidFill>
                          <a:latin typeface="Trebuchet MS"/>
                        </a:rPr>
                        <a:t>MİLLİ GELİR</a:t>
                      </a:r>
                    </a:p>
                    <a:p>
                      <a:pPr algn="ctr" fontAlgn="ctr"/>
                      <a:r>
                        <a:rPr lang="tr-TR" sz="1350" b="1" i="0" u="none" strike="noStrike" dirty="0">
                          <a:solidFill>
                            <a:schemeClr val="tx1"/>
                          </a:solidFill>
                          <a:latin typeface="Trebuchet MS"/>
                        </a:rPr>
                        <a:t>(MİLYON TL)</a:t>
                      </a:r>
                    </a:p>
                  </a:txBody>
                  <a:tcPr marL="171450" marR="9525" marT="9525" marB="0" anchor="ctr">
                    <a:solidFill>
                      <a:schemeClr val="accent3">
                        <a:lumMod val="40000"/>
                        <a:lumOff val="60000"/>
                      </a:schemeClr>
                    </a:solidFill>
                  </a:tcPr>
                </a:tc>
                <a:tc>
                  <a:txBody>
                    <a:bodyPr/>
                    <a:lstStyle/>
                    <a:p>
                      <a:pPr algn="ctr"/>
                      <a:r>
                        <a:rPr lang="tr-TR" sz="1350" b="1" dirty="0">
                          <a:solidFill>
                            <a:schemeClr val="tx1"/>
                          </a:solidFill>
                          <a:latin typeface="Trebuchet MS" pitchFamily="34" charset="0"/>
                        </a:rPr>
                        <a:t>BÜTÇE AÇIĞI/MİLLİ GELİR ORANI</a:t>
                      </a:r>
                    </a:p>
                  </a:txBody>
                  <a:tcPr anchor="ctr">
                    <a:solidFill>
                      <a:schemeClr val="accent3">
                        <a:lumMod val="40000"/>
                        <a:lumOff val="60000"/>
                      </a:schemeClr>
                    </a:solidFill>
                  </a:tcPr>
                </a:tc>
                <a:extLst>
                  <a:ext uri="{0D108BD9-81ED-4DB2-BD59-A6C34878D82A}">
                    <a16:rowId xmlns:a16="http://schemas.microsoft.com/office/drawing/2014/main" val="10001"/>
                  </a:ext>
                </a:extLst>
              </a:tr>
              <a:tr h="378902">
                <a:tc>
                  <a:txBody>
                    <a:bodyPr/>
                    <a:lstStyle/>
                    <a:p>
                      <a:pPr algn="l" fontAlgn="ctr"/>
                      <a:r>
                        <a:rPr lang="tr-TR" sz="1400" b="0" i="0" u="none" strike="noStrike" dirty="0">
                          <a:solidFill>
                            <a:srgbClr val="000000"/>
                          </a:solidFill>
                          <a:latin typeface="Trebuchet MS" pitchFamily="34" charset="0"/>
                        </a:rPr>
                        <a:t>2000</a:t>
                      </a:r>
                    </a:p>
                  </a:txBody>
                  <a:tcPr marL="171450"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-13.115</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170.666 </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7,6</a:t>
                      </a:r>
                    </a:p>
                  </a:txBody>
                  <a:tcPr marL="9525" marR="9525" marT="9525" marB="0" anchor="ctr">
                    <a:lnR w="28575" cap="flat" cmpd="sng" algn="ctr">
                      <a:solidFill>
                        <a:schemeClr val="tx1"/>
                      </a:solidFill>
                      <a:prstDash val="solid"/>
                      <a:round/>
                      <a:headEnd type="none" w="med" len="med"/>
                      <a:tailEnd type="none" w="med" len="med"/>
                    </a:lnR>
                  </a:tcPr>
                </a:tc>
                <a:tc>
                  <a:txBody>
                    <a:bodyPr/>
                    <a:lstStyle/>
                    <a:p>
                      <a:pPr algn="ctr" fontAlgn="ctr"/>
                      <a:r>
                        <a:rPr lang="tr-TR" sz="1400" b="0" i="0" u="none" strike="noStrike" kern="1200" dirty="0">
                          <a:solidFill>
                            <a:srgbClr val="000000"/>
                          </a:solidFill>
                          <a:latin typeface="Trebuchet MS" pitchFamily="34" charset="0"/>
                          <a:ea typeface="+mn-ea"/>
                          <a:cs typeface="+mn-cs"/>
                        </a:rPr>
                        <a:t>2013</a:t>
                      </a:r>
                    </a:p>
                  </a:txBody>
                  <a:tcPr marL="9525" marR="9525" marT="9525" marB="0" anchor="ctr">
                    <a:lnL w="28575" cap="flat" cmpd="sng" algn="ctr">
                      <a:solidFill>
                        <a:schemeClr val="tx1"/>
                      </a:solidFill>
                      <a:prstDash val="solid"/>
                      <a:round/>
                      <a:headEnd type="none" w="med" len="med"/>
                      <a:tailEnd type="none" w="med" len="med"/>
                    </a:lnL>
                    <a:noFill/>
                  </a:tcPr>
                </a:tc>
                <a:tc>
                  <a:txBody>
                    <a:bodyPr/>
                    <a:lstStyle/>
                    <a:p>
                      <a:pPr algn="ctr" fontAlgn="b"/>
                      <a:r>
                        <a:rPr lang="tr-TR" sz="1400" b="0" i="0" u="none" strike="noStrike" kern="1200" dirty="0">
                          <a:solidFill>
                            <a:srgbClr val="000000"/>
                          </a:solidFill>
                          <a:latin typeface="Trebuchet MS" pitchFamily="34" charset="0"/>
                          <a:ea typeface="+mn-ea"/>
                          <a:cs typeface="+mn-cs"/>
                        </a:rPr>
                        <a:t>-18.543</a:t>
                      </a:r>
                    </a:p>
                  </a:txBody>
                  <a:tcPr marL="9525" marR="9525" marT="9525" marB="0" anchor="ctr">
                    <a:noFill/>
                  </a:tcPr>
                </a:tc>
                <a:tc>
                  <a:txBody>
                    <a:bodyPr/>
                    <a:lstStyle/>
                    <a:p>
                      <a:pPr algn="ctr" fontAlgn="b"/>
                      <a:r>
                        <a:rPr lang="tr-TR" sz="1400" b="0" i="0" u="none" strike="noStrike" kern="1200" dirty="0">
                          <a:solidFill>
                            <a:srgbClr val="000000"/>
                          </a:solidFill>
                          <a:latin typeface="Trebuchet MS" pitchFamily="34" charset="0"/>
                          <a:ea typeface="+mn-ea"/>
                          <a:cs typeface="+mn-cs"/>
                        </a:rPr>
                        <a:t>  1.809.713</a:t>
                      </a:r>
                    </a:p>
                  </a:txBody>
                  <a:tcPr marL="9525" marR="9525" marT="9525" marB="0" anchor="ctr">
                    <a:noFill/>
                  </a:tcPr>
                </a:tc>
                <a:tc>
                  <a:txBody>
                    <a:bodyPr/>
                    <a:lstStyle/>
                    <a:p>
                      <a:pPr algn="ctr" fontAlgn="ctr"/>
                      <a:r>
                        <a:rPr lang="tr-TR" sz="1400" b="0" i="0" u="none" strike="noStrike" kern="1200" dirty="0">
                          <a:solidFill>
                            <a:srgbClr val="000000"/>
                          </a:solidFill>
                          <a:latin typeface="Arial"/>
                          <a:ea typeface="+mn-ea"/>
                          <a:cs typeface="+mn-cs"/>
                        </a:rPr>
                        <a:t>% 1,0</a:t>
                      </a:r>
                    </a:p>
                  </a:txBody>
                  <a:tcPr marL="9525" marR="9525" marT="9525" marB="0" anchor="ctr">
                    <a:noFill/>
                  </a:tcPr>
                </a:tc>
                <a:extLst>
                  <a:ext uri="{0D108BD9-81ED-4DB2-BD59-A6C34878D82A}">
                    <a16:rowId xmlns:a16="http://schemas.microsoft.com/office/drawing/2014/main" val="10002"/>
                  </a:ext>
                </a:extLst>
              </a:tr>
              <a:tr h="378902">
                <a:tc>
                  <a:txBody>
                    <a:bodyPr/>
                    <a:lstStyle/>
                    <a:p>
                      <a:pPr algn="l" fontAlgn="ctr"/>
                      <a:r>
                        <a:rPr lang="tr-TR" sz="1400" b="0" i="0" u="none" strike="noStrike" dirty="0">
                          <a:solidFill>
                            <a:srgbClr val="000000"/>
                          </a:solidFill>
                          <a:latin typeface="Trebuchet MS" pitchFamily="34" charset="0"/>
                        </a:rPr>
                        <a:t>2001</a:t>
                      </a:r>
                    </a:p>
                  </a:txBody>
                  <a:tcPr marL="171450" marR="9525" marT="9525" marB="0" anchor="ctr">
                    <a:solidFill>
                      <a:srgbClr val="FFFF00"/>
                    </a:solidFill>
                  </a:tcPr>
                </a:tc>
                <a:tc>
                  <a:txBody>
                    <a:bodyPr/>
                    <a:lstStyle/>
                    <a:p>
                      <a:pPr algn="ctr" fontAlgn="b"/>
                      <a:r>
                        <a:rPr lang="tr-TR" sz="1400" b="0" i="0" u="none" strike="noStrike" kern="1200" dirty="0">
                          <a:solidFill>
                            <a:srgbClr val="000000"/>
                          </a:solidFill>
                          <a:latin typeface="Trebuchet MS" pitchFamily="34" charset="0"/>
                          <a:ea typeface="+mn-ea"/>
                          <a:cs typeface="+mn-cs"/>
                        </a:rPr>
                        <a:t>-28.556</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245.428</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11,6</a:t>
                      </a:r>
                    </a:p>
                  </a:txBody>
                  <a:tcPr marL="9525" marR="9525" marT="9525" marB="0" anchor="ctr">
                    <a:lnR w="28575" cap="flat" cmpd="sng" algn="ctr">
                      <a:solidFill>
                        <a:schemeClr val="tx1"/>
                      </a:solidFill>
                      <a:prstDash val="solid"/>
                      <a:round/>
                      <a:headEnd type="none" w="med" len="med"/>
                      <a:tailEnd type="none" w="med" len="med"/>
                    </a:lnR>
                    <a:solidFill>
                      <a:srgbClr val="FFFF00"/>
                    </a:solidFill>
                  </a:tcPr>
                </a:tc>
                <a:tc>
                  <a:txBody>
                    <a:bodyPr/>
                    <a:lstStyle/>
                    <a:p>
                      <a:pPr algn="ctr" fontAlgn="ctr"/>
                      <a:r>
                        <a:rPr lang="tr-TR" sz="1400" b="0" i="0" u="none" strike="noStrike" kern="1200" dirty="0">
                          <a:solidFill>
                            <a:srgbClr val="000000"/>
                          </a:solidFill>
                          <a:latin typeface="Trebuchet MS" pitchFamily="34" charset="0"/>
                          <a:ea typeface="+mn-ea"/>
                          <a:cs typeface="+mn-cs"/>
                        </a:rPr>
                        <a:t>2014</a:t>
                      </a:r>
                    </a:p>
                  </a:txBody>
                  <a:tcPr marL="9525" marR="9525" marT="9525" marB="0" anchor="ctr">
                    <a:lnL w="28575" cap="flat" cmpd="sng" algn="ctr">
                      <a:solidFill>
                        <a:schemeClr val="tx1"/>
                      </a:solidFill>
                      <a:prstDash val="solid"/>
                      <a:round/>
                      <a:headEnd type="none" w="med" len="med"/>
                      <a:tailEnd type="none" w="med" len="med"/>
                    </a:lnL>
                    <a:noFill/>
                  </a:tcPr>
                </a:tc>
                <a:tc>
                  <a:txBody>
                    <a:bodyPr/>
                    <a:lstStyle/>
                    <a:p>
                      <a:pPr algn="ctr" fontAlgn="b"/>
                      <a:r>
                        <a:rPr lang="tr-TR" sz="1400" b="0" i="0" u="none" strike="noStrike" kern="1200" dirty="0">
                          <a:solidFill>
                            <a:srgbClr val="000000"/>
                          </a:solidFill>
                          <a:latin typeface="Trebuchet MS" pitchFamily="34" charset="0"/>
                          <a:ea typeface="+mn-ea"/>
                          <a:cs typeface="+mn-cs"/>
                        </a:rPr>
                        <a:t>-23.370</a:t>
                      </a:r>
                    </a:p>
                  </a:txBody>
                  <a:tcPr marL="9525" marR="9525" marT="9525" marB="0" anchor="ctr">
                    <a:noFill/>
                  </a:tcPr>
                </a:tc>
                <a:tc>
                  <a:txBody>
                    <a:bodyPr/>
                    <a:lstStyle/>
                    <a:p>
                      <a:pPr algn="ctr" fontAlgn="b"/>
                      <a:r>
                        <a:rPr lang="tr-TR" sz="1400" b="0" i="0" u="none" strike="noStrike" kern="1200" dirty="0">
                          <a:solidFill>
                            <a:srgbClr val="000000"/>
                          </a:solidFill>
                          <a:latin typeface="Trebuchet MS" pitchFamily="34" charset="0"/>
                          <a:ea typeface="+mn-ea"/>
                          <a:cs typeface="+mn-cs"/>
                        </a:rPr>
                        <a:t>  2.044.465</a:t>
                      </a:r>
                    </a:p>
                  </a:txBody>
                  <a:tcPr marL="9525" marR="9525" marT="9525" marB="0" anchor="ctr">
                    <a:noFill/>
                  </a:tcPr>
                </a:tc>
                <a:tc>
                  <a:txBody>
                    <a:bodyPr/>
                    <a:lstStyle/>
                    <a:p>
                      <a:pPr algn="ctr" fontAlgn="ctr"/>
                      <a:r>
                        <a:rPr lang="tr-TR" sz="1400" b="0" i="0" u="none" strike="noStrike" kern="1200" dirty="0">
                          <a:solidFill>
                            <a:srgbClr val="000000"/>
                          </a:solidFill>
                          <a:latin typeface="Arial"/>
                          <a:ea typeface="+mn-ea"/>
                          <a:cs typeface="+mn-cs"/>
                        </a:rPr>
                        <a:t>% 1,1</a:t>
                      </a:r>
                    </a:p>
                  </a:txBody>
                  <a:tcPr marL="9525" marR="9525" marT="9525" marB="0" anchor="ctr">
                    <a:noFill/>
                  </a:tcPr>
                </a:tc>
                <a:extLst>
                  <a:ext uri="{0D108BD9-81ED-4DB2-BD59-A6C34878D82A}">
                    <a16:rowId xmlns:a16="http://schemas.microsoft.com/office/drawing/2014/main" val="10003"/>
                  </a:ext>
                </a:extLst>
              </a:tr>
              <a:tr h="378902">
                <a:tc>
                  <a:txBody>
                    <a:bodyPr/>
                    <a:lstStyle/>
                    <a:p>
                      <a:pPr algn="l" fontAlgn="ctr"/>
                      <a:r>
                        <a:rPr lang="tr-TR" sz="1400" b="0" i="0" u="none" strike="noStrike" dirty="0">
                          <a:solidFill>
                            <a:srgbClr val="000000"/>
                          </a:solidFill>
                          <a:latin typeface="Trebuchet MS" pitchFamily="34" charset="0"/>
                        </a:rPr>
                        <a:t>2002</a:t>
                      </a:r>
                    </a:p>
                  </a:txBody>
                  <a:tcPr marL="171450"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-40.184</a:t>
                      </a:r>
                    </a:p>
                  </a:txBody>
                  <a:tcPr marL="9525" marR="9525" marT="9525" marB="0" anchor="ctr">
                    <a:noFill/>
                  </a:tcPr>
                </a:tc>
                <a:tc>
                  <a:txBody>
                    <a:bodyPr/>
                    <a:lstStyle/>
                    <a:p>
                      <a:pPr algn="ctr" fontAlgn="b"/>
                      <a:r>
                        <a:rPr lang="tr-TR" sz="1400" b="0" i="0" u="none" strike="noStrike" kern="1200" dirty="0">
                          <a:solidFill>
                            <a:srgbClr val="000000"/>
                          </a:solidFill>
                          <a:latin typeface="Trebuchet MS" pitchFamily="34" charset="0"/>
                          <a:ea typeface="+mn-ea"/>
                          <a:cs typeface="+mn-cs"/>
                        </a:rPr>
                        <a:t>   359.358</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11,2</a:t>
                      </a:r>
                    </a:p>
                  </a:txBody>
                  <a:tcPr marL="9525" marR="9525" marT="9525" marB="0" anchor="ctr">
                    <a:lnR w="28575" cap="flat" cmpd="sng" algn="ctr">
                      <a:solidFill>
                        <a:schemeClr val="tx1"/>
                      </a:solidFill>
                      <a:prstDash val="solid"/>
                      <a:round/>
                      <a:headEnd type="none" w="med" len="med"/>
                      <a:tailEnd type="none" w="med" len="med"/>
                    </a:lnR>
                  </a:tcPr>
                </a:tc>
                <a:tc>
                  <a:txBody>
                    <a:bodyPr/>
                    <a:lstStyle/>
                    <a:p>
                      <a:pPr algn="ctr" fontAlgn="ctr"/>
                      <a:r>
                        <a:rPr lang="tr-TR" sz="1400" b="0" i="0" u="none" strike="noStrike" kern="1200" dirty="0">
                          <a:solidFill>
                            <a:srgbClr val="000000"/>
                          </a:solidFill>
                          <a:latin typeface="Trebuchet MS" pitchFamily="34" charset="0"/>
                          <a:ea typeface="+mn-ea"/>
                          <a:cs typeface="+mn-cs"/>
                        </a:rPr>
                        <a:t>2015</a:t>
                      </a:r>
                    </a:p>
                  </a:txBody>
                  <a:tcPr marL="9525" marR="9525" marT="9525" marB="0" anchor="ctr">
                    <a:lnL w="28575" cap="flat" cmpd="sng" algn="ctr">
                      <a:solidFill>
                        <a:schemeClr val="tx1"/>
                      </a:solidFill>
                      <a:prstDash val="solid"/>
                      <a:round/>
                      <a:headEnd type="none" w="med" len="med"/>
                      <a:tailEnd type="none" w="med" len="med"/>
                    </a:lnL>
                  </a:tcPr>
                </a:tc>
                <a:tc>
                  <a:txBody>
                    <a:bodyPr/>
                    <a:lstStyle/>
                    <a:p>
                      <a:pPr algn="ctr" fontAlgn="b"/>
                      <a:r>
                        <a:rPr lang="tr-TR" sz="1400" b="0" i="0" u="none" strike="noStrike" kern="1200" dirty="0">
                          <a:solidFill>
                            <a:srgbClr val="000000"/>
                          </a:solidFill>
                          <a:latin typeface="Trebuchet MS" pitchFamily="34" charset="0"/>
                          <a:ea typeface="+mn-ea"/>
                          <a:cs typeface="+mn-cs"/>
                        </a:rPr>
                        <a:t>-23.525</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2.338.647</a:t>
                      </a:r>
                    </a:p>
                  </a:txBody>
                  <a:tcPr marL="9525" marR="9525" marT="9525" marB="0" anchor="ctr"/>
                </a:tc>
                <a:tc>
                  <a:txBody>
                    <a:bodyPr/>
                    <a:lstStyle/>
                    <a:p>
                      <a:pPr algn="ctr" fontAlgn="ctr"/>
                      <a:r>
                        <a:rPr lang="tr-TR" sz="1400" b="0" i="0" u="none" strike="noStrike" kern="1200" dirty="0">
                          <a:solidFill>
                            <a:srgbClr val="000000"/>
                          </a:solidFill>
                          <a:latin typeface="Arial"/>
                          <a:ea typeface="+mn-ea"/>
                          <a:cs typeface="+mn-cs"/>
                        </a:rPr>
                        <a:t>% 1,0</a:t>
                      </a:r>
                    </a:p>
                  </a:txBody>
                  <a:tcPr marL="9525" marR="9525" marT="9525" marB="0" anchor="ctr"/>
                </a:tc>
                <a:extLst>
                  <a:ext uri="{0D108BD9-81ED-4DB2-BD59-A6C34878D82A}">
                    <a16:rowId xmlns:a16="http://schemas.microsoft.com/office/drawing/2014/main" val="10004"/>
                  </a:ext>
                </a:extLst>
              </a:tr>
              <a:tr h="378902">
                <a:tc>
                  <a:txBody>
                    <a:bodyPr/>
                    <a:lstStyle/>
                    <a:p>
                      <a:pPr algn="l" fontAlgn="ctr"/>
                      <a:r>
                        <a:rPr lang="tr-TR" sz="1400" b="0" i="0" u="none" strike="noStrike" dirty="0">
                          <a:solidFill>
                            <a:srgbClr val="000000"/>
                          </a:solidFill>
                          <a:latin typeface="Trebuchet MS" pitchFamily="34" charset="0"/>
                        </a:rPr>
                        <a:t>2003</a:t>
                      </a:r>
                    </a:p>
                  </a:txBody>
                  <a:tcPr marL="171450"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-40.208</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468.015</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8,6</a:t>
                      </a:r>
                    </a:p>
                  </a:txBody>
                  <a:tcPr marL="9525" marR="9525" marT="9525" marB="0" anchor="ctr">
                    <a:lnR w="28575" cap="flat" cmpd="sng" algn="ctr">
                      <a:solidFill>
                        <a:schemeClr val="tx1"/>
                      </a:solidFill>
                      <a:prstDash val="solid"/>
                      <a:round/>
                      <a:headEnd type="none" w="med" len="med"/>
                      <a:tailEnd type="none" w="med" len="med"/>
                    </a:lnR>
                  </a:tcPr>
                </a:tc>
                <a:tc>
                  <a:txBody>
                    <a:bodyPr/>
                    <a:lstStyle/>
                    <a:p>
                      <a:pPr algn="ctr" fontAlgn="ctr"/>
                      <a:r>
                        <a:rPr lang="tr-TR" sz="1400" b="0" i="0" u="none" strike="noStrike" kern="1200" dirty="0">
                          <a:solidFill>
                            <a:srgbClr val="000000"/>
                          </a:solidFill>
                          <a:latin typeface="Trebuchet MS" pitchFamily="34" charset="0"/>
                          <a:ea typeface="+mn-ea"/>
                          <a:cs typeface="+mn-cs"/>
                        </a:rPr>
                        <a:t>2016</a:t>
                      </a:r>
                    </a:p>
                  </a:txBody>
                  <a:tcPr marL="9525" marR="9525" marT="9525" marB="0" anchor="ctr">
                    <a:lnL w="28575" cap="flat" cmpd="sng" algn="ctr">
                      <a:solidFill>
                        <a:schemeClr val="tx1"/>
                      </a:solidFill>
                      <a:prstDash val="solid"/>
                      <a:round/>
                      <a:headEnd type="none" w="med" len="med"/>
                      <a:tailEnd type="none" w="med" len="med"/>
                    </a:lnL>
                  </a:tcPr>
                </a:tc>
                <a:tc>
                  <a:txBody>
                    <a:bodyPr/>
                    <a:lstStyle/>
                    <a:p>
                      <a:pPr algn="ctr" fontAlgn="b"/>
                      <a:r>
                        <a:rPr lang="tr-TR" sz="1400" b="0" i="0" u="none" strike="noStrike" kern="1200" dirty="0">
                          <a:solidFill>
                            <a:srgbClr val="000000"/>
                          </a:solidFill>
                          <a:latin typeface="Trebuchet MS" pitchFamily="34" charset="0"/>
                          <a:ea typeface="+mn-ea"/>
                          <a:cs typeface="+mn-cs"/>
                        </a:rPr>
                        <a:t>-29.932</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2.608.525</a:t>
                      </a:r>
                    </a:p>
                  </a:txBody>
                  <a:tcPr marL="9525" marR="9525" marT="9525" marB="0" anchor="ctr"/>
                </a:tc>
                <a:tc>
                  <a:txBody>
                    <a:bodyPr/>
                    <a:lstStyle/>
                    <a:p>
                      <a:pPr algn="ctr" fontAlgn="ctr"/>
                      <a:r>
                        <a:rPr lang="tr-TR" sz="1400" b="0" i="0" u="none" strike="noStrike" kern="1200" dirty="0">
                          <a:solidFill>
                            <a:srgbClr val="000000"/>
                          </a:solidFill>
                          <a:latin typeface="Arial"/>
                          <a:ea typeface="+mn-ea"/>
                          <a:cs typeface="+mn-cs"/>
                        </a:rPr>
                        <a:t>% 1,1</a:t>
                      </a:r>
                    </a:p>
                  </a:txBody>
                  <a:tcPr marL="9525" marR="9525" marT="9525" marB="0" anchor="ctr"/>
                </a:tc>
                <a:extLst>
                  <a:ext uri="{0D108BD9-81ED-4DB2-BD59-A6C34878D82A}">
                    <a16:rowId xmlns:a16="http://schemas.microsoft.com/office/drawing/2014/main" val="10005"/>
                  </a:ext>
                </a:extLst>
              </a:tr>
              <a:tr h="378902">
                <a:tc>
                  <a:txBody>
                    <a:bodyPr/>
                    <a:lstStyle/>
                    <a:p>
                      <a:pPr algn="l" fontAlgn="ctr"/>
                      <a:r>
                        <a:rPr lang="tr-TR" sz="1400" b="0" i="0" u="none" strike="noStrike" dirty="0">
                          <a:solidFill>
                            <a:srgbClr val="000000"/>
                          </a:solidFill>
                          <a:latin typeface="Trebuchet MS" pitchFamily="34" charset="0"/>
                        </a:rPr>
                        <a:t>2004</a:t>
                      </a:r>
                    </a:p>
                  </a:txBody>
                  <a:tcPr marL="171450"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-29.128</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577.023</a:t>
                      </a:r>
                    </a:p>
                  </a:txBody>
                  <a:tcPr marL="9525" marR="9525" marT="9525" marB="0" anchor="ctr">
                    <a:noFill/>
                  </a:tcPr>
                </a:tc>
                <a:tc>
                  <a:txBody>
                    <a:bodyPr/>
                    <a:lstStyle/>
                    <a:p>
                      <a:pPr algn="ctr" fontAlgn="ctr"/>
                      <a:r>
                        <a:rPr lang="tr-TR" sz="1400" b="0" i="0" u="none" strike="noStrike" kern="1200" dirty="0">
                          <a:solidFill>
                            <a:srgbClr val="000000"/>
                          </a:solidFill>
                          <a:latin typeface="Trebuchet MS" pitchFamily="34" charset="0"/>
                          <a:ea typeface="+mn-ea"/>
                          <a:cs typeface="+mn-cs"/>
                        </a:rPr>
                        <a:t>% 5,0</a:t>
                      </a:r>
                    </a:p>
                  </a:txBody>
                  <a:tcPr marL="9525" marR="9525" marT="9525" marB="0" anchor="ctr">
                    <a:lnR w="28575" cap="flat" cmpd="sng" algn="ctr">
                      <a:solidFill>
                        <a:schemeClr val="tx1"/>
                      </a:solidFill>
                      <a:prstDash val="solid"/>
                      <a:round/>
                      <a:headEnd type="none" w="med" len="med"/>
                      <a:tailEnd type="none" w="med" len="med"/>
                    </a:lnR>
                  </a:tcPr>
                </a:tc>
                <a:tc>
                  <a:txBody>
                    <a:bodyPr/>
                    <a:lstStyle/>
                    <a:p>
                      <a:pPr algn="ctr" fontAlgn="ctr"/>
                      <a:r>
                        <a:rPr lang="tr-TR" sz="1400" b="0" i="0" u="none" strike="noStrike" kern="1200" dirty="0">
                          <a:solidFill>
                            <a:srgbClr val="000000"/>
                          </a:solidFill>
                          <a:latin typeface="Trebuchet MS" pitchFamily="34" charset="0"/>
                          <a:ea typeface="+mn-ea"/>
                          <a:cs typeface="+mn-cs"/>
                        </a:rPr>
                        <a:t>2017</a:t>
                      </a:r>
                    </a:p>
                  </a:txBody>
                  <a:tcPr marL="9525" marR="9525" marT="9525" marB="0" anchor="ctr">
                    <a:lnL w="28575" cap="flat" cmpd="sng" algn="ctr">
                      <a:solidFill>
                        <a:schemeClr val="tx1"/>
                      </a:solidFill>
                      <a:prstDash val="solid"/>
                      <a:round/>
                      <a:headEnd type="none" w="med" len="med"/>
                      <a:tailEnd type="none" w="med" len="med"/>
                    </a:lnL>
                    <a:noFill/>
                  </a:tcPr>
                </a:tc>
                <a:tc>
                  <a:txBody>
                    <a:bodyPr/>
                    <a:lstStyle/>
                    <a:p>
                      <a:pPr algn="ctr" fontAlgn="b"/>
                      <a:r>
                        <a:rPr lang="tr-TR" sz="1400" b="0" i="0" u="none" strike="noStrike" kern="1200" dirty="0">
                          <a:solidFill>
                            <a:srgbClr val="000000"/>
                          </a:solidFill>
                          <a:latin typeface="Trebuchet MS" pitchFamily="34" charset="0"/>
                          <a:ea typeface="+mn-ea"/>
                          <a:cs typeface="+mn-cs"/>
                        </a:rPr>
                        <a:t>-47.373</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3.110.650</a:t>
                      </a:r>
                    </a:p>
                  </a:txBody>
                  <a:tcPr marL="9525" marR="9525" marT="9525" marB="0" anchor="ctr"/>
                </a:tc>
                <a:tc>
                  <a:txBody>
                    <a:bodyPr/>
                    <a:lstStyle/>
                    <a:p>
                      <a:pPr algn="ctr" fontAlgn="ctr"/>
                      <a:r>
                        <a:rPr lang="tr-TR" sz="1400" b="0" i="0" u="none" strike="noStrike" kern="1200" dirty="0">
                          <a:solidFill>
                            <a:srgbClr val="000000"/>
                          </a:solidFill>
                          <a:latin typeface="Arial"/>
                          <a:ea typeface="+mn-ea"/>
                          <a:cs typeface="+mn-cs"/>
                        </a:rPr>
                        <a:t>% 1,5</a:t>
                      </a:r>
                    </a:p>
                  </a:txBody>
                  <a:tcPr marL="9525" marR="9525" marT="9525" marB="0" anchor="ctr"/>
                </a:tc>
                <a:extLst>
                  <a:ext uri="{0D108BD9-81ED-4DB2-BD59-A6C34878D82A}">
                    <a16:rowId xmlns:a16="http://schemas.microsoft.com/office/drawing/2014/main" val="10006"/>
                  </a:ext>
                </a:extLst>
              </a:tr>
              <a:tr h="378902">
                <a:tc>
                  <a:txBody>
                    <a:bodyPr/>
                    <a:lstStyle/>
                    <a:p>
                      <a:pPr algn="l" fontAlgn="ctr"/>
                      <a:r>
                        <a:rPr lang="tr-TR" sz="1400" b="0" i="0" u="none" strike="noStrike" dirty="0">
                          <a:solidFill>
                            <a:srgbClr val="000000"/>
                          </a:solidFill>
                          <a:latin typeface="Trebuchet MS" pitchFamily="34" charset="0"/>
                        </a:rPr>
                        <a:t>2005</a:t>
                      </a:r>
                    </a:p>
                  </a:txBody>
                  <a:tcPr marL="171450" marR="9525" marT="9525" marB="0" anchor="ctr"/>
                </a:tc>
                <a:tc>
                  <a:txBody>
                    <a:bodyPr/>
                    <a:lstStyle/>
                    <a:p>
                      <a:pPr algn="ctr" fontAlgn="b"/>
                      <a:r>
                        <a:rPr lang="tr-TR" sz="1400" b="0" i="0" u="none" strike="noStrike" kern="1200">
                          <a:solidFill>
                            <a:srgbClr val="000000"/>
                          </a:solidFill>
                          <a:latin typeface="Trebuchet MS" pitchFamily="34" charset="0"/>
                          <a:ea typeface="+mn-ea"/>
                          <a:cs typeface="+mn-cs"/>
                        </a:rPr>
                        <a:t>-6.903</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673.702</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1,0</a:t>
                      </a:r>
                    </a:p>
                  </a:txBody>
                  <a:tcPr marL="9525" marR="9525" marT="9525" marB="0" anchor="ctr">
                    <a:lnR w="28575" cap="flat" cmpd="sng" algn="ctr">
                      <a:solidFill>
                        <a:schemeClr val="tx1"/>
                      </a:solidFill>
                      <a:prstDash val="solid"/>
                      <a:round/>
                      <a:headEnd type="none" w="med" len="med"/>
                      <a:tailEnd type="none" w="med" len="med"/>
                    </a:lnR>
                  </a:tcPr>
                </a:tc>
                <a:tc>
                  <a:txBody>
                    <a:bodyPr/>
                    <a:lstStyle/>
                    <a:p>
                      <a:pPr algn="ctr" fontAlgn="ctr"/>
                      <a:r>
                        <a:rPr lang="tr-TR" sz="1400" b="0" i="0" u="none" strike="noStrike" kern="1200" dirty="0">
                          <a:solidFill>
                            <a:srgbClr val="000000"/>
                          </a:solidFill>
                          <a:latin typeface="Trebuchet MS" pitchFamily="34" charset="0"/>
                          <a:ea typeface="+mn-ea"/>
                          <a:cs typeface="+mn-cs"/>
                        </a:rPr>
                        <a:t>2018</a:t>
                      </a:r>
                    </a:p>
                  </a:txBody>
                  <a:tcPr marL="9525" marR="9525" marT="9525" marB="0" anchor="ctr">
                    <a:lnL w="28575" cap="flat" cmpd="sng" algn="ctr">
                      <a:solidFill>
                        <a:schemeClr val="tx1"/>
                      </a:solidFill>
                      <a:prstDash val="solid"/>
                      <a:round/>
                      <a:headEnd type="none" w="med" len="med"/>
                      <a:tailEnd type="none" w="med" len="med"/>
                    </a:lnL>
                  </a:tcPr>
                </a:tc>
                <a:tc>
                  <a:txBody>
                    <a:bodyPr/>
                    <a:lstStyle/>
                    <a:p>
                      <a:pPr algn="ctr" fontAlgn="b"/>
                      <a:r>
                        <a:rPr lang="tr-TR" sz="1400" b="0" i="0" u="none" strike="noStrike" kern="1200">
                          <a:solidFill>
                            <a:srgbClr val="000000"/>
                          </a:solidFill>
                          <a:latin typeface="Trebuchet MS" pitchFamily="34" charset="0"/>
                          <a:ea typeface="+mn-ea"/>
                          <a:cs typeface="+mn-cs"/>
                        </a:rPr>
                        <a:t>-72.614</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3.724.388</a:t>
                      </a:r>
                    </a:p>
                  </a:txBody>
                  <a:tcPr marL="9525" marR="9525" marT="9525" marB="0" anchor="ctr"/>
                </a:tc>
                <a:tc>
                  <a:txBody>
                    <a:bodyPr/>
                    <a:lstStyle/>
                    <a:p>
                      <a:pPr algn="ctr" fontAlgn="ctr"/>
                      <a:r>
                        <a:rPr lang="tr-TR" sz="1400" b="0" i="0" u="none" strike="noStrike" kern="1200" dirty="0">
                          <a:solidFill>
                            <a:srgbClr val="000000"/>
                          </a:solidFill>
                          <a:latin typeface="Arial"/>
                          <a:ea typeface="+mn-ea"/>
                          <a:cs typeface="+mn-cs"/>
                        </a:rPr>
                        <a:t>% 1,9</a:t>
                      </a:r>
                    </a:p>
                  </a:txBody>
                  <a:tcPr marL="9525" marR="9525" marT="9525" marB="0" anchor="ctr"/>
                </a:tc>
                <a:extLst>
                  <a:ext uri="{0D108BD9-81ED-4DB2-BD59-A6C34878D82A}">
                    <a16:rowId xmlns:a16="http://schemas.microsoft.com/office/drawing/2014/main" val="10007"/>
                  </a:ext>
                </a:extLst>
              </a:tr>
              <a:tr h="378902">
                <a:tc>
                  <a:txBody>
                    <a:bodyPr/>
                    <a:lstStyle/>
                    <a:p>
                      <a:pPr algn="l" fontAlgn="ctr"/>
                      <a:r>
                        <a:rPr lang="tr-TR" sz="1400" b="0" i="0" u="none" strike="noStrike" dirty="0">
                          <a:solidFill>
                            <a:srgbClr val="000000"/>
                          </a:solidFill>
                          <a:latin typeface="Trebuchet MS" pitchFamily="34" charset="0"/>
                        </a:rPr>
                        <a:t>2006</a:t>
                      </a:r>
                    </a:p>
                  </a:txBody>
                  <a:tcPr marL="171450" marR="9525" marT="9525" marB="0" anchor="ctr">
                    <a:solidFill>
                      <a:srgbClr val="FFFF00"/>
                    </a:solidFill>
                  </a:tcPr>
                </a:tc>
                <a:tc>
                  <a:txBody>
                    <a:bodyPr/>
                    <a:lstStyle/>
                    <a:p>
                      <a:pPr algn="ctr" fontAlgn="b"/>
                      <a:r>
                        <a:rPr lang="tr-TR" sz="1400" b="0" i="0" u="none" strike="noStrike" kern="1200">
                          <a:solidFill>
                            <a:srgbClr val="000000"/>
                          </a:solidFill>
                          <a:latin typeface="Trebuchet MS" pitchFamily="34" charset="0"/>
                          <a:ea typeface="+mn-ea"/>
                          <a:cs typeface="+mn-cs"/>
                        </a:rPr>
                        <a:t>-4.643</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789.227</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0,6</a:t>
                      </a:r>
                    </a:p>
                  </a:txBody>
                  <a:tcPr marL="9525" marR="9525" marT="9525" marB="0" anchor="ctr">
                    <a:lnR w="28575" cap="flat" cmpd="sng" algn="ctr">
                      <a:solidFill>
                        <a:schemeClr val="tx1"/>
                      </a:solidFill>
                      <a:prstDash val="solid"/>
                      <a:round/>
                      <a:headEnd type="none" w="med" len="med"/>
                      <a:tailEnd type="none" w="med" len="med"/>
                    </a:lnR>
                    <a:solidFill>
                      <a:srgbClr val="FFFF00"/>
                    </a:solidFill>
                  </a:tcPr>
                </a:tc>
                <a:tc>
                  <a:txBody>
                    <a:bodyPr/>
                    <a:lstStyle/>
                    <a:p>
                      <a:pPr algn="ctr" fontAlgn="ctr"/>
                      <a:r>
                        <a:rPr lang="tr-TR" sz="1400" b="0" i="0" u="none" strike="noStrike" kern="1200" dirty="0">
                          <a:solidFill>
                            <a:srgbClr val="000000"/>
                          </a:solidFill>
                          <a:latin typeface="Trebuchet MS" pitchFamily="34" charset="0"/>
                          <a:ea typeface="+mn-ea"/>
                          <a:cs typeface="+mn-cs"/>
                        </a:rPr>
                        <a:t>2019</a:t>
                      </a:r>
                    </a:p>
                  </a:txBody>
                  <a:tcPr marL="9525" marR="9525" marT="9525" marB="0" anchor="ctr">
                    <a:lnL w="28575" cap="flat" cmpd="sng" algn="ctr">
                      <a:solidFill>
                        <a:schemeClr val="tx1"/>
                      </a:solidFill>
                      <a:prstDash val="solid"/>
                      <a:round/>
                      <a:headEnd type="none" w="med" len="med"/>
                      <a:tailEnd type="none" w="med" len="med"/>
                    </a:lnL>
                  </a:tcPr>
                </a:tc>
                <a:tc>
                  <a:txBody>
                    <a:bodyPr/>
                    <a:lstStyle/>
                    <a:p>
                      <a:pPr algn="ctr" fontAlgn="b"/>
                      <a:r>
                        <a:rPr lang="tr-TR" sz="1400" b="0" i="0" u="none" strike="noStrike" kern="1200">
                          <a:solidFill>
                            <a:srgbClr val="000000"/>
                          </a:solidFill>
                          <a:latin typeface="Trebuchet MS" pitchFamily="34" charset="0"/>
                          <a:ea typeface="+mn-ea"/>
                          <a:cs typeface="+mn-cs"/>
                        </a:rPr>
                        <a:t>-123.693</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4.320.191</a:t>
                      </a:r>
                    </a:p>
                  </a:txBody>
                  <a:tcPr marL="9525" marR="9525" marT="9525" marB="0" anchor="ctr"/>
                </a:tc>
                <a:tc>
                  <a:txBody>
                    <a:bodyPr/>
                    <a:lstStyle/>
                    <a:p>
                      <a:pPr algn="ctr" fontAlgn="ctr"/>
                      <a:r>
                        <a:rPr lang="tr-TR" sz="1400" b="0" i="0" u="none" strike="noStrike" kern="1200" dirty="0">
                          <a:solidFill>
                            <a:srgbClr val="000000"/>
                          </a:solidFill>
                          <a:latin typeface="Arial"/>
                          <a:ea typeface="+mn-ea"/>
                          <a:cs typeface="+mn-cs"/>
                        </a:rPr>
                        <a:t>% 2,9</a:t>
                      </a:r>
                    </a:p>
                  </a:txBody>
                  <a:tcPr marL="9525" marR="9525" marT="9525" marB="0" anchor="ctr"/>
                </a:tc>
                <a:extLst>
                  <a:ext uri="{0D108BD9-81ED-4DB2-BD59-A6C34878D82A}">
                    <a16:rowId xmlns:a16="http://schemas.microsoft.com/office/drawing/2014/main" val="10008"/>
                  </a:ext>
                </a:extLst>
              </a:tr>
              <a:tr h="378902">
                <a:tc>
                  <a:txBody>
                    <a:bodyPr/>
                    <a:lstStyle/>
                    <a:p>
                      <a:pPr algn="l" fontAlgn="ctr"/>
                      <a:r>
                        <a:rPr lang="tr-TR" sz="1400" b="0" i="0" u="none" strike="noStrike" dirty="0">
                          <a:solidFill>
                            <a:srgbClr val="000000"/>
                          </a:solidFill>
                          <a:latin typeface="Trebuchet MS" pitchFamily="34" charset="0"/>
                        </a:rPr>
                        <a:t>2007</a:t>
                      </a:r>
                    </a:p>
                  </a:txBody>
                  <a:tcPr marL="171450" marR="9525" marT="9525" marB="0" anchor="ctr"/>
                </a:tc>
                <a:tc>
                  <a:txBody>
                    <a:bodyPr/>
                    <a:lstStyle/>
                    <a:p>
                      <a:pPr algn="ctr" fontAlgn="b"/>
                      <a:r>
                        <a:rPr lang="tr-TR" sz="1400" b="0" i="0" u="none" strike="noStrike" kern="1200">
                          <a:solidFill>
                            <a:srgbClr val="000000"/>
                          </a:solidFill>
                          <a:latin typeface="Trebuchet MS" pitchFamily="34" charset="0"/>
                          <a:ea typeface="+mn-ea"/>
                          <a:cs typeface="+mn-cs"/>
                        </a:rPr>
                        <a:t>-13.708</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880.460</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1,6</a:t>
                      </a:r>
                    </a:p>
                  </a:txBody>
                  <a:tcPr marL="9525" marR="9525" marT="9525" marB="0" anchor="ctr">
                    <a:lnR w="28575" cap="flat" cmpd="sng" algn="ctr">
                      <a:solidFill>
                        <a:schemeClr val="tx1"/>
                      </a:solidFill>
                      <a:prstDash val="solid"/>
                      <a:round/>
                      <a:headEnd type="none" w="med" len="med"/>
                      <a:tailEnd type="none" w="med" len="med"/>
                    </a:lnR>
                  </a:tcPr>
                </a:tc>
                <a:tc>
                  <a:txBody>
                    <a:bodyPr/>
                    <a:lstStyle/>
                    <a:p>
                      <a:pPr algn="ctr" fontAlgn="ctr"/>
                      <a:r>
                        <a:rPr lang="tr-TR" sz="1400" b="0" i="0" u="none" strike="noStrike" kern="1200" dirty="0">
                          <a:solidFill>
                            <a:srgbClr val="000000"/>
                          </a:solidFill>
                          <a:latin typeface="Trebuchet MS" pitchFamily="34" charset="0"/>
                          <a:ea typeface="+mn-ea"/>
                          <a:cs typeface="+mn-cs"/>
                        </a:rPr>
                        <a:t>2020</a:t>
                      </a:r>
                    </a:p>
                  </a:txBody>
                  <a:tcPr marL="9525" marR="9525" marT="9525" marB="0" anchor="ctr">
                    <a:lnL w="28575" cap="flat" cmpd="sng" algn="ctr">
                      <a:solidFill>
                        <a:schemeClr val="tx1"/>
                      </a:solidFill>
                      <a:prstDash val="solid"/>
                      <a:round/>
                      <a:headEnd type="none" w="med" len="med"/>
                      <a:tailEnd type="none" w="med" len="med"/>
                    </a:lnL>
                    <a:noFill/>
                  </a:tcPr>
                </a:tc>
                <a:tc>
                  <a:txBody>
                    <a:bodyPr/>
                    <a:lstStyle/>
                    <a:p>
                      <a:pPr algn="ctr" fontAlgn="b"/>
                      <a:r>
                        <a:rPr lang="tr-TR" sz="1400" b="0" i="0" u="none" strike="noStrike" kern="1200" dirty="0">
                          <a:solidFill>
                            <a:srgbClr val="000000"/>
                          </a:solidFill>
                          <a:latin typeface="Trebuchet MS" pitchFamily="34" charset="0"/>
                          <a:ea typeface="+mn-ea"/>
                          <a:cs typeface="+mn-cs"/>
                        </a:rPr>
                        <a:t>-172.743</a:t>
                      </a:r>
                    </a:p>
                  </a:txBody>
                  <a:tcPr marL="9525" marR="9525" marT="9525" marB="0" anchor="ctr">
                    <a:noFill/>
                  </a:tcPr>
                </a:tc>
                <a:tc>
                  <a:txBody>
                    <a:bodyPr/>
                    <a:lstStyle/>
                    <a:p>
                      <a:pPr algn="ctr" fontAlgn="ctr"/>
                      <a:r>
                        <a:rPr lang="tr-TR" sz="1400" b="0" i="0" u="none" strike="noStrike" kern="1200" dirty="0">
                          <a:solidFill>
                            <a:srgbClr val="000000"/>
                          </a:solidFill>
                          <a:latin typeface="Trebuchet MS" pitchFamily="34" charset="0"/>
                          <a:ea typeface="+mn-ea"/>
                          <a:cs typeface="+mn-cs"/>
                        </a:rPr>
                        <a:t>5.046.883</a:t>
                      </a:r>
                    </a:p>
                  </a:txBody>
                  <a:tcPr marL="9525" marR="9525" marT="9525" marB="0" anchor="ctr">
                    <a:noFill/>
                  </a:tcPr>
                </a:tc>
                <a:tc>
                  <a:txBody>
                    <a:bodyPr/>
                    <a:lstStyle/>
                    <a:p>
                      <a:pPr algn="ctr" fontAlgn="ctr"/>
                      <a:r>
                        <a:rPr lang="tr-TR" sz="1400" b="0" i="0" u="none" strike="noStrike" kern="1200" dirty="0">
                          <a:solidFill>
                            <a:srgbClr val="000000"/>
                          </a:solidFill>
                          <a:latin typeface="Arial"/>
                          <a:ea typeface="+mn-ea"/>
                          <a:cs typeface="+mn-cs"/>
                        </a:rPr>
                        <a:t>% 3,4</a:t>
                      </a:r>
                    </a:p>
                  </a:txBody>
                  <a:tcPr marL="9525" marR="9525" marT="9525" marB="0" anchor="ctr">
                    <a:noFill/>
                  </a:tcPr>
                </a:tc>
                <a:extLst>
                  <a:ext uri="{0D108BD9-81ED-4DB2-BD59-A6C34878D82A}">
                    <a16:rowId xmlns:a16="http://schemas.microsoft.com/office/drawing/2014/main" val="10009"/>
                  </a:ext>
                </a:extLst>
              </a:tr>
              <a:tr h="378902">
                <a:tc>
                  <a:txBody>
                    <a:bodyPr/>
                    <a:lstStyle/>
                    <a:p>
                      <a:pPr algn="l" fontAlgn="ctr"/>
                      <a:r>
                        <a:rPr lang="tr-TR" sz="1400" b="0" i="0" u="none" strike="noStrike" dirty="0">
                          <a:solidFill>
                            <a:srgbClr val="000000"/>
                          </a:solidFill>
                          <a:latin typeface="Trebuchet MS" pitchFamily="34" charset="0"/>
                        </a:rPr>
                        <a:t>2008</a:t>
                      </a:r>
                    </a:p>
                  </a:txBody>
                  <a:tcPr marL="171450" marR="9525" marT="9525" marB="0" anchor="ctr"/>
                </a:tc>
                <a:tc>
                  <a:txBody>
                    <a:bodyPr/>
                    <a:lstStyle/>
                    <a:p>
                      <a:pPr algn="ctr" fontAlgn="b"/>
                      <a:r>
                        <a:rPr lang="tr-TR" sz="1400" b="0" i="0" u="none" strike="noStrike" kern="1200">
                          <a:solidFill>
                            <a:srgbClr val="000000"/>
                          </a:solidFill>
                          <a:latin typeface="Trebuchet MS" pitchFamily="34" charset="0"/>
                          <a:ea typeface="+mn-ea"/>
                          <a:cs typeface="+mn-cs"/>
                        </a:rPr>
                        <a:t>-17.432</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994.782</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1,8</a:t>
                      </a:r>
                    </a:p>
                  </a:txBody>
                  <a:tcPr marL="9525" marR="9525" marT="9525" marB="0" anchor="ctr">
                    <a:lnR w="28575" cap="flat" cmpd="sng" algn="ctr">
                      <a:solidFill>
                        <a:schemeClr val="tx1"/>
                      </a:solidFill>
                      <a:prstDash val="solid"/>
                      <a:round/>
                      <a:headEnd type="none" w="med" len="med"/>
                      <a:tailEnd type="none" w="med" len="med"/>
                    </a:lnR>
                  </a:tcPr>
                </a:tc>
                <a:tc>
                  <a:txBody>
                    <a:bodyPr/>
                    <a:lstStyle/>
                    <a:p>
                      <a:pPr algn="ctr" fontAlgn="ctr"/>
                      <a:r>
                        <a:rPr lang="tr-TR" sz="1400" b="0" i="0" u="none" strike="noStrike" kern="1200" dirty="0">
                          <a:solidFill>
                            <a:srgbClr val="000000"/>
                          </a:solidFill>
                          <a:latin typeface="Trebuchet MS" pitchFamily="34" charset="0"/>
                          <a:ea typeface="+mn-ea"/>
                          <a:cs typeface="+mn-cs"/>
                        </a:rPr>
                        <a:t>2021</a:t>
                      </a:r>
                    </a:p>
                  </a:txBody>
                  <a:tcPr marL="9525" marR="9525" marT="9525" marB="0" anchor="ctr">
                    <a:lnL w="28575" cap="flat" cmpd="sng" algn="ctr">
                      <a:solidFill>
                        <a:schemeClr val="tx1"/>
                      </a:solidFill>
                      <a:prstDash val="solid"/>
                      <a:round/>
                      <a:headEnd type="none" w="med" len="med"/>
                      <a:tailEnd type="none" w="med" len="med"/>
                    </a:lnL>
                  </a:tcPr>
                </a:tc>
                <a:tc>
                  <a:txBody>
                    <a:bodyPr/>
                    <a:lstStyle/>
                    <a:p>
                      <a:pPr algn="ctr" fontAlgn="ctr"/>
                      <a:r>
                        <a:rPr lang="tr-TR" sz="1400" b="0" i="0" u="none" strike="noStrike" kern="1200" dirty="0">
                          <a:solidFill>
                            <a:srgbClr val="000000"/>
                          </a:solidFill>
                          <a:latin typeface="Trebuchet MS" pitchFamily="34" charset="0"/>
                          <a:ea typeface="+mn-ea"/>
                          <a:cs typeface="+mn-cs"/>
                        </a:rPr>
                        <a:t>-192.243</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7.209,040</a:t>
                      </a:r>
                    </a:p>
                  </a:txBody>
                  <a:tcPr marL="9525" marR="9525" marT="9525" marB="0" anchor="ctr"/>
                </a:tc>
                <a:tc>
                  <a:txBody>
                    <a:bodyPr/>
                    <a:lstStyle/>
                    <a:p>
                      <a:pPr algn="ctr" fontAlgn="ctr"/>
                      <a:r>
                        <a:rPr lang="tr-TR" sz="1400" b="0" i="0" u="none" strike="noStrike" kern="1200" dirty="0">
                          <a:solidFill>
                            <a:srgbClr val="000000"/>
                          </a:solidFill>
                          <a:latin typeface="Arial"/>
                          <a:ea typeface="+mn-ea"/>
                          <a:cs typeface="+mn-cs"/>
                        </a:rPr>
                        <a:t>% 2,8</a:t>
                      </a:r>
                    </a:p>
                  </a:txBody>
                  <a:tcPr marL="9525" marR="9525" marT="9525" marB="0" anchor="ctr"/>
                </a:tc>
                <a:extLst>
                  <a:ext uri="{0D108BD9-81ED-4DB2-BD59-A6C34878D82A}">
                    <a16:rowId xmlns:a16="http://schemas.microsoft.com/office/drawing/2014/main" val="10010"/>
                  </a:ext>
                </a:extLst>
              </a:tr>
              <a:tr h="378902">
                <a:tc>
                  <a:txBody>
                    <a:bodyPr/>
                    <a:lstStyle/>
                    <a:p>
                      <a:pPr algn="l" fontAlgn="ctr"/>
                      <a:r>
                        <a:rPr lang="tr-TR" sz="1400" b="0" i="0" u="none" strike="noStrike" dirty="0">
                          <a:solidFill>
                            <a:srgbClr val="000000"/>
                          </a:solidFill>
                          <a:latin typeface="Trebuchet MS" pitchFamily="34" charset="0"/>
                        </a:rPr>
                        <a:t>2009</a:t>
                      </a:r>
                    </a:p>
                  </a:txBody>
                  <a:tcPr marL="171450" marR="9525" marT="9525" marB="0" anchor="ctr">
                    <a:solidFill>
                      <a:srgbClr val="FFFF00"/>
                    </a:solidFill>
                  </a:tcPr>
                </a:tc>
                <a:tc>
                  <a:txBody>
                    <a:bodyPr/>
                    <a:lstStyle/>
                    <a:p>
                      <a:pPr algn="ctr" fontAlgn="b"/>
                      <a:r>
                        <a:rPr lang="tr-TR" sz="1400" b="0" i="0" u="none" strike="noStrike" kern="1200">
                          <a:solidFill>
                            <a:srgbClr val="000000"/>
                          </a:solidFill>
                          <a:latin typeface="Trebuchet MS" pitchFamily="34" charset="0"/>
                          <a:ea typeface="+mn-ea"/>
                          <a:cs typeface="+mn-cs"/>
                        </a:rPr>
                        <a:t>-52.761</a:t>
                      </a:r>
                    </a:p>
                  </a:txBody>
                  <a:tcPr marL="9525" marR="9525" marT="9525" marB="0" anchor="ctr">
                    <a:noFill/>
                  </a:tcPr>
                </a:tc>
                <a:tc>
                  <a:txBody>
                    <a:bodyPr/>
                    <a:lstStyle/>
                    <a:p>
                      <a:pPr algn="ctr" fontAlgn="b"/>
                      <a:r>
                        <a:rPr lang="tr-TR" sz="1400" b="0" i="0" u="none" strike="noStrike" kern="1200" dirty="0">
                          <a:solidFill>
                            <a:srgbClr val="000000"/>
                          </a:solidFill>
                          <a:latin typeface="Trebuchet MS" pitchFamily="34" charset="0"/>
                          <a:ea typeface="+mn-ea"/>
                          <a:cs typeface="+mn-cs"/>
                        </a:rPr>
                        <a:t>   999.191</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5,3</a:t>
                      </a:r>
                    </a:p>
                  </a:txBody>
                  <a:tcPr marL="9525" marR="9525" marT="9525" marB="0" anchor="ctr">
                    <a:lnR w="28575" cap="flat" cmpd="sng" algn="ctr">
                      <a:solidFill>
                        <a:schemeClr val="tx1"/>
                      </a:solidFill>
                      <a:prstDash val="solid"/>
                      <a:round/>
                      <a:headEnd type="none" w="med" len="med"/>
                      <a:tailEnd type="none" w="med" len="med"/>
                    </a:lnR>
                    <a:solidFill>
                      <a:srgbClr val="FFFF00"/>
                    </a:solidFill>
                  </a:tcPr>
                </a:tc>
                <a:tc>
                  <a:txBody>
                    <a:bodyPr/>
                    <a:lstStyle/>
                    <a:p>
                      <a:pPr algn="ctr" fontAlgn="ctr"/>
                      <a:r>
                        <a:rPr lang="tr-TR" sz="1400" b="0" i="0" u="none" strike="noStrike" kern="1200" dirty="0">
                          <a:solidFill>
                            <a:srgbClr val="000000"/>
                          </a:solidFill>
                          <a:latin typeface="Trebuchet MS" pitchFamily="34" charset="0"/>
                          <a:ea typeface="+mn-ea"/>
                          <a:cs typeface="+mn-cs"/>
                        </a:rPr>
                        <a:t>2022</a:t>
                      </a:r>
                    </a:p>
                  </a:txBody>
                  <a:tcPr marL="9525" marR="9525" marT="9525" marB="0" anchor="ctr">
                    <a:lnL w="28575" cap="flat" cmpd="sng" algn="ctr">
                      <a:solidFill>
                        <a:schemeClr val="tx1"/>
                      </a:solidFill>
                      <a:prstDash val="solid"/>
                      <a:round/>
                      <a:headEnd type="none" w="med" len="med"/>
                      <a:tailEnd type="none" w="med" len="med"/>
                    </a:lnL>
                  </a:tcPr>
                </a:tc>
                <a:tc>
                  <a:txBody>
                    <a:bodyPr/>
                    <a:lstStyle/>
                    <a:p>
                      <a:pPr algn="ctr" fontAlgn="ctr"/>
                      <a:r>
                        <a:rPr lang="tr-TR" sz="1400" b="0" i="0" u="none" strike="noStrike" kern="1200" dirty="0">
                          <a:solidFill>
                            <a:srgbClr val="000000"/>
                          </a:solidFill>
                          <a:latin typeface="Trebuchet MS" pitchFamily="34" charset="0"/>
                          <a:ea typeface="+mn-ea"/>
                          <a:cs typeface="+mn-cs"/>
                        </a:rPr>
                        <a:t>-139.065</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15.006.574</a:t>
                      </a:r>
                    </a:p>
                  </a:txBody>
                  <a:tcPr marL="9525" marR="9525" marT="9525" marB="0" anchor="ctr"/>
                </a:tc>
                <a:tc>
                  <a:txBody>
                    <a:bodyPr/>
                    <a:lstStyle/>
                    <a:p>
                      <a:pPr algn="ctr" fontAlgn="ctr"/>
                      <a:r>
                        <a:rPr lang="tr-TR" sz="1400" b="0" i="0" u="none" strike="noStrike" kern="1200" dirty="0">
                          <a:solidFill>
                            <a:srgbClr val="000000"/>
                          </a:solidFill>
                          <a:latin typeface="Arial"/>
                          <a:ea typeface="+mn-ea"/>
                          <a:cs typeface="+mn-cs"/>
                        </a:rPr>
                        <a:t>% 0,9</a:t>
                      </a:r>
                    </a:p>
                  </a:txBody>
                  <a:tcPr marL="9525" marR="9525" marT="9525" marB="0" anchor="ctr"/>
                </a:tc>
                <a:extLst>
                  <a:ext uri="{0D108BD9-81ED-4DB2-BD59-A6C34878D82A}">
                    <a16:rowId xmlns:a16="http://schemas.microsoft.com/office/drawing/2014/main" val="10011"/>
                  </a:ext>
                </a:extLst>
              </a:tr>
              <a:tr h="378902">
                <a:tc>
                  <a:txBody>
                    <a:bodyPr/>
                    <a:lstStyle/>
                    <a:p>
                      <a:pPr algn="l" fontAlgn="ctr"/>
                      <a:r>
                        <a:rPr lang="tr-TR" sz="1400" b="0" i="0" u="none" strike="noStrike" dirty="0">
                          <a:solidFill>
                            <a:srgbClr val="000000"/>
                          </a:solidFill>
                          <a:latin typeface="Trebuchet MS" pitchFamily="34" charset="0"/>
                        </a:rPr>
                        <a:t>2010</a:t>
                      </a:r>
                    </a:p>
                  </a:txBody>
                  <a:tcPr marL="171450" marR="9525" marT="9525" marB="0" anchor="ctr"/>
                </a:tc>
                <a:tc>
                  <a:txBody>
                    <a:bodyPr/>
                    <a:lstStyle/>
                    <a:p>
                      <a:pPr algn="ctr" fontAlgn="b"/>
                      <a:r>
                        <a:rPr lang="tr-TR" sz="1400" b="0" i="0" u="none" strike="noStrike" kern="1200">
                          <a:solidFill>
                            <a:srgbClr val="000000"/>
                          </a:solidFill>
                          <a:latin typeface="Trebuchet MS" pitchFamily="34" charset="0"/>
                          <a:ea typeface="+mn-ea"/>
                          <a:cs typeface="+mn-cs"/>
                        </a:rPr>
                        <a:t>-40.081</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1.160.013</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3,5</a:t>
                      </a:r>
                    </a:p>
                  </a:txBody>
                  <a:tcPr marL="9525" marR="9525" marT="9525" marB="0" anchor="ctr">
                    <a:lnR w="28575" cap="flat" cmpd="sng" algn="ctr">
                      <a:solidFill>
                        <a:schemeClr val="tx1"/>
                      </a:solidFill>
                      <a:prstDash val="solid"/>
                      <a:round/>
                      <a:headEnd type="none" w="med" len="med"/>
                      <a:tailEnd type="none" w="med" len="med"/>
                    </a:lnR>
                  </a:tcPr>
                </a:tc>
                <a:tc>
                  <a:txBody>
                    <a:bodyPr/>
                    <a:lstStyle/>
                    <a:p>
                      <a:pPr algn="ctr" fontAlgn="ctr"/>
                      <a:r>
                        <a:rPr lang="tr-TR" sz="1400" b="1" i="0" u="none" strike="noStrike" kern="1200" dirty="0">
                          <a:solidFill>
                            <a:srgbClr val="000000"/>
                          </a:solidFill>
                          <a:latin typeface="Trebuchet MS" pitchFamily="34" charset="0"/>
                          <a:ea typeface="+mn-ea"/>
                          <a:cs typeface="+mn-cs"/>
                        </a:rPr>
                        <a:t>2023</a:t>
                      </a:r>
                    </a:p>
                  </a:txBody>
                  <a:tcPr marL="9525" marR="9525" marT="9525" marB="0" anchor="ctr">
                    <a:lnL w="28575" cap="flat" cmpd="sng" algn="ctr">
                      <a:solidFill>
                        <a:schemeClr val="tx1"/>
                      </a:solidFill>
                      <a:prstDash val="solid"/>
                      <a:round/>
                      <a:headEnd type="none" w="med" len="med"/>
                      <a:tailEnd type="none" w="med" len="med"/>
                    </a:lnL>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dirty="0">
                          <a:effectLst/>
                          <a:latin typeface="Trebuchet MS" panose="020B0603020202020204" pitchFamily="34" charset="0"/>
                          <a:cs typeface="Arial TUR" panose="020B0604020202020204" pitchFamily="34" charset="0"/>
                        </a:rPr>
                        <a:t>-1.374.967</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chemeClr val="tx1"/>
                          </a:solidFill>
                          <a:latin typeface="Trebuchet MS" panose="020B0603020202020204" pitchFamily="34" charset="0"/>
                          <a:ea typeface="+mn-ea"/>
                          <a:cs typeface="+mn-cs"/>
                        </a:rPr>
                        <a:t>26.276.307</a:t>
                      </a:r>
                    </a:p>
                  </a:txBody>
                  <a:tcPr marL="9525" marR="9525" marT="9525" marB="0" anchor="ctr"/>
                </a:tc>
                <a:tc>
                  <a:txBody>
                    <a:bodyPr/>
                    <a:lstStyle/>
                    <a:p>
                      <a:pPr algn="ctr" fontAlgn="ctr"/>
                      <a:r>
                        <a:rPr lang="tr-TR" sz="1400" b="1" i="0" u="none" strike="noStrike" kern="1200" dirty="0">
                          <a:solidFill>
                            <a:srgbClr val="000000"/>
                          </a:solidFill>
                          <a:latin typeface="Arial"/>
                          <a:ea typeface="+mn-ea"/>
                          <a:cs typeface="+mn-cs"/>
                        </a:rPr>
                        <a:t>% 5,2</a:t>
                      </a:r>
                    </a:p>
                  </a:txBody>
                  <a:tcPr marL="9525" marR="9525" marT="9525" marB="0" anchor="ctr">
                    <a:solidFill>
                      <a:srgbClr val="FFFF00"/>
                    </a:solidFill>
                  </a:tcPr>
                </a:tc>
                <a:extLst>
                  <a:ext uri="{0D108BD9-81ED-4DB2-BD59-A6C34878D82A}">
                    <a16:rowId xmlns:a16="http://schemas.microsoft.com/office/drawing/2014/main" val="10012"/>
                  </a:ext>
                </a:extLst>
              </a:tr>
              <a:tr h="378902">
                <a:tc>
                  <a:txBody>
                    <a:bodyPr/>
                    <a:lstStyle/>
                    <a:p>
                      <a:pPr algn="l" fontAlgn="ctr"/>
                      <a:r>
                        <a:rPr lang="tr-TR" sz="1400" b="0" i="0" u="none" strike="noStrike" dirty="0">
                          <a:solidFill>
                            <a:srgbClr val="000000"/>
                          </a:solidFill>
                          <a:latin typeface="Trebuchet MS" pitchFamily="34" charset="0"/>
                        </a:rPr>
                        <a:t>2011</a:t>
                      </a:r>
                    </a:p>
                  </a:txBody>
                  <a:tcPr marL="171450" marR="9525" marT="9525" marB="0" anchor="ctr"/>
                </a:tc>
                <a:tc>
                  <a:txBody>
                    <a:bodyPr/>
                    <a:lstStyle/>
                    <a:p>
                      <a:pPr algn="ctr" fontAlgn="b"/>
                      <a:r>
                        <a:rPr lang="tr-TR" sz="1400" b="0" i="0" u="none" strike="noStrike" kern="1200">
                          <a:solidFill>
                            <a:srgbClr val="000000"/>
                          </a:solidFill>
                          <a:latin typeface="Trebuchet MS" pitchFamily="34" charset="0"/>
                          <a:ea typeface="+mn-ea"/>
                          <a:cs typeface="+mn-cs"/>
                        </a:rPr>
                        <a:t>-17.783</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1.394.477</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1,3</a:t>
                      </a:r>
                    </a:p>
                  </a:txBody>
                  <a:tcPr marL="9525" marR="9525" marT="9525" marB="0" anchor="ctr">
                    <a:lnR w="28575" cap="flat" cmpd="sng" algn="ctr">
                      <a:solidFill>
                        <a:schemeClr val="tx1"/>
                      </a:solidFill>
                      <a:prstDash val="solid"/>
                      <a:round/>
                      <a:headEnd type="none" w="med" len="med"/>
                      <a:tailEnd type="none" w="med" len="med"/>
                    </a:lnR>
                  </a:tcPr>
                </a:tc>
                <a:tc>
                  <a:txBody>
                    <a:bodyPr/>
                    <a:lstStyle/>
                    <a:p>
                      <a:pPr algn="ctr" fontAlgn="ctr"/>
                      <a:r>
                        <a:rPr lang="tr-TR" sz="1400" b="0" i="0" u="none" strike="noStrike" kern="1200" dirty="0">
                          <a:solidFill>
                            <a:srgbClr val="000000"/>
                          </a:solidFill>
                          <a:latin typeface="Trebuchet MS" pitchFamily="34" charset="0"/>
                          <a:ea typeface="+mn-ea"/>
                          <a:cs typeface="+mn-cs"/>
                        </a:rPr>
                        <a:t>2024</a:t>
                      </a:r>
                    </a:p>
                  </a:txBody>
                  <a:tcPr marL="9525" marR="9525" marT="9525" marB="0" anchor="ctr">
                    <a:lnL w="28575" cap="flat" cmpd="sng" algn="ctr">
                      <a:solidFill>
                        <a:schemeClr val="tx1"/>
                      </a:solidFill>
                      <a:prstDash val="solid"/>
                      <a:round/>
                      <a:headEnd type="none" w="med" len="med"/>
                      <a:tailEnd type="none" w="med" len="med"/>
                    </a:lnL>
                  </a:tcPr>
                </a:tc>
                <a:tc>
                  <a:txBody>
                    <a:bodyPr/>
                    <a:lstStyle/>
                    <a:p>
                      <a:pPr algn="ctr" fontAlgn="ctr"/>
                      <a:r>
                        <a:rPr lang="tr-TR" sz="1400" b="0" i="0" u="none" strike="noStrike" kern="1200" dirty="0">
                          <a:solidFill>
                            <a:srgbClr val="000000"/>
                          </a:solidFill>
                          <a:latin typeface="Trebuchet MS" pitchFamily="34" charset="0"/>
                          <a:ea typeface="+mn-ea"/>
                          <a:cs typeface="+mn-cs"/>
                        </a:rPr>
                        <a:t>-2.106.145</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43.410.514</a:t>
                      </a:r>
                    </a:p>
                  </a:txBody>
                  <a:tcPr marL="9525" marR="9525" marT="9525" marB="0" anchor="ctr"/>
                </a:tc>
                <a:tc>
                  <a:txBody>
                    <a:bodyPr/>
                    <a:lstStyle/>
                    <a:p>
                      <a:pPr algn="ctr" fontAlgn="ctr"/>
                      <a:r>
                        <a:rPr lang="tr-TR" sz="1400" b="0" i="0" u="none" strike="noStrike" kern="1200" dirty="0">
                          <a:solidFill>
                            <a:srgbClr val="000000"/>
                          </a:solidFill>
                          <a:latin typeface="Arial"/>
                          <a:ea typeface="+mn-ea"/>
                          <a:cs typeface="+mn-cs"/>
                        </a:rPr>
                        <a:t>% 4,8</a:t>
                      </a:r>
                    </a:p>
                  </a:txBody>
                  <a:tcPr marL="9525" marR="9525" marT="9525" marB="0" anchor="ctr"/>
                </a:tc>
                <a:extLst>
                  <a:ext uri="{0D108BD9-81ED-4DB2-BD59-A6C34878D82A}">
                    <a16:rowId xmlns:a16="http://schemas.microsoft.com/office/drawing/2014/main" val="10013"/>
                  </a:ext>
                </a:extLst>
              </a:tr>
              <a:tr h="378902">
                <a:tc>
                  <a:txBody>
                    <a:bodyPr/>
                    <a:lstStyle/>
                    <a:p>
                      <a:pPr algn="l" fontAlgn="ctr"/>
                      <a:r>
                        <a:rPr lang="tr-TR" sz="1400" b="0" i="0" u="none" strike="noStrike" dirty="0">
                          <a:solidFill>
                            <a:srgbClr val="000000"/>
                          </a:solidFill>
                          <a:latin typeface="Trebuchet MS" pitchFamily="34" charset="0"/>
                        </a:rPr>
                        <a:t>2012</a:t>
                      </a:r>
                    </a:p>
                  </a:txBody>
                  <a:tcPr marL="171450"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-29.412</a:t>
                      </a:r>
                    </a:p>
                  </a:txBody>
                  <a:tcPr marL="9525" marR="9525" marT="9525" marB="0" anchor="ctr"/>
                </a:tc>
                <a:tc>
                  <a:txBody>
                    <a:bodyPr/>
                    <a:lstStyle/>
                    <a:p>
                      <a:pPr algn="ctr" fontAlgn="b"/>
                      <a:r>
                        <a:rPr lang="tr-TR" sz="1400" b="0" i="0" u="none" strike="noStrike" kern="1200" dirty="0">
                          <a:solidFill>
                            <a:srgbClr val="000000"/>
                          </a:solidFill>
                          <a:latin typeface="Trebuchet MS" pitchFamily="34" charset="0"/>
                          <a:ea typeface="+mn-ea"/>
                          <a:cs typeface="+mn-cs"/>
                        </a:rPr>
                        <a:t>  1.569.672</a:t>
                      </a:r>
                    </a:p>
                  </a:txBody>
                  <a:tcPr marL="9525" marR="9525" marT="9525" marB="0" anchor="ctr"/>
                </a:tc>
                <a:tc>
                  <a:txBody>
                    <a:bodyPr/>
                    <a:lstStyle/>
                    <a:p>
                      <a:pPr algn="ctr" fontAlgn="ctr"/>
                      <a:r>
                        <a:rPr lang="tr-TR" sz="1400" b="0" i="0" u="none" strike="noStrike" kern="1200" dirty="0">
                          <a:solidFill>
                            <a:srgbClr val="000000"/>
                          </a:solidFill>
                          <a:latin typeface="Trebuchet MS" pitchFamily="34" charset="0"/>
                          <a:ea typeface="+mn-ea"/>
                          <a:cs typeface="+mn-cs"/>
                        </a:rPr>
                        <a:t>% 1,9</a:t>
                      </a:r>
                    </a:p>
                  </a:txBody>
                  <a:tcPr marL="9525" marR="9525" marT="9525" marB="0" anchor="ctr">
                    <a:lnR w="28575" cap="flat" cmpd="sng" algn="ctr">
                      <a:solidFill>
                        <a:schemeClr val="tx1"/>
                      </a:solidFill>
                      <a:prstDash val="solid"/>
                      <a:round/>
                      <a:headEnd type="none" w="med" len="med"/>
                      <a:tailEnd type="none" w="med" len="med"/>
                    </a:lnR>
                  </a:tcPr>
                </a:tc>
                <a:tc>
                  <a:txBody>
                    <a:bodyPr/>
                    <a:lstStyle/>
                    <a:p>
                      <a:pPr algn="ctr" fontAlgn="ctr"/>
                      <a:endParaRPr lang="tr-TR" sz="1400" b="0" i="0" u="none" strike="noStrike" kern="1200" dirty="0">
                        <a:solidFill>
                          <a:srgbClr val="000000"/>
                        </a:solidFill>
                        <a:latin typeface="Trebuchet MS" pitchFamily="34" charset="0"/>
                        <a:ea typeface="+mn-ea"/>
                        <a:cs typeface="+mn-cs"/>
                      </a:endParaRPr>
                    </a:p>
                  </a:txBody>
                  <a:tcPr marL="9525" marR="9525" marT="9525" marB="0" anchor="ctr">
                    <a:lnL w="28575" cap="flat" cmpd="sng" algn="ctr">
                      <a:solidFill>
                        <a:schemeClr val="tx1"/>
                      </a:solidFill>
                      <a:prstDash val="solid"/>
                      <a:round/>
                      <a:headEnd type="none" w="med" len="med"/>
                      <a:tailEnd type="none" w="med" len="med"/>
                    </a:lnL>
                  </a:tcPr>
                </a:tc>
                <a:tc>
                  <a:txBody>
                    <a:bodyPr/>
                    <a:lstStyle/>
                    <a:p>
                      <a:pPr algn="ctr" fontAlgn="ctr"/>
                      <a:endParaRPr lang="tr-TR" sz="1400" b="0" i="0" u="none" strike="noStrike" kern="1200" dirty="0">
                        <a:solidFill>
                          <a:srgbClr val="000000"/>
                        </a:solidFill>
                        <a:latin typeface="Trebuchet MS" pitchFamily="34" charset="0"/>
                        <a:ea typeface="+mn-ea"/>
                        <a:cs typeface="+mn-cs"/>
                      </a:endParaRPr>
                    </a:p>
                  </a:txBody>
                  <a:tcPr marL="9525" marR="9525" marT="9525" marB="0" anchor="ctr"/>
                </a:tc>
                <a:tc>
                  <a:txBody>
                    <a:bodyPr/>
                    <a:lstStyle/>
                    <a:p>
                      <a:pPr algn="ctr" fontAlgn="ctr"/>
                      <a:endParaRPr lang="tr-TR" sz="1400" b="0" i="0" u="none" strike="noStrike" kern="1200" dirty="0">
                        <a:solidFill>
                          <a:srgbClr val="000000"/>
                        </a:solidFill>
                        <a:latin typeface="Trebuchet MS" pitchFamily="34" charset="0"/>
                        <a:ea typeface="+mn-ea"/>
                        <a:cs typeface="+mn-cs"/>
                      </a:endParaRPr>
                    </a:p>
                  </a:txBody>
                  <a:tcPr marL="9525" marR="9525" marT="9525" marB="0" anchor="ctr"/>
                </a:tc>
                <a:tc>
                  <a:txBody>
                    <a:bodyPr/>
                    <a:lstStyle/>
                    <a:p>
                      <a:pPr algn="ctr" fontAlgn="ctr"/>
                      <a:endParaRPr lang="tr-TR" sz="1400" b="0" i="0" u="none" strike="noStrike" kern="1200" dirty="0">
                        <a:solidFill>
                          <a:srgbClr val="000000"/>
                        </a:solidFill>
                        <a:latin typeface="Arial"/>
                        <a:ea typeface="+mn-ea"/>
                        <a:cs typeface="+mn-cs"/>
                      </a:endParaRPr>
                    </a:p>
                  </a:txBody>
                  <a:tcPr marL="9525" marR="9525" marT="9525"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7036535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9F55D-CA15-8CDD-F6E6-A26C540BD18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9094596-F037-A57B-4394-537314326BB6}"/>
              </a:ext>
            </a:extLst>
          </p:cNvPr>
          <p:cNvSpPr>
            <a:spLocks noGrp="1"/>
          </p:cNvSpPr>
          <p:nvPr>
            <p:ph type="title"/>
          </p:nvPr>
        </p:nvSpPr>
        <p:spPr>
          <a:xfrm>
            <a:off x="457200" y="127857"/>
            <a:ext cx="8229600" cy="931151"/>
          </a:xfrm>
        </p:spPr>
        <p:txBody>
          <a:bodyPr/>
          <a:lstStyle/>
          <a:p>
            <a:r>
              <a:rPr lang="tr-TR" dirty="0">
                <a:latin typeface="Times New Roman" panose="02020603050405020304" pitchFamily="18" charset="0"/>
                <a:cs typeface="Times New Roman" panose="02020603050405020304" pitchFamily="18" charset="0"/>
              </a:rPr>
              <a:t>GRAM ALTIN GRAFİĞİ</a:t>
            </a:r>
            <a:endParaRPr lang="tr-TR" dirty="0"/>
          </a:p>
        </p:txBody>
      </p:sp>
      <p:sp>
        <p:nvSpPr>
          <p:cNvPr id="3" name="Metin kutusu 2">
            <a:extLst>
              <a:ext uri="{FF2B5EF4-FFF2-40B4-BE49-F238E27FC236}">
                <a16:creationId xmlns:a16="http://schemas.microsoft.com/office/drawing/2014/main" id="{56CBC235-0ECA-8047-648E-B3C916128235}"/>
              </a:ext>
            </a:extLst>
          </p:cNvPr>
          <p:cNvSpPr txBox="1"/>
          <p:nvPr/>
        </p:nvSpPr>
        <p:spPr>
          <a:xfrm>
            <a:off x="3165037" y="2888093"/>
            <a:ext cx="1212785" cy="430887"/>
          </a:xfrm>
          <a:prstGeom prst="rect">
            <a:avLst/>
          </a:prstGeom>
          <a:noFill/>
          <a:ln>
            <a:solidFill>
              <a:schemeClr val="accent1"/>
            </a:solidFill>
          </a:ln>
        </p:spPr>
        <p:txBody>
          <a:bodyPr wrap="square" rtlCol="0">
            <a:spAutoFit/>
          </a:bodyPr>
          <a:lstStyle/>
          <a:p>
            <a:pPr algn="ctr"/>
            <a:r>
              <a:rPr lang="tr-TR" sz="1100" b="1" dirty="0">
                <a:solidFill>
                  <a:prstClr val="black"/>
                </a:solidFill>
              </a:rPr>
              <a:t>20 Aralık 2021</a:t>
            </a:r>
          </a:p>
          <a:p>
            <a:pPr algn="ctr"/>
            <a:r>
              <a:rPr lang="tr-TR" sz="1100" b="1" dirty="0">
                <a:solidFill>
                  <a:prstClr val="black"/>
                </a:solidFill>
              </a:rPr>
              <a:t>1.057 TL</a:t>
            </a:r>
          </a:p>
        </p:txBody>
      </p:sp>
      <p:sp>
        <p:nvSpPr>
          <p:cNvPr id="4" name="Metin kutusu 3">
            <a:extLst>
              <a:ext uri="{FF2B5EF4-FFF2-40B4-BE49-F238E27FC236}">
                <a16:creationId xmlns:a16="http://schemas.microsoft.com/office/drawing/2014/main" id="{E74344BC-6486-7C83-E1C4-7995436DC5C2}"/>
              </a:ext>
            </a:extLst>
          </p:cNvPr>
          <p:cNvSpPr txBox="1"/>
          <p:nvPr/>
        </p:nvSpPr>
        <p:spPr>
          <a:xfrm>
            <a:off x="3831516" y="4175640"/>
            <a:ext cx="1047750" cy="430887"/>
          </a:xfrm>
          <a:prstGeom prst="rect">
            <a:avLst/>
          </a:prstGeom>
          <a:noFill/>
          <a:ln>
            <a:solidFill>
              <a:schemeClr val="accent1"/>
            </a:solidFill>
          </a:ln>
        </p:spPr>
        <p:txBody>
          <a:bodyPr wrap="square" rtlCol="0">
            <a:spAutoFit/>
          </a:bodyPr>
          <a:lstStyle/>
          <a:p>
            <a:pPr algn="ctr"/>
            <a:r>
              <a:rPr lang="tr-TR" sz="1100" b="1" dirty="0">
                <a:solidFill>
                  <a:prstClr val="black"/>
                </a:solidFill>
              </a:rPr>
              <a:t>23 Aralık 2021</a:t>
            </a:r>
          </a:p>
          <a:p>
            <a:pPr algn="ctr"/>
            <a:r>
              <a:rPr lang="tr-TR" sz="1100" b="1" dirty="0">
                <a:solidFill>
                  <a:prstClr val="black"/>
                </a:solidFill>
              </a:rPr>
              <a:t>590 TL</a:t>
            </a:r>
          </a:p>
        </p:txBody>
      </p:sp>
      <p:sp>
        <p:nvSpPr>
          <p:cNvPr id="6" name="Metin kutusu 5">
            <a:extLst>
              <a:ext uri="{FF2B5EF4-FFF2-40B4-BE49-F238E27FC236}">
                <a16:creationId xmlns:a16="http://schemas.microsoft.com/office/drawing/2014/main" id="{C7A43C80-A771-E5CC-2612-5F1F0CD2466D}"/>
              </a:ext>
            </a:extLst>
          </p:cNvPr>
          <p:cNvSpPr txBox="1"/>
          <p:nvPr/>
        </p:nvSpPr>
        <p:spPr>
          <a:xfrm>
            <a:off x="4377822" y="2641872"/>
            <a:ext cx="1002889" cy="461665"/>
          </a:xfrm>
          <a:prstGeom prst="rect">
            <a:avLst/>
          </a:prstGeom>
          <a:noFill/>
          <a:ln>
            <a:solidFill>
              <a:schemeClr val="accent1"/>
            </a:solidFill>
          </a:ln>
        </p:spPr>
        <p:txBody>
          <a:bodyPr wrap="square" rtlCol="0">
            <a:spAutoFit/>
          </a:bodyPr>
          <a:lstStyle/>
          <a:p>
            <a:pPr algn="ctr"/>
            <a:r>
              <a:rPr lang="tr-TR" sz="1200" b="1" dirty="0">
                <a:solidFill>
                  <a:prstClr val="black"/>
                </a:solidFill>
              </a:rPr>
              <a:t>13.06.22</a:t>
            </a:r>
          </a:p>
          <a:p>
            <a:pPr algn="ctr"/>
            <a:r>
              <a:rPr lang="tr-TR" sz="1200" b="1" dirty="0">
                <a:solidFill>
                  <a:prstClr val="black"/>
                </a:solidFill>
              </a:rPr>
              <a:t>1.042 TL</a:t>
            </a:r>
          </a:p>
        </p:txBody>
      </p:sp>
      <p:cxnSp>
        <p:nvCxnSpPr>
          <p:cNvPr id="15" name="Düz Ok Bağlayıcısı 14">
            <a:extLst>
              <a:ext uri="{FF2B5EF4-FFF2-40B4-BE49-F238E27FC236}">
                <a16:creationId xmlns:a16="http://schemas.microsoft.com/office/drawing/2014/main" id="{CCEB11B7-A26C-7D0F-6934-AB03D29B0EC2}"/>
              </a:ext>
            </a:extLst>
          </p:cNvPr>
          <p:cNvCxnSpPr>
            <a:cxnSpLocks/>
          </p:cNvCxnSpPr>
          <p:nvPr/>
        </p:nvCxnSpPr>
        <p:spPr>
          <a:xfrm flipH="1" flipV="1">
            <a:off x="5273584" y="3671037"/>
            <a:ext cx="214254" cy="21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Metin kutusu 23">
            <a:extLst>
              <a:ext uri="{FF2B5EF4-FFF2-40B4-BE49-F238E27FC236}">
                <a16:creationId xmlns:a16="http://schemas.microsoft.com/office/drawing/2014/main" id="{EFC9E98E-CE67-E1A1-CA27-3F190A8F147F}"/>
              </a:ext>
            </a:extLst>
          </p:cNvPr>
          <p:cNvSpPr txBox="1"/>
          <p:nvPr/>
        </p:nvSpPr>
        <p:spPr>
          <a:xfrm>
            <a:off x="5380711" y="3906196"/>
            <a:ext cx="1278194" cy="461666"/>
          </a:xfrm>
          <a:prstGeom prst="rect">
            <a:avLst/>
          </a:prstGeom>
          <a:noFill/>
          <a:ln>
            <a:solidFill>
              <a:schemeClr val="accent1"/>
            </a:solidFill>
          </a:ln>
        </p:spPr>
        <p:txBody>
          <a:bodyPr wrap="square" rtlCol="0">
            <a:spAutoFit/>
          </a:bodyPr>
          <a:lstStyle/>
          <a:p>
            <a:pPr algn="ctr"/>
            <a:r>
              <a:rPr lang="tr-TR" sz="1200" b="1" dirty="0">
                <a:solidFill>
                  <a:prstClr val="black"/>
                </a:solidFill>
              </a:rPr>
              <a:t>28 Eylül 2022</a:t>
            </a:r>
          </a:p>
          <a:p>
            <a:pPr algn="ctr"/>
            <a:r>
              <a:rPr lang="tr-TR" sz="1200" b="1" dirty="0">
                <a:solidFill>
                  <a:prstClr val="black"/>
                </a:solidFill>
              </a:rPr>
              <a:t>960 TL</a:t>
            </a:r>
          </a:p>
        </p:txBody>
      </p:sp>
      <p:cxnSp>
        <p:nvCxnSpPr>
          <p:cNvPr id="11" name="Düz Ok Bağlayıcısı 10">
            <a:extLst>
              <a:ext uri="{FF2B5EF4-FFF2-40B4-BE49-F238E27FC236}">
                <a16:creationId xmlns:a16="http://schemas.microsoft.com/office/drawing/2014/main" id="{BCAB52B3-3474-385C-AA21-53E15F736482}"/>
              </a:ext>
            </a:extLst>
          </p:cNvPr>
          <p:cNvCxnSpPr/>
          <p:nvPr/>
        </p:nvCxnSpPr>
        <p:spPr>
          <a:xfrm>
            <a:off x="4842577" y="3103537"/>
            <a:ext cx="174520" cy="253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7" name="Mürekkep 6">
                <a:extLst>
                  <a:ext uri="{FF2B5EF4-FFF2-40B4-BE49-F238E27FC236}">
                    <a16:creationId xmlns:a16="http://schemas.microsoft.com/office/drawing/2014/main" id="{D7F8399B-32AF-00D8-2497-1C709817387E}"/>
                  </a:ext>
                </a:extLst>
              </p14:cNvPr>
              <p14:cNvContentPartPr/>
              <p14:nvPr/>
            </p14:nvContentPartPr>
            <p14:xfrm>
              <a:off x="2798317" y="4017496"/>
              <a:ext cx="360" cy="1800"/>
            </p14:xfrm>
          </p:contentPart>
        </mc:Choice>
        <mc:Fallback xmlns="">
          <p:pic>
            <p:nvPicPr>
              <p:cNvPr id="7" name="Mürekkep 6">
                <a:extLst>
                  <a:ext uri="{FF2B5EF4-FFF2-40B4-BE49-F238E27FC236}">
                    <a16:creationId xmlns:a16="http://schemas.microsoft.com/office/drawing/2014/main" id="{D7F8399B-32AF-00D8-2497-1C709817387E}"/>
                  </a:ext>
                </a:extLst>
              </p:cNvPr>
              <p:cNvPicPr/>
              <p:nvPr/>
            </p:nvPicPr>
            <p:blipFill>
              <a:blip r:embed="rId3"/>
              <a:stretch>
                <a:fillRect/>
              </a:stretch>
            </p:blipFill>
            <p:spPr>
              <a:xfrm>
                <a:off x="2792197" y="4011376"/>
                <a:ext cx="12600" cy="14040"/>
              </a:xfrm>
              <a:prstGeom prst="rect">
                <a:avLst/>
              </a:prstGeom>
            </p:spPr>
          </p:pic>
        </mc:Fallback>
      </mc:AlternateContent>
      <p:pic>
        <p:nvPicPr>
          <p:cNvPr id="12" name="İçerik Yer Tutucusu 11" descr="öykü gelişim çizgisi; kumpas; grafiğini çıkarma, çizgi, diyagram, ekran görüntüsü içeren bir resim&#10;&#10;Açıklama otomatik olarak oluşturuldu">
            <a:extLst>
              <a:ext uri="{FF2B5EF4-FFF2-40B4-BE49-F238E27FC236}">
                <a16:creationId xmlns:a16="http://schemas.microsoft.com/office/drawing/2014/main" id="{5A1DFC8C-1834-D7EF-80EE-FEFBA6EC549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5774" y="1384663"/>
            <a:ext cx="8852452" cy="5047861"/>
          </a:xfrm>
        </p:spPr>
      </p:pic>
      <p:sp>
        <p:nvSpPr>
          <p:cNvPr id="13" name="Metin kutusu 12">
            <a:extLst>
              <a:ext uri="{FF2B5EF4-FFF2-40B4-BE49-F238E27FC236}">
                <a16:creationId xmlns:a16="http://schemas.microsoft.com/office/drawing/2014/main" id="{72D26C81-BA9F-A593-C45C-480AE4E8B096}"/>
              </a:ext>
            </a:extLst>
          </p:cNvPr>
          <p:cNvSpPr txBox="1"/>
          <p:nvPr/>
        </p:nvSpPr>
        <p:spPr>
          <a:xfrm>
            <a:off x="2483297" y="3103537"/>
            <a:ext cx="1152000" cy="504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200" b="1" dirty="0">
                <a:solidFill>
                  <a:prstClr val="black"/>
                </a:solidFill>
              </a:rPr>
              <a:t>20 Aralık 2021</a:t>
            </a:r>
          </a:p>
          <a:p>
            <a:pPr algn="ctr"/>
            <a:r>
              <a:rPr lang="tr-TR" sz="1200" b="1" dirty="0">
                <a:solidFill>
                  <a:prstClr val="black"/>
                </a:solidFill>
              </a:rPr>
              <a:t>1.057 TL</a:t>
            </a:r>
          </a:p>
          <a:p>
            <a:endParaRPr lang="tr-TR" dirty="0"/>
          </a:p>
        </p:txBody>
      </p:sp>
      <p:sp>
        <p:nvSpPr>
          <p:cNvPr id="14" name="Metin kutusu 13">
            <a:extLst>
              <a:ext uri="{FF2B5EF4-FFF2-40B4-BE49-F238E27FC236}">
                <a16:creationId xmlns:a16="http://schemas.microsoft.com/office/drawing/2014/main" id="{A1D3E31B-E049-8E6B-2EB6-971C8C120C0B}"/>
              </a:ext>
            </a:extLst>
          </p:cNvPr>
          <p:cNvSpPr txBox="1"/>
          <p:nvPr/>
        </p:nvSpPr>
        <p:spPr>
          <a:xfrm>
            <a:off x="3165037" y="4643315"/>
            <a:ext cx="828000" cy="612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200" b="1" dirty="0">
                <a:solidFill>
                  <a:prstClr val="black"/>
                </a:solidFill>
              </a:rPr>
              <a:t>23 Aralık 2021</a:t>
            </a:r>
          </a:p>
          <a:p>
            <a:pPr algn="ctr"/>
            <a:r>
              <a:rPr lang="tr-TR" sz="1200" b="1" dirty="0">
                <a:solidFill>
                  <a:prstClr val="black"/>
                </a:solidFill>
              </a:rPr>
              <a:t>590 TL</a:t>
            </a:r>
          </a:p>
          <a:p>
            <a:endParaRPr lang="tr-TR" dirty="0"/>
          </a:p>
        </p:txBody>
      </p:sp>
      <p:sp>
        <p:nvSpPr>
          <p:cNvPr id="18" name="Metin kutusu 17">
            <a:extLst>
              <a:ext uri="{FF2B5EF4-FFF2-40B4-BE49-F238E27FC236}">
                <a16:creationId xmlns:a16="http://schemas.microsoft.com/office/drawing/2014/main" id="{4D8935B3-9439-F662-A54C-F855AFA6C92F}"/>
              </a:ext>
            </a:extLst>
          </p:cNvPr>
          <p:cNvSpPr txBox="1"/>
          <p:nvPr/>
        </p:nvSpPr>
        <p:spPr>
          <a:xfrm>
            <a:off x="7467600" y="688176"/>
            <a:ext cx="1240120" cy="8002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1400" b="1" dirty="0">
                <a:solidFill>
                  <a:prstClr val="black"/>
                </a:solidFill>
              </a:rPr>
              <a:t>22 Nisan 2025</a:t>
            </a:r>
          </a:p>
          <a:p>
            <a:pPr algn="ctr"/>
            <a:r>
              <a:rPr lang="tr-TR" sz="1400" b="1" dirty="0">
                <a:solidFill>
                  <a:prstClr val="black"/>
                </a:solidFill>
              </a:rPr>
              <a:t>4.303 TL</a:t>
            </a:r>
          </a:p>
          <a:p>
            <a:endParaRPr lang="tr-TR" dirty="0"/>
          </a:p>
        </p:txBody>
      </p:sp>
    </p:spTree>
    <p:extLst>
      <p:ext uri="{BB962C8B-B14F-4D97-AF65-F5344CB8AC3E}">
        <p14:creationId xmlns:p14="http://schemas.microsoft.com/office/powerpoint/2010/main" val="3848317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42844" y="1"/>
            <a:ext cx="8858312" cy="766353"/>
          </a:xfrm>
          <a:solidFill>
            <a:schemeClr val="bg1">
              <a:lumMod val="85000"/>
            </a:schemeClr>
          </a:solidFill>
          <a:ln w="19050">
            <a:solidFill>
              <a:schemeClr val="tx1"/>
            </a:solidFill>
          </a:ln>
        </p:spPr>
        <p:txBody>
          <a:bodyPr>
            <a:noAutofit/>
          </a:bodyPr>
          <a:lstStyle/>
          <a:p>
            <a:r>
              <a:rPr lang="tr-TR" sz="2400" b="1" dirty="0">
                <a:latin typeface="Times New Roman" pitchFamily="18" charset="0"/>
                <a:cs typeface="Times New Roman" pitchFamily="18" charset="0"/>
              </a:rPr>
              <a:t>KISA  VE  ORTA VADEDE</a:t>
            </a:r>
            <a:br>
              <a:rPr lang="tr-TR" sz="2400" b="1" dirty="0">
                <a:latin typeface="Times New Roman" pitchFamily="18" charset="0"/>
                <a:cs typeface="Times New Roman" pitchFamily="18" charset="0"/>
              </a:rPr>
            </a:br>
            <a:r>
              <a:rPr lang="tr-TR" sz="2400" b="1" dirty="0">
                <a:latin typeface="Times New Roman" pitchFamily="18" charset="0"/>
                <a:cs typeface="Times New Roman" pitchFamily="18" charset="0"/>
              </a:rPr>
              <a:t> GRAM ALTIN BEKLENTİMİZ</a:t>
            </a:r>
            <a:endParaRPr lang="tr-TR" sz="2400" dirty="0"/>
          </a:p>
        </p:txBody>
      </p:sp>
      <p:sp>
        <p:nvSpPr>
          <p:cNvPr id="3" name="2 İçerik Yer Tutucusu"/>
          <p:cNvSpPr>
            <a:spLocks noGrp="1"/>
          </p:cNvSpPr>
          <p:nvPr>
            <p:ph idx="1"/>
          </p:nvPr>
        </p:nvSpPr>
        <p:spPr>
          <a:xfrm>
            <a:off x="142844" y="766354"/>
            <a:ext cx="8858312" cy="5948795"/>
          </a:xfrm>
          <a:ln w="28575">
            <a:solidFill>
              <a:schemeClr val="tx1"/>
            </a:solidFill>
          </a:ln>
        </p:spPr>
        <p:txBody>
          <a:bodyPr>
            <a:normAutofit/>
          </a:bodyPr>
          <a:lstStyle/>
          <a:p>
            <a:pPr algn="ctr">
              <a:buNone/>
            </a:pPr>
            <a:r>
              <a:rPr lang="tr-TR" sz="1700" b="1" u="sng" dirty="0">
                <a:latin typeface="Times New Roman" pitchFamily="18" charset="0"/>
                <a:cs typeface="Times New Roman" pitchFamily="18" charset="0"/>
              </a:rPr>
              <a:t>GRAM ALTIN</a:t>
            </a:r>
          </a:p>
          <a:p>
            <a:pPr algn="ctr">
              <a:buNone/>
            </a:pPr>
            <a:r>
              <a:rPr lang="tr-TR" sz="1700" dirty="0">
                <a:latin typeface="Times New Roman" pitchFamily="18" charset="0"/>
                <a:cs typeface="Times New Roman" pitchFamily="18" charset="0"/>
              </a:rPr>
              <a:t>Bilindiği gibi gram altını 2 faktör belirlemektedir. </a:t>
            </a:r>
          </a:p>
          <a:p>
            <a:pPr algn="ctr">
              <a:buNone/>
            </a:pPr>
            <a:r>
              <a:rPr lang="tr-TR" sz="1700" dirty="0">
                <a:latin typeface="Times New Roman" pitchFamily="18" charset="0"/>
                <a:cs typeface="Times New Roman" pitchFamily="18" charset="0"/>
              </a:rPr>
              <a:t>1- Dolar TL kuru    2- Ons altın fiyatı</a:t>
            </a:r>
          </a:p>
          <a:p>
            <a:pPr algn="ctr">
              <a:buNone/>
            </a:pPr>
            <a:r>
              <a:rPr lang="tr-TR" sz="1700" dirty="0">
                <a:latin typeface="Times New Roman" pitchFamily="18" charset="0"/>
                <a:cs typeface="Times New Roman" pitchFamily="18" charset="0"/>
              </a:rPr>
              <a:t>Bu nedenle, ons altın ve Dolar TL kuru artmaya devam ettiği sürece </a:t>
            </a:r>
          </a:p>
          <a:p>
            <a:pPr algn="ctr">
              <a:buNone/>
            </a:pPr>
            <a:r>
              <a:rPr lang="tr-TR" sz="1700" dirty="0">
                <a:latin typeface="Times New Roman" pitchFamily="18" charset="0"/>
                <a:cs typeface="Times New Roman" pitchFamily="18" charset="0"/>
              </a:rPr>
              <a:t>gram altın da yükselmeye devam edecektir.  </a:t>
            </a:r>
          </a:p>
          <a:p>
            <a:pPr algn="ctr">
              <a:buNone/>
            </a:pPr>
            <a:endParaRPr lang="tr-TR" sz="1700" b="1" u="sng" dirty="0">
              <a:latin typeface="Times New Roman" pitchFamily="18" charset="0"/>
              <a:cs typeface="Times New Roman" pitchFamily="18" charset="0"/>
            </a:endParaRPr>
          </a:p>
          <a:p>
            <a:pPr algn="ctr">
              <a:buNone/>
            </a:pPr>
            <a:r>
              <a:rPr lang="tr-TR" sz="1800" b="1" u="sng" dirty="0">
                <a:highlight>
                  <a:srgbClr val="FFFF00"/>
                </a:highlight>
                <a:latin typeface="Times New Roman" pitchFamily="18" charset="0"/>
                <a:cs typeface="Times New Roman" pitchFamily="18" charset="0"/>
              </a:rPr>
              <a:t>KISA VADEDE ( 1 AY )</a:t>
            </a:r>
          </a:p>
          <a:p>
            <a:pPr algn="ctr">
              <a:lnSpc>
                <a:spcPct val="160000"/>
              </a:lnSpc>
              <a:buNone/>
            </a:pPr>
            <a:r>
              <a:rPr lang="tr-TR" sz="2000" b="1" dirty="0">
                <a:latin typeface="Times New Roman" pitchFamily="18" charset="0"/>
                <a:cs typeface="Times New Roman" pitchFamily="18" charset="0"/>
              </a:rPr>
              <a:t>Gram altının fiyatının  </a:t>
            </a:r>
            <a:r>
              <a:rPr lang="tr-TR" sz="2000" b="1" dirty="0">
                <a:highlight>
                  <a:srgbClr val="FFFF00"/>
                </a:highlight>
                <a:latin typeface="Times New Roman" pitchFamily="18" charset="0"/>
                <a:cs typeface="Times New Roman" pitchFamily="18" charset="0"/>
              </a:rPr>
              <a:t>3.900 TL  ile  4.300 TL arasında</a:t>
            </a:r>
            <a:r>
              <a:rPr lang="tr-TR" sz="2000" b="1" dirty="0">
                <a:latin typeface="Times New Roman" pitchFamily="18" charset="0"/>
                <a:cs typeface="Times New Roman" pitchFamily="18" charset="0"/>
              </a:rPr>
              <a:t>                                                         hareket edeceğini tahmin ediyoruz.</a:t>
            </a:r>
          </a:p>
          <a:p>
            <a:pPr algn="ctr">
              <a:lnSpc>
                <a:spcPct val="160000"/>
              </a:lnSpc>
              <a:buNone/>
            </a:pPr>
            <a:endParaRPr lang="tr-TR" sz="1800" b="1" u="sng" dirty="0">
              <a:latin typeface="Times New Roman" pitchFamily="18" charset="0"/>
              <a:cs typeface="Times New Roman" pitchFamily="18" charset="0"/>
            </a:endParaRPr>
          </a:p>
          <a:p>
            <a:pPr algn="ctr">
              <a:lnSpc>
                <a:spcPct val="160000"/>
              </a:lnSpc>
              <a:buNone/>
            </a:pPr>
            <a:r>
              <a:rPr lang="tr-TR" sz="1800" b="1" u="sng" dirty="0">
                <a:highlight>
                  <a:srgbClr val="FFFF00"/>
                </a:highlight>
                <a:latin typeface="Times New Roman" pitchFamily="18" charset="0"/>
                <a:cs typeface="Times New Roman" pitchFamily="18" charset="0"/>
              </a:rPr>
              <a:t>2025  YILINDA</a:t>
            </a:r>
          </a:p>
          <a:p>
            <a:pPr algn="ctr">
              <a:lnSpc>
                <a:spcPct val="160000"/>
              </a:lnSpc>
              <a:buNone/>
            </a:pPr>
            <a:r>
              <a:rPr lang="tr-TR" sz="2000" b="1" dirty="0">
                <a:latin typeface="Times New Roman" pitchFamily="18" charset="0"/>
                <a:cs typeface="Times New Roman" pitchFamily="18" charset="0"/>
              </a:rPr>
              <a:t>Hem ons altın hem de dolar TL kuru çıkacağı için </a:t>
            </a:r>
          </a:p>
          <a:p>
            <a:pPr algn="ctr">
              <a:lnSpc>
                <a:spcPct val="160000"/>
              </a:lnSpc>
              <a:buNone/>
            </a:pPr>
            <a:r>
              <a:rPr lang="tr-TR" sz="2000" b="1" dirty="0">
                <a:highlight>
                  <a:srgbClr val="FFFF00"/>
                </a:highlight>
                <a:latin typeface="Times New Roman" pitchFamily="18" charset="0"/>
                <a:cs typeface="Times New Roman" pitchFamily="18" charset="0"/>
              </a:rPr>
              <a:t>Gram altının  5.400  TL yi geçeceğini tahmin ediyoruz</a:t>
            </a:r>
            <a:r>
              <a:rPr lang="tr-TR" sz="2000" b="1" dirty="0">
                <a:latin typeface="Times New Roman" pitchFamily="18" charset="0"/>
                <a:cs typeface="Times New Roman" pitchFamily="18" charset="0"/>
              </a:rPr>
              <a:t>.</a:t>
            </a:r>
          </a:p>
          <a:p>
            <a:pPr algn="ctr">
              <a:lnSpc>
                <a:spcPct val="160000"/>
              </a:lnSpc>
              <a:buNone/>
            </a:pPr>
            <a:endParaRPr lang="tr-TR" sz="1700" b="1" dirty="0">
              <a:latin typeface="Times New Roman" pitchFamily="18" charset="0"/>
              <a:cs typeface="Times New Roman" pitchFamily="18" charset="0"/>
            </a:endParaRPr>
          </a:p>
        </p:txBody>
      </p:sp>
    </p:spTree>
    <p:extLst>
      <p:ext uri="{BB962C8B-B14F-4D97-AF65-F5344CB8AC3E}">
        <p14:creationId xmlns:p14="http://schemas.microsoft.com/office/powerpoint/2010/main" val="279615526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4B76A-8A82-E56F-E602-E578AA5CE54A}"/>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0B2CA6A6-AD51-B211-6F56-E69C6422D6B4}"/>
              </a:ext>
            </a:extLst>
          </p:cNvPr>
          <p:cNvSpPr>
            <a:spLocks noGrp="1"/>
          </p:cNvSpPr>
          <p:nvPr>
            <p:ph idx="4294967295"/>
          </p:nvPr>
        </p:nvSpPr>
        <p:spPr>
          <a:xfrm>
            <a:off x="500034" y="285728"/>
            <a:ext cx="8429684" cy="6215106"/>
          </a:xfrm>
          <a:ln w="76200">
            <a:solidFill>
              <a:schemeClr val="tx1"/>
            </a:solidFill>
          </a:ln>
        </p:spPr>
        <p:txBody>
          <a:bodyPr anchor="t"/>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None/>
            </a:pPr>
            <a:r>
              <a:rPr lang="tr-TR" sz="4000" b="1" dirty="0">
                <a:latin typeface="Times New Roman" panose="02020603050405020304" pitchFamily="18" charset="0"/>
                <a:cs typeface="Times New Roman" panose="02020603050405020304" pitchFamily="18" charset="0"/>
              </a:rPr>
              <a:t>SEPET  YATIRIM </a:t>
            </a:r>
          </a:p>
          <a:p>
            <a:pPr marL="457200" indent="-457200" algn="ctr" fontAlgn="base">
              <a:buNone/>
            </a:pPr>
            <a:r>
              <a:rPr lang="tr-TR" sz="4000" b="1" dirty="0">
                <a:latin typeface="Times New Roman" panose="02020603050405020304" pitchFamily="18" charset="0"/>
                <a:cs typeface="Times New Roman" panose="02020603050405020304" pitchFamily="18" charset="0"/>
              </a:rPr>
              <a:t> ÖNERİSİ</a:t>
            </a:r>
          </a:p>
          <a:p>
            <a:pPr marL="457200" indent="-457200" algn="ctr" fontAlgn="base">
              <a:buClrTx/>
              <a:buNone/>
            </a:pPr>
            <a:r>
              <a:rPr lang="tr-TR" sz="4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140088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B0562190-8481-ED62-2F6E-803630D1826A}"/>
              </a:ext>
            </a:extLst>
          </p:cNvPr>
          <p:cNvGraphicFramePr>
            <a:graphicFrameLocks noGrp="1"/>
          </p:cNvGraphicFramePr>
          <p:nvPr>
            <p:extLst>
              <p:ext uri="{D42A27DB-BD31-4B8C-83A1-F6EECF244321}">
                <p14:modId xmlns:p14="http://schemas.microsoft.com/office/powerpoint/2010/main" val="1435507219"/>
              </p:ext>
            </p:extLst>
          </p:nvPr>
        </p:nvGraphicFramePr>
        <p:xfrm>
          <a:off x="152400" y="1008797"/>
          <a:ext cx="8843683" cy="4321947"/>
        </p:xfrm>
        <a:graphic>
          <a:graphicData uri="http://schemas.openxmlformats.org/drawingml/2006/table">
            <a:tbl>
              <a:tblPr firstRow="1" bandRow="1">
                <a:tableStyleId>{5C22544A-7EE6-4342-B048-85BDC9FD1C3A}</a:tableStyleId>
              </a:tblPr>
              <a:tblGrid>
                <a:gridCol w="2171700">
                  <a:extLst>
                    <a:ext uri="{9D8B030D-6E8A-4147-A177-3AD203B41FA5}">
                      <a16:colId xmlns:a16="http://schemas.microsoft.com/office/drawing/2014/main" val="2240731167"/>
                    </a:ext>
                  </a:extLst>
                </a:gridCol>
                <a:gridCol w="1323548">
                  <a:extLst>
                    <a:ext uri="{9D8B030D-6E8A-4147-A177-3AD203B41FA5}">
                      <a16:colId xmlns:a16="http://schemas.microsoft.com/office/drawing/2014/main" val="231656588"/>
                    </a:ext>
                  </a:extLst>
                </a:gridCol>
                <a:gridCol w="1194305">
                  <a:extLst>
                    <a:ext uri="{9D8B030D-6E8A-4147-A177-3AD203B41FA5}">
                      <a16:colId xmlns:a16="http://schemas.microsoft.com/office/drawing/2014/main" val="1776243193"/>
                    </a:ext>
                  </a:extLst>
                </a:gridCol>
                <a:gridCol w="1315007">
                  <a:extLst>
                    <a:ext uri="{9D8B030D-6E8A-4147-A177-3AD203B41FA5}">
                      <a16:colId xmlns:a16="http://schemas.microsoft.com/office/drawing/2014/main" val="1124883768"/>
                    </a:ext>
                  </a:extLst>
                </a:gridCol>
                <a:gridCol w="1454413">
                  <a:extLst>
                    <a:ext uri="{9D8B030D-6E8A-4147-A177-3AD203B41FA5}">
                      <a16:colId xmlns:a16="http://schemas.microsoft.com/office/drawing/2014/main" val="3388985880"/>
                    </a:ext>
                  </a:extLst>
                </a:gridCol>
                <a:gridCol w="1384710">
                  <a:extLst>
                    <a:ext uri="{9D8B030D-6E8A-4147-A177-3AD203B41FA5}">
                      <a16:colId xmlns:a16="http://schemas.microsoft.com/office/drawing/2014/main" val="3135550738"/>
                    </a:ext>
                  </a:extLst>
                </a:gridCol>
              </a:tblGrid>
              <a:tr h="351647">
                <a:tc>
                  <a:txBody>
                    <a:bodyPr/>
                    <a:lstStyle/>
                    <a:p>
                      <a:endParaRPr lang="tr-TR" dirty="0"/>
                    </a:p>
                  </a:txBody>
                  <a:tcPr/>
                </a:tc>
                <a:tc>
                  <a:txBody>
                    <a:bodyPr/>
                    <a:lstStyle/>
                    <a:p>
                      <a:pPr algn="ctr"/>
                      <a:r>
                        <a:rPr lang="tr-TR" dirty="0"/>
                        <a:t>2024</a:t>
                      </a:r>
                    </a:p>
                    <a:p>
                      <a:pPr algn="ctr"/>
                      <a:r>
                        <a:rPr lang="tr-TR" dirty="0"/>
                        <a:t>Temmuz-Ağustos </a:t>
                      </a:r>
                    </a:p>
                  </a:txBody>
                  <a:tcPr/>
                </a:tc>
                <a:tc>
                  <a:txBody>
                    <a:bodyPr/>
                    <a:lstStyle/>
                    <a:p>
                      <a:pPr algn="ctr"/>
                      <a:r>
                        <a:rPr lang="tr-TR" dirty="0"/>
                        <a:t>2024</a:t>
                      </a:r>
                    </a:p>
                    <a:p>
                      <a:pPr algn="ctr"/>
                      <a:r>
                        <a:rPr lang="tr-TR" dirty="0"/>
                        <a:t> Eylül - Ekim</a:t>
                      </a:r>
                    </a:p>
                    <a:p>
                      <a:pPr algn="ctr"/>
                      <a:endParaRPr lang="tr-TR" dirty="0"/>
                    </a:p>
                  </a:txBody>
                  <a:tcPr/>
                </a:tc>
                <a:tc>
                  <a:txBody>
                    <a:bodyPr/>
                    <a:lstStyle/>
                    <a:p>
                      <a:pPr algn="ctr"/>
                      <a:r>
                        <a:rPr lang="tr-TR" dirty="0"/>
                        <a:t>2024</a:t>
                      </a:r>
                    </a:p>
                    <a:p>
                      <a:pPr algn="ctr"/>
                      <a:r>
                        <a:rPr lang="tr-TR" dirty="0"/>
                        <a:t>Kasım - Aralık</a:t>
                      </a:r>
                    </a:p>
                    <a:p>
                      <a:pPr algn="ctr"/>
                      <a:endParaRPr lang="tr-TR" dirty="0"/>
                    </a:p>
                  </a:txBody>
                  <a:tcPr/>
                </a:tc>
                <a:tc>
                  <a:txBody>
                    <a:bodyPr/>
                    <a:lstStyle/>
                    <a:p>
                      <a:pPr algn="ctr"/>
                      <a:r>
                        <a:rPr lang="tr-TR" dirty="0"/>
                        <a:t>2025</a:t>
                      </a:r>
                    </a:p>
                    <a:p>
                      <a:pPr algn="ctr"/>
                      <a:r>
                        <a:rPr lang="tr-TR" dirty="0"/>
                        <a:t>Ocak – Şubat</a:t>
                      </a:r>
                    </a:p>
                    <a:p>
                      <a:pPr algn="ctr"/>
                      <a:r>
                        <a:rPr lang="tr-TR" dirty="0"/>
                        <a:t>Mart – Nisan</a:t>
                      </a:r>
                    </a:p>
                    <a:p>
                      <a:pPr algn="ctr"/>
                      <a:r>
                        <a:rPr lang="tr-TR" dirty="0"/>
                        <a:t>Mayıs</a:t>
                      </a:r>
                    </a:p>
                  </a:txBody>
                  <a:tcPr/>
                </a:tc>
                <a:tc>
                  <a:txBody>
                    <a:bodyPr/>
                    <a:lstStyle/>
                    <a:p>
                      <a:pPr algn="ctr"/>
                      <a:r>
                        <a:rPr lang="tr-TR" dirty="0"/>
                        <a:t>2025</a:t>
                      </a:r>
                    </a:p>
                    <a:p>
                      <a:pPr algn="ctr"/>
                      <a:r>
                        <a:rPr lang="tr-TR" dirty="0"/>
                        <a:t>Haziran-Temmuz- Ağustos</a:t>
                      </a:r>
                    </a:p>
                  </a:txBody>
                  <a:tcPr/>
                </a:tc>
                <a:extLst>
                  <a:ext uri="{0D108BD9-81ED-4DB2-BD59-A6C34878D82A}">
                    <a16:rowId xmlns:a16="http://schemas.microsoft.com/office/drawing/2014/main" val="2576155544"/>
                  </a:ext>
                </a:extLst>
              </a:tr>
              <a:tr h="471824">
                <a:tc>
                  <a:txBody>
                    <a:bodyPr/>
                    <a:lstStyle/>
                    <a:p>
                      <a:pPr algn="l"/>
                      <a:r>
                        <a:rPr lang="tr-TR" b="1" dirty="0"/>
                        <a:t>1-   TL  VARLIK</a:t>
                      </a:r>
                    </a:p>
                    <a:p>
                      <a:pPr algn="l"/>
                      <a:r>
                        <a:rPr lang="tr-TR" b="1" dirty="0"/>
                        <a:t>(Mevduat,  Kar payı, </a:t>
                      </a:r>
                      <a:r>
                        <a:rPr lang="tr-TR" b="1" dirty="0" err="1"/>
                        <a:t>Sukuk</a:t>
                      </a:r>
                      <a:r>
                        <a:rPr lang="tr-TR" b="1" dirty="0"/>
                        <a:t>,  </a:t>
                      </a:r>
                      <a:r>
                        <a:rPr lang="tr-TR" b="1" dirty="0" err="1"/>
                        <a:t>LikidFon</a:t>
                      </a:r>
                      <a:r>
                        <a:rPr lang="tr-TR" b="1" dirty="0"/>
                        <a:t>,  Bono)</a:t>
                      </a:r>
                    </a:p>
                  </a:txBody>
                  <a:tcPr/>
                </a:tc>
                <a:tc>
                  <a:txBody>
                    <a:bodyPr/>
                    <a:lstStyle/>
                    <a:p>
                      <a:pPr algn="ctr"/>
                      <a:endParaRPr lang="tr-TR" b="1" dirty="0"/>
                    </a:p>
                    <a:p>
                      <a:pPr algn="ctr"/>
                      <a:r>
                        <a:rPr lang="tr-TR" b="1" dirty="0"/>
                        <a:t>% 75 - 50</a:t>
                      </a:r>
                    </a:p>
                  </a:txBody>
                  <a:tcPr/>
                </a:tc>
                <a:tc>
                  <a:txBody>
                    <a:bodyPr/>
                    <a:lstStyle/>
                    <a:p>
                      <a:pPr algn="ctr"/>
                      <a:endParaRPr lang="tr-TR" b="1" dirty="0"/>
                    </a:p>
                    <a:p>
                      <a:pPr algn="ctr"/>
                      <a:r>
                        <a:rPr lang="tr-TR" b="1" dirty="0"/>
                        <a:t>% 75 - 50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t>%  50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t>%  50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t>% 25-50</a:t>
                      </a:r>
                    </a:p>
                  </a:txBody>
                  <a:tcPr/>
                </a:tc>
                <a:extLst>
                  <a:ext uri="{0D108BD9-81ED-4DB2-BD59-A6C34878D82A}">
                    <a16:rowId xmlns:a16="http://schemas.microsoft.com/office/drawing/2014/main" val="270273728"/>
                  </a:ext>
                </a:extLst>
              </a:tr>
              <a:tr h="648169">
                <a:tc>
                  <a:txBody>
                    <a:bodyPr/>
                    <a:lstStyle/>
                    <a:p>
                      <a:pPr algn="l"/>
                      <a:r>
                        <a:rPr lang="tr-TR" b="1" dirty="0"/>
                        <a:t>2-   GRAM ALTIN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t>% 25 - 50</a:t>
                      </a:r>
                    </a:p>
                    <a:p>
                      <a:pPr algn="ctr"/>
                      <a:endParaRPr lang="tr-TR" b="1" dirty="0"/>
                    </a:p>
                  </a:txBody>
                  <a:tcPr/>
                </a:tc>
                <a:tc>
                  <a:txBody>
                    <a:bodyPr/>
                    <a:lstStyle/>
                    <a:p>
                      <a:pPr algn="ctr"/>
                      <a:r>
                        <a:rPr lang="tr-TR" b="1" dirty="0"/>
                        <a:t>% 25 - 50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t>% 25 - 50</a:t>
                      </a:r>
                    </a:p>
                    <a:p>
                      <a:pPr algn="ctr"/>
                      <a:endParaRPr lang="tr-TR"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t>% 25 - 50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t>% 25-50</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tr-TR" b="1" dirty="0"/>
                    </a:p>
                  </a:txBody>
                  <a:tcPr/>
                </a:tc>
                <a:extLst>
                  <a:ext uri="{0D108BD9-81ED-4DB2-BD59-A6C34878D82A}">
                    <a16:rowId xmlns:a16="http://schemas.microsoft.com/office/drawing/2014/main" val="2163602829"/>
                  </a:ext>
                </a:extLst>
              </a:tr>
              <a:tr h="648169">
                <a:tc>
                  <a:txBody>
                    <a:bodyPr/>
                    <a:lstStyle/>
                    <a:p>
                      <a:pPr algn="l"/>
                      <a:r>
                        <a:rPr lang="tr-TR" b="1" dirty="0"/>
                        <a:t>3-   DÖVİZ</a:t>
                      </a:r>
                    </a:p>
                  </a:txBody>
                  <a:tcPr/>
                </a:tc>
                <a:tc>
                  <a:txBody>
                    <a:bodyPr/>
                    <a:lstStyle/>
                    <a:p>
                      <a:pPr algn="ctr"/>
                      <a:r>
                        <a:rPr lang="tr-TR" b="1" dirty="0"/>
                        <a:t>0</a:t>
                      </a:r>
                    </a:p>
                  </a:txBody>
                  <a:tcPr/>
                </a:tc>
                <a:tc>
                  <a:txBody>
                    <a:bodyPr/>
                    <a:lstStyle/>
                    <a:p>
                      <a:pPr algn="ctr"/>
                      <a:r>
                        <a:rPr lang="tr-TR" b="1" dirty="0"/>
                        <a:t>0</a:t>
                      </a:r>
                    </a:p>
                  </a:txBody>
                  <a:tcPr/>
                </a:tc>
                <a:tc>
                  <a:txBody>
                    <a:bodyPr/>
                    <a:lstStyle/>
                    <a:p>
                      <a:pPr algn="ctr"/>
                      <a:r>
                        <a:rPr lang="tr-TR" b="1" dirty="0"/>
                        <a:t>0</a:t>
                      </a:r>
                    </a:p>
                  </a:txBody>
                  <a:tcPr/>
                </a:tc>
                <a:tc>
                  <a:txBody>
                    <a:bodyPr/>
                    <a:lstStyle/>
                    <a:p>
                      <a:pPr algn="ctr"/>
                      <a:r>
                        <a:rPr lang="tr-TR" b="1" dirty="0"/>
                        <a:t>0</a:t>
                      </a:r>
                    </a:p>
                  </a:txBody>
                  <a:tcPr/>
                </a:tc>
                <a:tc>
                  <a:txBody>
                    <a:bodyPr/>
                    <a:lstStyle/>
                    <a:p>
                      <a:pPr algn="ctr"/>
                      <a:r>
                        <a:rPr lang="tr-TR" b="1" dirty="0"/>
                        <a:t>% 25</a:t>
                      </a:r>
                    </a:p>
                  </a:txBody>
                  <a:tcPr/>
                </a:tc>
                <a:extLst>
                  <a:ext uri="{0D108BD9-81ED-4DB2-BD59-A6C34878D82A}">
                    <a16:rowId xmlns:a16="http://schemas.microsoft.com/office/drawing/2014/main" val="1952809010"/>
                  </a:ext>
                </a:extLst>
              </a:tr>
              <a:tr h="648169">
                <a:tc>
                  <a:txBody>
                    <a:bodyPr/>
                    <a:lstStyle/>
                    <a:p>
                      <a:pPr algn="l"/>
                      <a:r>
                        <a:rPr lang="tr-TR" b="1" dirty="0"/>
                        <a:t>4-   BORSA</a:t>
                      </a:r>
                    </a:p>
                  </a:txBody>
                  <a:tcPr/>
                </a:tc>
                <a:tc>
                  <a:txBody>
                    <a:bodyPr/>
                    <a:lstStyle/>
                    <a:p>
                      <a:pPr algn="ctr"/>
                      <a:r>
                        <a:rPr lang="tr-TR" b="1" dirty="0"/>
                        <a:t>% 25</a:t>
                      </a:r>
                    </a:p>
                  </a:txBody>
                  <a:tcPr/>
                </a:tc>
                <a:tc>
                  <a:txBody>
                    <a:bodyPr/>
                    <a:lstStyle/>
                    <a:p>
                      <a:pPr algn="ctr"/>
                      <a:r>
                        <a:rPr lang="tr-TR" b="1" dirty="0"/>
                        <a:t>% 25 </a:t>
                      </a:r>
                    </a:p>
                  </a:txBody>
                  <a:tcPr/>
                </a:tc>
                <a:tc>
                  <a:txBody>
                    <a:bodyPr/>
                    <a:lstStyle/>
                    <a:p>
                      <a:pPr algn="ctr"/>
                      <a:r>
                        <a:rPr lang="tr-TR" b="1" dirty="0"/>
                        <a:t>% 25 </a:t>
                      </a:r>
                    </a:p>
                  </a:txBody>
                  <a:tcPr/>
                </a:tc>
                <a:tc>
                  <a:txBody>
                    <a:bodyPr/>
                    <a:lstStyle/>
                    <a:p>
                      <a:pPr algn="ctr"/>
                      <a:r>
                        <a:rPr lang="tr-TR" b="1" dirty="0"/>
                        <a:t>% 25 - 0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t>% 25 - 0</a:t>
                      </a:r>
                    </a:p>
                    <a:p>
                      <a:pPr algn="ctr"/>
                      <a:endParaRPr lang="tr-TR" b="1" dirty="0"/>
                    </a:p>
                  </a:txBody>
                  <a:tcPr/>
                </a:tc>
                <a:extLst>
                  <a:ext uri="{0D108BD9-81ED-4DB2-BD59-A6C34878D82A}">
                    <a16:rowId xmlns:a16="http://schemas.microsoft.com/office/drawing/2014/main" val="3387664534"/>
                  </a:ext>
                </a:extLst>
              </a:tr>
            </a:tbl>
          </a:graphicData>
        </a:graphic>
      </p:graphicFrame>
      <p:sp>
        <p:nvSpPr>
          <p:cNvPr id="3" name="Metin kutusu 2">
            <a:extLst>
              <a:ext uri="{FF2B5EF4-FFF2-40B4-BE49-F238E27FC236}">
                <a16:creationId xmlns:a16="http://schemas.microsoft.com/office/drawing/2014/main" id="{AD1A4F12-7730-444A-9EFE-9F2FDE26BF7B}"/>
              </a:ext>
            </a:extLst>
          </p:cNvPr>
          <p:cNvSpPr txBox="1"/>
          <p:nvPr/>
        </p:nvSpPr>
        <p:spPr>
          <a:xfrm>
            <a:off x="1079863" y="177800"/>
            <a:ext cx="7053943" cy="830997"/>
          </a:xfrm>
          <a:prstGeom prst="rect">
            <a:avLst/>
          </a:prstGeom>
          <a:noFill/>
        </p:spPr>
        <p:txBody>
          <a:bodyPr wrap="square" rtlCol="0">
            <a:spAutoFit/>
          </a:bodyPr>
          <a:lstStyle/>
          <a:p>
            <a:pPr algn="ctr"/>
            <a:r>
              <a:rPr lang="tr-TR" sz="2400" b="1" dirty="0"/>
              <a:t>SEPET  YATIRIM  ÖNERİSİ</a:t>
            </a:r>
          </a:p>
          <a:p>
            <a:pPr algn="ctr"/>
            <a:r>
              <a:rPr lang="tr-TR" sz="2400" b="1" dirty="0"/>
              <a:t>Revize. 30 Nisan 2025  –  ilk yapılış. 1 Haziran 2024 </a:t>
            </a:r>
          </a:p>
        </p:txBody>
      </p:sp>
      <p:sp>
        <p:nvSpPr>
          <p:cNvPr id="5" name="Metin kutusu 4">
            <a:extLst>
              <a:ext uri="{FF2B5EF4-FFF2-40B4-BE49-F238E27FC236}">
                <a16:creationId xmlns:a16="http://schemas.microsoft.com/office/drawing/2014/main" id="{71C47BA1-2F89-CD82-0DC0-9401F31BCE88}"/>
              </a:ext>
            </a:extLst>
          </p:cNvPr>
          <p:cNvSpPr txBox="1"/>
          <p:nvPr/>
        </p:nvSpPr>
        <p:spPr>
          <a:xfrm>
            <a:off x="147918" y="5181601"/>
            <a:ext cx="8848164" cy="2062103"/>
          </a:xfrm>
          <a:prstGeom prst="rect">
            <a:avLst/>
          </a:prstGeom>
          <a:noFill/>
        </p:spPr>
        <p:txBody>
          <a:bodyPr wrap="square" rtlCol="0">
            <a:spAutoFit/>
          </a:bodyPr>
          <a:lstStyle/>
          <a:p>
            <a:pPr algn="ctr"/>
            <a:r>
              <a:rPr lang="tr-TR" b="1" u="sng" dirty="0"/>
              <a:t>ÇOK ÖNEMLİ</a:t>
            </a:r>
          </a:p>
          <a:p>
            <a:r>
              <a:rPr lang="tr-TR" b="1" dirty="0">
                <a:highlight>
                  <a:srgbClr val="FFFF00"/>
                </a:highlight>
              </a:rPr>
              <a:t>1- Gram altın kesinlikle 4.000 – 4.100 TL civarı alınmalıdır.</a:t>
            </a:r>
          </a:p>
          <a:p>
            <a:r>
              <a:rPr lang="tr-TR" b="1" dirty="0"/>
              <a:t>2- Ons altında yukarı yönde atak olduğu zaman, gram altın bozulmalı dolara geçilmelidir.</a:t>
            </a:r>
          </a:p>
          <a:p>
            <a:r>
              <a:rPr lang="tr-TR" b="1" dirty="0">
                <a:highlight>
                  <a:srgbClr val="FFFF00"/>
                </a:highlight>
              </a:rPr>
              <a:t>3- Borsa endeksi 8.600-9.200 arasında hisse senedi  alınmalıdır.  Borsa endeksi 330  dolar olduğu zaman kesinlikle borsadan  çıkılmalıdır.</a:t>
            </a:r>
          </a:p>
          <a:p>
            <a:r>
              <a:rPr lang="tr-TR" b="1" dirty="0"/>
              <a:t>4- 2025 yılı ilk yarıyılda çok uygun fiyatlarla gayrimenkul alınabilinir.</a:t>
            </a:r>
          </a:p>
          <a:p>
            <a:endParaRPr lang="tr-TR" sz="2000" b="1" dirty="0"/>
          </a:p>
        </p:txBody>
      </p:sp>
    </p:spTree>
    <p:extLst>
      <p:ext uri="{BB962C8B-B14F-4D97-AF65-F5344CB8AC3E}">
        <p14:creationId xmlns:p14="http://schemas.microsoft.com/office/powerpoint/2010/main" val="4402569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FC5B4-18C7-1058-1D04-57B6FEAB416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B84E257-0AB1-66AA-A873-6B526481AC22}"/>
              </a:ext>
            </a:extLst>
          </p:cNvPr>
          <p:cNvSpPr>
            <a:spLocks noGrp="1"/>
          </p:cNvSpPr>
          <p:nvPr>
            <p:ph type="title"/>
          </p:nvPr>
        </p:nvSpPr>
        <p:spPr>
          <a:xfrm>
            <a:off x="265176" y="207819"/>
            <a:ext cx="8677656" cy="577969"/>
          </a:xfrm>
        </p:spPr>
        <p:txBody>
          <a:bodyPr>
            <a:normAutofit fontScale="90000"/>
          </a:bodyPr>
          <a:lstStyle/>
          <a:p>
            <a:r>
              <a:rPr lang="tr-TR" sz="3600" b="1" dirty="0"/>
              <a:t>2025 YILI VARLIKLARIN AYLIK ARTIŞ ORANLARI (%)</a:t>
            </a:r>
          </a:p>
        </p:txBody>
      </p:sp>
      <p:graphicFrame>
        <p:nvGraphicFramePr>
          <p:cNvPr id="4" name="İçerik Yer Tutucusu 3">
            <a:extLst>
              <a:ext uri="{FF2B5EF4-FFF2-40B4-BE49-F238E27FC236}">
                <a16:creationId xmlns:a16="http://schemas.microsoft.com/office/drawing/2014/main" id="{D5ECD671-D3BF-5FB4-EAA4-24FF3E64C8AA}"/>
              </a:ext>
            </a:extLst>
          </p:cNvPr>
          <p:cNvGraphicFramePr>
            <a:graphicFrameLocks noGrp="1"/>
          </p:cNvGraphicFramePr>
          <p:nvPr>
            <p:ph idx="1"/>
            <p:extLst>
              <p:ext uri="{D42A27DB-BD31-4B8C-83A1-F6EECF244321}">
                <p14:modId xmlns:p14="http://schemas.microsoft.com/office/powerpoint/2010/main" val="2395424395"/>
              </p:ext>
            </p:extLst>
          </p:nvPr>
        </p:nvGraphicFramePr>
        <p:xfrm>
          <a:off x="146304" y="785789"/>
          <a:ext cx="8796528" cy="6084063"/>
        </p:xfrm>
        <a:graphic>
          <a:graphicData uri="http://schemas.openxmlformats.org/drawingml/2006/table">
            <a:tbl>
              <a:tblPr firstRow="1" bandRow="1">
                <a:tableStyleId>{5C22544A-7EE6-4342-B048-85BDC9FD1C3A}</a:tableStyleId>
              </a:tblPr>
              <a:tblGrid>
                <a:gridCol w="1468448">
                  <a:extLst>
                    <a:ext uri="{9D8B030D-6E8A-4147-A177-3AD203B41FA5}">
                      <a16:colId xmlns:a16="http://schemas.microsoft.com/office/drawing/2014/main" val="392921850"/>
                    </a:ext>
                  </a:extLst>
                </a:gridCol>
                <a:gridCol w="1465616">
                  <a:extLst>
                    <a:ext uri="{9D8B030D-6E8A-4147-A177-3AD203B41FA5}">
                      <a16:colId xmlns:a16="http://schemas.microsoft.com/office/drawing/2014/main" val="40703846"/>
                    </a:ext>
                  </a:extLst>
                </a:gridCol>
                <a:gridCol w="1465616">
                  <a:extLst>
                    <a:ext uri="{9D8B030D-6E8A-4147-A177-3AD203B41FA5}">
                      <a16:colId xmlns:a16="http://schemas.microsoft.com/office/drawing/2014/main" val="777916510"/>
                    </a:ext>
                  </a:extLst>
                </a:gridCol>
                <a:gridCol w="1465616">
                  <a:extLst>
                    <a:ext uri="{9D8B030D-6E8A-4147-A177-3AD203B41FA5}">
                      <a16:colId xmlns:a16="http://schemas.microsoft.com/office/drawing/2014/main" val="4038122806"/>
                    </a:ext>
                  </a:extLst>
                </a:gridCol>
                <a:gridCol w="1465616">
                  <a:extLst>
                    <a:ext uri="{9D8B030D-6E8A-4147-A177-3AD203B41FA5}">
                      <a16:colId xmlns:a16="http://schemas.microsoft.com/office/drawing/2014/main" val="3613192007"/>
                    </a:ext>
                  </a:extLst>
                </a:gridCol>
                <a:gridCol w="1465616">
                  <a:extLst>
                    <a:ext uri="{9D8B030D-6E8A-4147-A177-3AD203B41FA5}">
                      <a16:colId xmlns:a16="http://schemas.microsoft.com/office/drawing/2014/main" val="3507427081"/>
                    </a:ext>
                  </a:extLst>
                </a:gridCol>
              </a:tblGrid>
              <a:tr h="909270">
                <a:tc>
                  <a:txBody>
                    <a:bodyPr/>
                    <a:lstStyle/>
                    <a:p>
                      <a:pPr algn="ctr"/>
                      <a:r>
                        <a:rPr lang="tr-TR" sz="1800" dirty="0"/>
                        <a:t>TARİH</a:t>
                      </a:r>
                    </a:p>
                  </a:txBody>
                  <a:tcPr anchor="ctr"/>
                </a:tc>
                <a:tc>
                  <a:txBody>
                    <a:bodyPr/>
                    <a:lstStyle/>
                    <a:p>
                      <a:pPr algn="ctr"/>
                      <a:r>
                        <a:rPr lang="tr-TR" sz="1800" dirty="0"/>
                        <a:t>DOLAR(%)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8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dirty="0"/>
                        <a:t>EURO(%)</a:t>
                      </a:r>
                    </a:p>
                    <a:p>
                      <a:pPr algn="ctr"/>
                      <a:endParaRPr lang="tr-TR" sz="1800" dirty="0"/>
                    </a:p>
                  </a:txBody>
                  <a:tcPr anchor="ctr"/>
                </a:tc>
                <a:tc>
                  <a:txBody>
                    <a:bodyPr/>
                    <a:lstStyle/>
                    <a:p>
                      <a:pPr algn="ctr"/>
                      <a:r>
                        <a:rPr lang="tr-TR" sz="1800" dirty="0"/>
                        <a:t>GRAM ALTIN(%)</a:t>
                      </a:r>
                    </a:p>
                  </a:txBody>
                  <a:tcPr anchor="ctr"/>
                </a:tc>
                <a:tc>
                  <a:txBody>
                    <a:bodyPr/>
                    <a:lstStyle/>
                    <a:p>
                      <a:pPr algn="ctr"/>
                      <a:r>
                        <a:rPr lang="tr-TR" sz="1800" dirty="0"/>
                        <a:t>BORSA(%)</a:t>
                      </a:r>
                    </a:p>
                  </a:txBody>
                  <a:tcPr anchor="ctr"/>
                </a:tc>
                <a:tc>
                  <a:txBody>
                    <a:bodyPr/>
                    <a:lstStyle/>
                    <a:p>
                      <a:pPr algn="ctr"/>
                      <a:r>
                        <a:rPr lang="tr-TR" sz="1800" dirty="0"/>
                        <a:t>NET FAİZ GELİRİ</a:t>
                      </a:r>
                    </a:p>
                  </a:txBody>
                  <a:tcPr anchor="ctr"/>
                </a:tc>
                <a:extLst>
                  <a:ext uri="{0D108BD9-81ED-4DB2-BD59-A6C34878D82A}">
                    <a16:rowId xmlns:a16="http://schemas.microsoft.com/office/drawing/2014/main" val="1675041417"/>
                  </a:ext>
                </a:extLst>
              </a:tr>
              <a:tr h="564648">
                <a:tc>
                  <a:txBody>
                    <a:bodyPr/>
                    <a:lstStyle/>
                    <a:p>
                      <a:pPr algn="ctr"/>
                      <a:r>
                        <a:rPr lang="tr-TR" sz="1800" b="1" dirty="0">
                          <a:latin typeface="+mn-lt"/>
                        </a:rPr>
                        <a:t>1 OCAK 2025</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2000" b="1" dirty="0"/>
                        <a:t>35,343 </a:t>
                      </a:r>
                      <a:r>
                        <a:rPr lang="tr-TR" sz="2000" b="1" i="0" u="none" strike="noStrike" dirty="0">
                          <a:solidFill>
                            <a:srgbClr val="000000"/>
                          </a:solidFill>
                          <a:effectLst/>
                          <a:latin typeface="+mn-lt"/>
                        </a:rPr>
                        <a:t>TL</a:t>
                      </a:r>
                      <a:endParaRPr lang="tr-TR" sz="2000" b="1" dirty="0"/>
                    </a:p>
                  </a:txBody>
                  <a:tcPr marL="7620" marR="7620" marT="7620" marB="0" anchor="ctr"/>
                </a:tc>
                <a:tc>
                  <a:txBody>
                    <a:bodyPr/>
                    <a:lstStyle/>
                    <a:p>
                      <a:pPr algn="ctr" fontAlgn="b"/>
                      <a:r>
                        <a:rPr lang="tr-TR" sz="2000" b="1" i="0" u="none" strike="noStrike" dirty="0">
                          <a:solidFill>
                            <a:srgbClr val="000000"/>
                          </a:solidFill>
                          <a:effectLst/>
                          <a:latin typeface="+mn-lt"/>
                        </a:rPr>
                        <a:t>36,802 TL</a:t>
                      </a:r>
                    </a:p>
                  </a:txBody>
                  <a:tcPr marL="7620" marR="7620" marT="7620" marB="0" anchor="ctr"/>
                </a:tc>
                <a:tc>
                  <a:txBody>
                    <a:bodyPr/>
                    <a:lstStyle/>
                    <a:p>
                      <a:pPr algn="ctr" fontAlgn="b"/>
                      <a:r>
                        <a:rPr lang="tr-TR" sz="2000" b="1" i="0" u="none" strike="noStrike" dirty="0">
                          <a:solidFill>
                            <a:srgbClr val="000000"/>
                          </a:solidFill>
                          <a:effectLst/>
                          <a:latin typeface="+mn-lt"/>
                        </a:rPr>
                        <a:t>2.980 TL</a:t>
                      </a:r>
                    </a:p>
                  </a:txBody>
                  <a:tcPr marL="7620" marR="7620" marT="7620" marB="0" anchor="ctr"/>
                </a:tc>
                <a:tc>
                  <a:txBody>
                    <a:bodyPr/>
                    <a:lstStyle/>
                    <a:p>
                      <a:pPr algn="ctr" fontAlgn="b"/>
                      <a:r>
                        <a:rPr lang="tr-TR" sz="2000" b="1" i="0" u="none" strike="noStrike" dirty="0">
                          <a:solidFill>
                            <a:srgbClr val="000000"/>
                          </a:solidFill>
                          <a:effectLst/>
                          <a:latin typeface="+mn-lt"/>
                        </a:rPr>
                        <a:t>9.830</a:t>
                      </a:r>
                    </a:p>
                  </a:txBody>
                  <a:tcPr marL="7620" marR="7620" marT="7620" marB="0" anchor="ctr"/>
                </a:tc>
                <a:tc>
                  <a:txBody>
                    <a:bodyPr/>
                    <a:lstStyle/>
                    <a:p>
                      <a:pPr algn="ctr" fontAlgn="b"/>
                      <a:endParaRPr lang="tr-TR" sz="2000" b="1"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1401386423"/>
                  </a:ext>
                </a:extLst>
              </a:tr>
              <a:tr h="564648">
                <a:tc>
                  <a:txBody>
                    <a:bodyPr/>
                    <a:lstStyle/>
                    <a:p>
                      <a:pPr algn="ctr"/>
                      <a:r>
                        <a:rPr lang="tr-TR" sz="1800" b="1" dirty="0">
                          <a:latin typeface="+mn-lt"/>
                        </a:rPr>
                        <a:t>OCAK</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1,36</a:t>
                      </a:r>
                    </a:p>
                  </a:txBody>
                  <a:tcPr marL="7620" marR="7620" marT="7620" marB="0" anchor="ctr"/>
                </a:tc>
                <a:tc>
                  <a:txBody>
                    <a:bodyPr/>
                    <a:lstStyle/>
                    <a:p>
                      <a:pPr algn="ctr" fontAlgn="b"/>
                      <a:r>
                        <a:rPr lang="tr-TR" sz="2000" b="1" i="0" u="none" strike="noStrike" dirty="0">
                          <a:solidFill>
                            <a:srgbClr val="000000"/>
                          </a:solidFill>
                          <a:effectLst/>
                          <a:latin typeface="+mn-lt"/>
                        </a:rPr>
                        <a:t>% 1,11</a:t>
                      </a:r>
                    </a:p>
                  </a:txBody>
                  <a:tcPr marL="7620" marR="7620" marT="7620" marB="0" anchor="ctr"/>
                </a:tc>
                <a:tc>
                  <a:txBody>
                    <a:bodyPr/>
                    <a:lstStyle/>
                    <a:p>
                      <a:pPr algn="ctr" fontAlgn="b"/>
                      <a:r>
                        <a:rPr lang="tr-TR" sz="2000" b="1" i="0" u="none" strike="noStrike" dirty="0">
                          <a:solidFill>
                            <a:srgbClr val="000000"/>
                          </a:solidFill>
                          <a:effectLst/>
                          <a:latin typeface="+mn-lt"/>
                        </a:rPr>
                        <a:t>% 8,15</a:t>
                      </a:r>
                    </a:p>
                  </a:txBody>
                  <a:tcPr marL="7620" marR="7620" marT="7620" marB="0" anchor="ctr"/>
                </a:tc>
                <a:tc>
                  <a:txBody>
                    <a:bodyPr/>
                    <a:lstStyle/>
                    <a:p>
                      <a:pPr algn="ctr" fontAlgn="b"/>
                      <a:r>
                        <a:rPr lang="tr-TR" sz="2000" b="1" i="0" u="none" strike="noStrike" dirty="0">
                          <a:solidFill>
                            <a:srgbClr val="000000"/>
                          </a:solidFill>
                          <a:effectLst/>
                          <a:latin typeface="+mn-lt"/>
                        </a:rPr>
                        <a:t>% 1,77</a:t>
                      </a:r>
                    </a:p>
                  </a:txBody>
                  <a:tcPr marL="7620" marR="7620" marT="7620" marB="0" anchor="ctr"/>
                </a:tc>
                <a:tc>
                  <a:txBody>
                    <a:bodyPr/>
                    <a:lstStyle/>
                    <a:p>
                      <a:pPr algn="ctr" fontAlgn="b"/>
                      <a:r>
                        <a:rPr lang="tr-TR" sz="2000" b="1" i="0" u="none" strike="noStrike" dirty="0">
                          <a:solidFill>
                            <a:srgbClr val="000000"/>
                          </a:solidFill>
                          <a:effectLst/>
                          <a:latin typeface="+mn-lt"/>
                        </a:rPr>
                        <a:t>% 3,1</a:t>
                      </a:r>
                    </a:p>
                  </a:txBody>
                  <a:tcPr marL="7620" marR="7620" marT="7620" marB="0" anchor="ctr"/>
                </a:tc>
                <a:extLst>
                  <a:ext uri="{0D108BD9-81ED-4DB2-BD59-A6C34878D82A}">
                    <a16:rowId xmlns:a16="http://schemas.microsoft.com/office/drawing/2014/main" val="932338047"/>
                  </a:ext>
                </a:extLst>
              </a:tr>
              <a:tr h="702504">
                <a:tc>
                  <a:txBody>
                    <a:bodyPr/>
                    <a:lstStyle/>
                    <a:p>
                      <a:pPr algn="ctr"/>
                      <a:r>
                        <a:rPr lang="tr-TR" sz="1800" b="1" dirty="0">
                          <a:latin typeface="+mn-lt"/>
                        </a:rPr>
                        <a:t>ŞUBAT</a:t>
                      </a:r>
                    </a:p>
                  </a:txBody>
                  <a:tcPr marL="9525" marR="9525" marT="9525" marB="0" anchor="ctr"/>
                </a:tc>
                <a:tc>
                  <a:txBody>
                    <a:bodyPr/>
                    <a:lstStyle/>
                    <a:p>
                      <a:pPr algn="ctr"/>
                      <a:r>
                        <a:rPr lang="tr-TR" sz="2000" b="1" dirty="0"/>
                        <a:t>%  1,72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1,82</a:t>
                      </a:r>
                    </a:p>
                  </a:txBody>
                  <a:tcPr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3,75</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-3,46</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3,1</a:t>
                      </a:r>
                    </a:p>
                  </a:txBody>
                  <a:tcPr marL="7620" marR="7620" marT="7620" marB="0" anchor="ctr"/>
                </a:tc>
                <a:extLst>
                  <a:ext uri="{0D108BD9-81ED-4DB2-BD59-A6C34878D82A}">
                    <a16:rowId xmlns:a16="http://schemas.microsoft.com/office/drawing/2014/main" val="86199106"/>
                  </a:ext>
                </a:extLst>
              </a:tr>
              <a:tr h="505090">
                <a:tc>
                  <a:txBody>
                    <a:bodyPr/>
                    <a:lstStyle/>
                    <a:p>
                      <a:pPr algn="ctr"/>
                      <a:r>
                        <a:rPr lang="tr-TR" sz="1800" b="1" dirty="0"/>
                        <a:t>MART</a:t>
                      </a:r>
                    </a:p>
                  </a:txBody>
                  <a:tcPr anchor="ctr"/>
                </a:tc>
                <a:tc>
                  <a:txBody>
                    <a:bodyPr/>
                    <a:lstStyle/>
                    <a:p>
                      <a:pPr algn="ctr"/>
                      <a:r>
                        <a:rPr lang="tr-TR" sz="2000" b="1" dirty="0"/>
                        <a:t>% 3,80</a:t>
                      </a:r>
                    </a:p>
                  </a:txBody>
                  <a:tcPr anchor="ctr"/>
                </a:tc>
                <a:tc>
                  <a:txBody>
                    <a:bodyPr/>
                    <a:lstStyle/>
                    <a:p>
                      <a:pPr algn="ctr"/>
                      <a:r>
                        <a:rPr lang="tr-TR" sz="2000" b="1" dirty="0"/>
                        <a:t>% 7,61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13,99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3,4</a:t>
                      </a:r>
                    </a:p>
                  </a:txBody>
                  <a:tcPr anchor="ctr"/>
                </a:tc>
                <a:extLst>
                  <a:ext uri="{0D108BD9-81ED-4DB2-BD59-A6C34878D82A}">
                    <a16:rowId xmlns:a16="http://schemas.microsoft.com/office/drawing/2014/main" val="2640093834"/>
                  </a:ext>
                </a:extLst>
              </a:tr>
              <a:tr h="505090">
                <a:tc>
                  <a:txBody>
                    <a:bodyPr/>
                    <a:lstStyle/>
                    <a:p>
                      <a:pPr algn="ctr"/>
                      <a:r>
                        <a:rPr lang="tr-TR" sz="1800" b="1" dirty="0"/>
                        <a:t>NİSAN</a:t>
                      </a:r>
                    </a:p>
                  </a:txBody>
                  <a:tcPr anchor="ctr"/>
                </a:tc>
                <a:tc>
                  <a:txBody>
                    <a:bodyPr/>
                    <a:lstStyle/>
                    <a:p>
                      <a:pPr algn="ctr"/>
                      <a:r>
                        <a:rPr lang="tr-TR" sz="2000" b="1" dirty="0"/>
                        <a:t>% 1,59</a:t>
                      </a:r>
                    </a:p>
                  </a:txBody>
                  <a:tcPr anchor="ctr"/>
                </a:tc>
                <a:tc>
                  <a:txBody>
                    <a:bodyPr/>
                    <a:lstStyle/>
                    <a:p>
                      <a:pPr algn="ctr"/>
                      <a:r>
                        <a:rPr lang="tr-TR" sz="2000" b="1" dirty="0"/>
                        <a:t>%7,20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6,57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-6,02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3,5</a:t>
                      </a:r>
                    </a:p>
                  </a:txBody>
                  <a:tcPr anchor="ctr"/>
                </a:tc>
                <a:extLst>
                  <a:ext uri="{0D108BD9-81ED-4DB2-BD59-A6C34878D82A}">
                    <a16:rowId xmlns:a16="http://schemas.microsoft.com/office/drawing/2014/main" val="973393351"/>
                  </a:ext>
                </a:extLst>
              </a:tr>
              <a:tr h="505090">
                <a:tc>
                  <a:txBody>
                    <a:bodyPr/>
                    <a:lstStyle/>
                    <a:p>
                      <a:pPr algn="ctr"/>
                      <a:r>
                        <a:rPr lang="tr-TR" sz="1800" b="1" dirty="0"/>
                        <a:t>MAYIS</a:t>
                      </a:r>
                    </a:p>
                  </a:txBody>
                  <a:tcPr anchor="ctr"/>
                </a:tc>
                <a:tc>
                  <a:txBody>
                    <a:bodyPr/>
                    <a:lstStyle/>
                    <a:p>
                      <a:pPr algn="ctr"/>
                      <a:r>
                        <a:rPr lang="tr-TR" sz="2000" b="1" dirty="0"/>
                        <a:t>% 1,80</a:t>
                      </a:r>
                    </a:p>
                  </a:txBody>
                  <a:tcPr anchor="ctr"/>
                </a:tc>
                <a:tc>
                  <a:txBody>
                    <a:bodyPr/>
                    <a:lstStyle/>
                    <a:p>
                      <a:pPr algn="ctr"/>
                      <a:r>
                        <a:rPr lang="tr-TR" sz="2000" b="1" dirty="0"/>
                        <a:t>% 1,45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1,99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-0,65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3,5</a:t>
                      </a:r>
                    </a:p>
                  </a:txBody>
                  <a:tcPr anchor="ctr"/>
                </a:tc>
                <a:extLst>
                  <a:ext uri="{0D108BD9-81ED-4DB2-BD59-A6C34878D82A}">
                    <a16:rowId xmlns:a16="http://schemas.microsoft.com/office/drawing/2014/main" val="2345524420"/>
                  </a:ext>
                </a:extLst>
              </a:tr>
              <a:tr h="624348">
                <a:tc>
                  <a:txBody>
                    <a:bodyPr/>
                    <a:lstStyle/>
                    <a:p>
                      <a:pPr algn="ctr"/>
                      <a:r>
                        <a:rPr lang="tr-TR" sz="1800" b="1" dirty="0"/>
                        <a:t>HAZİRAN</a:t>
                      </a:r>
                    </a:p>
                  </a:txBody>
                  <a:tcPr anchor="ctr"/>
                </a:tc>
                <a:tc>
                  <a:txBody>
                    <a:bodyPr/>
                    <a:lstStyle/>
                    <a:p>
                      <a:pPr algn="ctr"/>
                      <a:r>
                        <a:rPr lang="tr-TR" sz="2000" b="1" dirty="0"/>
                        <a:t>% 1,73</a:t>
                      </a:r>
                    </a:p>
                  </a:txBody>
                  <a:tcPr anchor="ctr"/>
                </a:tc>
                <a:tc>
                  <a:txBody>
                    <a:bodyPr/>
                    <a:lstStyle/>
                    <a:p>
                      <a:pPr algn="ctr"/>
                      <a:r>
                        <a:rPr lang="tr-TR" sz="2000" b="1" dirty="0"/>
                        <a:t>% 5,27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1,87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%10,3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 3,5</a:t>
                      </a:r>
                    </a:p>
                  </a:txBody>
                  <a:tcPr anchor="ctr"/>
                </a:tc>
                <a:extLst>
                  <a:ext uri="{0D108BD9-81ED-4DB2-BD59-A6C34878D82A}">
                    <a16:rowId xmlns:a16="http://schemas.microsoft.com/office/drawing/2014/main" val="1337295844"/>
                  </a:ext>
                </a:extLst>
              </a:tr>
              <a:tr h="636489">
                <a:tc>
                  <a:txBody>
                    <a:bodyPr/>
                    <a:lstStyle/>
                    <a:p>
                      <a:pPr algn="ctr"/>
                      <a:r>
                        <a:rPr lang="tr-TR" sz="1800" b="1" dirty="0"/>
                        <a:t>30 Haziran 2025</a:t>
                      </a:r>
                    </a:p>
                  </a:txBody>
                  <a:tcPr anchor="ctr"/>
                </a:tc>
                <a:tc>
                  <a:txBody>
                    <a:bodyPr/>
                    <a:lstStyle/>
                    <a:p>
                      <a:pPr algn="ctr"/>
                      <a:r>
                        <a:rPr kumimoji="0" lang="tr-TR" sz="2000" b="1" i="0" u="none" strike="noStrike" kern="1200" cap="none" spc="0" normalizeH="0" baseline="0" noProof="0" dirty="0">
                          <a:ln>
                            <a:noFill/>
                          </a:ln>
                          <a:solidFill>
                            <a:prstClr val="black"/>
                          </a:solidFill>
                          <a:effectLst/>
                          <a:uLnTx/>
                          <a:uFillTx/>
                          <a:latin typeface="+mn-lt"/>
                          <a:ea typeface="+mn-ea"/>
                          <a:cs typeface="+mn-cs"/>
                        </a:rPr>
                        <a:t>39,812</a:t>
                      </a:r>
                      <a:r>
                        <a:rPr lang="tr-TR" sz="2000" b="1" dirty="0"/>
                        <a:t> TL</a:t>
                      </a:r>
                    </a:p>
                  </a:txBody>
                  <a:tcPr anchor="ctr"/>
                </a:tc>
                <a:tc>
                  <a:txBody>
                    <a:bodyPr/>
                    <a:lstStyle/>
                    <a:p>
                      <a:pPr algn="ctr"/>
                      <a:r>
                        <a:rPr lang="tr-TR" sz="2000" b="1" dirty="0"/>
                        <a:t>46,691 TL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4.229 TL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i="0" u="none" strike="noStrike" dirty="0">
                          <a:solidFill>
                            <a:srgbClr val="000000"/>
                          </a:solidFill>
                          <a:effectLst/>
                          <a:latin typeface="+mn-lt"/>
                        </a:rPr>
                        <a:t>9.948 TL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2000" b="1" i="0" u="none" strike="noStrike" dirty="0">
                        <a:solidFill>
                          <a:srgbClr val="000000"/>
                        </a:solidFill>
                        <a:effectLst/>
                        <a:latin typeface="+mn-lt"/>
                      </a:endParaRPr>
                    </a:p>
                  </a:txBody>
                  <a:tcPr anchor="ctr"/>
                </a:tc>
                <a:extLst>
                  <a:ext uri="{0D108BD9-81ED-4DB2-BD59-A6C34878D82A}">
                    <a16:rowId xmlns:a16="http://schemas.microsoft.com/office/drawing/2014/main" val="1603074410"/>
                  </a:ext>
                </a:extLst>
              </a:tr>
              <a:tr h="555033">
                <a:tc>
                  <a:txBody>
                    <a:bodyPr/>
                    <a:lstStyle/>
                    <a:p>
                      <a:pPr algn="ctr"/>
                      <a:r>
                        <a:rPr lang="tr-TR" sz="1800" b="1" dirty="0">
                          <a:latin typeface="+mn-lt"/>
                        </a:rPr>
                        <a:t>6 AYLIK TOPLAM</a:t>
                      </a:r>
                    </a:p>
                  </a:txBody>
                  <a:tcPr marL="9525" marR="9525" marT="9525" marB="0"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dirty="0"/>
                        <a:t>% 12,64</a:t>
                      </a: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dirty="0"/>
                        <a:t>% 26,87</a:t>
                      </a:r>
                    </a:p>
                  </a:txBody>
                  <a:tcPr anchor="ctr">
                    <a:solidFill>
                      <a:schemeClr val="accent1">
                        <a:lumMod val="40000"/>
                        <a:lumOff val="60000"/>
                      </a:schemeClr>
                    </a:solidFill>
                  </a:tcPr>
                </a:tc>
                <a:tc>
                  <a:txBody>
                    <a:bodyPr/>
                    <a:lstStyle/>
                    <a:p>
                      <a:pPr algn="ctr"/>
                      <a:r>
                        <a:rPr lang="tr-TR" sz="2000" b="1" dirty="0"/>
                        <a:t>% 41,91</a:t>
                      </a:r>
                    </a:p>
                  </a:txBody>
                  <a:tcPr anchor="ctr">
                    <a:solidFill>
                      <a:schemeClr val="accent1">
                        <a:lumMod val="40000"/>
                        <a:lumOff val="60000"/>
                      </a:schemeClr>
                    </a:solidFill>
                  </a:tcPr>
                </a:tc>
                <a:tc>
                  <a:txBody>
                    <a:bodyPr/>
                    <a:lstStyle/>
                    <a:p>
                      <a:pPr algn="ctr"/>
                      <a:r>
                        <a:rPr lang="tr-TR" sz="2000" b="1" dirty="0"/>
                        <a:t>% 1,20</a:t>
                      </a:r>
                    </a:p>
                  </a:txBody>
                  <a:tcPr anchor="ctr">
                    <a:solidFill>
                      <a:schemeClr val="accent1">
                        <a:lumMod val="40000"/>
                        <a:lumOff val="60000"/>
                      </a:schemeClr>
                    </a:solidFill>
                  </a:tcPr>
                </a:tc>
                <a:tc>
                  <a:txBody>
                    <a:bodyPr/>
                    <a:lstStyle/>
                    <a:p>
                      <a:pPr algn="ctr"/>
                      <a:r>
                        <a:rPr lang="tr-TR" sz="2000" b="1" dirty="0"/>
                        <a:t>% 21,85</a:t>
                      </a:r>
                    </a:p>
                  </a:txBody>
                  <a:tcPr anchor="ctr">
                    <a:solidFill>
                      <a:schemeClr val="accent1">
                        <a:lumMod val="40000"/>
                        <a:lumOff val="60000"/>
                      </a:schemeClr>
                    </a:solidFill>
                  </a:tcPr>
                </a:tc>
                <a:extLst>
                  <a:ext uri="{0D108BD9-81ED-4DB2-BD59-A6C34878D82A}">
                    <a16:rowId xmlns:a16="http://schemas.microsoft.com/office/drawing/2014/main" val="4065533895"/>
                  </a:ext>
                </a:extLst>
              </a:tr>
            </a:tbl>
          </a:graphicData>
        </a:graphic>
      </p:graphicFrame>
    </p:spTree>
    <p:extLst>
      <p:ext uri="{BB962C8B-B14F-4D97-AF65-F5344CB8AC3E}">
        <p14:creationId xmlns:p14="http://schemas.microsoft.com/office/powerpoint/2010/main" val="10917523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96213" y="450762"/>
            <a:ext cx="8603083" cy="5962918"/>
          </a:xfrm>
          <a:prstGeom prst="rect">
            <a:avLst/>
          </a:prstGeom>
          <a:solidFill>
            <a:schemeClr val="bg1">
              <a:lumMod val="85000"/>
            </a:schemeClr>
          </a:solid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tr-TR" sz="3600" b="1" dirty="0">
              <a:solidFill>
                <a:prstClr val="black"/>
              </a:solidFill>
            </a:endParaRPr>
          </a:p>
          <a:p>
            <a:pPr marL="0" indent="0" algn="ctr">
              <a:spcBef>
                <a:spcPts val="0"/>
              </a:spcBef>
              <a:buFont typeface="Arial" pitchFamily="34" charset="0"/>
              <a:buNone/>
            </a:pPr>
            <a:endParaRPr lang="tr-TR" sz="3600" b="1" dirty="0">
              <a:solidFill>
                <a:prstClr val="black"/>
              </a:solidFill>
            </a:endParaRPr>
          </a:p>
          <a:p>
            <a:pPr marL="0" indent="0" algn="ctr">
              <a:spcBef>
                <a:spcPts val="0"/>
              </a:spcBef>
              <a:buFont typeface="Arial" pitchFamily="34" charset="0"/>
              <a:buNone/>
            </a:pPr>
            <a:endParaRPr lang="tr-TR" sz="3600" b="1" dirty="0">
              <a:solidFill>
                <a:prstClr val="black"/>
              </a:solidFill>
            </a:endParaRPr>
          </a:p>
          <a:p>
            <a:pPr marL="0" indent="0" algn="ctr">
              <a:spcBef>
                <a:spcPts val="0"/>
              </a:spcBef>
              <a:buFont typeface="Arial" pitchFamily="34" charset="0"/>
              <a:buNone/>
            </a:pPr>
            <a:endParaRPr lang="tr-TR" sz="3600" b="1" dirty="0">
              <a:solidFill>
                <a:prstClr val="black"/>
              </a:solidFill>
            </a:endParaRPr>
          </a:p>
          <a:p>
            <a:pPr marL="0" indent="0" algn="ctr">
              <a:spcBef>
                <a:spcPts val="0"/>
              </a:spcBef>
              <a:buFont typeface="Arial" pitchFamily="34" charset="0"/>
              <a:buNone/>
            </a:pPr>
            <a:r>
              <a:rPr lang="tr-TR" sz="4000" b="1" dirty="0">
                <a:solidFill>
                  <a:prstClr val="black"/>
                </a:solidFill>
                <a:latin typeface="Times New Roman" panose="02020603050405020304" pitchFamily="18" charset="0"/>
                <a:cs typeface="Times New Roman" panose="02020603050405020304" pitchFamily="18" charset="0"/>
              </a:rPr>
              <a:t>SANAYİ METALLERİ</a:t>
            </a:r>
          </a:p>
          <a:p>
            <a:pPr marL="0" indent="0" algn="ctr">
              <a:spcBef>
                <a:spcPts val="0"/>
              </a:spcBef>
              <a:buFont typeface="Arial" pitchFamily="34" charset="0"/>
              <a:buNone/>
            </a:pPr>
            <a:r>
              <a:rPr lang="tr-TR" sz="4000" b="1" dirty="0">
                <a:solidFill>
                  <a:prstClr val="black"/>
                </a:solidFill>
                <a:latin typeface="Times New Roman" panose="02020603050405020304" pitchFamily="18" charset="0"/>
                <a:cs typeface="Times New Roman" panose="02020603050405020304" pitchFamily="18" charset="0"/>
              </a:rPr>
              <a:t> İLE İLGİLİ</a:t>
            </a:r>
          </a:p>
          <a:p>
            <a:pPr marL="0" indent="0" algn="ctr">
              <a:spcBef>
                <a:spcPts val="0"/>
              </a:spcBef>
              <a:buFont typeface="Arial" pitchFamily="34" charset="0"/>
              <a:buNone/>
            </a:pPr>
            <a:r>
              <a:rPr lang="tr-TR" sz="4000" b="1" dirty="0">
                <a:solidFill>
                  <a:prstClr val="black"/>
                </a:solidFill>
                <a:latin typeface="Times New Roman" panose="02020603050405020304" pitchFamily="18" charset="0"/>
                <a:cs typeface="Times New Roman" panose="02020603050405020304" pitchFamily="18" charset="0"/>
              </a:rPr>
              <a:t> ÖNGÖRÜMÜZ</a:t>
            </a:r>
          </a:p>
        </p:txBody>
      </p:sp>
    </p:spTree>
    <p:extLst>
      <p:ext uri="{BB962C8B-B14F-4D97-AF65-F5344CB8AC3E}">
        <p14:creationId xmlns:p14="http://schemas.microsoft.com/office/powerpoint/2010/main" val="3341307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2D460-13CF-3BE1-2228-5B64BC053457}"/>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160D3966-4520-8C20-26D7-D1C3D76B7432}"/>
              </a:ext>
            </a:extLst>
          </p:cNvPr>
          <p:cNvSpPr>
            <a:spLocks noGrp="1"/>
          </p:cNvSpPr>
          <p:nvPr>
            <p:ph idx="4294967295"/>
          </p:nvPr>
        </p:nvSpPr>
        <p:spPr>
          <a:xfrm>
            <a:off x="500034" y="285728"/>
            <a:ext cx="8429684" cy="6215106"/>
          </a:xfrm>
          <a:ln w="76200">
            <a:solidFill>
              <a:schemeClr val="tx1"/>
            </a:solidFill>
          </a:ln>
        </p:spPr>
        <p:txBody>
          <a:bodyPr anchor="t">
            <a:normAutofit lnSpcReduction="10000"/>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None/>
            </a:pPr>
            <a:endParaRPr lang="tr-TR" sz="4000" b="1" dirty="0">
              <a:latin typeface="Times New Roman" panose="02020603050405020304" pitchFamily="18" charset="0"/>
              <a:cs typeface="Times New Roman" panose="02020603050405020304" pitchFamily="18" charset="0"/>
            </a:endParaRPr>
          </a:p>
          <a:p>
            <a:pPr marL="0" indent="0" algn="ctr">
              <a:buNone/>
            </a:pPr>
            <a:r>
              <a:rPr lang="tr-TR" sz="4000" b="1" dirty="0">
                <a:latin typeface="Times New Roman" panose="02020603050405020304" pitchFamily="18" charset="0"/>
                <a:cs typeface="Times New Roman" panose="02020603050405020304" pitchFamily="18" charset="0"/>
              </a:rPr>
              <a:t>LONDRA METAL</a:t>
            </a:r>
          </a:p>
          <a:p>
            <a:pPr marL="0" indent="0" algn="ctr">
              <a:buNone/>
            </a:pPr>
            <a:r>
              <a:rPr lang="tr-TR" sz="4000" b="1" dirty="0">
                <a:latin typeface="Times New Roman" panose="02020603050405020304" pitchFamily="18" charset="0"/>
                <a:cs typeface="Times New Roman" panose="02020603050405020304" pitchFamily="18" charset="0"/>
              </a:rPr>
              <a:t> ENDEKSİ   </a:t>
            </a:r>
          </a:p>
          <a:p>
            <a:pPr marL="0" indent="0" algn="ctr">
              <a:buNone/>
            </a:pPr>
            <a:br>
              <a:rPr lang="tr-TR" sz="4000" b="1" dirty="0">
                <a:latin typeface="Times New Roman" panose="02020603050405020304" pitchFamily="18" charset="0"/>
                <a:cs typeface="Times New Roman" panose="02020603050405020304" pitchFamily="18" charset="0"/>
              </a:rPr>
            </a:br>
            <a:r>
              <a:rPr lang="tr-TR" sz="4000" b="1" dirty="0">
                <a:latin typeface="Times New Roman" panose="02020603050405020304" pitchFamily="18" charset="0"/>
                <a:cs typeface="Times New Roman" panose="02020603050405020304" pitchFamily="18" charset="0"/>
              </a:rPr>
              <a:t>(Bakır,  Alüminyum,  Çinko,          Kurşun,  Kalay,  Nikel)</a:t>
            </a:r>
            <a:br>
              <a:rPr lang="tr-TR" sz="4000" b="1" dirty="0"/>
            </a:br>
            <a:endParaRPr lang="tr-TR" sz="4000" dirty="0"/>
          </a:p>
          <a:p>
            <a:pPr marL="457200" indent="-457200" algn="ctr" fontAlgn="base">
              <a:buClrTx/>
              <a:buNone/>
            </a:pPr>
            <a:r>
              <a:rPr lang="tr-TR" sz="4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662839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26C8F-9D9F-9D38-888B-ED624A8AE6A0}"/>
            </a:ext>
          </a:extLst>
        </p:cNvPr>
        <p:cNvGrpSpPr/>
        <p:nvPr/>
      </p:nvGrpSpPr>
      <p:grpSpPr>
        <a:xfrm>
          <a:off x="0" y="0"/>
          <a:ext cx="0" cy="0"/>
          <a:chOff x="0" y="0"/>
          <a:chExt cx="0" cy="0"/>
        </a:xfrm>
      </p:grpSpPr>
      <p:sp>
        <p:nvSpPr>
          <p:cNvPr id="2" name="1 Başlık">
            <a:extLst>
              <a:ext uri="{FF2B5EF4-FFF2-40B4-BE49-F238E27FC236}">
                <a16:creationId xmlns:a16="http://schemas.microsoft.com/office/drawing/2014/main" id="{396F3D63-B038-28C9-8513-61F5897319D4}"/>
              </a:ext>
            </a:extLst>
          </p:cNvPr>
          <p:cNvSpPr>
            <a:spLocks noGrp="1"/>
          </p:cNvSpPr>
          <p:nvPr>
            <p:ph type="title"/>
          </p:nvPr>
        </p:nvSpPr>
        <p:spPr>
          <a:xfrm>
            <a:off x="508715" y="17060"/>
            <a:ext cx="8229600" cy="888376"/>
          </a:xfrm>
        </p:spPr>
        <p:txBody>
          <a:bodyPr>
            <a:noAutofit/>
          </a:bodyPr>
          <a:lstStyle/>
          <a:p>
            <a:r>
              <a:rPr lang="tr-TR" sz="1800" b="1" dirty="0">
                <a:latin typeface="Times New Roman"/>
                <a:cs typeface="Times New Roman"/>
              </a:rPr>
              <a:t>18. LONDRA METAL ENDEKSİ  (GÜNLÜK) </a:t>
            </a:r>
            <a:br>
              <a:rPr lang="tr-TR" sz="1800" b="1" dirty="0">
                <a:latin typeface="Times New Roman" pitchFamily="18" charset="0"/>
                <a:cs typeface="Times New Roman" pitchFamily="18" charset="0"/>
              </a:rPr>
            </a:br>
            <a:r>
              <a:rPr lang="tr-TR" sz="1800" b="1" dirty="0">
                <a:latin typeface="Times New Roman"/>
                <a:cs typeface="Times New Roman"/>
              </a:rPr>
              <a:t>(Bakır, Alüminyum, Çinko, Kurşun, Kalay, Nikel)</a:t>
            </a:r>
            <a:br>
              <a:rPr lang="tr-TR" sz="1800" b="1" dirty="0"/>
            </a:br>
            <a:r>
              <a:rPr lang="tr-TR" sz="1800" b="1" dirty="0">
                <a:latin typeface="Times New Roman"/>
                <a:cs typeface="Times New Roman"/>
              </a:rPr>
              <a:t>(Kaynak: 13 Mayıs 2025 </a:t>
            </a:r>
            <a:r>
              <a:rPr lang="tr-TR" sz="1800" b="1" dirty="0">
                <a:hlinkClick r:id="rId3"/>
              </a:rPr>
              <a:t>www.investing.com</a:t>
            </a:r>
            <a:r>
              <a:rPr lang="tr-TR" sz="1800" b="1" dirty="0"/>
              <a:t> </a:t>
            </a:r>
            <a:r>
              <a:rPr lang="tr-TR" sz="1800" b="1" dirty="0">
                <a:latin typeface="Times New Roman"/>
                <a:cs typeface="Times New Roman"/>
              </a:rPr>
              <a:t>)</a:t>
            </a:r>
            <a:endParaRPr lang="tr-TR" sz="1800" dirty="0">
              <a:latin typeface="Times New Roman"/>
              <a:cs typeface="Times New Roman"/>
            </a:endParaRPr>
          </a:p>
        </p:txBody>
      </p:sp>
      <p:graphicFrame>
        <p:nvGraphicFramePr>
          <p:cNvPr id="3" name="Tablo 2">
            <a:extLst>
              <a:ext uri="{FF2B5EF4-FFF2-40B4-BE49-F238E27FC236}">
                <a16:creationId xmlns:a16="http://schemas.microsoft.com/office/drawing/2014/main" id="{8EB6D88D-6BDF-B498-BC19-8595C1860A27}"/>
              </a:ext>
            </a:extLst>
          </p:cNvPr>
          <p:cNvGraphicFramePr>
            <a:graphicFrameLocks noGrp="1"/>
          </p:cNvGraphicFramePr>
          <p:nvPr/>
        </p:nvGraphicFramePr>
        <p:xfrm>
          <a:off x="252453" y="902102"/>
          <a:ext cx="8668528" cy="5779144"/>
        </p:xfrm>
        <a:graphic>
          <a:graphicData uri="http://schemas.openxmlformats.org/drawingml/2006/table">
            <a:tbl>
              <a:tblPr/>
              <a:tblGrid>
                <a:gridCol w="1083566">
                  <a:extLst>
                    <a:ext uri="{9D8B030D-6E8A-4147-A177-3AD203B41FA5}">
                      <a16:colId xmlns:a16="http://schemas.microsoft.com/office/drawing/2014/main" val="2464313709"/>
                    </a:ext>
                  </a:extLst>
                </a:gridCol>
                <a:gridCol w="1083566">
                  <a:extLst>
                    <a:ext uri="{9D8B030D-6E8A-4147-A177-3AD203B41FA5}">
                      <a16:colId xmlns:a16="http://schemas.microsoft.com/office/drawing/2014/main" val="2670804028"/>
                    </a:ext>
                  </a:extLst>
                </a:gridCol>
                <a:gridCol w="1083566">
                  <a:extLst>
                    <a:ext uri="{9D8B030D-6E8A-4147-A177-3AD203B41FA5}">
                      <a16:colId xmlns:a16="http://schemas.microsoft.com/office/drawing/2014/main" val="2105522565"/>
                    </a:ext>
                  </a:extLst>
                </a:gridCol>
                <a:gridCol w="1083566">
                  <a:extLst>
                    <a:ext uri="{9D8B030D-6E8A-4147-A177-3AD203B41FA5}">
                      <a16:colId xmlns:a16="http://schemas.microsoft.com/office/drawing/2014/main" val="2907690418"/>
                    </a:ext>
                  </a:extLst>
                </a:gridCol>
                <a:gridCol w="1083566">
                  <a:extLst>
                    <a:ext uri="{9D8B030D-6E8A-4147-A177-3AD203B41FA5}">
                      <a16:colId xmlns:a16="http://schemas.microsoft.com/office/drawing/2014/main" val="560426730"/>
                    </a:ext>
                  </a:extLst>
                </a:gridCol>
                <a:gridCol w="1083566">
                  <a:extLst>
                    <a:ext uri="{9D8B030D-6E8A-4147-A177-3AD203B41FA5}">
                      <a16:colId xmlns:a16="http://schemas.microsoft.com/office/drawing/2014/main" val="2653125224"/>
                    </a:ext>
                  </a:extLst>
                </a:gridCol>
                <a:gridCol w="1083566">
                  <a:extLst>
                    <a:ext uri="{9D8B030D-6E8A-4147-A177-3AD203B41FA5}">
                      <a16:colId xmlns:a16="http://schemas.microsoft.com/office/drawing/2014/main" val="2643089106"/>
                    </a:ext>
                  </a:extLst>
                </a:gridCol>
                <a:gridCol w="1083566">
                  <a:extLst>
                    <a:ext uri="{9D8B030D-6E8A-4147-A177-3AD203B41FA5}">
                      <a16:colId xmlns:a16="http://schemas.microsoft.com/office/drawing/2014/main" val="3856601568"/>
                    </a:ext>
                  </a:extLst>
                </a:gridCol>
              </a:tblGrid>
              <a:tr h="186217">
                <a:tc>
                  <a:txBody>
                    <a:bodyPr/>
                    <a:lstStyle/>
                    <a:p>
                      <a:pPr algn="ctr" rtl="0" fontAlgn="ctr"/>
                      <a:r>
                        <a:rPr lang="tr-TR" sz="1400" b="0" i="0" u="none" strike="noStrike" dirty="0">
                          <a:solidFill>
                            <a:srgbClr val="000000"/>
                          </a:solidFill>
                          <a:effectLst/>
                          <a:latin typeface="+mn-lt"/>
                        </a:rPr>
                        <a:t>TARİH</a:t>
                      </a:r>
                    </a:p>
                  </a:txBody>
                  <a:tcPr marL="4759" marR="4759" marT="4759"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ENDEKS</a:t>
                      </a:r>
                    </a:p>
                  </a:txBody>
                  <a:tcPr marL="4759" marR="4759" marT="4759"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TARİH</a:t>
                      </a:r>
                    </a:p>
                  </a:txBody>
                  <a:tcPr marL="4759" marR="4759" marT="4759"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ENDEKS</a:t>
                      </a:r>
                    </a:p>
                  </a:txBody>
                  <a:tcPr marL="4759" marR="4759" marT="4759"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TARİH</a:t>
                      </a:r>
                    </a:p>
                  </a:txBody>
                  <a:tcPr marL="4759" marR="4759" marT="4759"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ENDEKS</a:t>
                      </a:r>
                    </a:p>
                  </a:txBody>
                  <a:tcPr marL="4759" marR="4759" marT="4759"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TARİH</a:t>
                      </a:r>
                    </a:p>
                  </a:txBody>
                  <a:tcPr marL="4759" marR="4759" marT="4759"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ENDEKS</a:t>
                      </a:r>
                    </a:p>
                  </a:txBody>
                  <a:tcPr marL="4759" marR="4759" marT="4759"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extLst>
                  <a:ext uri="{0D108BD9-81ED-4DB2-BD59-A6C34878D82A}">
                    <a16:rowId xmlns:a16="http://schemas.microsoft.com/office/drawing/2014/main" val="4043147872"/>
                  </a:ext>
                </a:extLst>
              </a:tr>
              <a:tr h="156132">
                <a:tc>
                  <a:txBody>
                    <a:bodyPr/>
                    <a:lstStyle/>
                    <a:p>
                      <a:pPr algn="ctr"/>
                      <a:r>
                        <a:rPr lang="tr-TR" sz="1200" dirty="0"/>
                        <a:t>01.11.2024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4.162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13.12.2024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4.024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ctr"/>
                      <a:r>
                        <a:rPr lang="tr-TR" sz="1200" dirty="0"/>
                        <a:t>29.01.2025</a:t>
                      </a: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3.993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12.03.2025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4.273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95746917"/>
                  </a:ext>
                </a:extLst>
              </a:tr>
              <a:tr h="156132">
                <a:tc>
                  <a:txBody>
                    <a:bodyPr/>
                    <a:lstStyle/>
                    <a:p>
                      <a:pPr algn="ctr"/>
                      <a:r>
                        <a:rPr lang="tr-TR" sz="1200" dirty="0"/>
                        <a:t>04.11.2024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4.195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16.12.2024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4.004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ctr"/>
                      <a:r>
                        <a:rPr lang="tr-TR" sz="1200" dirty="0"/>
                        <a:t>30.01.2025</a:t>
                      </a: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4.011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13.03.2025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4.298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91711906"/>
                  </a:ext>
                </a:extLst>
              </a:tr>
              <a:tr h="156132">
                <a:tc>
                  <a:txBody>
                    <a:bodyPr/>
                    <a:lstStyle/>
                    <a:p>
                      <a:pPr algn="ctr"/>
                      <a:r>
                        <a:rPr lang="tr-TR" sz="1200" dirty="0"/>
                        <a:t>05.11.2024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4.227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17.12.2024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3.970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ctr"/>
                      <a:r>
                        <a:rPr lang="tr-TR" sz="1200" dirty="0"/>
                        <a:t>31.01.2025</a:t>
                      </a: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3.969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14.03.2025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4.284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87137201"/>
                  </a:ext>
                </a:extLst>
              </a:tr>
              <a:tr h="156132">
                <a:tc>
                  <a:txBody>
                    <a:bodyPr/>
                    <a:lstStyle/>
                    <a:p>
                      <a:pPr algn="ctr"/>
                      <a:r>
                        <a:rPr lang="tr-TR" sz="1200" dirty="0"/>
                        <a:t>06.11.2024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4.091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18.12.2024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3.971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03.02.2025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3.997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17.03.2025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4.301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74193804"/>
                  </a:ext>
                </a:extLst>
              </a:tr>
              <a:tr h="169981">
                <a:tc>
                  <a:txBody>
                    <a:bodyPr/>
                    <a:lstStyle/>
                    <a:p>
                      <a:pPr algn="ctr" fontAlgn="ctr"/>
                      <a:r>
                        <a:rPr lang="tr-TR" sz="1200" b="0" dirty="0">
                          <a:effectLst/>
                        </a:rPr>
                        <a:t>07.11.2024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rtl="0" fontAlgn="ctr"/>
                      <a:r>
                        <a:rPr lang="tr-TR" sz="1200" b="0" dirty="0">
                          <a:effectLst/>
                        </a:rPr>
                        <a:t>4.215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FFF00"/>
                    </a:solidFill>
                  </a:tcPr>
                </a:tc>
                <a:tc>
                  <a:txBody>
                    <a:bodyPr/>
                    <a:lstStyle/>
                    <a:p>
                      <a:pPr algn="ctr"/>
                      <a:r>
                        <a:rPr lang="tr-TR" sz="1200" dirty="0"/>
                        <a:t>19.12.2024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3.913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04.02.2025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4.019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18.03.2025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4.300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26998775"/>
                  </a:ext>
                </a:extLst>
              </a:tr>
              <a:tr h="156132">
                <a:tc>
                  <a:txBody>
                    <a:bodyPr/>
                    <a:lstStyle/>
                    <a:p>
                      <a:pPr algn="ctr"/>
                      <a:r>
                        <a:rPr lang="tr-TR" sz="1200" dirty="0"/>
                        <a:t>08.11.2024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4.121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20.12.2024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3.946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05.02.2025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4.039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19.03.2025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4.324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92589668"/>
                  </a:ext>
                </a:extLst>
              </a:tr>
              <a:tr h="156132">
                <a:tc>
                  <a:txBody>
                    <a:bodyPr/>
                    <a:lstStyle/>
                    <a:p>
                      <a:pPr algn="ctr"/>
                      <a:r>
                        <a:rPr lang="tr-TR" sz="1200" dirty="0"/>
                        <a:t>11.11.2024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4.073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23.12.2024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3.934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b="0" i="0" dirty="0"/>
                        <a:t>06.02.2025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4.057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20.03.2025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4.305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77205949"/>
                  </a:ext>
                </a:extLst>
              </a:tr>
              <a:tr h="156132">
                <a:tc>
                  <a:txBody>
                    <a:bodyPr/>
                    <a:lstStyle/>
                    <a:p>
                      <a:pPr algn="ctr"/>
                      <a:r>
                        <a:rPr lang="tr-TR" sz="1200" dirty="0"/>
                        <a:t>12.11.2024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4.004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24.12.2024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3.971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i="0" dirty="0"/>
                        <a:t>07.02.2025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4.093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21.03.2025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4.262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858971"/>
                  </a:ext>
                </a:extLst>
              </a:tr>
              <a:tr h="156132">
                <a:tc>
                  <a:txBody>
                    <a:bodyPr/>
                    <a:lstStyle/>
                    <a:p>
                      <a:pPr algn="ctr"/>
                      <a:r>
                        <a:rPr lang="tr-TR" sz="1200" dirty="0"/>
                        <a:t>13.11.2024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3.967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27.12.2024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3.968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i="0" dirty="0"/>
                        <a:t>10.02.2025</a:t>
                      </a: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4.111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24.03.2025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4.286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06510923"/>
                  </a:ext>
                </a:extLst>
              </a:tr>
              <a:tr h="156132">
                <a:tc>
                  <a:txBody>
                    <a:bodyPr/>
                    <a:lstStyle/>
                    <a:p>
                      <a:pPr algn="ctr"/>
                      <a:r>
                        <a:rPr lang="tr-TR" sz="1200" dirty="0"/>
                        <a:t>14.11.2024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3.952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30.12.2024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3.948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i="0" dirty="0"/>
                        <a:t>11.02.2025</a:t>
                      </a: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4.078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27.03.2025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4.244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36015204"/>
                  </a:ext>
                </a:extLst>
              </a:tr>
              <a:tr h="156132">
                <a:tc>
                  <a:txBody>
                    <a:bodyPr/>
                    <a:lstStyle/>
                    <a:p>
                      <a:pPr algn="ctr"/>
                      <a:r>
                        <a:rPr lang="tr-TR" sz="1200" dirty="0"/>
                        <a:t>15.11.2024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3.998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ctr"/>
                      <a:r>
                        <a:rPr lang="tr-TR" sz="1200" b="0" dirty="0">
                          <a:effectLst/>
                        </a:rPr>
                        <a:t>31.12.2024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3.905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12.02.2025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4.102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28.03.2025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4.231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47847905"/>
                  </a:ext>
                </a:extLst>
              </a:tr>
              <a:tr h="156132">
                <a:tc>
                  <a:txBody>
                    <a:bodyPr/>
                    <a:lstStyle/>
                    <a:p>
                      <a:pPr algn="ctr"/>
                      <a:r>
                        <a:rPr lang="tr-TR" sz="1200" dirty="0"/>
                        <a:t>18.11.2024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4.007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02.01.2025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3.890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13.02.2025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4.118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31.03.2025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4.197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49573503"/>
                  </a:ext>
                </a:extLst>
              </a:tr>
              <a:tr h="1561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19.11.2024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4.024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03.01.2025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3.894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srgbClr val="333333"/>
                          </a:solidFill>
                          <a:effectLst/>
                          <a:uLnTx/>
                          <a:uFillTx/>
                          <a:latin typeface="+mn-lt"/>
                          <a:ea typeface="+mn-ea"/>
                          <a:cs typeface="+mn-cs"/>
                        </a:rPr>
                        <a:t>14.02.2025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4.136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14.04.2025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3.936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95712297"/>
                  </a:ext>
                </a:extLst>
              </a:tr>
              <a:tr h="1561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20.11.2024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4.033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lvl="0" algn="ctr">
                        <a:buNone/>
                      </a:pPr>
                      <a:r>
                        <a:rPr lang="tr-TR" sz="1200" b="0" i="0" u="none" strike="noStrike" noProof="0" dirty="0">
                          <a:solidFill>
                            <a:srgbClr val="000000"/>
                          </a:solidFill>
                          <a:effectLst/>
                          <a:latin typeface="Calibri"/>
                        </a:rPr>
                        <a:t>06.01.2025</a:t>
                      </a:r>
                      <a:endParaRPr lang="en-US"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3.926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17.02.2025</a:t>
                      </a:r>
                      <a:endParaRPr kumimoji="0" lang="tr-TR" sz="12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4.122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15.04.2025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3.930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4510461"/>
                  </a:ext>
                </a:extLst>
              </a:tr>
              <a:tr h="156132">
                <a:tc>
                  <a:txBody>
                    <a:bodyPr/>
                    <a:lstStyle/>
                    <a:p>
                      <a:pPr algn="ctr"/>
                      <a:r>
                        <a:rPr lang="tr-TR" sz="1200" dirty="0"/>
                        <a:t>21.11.2024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4.002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07.01.2025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3.941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18.02.2025</a:t>
                      </a:r>
                      <a:endParaRPr kumimoji="0" lang="tr-TR" sz="12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4.148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16.04.2025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3.938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91635853"/>
                  </a:ext>
                </a:extLst>
              </a:tr>
              <a:tr h="156132">
                <a:tc>
                  <a:txBody>
                    <a:bodyPr/>
                    <a:lstStyle/>
                    <a:p>
                      <a:pPr algn="ctr"/>
                      <a:r>
                        <a:rPr lang="tr-TR" sz="1200" dirty="0"/>
                        <a:t>22.11.2024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3.994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08.01.2025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3.937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19.02.2025</a:t>
                      </a:r>
                      <a:endParaRPr kumimoji="0" lang="tr-TR" sz="12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4.157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17.04.2025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3.929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7298485"/>
                  </a:ext>
                </a:extLst>
              </a:tr>
              <a:tr h="169981">
                <a:tc>
                  <a:txBody>
                    <a:bodyPr/>
                    <a:lstStyle/>
                    <a:p>
                      <a:pPr algn="ctr"/>
                      <a:r>
                        <a:rPr lang="tr-TR" sz="1200" dirty="0"/>
                        <a:t>25.11.2024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4.032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09.01.2025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3.980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20.02.2025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4.208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22.04.2025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3.987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54194495"/>
                  </a:ext>
                </a:extLst>
              </a:tr>
              <a:tr h="1699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26.11.2024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4.010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10.01.2025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4.003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21.02.2025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4.195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23.04.2025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4.015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144416056"/>
                  </a:ext>
                </a:extLst>
              </a:tr>
              <a:tr h="1699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27.11.2024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4.008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13.01.2025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4.006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24.02.2025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4.159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24.04.2025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4.038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158356409"/>
                  </a:ext>
                </a:extLst>
              </a:tr>
              <a:tr h="2077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28.11.2024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4.001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a:t>14.01.2025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4.013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25.02.2025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4.117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25.04.2025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4.018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3933690312"/>
                  </a:ext>
                </a:extLst>
              </a:tr>
              <a:tr h="2077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29.11.2024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4.012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15.01.2025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4.027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26.02.2025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4.135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28.04.2025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4.026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951068155"/>
                  </a:ext>
                </a:extLst>
              </a:tr>
              <a:tr h="2077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02.12.2024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3.994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16.01.2025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4.059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27.02.2025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4.116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29.04.2025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4.046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022633210"/>
                  </a:ext>
                </a:extLst>
              </a:tr>
              <a:tr h="16998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dirty="0"/>
                        <a:t>03.12.2024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rtl="0" fontAlgn="ctr"/>
                      <a:r>
                        <a:rPr lang="tr-TR" sz="1200" b="0" dirty="0">
                          <a:effectLst/>
                        </a:rPr>
                        <a:t>4.040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17.01.2025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4.078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28.02.2025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4.085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30.04.2025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3.933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75838182"/>
                  </a:ext>
                </a:extLst>
              </a:tr>
              <a:tr h="169981">
                <a:tc>
                  <a:txBody>
                    <a:bodyPr/>
                    <a:lstStyle/>
                    <a:p>
                      <a:pPr algn="ctr" fontAlgn="ctr"/>
                      <a:r>
                        <a:rPr lang="tr-TR" sz="1200" b="0" dirty="0">
                          <a:effectLst/>
                        </a:rPr>
                        <a:t>04.12.2024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rtl="0" fontAlgn="ctr"/>
                      <a:r>
                        <a:rPr lang="tr-TR" sz="1200" b="0" i="0" kern="1200" dirty="0">
                          <a:solidFill>
                            <a:schemeClr val="tx1"/>
                          </a:solidFill>
                          <a:effectLst/>
                          <a:latin typeface="+mn-lt"/>
                          <a:ea typeface="+mn-ea"/>
                          <a:cs typeface="+mn-cs"/>
                        </a:rPr>
                        <a:t>4.047</a:t>
                      </a: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20.01.2025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4.107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03.03.2025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4.115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01.05.2025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3.946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593780222"/>
                  </a:ext>
                </a:extLst>
              </a:tr>
              <a:tr h="1699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05.12.2024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4.042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21.01.2025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4.084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04.03.2025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4.099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02.05.2025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4.001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341480656"/>
                  </a:ext>
                </a:extLst>
              </a:tr>
              <a:tr h="169981">
                <a:tc>
                  <a:txBody>
                    <a:bodyPr/>
                    <a:lstStyle/>
                    <a:p>
                      <a:pPr algn="ctr"/>
                      <a:r>
                        <a:rPr lang="tr-TR" sz="1200" dirty="0"/>
                        <a:t>06.12.2024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4.034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22.01.2025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4.057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05.03.2025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4.183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06.05.2025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4.056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329573801"/>
                  </a:ext>
                </a:extLst>
              </a:tr>
              <a:tr h="169981">
                <a:tc>
                  <a:txBody>
                    <a:bodyPr/>
                    <a:lstStyle/>
                    <a:p>
                      <a:pPr algn="ctr"/>
                      <a:r>
                        <a:rPr lang="tr-TR" sz="1200" dirty="0"/>
                        <a:t>09.12.2024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4.062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23.01.2025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4.045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06.03.2025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4.254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07.05.2025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4.006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808006561"/>
                  </a:ext>
                </a:extLst>
              </a:tr>
              <a:tr h="169981">
                <a:tc>
                  <a:txBody>
                    <a:bodyPr/>
                    <a:lstStyle/>
                    <a:p>
                      <a:pPr algn="ctr"/>
                      <a:r>
                        <a:rPr lang="tr-TR" sz="1200" dirty="0"/>
                        <a:t>10.12.2024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4.059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24.01.2025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4.060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07.03.2025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4.221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08.05.2025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695310948"/>
                  </a:ext>
                </a:extLst>
              </a:tr>
              <a:tr h="169981">
                <a:tc>
                  <a:txBody>
                    <a:bodyPr/>
                    <a:lstStyle/>
                    <a:p>
                      <a:pPr algn="ctr"/>
                      <a:r>
                        <a:rPr lang="tr-TR" sz="1200" dirty="0"/>
                        <a:t>11.12.2024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4.050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27.01.2025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3.997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10.03.2025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4.194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09.05.2025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4.042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273517293"/>
                  </a:ext>
                </a:extLst>
              </a:tr>
              <a:tr h="169981">
                <a:tc>
                  <a:txBody>
                    <a:bodyPr/>
                    <a:lstStyle/>
                    <a:p>
                      <a:pPr algn="ctr"/>
                      <a:r>
                        <a:rPr lang="tr-TR" sz="1200" dirty="0"/>
                        <a:t>12.12.2024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4.036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ctr"/>
                      <a:r>
                        <a:rPr lang="tr-TR" sz="1200" dirty="0"/>
                        <a:t>28.01.2025</a:t>
                      </a: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3.950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11.03.2025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4.239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12.05.2025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4.084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432501868"/>
                  </a:ext>
                </a:extLst>
              </a:tr>
            </a:tbl>
          </a:graphicData>
        </a:graphic>
      </p:graphicFrame>
    </p:spTree>
    <p:extLst>
      <p:ext uri="{BB962C8B-B14F-4D97-AF65-F5344CB8AC3E}">
        <p14:creationId xmlns:p14="http://schemas.microsoft.com/office/powerpoint/2010/main" val="6212635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F602E-C696-A411-1474-8A3E491B8670}"/>
            </a:ext>
          </a:extLst>
        </p:cNvPr>
        <p:cNvGrpSpPr/>
        <p:nvPr/>
      </p:nvGrpSpPr>
      <p:grpSpPr>
        <a:xfrm>
          <a:off x="0" y="0"/>
          <a:ext cx="0" cy="0"/>
          <a:chOff x="0" y="0"/>
          <a:chExt cx="0" cy="0"/>
        </a:xfrm>
      </p:grpSpPr>
      <p:sp>
        <p:nvSpPr>
          <p:cNvPr id="2" name="1 Başlık">
            <a:extLst>
              <a:ext uri="{FF2B5EF4-FFF2-40B4-BE49-F238E27FC236}">
                <a16:creationId xmlns:a16="http://schemas.microsoft.com/office/drawing/2014/main" id="{9E0B1FBE-5876-C6A0-16EB-5AB84A4B6132}"/>
              </a:ext>
            </a:extLst>
          </p:cNvPr>
          <p:cNvSpPr>
            <a:spLocks noGrp="1"/>
          </p:cNvSpPr>
          <p:nvPr>
            <p:ph type="title"/>
          </p:nvPr>
        </p:nvSpPr>
        <p:spPr>
          <a:xfrm>
            <a:off x="508715" y="17060"/>
            <a:ext cx="8229600" cy="888376"/>
          </a:xfrm>
        </p:spPr>
        <p:txBody>
          <a:bodyPr>
            <a:noAutofit/>
          </a:bodyPr>
          <a:lstStyle/>
          <a:p>
            <a:r>
              <a:rPr lang="tr-TR" sz="1800" b="1" dirty="0">
                <a:latin typeface="Times New Roman"/>
                <a:cs typeface="Times New Roman"/>
              </a:rPr>
              <a:t>19. LONDRA METAL ENDEKSİ  (GÜNLÜK) </a:t>
            </a:r>
            <a:br>
              <a:rPr lang="tr-TR" sz="1800" b="1" dirty="0">
                <a:latin typeface="Times New Roman" pitchFamily="18" charset="0"/>
                <a:cs typeface="Times New Roman" pitchFamily="18" charset="0"/>
              </a:rPr>
            </a:br>
            <a:r>
              <a:rPr lang="tr-TR" sz="1800" b="1" dirty="0">
                <a:latin typeface="Times New Roman"/>
                <a:cs typeface="Times New Roman"/>
              </a:rPr>
              <a:t>(Bakır, Alüminyum, Çinko, Kurşun, Kalay, Nikel)</a:t>
            </a:r>
            <a:br>
              <a:rPr lang="tr-TR" sz="1800" b="1" dirty="0"/>
            </a:br>
            <a:r>
              <a:rPr lang="tr-TR" sz="1800" b="1" dirty="0">
                <a:latin typeface="Times New Roman"/>
                <a:cs typeface="Times New Roman"/>
              </a:rPr>
              <a:t>(Kaynak: 3 Temmuz 2025 </a:t>
            </a:r>
            <a:r>
              <a:rPr lang="tr-TR" sz="1800" b="1" dirty="0">
                <a:hlinkClick r:id="rId3"/>
              </a:rPr>
              <a:t>www.investing.com</a:t>
            </a:r>
            <a:r>
              <a:rPr lang="tr-TR" sz="1800" b="1" dirty="0"/>
              <a:t> </a:t>
            </a:r>
            <a:r>
              <a:rPr lang="tr-TR" sz="1800" b="1" dirty="0">
                <a:latin typeface="Times New Roman"/>
                <a:cs typeface="Times New Roman"/>
              </a:rPr>
              <a:t>)</a:t>
            </a:r>
            <a:endParaRPr lang="tr-TR" sz="1800" dirty="0">
              <a:latin typeface="Times New Roman"/>
              <a:cs typeface="Times New Roman"/>
            </a:endParaRPr>
          </a:p>
        </p:txBody>
      </p:sp>
      <p:graphicFrame>
        <p:nvGraphicFramePr>
          <p:cNvPr id="3" name="Tablo 2">
            <a:extLst>
              <a:ext uri="{FF2B5EF4-FFF2-40B4-BE49-F238E27FC236}">
                <a16:creationId xmlns:a16="http://schemas.microsoft.com/office/drawing/2014/main" id="{19A05271-8254-913C-B4B8-6F95C1547F6D}"/>
              </a:ext>
            </a:extLst>
          </p:cNvPr>
          <p:cNvGraphicFramePr>
            <a:graphicFrameLocks noGrp="1"/>
          </p:cNvGraphicFramePr>
          <p:nvPr>
            <p:extLst>
              <p:ext uri="{D42A27DB-BD31-4B8C-83A1-F6EECF244321}">
                <p14:modId xmlns:p14="http://schemas.microsoft.com/office/powerpoint/2010/main" val="2575733263"/>
              </p:ext>
            </p:extLst>
          </p:nvPr>
        </p:nvGraphicFramePr>
        <p:xfrm>
          <a:off x="252453" y="902102"/>
          <a:ext cx="8668528" cy="5870584"/>
        </p:xfrm>
        <a:graphic>
          <a:graphicData uri="http://schemas.openxmlformats.org/drawingml/2006/table">
            <a:tbl>
              <a:tblPr/>
              <a:tblGrid>
                <a:gridCol w="1083566">
                  <a:extLst>
                    <a:ext uri="{9D8B030D-6E8A-4147-A177-3AD203B41FA5}">
                      <a16:colId xmlns:a16="http://schemas.microsoft.com/office/drawing/2014/main" val="2464313709"/>
                    </a:ext>
                  </a:extLst>
                </a:gridCol>
                <a:gridCol w="1083566">
                  <a:extLst>
                    <a:ext uri="{9D8B030D-6E8A-4147-A177-3AD203B41FA5}">
                      <a16:colId xmlns:a16="http://schemas.microsoft.com/office/drawing/2014/main" val="2670804028"/>
                    </a:ext>
                  </a:extLst>
                </a:gridCol>
                <a:gridCol w="1083566">
                  <a:extLst>
                    <a:ext uri="{9D8B030D-6E8A-4147-A177-3AD203B41FA5}">
                      <a16:colId xmlns:a16="http://schemas.microsoft.com/office/drawing/2014/main" val="2105522565"/>
                    </a:ext>
                  </a:extLst>
                </a:gridCol>
                <a:gridCol w="1083566">
                  <a:extLst>
                    <a:ext uri="{9D8B030D-6E8A-4147-A177-3AD203B41FA5}">
                      <a16:colId xmlns:a16="http://schemas.microsoft.com/office/drawing/2014/main" val="2907690418"/>
                    </a:ext>
                  </a:extLst>
                </a:gridCol>
                <a:gridCol w="1083566">
                  <a:extLst>
                    <a:ext uri="{9D8B030D-6E8A-4147-A177-3AD203B41FA5}">
                      <a16:colId xmlns:a16="http://schemas.microsoft.com/office/drawing/2014/main" val="560426730"/>
                    </a:ext>
                  </a:extLst>
                </a:gridCol>
                <a:gridCol w="1083566">
                  <a:extLst>
                    <a:ext uri="{9D8B030D-6E8A-4147-A177-3AD203B41FA5}">
                      <a16:colId xmlns:a16="http://schemas.microsoft.com/office/drawing/2014/main" val="2653125224"/>
                    </a:ext>
                  </a:extLst>
                </a:gridCol>
                <a:gridCol w="1083566">
                  <a:extLst>
                    <a:ext uri="{9D8B030D-6E8A-4147-A177-3AD203B41FA5}">
                      <a16:colId xmlns:a16="http://schemas.microsoft.com/office/drawing/2014/main" val="2643089106"/>
                    </a:ext>
                  </a:extLst>
                </a:gridCol>
                <a:gridCol w="1083566">
                  <a:extLst>
                    <a:ext uri="{9D8B030D-6E8A-4147-A177-3AD203B41FA5}">
                      <a16:colId xmlns:a16="http://schemas.microsoft.com/office/drawing/2014/main" val="3856601568"/>
                    </a:ext>
                  </a:extLst>
                </a:gridCol>
              </a:tblGrid>
              <a:tr h="186217">
                <a:tc>
                  <a:txBody>
                    <a:bodyPr/>
                    <a:lstStyle/>
                    <a:p>
                      <a:pPr algn="ctr" rtl="0" fontAlgn="ctr"/>
                      <a:r>
                        <a:rPr lang="tr-TR" sz="1400" b="0" i="0" u="none" strike="noStrike" dirty="0">
                          <a:solidFill>
                            <a:srgbClr val="000000"/>
                          </a:solidFill>
                          <a:effectLst/>
                          <a:latin typeface="+mn-lt"/>
                        </a:rPr>
                        <a:t>TARİH</a:t>
                      </a:r>
                    </a:p>
                  </a:txBody>
                  <a:tcPr marL="4759" marR="4759" marT="4759"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ENDEKS</a:t>
                      </a:r>
                    </a:p>
                  </a:txBody>
                  <a:tcPr marL="4759" marR="4759" marT="4759"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TARİH</a:t>
                      </a:r>
                    </a:p>
                  </a:txBody>
                  <a:tcPr marL="4759" marR="4759" marT="4759"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ENDEKS</a:t>
                      </a:r>
                    </a:p>
                  </a:txBody>
                  <a:tcPr marL="4759" marR="4759" marT="4759"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TARİH</a:t>
                      </a:r>
                    </a:p>
                  </a:txBody>
                  <a:tcPr marL="4759" marR="4759" marT="4759"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ENDEKS</a:t>
                      </a:r>
                    </a:p>
                  </a:txBody>
                  <a:tcPr marL="4759" marR="4759" marT="4759"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TARİH</a:t>
                      </a:r>
                    </a:p>
                  </a:txBody>
                  <a:tcPr marL="4759" marR="4759" marT="4759"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400" b="0" i="0" u="none" strike="noStrike" dirty="0">
                          <a:solidFill>
                            <a:srgbClr val="000000"/>
                          </a:solidFill>
                          <a:effectLst/>
                          <a:latin typeface="+mn-lt"/>
                        </a:rPr>
                        <a:t>ENDEKS</a:t>
                      </a:r>
                    </a:p>
                  </a:txBody>
                  <a:tcPr marL="4759" marR="4759" marT="4759"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extLst>
                  <a:ext uri="{0D108BD9-81ED-4DB2-BD59-A6C34878D82A}">
                    <a16:rowId xmlns:a16="http://schemas.microsoft.com/office/drawing/2014/main" val="4043147872"/>
                  </a:ext>
                </a:extLst>
              </a:tr>
              <a:tr h="156132">
                <a:tc>
                  <a:txBody>
                    <a:bodyPr/>
                    <a:lstStyle/>
                    <a:p>
                      <a:pPr algn="ctr"/>
                      <a:r>
                        <a:rPr lang="tr-TR" sz="1200" dirty="0"/>
                        <a:t>13.05.2025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4.114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25.06.2025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4.167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95746917"/>
                  </a:ext>
                </a:extLst>
              </a:tr>
              <a:tr h="156132">
                <a:tc>
                  <a:txBody>
                    <a:bodyPr/>
                    <a:lstStyle/>
                    <a:p>
                      <a:pPr algn="ctr"/>
                      <a:r>
                        <a:rPr lang="tr-TR" sz="1200" dirty="0"/>
                        <a:t>14.05.2025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4.138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26.06.2025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4.239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91711906"/>
                  </a:ext>
                </a:extLst>
              </a:tr>
              <a:tr h="76585">
                <a:tc>
                  <a:txBody>
                    <a:bodyPr/>
                    <a:lstStyle/>
                    <a:p>
                      <a:pPr algn="ctr"/>
                      <a:r>
                        <a:rPr lang="tr-TR" sz="1200" dirty="0"/>
                        <a:t>15.05.2025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4.114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27.06.2025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4.238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87137201"/>
                  </a:ext>
                </a:extLst>
              </a:tr>
              <a:tr h="156132">
                <a:tc>
                  <a:txBody>
                    <a:bodyPr/>
                    <a:lstStyle/>
                    <a:p>
                      <a:pPr algn="ctr"/>
                      <a:r>
                        <a:rPr lang="tr-TR" sz="1200" dirty="0"/>
                        <a:t>16.05.2025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4.073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30.06.2025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4.231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74193804"/>
                  </a:ext>
                </a:extLst>
              </a:tr>
              <a:tr h="169981">
                <a:tc>
                  <a:txBody>
                    <a:bodyPr/>
                    <a:lstStyle/>
                    <a:p>
                      <a:pPr algn="ctr" fontAlgn="ctr"/>
                      <a:r>
                        <a:rPr lang="tr-TR" sz="1200" b="0" dirty="0">
                          <a:effectLst/>
                        </a:rPr>
                        <a:t>19.05.2025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rtl="0" fontAlgn="ctr"/>
                      <a:r>
                        <a:rPr lang="tr-TR" sz="1200" b="0" dirty="0">
                          <a:effectLst/>
                        </a:rPr>
                        <a:t>4.075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01.07.2025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4.239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26998775"/>
                  </a:ext>
                </a:extLst>
              </a:tr>
              <a:tr h="156132">
                <a:tc>
                  <a:txBody>
                    <a:bodyPr/>
                    <a:lstStyle/>
                    <a:p>
                      <a:pPr algn="ctr"/>
                      <a:r>
                        <a:rPr lang="tr-TR" sz="1200" dirty="0"/>
                        <a:t>20.05.2025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4.086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02.07.2025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4.272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92589668"/>
                  </a:ext>
                </a:extLst>
              </a:tr>
              <a:tr h="156132">
                <a:tc>
                  <a:txBody>
                    <a:bodyPr/>
                    <a:lstStyle/>
                    <a:p>
                      <a:pPr algn="ctr"/>
                      <a:r>
                        <a:rPr lang="tr-TR" sz="1200" dirty="0"/>
                        <a:t>21.05.2025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4.089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b="0" i="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77205949"/>
                  </a:ext>
                </a:extLst>
              </a:tr>
              <a:tr h="156132">
                <a:tc>
                  <a:txBody>
                    <a:bodyPr/>
                    <a:lstStyle/>
                    <a:p>
                      <a:pPr algn="ctr"/>
                      <a:r>
                        <a:rPr lang="tr-TR" sz="1200" dirty="0"/>
                        <a:t>22.05.2025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4.071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b="0" i="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858971"/>
                  </a:ext>
                </a:extLst>
              </a:tr>
              <a:tr h="156132">
                <a:tc>
                  <a:txBody>
                    <a:bodyPr/>
                    <a:lstStyle/>
                    <a:p>
                      <a:pPr algn="ctr"/>
                      <a:r>
                        <a:rPr lang="tr-TR" sz="1200" dirty="0"/>
                        <a:t>23.05.2025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4.109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06510923"/>
                  </a:ext>
                </a:extLst>
              </a:tr>
              <a:tr h="156132">
                <a:tc>
                  <a:txBody>
                    <a:bodyPr/>
                    <a:lstStyle/>
                    <a:p>
                      <a:pPr algn="ctr"/>
                      <a:r>
                        <a:rPr lang="tr-TR" sz="1200" dirty="0"/>
                        <a:t>27.05.2025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4.109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36015204"/>
                  </a:ext>
                </a:extLst>
              </a:tr>
              <a:tr h="156132">
                <a:tc>
                  <a:txBody>
                    <a:bodyPr/>
                    <a:lstStyle/>
                    <a:p>
                      <a:pPr algn="ctr"/>
                      <a:r>
                        <a:rPr lang="tr-TR" sz="1200" dirty="0"/>
                        <a:t>28.05.2025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4.080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47847905"/>
                  </a:ext>
                </a:extLst>
              </a:tr>
              <a:tr h="156132">
                <a:tc>
                  <a:txBody>
                    <a:bodyPr/>
                    <a:lstStyle/>
                    <a:p>
                      <a:pPr algn="ctr"/>
                      <a:r>
                        <a:rPr lang="tr-TR" sz="1200" dirty="0"/>
                        <a:t>29.05.2025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4.073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49573503"/>
                  </a:ext>
                </a:extLst>
              </a:tr>
              <a:tr h="1561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30.05.2025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4.038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2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95712297"/>
                  </a:ext>
                </a:extLst>
              </a:tr>
              <a:tr h="1561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02.06.2025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4.092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lvl="0" algn="ctr">
                        <a:buNone/>
                      </a:pPr>
                      <a:endParaRPr lang="en-US"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2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4510461"/>
                  </a:ext>
                </a:extLst>
              </a:tr>
              <a:tr h="156132">
                <a:tc>
                  <a:txBody>
                    <a:bodyPr/>
                    <a:lstStyle/>
                    <a:p>
                      <a:pPr algn="ctr"/>
                      <a:r>
                        <a:rPr lang="tr-TR" sz="1200" dirty="0"/>
                        <a:t>03.06.2025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4.101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2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91635853"/>
                  </a:ext>
                </a:extLst>
              </a:tr>
              <a:tr h="156132">
                <a:tc>
                  <a:txBody>
                    <a:bodyPr/>
                    <a:lstStyle/>
                    <a:p>
                      <a:pPr algn="ctr"/>
                      <a:r>
                        <a:rPr lang="tr-TR" sz="1200" dirty="0"/>
                        <a:t>04.06.2025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4.107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2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7298485"/>
                  </a:ext>
                </a:extLst>
              </a:tr>
              <a:tr h="169981">
                <a:tc>
                  <a:txBody>
                    <a:bodyPr/>
                    <a:lstStyle/>
                    <a:p>
                      <a:pPr algn="ctr"/>
                      <a:r>
                        <a:rPr lang="tr-TR" sz="1200" dirty="0"/>
                        <a:t>05.06.2025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4.141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54194495"/>
                  </a:ext>
                </a:extLst>
              </a:tr>
              <a:tr h="1699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06.06.2025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4.113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144416056"/>
                  </a:ext>
                </a:extLst>
              </a:tr>
              <a:tr h="1699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09.06.2025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4.150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158356409"/>
                  </a:ext>
                </a:extLst>
              </a:tr>
              <a:tr h="2077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10.06.2025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4.145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3933690312"/>
                  </a:ext>
                </a:extLst>
              </a:tr>
              <a:tr h="2077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11.06.2025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4.120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951068155"/>
                  </a:ext>
                </a:extLst>
              </a:tr>
              <a:tr h="2077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12.06.2025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4.131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022633210"/>
                  </a:ext>
                </a:extLst>
              </a:tr>
              <a:tr h="16998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dirty="0"/>
                        <a:t>13.06.2025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rtl="0" fontAlgn="ctr"/>
                      <a:r>
                        <a:rPr lang="tr-TR" sz="1200" b="0" dirty="0">
                          <a:effectLst/>
                        </a:rPr>
                        <a:t>4.110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75838182"/>
                  </a:ext>
                </a:extLst>
              </a:tr>
              <a:tr h="169981">
                <a:tc>
                  <a:txBody>
                    <a:bodyPr/>
                    <a:lstStyle/>
                    <a:p>
                      <a:pPr algn="ctr" fontAlgn="ctr"/>
                      <a:r>
                        <a:rPr lang="tr-TR" sz="1200" b="0" dirty="0">
                          <a:effectLst/>
                        </a:rPr>
                        <a:t>16.06.2025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rtl="0" fontAlgn="ctr"/>
                      <a:r>
                        <a:rPr lang="tr-TR" sz="1200" b="0" dirty="0">
                          <a:effectLst/>
                        </a:rPr>
                        <a:t>4.131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593780222"/>
                  </a:ext>
                </a:extLst>
              </a:tr>
              <a:tr h="1699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17.06.2025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4.127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341480656"/>
                  </a:ext>
                </a:extLst>
              </a:tr>
              <a:tr h="169981">
                <a:tc>
                  <a:txBody>
                    <a:bodyPr/>
                    <a:lstStyle/>
                    <a:p>
                      <a:pPr algn="ctr"/>
                      <a:r>
                        <a:rPr lang="tr-TR" sz="1200" dirty="0"/>
                        <a:t>18.06.2025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4.126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329573801"/>
                  </a:ext>
                </a:extLst>
              </a:tr>
              <a:tr h="169981">
                <a:tc>
                  <a:txBody>
                    <a:bodyPr/>
                    <a:lstStyle/>
                    <a:p>
                      <a:pPr algn="ctr"/>
                      <a:r>
                        <a:rPr lang="tr-TR" sz="1200" dirty="0"/>
                        <a:t>19.06.2025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4.108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808006561"/>
                  </a:ext>
                </a:extLst>
              </a:tr>
              <a:tr h="169981">
                <a:tc>
                  <a:txBody>
                    <a:bodyPr/>
                    <a:lstStyle/>
                    <a:p>
                      <a:pPr algn="ctr"/>
                      <a:r>
                        <a:rPr lang="tr-TR" sz="1200" dirty="0"/>
                        <a:t>20.06.2025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4.129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695310948"/>
                  </a:ext>
                </a:extLst>
              </a:tr>
              <a:tr h="169981">
                <a:tc>
                  <a:txBody>
                    <a:bodyPr/>
                    <a:lstStyle/>
                    <a:p>
                      <a:pPr algn="ctr"/>
                      <a:r>
                        <a:rPr lang="tr-TR" sz="1200" dirty="0"/>
                        <a:t>23.06.2025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4.156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273517293"/>
                  </a:ext>
                </a:extLst>
              </a:tr>
              <a:tr h="169981">
                <a:tc>
                  <a:txBody>
                    <a:bodyPr/>
                    <a:lstStyle/>
                    <a:p>
                      <a:pPr algn="ctr"/>
                      <a:r>
                        <a:rPr lang="tr-TR" sz="1200" dirty="0"/>
                        <a:t>24.06.2025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200" dirty="0"/>
                        <a:t>4.149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432501868"/>
                  </a:ext>
                </a:extLst>
              </a:tr>
            </a:tbl>
          </a:graphicData>
        </a:graphic>
      </p:graphicFrame>
    </p:spTree>
    <p:extLst>
      <p:ext uri="{BB962C8B-B14F-4D97-AF65-F5344CB8AC3E}">
        <p14:creationId xmlns:p14="http://schemas.microsoft.com/office/powerpoint/2010/main" val="14853576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44509" y="86697"/>
            <a:ext cx="8229600" cy="963057"/>
          </a:xfrm>
        </p:spPr>
        <p:txBody>
          <a:bodyPr>
            <a:noAutofit/>
          </a:bodyPr>
          <a:lstStyle/>
          <a:p>
            <a:r>
              <a:rPr lang="tr-TR" sz="2000" b="1" dirty="0">
                <a:latin typeface="Times New Roman" pitchFamily="18" charset="0"/>
                <a:cs typeface="Times New Roman" pitchFamily="18" charset="0"/>
              </a:rPr>
              <a:t> LONDRA METAL ENDEKSİ (HAFTALIK) </a:t>
            </a:r>
            <a:br>
              <a:rPr lang="tr-TR" sz="2000" b="1" dirty="0">
                <a:latin typeface="Times New Roman" pitchFamily="18" charset="0"/>
                <a:cs typeface="Times New Roman" pitchFamily="18" charset="0"/>
              </a:rPr>
            </a:br>
            <a:r>
              <a:rPr lang="tr-TR" sz="2000" b="1" dirty="0">
                <a:latin typeface="Times New Roman" pitchFamily="18" charset="0"/>
                <a:cs typeface="Times New Roman" pitchFamily="18" charset="0"/>
              </a:rPr>
              <a:t>(Bakır, Alüminyum, Çinko, Kurşun, Kalay, Nikel)</a:t>
            </a:r>
            <a:br>
              <a:rPr lang="tr-TR" sz="2000" b="1" dirty="0">
                <a:latin typeface="Times New Roman" pitchFamily="18" charset="0"/>
                <a:cs typeface="Times New Roman" pitchFamily="18" charset="0"/>
              </a:rPr>
            </a:br>
            <a:r>
              <a:rPr lang="tr-TR" sz="2000" b="1" dirty="0">
                <a:latin typeface="Times New Roman" pitchFamily="18" charset="0"/>
                <a:cs typeface="Times New Roman" pitchFamily="18" charset="0"/>
              </a:rPr>
              <a:t>2001-2025 YILLARI ORTALAMASI 3.000’DİR</a:t>
            </a:r>
            <a:endParaRPr lang="tr-TR" sz="2000" dirty="0"/>
          </a:p>
        </p:txBody>
      </p:sp>
      <p:graphicFrame>
        <p:nvGraphicFramePr>
          <p:cNvPr id="4" name="Grafik 3"/>
          <p:cNvGraphicFramePr>
            <a:graphicFrameLocks/>
          </p:cNvGraphicFramePr>
          <p:nvPr>
            <p:extLst>
              <p:ext uri="{D42A27DB-BD31-4B8C-83A1-F6EECF244321}">
                <p14:modId xmlns:p14="http://schemas.microsoft.com/office/powerpoint/2010/main" val="859261995"/>
              </p:ext>
            </p:extLst>
          </p:nvPr>
        </p:nvGraphicFramePr>
        <p:xfrm>
          <a:off x="56023" y="1049754"/>
          <a:ext cx="9034161" cy="5478324"/>
        </p:xfrm>
        <a:graphic>
          <a:graphicData uri="http://schemas.openxmlformats.org/drawingml/2006/chart">
            <c:chart xmlns:c="http://schemas.openxmlformats.org/drawingml/2006/chart" xmlns:r="http://schemas.openxmlformats.org/officeDocument/2006/relationships" r:id="rId2"/>
          </a:graphicData>
        </a:graphic>
      </p:graphicFrame>
      <p:pic>
        <p:nvPicPr>
          <p:cNvPr id="3" name="Resim 2"/>
          <p:cNvPicPr>
            <a:picLocks noChangeAspect="1"/>
          </p:cNvPicPr>
          <p:nvPr/>
        </p:nvPicPr>
        <p:blipFill>
          <a:blip r:embed="rId3"/>
          <a:stretch>
            <a:fillRect/>
          </a:stretch>
        </p:blipFill>
        <p:spPr>
          <a:xfrm>
            <a:off x="1353167" y="4524880"/>
            <a:ext cx="1024467" cy="573068"/>
          </a:xfrm>
          <a:prstGeom prst="rect">
            <a:avLst/>
          </a:prstGeom>
        </p:spPr>
      </p:pic>
      <p:pic>
        <p:nvPicPr>
          <p:cNvPr id="7" name="Resim 6"/>
          <p:cNvPicPr>
            <a:picLocks noChangeAspect="1"/>
          </p:cNvPicPr>
          <p:nvPr/>
        </p:nvPicPr>
        <p:blipFill>
          <a:blip r:embed="rId4"/>
          <a:stretch>
            <a:fillRect/>
          </a:stretch>
        </p:blipFill>
        <p:spPr>
          <a:xfrm>
            <a:off x="1507676" y="1909013"/>
            <a:ext cx="715450" cy="599550"/>
          </a:xfrm>
          <a:prstGeom prst="rect">
            <a:avLst/>
          </a:prstGeom>
        </p:spPr>
      </p:pic>
      <p:pic>
        <p:nvPicPr>
          <p:cNvPr id="8" name="Resim 7"/>
          <p:cNvPicPr>
            <a:picLocks noChangeAspect="1"/>
          </p:cNvPicPr>
          <p:nvPr/>
        </p:nvPicPr>
        <p:blipFill>
          <a:blip r:embed="rId5"/>
          <a:stretch>
            <a:fillRect/>
          </a:stretch>
        </p:blipFill>
        <p:spPr>
          <a:xfrm>
            <a:off x="570660" y="5004508"/>
            <a:ext cx="664538" cy="601846"/>
          </a:xfrm>
          <a:prstGeom prst="rect">
            <a:avLst/>
          </a:prstGeom>
        </p:spPr>
      </p:pic>
      <p:sp>
        <p:nvSpPr>
          <p:cNvPr id="9" name="Metin kutusu 8"/>
          <p:cNvSpPr txBox="1"/>
          <p:nvPr/>
        </p:nvSpPr>
        <p:spPr>
          <a:xfrm>
            <a:off x="5081971" y="1671060"/>
            <a:ext cx="882440" cy="430887"/>
          </a:xfrm>
          <a:prstGeom prst="rect">
            <a:avLst/>
          </a:prstGeom>
          <a:noFill/>
          <a:ln>
            <a:solidFill>
              <a:schemeClr val="accent1"/>
            </a:solidFill>
          </a:ln>
        </p:spPr>
        <p:txBody>
          <a:bodyPr wrap="square" rtlCol="0">
            <a:spAutoFit/>
          </a:bodyPr>
          <a:lstStyle/>
          <a:p>
            <a:pPr algn="ctr"/>
            <a:r>
              <a:rPr lang="tr-TR" sz="1100" b="1" dirty="0">
                <a:solidFill>
                  <a:prstClr val="black"/>
                </a:solidFill>
              </a:rPr>
              <a:t>21.05.2024</a:t>
            </a:r>
          </a:p>
          <a:p>
            <a:pPr algn="ctr"/>
            <a:r>
              <a:rPr lang="tr-TR" sz="1100" b="1" dirty="0"/>
              <a:t>4.652</a:t>
            </a:r>
          </a:p>
        </p:txBody>
      </p:sp>
      <p:sp>
        <p:nvSpPr>
          <p:cNvPr id="11" name="Metin kutusu 10">
            <a:extLst>
              <a:ext uri="{FF2B5EF4-FFF2-40B4-BE49-F238E27FC236}">
                <a16:creationId xmlns:a16="http://schemas.microsoft.com/office/drawing/2014/main" id="{1D1BCCD7-4C3B-A769-8E39-11BD59314213}"/>
              </a:ext>
            </a:extLst>
          </p:cNvPr>
          <p:cNvSpPr txBox="1"/>
          <p:nvPr/>
        </p:nvSpPr>
        <p:spPr>
          <a:xfrm>
            <a:off x="3751871" y="3327250"/>
            <a:ext cx="820129" cy="461665"/>
          </a:xfrm>
          <a:prstGeom prst="rect">
            <a:avLst/>
          </a:prstGeom>
          <a:noFill/>
          <a:ln>
            <a:solidFill>
              <a:schemeClr val="accent1"/>
            </a:solidFill>
          </a:ln>
        </p:spPr>
        <p:txBody>
          <a:bodyPr wrap="square" rtlCol="0">
            <a:spAutoFit/>
          </a:bodyPr>
          <a:lstStyle/>
          <a:p>
            <a:pPr algn="ctr"/>
            <a:r>
              <a:rPr lang="tr-TR" sz="1200" b="1" dirty="0">
                <a:solidFill>
                  <a:prstClr val="black"/>
                </a:solidFill>
              </a:rPr>
              <a:t>27.09.22</a:t>
            </a:r>
          </a:p>
          <a:p>
            <a:pPr algn="ctr"/>
            <a:r>
              <a:rPr lang="tr-TR" sz="1200" b="1" dirty="0">
                <a:solidFill>
                  <a:prstClr val="black"/>
                </a:solidFill>
              </a:rPr>
              <a:t>3.452</a:t>
            </a:r>
          </a:p>
        </p:txBody>
      </p:sp>
      <p:sp>
        <p:nvSpPr>
          <p:cNvPr id="13" name="Metin kutusu 12"/>
          <p:cNvSpPr txBox="1"/>
          <p:nvPr/>
        </p:nvSpPr>
        <p:spPr>
          <a:xfrm>
            <a:off x="4671297" y="3162805"/>
            <a:ext cx="851894" cy="400110"/>
          </a:xfrm>
          <a:prstGeom prst="rect">
            <a:avLst/>
          </a:prstGeom>
          <a:noFill/>
          <a:ln>
            <a:solidFill>
              <a:schemeClr val="accent1"/>
            </a:solidFill>
          </a:ln>
        </p:spPr>
        <p:txBody>
          <a:bodyPr wrap="square" rtlCol="0">
            <a:spAutoFit/>
          </a:bodyPr>
          <a:lstStyle/>
          <a:p>
            <a:pPr algn="ctr"/>
            <a:r>
              <a:rPr lang="tr-TR" sz="1000" b="1" dirty="0">
                <a:solidFill>
                  <a:prstClr val="black"/>
                </a:solidFill>
              </a:rPr>
              <a:t>11.12.2023</a:t>
            </a:r>
          </a:p>
          <a:p>
            <a:pPr algn="ctr"/>
            <a:r>
              <a:rPr lang="tr-TR" sz="1000" b="1" dirty="0">
                <a:solidFill>
                  <a:prstClr val="black"/>
                </a:solidFill>
              </a:rPr>
              <a:t>3.574</a:t>
            </a:r>
          </a:p>
        </p:txBody>
      </p:sp>
      <p:cxnSp>
        <p:nvCxnSpPr>
          <p:cNvPr id="26" name="Düz Bağlayıcı 25"/>
          <p:cNvCxnSpPr>
            <a:cxnSpLocks/>
          </p:cNvCxnSpPr>
          <p:nvPr/>
        </p:nvCxnSpPr>
        <p:spPr>
          <a:xfrm>
            <a:off x="4020370" y="3049418"/>
            <a:ext cx="26388" cy="319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Düz Bağlayıcı 19"/>
          <p:cNvCxnSpPr>
            <a:cxnSpLocks/>
          </p:cNvCxnSpPr>
          <p:nvPr/>
        </p:nvCxnSpPr>
        <p:spPr>
          <a:xfrm>
            <a:off x="4571401" y="3007914"/>
            <a:ext cx="99896" cy="18042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FD8CFB4-F823-C972-D757-CC76809804DD}"/>
              </a:ext>
            </a:extLst>
          </p:cNvPr>
          <p:cNvPicPr>
            <a:picLocks noChangeAspect="1"/>
          </p:cNvPicPr>
          <p:nvPr/>
        </p:nvPicPr>
        <p:blipFill>
          <a:blip r:embed="rId6"/>
          <a:stretch>
            <a:fillRect/>
          </a:stretch>
        </p:blipFill>
        <p:spPr>
          <a:xfrm>
            <a:off x="4033564" y="1866062"/>
            <a:ext cx="715450" cy="484622"/>
          </a:xfrm>
          <a:prstGeom prst="rect">
            <a:avLst/>
          </a:prstGeom>
        </p:spPr>
      </p:pic>
    </p:spTree>
    <p:extLst>
      <p:ext uri="{BB962C8B-B14F-4D97-AF65-F5344CB8AC3E}">
        <p14:creationId xmlns:p14="http://schemas.microsoft.com/office/powerpoint/2010/main" val="983509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p:cNvSpPr>
            <a:spLocks noGrp="1"/>
          </p:cNvSpPr>
          <p:nvPr>
            <p:ph type="sldNum" sz="quarter" idx="12"/>
          </p:nvPr>
        </p:nvSpPr>
        <p:spPr/>
        <p:txBody>
          <a:bodyPr/>
          <a:lstStyle/>
          <a:p>
            <a:fld id="{D66E2FE0-E694-4F4E-8A37-FAE1497D3405}" type="slidenum">
              <a:rPr lang="tr-TR" smtClean="0"/>
              <a:t>22</a:t>
            </a:fld>
            <a:endParaRPr lang="tr-TR"/>
          </a:p>
        </p:txBody>
      </p:sp>
      <p:graphicFrame>
        <p:nvGraphicFramePr>
          <p:cNvPr id="5" name="Grafik 4"/>
          <p:cNvGraphicFramePr/>
          <p:nvPr>
            <p:extLst>
              <p:ext uri="{D42A27DB-BD31-4B8C-83A1-F6EECF244321}">
                <p14:modId xmlns:p14="http://schemas.microsoft.com/office/powerpoint/2010/main" val="786207356"/>
              </p:ext>
            </p:extLst>
          </p:nvPr>
        </p:nvGraphicFramePr>
        <p:xfrm>
          <a:off x="382555" y="1175658"/>
          <a:ext cx="8500188" cy="4767942"/>
        </p:xfrm>
        <a:graphic>
          <a:graphicData uri="http://schemas.openxmlformats.org/drawingml/2006/chart">
            <c:chart xmlns:c="http://schemas.openxmlformats.org/drawingml/2006/chart" xmlns:r="http://schemas.openxmlformats.org/officeDocument/2006/relationships" r:id="rId2"/>
          </a:graphicData>
        </a:graphic>
      </p:graphicFrame>
      <p:sp>
        <p:nvSpPr>
          <p:cNvPr id="6" name="Dikdörtgen 5"/>
          <p:cNvSpPr/>
          <p:nvPr/>
        </p:nvSpPr>
        <p:spPr>
          <a:xfrm>
            <a:off x="578499" y="345233"/>
            <a:ext cx="8182946" cy="1154162"/>
          </a:xfrm>
          <a:prstGeom prst="rect">
            <a:avLst/>
          </a:prstGeom>
        </p:spPr>
        <p:txBody>
          <a:bodyPr wrap="square">
            <a:spAutoFit/>
          </a:bodyPr>
          <a:lstStyle/>
          <a:p>
            <a:pPr marL="385763" indent="-385763" algn="ctr">
              <a:buNone/>
            </a:pPr>
            <a:r>
              <a:rPr lang="tr-TR" sz="2400" b="1" dirty="0">
                <a:latin typeface="Times New Roman" pitchFamily="18" charset="0"/>
                <a:cs typeface="Times New Roman" pitchFamily="18" charset="0"/>
              </a:rPr>
              <a:t>BÜTÇE  AÇIĞININ  MİLLİ GELİRE ORANI  (2000-2026)</a:t>
            </a:r>
          </a:p>
          <a:p>
            <a:pPr marL="385763" indent="-385763" algn="ctr">
              <a:buNone/>
            </a:pPr>
            <a:endParaRPr lang="tr-TR" sz="2400" b="1" dirty="0">
              <a:latin typeface="Times New Roman" pitchFamily="18" charset="0"/>
              <a:cs typeface="Times New Roman" pitchFamily="18" charset="0"/>
            </a:endParaRPr>
          </a:p>
          <a:p>
            <a:endParaRPr lang="tr-TR" sz="2100" dirty="0"/>
          </a:p>
        </p:txBody>
      </p:sp>
    </p:spTree>
    <p:extLst>
      <p:ext uri="{BB962C8B-B14F-4D97-AF65-F5344CB8AC3E}">
        <p14:creationId xmlns:p14="http://schemas.microsoft.com/office/powerpoint/2010/main" val="11005757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9A6A7-791A-AC23-F5EE-CB2BD65ECB59}"/>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7D7A5A14-F10B-DCCF-23B9-3AA8B1EFBACD}"/>
              </a:ext>
            </a:extLst>
          </p:cNvPr>
          <p:cNvSpPr>
            <a:spLocks noGrp="1"/>
          </p:cNvSpPr>
          <p:nvPr>
            <p:ph idx="4294967295"/>
          </p:nvPr>
        </p:nvSpPr>
        <p:spPr>
          <a:xfrm>
            <a:off x="500034" y="285728"/>
            <a:ext cx="8429684" cy="6215106"/>
          </a:xfrm>
          <a:ln w="76200">
            <a:solidFill>
              <a:schemeClr val="tx1"/>
            </a:solidFill>
          </a:ln>
        </p:spPr>
        <p:txBody>
          <a:bodyPr anchor="t"/>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4800" b="1" dirty="0">
                <a:latin typeface="Times New Roman" panose="02020603050405020304" pitchFamily="18" charset="0"/>
                <a:cs typeface="Times New Roman" panose="02020603050405020304" pitchFamily="18" charset="0"/>
              </a:rPr>
              <a:t>BAKIR </a:t>
            </a:r>
          </a:p>
          <a:p>
            <a:pPr marL="457200" indent="-457200" algn="ctr" fontAlgn="base">
              <a:buClrTx/>
              <a:buNone/>
            </a:pPr>
            <a:r>
              <a:rPr lang="tr-TR" sz="4800" b="1" dirty="0">
                <a:latin typeface="Times New Roman" panose="02020603050405020304" pitchFamily="18" charset="0"/>
                <a:cs typeface="Times New Roman" panose="02020603050405020304" pitchFamily="18" charset="0"/>
              </a:rPr>
              <a:t> FİYATI </a:t>
            </a:r>
          </a:p>
        </p:txBody>
      </p:sp>
    </p:spTree>
    <p:extLst>
      <p:ext uri="{BB962C8B-B14F-4D97-AF65-F5344CB8AC3E}">
        <p14:creationId xmlns:p14="http://schemas.microsoft.com/office/powerpoint/2010/main" val="16731668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8363-3B0E-0E96-87C0-A2E97512791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B0F5776-390B-EA99-EAAF-2052936CC9ED}"/>
              </a:ext>
            </a:extLst>
          </p:cNvPr>
          <p:cNvSpPr>
            <a:spLocks noGrp="1"/>
          </p:cNvSpPr>
          <p:nvPr>
            <p:ph type="title"/>
          </p:nvPr>
        </p:nvSpPr>
        <p:spPr>
          <a:xfrm>
            <a:off x="342388" y="3706"/>
            <a:ext cx="8229600" cy="656695"/>
          </a:xfrm>
        </p:spPr>
        <p:txBody>
          <a:bodyPr>
            <a:normAutofit fontScale="90000"/>
          </a:bodyPr>
          <a:lstStyle/>
          <a:p>
            <a:r>
              <a:rPr kumimoji="0" lang="tr-TR" sz="2200" b="1" i="0" u="none" strike="noStrike" kern="1200" cap="none" spc="0" normalizeH="0" baseline="0" noProof="0" dirty="0">
                <a:ln>
                  <a:noFill/>
                </a:ln>
                <a:solidFill>
                  <a:prstClr val="black"/>
                </a:solidFill>
                <a:effectLst/>
                <a:uLnTx/>
                <a:uFillTx/>
                <a:latin typeface="Times New Roman"/>
                <a:cs typeface="Times New Roman"/>
              </a:rPr>
              <a:t>21. BAKIR FİYAT TABLOSU</a:t>
            </a:r>
            <a:br>
              <a:rPr lang="tr-TR" sz="2200" b="1" i="0" u="none" strike="noStrike" kern="1200" cap="none" spc="0" normalizeH="0" baseline="0" noProof="0" dirty="0">
                <a:ln>
                  <a:noFill/>
                </a:ln>
                <a:effectLst/>
                <a:uLnTx/>
                <a:uFillTx/>
                <a:latin typeface="Times New Roman" pitchFamily="18" charset="0"/>
                <a:cs typeface="Times New Roman" pitchFamily="18" charset="0"/>
              </a:rPr>
            </a:br>
            <a:r>
              <a:rPr kumimoji="0" lang="tr-TR" sz="2000" b="1" i="0" u="none" strike="noStrike" kern="1200" cap="none" spc="0" normalizeH="0" baseline="0" noProof="0" dirty="0">
                <a:ln>
                  <a:noFill/>
                </a:ln>
                <a:solidFill>
                  <a:prstClr val="black"/>
                </a:solidFill>
                <a:effectLst/>
                <a:uLnTx/>
                <a:uFillTx/>
                <a:latin typeface="Times New Roman"/>
                <a:cs typeface="Times New Roman"/>
              </a:rPr>
              <a:t>(Kaynak: </a:t>
            </a:r>
            <a:r>
              <a:rPr lang="tr-TR" sz="2000" b="1" dirty="0">
                <a:latin typeface="Times New Roman"/>
                <a:cs typeface="Times New Roman"/>
              </a:rPr>
              <a:t>: 29 Mayıs 2025  </a:t>
            </a:r>
            <a:r>
              <a:rPr kumimoji="0" lang="tr-TR" sz="2000" b="1" i="0" u="none" strike="noStrike" kern="1200" cap="none" spc="0" normalizeH="0" baseline="0" noProof="0" dirty="0">
                <a:ln>
                  <a:noFill/>
                </a:ln>
                <a:solidFill>
                  <a:prstClr val="black"/>
                </a:solidFill>
                <a:effectLst/>
                <a:uLnTx/>
                <a:uFillTx/>
                <a:latin typeface="Calibri"/>
                <a:ea typeface="+mj-ea"/>
                <a:cs typeface="+mj-cs"/>
                <a:hlinkClick r:id="rId3">
                  <a:extLst>
                    <a:ext uri="{A12FA001-AC4F-418D-AE19-62706E023703}">
                      <ahyp:hlinkClr xmlns:ahyp="http://schemas.microsoft.com/office/drawing/2018/hyperlinkcolor" val="tx"/>
                    </a:ext>
                  </a:extLst>
                </a:hlinkClick>
              </a:rPr>
              <a:t>www.investing.com</a:t>
            </a:r>
            <a:r>
              <a:rPr kumimoji="0" lang="tr-TR" sz="2000" b="1" i="0" u="none" strike="noStrike" kern="1200" cap="none" spc="0" normalizeH="0" baseline="0" noProof="0" dirty="0">
                <a:ln>
                  <a:noFill/>
                </a:ln>
                <a:solidFill>
                  <a:prstClr val="black"/>
                </a:solidFill>
                <a:effectLst/>
                <a:uLnTx/>
                <a:uFillTx/>
                <a:latin typeface="Calibri"/>
                <a:ea typeface="+mj-ea"/>
                <a:cs typeface="+mj-cs"/>
              </a:rPr>
              <a:t> </a:t>
            </a:r>
            <a:r>
              <a:rPr kumimoji="0" lang="tr-TR" sz="2000" b="1" i="0" u="none" strike="noStrike" kern="1200" cap="none" spc="0" normalizeH="0" baseline="0" noProof="0" dirty="0">
                <a:ln>
                  <a:noFill/>
                </a:ln>
                <a:solidFill>
                  <a:prstClr val="black"/>
                </a:solidFill>
                <a:effectLst/>
                <a:uLnTx/>
                <a:uFillTx/>
                <a:latin typeface="Times New Roman"/>
                <a:cs typeface="Times New Roman"/>
              </a:rPr>
              <a:t>)</a:t>
            </a:r>
            <a:endParaRPr lang="tr-TR" dirty="0">
              <a:solidFill>
                <a:prstClr val="black"/>
              </a:solidFill>
              <a:latin typeface="Times New Roman"/>
              <a:cs typeface="Times New Roman"/>
            </a:endParaRPr>
          </a:p>
        </p:txBody>
      </p:sp>
      <p:graphicFrame>
        <p:nvGraphicFramePr>
          <p:cNvPr id="6" name="Tablo 5">
            <a:extLst>
              <a:ext uri="{FF2B5EF4-FFF2-40B4-BE49-F238E27FC236}">
                <a16:creationId xmlns:a16="http://schemas.microsoft.com/office/drawing/2014/main" id="{8AC33BF1-FFB3-D66E-CB10-C64926AB659A}"/>
              </a:ext>
            </a:extLst>
          </p:cNvPr>
          <p:cNvGraphicFramePr>
            <a:graphicFrameLocks noGrp="1"/>
          </p:cNvGraphicFramePr>
          <p:nvPr/>
        </p:nvGraphicFramePr>
        <p:xfrm>
          <a:off x="0" y="660401"/>
          <a:ext cx="9144000" cy="6221487"/>
        </p:xfrm>
        <a:graphic>
          <a:graphicData uri="http://schemas.openxmlformats.org/drawingml/2006/table">
            <a:tbl>
              <a:tblPr/>
              <a:tblGrid>
                <a:gridCol w="1306283">
                  <a:extLst>
                    <a:ext uri="{9D8B030D-6E8A-4147-A177-3AD203B41FA5}">
                      <a16:colId xmlns:a16="http://schemas.microsoft.com/office/drawing/2014/main" val="3487603078"/>
                    </a:ext>
                  </a:extLst>
                </a:gridCol>
                <a:gridCol w="1073022">
                  <a:extLst>
                    <a:ext uri="{9D8B030D-6E8A-4147-A177-3AD203B41FA5}">
                      <a16:colId xmlns:a16="http://schemas.microsoft.com/office/drawing/2014/main" val="1096333440"/>
                    </a:ext>
                  </a:extLst>
                </a:gridCol>
                <a:gridCol w="1446245">
                  <a:extLst>
                    <a:ext uri="{9D8B030D-6E8A-4147-A177-3AD203B41FA5}">
                      <a16:colId xmlns:a16="http://schemas.microsoft.com/office/drawing/2014/main" val="4252552592"/>
                    </a:ext>
                  </a:extLst>
                </a:gridCol>
                <a:gridCol w="1166326">
                  <a:extLst>
                    <a:ext uri="{9D8B030D-6E8A-4147-A177-3AD203B41FA5}">
                      <a16:colId xmlns:a16="http://schemas.microsoft.com/office/drawing/2014/main" val="2462758839"/>
                    </a:ext>
                  </a:extLst>
                </a:gridCol>
                <a:gridCol w="1073022">
                  <a:extLst>
                    <a:ext uri="{9D8B030D-6E8A-4147-A177-3AD203B41FA5}">
                      <a16:colId xmlns:a16="http://schemas.microsoft.com/office/drawing/2014/main" val="487227616"/>
                    </a:ext>
                  </a:extLst>
                </a:gridCol>
                <a:gridCol w="1026365">
                  <a:extLst>
                    <a:ext uri="{9D8B030D-6E8A-4147-A177-3AD203B41FA5}">
                      <a16:colId xmlns:a16="http://schemas.microsoft.com/office/drawing/2014/main" val="588907452"/>
                    </a:ext>
                  </a:extLst>
                </a:gridCol>
                <a:gridCol w="1012474">
                  <a:extLst>
                    <a:ext uri="{9D8B030D-6E8A-4147-A177-3AD203B41FA5}">
                      <a16:colId xmlns:a16="http://schemas.microsoft.com/office/drawing/2014/main" val="1733335621"/>
                    </a:ext>
                  </a:extLst>
                </a:gridCol>
                <a:gridCol w="1040263">
                  <a:extLst>
                    <a:ext uri="{9D8B030D-6E8A-4147-A177-3AD203B41FA5}">
                      <a16:colId xmlns:a16="http://schemas.microsoft.com/office/drawing/2014/main" val="3683931155"/>
                    </a:ext>
                  </a:extLst>
                </a:gridCol>
              </a:tblGrid>
              <a:tr h="187498">
                <a:tc>
                  <a:txBody>
                    <a:bodyPr/>
                    <a:lstStyle/>
                    <a:p>
                      <a:pPr algn="ctr" rtl="0" fontAlgn="ctr"/>
                      <a:r>
                        <a:rPr lang="tr-TR" sz="1200" b="0" i="0" u="none" strike="noStrike" dirty="0">
                          <a:solidFill>
                            <a:srgbClr val="000000"/>
                          </a:solidFill>
                          <a:effectLst/>
                          <a:latin typeface="+mn-lt"/>
                        </a:rPr>
                        <a:t>TARİH</a:t>
                      </a:r>
                    </a:p>
                  </a:txBody>
                  <a:tcPr marL="4774" marR="4774" marT="4774"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1034690"/>
                  </a:ext>
                </a:extLst>
              </a:tr>
              <a:tr h="266591">
                <a:tc>
                  <a:txBody>
                    <a:bodyPr/>
                    <a:lstStyle/>
                    <a:p>
                      <a:pPr algn="ctr" fontAlgn="ctr"/>
                      <a:r>
                        <a:rPr lang="tr-TR" sz="1200" b="0" i="0" u="none" strike="noStrike" dirty="0">
                          <a:solidFill>
                            <a:srgbClr val="333333"/>
                          </a:solidFill>
                          <a:effectLst/>
                          <a:latin typeface="+mn-lt"/>
                        </a:rPr>
                        <a:t>22.01.2025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4,301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srgbClr val="333333"/>
                          </a:solidFill>
                          <a:effectLst/>
                          <a:uLnTx/>
                          <a:uFillTx/>
                          <a:latin typeface="+mn-lt"/>
                          <a:ea typeface="+mn-ea"/>
                          <a:cs typeface="+mn-cs"/>
                        </a:rPr>
                        <a:t>24.02.2025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4,563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1" i="0" u="none" strike="noStrike" dirty="0">
                          <a:solidFill>
                            <a:srgbClr val="333333"/>
                          </a:solidFill>
                          <a:effectLst/>
                          <a:latin typeface="+mn-lt"/>
                        </a:rPr>
                        <a:t>26.03.2025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FFF00"/>
                    </a:solidFill>
                  </a:tcPr>
                </a:tc>
                <a:tc>
                  <a:txBody>
                    <a:bodyPr/>
                    <a:lstStyle/>
                    <a:p>
                      <a:pPr algn="ctr" rtl="0" fontAlgn="ctr"/>
                      <a:r>
                        <a:rPr lang="tr-TR" sz="1200" b="1" dirty="0">
                          <a:effectLst/>
                        </a:rPr>
                        <a:t>5,243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FFF00"/>
                    </a:solidFill>
                  </a:tcPr>
                </a:tc>
                <a:tc>
                  <a:txBody>
                    <a:bodyPr/>
                    <a:lstStyle/>
                    <a:p>
                      <a:pPr algn="ctr"/>
                      <a:r>
                        <a:rPr lang="tr-TR" sz="1200" dirty="0"/>
                        <a:t>30.04.2025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4,630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05649918"/>
                  </a:ext>
                </a:extLst>
              </a:tr>
              <a:tr h="217822">
                <a:tc>
                  <a:txBody>
                    <a:bodyPr/>
                    <a:lstStyle/>
                    <a:p>
                      <a:pPr algn="ctr" fontAlgn="ctr"/>
                      <a:r>
                        <a:rPr lang="tr-TR" sz="1200" b="0" i="0" u="none" strike="noStrike" dirty="0">
                          <a:solidFill>
                            <a:srgbClr val="333333"/>
                          </a:solidFill>
                          <a:effectLst/>
                          <a:latin typeface="+mn-lt"/>
                        </a:rPr>
                        <a:t>23.01.2025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4,328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srgbClr val="333333"/>
                          </a:solidFill>
                          <a:effectLst/>
                          <a:uLnTx/>
                          <a:uFillTx/>
                          <a:latin typeface="+mn-lt"/>
                          <a:ea typeface="+mn-ea"/>
                          <a:cs typeface="+mn-cs"/>
                        </a:rPr>
                        <a:t>25.02.2025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4,527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27.03.2025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5,119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01.05.2025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4,633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33500131"/>
                  </a:ext>
                </a:extLst>
              </a:tr>
              <a:tr h="186984">
                <a:tc>
                  <a:txBody>
                    <a:bodyPr/>
                    <a:lstStyle/>
                    <a:p>
                      <a:pPr algn="ctr" fontAlgn="ctr"/>
                      <a:r>
                        <a:rPr lang="tr-TR" sz="1200" b="0" i="0" u="none" strike="noStrike" dirty="0">
                          <a:solidFill>
                            <a:srgbClr val="333333"/>
                          </a:solidFill>
                          <a:effectLst/>
                          <a:latin typeface="+mn-lt"/>
                        </a:rPr>
                        <a:t>24.01.2025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4,321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26.02.2025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4,586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28.03.2025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latin typeface="+mn-lt"/>
                        </a:rPr>
                        <a:t>5,130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a:t>02.05.2025</a:t>
                      </a: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a:solidFill>
                            <a:srgbClr val="333333"/>
                          </a:solidFill>
                          <a:effectLst/>
                          <a:latin typeface="+mn-lt"/>
                        </a:rPr>
                        <a:t>4,673</a:t>
                      </a: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43498205"/>
                  </a:ext>
                </a:extLst>
              </a:tr>
              <a:tr h="186984">
                <a:tc>
                  <a:txBody>
                    <a:bodyPr/>
                    <a:lstStyle/>
                    <a:p>
                      <a:pPr algn="ctr" fontAlgn="ctr"/>
                      <a:r>
                        <a:rPr lang="tr-TR" sz="1200" b="0" i="0" u="none" strike="noStrike" dirty="0">
                          <a:solidFill>
                            <a:srgbClr val="333333"/>
                          </a:solidFill>
                          <a:effectLst/>
                          <a:latin typeface="+mn-lt"/>
                        </a:rPr>
                        <a:t>26.01.2025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4,301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27.02.2025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4,637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31.03.2025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latin typeface="+mn-lt"/>
                        </a:rPr>
                        <a:t>5,034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a:t>04.05.2025</a:t>
                      </a: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a:solidFill>
                            <a:srgbClr val="333333"/>
                          </a:solidFill>
                          <a:effectLst/>
                          <a:latin typeface="+mn-lt"/>
                        </a:rPr>
                        <a:t>4,673</a:t>
                      </a: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75529721"/>
                  </a:ext>
                </a:extLst>
              </a:tr>
              <a:tr h="186984">
                <a:tc>
                  <a:txBody>
                    <a:bodyPr/>
                    <a:lstStyle/>
                    <a:p>
                      <a:pPr algn="ctr"/>
                      <a:r>
                        <a:rPr lang="tr-TR" sz="1200" dirty="0"/>
                        <a:t>27.01.2025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4,208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28.02.2025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4,569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01.04.2025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5,035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a:t>05.05.2025</a:t>
                      </a: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4,699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02752255"/>
                  </a:ext>
                </a:extLst>
              </a:tr>
              <a:tr h="186984">
                <a:tc>
                  <a:txBody>
                    <a:bodyPr/>
                    <a:lstStyle/>
                    <a:p>
                      <a:pPr algn="ctr" fontAlgn="ctr"/>
                      <a:r>
                        <a:rPr lang="tr-TR" sz="1200" dirty="0"/>
                        <a:t>28.01.2025</a:t>
                      </a: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4,224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02.03.2025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4,591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02.04.2025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5,040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06.05.2025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4,794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18465040"/>
                  </a:ext>
                </a:extLst>
              </a:tr>
              <a:tr h="186984">
                <a:tc>
                  <a:txBody>
                    <a:bodyPr/>
                    <a:lstStyle/>
                    <a:p>
                      <a:pPr algn="ctr" fontAlgn="ctr"/>
                      <a:r>
                        <a:rPr lang="tr-TR" sz="1200" dirty="0"/>
                        <a:t>29.01.2025</a:t>
                      </a: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4,260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3.03.2025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4,607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03.04.2025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4,828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07.05.2025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4,652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24415988"/>
                  </a:ext>
                </a:extLst>
              </a:tr>
              <a:tr h="271572">
                <a:tc>
                  <a:txBody>
                    <a:bodyPr/>
                    <a:lstStyle/>
                    <a:p>
                      <a:pPr algn="ctr" fontAlgn="ctr"/>
                      <a:r>
                        <a:rPr lang="tr-TR" sz="1200" dirty="0"/>
                        <a:t>30.01.2025</a:t>
                      </a: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4,307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4,556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04.04.2025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4,402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08.05.2025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4,601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10881988"/>
                  </a:ext>
                </a:extLst>
              </a:tr>
              <a:tr h="186984">
                <a:tc>
                  <a:txBody>
                    <a:bodyPr/>
                    <a:lstStyle/>
                    <a:p>
                      <a:pPr algn="ctr" fontAlgn="ctr"/>
                      <a:r>
                        <a:rPr lang="tr-TR" sz="1200" dirty="0"/>
                        <a:t>31.01.2025</a:t>
                      </a: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4,279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5.03.2025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4,794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07.04.2025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4,292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09.05.2025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4,653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30906166"/>
                  </a:ext>
                </a:extLst>
              </a:tr>
              <a:tr h="266591">
                <a:tc>
                  <a:txBody>
                    <a:bodyPr/>
                    <a:lstStyle/>
                    <a:p>
                      <a:pPr algn="ctr" fontAlgn="ctr"/>
                      <a:r>
                        <a:rPr lang="tr-TR" sz="1200" b="0" i="0" u="none" strike="noStrike" dirty="0">
                          <a:solidFill>
                            <a:srgbClr val="333333"/>
                          </a:solidFill>
                          <a:effectLst/>
                          <a:latin typeface="+mn-lt"/>
                        </a:rPr>
                        <a:t>02.02.2025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4,235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6.03.2025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4,807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08.04.2025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4,144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12.05.2025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4,628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78743819"/>
                  </a:ext>
                </a:extLst>
              </a:tr>
              <a:tr h="246888">
                <a:tc>
                  <a:txBody>
                    <a:bodyPr/>
                    <a:lstStyle/>
                    <a:p>
                      <a:pPr algn="ctr" fontAlgn="ctr"/>
                      <a:r>
                        <a:rPr lang="tr-TR" sz="1200" b="0" i="0" u="none" strike="noStrike" dirty="0">
                          <a:solidFill>
                            <a:srgbClr val="333333"/>
                          </a:solidFill>
                          <a:effectLst/>
                          <a:latin typeface="+mn-lt"/>
                        </a:rPr>
                        <a:t>03.02.2025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4,305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7.03.2025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4,710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09.04.2025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4,404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13.05.2025</a:t>
                      </a:r>
                    </a:p>
                  </a:txBody>
                  <a:tcPr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4,716</a:t>
                      </a:r>
                    </a:p>
                  </a:txBody>
                  <a:tcPr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81376606"/>
                  </a:ext>
                </a:extLst>
              </a:tr>
              <a:tr h="246888">
                <a:tc>
                  <a:txBody>
                    <a:bodyPr/>
                    <a:lstStyle/>
                    <a:p>
                      <a:pPr algn="ctr" fontAlgn="ctr"/>
                      <a:r>
                        <a:rPr lang="tr-TR" sz="1200" b="0" i="0" u="none" strike="noStrike" dirty="0">
                          <a:solidFill>
                            <a:srgbClr val="333333"/>
                          </a:solidFill>
                          <a:effectLst/>
                          <a:latin typeface="+mn-lt"/>
                        </a:rPr>
                        <a:t>04.02.2025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4,353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10.03.2025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4,666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t>10.04.2025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4,336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14.05.2025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4,641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68721916"/>
                  </a:ext>
                </a:extLst>
              </a:tr>
              <a:tr h="266591">
                <a:tc>
                  <a:txBody>
                    <a:bodyPr/>
                    <a:lstStyle/>
                    <a:p>
                      <a:pPr algn="ctr" fontAlgn="ctr"/>
                      <a:r>
                        <a:rPr lang="tr-TR" sz="1200" b="0" i="0" u="none" strike="noStrike" dirty="0">
                          <a:solidFill>
                            <a:srgbClr val="333333"/>
                          </a:solidFill>
                          <a:effectLst/>
                          <a:latin typeface="+mn-lt"/>
                        </a:rPr>
                        <a:t>05.02.2025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4,444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11.03.2025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4,766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11.04.2025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4,523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15.05.2025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4,683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31160765"/>
                  </a:ext>
                </a:extLst>
              </a:tr>
              <a:tr h="266591">
                <a:tc>
                  <a:txBody>
                    <a:bodyPr/>
                    <a:lstStyle/>
                    <a:p>
                      <a:pPr algn="ctr"/>
                      <a:r>
                        <a:rPr lang="tr-TR" sz="1200" b="0" i="0" dirty="0"/>
                        <a:t>06.02.2025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4,461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12.03.2025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4,849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13.04.2025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4,567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16.05.2025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4,593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31208837"/>
                  </a:ext>
                </a:extLst>
              </a:tr>
              <a:tr h="266591">
                <a:tc>
                  <a:txBody>
                    <a:bodyPr/>
                    <a:lstStyle/>
                    <a:p>
                      <a:pPr algn="ctr"/>
                      <a:r>
                        <a:rPr lang="tr-TR" sz="1200" b="0" i="0" dirty="0"/>
                        <a:t>07.02.2025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latin typeface="+mn-lt"/>
                        </a:rPr>
                        <a:t>4,589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i="0" u="none" strike="noStrike" baseline="0" dirty="0">
                          <a:solidFill>
                            <a:srgbClr val="000000"/>
                          </a:solidFill>
                          <a:latin typeface="Calibri" panose="020F0502020204030204" pitchFamily="34" charset="0"/>
                        </a:rPr>
                        <a:t>13.03.2025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4,925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14.04.2025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4,625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18.05.2025</a:t>
                      </a:r>
                      <a:endParaRPr lang="tr-TR" sz="1200" b="0" dirty="0">
                        <a:effectLs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4,594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78346785"/>
                  </a:ext>
                </a:extLst>
              </a:tr>
              <a:tr h="266591">
                <a:tc>
                  <a:txBody>
                    <a:bodyPr/>
                    <a:lstStyle/>
                    <a:p>
                      <a:pPr algn="ctr"/>
                      <a:r>
                        <a:rPr lang="tr-TR" sz="1200" b="0" i="0" dirty="0"/>
                        <a:t>10.02.2025</a:t>
                      </a: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latin typeface="+mn-lt"/>
                        </a:rPr>
                        <a:t>4,707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i="0" u="none" strike="noStrike" baseline="0" dirty="0">
                          <a:solidFill>
                            <a:srgbClr val="000000"/>
                          </a:solidFill>
                          <a:latin typeface="Calibri" panose="020F0502020204030204" pitchFamily="34" charset="0"/>
                        </a:rPr>
                        <a:t>14.03.2025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4,896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15.04.2025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4,626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19.05.2025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4,670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05540392"/>
                  </a:ext>
                </a:extLst>
              </a:tr>
              <a:tr h="266591">
                <a:tc>
                  <a:txBody>
                    <a:bodyPr/>
                    <a:lstStyle/>
                    <a:p>
                      <a:pPr algn="ctr"/>
                      <a:r>
                        <a:rPr lang="tr-TR" sz="1200" b="0" i="0" dirty="0"/>
                        <a:t>11.02.2025</a:t>
                      </a: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latin typeface="+mn-lt"/>
                        </a:rPr>
                        <a:t>4,601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16.03.2025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4,879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16.04.2025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4,685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20.05.2025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4,682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99574262"/>
                  </a:ext>
                </a:extLst>
              </a:tr>
              <a:tr h="266591">
                <a:tc>
                  <a:txBody>
                    <a:bodyPr/>
                    <a:lstStyle/>
                    <a:p>
                      <a:pPr algn="ctr" fontAlgn="ctr"/>
                      <a:r>
                        <a:rPr lang="tr-TR" sz="1200" b="0" i="0" u="none" strike="noStrike" dirty="0">
                          <a:solidFill>
                            <a:srgbClr val="333333"/>
                          </a:solidFill>
                          <a:effectLst/>
                          <a:latin typeface="+mn-lt"/>
                        </a:rPr>
                        <a:t>12.02.2025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4,704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17.03.2025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4,959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17.04.2025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4,739</a:t>
                      </a:r>
                    </a:p>
                  </a:txBody>
                  <a:tcPr marL="0" marR="0" marT="0" marB="0">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21.05.2025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4,699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69389764"/>
                  </a:ext>
                </a:extLst>
              </a:tr>
              <a:tr h="266591">
                <a:tc>
                  <a:txBody>
                    <a:bodyPr/>
                    <a:lstStyle/>
                    <a:p>
                      <a:pPr algn="ctr" fontAlgn="ctr"/>
                      <a:r>
                        <a:rPr lang="tr-TR" sz="1200" b="0" i="0" u="none" strike="noStrike" dirty="0">
                          <a:solidFill>
                            <a:srgbClr val="333333"/>
                          </a:solidFill>
                          <a:effectLst/>
                          <a:latin typeface="+mn-lt"/>
                        </a:rPr>
                        <a:t>13.02.2025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4,778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18.03.2025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5,016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21.04.2025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4,728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22.05.2025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4,677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r h="21782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srgbClr val="333333"/>
                          </a:solidFill>
                          <a:effectLst/>
                          <a:uLnTx/>
                          <a:uFillTx/>
                          <a:latin typeface="+mn-lt"/>
                          <a:ea typeface="+mn-ea"/>
                          <a:cs typeface="+mn-cs"/>
                        </a:rPr>
                        <a:t>14.02.2025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4,664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19.03.2025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5,100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22.04.2025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4,878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23.05.2025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4,867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89025704"/>
                  </a:ext>
                </a:extLst>
              </a:tr>
              <a:tr h="26659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18.02.2025</a:t>
                      </a:r>
                      <a:endParaRPr kumimoji="0" lang="tr-TR" sz="12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4,591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20.03.2025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5,112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200" dirty="0"/>
                        <a:t>23.04.2025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4,832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25.05.2025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4,851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0289885"/>
                  </a:ext>
                </a:extLst>
              </a:tr>
              <a:tr h="26659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19.02.2025</a:t>
                      </a:r>
                      <a:endParaRPr kumimoji="0" lang="tr-TR" sz="12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4,562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21.03.2025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5,113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latin typeface="+mn-lt"/>
                        </a:rPr>
                        <a:t>24.04.2025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4,880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26.05.2025</a:t>
                      </a:r>
                    </a:p>
                  </a:txBody>
                  <a:tcPr marL="0" marR="0" marT="0" marB="0">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4,833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6406357"/>
                  </a:ext>
                </a:extLst>
              </a:tr>
              <a:tr h="217822">
                <a:tc>
                  <a:txBody>
                    <a:bodyPr/>
                    <a:lstStyle/>
                    <a:p>
                      <a:pPr algn="ctr"/>
                      <a:r>
                        <a:rPr lang="tr-TR" sz="1200" dirty="0"/>
                        <a:t>20.02.2025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4,666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i="0" u="none" strike="noStrike" dirty="0">
                          <a:solidFill>
                            <a:srgbClr val="333333"/>
                          </a:solidFill>
                          <a:effectLst/>
                          <a:latin typeface="+mn-lt"/>
                        </a:rPr>
                        <a:t>23.03.2025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5,126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25.04.2025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4,895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27.05.2025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4,740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868887"/>
                  </a:ext>
                </a:extLst>
              </a:tr>
              <a:tr h="266591">
                <a:tc>
                  <a:txBody>
                    <a:bodyPr/>
                    <a:lstStyle/>
                    <a:p>
                      <a:pPr algn="ctr"/>
                      <a:r>
                        <a:rPr lang="tr-TR" sz="1200" dirty="0"/>
                        <a:t>21.02.2025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4,615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24.03.2025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5,092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28.04.2025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4,901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28.05.2025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4,680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63336894"/>
                  </a:ext>
                </a:extLst>
              </a:tr>
              <a:tr h="266591">
                <a:tc>
                  <a:txBody>
                    <a:bodyPr/>
                    <a:lstStyle/>
                    <a:p>
                      <a:pPr algn="ctr" fontAlgn="ctr"/>
                      <a:r>
                        <a:rPr lang="tr-TR" sz="1200" dirty="0"/>
                        <a:t>23.02.2025</a:t>
                      </a: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4,603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25.03.2025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5,210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dirty="0"/>
                        <a:t>29.04.2025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4,895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29.05.2025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4,675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40956724"/>
                  </a:ext>
                </a:extLst>
              </a:tr>
            </a:tbl>
          </a:graphicData>
        </a:graphic>
      </p:graphicFrame>
    </p:spTree>
    <p:extLst>
      <p:ext uri="{BB962C8B-B14F-4D97-AF65-F5344CB8AC3E}">
        <p14:creationId xmlns:p14="http://schemas.microsoft.com/office/powerpoint/2010/main" val="5131028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B8FFE-047F-D5D1-6B69-E8F8550EF59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77C34B4-FEAC-FB55-F0D2-EA9B1E280D88}"/>
              </a:ext>
            </a:extLst>
          </p:cNvPr>
          <p:cNvSpPr>
            <a:spLocks noGrp="1"/>
          </p:cNvSpPr>
          <p:nvPr>
            <p:ph type="title"/>
          </p:nvPr>
        </p:nvSpPr>
        <p:spPr>
          <a:xfrm>
            <a:off x="342388" y="3706"/>
            <a:ext cx="8229600" cy="656695"/>
          </a:xfrm>
        </p:spPr>
        <p:txBody>
          <a:bodyPr>
            <a:normAutofit fontScale="90000"/>
          </a:bodyPr>
          <a:lstStyle/>
          <a:p>
            <a:r>
              <a:rPr kumimoji="0" lang="tr-TR" sz="2200" b="1" i="0" u="none" strike="noStrike" kern="1200" cap="none" spc="0" normalizeH="0" baseline="0" noProof="0" dirty="0">
                <a:ln>
                  <a:noFill/>
                </a:ln>
                <a:solidFill>
                  <a:prstClr val="black"/>
                </a:solidFill>
                <a:effectLst/>
                <a:uLnTx/>
                <a:uFillTx/>
                <a:latin typeface="Times New Roman"/>
                <a:cs typeface="Times New Roman"/>
              </a:rPr>
              <a:t>22. BAKIR FİYAT TABLOSU</a:t>
            </a:r>
            <a:br>
              <a:rPr lang="tr-TR" sz="2200" b="1" i="0" u="none" strike="noStrike" kern="1200" cap="none" spc="0" normalizeH="0" baseline="0" noProof="0" dirty="0">
                <a:ln>
                  <a:noFill/>
                </a:ln>
                <a:effectLst/>
                <a:uLnTx/>
                <a:uFillTx/>
                <a:latin typeface="Times New Roman" pitchFamily="18" charset="0"/>
                <a:cs typeface="Times New Roman" pitchFamily="18" charset="0"/>
              </a:rPr>
            </a:br>
            <a:r>
              <a:rPr kumimoji="0" lang="tr-TR" sz="2000" b="1" i="0" u="none" strike="noStrike" kern="1200" cap="none" spc="0" normalizeH="0" baseline="0" noProof="0" dirty="0">
                <a:ln>
                  <a:noFill/>
                </a:ln>
                <a:solidFill>
                  <a:prstClr val="black"/>
                </a:solidFill>
                <a:effectLst/>
                <a:uLnTx/>
                <a:uFillTx/>
                <a:latin typeface="Times New Roman"/>
                <a:cs typeface="Times New Roman"/>
              </a:rPr>
              <a:t>(Kaynak: </a:t>
            </a:r>
            <a:r>
              <a:rPr lang="tr-TR" sz="2000" b="1" dirty="0">
                <a:latin typeface="Times New Roman"/>
                <a:cs typeface="Times New Roman"/>
              </a:rPr>
              <a:t>: 3 Temmuz 2025  </a:t>
            </a:r>
            <a:r>
              <a:rPr kumimoji="0" lang="tr-TR" sz="2000" b="1" i="0" u="none" strike="noStrike" kern="1200" cap="none" spc="0" normalizeH="0" baseline="0" noProof="0" dirty="0">
                <a:ln>
                  <a:noFill/>
                </a:ln>
                <a:solidFill>
                  <a:prstClr val="black"/>
                </a:solidFill>
                <a:effectLst/>
                <a:uLnTx/>
                <a:uFillTx/>
                <a:latin typeface="Calibri"/>
                <a:ea typeface="+mj-ea"/>
                <a:cs typeface="+mj-cs"/>
                <a:hlinkClick r:id="rId3">
                  <a:extLst>
                    <a:ext uri="{A12FA001-AC4F-418D-AE19-62706E023703}">
                      <ahyp:hlinkClr xmlns:ahyp="http://schemas.microsoft.com/office/drawing/2018/hyperlinkcolor" val="tx"/>
                    </a:ext>
                  </a:extLst>
                </a:hlinkClick>
              </a:rPr>
              <a:t>www.investing.com</a:t>
            </a:r>
            <a:r>
              <a:rPr kumimoji="0" lang="tr-TR" sz="2000" b="1" i="0" u="none" strike="noStrike" kern="1200" cap="none" spc="0" normalizeH="0" baseline="0" noProof="0" dirty="0">
                <a:ln>
                  <a:noFill/>
                </a:ln>
                <a:solidFill>
                  <a:prstClr val="black"/>
                </a:solidFill>
                <a:effectLst/>
                <a:uLnTx/>
                <a:uFillTx/>
                <a:latin typeface="Calibri"/>
                <a:ea typeface="+mj-ea"/>
                <a:cs typeface="+mj-cs"/>
              </a:rPr>
              <a:t> </a:t>
            </a:r>
            <a:r>
              <a:rPr kumimoji="0" lang="tr-TR" sz="2000" b="1" i="0" u="none" strike="noStrike" kern="1200" cap="none" spc="0" normalizeH="0" baseline="0" noProof="0" dirty="0">
                <a:ln>
                  <a:noFill/>
                </a:ln>
                <a:solidFill>
                  <a:prstClr val="black"/>
                </a:solidFill>
                <a:effectLst/>
                <a:uLnTx/>
                <a:uFillTx/>
                <a:latin typeface="Times New Roman"/>
                <a:cs typeface="Times New Roman"/>
              </a:rPr>
              <a:t>)</a:t>
            </a:r>
            <a:endParaRPr lang="tr-TR" dirty="0">
              <a:solidFill>
                <a:prstClr val="black"/>
              </a:solidFill>
              <a:latin typeface="Times New Roman"/>
              <a:cs typeface="Times New Roman"/>
            </a:endParaRPr>
          </a:p>
        </p:txBody>
      </p:sp>
      <p:graphicFrame>
        <p:nvGraphicFramePr>
          <p:cNvPr id="6" name="Tablo 5">
            <a:extLst>
              <a:ext uri="{FF2B5EF4-FFF2-40B4-BE49-F238E27FC236}">
                <a16:creationId xmlns:a16="http://schemas.microsoft.com/office/drawing/2014/main" id="{DE1EE190-9DCD-2CDF-2787-FD1BFCC46530}"/>
              </a:ext>
            </a:extLst>
          </p:cNvPr>
          <p:cNvGraphicFramePr>
            <a:graphicFrameLocks noGrp="1"/>
          </p:cNvGraphicFramePr>
          <p:nvPr>
            <p:extLst>
              <p:ext uri="{D42A27DB-BD31-4B8C-83A1-F6EECF244321}">
                <p14:modId xmlns:p14="http://schemas.microsoft.com/office/powerpoint/2010/main" val="2627851756"/>
              </p:ext>
            </p:extLst>
          </p:nvPr>
        </p:nvGraphicFramePr>
        <p:xfrm>
          <a:off x="0" y="660401"/>
          <a:ext cx="9144000" cy="6221487"/>
        </p:xfrm>
        <a:graphic>
          <a:graphicData uri="http://schemas.openxmlformats.org/drawingml/2006/table">
            <a:tbl>
              <a:tblPr/>
              <a:tblGrid>
                <a:gridCol w="1306283">
                  <a:extLst>
                    <a:ext uri="{9D8B030D-6E8A-4147-A177-3AD203B41FA5}">
                      <a16:colId xmlns:a16="http://schemas.microsoft.com/office/drawing/2014/main" val="3487603078"/>
                    </a:ext>
                  </a:extLst>
                </a:gridCol>
                <a:gridCol w="1073022">
                  <a:extLst>
                    <a:ext uri="{9D8B030D-6E8A-4147-A177-3AD203B41FA5}">
                      <a16:colId xmlns:a16="http://schemas.microsoft.com/office/drawing/2014/main" val="1096333440"/>
                    </a:ext>
                  </a:extLst>
                </a:gridCol>
                <a:gridCol w="1446245">
                  <a:extLst>
                    <a:ext uri="{9D8B030D-6E8A-4147-A177-3AD203B41FA5}">
                      <a16:colId xmlns:a16="http://schemas.microsoft.com/office/drawing/2014/main" val="4252552592"/>
                    </a:ext>
                  </a:extLst>
                </a:gridCol>
                <a:gridCol w="1166326">
                  <a:extLst>
                    <a:ext uri="{9D8B030D-6E8A-4147-A177-3AD203B41FA5}">
                      <a16:colId xmlns:a16="http://schemas.microsoft.com/office/drawing/2014/main" val="2462758839"/>
                    </a:ext>
                  </a:extLst>
                </a:gridCol>
                <a:gridCol w="1073022">
                  <a:extLst>
                    <a:ext uri="{9D8B030D-6E8A-4147-A177-3AD203B41FA5}">
                      <a16:colId xmlns:a16="http://schemas.microsoft.com/office/drawing/2014/main" val="487227616"/>
                    </a:ext>
                  </a:extLst>
                </a:gridCol>
                <a:gridCol w="1026365">
                  <a:extLst>
                    <a:ext uri="{9D8B030D-6E8A-4147-A177-3AD203B41FA5}">
                      <a16:colId xmlns:a16="http://schemas.microsoft.com/office/drawing/2014/main" val="588907452"/>
                    </a:ext>
                  </a:extLst>
                </a:gridCol>
                <a:gridCol w="1012474">
                  <a:extLst>
                    <a:ext uri="{9D8B030D-6E8A-4147-A177-3AD203B41FA5}">
                      <a16:colId xmlns:a16="http://schemas.microsoft.com/office/drawing/2014/main" val="1733335621"/>
                    </a:ext>
                  </a:extLst>
                </a:gridCol>
                <a:gridCol w="1040263">
                  <a:extLst>
                    <a:ext uri="{9D8B030D-6E8A-4147-A177-3AD203B41FA5}">
                      <a16:colId xmlns:a16="http://schemas.microsoft.com/office/drawing/2014/main" val="3683931155"/>
                    </a:ext>
                  </a:extLst>
                </a:gridCol>
              </a:tblGrid>
              <a:tr h="187498">
                <a:tc>
                  <a:txBody>
                    <a:bodyPr/>
                    <a:lstStyle/>
                    <a:p>
                      <a:pPr algn="ctr" rtl="0" fontAlgn="ctr"/>
                      <a:r>
                        <a:rPr lang="tr-TR" sz="1200" b="0" i="0" u="none" strike="noStrike" dirty="0">
                          <a:solidFill>
                            <a:srgbClr val="000000"/>
                          </a:solidFill>
                          <a:effectLst/>
                          <a:latin typeface="+mn-lt"/>
                        </a:rPr>
                        <a:t>TARİH</a:t>
                      </a:r>
                    </a:p>
                  </a:txBody>
                  <a:tcPr marL="4774" marR="4774" marT="4774"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1034690"/>
                  </a:ext>
                </a:extLst>
              </a:tr>
              <a:tr h="266591">
                <a:tc>
                  <a:txBody>
                    <a:bodyPr/>
                    <a:lstStyle/>
                    <a:p>
                      <a:pPr algn="ctr" fontAlgn="ctr"/>
                      <a:r>
                        <a:rPr lang="tr-TR" sz="1200" b="0" i="0" u="none" strike="noStrike" dirty="0">
                          <a:solidFill>
                            <a:srgbClr val="333333"/>
                          </a:solidFill>
                          <a:effectLst/>
                          <a:latin typeface="+mn-lt"/>
                        </a:rPr>
                        <a:t>30.05.2025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4,677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dirty="0"/>
                        <a:t>28.06.2025</a:t>
                      </a:r>
                      <a:endParaRPr kumimoji="0" lang="tr-TR" sz="12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5,114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1"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1"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05649918"/>
                  </a:ext>
                </a:extLst>
              </a:tr>
              <a:tr h="217822">
                <a:tc>
                  <a:txBody>
                    <a:bodyPr/>
                    <a:lstStyle/>
                    <a:p>
                      <a:pPr algn="ctr" fontAlgn="ctr"/>
                      <a:r>
                        <a:rPr lang="tr-TR" sz="1200" b="0" i="0" u="none" strike="noStrike" dirty="0">
                          <a:solidFill>
                            <a:srgbClr val="333333"/>
                          </a:solidFill>
                          <a:effectLst/>
                          <a:latin typeface="+mn-lt"/>
                        </a:rPr>
                        <a:t>01.06.2025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4,774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dirty="0"/>
                        <a:t>29.06.2025</a:t>
                      </a:r>
                      <a:endParaRPr kumimoji="0" lang="tr-TR" sz="12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5,029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33500131"/>
                  </a:ext>
                </a:extLst>
              </a:tr>
              <a:tr h="186984">
                <a:tc>
                  <a:txBody>
                    <a:bodyPr/>
                    <a:lstStyle/>
                    <a:p>
                      <a:pPr algn="ctr" fontAlgn="ctr"/>
                      <a:r>
                        <a:rPr lang="tr-TR" sz="1200" b="0" i="0" u="none" strike="noStrike" dirty="0">
                          <a:solidFill>
                            <a:srgbClr val="333333"/>
                          </a:solidFill>
                          <a:effectLst/>
                          <a:latin typeface="+mn-lt"/>
                        </a:rPr>
                        <a:t>02.06.2025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4,850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30.06.2025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5,030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b="0" dirty="0">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43498205"/>
                  </a:ext>
                </a:extLst>
              </a:tr>
              <a:tr h="186984">
                <a:tc>
                  <a:txBody>
                    <a:bodyPr/>
                    <a:lstStyle/>
                    <a:p>
                      <a:pPr algn="ctr" fontAlgn="ctr"/>
                      <a:r>
                        <a:rPr lang="tr-TR" sz="1200" b="0" i="0" u="none" strike="noStrike" dirty="0">
                          <a:solidFill>
                            <a:srgbClr val="333333"/>
                          </a:solidFill>
                          <a:effectLst/>
                          <a:latin typeface="+mn-lt"/>
                        </a:rPr>
                        <a:t>03.06.2025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4,834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01.07.2025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5,048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b="0" dirty="0">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75529721"/>
                  </a:ext>
                </a:extLst>
              </a:tr>
              <a:tr h="186984">
                <a:tc>
                  <a:txBody>
                    <a:bodyPr/>
                    <a:lstStyle/>
                    <a:p>
                      <a:pPr algn="ctr"/>
                      <a:r>
                        <a:rPr lang="tr-TR" sz="1200" b="0" i="0" u="none" strike="noStrike" dirty="0">
                          <a:solidFill>
                            <a:srgbClr val="333333"/>
                          </a:solidFill>
                          <a:effectLst/>
                          <a:latin typeface="+mn-lt"/>
                        </a:rPr>
                        <a:t>04.06.2025</a:t>
                      </a: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4,886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02.07.2025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5,197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02752255"/>
                  </a:ext>
                </a:extLst>
              </a:tr>
              <a:tr h="186984">
                <a:tc>
                  <a:txBody>
                    <a:bodyPr/>
                    <a:lstStyle/>
                    <a:p>
                      <a:pPr algn="ctr" fontAlgn="ctr"/>
                      <a:r>
                        <a:rPr lang="tr-TR" sz="1200" b="0" i="0" u="none" strike="noStrike" dirty="0">
                          <a:solidFill>
                            <a:srgbClr val="333333"/>
                          </a:solidFill>
                          <a:effectLst/>
                          <a:latin typeface="+mn-lt"/>
                        </a:rPr>
                        <a:t>05.06.2025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4,933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18465040"/>
                  </a:ext>
                </a:extLst>
              </a:tr>
              <a:tr h="186984">
                <a:tc>
                  <a:txBody>
                    <a:bodyPr/>
                    <a:lstStyle/>
                    <a:p>
                      <a:pPr algn="ctr" fontAlgn="ctr"/>
                      <a:r>
                        <a:rPr lang="tr-TR" sz="1200" b="0" i="0" u="none" strike="noStrike" dirty="0">
                          <a:solidFill>
                            <a:srgbClr val="333333"/>
                          </a:solidFill>
                          <a:effectLst/>
                          <a:latin typeface="+mn-lt"/>
                        </a:rPr>
                        <a:t>06.06.2025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4,848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24415988"/>
                  </a:ext>
                </a:extLst>
              </a:tr>
              <a:tr h="271572">
                <a:tc>
                  <a:txBody>
                    <a:bodyPr/>
                    <a:lstStyle/>
                    <a:p>
                      <a:pPr algn="ctr" fontAlgn="ctr"/>
                      <a:r>
                        <a:rPr lang="tr-TR" sz="1200" b="0" i="0" u="none" strike="noStrike" dirty="0">
                          <a:solidFill>
                            <a:srgbClr val="333333"/>
                          </a:solidFill>
                          <a:effectLst/>
                          <a:latin typeface="+mn-lt"/>
                        </a:rPr>
                        <a:t>08.06.2025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4,844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10881988"/>
                  </a:ext>
                </a:extLst>
              </a:tr>
              <a:tr h="186984">
                <a:tc>
                  <a:txBody>
                    <a:bodyPr/>
                    <a:lstStyle/>
                    <a:p>
                      <a:pPr algn="ctr" fontAlgn="ctr"/>
                      <a:r>
                        <a:rPr lang="tr-TR" sz="1200" b="0" i="0" u="none" strike="noStrike" dirty="0">
                          <a:solidFill>
                            <a:srgbClr val="333333"/>
                          </a:solidFill>
                          <a:effectLst/>
                          <a:latin typeface="+mn-lt"/>
                        </a:rPr>
                        <a:t>09.06.2025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4,925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30906166"/>
                  </a:ext>
                </a:extLst>
              </a:tr>
              <a:tr h="266591">
                <a:tc>
                  <a:txBody>
                    <a:bodyPr/>
                    <a:lstStyle/>
                    <a:p>
                      <a:pPr algn="ctr" fontAlgn="ctr"/>
                      <a:r>
                        <a:rPr lang="tr-TR" sz="1200" b="0" i="0" u="none" strike="noStrike" dirty="0">
                          <a:solidFill>
                            <a:srgbClr val="333333"/>
                          </a:solidFill>
                          <a:effectLst/>
                          <a:latin typeface="+mn-lt"/>
                        </a:rPr>
                        <a:t>10.06.2025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4,892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78743819"/>
                  </a:ext>
                </a:extLst>
              </a:tr>
              <a:tr h="246888">
                <a:tc>
                  <a:txBody>
                    <a:bodyPr/>
                    <a:lstStyle/>
                    <a:p>
                      <a:pPr algn="ctr" fontAlgn="ctr"/>
                      <a:r>
                        <a:rPr lang="tr-TR" sz="1200" b="0" i="0" u="none" strike="noStrike" dirty="0">
                          <a:solidFill>
                            <a:srgbClr val="333333"/>
                          </a:solidFill>
                          <a:effectLst/>
                          <a:latin typeface="+mn-lt"/>
                        </a:rPr>
                        <a:t>11.06.2025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4,814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b="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b="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dirty="0">
                        <a:effectLst/>
                      </a:endParaRPr>
                    </a:p>
                  </a:txBody>
                  <a:tcPr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81376606"/>
                  </a:ext>
                </a:extLst>
              </a:tr>
              <a:tr h="246888">
                <a:tc>
                  <a:txBody>
                    <a:bodyPr/>
                    <a:lstStyle/>
                    <a:p>
                      <a:pPr algn="ctr" fontAlgn="ctr"/>
                      <a:r>
                        <a:rPr lang="tr-TR" sz="1200" b="0" i="0" u="none" strike="noStrike" dirty="0">
                          <a:solidFill>
                            <a:srgbClr val="333333"/>
                          </a:solidFill>
                          <a:effectLst/>
                          <a:latin typeface="+mn-lt"/>
                        </a:rPr>
                        <a:t>12.06.2025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4,852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b="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b="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68721916"/>
                  </a:ext>
                </a:extLst>
              </a:tr>
              <a:tr h="266591">
                <a:tc>
                  <a:txBody>
                    <a:bodyPr/>
                    <a:lstStyle/>
                    <a:p>
                      <a:pPr algn="ctr" fontAlgn="ctr"/>
                      <a:r>
                        <a:rPr lang="tr-TR" sz="1200" b="0" i="0" u="none" strike="noStrike" dirty="0">
                          <a:solidFill>
                            <a:srgbClr val="333333"/>
                          </a:solidFill>
                          <a:effectLst/>
                          <a:latin typeface="+mn-lt"/>
                        </a:rPr>
                        <a:t>13.06.2025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4,814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31160765"/>
                  </a:ext>
                </a:extLst>
              </a:tr>
              <a:tr h="266591">
                <a:tc>
                  <a:txBody>
                    <a:bodyPr/>
                    <a:lstStyle/>
                    <a:p>
                      <a:pPr algn="ctr"/>
                      <a:r>
                        <a:rPr lang="tr-TR" sz="1200" b="0" i="0" dirty="0"/>
                        <a:t>15.06.2025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4,786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31208837"/>
                  </a:ext>
                </a:extLst>
              </a:tr>
              <a:tr h="266591">
                <a:tc>
                  <a:txBody>
                    <a:bodyPr/>
                    <a:lstStyle/>
                    <a:p>
                      <a:pPr algn="ctr"/>
                      <a:r>
                        <a:rPr lang="tr-TR" sz="1200" b="0" i="0" dirty="0"/>
                        <a:t>16.06.2025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latin typeface="+mn-lt"/>
                        </a:rPr>
                        <a:t>4,836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b="0" i="0" u="none" strike="noStrike" baseline="0" dirty="0">
                        <a:solidFill>
                          <a:srgbClr val="000000"/>
                        </a:solidFill>
                        <a:latin typeface="Calibri" panose="020F0502020204030204" pitchFamily="34" charset="0"/>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78346785"/>
                  </a:ext>
                </a:extLst>
              </a:tr>
              <a:tr h="266591">
                <a:tc>
                  <a:txBody>
                    <a:bodyPr/>
                    <a:lstStyle/>
                    <a:p>
                      <a:pPr algn="ctr"/>
                      <a:r>
                        <a:rPr lang="tr-TR" sz="1200" dirty="0"/>
                        <a:t>17.06.2025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latin typeface="+mn-lt"/>
                        </a:rPr>
                        <a:t>4,809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b="0" i="0" u="none" strike="noStrike" baseline="0" dirty="0">
                        <a:solidFill>
                          <a:srgbClr val="000000"/>
                        </a:solidFill>
                        <a:latin typeface="Calibri" panose="020F0502020204030204" pitchFamily="34" charset="0"/>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05540392"/>
                  </a:ext>
                </a:extLst>
              </a:tr>
              <a:tr h="266591">
                <a:tc>
                  <a:txBody>
                    <a:bodyPr/>
                    <a:lstStyle/>
                    <a:p>
                      <a:pPr algn="ctr"/>
                      <a:r>
                        <a:rPr lang="tr-TR" sz="1200" dirty="0"/>
                        <a:t>18.06.2025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latin typeface="+mn-lt"/>
                        </a:rPr>
                        <a:t>4,853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99574262"/>
                  </a:ext>
                </a:extLst>
              </a:tr>
              <a:tr h="266591">
                <a:tc>
                  <a:txBody>
                    <a:bodyPr/>
                    <a:lstStyle/>
                    <a:p>
                      <a:pPr algn="ctr" fontAlgn="ctr"/>
                      <a:r>
                        <a:rPr lang="tr-TR" sz="1200" b="0" i="0" u="none" strike="noStrike" dirty="0">
                          <a:solidFill>
                            <a:srgbClr val="333333"/>
                          </a:solidFill>
                          <a:effectLst/>
                          <a:latin typeface="+mn-lt"/>
                        </a:rPr>
                        <a:t>19.06.2025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4,813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69389764"/>
                  </a:ext>
                </a:extLst>
              </a:tr>
              <a:tr h="266591">
                <a:tc>
                  <a:txBody>
                    <a:bodyPr/>
                    <a:lstStyle/>
                    <a:p>
                      <a:pPr algn="ctr"/>
                      <a:r>
                        <a:rPr lang="tr-TR" sz="1200" dirty="0"/>
                        <a:t>20.06.2025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4,833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r h="217822">
                <a:tc>
                  <a:txBody>
                    <a:bodyPr/>
                    <a:lstStyle/>
                    <a:p>
                      <a:pPr algn="ctr"/>
                      <a:r>
                        <a:rPr lang="tr-TR" sz="1200" dirty="0"/>
                        <a:t>22.06.2025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4,815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89025704"/>
                  </a:ext>
                </a:extLst>
              </a:tr>
              <a:tr h="266591">
                <a:tc>
                  <a:txBody>
                    <a:bodyPr/>
                    <a:lstStyle/>
                    <a:p>
                      <a:pPr algn="ctr"/>
                      <a:r>
                        <a:rPr lang="tr-TR" sz="1200" dirty="0"/>
                        <a:t>23.06.2025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dirty="0">
                          <a:effectLst/>
                        </a:rPr>
                        <a:t>4,849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0289885"/>
                  </a:ext>
                </a:extLst>
              </a:tr>
              <a:tr h="266591">
                <a:tc>
                  <a:txBody>
                    <a:bodyPr/>
                    <a:lstStyle/>
                    <a:p>
                      <a:pPr algn="ctr"/>
                      <a:r>
                        <a:rPr lang="tr-TR" sz="1200" dirty="0"/>
                        <a:t>24.06.2025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4,872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6406357"/>
                  </a:ext>
                </a:extLst>
              </a:tr>
              <a:tr h="217822">
                <a:tc>
                  <a:txBody>
                    <a:bodyPr/>
                    <a:lstStyle/>
                    <a:p>
                      <a:pPr algn="ctr"/>
                      <a:r>
                        <a:rPr lang="tr-TR" sz="1200" dirty="0"/>
                        <a:t>25.06.2025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4,927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868887"/>
                  </a:ext>
                </a:extLst>
              </a:tr>
              <a:tr h="266591">
                <a:tc>
                  <a:txBody>
                    <a:bodyPr/>
                    <a:lstStyle/>
                    <a:p>
                      <a:pPr algn="ctr"/>
                      <a:r>
                        <a:rPr lang="tr-TR" sz="1200" dirty="0"/>
                        <a:t>26.06.2025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5,065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63336894"/>
                  </a:ext>
                </a:extLst>
              </a:tr>
              <a:tr h="266591">
                <a:tc>
                  <a:txBody>
                    <a:bodyPr/>
                    <a:lstStyle/>
                    <a:p>
                      <a:pPr algn="ctr" fontAlgn="ctr"/>
                      <a:r>
                        <a:rPr lang="tr-TR" sz="1200" dirty="0"/>
                        <a:t>27.06.2025</a:t>
                      </a: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333333"/>
                          </a:solidFill>
                          <a:effectLst/>
                          <a:latin typeface="+mn-lt"/>
                        </a:rPr>
                        <a:t>5,068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tr-TR" sz="12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40956724"/>
                  </a:ext>
                </a:extLst>
              </a:tr>
            </a:tbl>
          </a:graphicData>
        </a:graphic>
      </p:graphicFrame>
    </p:spTree>
    <p:extLst>
      <p:ext uri="{BB962C8B-B14F-4D97-AF65-F5344CB8AC3E}">
        <p14:creationId xmlns:p14="http://schemas.microsoft.com/office/powerpoint/2010/main" val="9491858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A6B633-25F8-05A4-B241-82C7DCE5989B}"/>
              </a:ext>
            </a:extLst>
          </p:cNvPr>
          <p:cNvSpPr>
            <a:spLocks noGrp="1"/>
          </p:cNvSpPr>
          <p:nvPr>
            <p:ph type="title"/>
          </p:nvPr>
        </p:nvSpPr>
        <p:spPr>
          <a:xfrm>
            <a:off x="457200" y="107490"/>
            <a:ext cx="8229600" cy="954394"/>
          </a:xfrm>
        </p:spPr>
        <p:txBody>
          <a:bodyPr/>
          <a:lstStyle/>
          <a:p>
            <a:r>
              <a:rPr lang="tr-TR" dirty="0">
                <a:latin typeface="Times New Roman" panose="02020603050405020304" pitchFamily="18" charset="0"/>
                <a:cs typeface="Times New Roman" panose="02020603050405020304" pitchFamily="18" charset="0"/>
              </a:rPr>
              <a:t>BAKIR LİBRE FİYATI($)</a:t>
            </a:r>
          </a:p>
        </p:txBody>
      </p:sp>
      <p:graphicFrame>
        <p:nvGraphicFramePr>
          <p:cNvPr id="6" name="Grafik 5">
            <a:extLst>
              <a:ext uri="{FF2B5EF4-FFF2-40B4-BE49-F238E27FC236}">
                <a16:creationId xmlns:a16="http://schemas.microsoft.com/office/drawing/2014/main" id="{C837BA17-2FF8-5FC9-DCC3-457C028C65C3}"/>
              </a:ext>
            </a:extLst>
          </p:cNvPr>
          <p:cNvGraphicFramePr/>
          <p:nvPr>
            <p:extLst>
              <p:ext uri="{D42A27DB-BD31-4B8C-83A1-F6EECF244321}">
                <p14:modId xmlns:p14="http://schemas.microsoft.com/office/powerpoint/2010/main" val="405288432"/>
              </p:ext>
            </p:extLst>
          </p:nvPr>
        </p:nvGraphicFramePr>
        <p:xfrm>
          <a:off x="91440" y="987552"/>
          <a:ext cx="8924544" cy="5762958"/>
        </p:xfrm>
        <a:graphic>
          <a:graphicData uri="http://schemas.openxmlformats.org/drawingml/2006/chart">
            <c:chart xmlns:c="http://schemas.openxmlformats.org/drawingml/2006/chart" xmlns:r="http://schemas.openxmlformats.org/officeDocument/2006/relationships" r:id="rId2"/>
          </a:graphicData>
        </a:graphic>
      </p:graphicFrame>
      <p:sp>
        <p:nvSpPr>
          <p:cNvPr id="3" name="Metin kutusu 2">
            <a:extLst>
              <a:ext uri="{FF2B5EF4-FFF2-40B4-BE49-F238E27FC236}">
                <a16:creationId xmlns:a16="http://schemas.microsoft.com/office/drawing/2014/main" id="{DE586C4F-C8CF-67E2-2A3E-04595D8A7D69}"/>
              </a:ext>
            </a:extLst>
          </p:cNvPr>
          <p:cNvSpPr txBox="1"/>
          <p:nvPr/>
        </p:nvSpPr>
        <p:spPr>
          <a:xfrm>
            <a:off x="4985657" y="3004458"/>
            <a:ext cx="1175657" cy="523220"/>
          </a:xfrm>
          <a:prstGeom prst="rect">
            <a:avLst/>
          </a:prstGeom>
          <a:noFill/>
          <a:ln>
            <a:solidFill>
              <a:schemeClr val="dk1"/>
            </a:solidFill>
          </a:ln>
        </p:spPr>
        <p:txBody>
          <a:bodyPr wrap="square" rtlCol="0">
            <a:spAutoFit/>
          </a:bodyPr>
          <a:lstStyle/>
          <a:p>
            <a:pPr marL="0" algn="ctr" rtl="0" eaLnBrk="1" fontAlgn="ctr" latinLnBrk="0" hangingPunct="1">
              <a:buNone/>
            </a:pPr>
            <a:r>
              <a:rPr lang="tr-TR" sz="1400" b="1" i="0" u="none" strike="noStrike" kern="1200" dirty="0">
                <a:solidFill>
                  <a:srgbClr val="000000"/>
                </a:solidFill>
                <a:effectLst/>
                <a:latin typeface="Calibri" panose="020F0502020204030204" pitchFamily="34" charset="0"/>
              </a:rPr>
              <a:t>07.08.2024</a:t>
            </a:r>
            <a:endParaRPr lang="tr-TR" sz="1400" b="1" i="0" u="none" strike="noStrike" dirty="0">
              <a:effectLst/>
              <a:latin typeface="Arial" panose="020B0604020202020204" pitchFamily="34" charset="0"/>
            </a:endParaRPr>
          </a:p>
          <a:p>
            <a:pPr marL="0" algn="ctr" rtl="0" eaLnBrk="1" fontAlgn="ctr" latinLnBrk="0" hangingPunct="1"/>
            <a:r>
              <a:rPr lang="tr-TR" sz="1400" b="1" i="0" u="none" strike="noStrike" kern="1200" dirty="0">
                <a:solidFill>
                  <a:srgbClr val="000000"/>
                </a:solidFill>
                <a:effectLst/>
                <a:latin typeface="Calibri" panose="020F0502020204030204" pitchFamily="34" charset="0"/>
              </a:rPr>
              <a:t>3.952</a:t>
            </a:r>
            <a:endParaRPr lang="tr-TR" sz="1400" b="1" i="0" u="none" strike="noStrike" dirty="0">
              <a:effectLst/>
              <a:latin typeface="Arial" panose="020B0604020202020204" pitchFamily="34" charset="0"/>
            </a:endParaRPr>
          </a:p>
        </p:txBody>
      </p:sp>
    </p:spTree>
    <p:extLst>
      <p:ext uri="{BB962C8B-B14F-4D97-AF65-F5344CB8AC3E}">
        <p14:creationId xmlns:p14="http://schemas.microsoft.com/office/powerpoint/2010/main" val="1603746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p:cNvPicPr>
            <a:picLocks noChangeAspect="1"/>
          </p:cNvPicPr>
          <p:nvPr/>
        </p:nvPicPr>
        <p:blipFill>
          <a:blip r:embed="rId2"/>
          <a:stretch>
            <a:fillRect/>
          </a:stretch>
        </p:blipFill>
        <p:spPr>
          <a:xfrm>
            <a:off x="143645" y="1749979"/>
            <a:ext cx="8966492" cy="3872052"/>
          </a:xfrm>
          <a:prstGeom prst="rect">
            <a:avLst/>
          </a:prstGeom>
        </p:spPr>
      </p:pic>
      <p:sp>
        <p:nvSpPr>
          <p:cNvPr id="2" name="Başlık 1"/>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BAKIR FİYATI</a:t>
            </a:r>
          </a:p>
        </p:txBody>
      </p:sp>
      <p:sp>
        <p:nvSpPr>
          <p:cNvPr id="4" name="Metin kutusu 3"/>
          <p:cNvSpPr txBox="1"/>
          <p:nvPr/>
        </p:nvSpPr>
        <p:spPr>
          <a:xfrm>
            <a:off x="3050740" y="1873146"/>
            <a:ext cx="868136" cy="461665"/>
          </a:xfrm>
          <a:prstGeom prst="rect">
            <a:avLst/>
          </a:prstGeom>
          <a:noFill/>
          <a:ln>
            <a:solidFill>
              <a:schemeClr val="accent1"/>
            </a:solidFill>
          </a:ln>
        </p:spPr>
        <p:txBody>
          <a:bodyPr wrap="square" rtlCol="0">
            <a:spAutoFit/>
          </a:bodyPr>
          <a:lstStyle/>
          <a:p>
            <a:pPr algn="ctr"/>
            <a:r>
              <a:rPr lang="tr-TR" sz="1200" b="1" dirty="0">
                <a:solidFill>
                  <a:prstClr val="black"/>
                </a:solidFill>
              </a:rPr>
              <a:t>5.5.2008</a:t>
            </a:r>
          </a:p>
          <a:p>
            <a:pPr algn="ctr"/>
            <a:r>
              <a:rPr lang="tr-TR" sz="1200" b="1" dirty="0">
                <a:solidFill>
                  <a:prstClr val="black"/>
                </a:solidFill>
              </a:rPr>
              <a:t>4,270 $</a:t>
            </a:r>
          </a:p>
        </p:txBody>
      </p:sp>
      <p:sp>
        <p:nvSpPr>
          <p:cNvPr id="3" name="Metin kutusu 2"/>
          <p:cNvSpPr txBox="1"/>
          <p:nvPr/>
        </p:nvSpPr>
        <p:spPr>
          <a:xfrm>
            <a:off x="3077559" y="3867765"/>
            <a:ext cx="1038226" cy="461665"/>
          </a:xfrm>
          <a:prstGeom prst="rect">
            <a:avLst/>
          </a:prstGeom>
          <a:noFill/>
          <a:ln>
            <a:solidFill>
              <a:schemeClr val="accent1"/>
            </a:solidFill>
          </a:ln>
        </p:spPr>
        <p:txBody>
          <a:bodyPr wrap="square" rtlCol="0">
            <a:spAutoFit/>
          </a:bodyPr>
          <a:lstStyle/>
          <a:p>
            <a:pPr algn="ctr"/>
            <a:r>
              <a:rPr lang="tr-TR" sz="1200" b="1" dirty="0">
                <a:solidFill>
                  <a:prstClr val="black"/>
                </a:solidFill>
              </a:rPr>
              <a:t>22.12.2008</a:t>
            </a:r>
          </a:p>
          <a:p>
            <a:pPr algn="ctr"/>
            <a:r>
              <a:rPr lang="tr-TR" sz="1200" b="1" dirty="0">
                <a:solidFill>
                  <a:prstClr val="black"/>
                </a:solidFill>
              </a:rPr>
              <a:t>1,255 $</a:t>
            </a:r>
          </a:p>
        </p:txBody>
      </p:sp>
      <p:sp>
        <p:nvSpPr>
          <p:cNvPr id="5" name="Metin kutusu 4"/>
          <p:cNvSpPr txBox="1"/>
          <p:nvPr/>
        </p:nvSpPr>
        <p:spPr>
          <a:xfrm>
            <a:off x="4132607" y="1337927"/>
            <a:ext cx="932543" cy="461665"/>
          </a:xfrm>
          <a:prstGeom prst="rect">
            <a:avLst/>
          </a:prstGeom>
          <a:noFill/>
          <a:ln>
            <a:solidFill>
              <a:schemeClr val="accent1"/>
            </a:solidFill>
          </a:ln>
        </p:spPr>
        <p:txBody>
          <a:bodyPr wrap="square" rtlCol="0">
            <a:spAutoFit/>
          </a:bodyPr>
          <a:lstStyle/>
          <a:p>
            <a:pPr algn="ctr"/>
            <a:r>
              <a:rPr lang="tr-TR" sz="1200" b="1" dirty="0">
                <a:solidFill>
                  <a:prstClr val="black"/>
                </a:solidFill>
              </a:rPr>
              <a:t>12.6.2011</a:t>
            </a:r>
          </a:p>
          <a:p>
            <a:pPr algn="ctr"/>
            <a:r>
              <a:rPr lang="tr-TR" sz="1200" b="1" dirty="0">
                <a:solidFill>
                  <a:prstClr val="black"/>
                </a:solidFill>
              </a:rPr>
              <a:t>4,848 $</a:t>
            </a:r>
          </a:p>
        </p:txBody>
      </p:sp>
      <p:sp>
        <p:nvSpPr>
          <p:cNvPr id="10" name="Metin kutusu 9"/>
          <p:cNvSpPr txBox="1"/>
          <p:nvPr/>
        </p:nvSpPr>
        <p:spPr>
          <a:xfrm>
            <a:off x="5282359" y="3685792"/>
            <a:ext cx="1019629" cy="461665"/>
          </a:xfrm>
          <a:prstGeom prst="rect">
            <a:avLst/>
          </a:prstGeom>
          <a:noFill/>
          <a:ln>
            <a:solidFill>
              <a:schemeClr val="accent1"/>
            </a:solidFill>
          </a:ln>
        </p:spPr>
        <p:txBody>
          <a:bodyPr wrap="square" rtlCol="0">
            <a:spAutoFit/>
          </a:bodyPr>
          <a:lstStyle/>
          <a:p>
            <a:pPr algn="ctr"/>
            <a:r>
              <a:rPr lang="tr-TR" sz="1200" b="1" dirty="0">
                <a:solidFill>
                  <a:prstClr val="black"/>
                </a:solidFill>
              </a:rPr>
              <a:t>15.1.2016</a:t>
            </a:r>
          </a:p>
          <a:p>
            <a:pPr algn="ctr"/>
            <a:r>
              <a:rPr lang="tr-TR" sz="1200" b="1" dirty="0">
                <a:solidFill>
                  <a:prstClr val="black"/>
                </a:solidFill>
              </a:rPr>
              <a:t>1,934 $</a:t>
            </a:r>
          </a:p>
        </p:txBody>
      </p:sp>
      <p:sp>
        <p:nvSpPr>
          <p:cNvPr id="11" name="Metin kutusu 10"/>
          <p:cNvSpPr txBox="1"/>
          <p:nvPr/>
        </p:nvSpPr>
        <p:spPr>
          <a:xfrm>
            <a:off x="2016386" y="1873146"/>
            <a:ext cx="869954" cy="461665"/>
          </a:xfrm>
          <a:prstGeom prst="rect">
            <a:avLst/>
          </a:prstGeom>
          <a:noFill/>
          <a:ln>
            <a:solidFill>
              <a:schemeClr val="accent1"/>
            </a:solidFill>
          </a:ln>
        </p:spPr>
        <p:txBody>
          <a:bodyPr wrap="square" rtlCol="0">
            <a:spAutoFit/>
          </a:bodyPr>
          <a:lstStyle/>
          <a:p>
            <a:pPr algn="ctr"/>
            <a:r>
              <a:rPr lang="tr-TR" sz="1200" b="1" dirty="0">
                <a:solidFill>
                  <a:prstClr val="black"/>
                </a:solidFill>
              </a:rPr>
              <a:t>8.5.2006</a:t>
            </a:r>
          </a:p>
          <a:p>
            <a:pPr algn="ctr"/>
            <a:r>
              <a:rPr lang="tr-TR" sz="1200" b="1" dirty="0">
                <a:solidFill>
                  <a:prstClr val="black"/>
                </a:solidFill>
              </a:rPr>
              <a:t>4,040 $</a:t>
            </a:r>
          </a:p>
        </p:txBody>
      </p:sp>
      <p:sp>
        <p:nvSpPr>
          <p:cNvPr id="13" name="Metin kutusu 12"/>
          <p:cNvSpPr txBox="1"/>
          <p:nvPr/>
        </p:nvSpPr>
        <p:spPr>
          <a:xfrm>
            <a:off x="330591" y="4209916"/>
            <a:ext cx="937985" cy="461665"/>
          </a:xfrm>
          <a:prstGeom prst="rect">
            <a:avLst/>
          </a:prstGeom>
          <a:noFill/>
          <a:ln>
            <a:solidFill>
              <a:schemeClr val="accent1"/>
            </a:solidFill>
          </a:ln>
        </p:spPr>
        <p:txBody>
          <a:bodyPr wrap="square" rtlCol="0">
            <a:spAutoFit/>
          </a:bodyPr>
          <a:lstStyle/>
          <a:p>
            <a:pPr algn="ctr"/>
            <a:r>
              <a:rPr lang="tr-TR" sz="1200" b="1" dirty="0">
                <a:solidFill>
                  <a:prstClr val="black"/>
                </a:solidFill>
              </a:rPr>
              <a:t>5.11.2001</a:t>
            </a:r>
          </a:p>
          <a:p>
            <a:pPr algn="ctr"/>
            <a:r>
              <a:rPr lang="tr-TR" sz="1200" b="1" dirty="0">
                <a:solidFill>
                  <a:prstClr val="black"/>
                </a:solidFill>
              </a:rPr>
              <a:t>0,6035 $</a:t>
            </a:r>
          </a:p>
        </p:txBody>
      </p:sp>
      <p:sp>
        <p:nvSpPr>
          <p:cNvPr id="14" name="Metin kutusu 13"/>
          <p:cNvSpPr txBox="1"/>
          <p:nvPr/>
        </p:nvSpPr>
        <p:spPr>
          <a:xfrm>
            <a:off x="7600849" y="1348437"/>
            <a:ext cx="945243" cy="461665"/>
          </a:xfrm>
          <a:prstGeom prst="rect">
            <a:avLst/>
          </a:prstGeom>
          <a:noFill/>
          <a:ln>
            <a:solidFill>
              <a:schemeClr val="accent1"/>
            </a:solidFill>
          </a:ln>
        </p:spPr>
        <p:txBody>
          <a:bodyPr wrap="square" rtlCol="0">
            <a:spAutoFit/>
          </a:bodyPr>
          <a:lstStyle/>
          <a:p>
            <a:pPr algn="ctr"/>
            <a:r>
              <a:rPr lang="tr-TR" sz="1200" b="1" dirty="0">
                <a:solidFill>
                  <a:prstClr val="black"/>
                </a:solidFill>
              </a:rPr>
              <a:t>7.3.2022</a:t>
            </a:r>
          </a:p>
          <a:p>
            <a:pPr algn="ctr"/>
            <a:r>
              <a:rPr lang="tr-TR" sz="1200" b="1" dirty="0">
                <a:solidFill>
                  <a:prstClr val="black"/>
                </a:solidFill>
              </a:rPr>
              <a:t>5,036 $</a:t>
            </a:r>
          </a:p>
        </p:txBody>
      </p:sp>
      <p:sp>
        <p:nvSpPr>
          <p:cNvPr id="15" name="Metin kutusu 14"/>
          <p:cNvSpPr txBox="1"/>
          <p:nvPr/>
        </p:nvSpPr>
        <p:spPr>
          <a:xfrm>
            <a:off x="7077711" y="3482683"/>
            <a:ext cx="814614" cy="461665"/>
          </a:xfrm>
          <a:prstGeom prst="rect">
            <a:avLst/>
          </a:prstGeom>
          <a:noFill/>
          <a:ln>
            <a:solidFill>
              <a:schemeClr val="accent1"/>
            </a:solidFill>
          </a:ln>
        </p:spPr>
        <p:txBody>
          <a:bodyPr wrap="square" rtlCol="0">
            <a:spAutoFit/>
          </a:bodyPr>
          <a:lstStyle/>
          <a:p>
            <a:pPr algn="ctr"/>
            <a:r>
              <a:rPr lang="tr-TR" sz="1200" b="1" dirty="0">
                <a:solidFill>
                  <a:prstClr val="black"/>
                </a:solidFill>
              </a:rPr>
              <a:t>19.3.2020</a:t>
            </a:r>
          </a:p>
          <a:p>
            <a:pPr algn="ctr"/>
            <a:r>
              <a:rPr lang="tr-TR" sz="1200" b="1" dirty="0">
                <a:solidFill>
                  <a:prstClr val="black"/>
                </a:solidFill>
              </a:rPr>
              <a:t>1,970 $</a:t>
            </a:r>
          </a:p>
        </p:txBody>
      </p:sp>
      <p:cxnSp>
        <p:nvCxnSpPr>
          <p:cNvPr id="8" name="Düz Ok Bağlayıcısı 7"/>
          <p:cNvCxnSpPr/>
          <p:nvPr/>
        </p:nvCxnSpPr>
        <p:spPr>
          <a:xfrm flipH="1">
            <a:off x="4308550" y="1711653"/>
            <a:ext cx="79829" cy="3164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Düz Ok Bağlayıcısı 15"/>
          <p:cNvCxnSpPr>
            <a:stCxn id="10" idx="0"/>
          </p:cNvCxnSpPr>
          <p:nvPr/>
        </p:nvCxnSpPr>
        <p:spPr>
          <a:xfrm flipV="1">
            <a:off x="5792174" y="3482683"/>
            <a:ext cx="194128" cy="2031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AB1C8AA6-2DB8-E6BF-357B-1DF1CB6127D9}"/>
              </a:ext>
            </a:extLst>
          </p:cNvPr>
          <p:cNvSpPr txBox="1"/>
          <p:nvPr/>
        </p:nvSpPr>
        <p:spPr>
          <a:xfrm>
            <a:off x="8029882" y="2887483"/>
            <a:ext cx="945243" cy="461665"/>
          </a:xfrm>
          <a:prstGeom prst="rect">
            <a:avLst/>
          </a:prstGeom>
          <a:noFill/>
          <a:ln>
            <a:solidFill>
              <a:schemeClr val="accent1"/>
            </a:solidFill>
          </a:ln>
        </p:spPr>
        <p:txBody>
          <a:bodyPr wrap="square" rtlCol="0">
            <a:spAutoFit/>
          </a:bodyPr>
          <a:lstStyle/>
          <a:p>
            <a:pPr algn="ctr"/>
            <a:r>
              <a:rPr lang="tr-TR" sz="1200" b="1" dirty="0">
                <a:solidFill>
                  <a:prstClr val="black"/>
                </a:solidFill>
              </a:rPr>
              <a:t>15.7.2022</a:t>
            </a:r>
          </a:p>
          <a:p>
            <a:pPr algn="ctr"/>
            <a:r>
              <a:rPr lang="tr-TR" sz="1200" b="1" dirty="0">
                <a:solidFill>
                  <a:prstClr val="black"/>
                </a:solidFill>
              </a:rPr>
              <a:t>3,128 $</a:t>
            </a:r>
          </a:p>
        </p:txBody>
      </p:sp>
      <p:sp>
        <p:nvSpPr>
          <p:cNvPr id="7" name="Metin kutusu 6">
            <a:extLst>
              <a:ext uri="{FF2B5EF4-FFF2-40B4-BE49-F238E27FC236}">
                <a16:creationId xmlns:a16="http://schemas.microsoft.com/office/drawing/2014/main" id="{0746B33E-7CB2-7F1E-8C8B-C87F9F18AE00}"/>
              </a:ext>
            </a:extLst>
          </p:cNvPr>
          <p:cNvSpPr txBox="1"/>
          <p:nvPr/>
        </p:nvSpPr>
        <p:spPr>
          <a:xfrm>
            <a:off x="8380199" y="1800165"/>
            <a:ext cx="763802" cy="461665"/>
          </a:xfrm>
          <a:prstGeom prst="rect">
            <a:avLst/>
          </a:prstGeom>
          <a:noFill/>
          <a:ln>
            <a:solidFill>
              <a:schemeClr val="accent1"/>
            </a:solidFill>
          </a:ln>
        </p:spPr>
        <p:txBody>
          <a:bodyPr wrap="square" rtlCol="0">
            <a:spAutoFit/>
          </a:bodyPr>
          <a:lstStyle/>
          <a:p>
            <a:pPr algn="ctr"/>
            <a:r>
              <a:rPr lang="tr-TR" sz="1200" b="1" dirty="0">
                <a:solidFill>
                  <a:prstClr val="black"/>
                </a:solidFill>
              </a:rPr>
              <a:t>26.01.24</a:t>
            </a:r>
          </a:p>
          <a:p>
            <a:pPr algn="ctr"/>
            <a:r>
              <a:rPr lang="tr-TR" sz="1200" b="1" dirty="0">
                <a:solidFill>
                  <a:prstClr val="black"/>
                </a:solidFill>
              </a:rPr>
              <a:t>4.267</a:t>
            </a:r>
          </a:p>
        </p:txBody>
      </p:sp>
    </p:spTree>
    <p:extLst>
      <p:ext uri="{BB962C8B-B14F-4D97-AF65-F5344CB8AC3E}">
        <p14:creationId xmlns:p14="http://schemas.microsoft.com/office/powerpoint/2010/main" val="35620855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öykü gelişim çizgisi; kumpas; grafiğini çıkarma, çizgi, ekran görüntüsü içeren bir resim&#10;&#10;Açıklama otomatik olarak oluşturuldu">
            <a:extLst>
              <a:ext uri="{FF2B5EF4-FFF2-40B4-BE49-F238E27FC236}">
                <a16:creationId xmlns:a16="http://schemas.microsoft.com/office/drawing/2014/main" id="{288EA83D-B12C-9800-F944-6DC3D9DD5B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88" y="1445931"/>
            <a:ext cx="8963025" cy="4768257"/>
          </a:xfrm>
          <a:noFill/>
        </p:spPr>
      </p:pic>
      <p:sp>
        <p:nvSpPr>
          <p:cNvPr id="9" name="Metin kutusu 8">
            <a:extLst>
              <a:ext uri="{FF2B5EF4-FFF2-40B4-BE49-F238E27FC236}">
                <a16:creationId xmlns:a16="http://schemas.microsoft.com/office/drawing/2014/main" id="{214A7796-E15C-17BA-ADAA-A4822C5E92B4}"/>
              </a:ext>
            </a:extLst>
          </p:cNvPr>
          <p:cNvSpPr txBox="1"/>
          <p:nvPr/>
        </p:nvSpPr>
        <p:spPr>
          <a:xfrm>
            <a:off x="186611" y="233266"/>
            <a:ext cx="8733453" cy="707886"/>
          </a:xfrm>
          <a:prstGeom prst="rect">
            <a:avLst/>
          </a:prstGeom>
          <a:noFill/>
        </p:spPr>
        <p:txBody>
          <a:bodyPr wrap="square">
            <a:spAutoFit/>
          </a:bodyPr>
          <a:lstStyle/>
          <a:p>
            <a:pPr algn="ctr"/>
            <a:r>
              <a:rPr lang="tr-TR" sz="4000" dirty="0">
                <a:latin typeface="Times New Roman" panose="02020603050405020304" pitchFamily="18" charset="0"/>
                <a:cs typeface="Times New Roman" panose="02020603050405020304" pitchFamily="18" charset="0"/>
              </a:rPr>
              <a:t>BAKIR FİYATI</a:t>
            </a:r>
            <a:endParaRPr lang="tr-TR" sz="4000" dirty="0"/>
          </a:p>
        </p:txBody>
      </p:sp>
      <p:pic>
        <p:nvPicPr>
          <p:cNvPr id="3" name="Resim 2">
            <a:extLst>
              <a:ext uri="{FF2B5EF4-FFF2-40B4-BE49-F238E27FC236}">
                <a16:creationId xmlns:a16="http://schemas.microsoft.com/office/drawing/2014/main" id="{E50D892D-3D6A-DD96-0A8A-89320634751E}"/>
              </a:ext>
            </a:extLst>
          </p:cNvPr>
          <p:cNvPicPr>
            <a:picLocks noChangeAspect="1"/>
          </p:cNvPicPr>
          <p:nvPr/>
        </p:nvPicPr>
        <p:blipFill>
          <a:blip r:embed="rId3"/>
          <a:stretch>
            <a:fillRect/>
          </a:stretch>
        </p:blipFill>
        <p:spPr>
          <a:xfrm>
            <a:off x="252604" y="4553013"/>
            <a:ext cx="951058" cy="512108"/>
          </a:xfrm>
          <a:prstGeom prst="rect">
            <a:avLst/>
          </a:prstGeom>
        </p:spPr>
      </p:pic>
      <p:pic>
        <p:nvPicPr>
          <p:cNvPr id="4" name="Resim 3">
            <a:extLst>
              <a:ext uri="{FF2B5EF4-FFF2-40B4-BE49-F238E27FC236}">
                <a16:creationId xmlns:a16="http://schemas.microsoft.com/office/drawing/2014/main" id="{DD4C3806-856E-CC29-B342-3806D83EAFE4}"/>
              </a:ext>
            </a:extLst>
          </p:cNvPr>
          <p:cNvPicPr>
            <a:picLocks noChangeAspect="1"/>
          </p:cNvPicPr>
          <p:nvPr/>
        </p:nvPicPr>
        <p:blipFill>
          <a:blip r:embed="rId4"/>
          <a:stretch>
            <a:fillRect/>
          </a:stretch>
        </p:blipFill>
        <p:spPr>
          <a:xfrm>
            <a:off x="1006815" y="1894479"/>
            <a:ext cx="932769" cy="512108"/>
          </a:xfrm>
          <a:prstGeom prst="rect">
            <a:avLst/>
          </a:prstGeom>
        </p:spPr>
      </p:pic>
      <p:pic>
        <p:nvPicPr>
          <p:cNvPr id="6" name="Resim 5">
            <a:extLst>
              <a:ext uri="{FF2B5EF4-FFF2-40B4-BE49-F238E27FC236}">
                <a16:creationId xmlns:a16="http://schemas.microsoft.com/office/drawing/2014/main" id="{7763848E-FB33-4DF8-34A3-4BBC0B25CC96}"/>
              </a:ext>
            </a:extLst>
          </p:cNvPr>
          <p:cNvPicPr>
            <a:picLocks noChangeAspect="1"/>
          </p:cNvPicPr>
          <p:nvPr/>
        </p:nvPicPr>
        <p:blipFill>
          <a:blip r:embed="rId5"/>
          <a:stretch>
            <a:fillRect/>
          </a:stretch>
        </p:blipFill>
        <p:spPr>
          <a:xfrm>
            <a:off x="1742401" y="1638425"/>
            <a:ext cx="883997" cy="512108"/>
          </a:xfrm>
          <a:prstGeom prst="rect">
            <a:avLst/>
          </a:prstGeom>
        </p:spPr>
      </p:pic>
      <p:pic>
        <p:nvPicPr>
          <p:cNvPr id="7" name="Resim 6">
            <a:extLst>
              <a:ext uri="{FF2B5EF4-FFF2-40B4-BE49-F238E27FC236}">
                <a16:creationId xmlns:a16="http://schemas.microsoft.com/office/drawing/2014/main" id="{91ABC1D0-9BD1-D07A-8F5B-2B9BB81A748A}"/>
              </a:ext>
            </a:extLst>
          </p:cNvPr>
          <p:cNvPicPr>
            <a:picLocks noChangeAspect="1"/>
          </p:cNvPicPr>
          <p:nvPr/>
        </p:nvPicPr>
        <p:blipFill>
          <a:blip r:embed="rId6"/>
          <a:stretch>
            <a:fillRect/>
          </a:stretch>
        </p:blipFill>
        <p:spPr>
          <a:xfrm>
            <a:off x="1742401" y="4122066"/>
            <a:ext cx="1048603" cy="512108"/>
          </a:xfrm>
          <a:prstGeom prst="rect">
            <a:avLst/>
          </a:prstGeom>
        </p:spPr>
      </p:pic>
      <p:pic>
        <p:nvPicPr>
          <p:cNvPr id="8" name="Resim 7">
            <a:extLst>
              <a:ext uri="{FF2B5EF4-FFF2-40B4-BE49-F238E27FC236}">
                <a16:creationId xmlns:a16="http://schemas.microsoft.com/office/drawing/2014/main" id="{9A322F49-6290-16E3-93FF-46F985D11AA9}"/>
              </a:ext>
            </a:extLst>
          </p:cNvPr>
          <p:cNvPicPr>
            <a:picLocks noChangeAspect="1"/>
          </p:cNvPicPr>
          <p:nvPr/>
        </p:nvPicPr>
        <p:blipFill>
          <a:blip r:embed="rId7"/>
          <a:stretch>
            <a:fillRect/>
          </a:stretch>
        </p:blipFill>
        <p:spPr>
          <a:xfrm>
            <a:off x="2541652" y="1510398"/>
            <a:ext cx="944962" cy="512108"/>
          </a:xfrm>
          <a:prstGeom prst="rect">
            <a:avLst/>
          </a:prstGeom>
        </p:spPr>
      </p:pic>
      <p:pic>
        <p:nvPicPr>
          <p:cNvPr id="10" name="Resim 9">
            <a:extLst>
              <a:ext uri="{FF2B5EF4-FFF2-40B4-BE49-F238E27FC236}">
                <a16:creationId xmlns:a16="http://schemas.microsoft.com/office/drawing/2014/main" id="{EB2FC5F6-2011-9C40-35B7-FA919D279BF9}"/>
              </a:ext>
            </a:extLst>
          </p:cNvPr>
          <p:cNvPicPr>
            <a:picLocks noChangeAspect="1"/>
          </p:cNvPicPr>
          <p:nvPr/>
        </p:nvPicPr>
        <p:blipFill>
          <a:blip r:embed="rId8"/>
          <a:stretch>
            <a:fillRect/>
          </a:stretch>
        </p:blipFill>
        <p:spPr>
          <a:xfrm>
            <a:off x="3412604" y="3740213"/>
            <a:ext cx="1030313" cy="512108"/>
          </a:xfrm>
          <a:prstGeom prst="rect">
            <a:avLst/>
          </a:prstGeom>
        </p:spPr>
      </p:pic>
      <p:pic>
        <p:nvPicPr>
          <p:cNvPr id="11" name="Resim 10">
            <a:extLst>
              <a:ext uri="{FF2B5EF4-FFF2-40B4-BE49-F238E27FC236}">
                <a16:creationId xmlns:a16="http://schemas.microsoft.com/office/drawing/2014/main" id="{D6C4425B-1C35-63DD-2836-795211326639}"/>
              </a:ext>
            </a:extLst>
          </p:cNvPr>
          <p:cNvPicPr>
            <a:picLocks noChangeAspect="1"/>
          </p:cNvPicPr>
          <p:nvPr/>
        </p:nvPicPr>
        <p:blipFill>
          <a:blip r:embed="rId9"/>
          <a:stretch>
            <a:fillRect/>
          </a:stretch>
        </p:blipFill>
        <p:spPr>
          <a:xfrm>
            <a:off x="4569917" y="3740213"/>
            <a:ext cx="829128" cy="512108"/>
          </a:xfrm>
          <a:prstGeom prst="rect">
            <a:avLst/>
          </a:prstGeom>
        </p:spPr>
      </p:pic>
      <p:pic>
        <p:nvPicPr>
          <p:cNvPr id="12" name="Resim 11">
            <a:extLst>
              <a:ext uri="{FF2B5EF4-FFF2-40B4-BE49-F238E27FC236}">
                <a16:creationId xmlns:a16="http://schemas.microsoft.com/office/drawing/2014/main" id="{B2C8C984-C963-13FA-6068-0C88031F37AC}"/>
              </a:ext>
            </a:extLst>
          </p:cNvPr>
          <p:cNvPicPr>
            <a:picLocks noChangeAspect="1"/>
          </p:cNvPicPr>
          <p:nvPr/>
        </p:nvPicPr>
        <p:blipFill>
          <a:blip r:embed="rId10"/>
          <a:stretch>
            <a:fillRect/>
          </a:stretch>
        </p:blipFill>
        <p:spPr>
          <a:xfrm>
            <a:off x="4553337" y="1254344"/>
            <a:ext cx="957155" cy="512108"/>
          </a:xfrm>
          <a:prstGeom prst="rect">
            <a:avLst/>
          </a:prstGeom>
        </p:spPr>
      </p:pic>
      <p:pic>
        <p:nvPicPr>
          <p:cNvPr id="13" name="Resim 12">
            <a:extLst>
              <a:ext uri="{FF2B5EF4-FFF2-40B4-BE49-F238E27FC236}">
                <a16:creationId xmlns:a16="http://schemas.microsoft.com/office/drawing/2014/main" id="{28C1D491-C469-1BCA-2E59-BDDABD2D4B23}"/>
              </a:ext>
            </a:extLst>
          </p:cNvPr>
          <p:cNvPicPr>
            <a:picLocks noChangeAspect="1"/>
          </p:cNvPicPr>
          <p:nvPr/>
        </p:nvPicPr>
        <p:blipFill>
          <a:blip r:embed="rId11"/>
          <a:stretch>
            <a:fillRect/>
          </a:stretch>
        </p:blipFill>
        <p:spPr>
          <a:xfrm>
            <a:off x="5160222" y="2916892"/>
            <a:ext cx="957155" cy="512108"/>
          </a:xfrm>
          <a:prstGeom prst="rect">
            <a:avLst/>
          </a:prstGeom>
        </p:spPr>
      </p:pic>
      <p:pic>
        <p:nvPicPr>
          <p:cNvPr id="15" name="Resim 14">
            <a:extLst>
              <a:ext uri="{FF2B5EF4-FFF2-40B4-BE49-F238E27FC236}">
                <a16:creationId xmlns:a16="http://schemas.microsoft.com/office/drawing/2014/main" id="{0507A4F7-8AEA-67C4-1243-4EC75D680AAA}"/>
              </a:ext>
            </a:extLst>
          </p:cNvPr>
          <p:cNvPicPr>
            <a:picLocks noChangeAspect="1"/>
          </p:cNvPicPr>
          <p:nvPr/>
        </p:nvPicPr>
        <p:blipFill>
          <a:blip r:embed="rId12"/>
          <a:stretch>
            <a:fillRect/>
          </a:stretch>
        </p:blipFill>
        <p:spPr>
          <a:xfrm>
            <a:off x="5550648" y="1189877"/>
            <a:ext cx="774259" cy="512108"/>
          </a:xfrm>
          <a:prstGeom prst="rect">
            <a:avLst/>
          </a:prstGeom>
        </p:spPr>
      </p:pic>
    </p:spTree>
    <p:extLst>
      <p:ext uri="{BB962C8B-B14F-4D97-AF65-F5344CB8AC3E}">
        <p14:creationId xmlns:p14="http://schemas.microsoft.com/office/powerpoint/2010/main" val="199846799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1711C-8449-CB94-CEFF-D5ECA376782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FC49C9D-E1B1-2F35-5FDC-DE06363EF9C7}"/>
              </a:ext>
            </a:extLst>
          </p:cNvPr>
          <p:cNvSpPr>
            <a:spLocks noGrp="1"/>
          </p:cNvSpPr>
          <p:nvPr>
            <p:ph type="title"/>
          </p:nvPr>
        </p:nvSpPr>
        <p:spPr>
          <a:xfrm>
            <a:off x="457200" y="274638"/>
            <a:ext cx="8229600" cy="714407"/>
          </a:xfrm>
        </p:spPr>
        <p:txBody>
          <a:bodyPr>
            <a:normAutofit fontScale="90000"/>
          </a:bodyPr>
          <a:lstStyle/>
          <a:p>
            <a:r>
              <a:rPr lang="tr-TR" dirty="0">
                <a:latin typeface="Times New Roman" panose="02020603050405020304" pitchFamily="18" charset="0"/>
                <a:cs typeface="Times New Roman" panose="02020603050405020304" pitchFamily="18" charset="0"/>
              </a:rPr>
              <a:t>BAKIR  FİYATI</a:t>
            </a:r>
            <a:endParaRPr lang="tr-TR" dirty="0"/>
          </a:p>
        </p:txBody>
      </p:sp>
      <p:pic>
        <p:nvPicPr>
          <p:cNvPr id="4" name="Resim 3">
            <a:extLst>
              <a:ext uri="{FF2B5EF4-FFF2-40B4-BE49-F238E27FC236}">
                <a16:creationId xmlns:a16="http://schemas.microsoft.com/office/drawing/2014/main" id="{DF18699E-D823-9661-524F-81188DC3168D}"/>
              </a:ext>
            </a:extLst>
          </p:cNvPr>
          <p:cNvPicPr>
            <a:picLocks noChangeAspect="1"/>
          </p:cNvPicPr>
          <p:nvPr/>
        </p:nvPicPr>
        <p:blipFill>
          <a:blip r:embed="rId2"/>
          <a:stretch>
            <a:fillRect/>
          </a:stretch>
        </p:blipFill>
        <p:spPr>
          <a:xfrm>
            <a:off x="923584" y="1604559"/>
            <a:ext cx="883997" cy="512108"/>
          </a:xfrm>
          <a:prstGeom prst="rect">
            <a:avLst/>
          </a:prstGeom>
        </p:spPr>
      </p:pic>
      <p:pic>
        <p:nvPicPr>
          <p:cNvPr id="6" name="Resim 5">
            <a:extLst>
              <a:ext uri="{FF2B5EF4-FFF2-40B4-BE49-F238E27FC236}">
                <a16:creationId xmlns:a16="http://schemas.microsoft.com/office/drawing/2014/main" id="{74B173E2-BD8D-6452-6336-5C2674D64A14}"/>
              </a:ext>
            </a:extLst>
          </p:cNvPr>
          <p:cNvPicPr>
            <a:picLocks noChangeAspect="1"/>
          </p:cNvPicPr>
          <p:nvPr/>
        </p:nvPicPr>
        <p:blipFill>
          <a:blip r:embed="rId3"/>
          <a:stretch>
            <a:fillRect/>
          </a:stretch>
        </p:blipFill>
        <p:spPr>
          <a:xfrm>
            <a:off x="1155147" y="4620746"/>
            <a:ext cx="1042506" cy="512108"/>
          </a:xfrm>
          <a:prstGeom prst="rect">
            <a:avLst/>
          </a:prstGeom>
        </p:spPr>
      </p:pic>
      <p:pic>
        <p:nvPicPr>
          <p:cNvPr id="8" name="Resim 7">
            <a:extLst>
              <a:ext uri="{FF2B5EF4-FFF2-40B4-BE49-F238E27FC236}">
                <a16:creationId xmlns:a16="http://schemas.microsoft.com/office/drawing/2014/main" id="{5FC99CA6-699C-175C-6C91-CB6267D93E9A}"/>
              </a:ext>
            </a:extLst>
          </p:cNvPr>
          <p:cNvPicPr>
            <a:picLocks noChangeAspect="1"/>
          </p:cNvPicPr>
          <p:nvPr/>
        </p:nvPicPr>
        <p:blipFill>
          <a:blip r:embed="rId4"/>
          <a:stretch>
            <a:fillRect/>
          </a:stretch>
        </p:blipFill>
        <p:spPr>
          <a:xfrm>
            <a:off x="4414814" y="4108638"/>
            <a:ext cx="1042506" cy="512108"/>
          </a:xfrm>
          <a:prstGeom prst="rect">
            <a:avLst/>
          </a:prstGeom>
        </p:spPr>
      </p:pic>
      <p:pic>
        <p:nvPicPr>
          <p:cNvPr id="9" name="Resim 8">
            <a:extLst>
              <a:ext uri="{FF2B5EF4-FFF2-40B4-BE49-F238E27FC236}">
                <a16:creationId xmlns:a16="http://schemas.microsoft.com/office/drawing/2014/main" id="{A0D64EC8-E982-96F4-D497-5387C88D3C6E}"/>
              </a:ext>
            </a:extLst>
          </p:cNvPr>
          <p:cNvPicPr>
            <a:picLocks noChangeAspect="1"/>
          </p:cNvPicPr>
          <p:nvPr/>
        </p:nvPicPr>
        <p:blipFill>
          <a:blip r:embed="rId5"/>
          <a:stretch>
            <a:fillRect/>
          </a:stretch>
        </p:blipFill>
        <p:spPr>
          <a:xfrm>
            <a:off x="6321237" y="4108638"/>
            <a:ext cx="932769" cy="512108"/>
          </a:xfrm>
          <a:prstGeom prst="rect">
            <a:avLst/>
          </a:prstGeom>
        </p:spPr>
      </p:pic>
      <p:pic>
        <p:nvPicPr>
          <p:cNvPr id="11" name="Resim 10">
            <a:extLst>
              <a:ext uri="{FF2B5EF4-FFF2-40B4-BE49-F238E27FC236}">
                <a16:creationId xmlns:a16="http://schemas.microsoft.com/office/drawing/2014/main" id="{865D9175-CD21-0ABA-235E-87C609DE2C56}"/>
              </a:ext>
            </a:extLst>
          </p:cNvPr>
          <p:cNvPicPr>
            <a:picLocks noChangeAspect="1"/>
          </p:cNvPicPr>
          <p:nvPr/>
        </p:nvPicPr>
        <p:blipFill>
          <a:blip r:embed="rId6"/>
          <a:stretch>
            <a:fillRect/>
          </a:stretch>
        </p:blipFill>
        <p:spPr>
          <a:xfrm>
            <a:off x="7362348" y="3112211"/>
            <a:ext cx="957155" cy="512108"/>
          </a:xfrm>
          <a:prstGeom prst="rect">
            <a:avLst/>
          </a:prstGeom>
        </p:spPr>
      </p:pic>
      <p:pic>
        <p:nvPicPr>
          <p:cNvPr id="16" name="İçerik Yer Tutucusu 15" descr="öykü gelişim çizgisi; kumpas; grafiğini çıkarma, çizgi, ekran görüntüsü içeren bir resim&#10;&#10;Açıklama otomatik olarak oluşturuldu">
            <a:extLst>
              <a:ext uri="{FF2B5EF4-FFF2-40B4-BE49-F238E27FC236}">
                <a16:creationId xmlns:a16="http://schemas.microsoft.com/office/drawing/2014/main" id="{501F23B7-F1FA-6B7F-7C17-C86FC62E8953}"/>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02388" y="1555812"/>
            <a:ext cx="8786191" cy="4876800"/>
          </a:xfrm>
        </p:spPr>
      </p:pic>
      <p:pic>
        <p:nvPicPr>
          <p:cNvPr id="17" name="Resim 16">
            <a:extLst>
              <a:ext uri="{FF2B5EF4-FFF2-40B4-BE49-F238E27FC236}">
                <a16:creationId xmlns:a16="http://schemas.microsoft.com/office/drawing/2014/main" id="{6DFDB011-FE2C-92FC-A740-58C66C34F747}"/>
              </a:ext>
            </a:extLst>
          </p:cNvPr>
          <p:cNvPicPr>
            <a:picLocks noChangeAspect="1"/>
          </p:cNvPicPr>
          <p:nvPr/>
        </p:nvPicPr>
        <p:blipFill>
          <a:blip r:embed="rId8"/>
          <a:stretch>
            <a:fillRect/>
          </a:stretch>
        </p:blipFill>
        <p:spPr>
          <a:xfrm>
            <a:off x="8031312" y="890152"/>
            <a:ext cx="957267" cy="714407"/>
          </a:xfrm>
          <a:prstGeom prst="rect">
            <a:avLst/>
          </a:prstGeom>
        </p:spPr>
      </p:pic>
      <p:pic>
        <p:nvPicPr>
          <p:cNvPr id="18" name="Resim 17">
            <a:extLst>
              <a:ext uri="{FF2B5EF4-FFF2-40B4-BE49-F238E27FC236}">
                <a16:creationId xmlns:a16="http://schemas.microsoft.com/office/drawing/2014/main" id="{C40A834D-5F3C-4268-2C86-4012CEEBBBD6}"/>
              </a:ext>
            </a:extLst>
          </p:cNvPr>
          <p:cNvPicPr>
            <a:picLocks noChangeAspect="1"/>
          </p:cNvPicPr>
          <p:nvPr/>
        </p:nvPicPr>
        <p:blipFill>
          <a:blip r:embed="rId9"/>
          <a:stretch>
            <a:fillRect/>
          </a:stretch>
        </p:blipFill>
        <p:spPr>
          <a:xfrm>
            <a:off x="7074157" y="1155825"/>
            <a:ext cx="957155" cy="714406"/>
          </a:xfrm>
          <a:prstGeom prst="rect">
            <a:avLst/>
          </a:prstGeom>
        </p:spPr>
      </p:pic>
      <p:pic>
        <p:nvPicPr>
          <p:cNvPr id="19" name="Resim 18">
            <a:extLst>
              <a:ext uri="{FF2B5EF4-FFF2-40B4-BE49-F238E27FC236}">
                <a16:creationId xmlns:a16="http://schemas.microsoft.com/office/drawing/2014/main" id="{2322AF52-719C-09E9-16AD-3B89DD42D2AE}"/>
              </a:ext>
            </a:extLst>
          </p:cNvPr>
          <p:cNvPicPr>
            <a:picLocks noChangeAspect="1"/>
          </p:cNvPicPr>
          <p:nvPr/>
        </p:nvPicPr>
        <p:blipFill>
          <a:blip r:embed="rId6"/>
          <a:stretch>
            <a:fillRect/>
          </a:stretch>
        </p:blipFill>
        <p:spPr>
          <a:xfrm>
            <a:off x="7514748" y="3264611"/>
            <a:ext cx="957155" cy="512108"/>
          </a:xfrm>
          <a:prstGeom prst="rect">
            <a:avLst/>
          </a:prstGeom>
        </p:spPr>
      </p:pic>
      <p:pic>
        <p:nvPicPr>
          <p:cNvPr id="20" name="Resim 19">
            <a:extLst>
              <a:ext uri="{FF2B5EF4-FFF2-40B4-BE49-F238E27FC236}">
                <a16:creationId xmlns:a16="http://schemas.microsoft.com/office/drawing/2014/main" id="{ECF562EB-43D6-43AC-8816-62EBF243346E}"/>
              </a:ext>
            </a:extLst>
          </p:cNvPr>
          <p:cNvPicPr>
            <a:picLocks noChangeAspect="1"/>
          </p:cNvPicPr>
          <p:nvPr/>
        </p:nvPicPr>
        <p:blipFill>
          <a:blip r:embed="rId5"/>
          <a:stretch>
            <a:fillRect/>
          </a:stretch>
        </p:blipFill>
        <p:spPr>
          <a:xfrm>
            <a:off x="6162715" y="4261038"/>
            <a:ext cx="932769" cy="512108"/>
          </a:xfrm>
          <a:prstGeom prst="rect">
            <a:avLst/>
          </a:prstGeom>
        </p:spPr>
      </p:pic>
      <p:pic>
        <p:nvPicPr>
          <p:cNvPr id="21" name="Resim 20">
            <a:extLst>
              <a:ext uri="{FF2B5EF4-FFF2-40B4-BE49-F238E27FC236}">
                <a16:creationId xmlns:a16="http://schemas.microsoft.com/office/drawing/2014/main" id="{3A4691C1-9A31-89A8-765E-B727183E012A}"/>
              </a:ext>
            </a:extLst>
          </p:cNvPr>
          <p:cNvPicPr>
            <a:picLocks noChangeAspect="1"/>
          </p:cNvPicPr>
          <p:nvPr/>
        </p:nvPicPr>
        <p:blipFill>
          <a:blip r:embed="rId4"/>
          <a:stretch>
            <a:fillRect/>
          </a:stretch>
        </p:blipFill>
        <p:spPr>
          <a:xfrm>
            <a:off x="4411210" y="4261038"/>
            <a:ext cx="932770" cy="512108"/>
          </a:xfrm>
          <a:prstGeom prst="rect">
            <a:avLst/>
          </a:prstGeom>
        </p:spPr>
      </p:pic>
      <p:pic>
        <p:nvPicPr>
          <p:cNvPr id="22" name="Resim 21">
            <a:extLst>
              <a:ext uri="{FF2B5EF4-FFF2-40B4-BE49-F238E27FC236}">
                <a16:creationId xmlns:a16="http://schemas.microsoft.com/office/drawing/2014/main" id="{3CE6008D-92DC-370F-F1E7-4733F7E7177B}"/>
              </a:ext>
            </a:extLst>
          </p:cNvPr>
          <p:cNvPicPr>
            <a:picLocks noChangeAspect="1"/>
          </p:cNvPicPr>
          <p:nvPr/>
        </p:nvPicPr>
        <p:blipFill>
          <a:blip r:embed="rId3"/>
          <a:stretch>
            <a:fillRect/>
          </a:stretch>
        </p:blipFill>
        <p:spPr>
          <a:xfrm>
            <a:off x="1155147" y="4773146"/>
            <a:ext cx="893369" cy="512108"/>
          </a:xfrm>
          <a:prstGeom prst="rect">
            <a:avLst/>
          </a:prstGeom>
        </p:spPr>
      </p:pic>
      <p:pic>
        <p:nvPicPr>
          <p:cNvPr id="23" name="Resim 22">
            <a:extLst>
              <a:ext uri="{FF2B5EF4-FFF2-40B4-BE49-F238E27FC236}">
                <a16:creationId xmlns:a16="http://schemas.microsoft.com/office/drawing/2014/main" id="{8924C5B4-90B6-46C7-BAED-B9F0262828EA}"/>
              </a:ext>
            </a:extLst>
          </p:cNvPr>
          <p:cNvPicPr>
            <a:picLocks noChangeAspect="1"/>
          </p:cNvPicPr>
          <p:nvPr/>
        </p:nvPicPr>
        <p:blipFill>
          <a:blip r:embed="rId2"/>
          <a:stretch>
            <a:fillRect/>
          </a:stretch>
        </p:blipFill>
        <p:spPr>
          <a:xfrm>
            <a:off x="917476" y="1756958"/>
            <a:ext cx="751307" cy="701379"/>
          </a:xfrm>
          <a:prstGeom prst="rect">
            <a:avLst/>
          </a:prstGeom>
        </p:spPr>
      </p:pic>
      <p:pic>
        <p:nvPicPr>
          <p:cNvPr id="24" name="Resim 23">
            <a:extLst>
              <a:ext uri="{FF2B5EF4-FFF2-40B4-BE49-F238E27FC236}">
                <a16:creationId xmlns:a16="http://schemas.microsoft.com/office/drawing/2014/main" id="{40E24AD9-1C5D-99EB-A5F6-6E312E6632AA}"/>
              </a:ext>
            </a:extLst>
          </p:cNvPr>
          <p:cNvPicPr>
            <a:picLocks noChangeAspect="1"/>
          </p:cNvPicPr>
          <p:nvPr/>
        </p:nvPicPr>
        <p:blipFill>
          <a:blip r:embed="rId10"/>
          <a:stretch>
            <a:fillRect/>
          </a:stretch>
        </p:blipFill>
        <p:spPr>
          <a:xfrm>
            <a:off x="2197654" y="1497495"/>
            <a:ext cx="883997" cy="619171"/>
          </a:xfrm>
          <a:prstGeom prst="rect">
            <a:avLst/>
          </a:prstGeom>
        </p:spPr>
      </p:pic>
      <p:pic>
        <p:nvPicPr>
          <p:cNvPr id="26" name="Resim 25">
            <a:extLst>
              <a:ext uri="{FF2B5EF4-FFF2-40B4-BE49-F238E27FC236}">
                <a16:creationId xmlns:a16="http://schemas.microsoft.com/office/drawing/2014/main" id="{5910F54E-6488-41D1-CEF5-6A4AF7A8CD54}"/>
              </a:ext>
            </a:extLst>
          </p:cNvPr>
          <p:cNvPicPr>
            <a:picLocks noChangeAspect="1"/>
          </p:cNvPicPr>
          <p:nvPr/>
        </p:nvPicPr>
        <p:blipFill>
          <a:blip r:embed="rId11"/>
          <a:stretch>
            <a:fillRect/>
          </a:stretch>
        </p:blipFill>
        <p:spPr>
          <a:xfrm>
            <a:off x="-9185" y="2269066"/>
            <a:ext cx="751307" cy="594315"/>
          </a:xfrm>
          <a:prstGeom prst="rect">
            <a:avLst/>
          </a:prstGeom>
        </p:spPr>
      </p:pic>
    </p:spTree>
    <p:extLst>
      <p:ext uri="{BB962C8B-B14F-4D97-AF65-F5344CB8AC3E}">
        <p14:creationId xmlns:p14="http://schemas.microsoft.com/office/powerpoint/2010/main" val="41862972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B5941-3F69-283A-CD7E-33004682CB31}"/>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4314E1A7-85B7-80CB-CF07-BFEDD3C16A42}"/>
              </a:ext>
            </a:extLst>
          </p:cNvPr>
          <p:cNvSpPr>
            <a:spLocks noGrp="1"/>
          </p:cNvSpPr>
          <p:nvPr>
            <p:ph idx="4294967295"/>
          </p:nvPr>
        </p:nvSpPr>
        <p:spPr>
          <a:xfrm>
            <a:off x="500034" y="285728"/>
            <a:ext cx="8429684" cy="6215106"/>
          </a:xfrm>
          <a:ln w="76200">
            <a:solidFill>
              <a:schemeClr val="tx1"/>
            </a:solidFill>
          </a:ln>
        </p:spPr>
        <p:txBody>
          <a:bodyPr anchor="t"/>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None/>
            </a:pPr>
            <a:r>
              <a:rPr lang="tr-TR" sz="4800" b="1" dirty="0">
                <a:latin typeface="Times New Roman" panose="02020603050405020304" pitchFamily="18" charset="0"/>
                <a:cs typeface="Times New Roman" panose="02020603050405020304" pitchFamily="18" charset="0"/>
              </a:rPr>
              <a:t>ALÜMİNYUM  </a:t>
            </a:r>
          </a:p>
          <a:p>
            <a:pPr marL="457200" indent="-457200" algn="ctr" fontAlgn="base">
              <a:buNone/>
            </a:pPr>
            <a:r>
              <a:rPr lang="tr-TR" sz="4800" b="1" dirty="0">
                <a:latin typeface="Times New Roman" panose="02020603050405020304" pitchFamily="18" charset="0"/>
                <a:cs typeface="Times New Roman" panose="02020603050405020304" pitchFamily="18" charset="0"/>
              </a:rPr>
              <a:t>FİYATI</a:t>
            </a:r>
          </a:p>
        </p:txBody>
      </p:sp>
    </p:spTree>
    <p:extLst>
      <p:ext uri="{BB962C8B-B14F-4D97-AF65-F5344CB8AC3E}">
        <p14:creationId xmlns:p14="http://schemas.microsoft.com/office/powerpoint/2010/main" val="10429836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9B211-A83E-B321-2E41-359A6774C4A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0615ED2-37D1-94D9-8353-96C90F5002C3}"/>
              </a:ext>
            </a:extLst>
          </p:cNvPr>
          <p:cNvSpPr>
            <a:spLocks noGrp="1"/>
          </p:cNvSpPr>
          <p:nvPr>
            <p:ph type="title"/>
          </p:nvPr>
        </p:nvSpPr>
        <p:spPr>
          <a:xfrm>
            <a:off x="372533" y="96838"/>
            <a:ext cx="8229600" cy="656695"/>
          </a:xfrm>
        </p:spPr>
        <p:txBody>
          <a:bodyPr>
            <a:normAutofit fontScale="90000"/>
          </a:bodyPr>
          <a:lstStyle/>
          <a:p>
            <a:r>
              <a:rPr lang="tr-TR" sz="2200" b="1" dirty="0">
                <a:solidFill>
                  <a:prstClr val="black"/>
                </a:solidFill>
                <a:latin typeface="Times New Roman"/>
                <a:cs typeface="Times New Roman"/>
              </a:rPr>
              <a:t>9</a:t>
            </a:r>
            <a:r>
              <a:rPr kumimoji="0" lang="tr-TR" sz="2200" b="1" i="0" u="none" strike="noStrike" kern="1200" cap="none" spc="0" normalizeH="0" baseline="0" noProof="0" dirty="0">
                <a:ln>
                  <a:noFill/>
                </a:ln>
                <a:solidFill>
                  <a:prstClr val="black"/>
                </a:solidFill>
                <a:effectLst/>
                <a:uLnTx/>
                <a:uFillTx/>
                <a:latin typeface="Times New Roman"/>
                <a:cs typeface="Times New Roman"/>
              </a:rPr>
              <a:t>. ALÜMİNYUM FİYAT TABLOSU</a:t>
            </a:r>
            <a:br>
              <a:rPr lang="tr-TR" sz="2200" b="1" i="0" u="none" strike="noStrike" kern="1200" cap="none" spc="0" normalizeH="0" baseline="0" noProof="0" dirty="0">
                <a:ln>
                  <a:noFill/>
                </a:ln>
                <a:effectLst/>
                <a:uLnTx/>
                <a:uFillTx/>
                <a:latin typeface="Times New Roman" pitchFamily="18" charset="0"/>
                <a:cs typeface="Times New Roman" pitchFamily="18" charset="0"/>
              </a:rPr>
            </a:br>
            <a:r>
              <a:rPr kumimoji="0" lang="tr-TR" sz="2000" b="1" i="0" u="none" strike="noStrike" kern="1200" cap="none" spc="0" normalizeH="0" baseline="0" noProof="0" dirty="0">
                <a:ln>
                  <a:noFill/>
                </a:ln>
                <a:solidFill>
                  <a:prstClr val="black"/>
                </a:solidFill>
                <a:effectLst/>
                <a:uLnTx/>
                <a:uFillTx/>
                <a:latin typeface="Times New Roman"/>
                <a:cs typeface="Times New Roman"/>
              </a:rPr>
              <a:t>(Kaynak: </a:t>
            </a:r>
            <a:r>
              <a:rPr lang="tr-TR" sz="2000" b="1" dirty="0">
                <a:latin typeface="Times New Roman"/>
                <a:cs typeface="Times New Roman"/>
              </a:rPr>
              <a:t>: 22 Mart 2025  </a:t>
            </a:r>
            <a:r>
              <a:rPr kumimoji="0" lang="tr-TR" sz="2000" b="1" i="0" u="none" strike="noStrike" kern="1200" cap="none" spc="0" normalizeH="0" baseline="0" noProof="0" dirty="0">
                <a:ln>
                  <a:noFill/>
                </a:ln>
                <a:solidFill>
                  <a:prstClr val="black"/>
                </a:solidFill>
                <a:effectLst/>
                <a:uLnTx/>
                <a:uFillTx/>
                <a:latin typeface="Calibri"/>
                <a:ea typeface="+mj-ea"/>
                <a:cs typeface="+mj-cs"/>
                <a:hlinkClick r:id="rId3">
                  <a:extLst>
                    <a:ext uri="{A12FA001-AC4F-418D-AE19-62706E023703}">
                      <ahyp:hlinkClr xmlns:ahyp="http://schemas.microsoft.com/office/drawing/2018/hyperlinkcolor" val="tx"/>
                    </a:ext>
                  </a:extLst>
                </a:hlinkClick>
              </a:rPr>
              <a:t>www.investing.com</a:t>
            </a:r>
            <a:r>
              <a:rPr kumimoji="0" lang="tr-TR" sz="2000" b="1" i="0" u="none" strike="noStrike" kern="1200" cap="none" spc="0" normalizeH="0" baseline="0" noProof="0" dirty="0">
                <a:ln>
                  <a:noFill/>
                </a:ln>
                <a:solidFill>
                  <a:prstClr val="black"/>
                </a:solidFill>
                <a:effectLst/>
                <a:uLnTx/>
                <a:uFillTx/>
                <a:latin typeface="Calibri"/>
                <a:ea typeface="+mj-ea"/>
                <a:cs typeface="+mj-cs"/>
              </a:rPr>
              <a:t> </a:t>
            </a:r>
            <a:r>
              <a:rPr kumimoji="0" lang="tr-TR" sz="2000" b="1" i="0" u="none" strike="noStrike" kern="1200" cap="none" spc="0" normalizeH="0" baseline="0" noProof="0" dirty="0">
                <a:ln>
                  <a:noFill/>
                </a:ln>
                <a:solidFill>
                  <a:prstClr val="black"/>
                </a:solidFill>
                <a:effectLst/>
                <a:uLnTx/>
                <a:uFillTx/>
                <a:latin typeface="Times New Roman"/>
                <a:cs typeface="Times New Roman"/>
              </a:rPr>
              <a:t>)</a:t>
            </a:r>
            <a:endParaRPr lang="tr-TR" dirty="0">
              <a:solidFill>
                <a:prstClr val="black"/>
              </a:solidFill>
              <a:latin typeface="Times New Roman"/>
              <a:cs typeface="Times New Roman"/>
            </a:endParaRPr>
          </a:p>
        </p:txBody>
      </p:sp>
      <p:graphicFrame>
        <p:nvGraphicFramePr>
          <p:cNvPr id="6" name="Tablo 5">
            <a:extLst>
              <a:ext uri="{FF2B5EF4-FFF2-40B4-BE49-F238E27FC236}">
                <a16:creationId xmlns:a16="http://schemas.microsoft.com/office/drawing/2014/main" id="{04B26FB2-6685-D463-6F09-E27A5B693FF0}"/>
              </a:ext>
            </a:extLst>
          </p:cNvPr>
          <p:cNvGraphicFramePr>
            <a:graphicFrameLocks noGrp="1"/>
          </p:cNvGraphicFramePr>
          <p:nvPr/>
        </p:nvGraphicFramePr>
        <p:xfrm>
          <a:off x="0" y="660401"/>
          <a:ext cx="9144000" cy="6123247"/>
        </p:xfrm>
        <a:graphic>
          <a:graphicData uri="http://schemas.openxmlformats.org/drawingml/2006/table">
            <a:tbl>
              <a:tblPr/>
              <a:tblGrid>
                <a:gridCol w="1306283">
                  <a:extLst>
                    <a:ext uri="{9D8B030D-6E8A-4147-A177-3AD203B41FA5}">
                      <a16:colId xmlns:a16="http://schemas.microsoft.com/office/drawing/2014/main" val="3487603078"/>
                    </a:ext>
                  </a:extLst>
                </a:gridCol>
                <a:gridCol w="1073022">
                  <a:extLst>
                    <a:ext uri="{9D8B030D-6E8A-4147-A177-3AD203B41FA5}">
                      <a16:colId xmlns:a16="http://schemas.microsoft.com/office/drawing/2014/main" val="1096333440"/>
                    </a:ext>
                  </a:extLst>
                </a:gridCol>
                <a:gridCol w="1446245">
                  <a:extLst>
                    <a:ext uri="{9D8B030D-6E8A-4147-A177-3AD203B41FA5}">
                      <a16:colId xmlns:a16="http://schemas.microsoft.com/office/drawing/2014/main" val="4252552592"/>
                    </a:ext>
                  </a:extLst>
                </a:gridCol>
                <a:gridCol w="1166326">
                  <a:extLst>
                    <a:ext uri="{9D8B030D-6E8A-4147-A177-3AD203B41FA5}">
                      <a16:colId xmlns:a16="http://schemas.microsoft.com/office/drawing/2014/main" val="2462758839"/>
                    </a:ext>
                  </a:extLst>
                </a:gridCol>
                <a:gridCol w="1073022">
                  <a:extLst>
                    <a:ext uri="{9D8B030D-6E8A-4147-A177-3AD203B41FA5}">
                      <a16:colId xmlns:a16="http://schemas.microsoft.com/office/drawing/2014/main" val="487227616"/>
                    </a:ext>
                  </a:extLst>
                </a:gridCol>
                <a:gridCol w="1026365">
                  <a:extLst>
                    <a:ext uri="{9D8B030D-6E8A-4147-A177-3AD203B41FA5}">
                      <a16:colId xmlns:a16="http://schemas.microsoft.com/office/drawing/2014/main" val="588907452"/>
                    </a:ext>
                  </a:extLst>
                </a:gridCol>
                <a:gridCol w="1012474">
                  <a:extLst>
                    <a:ext uri="{9D8B030D-6E8A-4147-A177-3AD203B41FA5}">
                      <a16:colId xmlns:a16="http://schemas.microsoft.com/office/drawing/2014/main" val="1733335621"/>
                    </a:ext>
                  </a:extLst>
                </a:gridCol>
                <a:gridCol w="1040263">
                  <a:extLst>
                    <a:ext uri="{9D8B030D-6E8A-4147-A177-3AD203B41FA5}">
                      <a16:colId xmlns:a16="http://schemas.microsoft.com/office/drawing/2014/main" val="3683931155"/>
                    </a:ext>
                  </a:extLst>
                </a:gridCol>
              </a:tblGrid>
              <a:tr h="178231">
                <a:tc>
                  <a:txBody>
                    <a:bodyPr/>
                    <a:lstStyle/>
                    <a:p>
                      <a:pPr algn="ctr" rtl="0" fontAlgn="ctr"/>
                      <a:r>
                        <a:rPr lang="tr-TR" sz="1200" b="0" i="0" u="none" strike="noStrike" dirty="0">
                          <a:solidFill>
                            <a:srgbClr val="000000"/>
                          </a:solidFill>
                          <a:effectLst/>
                          <a:latin typeface="+mn-lt"/>
                        </a:rPr>
                        <a:t>TARİH</a:t>
                      </a:r>
                    </a:p>
                  </a:txBody>
                  <a:tcPr marL="4774" marR="4774" marT="4774"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1034690"/>
                  </a:ext>
                </a:extLst>
              </a:tr>
              <a:tr h="268161">
                <a:tc>
                  <a:txBody>
                    <a:bodyPr/>
                    <a:lstStyle/>
                    <a:p>
                      <a:pPr algn="ctr" fontAlgn="b"/>
                      <a:r>
                        <a:rPr lang="tr-TR" sz="1200" b="0" i="0" u="none" strike="noStrike" dirty="0">
                          <a:solidFill>
                            <a:srgbClr val="000000"/>
                          </a:solidFill>
                          <a:effectLst/>
                          <a:latin typeface="Calibri" panose="020F0502020204030204" pitchFamily="34" charset="0"/>
                        </a:rPr>
                        <a:t>2.08.2024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2214.00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9.09.2024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2317.00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14.10.2024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2565.50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18.11.2024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2562.00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05649918"/>
                  </a:ext>
                </a:extLst>
              </a:tr>
              <a:tr h="224138">
                <a:tc>
                  <a:txBody>
                    <a:bodyPr/>
                    <a:lstStyle/>
                    <a:p>
                      <a:pPr algn="ctr" fontAlgn="b"/>
                      <a:r>
                        <a:rPr lang="tr-TR" sz="1200" b="0" i="0" u="none" strike="noStrike">
                          <a:solidFill>
                            <a:srgbClr val="000000"/>
                          </a:solidFill>
                          <a:effectLst/>
                          <a:latin typeface="Calibri" panose="020F0502020204030204" pitchFamily="34" charset="0"/>
                        </a:rPr>
                        <a:t>5.08.2024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2166.50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10.09.2024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2322.00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15.10.2024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2521.50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19.11.2024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2582.50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33500131"/>
                  </a:ext>
                </a:extLst>
              </a:tr>
              <a:tr h="187886">
                <a:tc>
                  <a:txBody>
                    <a:bodyPr/>
                    <a:lstStyle/>
                    <a:p>
                      <a:pPr algn="ctr" fontAlgn="b"/>
                      <a:r>
                        <a:rPr lang="tr-TR" sz="1200" b="0" i="0" u="none" strike="noStrike">
                          <a:solidFill>
                            <a:srgbClr val="000000"/>
                          </a:solidFill>
                          <a:effectLst/>
                          <a:latin typeface="Calibri" panose="020F0502020204030204" pitchFamily="34" charset="0"/>
                        </a:rPr>
                        <a:t>6.08.2024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2203.00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11.09.2024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2353.50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16.10.2024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2557.00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20.11.2024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2654.00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43498205"/>
                  </a:ext>
                </a:extLst>
              </a:tr>
              <a:tr h="187886">
                <a:tc>
                  <a:txBody>
                    <a:bodyPr/>
                    <a:lstStyle/>
                    <a:p>
                      <a:pPr algn="ctr" fontAlgn="b"/>
                      <a:r>
                        <a:rPr lang="tr-TR" sz="1200" b="0" i="0" u="none" strike="noStrike">
                          <a:solidFill>
                            <a:srgbClr val="000000"/>
                          </a:solidFill>
                          <a:effectLst/>
                          <a:latin typeface="Calibri" panose="020F0502020204030204" pitchFamily="34" charset="0"/>
                        </a:rPr>
                        <a:t>7.08.2024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2202.00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12.09.2024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2390.00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17.10.2024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2524.00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21.11.2024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2590.00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75529721"/>
                  </a:ext>
                </a:extLst>
              </a:tr>
              <a:tr h="187886">
                <a:tc>
                  <a:txBody>
                    <a:bodyPr/>
                    <a:lstStyle/>
                    <a:p>
                      <a:pPr algn="ctr" fontAlgn="b"/>
                      <a:r>
                        <a:rPr lang="tr-TR" sz="1200" b="0" i="0" u="none" strike="noStrike">
                          <a:solidFill>
                            <a:srgbClr val="000000"/>
                          </a:solidFill>
                          <a:effectLst/>
                          <a:latin typeface="Calibri" panose="020F0502020204030204" pitchFamily="34" charset="0"/>
                        </a:rPr>
                        <a:t>8.08.2024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2204.00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13.09.2024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2404.00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18.10.2024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2551.00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22.11.2024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2587.00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02752255"/>
                  </a:ext>
                </a:extLst>
              </a:tr>
              <a:tr h="187886">
                <a:tc>
                  <a:txBody>
                    <a:bodyPr/>
                    <a:lstStyle/>
                    <a:p>
                      <a:pPr algn="ctr" fontAlgn="b"/>
                      <a:r>
                        <a:rPr lang="tr-TR" sz="1200" b="0" i="0" u="none" strike="noStrike">
                          <a:solidFill>
                            <a:srgbClr val="000000"/>
                          </a:solidFill>
                          <a:effectLst/>
                          <a:latin typeface="Calibri" panose="020F0502020204030204" pitchFamily="34" charset="0"/>
                        </a:rPr>
                        <a:t>9.08.2024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2262.50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16.09.2024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2504.50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21.10.2024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2582.00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2615.50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18465040"/>
                  </a:ext>
                </a:extLst>
              </a:tr>
              <a:tr h="187886">
                <a:tc>
                  <a:txBody>
                    <a:bodyPr/>
                    <a:lstStyle/>
                    <a:p>
                      <a:pPr algn="ctr" fontAlgn="b"/>
                      <a:r>
                        <a:rPr lang="tr-TR" sz="1200" b="0" i="0" u="none" strike="noStrike">
                          <a:solidFill>
                            <a:srgbClr val="000000"/>
                          </a:solidFill>
                          <a:effectLst/>
                          <a:latin typeface="Calibri" panose="020F0502020204030204" pitchFamily="34" charset="0"/>
                        </a:rPr>
                        <a:t>12.08.2024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2267.00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17.09.2024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2505.00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22.10.2024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2608.00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2590.00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24415988"/>
                  </a:ext>
                </a:extLst>
              </a:tr>
              <a:tr h="279446">
                <a:tc>
                  <a:txBody>
                    <a:bodyPr/>
                    <a:lstStyle/>
                    <a:p>
                      <a:pPr algn="ctr" fontAlgn="b"/>
                      <a:r>
                        <a:rPr lang="tr-TR" sz="1200" b="0" i="0" u="none" strike="noStrike">
                          <a:solidFill>
                            <a:srgbClr val="000000"/>
                          </a:solidFill>
                          <a:effectLst/>
                          <a:latin typeface="Calibri" panose="020F0502020204030204" pitchFamily="34" charset="0"/>
                        </a:rPr>
                        <a:t>13.08.2024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2256.00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18.09.2024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2519.50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2624.00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27.11.2024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2576.50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10881988"/>
                  </a:ext>
                </a:extLst>
              </a:tr>
              <a:tr h="192300">
                <a:tc>
                  <a:txBody>
                    <a:bodyPr/>
                    <a:lstStyle/>
                    <a:p>
                      <a:pPr algn="ctr" fontAlgn="b"/>
                      <a:r>
                        <a:rPr lang="tr-TR" sz="1200" b="0" i="0" u="none" strike="noStrike">
                          <a:solidFill>
                            <a:srgbClr val="000000"/>
                          </a:solidFill>
                          <a:effectLst/>
                          <a:latin typeface="Calibri" panose="020F0502020204030204" pitchFamily="34" charset="0"/>
                        </a:rPr>
                        <a:t>14.08.2024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2297.00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19.09.2024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2522.00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2642.00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28.11.2024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2563.00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30906166"/>
                  </a:ext>
                </a:extLst>
              </a:tr>
              <a:tr h="268161">
                <a:tc>
                  <a:txBody>
                    <a:bodyPr/>
                    <a:lstStyle/>
                    <a:p>
                      <a:pPr algn="ctr" fontAlgn="b"/>
                      <a:r>
                        <a:rPr lang="tr-TR" sz="1200" b="0" i="0" u="none" strike="noStrike">
                          <a:solidFill>
                            <a:srgbClr val="000000"/>
                          </a:solidFill>
                          <a:effectLst/>
                          <a:latin typeface="Calibri" panose="020F0502020204030204" pitchFamily="34" charset="0"/>
                        </a:rPr>
                        <a:t>15.08.2024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2300.50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20.09.2024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2475.00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2600.00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29.11.2024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2570.00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78743819"/>
                  </a:ext>
                </a:extLst>
              </a:tr>
              <a:tr h="254047">
                <a:tc>
                  <a:txBody>
                    <a:bodyPr/>
                    <a:lstStyle/>
                    <a:p>
                      <a:pPr algn="ctr" fontAlgn="b"/>
                      <a:r>
                        <a:rPr lang="tr-TR" sz="1200" b="0" i="0" u="none" strike="noStrike">
                          <a:solidFill>
                            <a:srgbClr val="000000"/>
                          </a:solidFill>
                          <a:effectLst/>
                          <a:latin typeface="Calibri" panose="020F0502020204030204" pitchFamily="34" charset="0"/>
                        </a:rPr>
                        <a:t>16.08.2024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2293.00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2454.00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28.10.2024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2608.00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2564.00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81376606"/>
                  </a:ext>
                </a:extLst>
              </a:tr>
              <a:tr h="254047">
                <a:tc>
                  <a:txBody>
                    <a:bodyPr/>
                    <a:lstStyle/>
                    <a:p>
                      <a:pPr algn="ctr" fontAlgn="b"/>
                      <a:r>
                        <a:rPr lang="tr-TR" sz="1200" b="0" i="0" u="none" strike="noStrike">
                          <a:solidFill>
                            <a:srgbClr val="000000"/>
                          </a:solidFill>
                          <a:effectLst/>
                          <a:latin typeface="Calibri" panose="020F0502020204030204" pitchFamily="34" charset="0"/>
                        </a:rPr>
                        <a:t>19.08.2024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2369.00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2540.00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29.10.2024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2617.00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3.12.2024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2576.50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68721916"/>
                  </a:ext>
                </a:extLst>
              </a:tr>
              <a:tr h="254047">
                <a:tc>
                  <a:txBody>
                    <a:bodyPr/>
                    <a:lstStyle/>
                    <a:p>
                      <a:pPr algn="ctr" fontAlgn="b"/>
                      <a:r>
                        <a:rPr lang="tr-TR" sz="1200" b="0" i="0" u="none" strike="noStrike">
                          <a:solidFill>
                            <a:srgbClr val="000000"/>
                          </a:solidFill>
                          <a:effectLst/>
                          <a:latin typeface="Calibri" panose="020F0502020204030204" pitchFamily="34" charset="0"/>
                        </a:rPr>
                        <a:t>20.08.2024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2434.00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2511.00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30.10.2024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2622.50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4.12.2024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2582.50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31160765"/>
                  </a:ext>
                </a:extLst>
              </a:tr>
              <a:tr h="254047">
                <a:tc>
                  <a:txBody>
                    <a:bodyPr/>
                    <a:lstStyle/>
                    <a:p>
                      <a:pPr algn="ctr" fontAlgn="b"/>
                      <a:r>
                        <a:rPr lang="tr-TR" sz="1200" b="0" i="0" u="none" strike="noStrike">
                          <a:solidFill>
                            <a:srgbClr val="000000"/>
                          </a:solidFill>
                          <a:effectLst/>
                          <a:latin typeface="Calibri" panose="020F0502020204030204" pitchFamily="34" charset="0"/>
                        </a:rPr>
                        <a:t>21.08.2024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2442.50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2558.00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31.10.2024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2617.00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5.12.2024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2620.00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31208837"/>
                  </a:ext>
                </a:extLst>
              </a:tr>
              <a:tr h="254047">
                <a:tc>
                  <a:txBody>
                    <a:bodyPr/>
                    <a:lstStyle/>
                    <a:p>
                      <a:pPr algn="ctr" fontAlgn="b"/>
                      <a:r>
                        <a:rPr lang="tr-TR" sz="1200" b="0" i="0" u="none" strike="noStrike">
                          <a:solidFill>
                            <a:srgbClr val="000000"/>
                          </a:solidFill>
                          <a:effectLst/>
                          <a:latin typeface="Calibri" panose="020F0502020204030204" pitchFamily="34" charset="0"/>
                        </a:rPr>
                        <a:t>22.08.2024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2470.00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27.09.2024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2609.00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2613.00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6.12.2024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2554.00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78346785"/>
                  </a:ext>
                </a:extLst>
              </a:tr>
              <a:tr h="254047">
                <a:tc>
                  <a:txBody>
                    <a:bodyPr/>
                    <a:lstStyle/>
                    <a:p>
                      <a:pPr algn="ctr" fontAlgn="b"/>
                      <a:r>
                        <a:rPr lang="tr-TR" sz="1200" b="0" i="0" u="none" strike="noStrike">
                          <a:solidFill>
                            <a:srgbClr val="000000"/>
                          </a:solidFill>
                          <a:effectLst/>
                          <a:latin typeface="Calibri" panose="020F0502020204030204" pitchFamily="34" charset="0"/>
                        </a:rPr>
                        <a:t>23.08.2024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2498.50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30.09.2024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2610.00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4.11.2024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2579.00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9.12.2024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2555.50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05540392"/>
                  </a:ext>
                </a:extLst>
              </a:tr>
              <a:tr h="254047">
                <a:tc>
                  <a:txBody>
                    <a:bodyPr/>
                    <a:lstStyle/>
                    <a:p>
                      <a:pPr algn="ctr" fontAlgn="b"/>
                      <a:r>
                        <a:rPr lang="tr-TR" sz="1200" b="0" i="0" u="none" strike="noStrike">
                          <a:solidFill>
                            <a:srgbClr val="000000"/>
                          </a:solidFill>
                          <a:effectLst/>
                          <a:latin typeface="Calibri" panose="020F0502020204030204" pitchFamily="34" charset="0"/>
                        </a:rPr>
                        <a:t>27.08.2024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2518.00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1.10.2024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2634.00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5.11.2024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2605.00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10.12.2024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2552.00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99574262"/>
                  </a:ext>
                </a:extLst>
              </a:tr>
              <a:tr h="254047">
                <a:tc>
                  <a:txBody>
                    <a:bodyPr/>
                    <a:lstStyle/>
                    <a:p>
                      <a:pPr algn="ctr" fontAlgn="b"/>
                      <a:r>
                        <a:rPr lang="tr-TR" sz="1200" b="0" i="0" u="none" strike="noStrike">
                          <a:solidFill>
                            <a:srgbClr val="000000"/>
                          </a:solidFill>
                          <a:effectLst/>
                          <a:latin typeface="Calibri" panose="020F0502020204030204" pitchFamily="34" charset="0"/>
                        </a:rPr>
                        <a:t>28.08.2024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2478.50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2.10.2024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2634.00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6.11.2024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2549.00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11.12.2024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2555.00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69389764"/>
                  </a:ext>
                </a:extLst>
              </a:tr>
              <a:tr h="254047">
                <a:tc>
                  <a:txBody>
                    <a:bodyPr/>
                    <a:lstStyle/>
                    <a:p>
                      <a:pPr algn="ctr" fontAlgn="b"/>
                      <a:r>
                        <a:rPr lang="tr-TR" sz="1200" b="0" i="0" u="none" strike="noStrike">
                          <a:solidFill>
                            <a:srgbClr val="000000"/>
                          </a:solidFill>
                          <a:effectLst/>
                          <a:latin typeface="Calibri" panose="020F0502020204030204" pitchFamily="34" charset="0"/>
                        </a:rPr>
                        <a:t>29.08.2024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2437.00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3.10.2024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2637.00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7.11.2024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2652.00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12.12.2024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2554.00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r h="224138">
                <a:tc>
                  <a:txBody>
                    <a:bodyPr/>
                    <a:lstStyle/>
                    <a:p>
                      <a:pPr algn="ctr" fontAlgn="b"/>
                      <a:r>
                        <a:rPr lang="tr-TR" sz="1200" b="0" i="0" u="none" strike="noStrike">
                          <a:solidFill>
                            <a:srgbClr val="000000"/>
                          </a:solidFill>
                          <a:effectLst/>
                          <a:latin typeface="Calibri" panose="020F0502020204030204" pitchFamily="34" charset="0"/>
                        </a:rPr>
                        <a:t>30.08.2024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2463.00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4.10.2024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2653.50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8.11.2024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2599.50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13.12.2024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2567.00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89025704"/>
                  </a:ext>
                </a:extLst>
              </a:tr>
              <a:tr h="254047">
                <a:tc>
                  <a:txBody>
                    <a:bodyPr/>
                    <a:lstStyle/>
                    <a:p>
                      <a:pPr algn="ctr" fontAlgn="b"/>
                      <a:r>
                        <a:rPr lang="tr-TR" sz="1200" b="0" i="0" u="none" strike="noStrike">
                          <a:solidFill>
                            <a:srgbClr val="000000"/>
                          </a:solidFill>
                          <a:effectLst/>
                          <a:latin typeface="Calibri" panose="020F0502020204030204" pitchFamily="34" charset="0"/>
                        </a:rPr>
                        <a:t>2.09.2024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2390.00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7.10.2024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2654.50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11.11.2024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2554.00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16.12.2024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2542.00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0289885"/>
                  </a:ext>
                </a:extLst>
              </a:tr>
              <a:tr h="254047">
                <a:tc>
                  <a:txBody>
                    <a:bodyPr/>
                    <a:lstStyle/>
                    <a:p>
                      <a:pPr algn="ctr" fontAlgn="b"/>
                      <a:r>
                        <a:rPr lang="tr-TR" sz="1200" b="0" i="0" u="none" strike="noStrike">
                          <a:solidFill>
                            <a:srgbClr val="000000"/>
                          </a:solidFill>
                          <a:effectLst/>
                          <a:latin typeface="Calibri" panose="020F0502020204030204" pitchFamily="34" charset="0"/>
                        </a:rPr>
                        <a:t>3.09.2024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2381.50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8.10.2024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2568.00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12.11.2024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2528.00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17.12.2024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2496.00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6406357"/>
                  </a:ext>
                </a:extLst>
              </a:tr>
              <a:tr h="224138">
                <a:tc>
                  <a:txBody>
                    <a:bodyPr/>
                    <a:lstStyle/>
                    <a:p>
                      <a:pPr algn="ctr" fontAlgn="b"/>
                      <a:r>
                        <a:rPr lang="tr-TR" sz="1200" b="0" i="0" u="none" strike="noStrike">
                          <a:solidFill>
                            <a:srgbClr val="000000"/>
                          </a:solidFill>
                          <a:effectLst/>
                          <a:latin typeface="Calibri" panose="020F0502020204030204" pitchFamily="34" charset="0"/>
                        </a:rPr>
                        <a:t>4.09.2024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2367.00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9.10.2024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2528.00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13.11.2024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2513.50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18.12.2024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2483.00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868887"/>
                  </a:ext>
                </a:extLst>
              </a:tr>
              <a:tr h="254047">
                <a:tc>
                  <a:txBody>
                    <a:bodyPr/>
                    <a:lstStyle/>
                    <a:p>
                      <a:pPr algn="ctr" fontAlgn="b"/>
                      <a:r>
                        <a:rPr lang="tr-TR" sz="1200" b="0" i="0" u="none" strike="noStrike">
                          <a:solidFill>
                            <a:srgbClr val="000000"/>
                          </a:solidFill>
                          <a:effectLst/>
                          <a:latin typeface="Calibri" panose="020F0502020204030204" pitchFamily="34" charset="0"/>
                        </a:rPr>
                        <a:t>5.09.2024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2365.50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10.10.2024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2550.00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14.11.2024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2503.00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19.12.2024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2469.50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63336894"/>
                  </a:ext>
                </a:extLst>
              </a:tr>
              <a:tr h="254047">
                <a:tc>
                  <a:txBody>
                    <a:bodyPr/>
                    <a:lstStyle/>
                    <a:p>
                      <a:pPr algn="ctr" fontAlgn="b"/>
                      <a:r>
                        <a:rPr lang="tr-TR" sz="1200" b="0" i="0" u="none" strike="noStrike">
                          <a:solidFill>
                            <a:srgbClr val="000000"/>
                          </a:solidFill>
                          <a:effectLst/>
                          <a:latin typeface="Calibri" panose="020F0502020204030204" pitchFamily="34" charset="0"/>
                        </a:rPr>
                        <a:t>6.09.2024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2367.50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11.10.2024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2643.00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15.11.2024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2640.50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20.12.2024</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2482.50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40956724"/>
                  </a:ext>
                </a:extLst>
              </a:tr>
            </a:tbl>
          </a:graphicData>
        </a:graphic>
      </p:graphicFrame>
    </p:spTree>
    <p:extLst>
      <p:ext uri="{BB962C8B-B14F-4D97-AF65-F5344CB8AC3E}">
        <p14:creationId xmlns:p14="http://schemas.microsoft.com/office/powerpoint/2010/main" val="22041440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3F0FD-54C8-8254-560A-A87113F5C58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C6B61D0-DAA8-5352-E888-03AF3B420C44}"/>
              </a:ext>
            </a:extLst>
          </p:cNvPr>
          <p:cNvSpPr>
            <a:spLocks noGrp="1"/>
          </p:cNvSpPr>
          <p:nvPr>
            <p:ph type="title"/>
          </p:nvPr>
        </p:nvSpPr>
        <p:spPr>
          <a:xfrm>
            <a:off x="382581" y="0"/>
            <a:ext cx="8229600" cy="656695"/>
          </a:xfrm>
        </p:spPr>
        <p:txBody>
          <a:bodyPr>
            <a:normAutofit fontScale="90000"/>
          </a:bodyPr>
          <a:lstStyle/>
          <a:p>
            <a:r>
              <a:rPr kumimoji="0" lang="tr-TR" sz="2200" b="1" i="0" u="none" strike="noStrike" kern="1200" cap="none" spc="0" normalizeH="0" baseline="0" noProof="0" dirty="0">
                <a:ln>
                  <a:noFill/>
                </a:ln>
                <a:solidFill>
                  <a:prstClr val="black"/>
                </a:solidFill>
                <a:effectLst/>
                <a:uLnTx/>
                <a:uFillTx/>
                <a:latin typeface="Times New Roman"/>
                <a:cs typeface="Times New Roman"/>
              </a:rPr>
              <a:t>10. ALÜMİNYUM FİYAT TABLOSU</a:t>
            </a:r>
            <a:br>
              <a:rPr lang="tr-TR" sz="2200" b="1" i="0" u="none" strike="noStrike" kern="1200" cap="none" spc="0" normalizeH="0" baseline="0" noProof="0" dirty="0">
                <a:ln>
                  <a:noFill/>
                </a:ln>
                <a:effectLst/>
                <a:uLnTx/>
                <a:uFillTx/>
                <a:latin typeface="Times New Roman" pitchFamily="18" charset="0"/>
                <a:cs typeface="Times New Roman" pitchFamily="18" charset="0"/>
              </a:rPr>
            </a:br>
            <a:r>
              <a:rPr kumimoji="0" lang="tr-TR" sz="2000" b="1" i="0" u="none" strike="noStrike" kern="1200" cap="none" spc="0" normalizeH="0" baseline="0" noProof="0" dirty="0">
                <a:ln>
                  <a:noFill/>
                </a:ln>
                <a:solidFill>
                  <a:prstClr val="black"/>
                </a:solidFill>
                <a:effectLst/>
                <a:uLnTx/>
                <a:uFillTx/>
                <a:latin typeface="Times New Roman"/>
                <a:cs typeface="Times New Roman"/>
              </a:rPr>
              <a:t>(Kaynak: </a:t>
            </a:r>
            <a:r>
              <a:rPr lang="tr-TR" sz="2000" b="1" dirty="0">
                <a:latin typeface="Times New Roman"/>
                <a:cs typeface="Times New Roman"/>
              </a:rPr>
              <a:t>: 21 Mayıs 2025  </a:t>
            </a:r>
            <a:r>
              <a:rPr kumimoji="0" lang="tr-TR" sz="2000" b="1" i="0" u="none" strike="noStrike" kern="1200" cap="none" spc="0" normalizeH="0" baseline="0" noProof="0" dirty="0">
                <a:ln>
                  <a:noFill/>
                </a:ln>
                <a:solidFill>
                  <a:prstClr val="black"/>
                </a:solidFill>
                <a:effectLst/>
                <a:uLnTx/>
                <a:uFillTx/>
                <a:latin typeface="Calibri"/>
                <a:ea typeface="+mj-ea"/>
                <a:cs typeface="+mj-cs"/>
                <a:hlinkClick r:id="rId3">
                  <a:extLst>
                    <a:ext uri="{A12FA001-AC4F-418D-AE19-62706E023703}">
                      <ahyp:hlinkClr xmlns:ahyp="http://schemas.microsoft.com/office/drawing/2018/hyperlinkcolor" val="tx"/>
                    </a:ext>
                  </a:extLst>
                </a:hlinkClick>
              </a:rPr>
              <a:t>www.investing.com</a:t>
            </a:r>
            <a:r>
              <a:rPr kumimoji="0" lang="tr-TR" sz="2000" b="1" i="0" u="none" strike="noStrike" kern="1200" cap="none" spc="0" normalizeH="0" baseline="0" noProof="0" dirty="0">
                <a:ln>
                  <a:noFill/>
                </a:ln>
                <a:solidFill>
                  <a:prstClr val="black"/>
                </a:solidFill>
                <a:effectLst/>
                <a:uLnTx/>
                <a:uFillTx/>
                <a:latin typeface="Calibri"/>
                <a:ea typeface="+mj-ea"/>
                <a:cs typeface="+mj-cs"/>
              </a:rPr>
              <a:t> </a:t>
            </a:r>
            <a:r>
              <a:rPr kumimoji="0" lang="tr-TR" sz="2000" b="1" i="0" u="none" strike="noStrike" kern="1200" cap="none" spc="0" normalizeH="0" baseline="0" noProof="0" dirty="0">
                <a:ln>
                  <a:noFill/>
                </a:ln>
                <a:solidFill>
                  <a:prstClr val="black"/>
                </a:solidFill>
                <a:effectLst/>
                <a:uLnTx/>
                <a:uFillTx/>
                <a:latin typeface="Times New Roman"/>
                <a:cs typeface="Times New Roman"/>
              </a:rPr>
              <a:t>)</a:t>
            </a:r>
            <a:endParaRPr lang="tr-TR" dirty="0">
              <a:solidFill>
                <a:prstClr val="black"/>
              </a:solidFill>
              <a:latin typeface="Times New Roman"/>
              <a:cs typeface="Times New Roman"/>
            </a:endParaRPr>
          </a:p>
        </p:txBody>
      </p:sp>
      <p:graphicFrame>
        <p:nvGraphicFramePr>
          <p:cNvPr id="6" name="Tablo 5">
            <a:extLst>
              <a:ext uri="{FF2B5EF4-FFF2-40B4-BE49-F238E27FC236}">
                <a16:creationId xmlns:a16="http://schemas.microsoft.com/office/drawing/2014/main" id="{65FF2FCA-E9A6-ACDB-152D-6DD4B955DC23}"/>
              </a:ext>
            </a:extLst>
          </p:cNvPr>
          <p:cNvGraphicFramePr>
            <a:graphicFrameLocks noGrp="1"/>
          </p:cNvGraphicFramePr>
          <p:nvPr/>
        </p:nvGraphicFramePr>
        <p:xfrm>
          <a:off x="0" y="660401"/>
          <a:ext cx="9144000" cy="6138487"/>
        </p:xfrm>
        <a:graphic>
          <a:graphicData uri="http://schemas.openxmlformats.org/drawingml/2006/table">
            <a:tbl>
              <a:tblPr/>
              <a:tblGrid>
                <a:gridCol w="1306283">
                  <a:extLst>
                    <a:ext uri="{9D8B030D-6E8A-4147-A177-3AD203B41FA5}">
                      <a16:colId xmlns:a16="http://schemas.microsoft.com/office/drawing/2014/main" val="3487603078"/>
                    </a:ext>
                  </a:extLst>
                </a:gridCol>
                <a:gridCol w="1073022">
                  <a:extLst>
                    <a:ext uri="{9D8B030D-6E8A-4147-A177-3AD203B41FA5}">
                      <a16:colId xmlns:a16="http://schemas.microsoft.com/office/drawing/2014/main" val="1096333440"/>
                    </a:ext>
                  </a:extLst>
                </a:gridCol>
                <a:gridCol w="1446245">
                  <a:extLst>
                    <a:ext uri="{9D8B030D-6E8A-4147-A177-3AD203B41FA5}">
                      <a16:colId xmlns:a16="http://schemas.microsoft.com/office/drawing/2014/main" val="4252552592"/>
                    </a:ext>
                  </a:extLst>
                </a:gridCol>
                <a:gridCol w="1166326">
                  <a:extLst>
                    <a:ext uri="{9D8B030D-6E8A-4147-A177-3AD203B41FA5}">
                      <a16:colId xmlns:a16="http://schemas.microsoft.com/office/drawing/2014/main" val="2462758839"/>
                    </a:ext>
                  </a:extLst>
                </a:gridCol>
                <a:gridCol w="1073022">
                  <a:extLst>
                    <a:ext uri="{9D8B030D-6E8A-4147-A177-3AD203B41FA5}">
                      <a16:colId xmlns:a16="http://schemas.microsoft.com/office/drawing/2014/main" val="487227616"/>
                    </a:ext>
                  </a:extLst>
                </a:gridCol>
                <a:gridCol w="1026365">
                  <a:extLst>
                    <a:ext uri="{9D8B030D-6E8A-4147-A177-3AD203B41FA5}">
                      <a16:colId xmlns:a16="http://schemas.microsoft.com/office/drawing/2014/main" val="588907452"/>
                    </a:ext>
                  </a:extLst>
                </a:gridCol>
                <a:gridCol w="1012474">
                  <a:extLst>
                    <a:ext uri="{9D8B030D-6E8A-4147-A177-3AD203B41FA5}">
                      <a16:colId xmlns:a16="http://schemas.microsoft.com/office/drawing/2014/main" val="1733335621"/>
                    </a:ext>
                  </a:extLst>
                </a:gridCol>
                <a:gridCol w="1040263">
                  <a:extLst>
                    <a:ext uri="{9D8B030D-6E8A-4147-A177-3AD203B41FA5}">
                      <a16:colId xmlns:a16="http://schemas.microsoft.com/office/drawing/2014/main" val="3683931155"/>
                    </a:ext>
                  </a:extLst>
                </a:gridCol>
              </a:tblGrid>
              <a:tr h="178231">
                <a:tc>
                  <a:txBody>
                    <a:bodyPr/>
                    <a:lstStyle/>
                    <a:p>
                      <a:pPr algn="ctr" rtl="0" fontAlgn="ctr"/>
                      <a:r>
                        <a:rPr lang="tr-TR" sz="1200" b="0" i="0" u="none" strike="noStrike" dirty="0">
                          <a:solidFill>
                            <a:srgbClr val="000000"/>
                          </a:solidFill>
                          <a:effectLst/>
                          <a:latin typeface="+mn-lt"/>
                        </a:rPr>
                        <a:t>TARİH</a:t>
                      </a:r>
                    </a:p>
                  </a:txBody>
                  <a:tcPr marL="4774" marR="4774" marT="4774"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1034690"/>
                  </a:ext>
                </a:extLst>
              </a:tr>
              <a:tr h="268161">
                <a:tc>
                  <a:txBody>
                    <a:bodyPr/>
                    <a:lstStyle/>
                    <a:p>
                      <a:pPr algn="ctr" fontAlgn="b"/>
                      <a:r>
                        <a:rPr lang="tr-TR" sz="1200" b="0" i="0" u="none" strike="noStrike" dirty="0">
                          <a:solidFill>
                            <a:srgbClr val="000000"/>
                          </a:solidFill>
                          <a:effectLst/>
                          <a:latin typeface="Calibri" panose="020F0502020204030204" pitchFamily="34" charset="0"/>
                        </a:rPr>
                        <a:t>23.12.2024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2503.50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30.01.2025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2616.00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6.03.2025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2708.00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10.04.2025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2343.00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05649918"/>
                  </a:ext>
                </a:extLst>
              </a:tr>
              <a:tr h="224138">
                <a:tc>
                  <a:txBody>
                    <a:bodyPr/>
                    <a:lstStyle/>
                    <a:p>
                      <a:pPr algn="ctr" fontAlgn="b"/>
                      <a:r>
                        <a:rPr lang="tr-TR" sz="1200" b="0" i="0" u="none" strike="noStrike" dirty="0">
                          <a:solidFill>
                            <a:srgbClr val="000000"/>
                          </a:solidFill>
                          <a:effectLst/>
                          <a:latin typeface="Calibri" panose="020F0502020204030204" pitchFamily="34" charset="0"/>
                        </a:rPr>
                        <a:t>24.12.2024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2541.00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31.01.2025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2596.00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7.03.2025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2692.50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11.04.2025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2363.00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33500131"/>
                  </a:ext>
                </a:extLst>
              </a:tr>
              <a:tr h="187886">
                <a:tc>
                  <a:txBody>
                    <a:bodyPr/>
                    <a:lstStyle/>
                    <a:p>
                      <a:pPr algn="ctr" fontAlgn="b"/>
                      <a:r>
                        <a:rPr lang="tr-TR" sz="1200" b="0" i="0" u="none" strike="noStrike">
                          <a:solidFill>
                            <a:srgbClr val="000000"/>
                          </a:solidFill>
                          <a:effectLst/>
                          <a:latin typeface="Calibri" panose="020F0502020204030204" pitchFamily="34" charset="0"/>
                        </a:rPr>
                        <a:t>27.12.2024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2512.50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3.02.2025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2583.50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10.03.2025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2715.00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14.04.2025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2355.00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43498205"/>
                  </a:ext>
                </a:extLst>
              </a:tr>
              <a:tr h="187886">
                <a:tc>
                  <a:txBody>
                    <a:bodyPr/>
                    <a:lstStyle/>
                    <a:p>
                      <a:pPr algn="ctr" fontAlgn="b"/>
                      <a:r>
                        <a:rPr lang="tr-TR" sz="1200" b="0" i="0" u="none" strike="noStrike">
                          <a:solidFill>
                            <a:srgbClr val="000000"/>
                          </a:solidFill>
                          <a:effectLst/>
                          <a:latin typeface="Calibri" panose="020F0502020204030204" pitchFamily="34" charset="0"/>
                        </a:rPr>
                        <a:t>30.12.2024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2529.00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4.02.2025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2633.00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11.03.2025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2724.00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15.04.2025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2333.00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75529721"/>
                  </a:ext>
                </a:extLst>
              </a:tr>
              <a:tr h="187886">
                <a:tc>
                  <a:txBody>
                    <a:bodyPr/>
                    <a:lstStyle/>
                    <a:p>
                      <a:pPr algn="ctr" fontAlgn="b"/>
                      <a:r>
                        <a:rPr lang="tr-TR" sz="1200" b="0" i="0" u="none" strike="noStrike">
                          <a:solidFill>
                            <a:srgbClr val="000000"/>
                          </a:solidFill>
                          <a:effectLst/>
                          <a:latin typeface="Calibri" panose="020F0502020204030204" pitchFamily="34" charset="0"/>
                        </a:rPr>
                        <a:t>31.12.2024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2516.00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5.02.2025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2609.50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300" b="1" i="0" u="none" strike="noStrike" dirty="0">
                          <a:solidFill>
                            <a:srgbClr val="000000"/>
                          </a:solidFill>
                          <a:effectLst/>
                          <a:latin typeface="Calibri" panose="020F0502020204030204" pitchFamily="34" charset="0"/>
                        </a:rPr>
                        <a:t>12.03.2025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FFF00"/>
                    </a:solidFill>
                  </a:tcPr>
                </a:tc>
                <a:tc>
                  <a:txBody>
                    <a:bodyPr/>
                    <a:lstStyle/>
                    <a:p>
                      <a:pPr algn="ctr" fontAlgn="b"/>
                      <a:r>
                        <a:rPr lang="tr-TR" sz="1300" b="1" i="0" u="none" strike="noStrike" dirty="0">
                          <a:solidFill>
                            <a:srgbClr val="000000"/>
                          </a:solidFill>
                          <a:effectLst/>
                          <a:latin typeface="Calibri" panose="020F0502020204030204" pitchFamily="34" charset="0"/>
                        </a:rPr>
                        <a:t>2.736.50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FFF00"/>
                    </a:solidFill>
                  </a:tcPr>
                </a:tc>
                <a:tc>
                  <a:txBody>
                    <a:bodyPr/>
                    <a:lstStyle/>
                    <a:p>
                      <a:pPr algn="ctr" fontAlgn="b"/>
                      <a:r>
                        <a:rPr lang="tr-TR" sz="1200" b="0" i="0" u="none" strike="noStrike" dirty="0">
                          <a:solidFill>
                            <a:srgbClr val="000000"/>
                          </a:solidFill>
                          <a:effectLst/>
                          <a:latin typeface="Calibri" panose="020F0502020204030204" pitchFamily="34" charset="0"/>
                        </a:rPr>
                        <a:t>16.04.2025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2332.00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02752255"/>
                  </a:ext>
                </a:extLst>
              </a:tr>
              <a:tr h="187886">
                <a:tc>
                  <a:txBody>
                    <a:bodyPr/>
                    <a:lstStyle/>
                    <a:p>
                      <a:pPr algn="ctr" fontAlgn="b"/>
                      <a:r>
                        <a:rPr lang="tr-TR" sz="1200" b="0" i="0" u="none" strike="noStrike">
                          <a:solidFill>
                            <a:srgbClr val="000000"/>
                          </a:solidFill>
                          <a:effectLst/>
                          <a:latin typeface="Calibri" panose="020F0502020204030204" pitchFamily="34" charset="0"/>
                        </a:rPr>
                        <a:t>2.01.2025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2535.50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6.02.2025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2637.00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13.03.2025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2693.50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17.04.2025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2327.00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18465040"/>
                  </a:ext>
                </a:extLst>
              </a:tr>
              <a:tr h="187886">
                <a:tc>
                  <a:txBody>
                    <a:bodyPr/>
                    <a:lstStyle/>
                    <a:p>
                      <a:pPr algn="ctr" fontAlgn="b"/>
                      <a:r>
                        <a:rPr lang="tr-TR" sz="1200" b="0" i="0" u="none" strike="noStrike">
                          <a:solidFill>
                            <a:srgbClr val="000000"/>
                          </a:solidFill>
                          <a:effectLst/>
                          <a:latin typeface="Calibri" panose="020F0502020204030204" pitchFamily="34" charset="0"/>
                        </a:rPr>
                        <a:t>3.01.2025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2474.00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7.02.2025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2639.00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14.03.2025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2712.00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22.04.2025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2355.00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24415988"/>
                  </a:ext>
                </a:extLst>
              </a:tr>
              <a:tr h="279446">
                <a:tc>
                  <a:txBody>
                    <a:bodyPr/>
                    <a:lstStyle/>
                    <a:p>
                      <a:pPr algn="ctr" fontAlgn="b"/>
                      <a:r>
                        <a:rPr lang="tr-TR" sz="1200" b="0" i="0" u="none" strike="noStrike">
                          <a:solidFill>
                            <a:srgbClr val="000000"/>
                          </a:solidFill>
                          <a:effectLst/>
                          <a:latin typeface="Calibri" panose="020F0502020204030204" pitchFamily="34" charset="0"/>
                        </a:rPr>
                        <a:t>6.01.2025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2479.50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10.02.2025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2639.50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17.03.2025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2714.50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2383.50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10881988"/>
                  </a:ext>
                </a:extLst>
              </a:tr>
              <a:tr h="192300">
                <a:tc>
                  <a:txBody>
                    <a:bodyPr/>
                    <a:lstStyle/>
                    <a:p>
                      <a:pPr algn="ctr" fontAlgn="b"/>
                      <a:r>
                        <a:rPr lang="tr-TR" sz="1200" b="0" i="0" u="none" strike="noStrike">
                          <a:solidFill>
                            <a:srgbClr val="000000"/>
                          </a:solidFill>
                          <a:effectLst/>
                          <a:latin typeface="Calibri" panose="020F0502020204030204" pitchFamily="34" charset="0"/>
                        </a:rPr>
                        <a:t>7.01.2025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2483.50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11.02.2025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2646.50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18.03.2025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2680.00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2409.50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30906166"/>
                  </a:ext>
                </a:extLst>
              </a:tr>
              <a:tr h="268161">
                <a:tc>
                  <a:txBody>
                    <a:bodyPr/>
                    <a:lstStyle/>
                    <a:p>
                      <a:pPr algn="ctr" fontAlgn="b"/>
                      <a:r>
                        <a:rPr lang="tr-TR" sz="1200" b="0" i="0" u="none" strike="noStrike">
                          <a:solidFill>
                            <a:srgbClr val="000000"/>
                          </a:solidFill>
                          <a:effectLst/>
                          <a:latin typeface="Calibri" panose="020F0502020204030204" pitchFamily="34" charset="0"/>
                        </a:rPr>
                        <a:t>8.01.2025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2473.50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12.02.2025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2628.00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19.03.2025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2685.00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2411.50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78743819"/>
                  </a:ext>
                </a:extLst>
              </a:tr>
              <a:tr h="254047">
                <a:tc>
                  <a:txBody>
                    <a:bodyPr/>
                    <a:lstStyle/>
                    <a:p>
                      <a:pPr algn="ctr" fontAlgn="b"/>
                      <a:r>
                        <a:rPr lang="tr-TR" sz="1200" b="0" i="0" u="none" strike="noStrike">
                          <a:solidFill>
                            <a:srgbClr val="000000"/>
                          </a:solidFill>
                          <a:effectLst/>
                          <a:latin typeface="Calibri" panose="020F0502020204030204" pitchFamily="34" charset="0"/>
                        </a:rPr>
                        <a:t>9.01.2025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2502.00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13.02.2025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2625.00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20.03.2025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2685.00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28.04.2025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2399.50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81376606"/>
                  </a:ext>
                </a:extLst>
              </a:tr>
              <a:tr h="254047">
                <a:tc>
                  <a:txBody>
                    <a:bodyPr/>
                    <a:lstStyle/>
                    <a:p>
                      <a:pPr algn="ctr" fontAlgn="b"/>
                      <a:r>
                        <a:rPr lang="tr-TR" sz="1200" b="0" i="0" u="none" strike="noStrike">
                          <a:solidFill>
                            <a:srgbClr val="000000"/>
                          </a:solidFill>
                          <a:effectLst/>
                          <a:latin typeface="Calibri" panose="020F0502020204030204" pitchFamily="34" charset="0"/>
                        </a:rPr>
                        <a:t>10.01.2025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2560.00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14.02.2025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2660.00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21.03.2025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2651.50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29.04.2025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2429.50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68721916"/>
                  </a:ext>
                </a:extLst>
              </a:tr>
              <a:tr h="254047">
                <a:tc>
                  <a:txBody>
                    <a:bodyPr/>
                    <a:lstStyle/>
                    <a:p>
                      <a:pPr algn="ctr" fontAlgn="b"/>
                      <a:r>
                        <a:rPr lang="tr-TR" sz="1200" b="0" i="0" u="none" strike="noStrike">
                          <a:solidFill>
                            <a:srgbClr val="000000"/>
                          </a:solidFill>
                          <a:effectLst/>
                          <a:latin typeface="Calibri" panose="020F0502020204030204" pitchFamily="34" charset="0"/>
                        </a:rPr>
                        <a:t>13.01.2025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2572.00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17.02.2025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2659.00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2640.00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30.04.2025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2404.00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31160765"/>
                  </a:ext>
                </a:extLst>
              </a:tr>
              <a:tr h="254047">
                <a:tc>
                  <a:txBody>
                    <a:bodyPr/>
                    <a:lstStyle/>
                    <a:p>
                      <a:pPr algn="ctr" fontAlgn="b"/>
                      <a:r>
                        <a:rPr lang="tr-TR" sz="1200" b="0" i="0" u="none" strike="noStrike">
                          <a:solidFill>
                            <a:srgbClr val="000000"/>
                          </a:solidFill>
                          <a:effectLst/>
                          <a:latin typeface="Calibri" panose="020F0502020204030204" pitchFamily="34" charset="0"/>
                        </a:rPr>
                        <a:t>14.01.2025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2554.00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18.02.2025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2660.00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2606.00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01.05.2025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2377.00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31208837"/>
                  </a:ext>
                </a:extLst>
              </a:tr>
              <a:tr h="254047">
                <a:tc>
                  <a:txBody>
                    <a:bodyPr/>
                    <a:lstStyle/>
                    <a:p>
                      <a:pPr algn="ctr" fontAlgn="b"/>
                      <a:r>
                        <a:rPr lang="tr-TR" sz="1200" b="0" i="0" u="none" strike="noStrike">
                          <a:solidFill>
                            <a:srgbClr val="000000"/>
                          </a:solidFill>
                          <a:effectLst/>
                          <a:latin typeface="Calibri" panose="020F0502020204030204" pitchFamily="34" charset="0"/>
                        </a:rPr>
                        <a:t>15.01.2025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2560.00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19.02.2025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2709.00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2599.50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02.05.2025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2401.00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78346785"/>
                  </a:ext>
                </a:extLst>
              </a:tr>
              <a:tr h="254047">
                <a:tc>
                  <a:txBody>
                    <a:bodyPr/>
                    <a:lstStyle/>
                    <a:p>
                      <a:pPr algn="ctr" fontAlgn="b"/>
                      <a:r>
                        <a:rPr lang="tr-TR" sz="1200" b="0" i="0" u="none" strike="noStrike">
                          <a:solidFill>
                            <a:srgbClr val="000000"/>
                          </a:solidFill>
                          <a:effectLst/>
                          <a:latin typeface="Calibri" panose="020F0502020204030204" pitchFamily="34" charset="0"/>
                        </a:rPr>
                        <a:t>16.01.2025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2627.50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20.02.2025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2719.00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27.03.2025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2556.50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06.05.2025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2402.00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05540392"/>
                  </a:ext>
                </a:extLst>
              </a:tr>
              <a:tr h="254047">
                <a:tc>
                  <a:txBody>
                    <a:bodyPr/>
                    <a:lstStyle/>
                    <a:p>
                      <a:pPr algn="ctr" fontAlgn="b"/>
                      <a:r>
                        <a:rPr lang="tr-TR" sz="1200" b="0" i="0" u="none" strike="noStrike">
                          <a:solidFill>
                            <a:srgbClr val="000000"/>
                          </a:solidFill>
                          <a:effectLst/>
                          <a:latin typeface="Calibri" panose="020F0502020204030204" pitchFamily="34" charset="0"/>
                        </a:rPr>
                        <a:t>17.01.2025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2658.00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21.02.2025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2701.00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28.03.2025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2557.00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07.05.2025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2363.00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99574262"/>
                  </a:ext>
                </a:extLst>
              </a:tr>
              <a:tr h="254047">
                <a:tc>
                  <a:txBody>
                    <a:bodyPr/>
                    <a:lstStyle/>
                    <a:p>
                      <a:pPr algn="ctr" fontAlgn="b"/>
                      <a:r>
                        <a:rPr lang="tr-TR" sz="1200" b="0" i="0" u="none" strike="noStrike">
                          <a:solidFill>
                            <a:srgbClr val="000000"/>
                          </a:solidFill>
                          <a:effectLst/>
                          <a:latin typeface="Calibri" panose="020F0502020204030204" pitchFamily="34" charset="0"/>
                        </a:rPr>
                        <a:t>20.01.2025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2673.00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24.02.2025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2672.00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31.03.2025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2518.00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08.05.2025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2363.00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69389764"/>
                  </a:ext>
                </a:extLst>
              </a:tr>
              <a:tr h="254047">
                <a:tc>
                  <a:txBody>
                    <a:bodyPr/>
                    <a:lstStyle/>
                    <a:p>
                      <a:pPr algn="ctr" fontAlgn="b"/>
                      <a:r>
                        <a:rPr lang="tr-TR" sz="1200" b="0" i="0" u="none" strike="noStrike">
                          <a:solidFill>
                            <a:srgbClr val="000000"/>
                          </a:solidFill>
                          <a:effectLst/>
                          <a:latin typeface="Calibri" panose="020F0502020204030204" pitchFamily="34" charset="0"/>
                        </a:rPr>
                        <a:t>21.01.2025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2635.00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2668.00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01.04.2025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2498.00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effectLst/>
                        </a:rPr>
                        <a:t>09.05.2025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effectLst/>
                        </a:rPr>
                        <a:t>2400.50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r h="224138">
                <a:tc>
                  <a:txBody>
                    <a:bodyPr/>
                    <a:lstStyle/>
                    <a:p>
                      <a:pPr algn="ctr" fontAlgn="b"/>
                      <a:r>
                        <a:rPr lang="tr-TR" sz="1200" b="0" i="0" u="none" strike="noStrike">
                          <a:solidFill>
                            <a:srgbClr val="000000"/>
                          </a:solidFill>
                          <a:effectLst/>
                          <a:latin typeface="Calibri" panose="020F0502020204030204" pitchFamily="34" charset="0"/>
                        </a:rPr>
                        <a:t>22.01.2025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2610.00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2670.00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02.04.2025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2479.50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effectLst/>
                        </a:rPr>
                        <a:t>12.05.2025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effectLst/>
                        </a:rPr>
                        <a:t>2468.00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89025704"/>
                  </a:ext>
                </a:extLst>
              </a:tr>
              <a:tr h="254047">
                <a:tc>
                  <a:txBody>
                    <a:bodyPr/>
                    <a:lstStyle/>
                    <a:p>
                      <a:pPr algn="ctr" fontAlgn="b"/>
                      <a:r>
                        <a:rPr lang="tr-TR" sz="1200" b="0" i="0" u="none" strike="noStrike">
                          <a:solidFill>
                            <a:srgbClr val="000000"/>
                          </a:solidFill>
                          <a:effectLst/>
                          <a:latin typeface="Calibri" panose="020F0502020204030204" pitchFamily="34" charset="0"/>
                        </a:rPr>
                        <a:t>23.01.2025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2605.00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27.02.2025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2654.50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03.04.2025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2436.00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effectLst/>
                        </a:rPr>
                        <a:t>13.05.2025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effectLst/>
                        </a:rPr>
                        <a:t>2468.00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0289885"/>
                  </a:ext>
                </a:extLst>
              </a:tr>
              <a:tr h="254047">
                <a:tc>
                  <a:txBody>
                    <a:bodyPr/>
                    <a:lstStyle/>
                    <a:p>
                      <a:pPr algn="ctr" fontAlgn="b"/>
                      <a:r>
                        <a:rPr lang="tr-TR" sz="1200" b="0" i="0" u="none" strike="noStrike">
                          <a:solidFill>
                            <a:srgbClr val="000000"/>
                          </a:solidFill>
                          <a:effectLst/>
                          <a:latin typeface="Calibri" panose="020F0502020204030204" pitchFamily="34" charset="0"/>
                        </a:rPr>
                        <a:t>24.01.2025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2638.00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28.02.2025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2637.00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04.04.2025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2355.00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14.05.2025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2529.50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6406357"/>
                  </a:ext>
                </a:extLst>
              </a:tr>
              <a:tr h="224138">
                <a:tc>
                  <a:txBody>
                    <a:bodyPr/>
                    <a:lstStyle/>
                    <a:p>
                      <a:pPr algn="ctr" fontAlgn="b"/>
                      <a:r>
                        <a:rPr lang="tr-TR" sz="1200" b="0" i="0" u="none" strike="noStrike">
                          <a:solidFill>
                            <a:srgbClr val="000000"/>
                          </a:solidFill>
                          <a:effectLst/>
                          <a:latin typeface="Calibri" panose="020F0502020204030204" pitchFamily="34" charset="0"/>
                        </a:rPr>
                        <a:t>27.01.2025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2616.00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3.03.2025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2623.00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07.04.2025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2349.00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15.05.2025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2480.00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868887"/>
                  </a:ext>
                </a:extLst>
              </a:tr>
              <a:tr h="254047">
                <a:tc>
                  <a:txBody>
                    <a:bodyPr/>
                    <a:lstStyle/>
                    <a:p>
                      <a:pPr algn="ctr" fontAlgn="b"/>
                      <a:r>
                        <a:rPr lang="tr-TR" sz="1200" b="0" i="0" u="none" strike="noStrike">
                          <a:solidFill>
                            <a:srgbClr val="000000"/>
                          </a:solidFill>
                          <a:effectLst/>
                          <a:latin typeface="Calibri" panose="020F0502020204030204" pitchFamily="34" charset="0"/>
                        </a:rPr>
                        <a:t>28.01.2025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2570.00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4.03.2025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2633.50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08.04.2025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2365.00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16.05.2025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2473.00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63336894"/>
                  </a:ext>
                </a:extLst>
              </a:tr>
              <a:tr h="254047">
                <a:tc>
                  <a:txBody>
                    <a:bodyPr/>
                    <a:lstStyle/>
                    <a:p>
                      <a:pPr algn="ctr" fontAlgn="b"/>
                      <a:r>
                        <a:rPr lang="tr-TR" sz="1200" b="0" i="0" u="none" strike="noStrike">
                          <a:solidFill>
                            <a:srgbClr val="000000"/>
                          </a:solidFill>
                          <a:effectLst/>
                          <a:latin typeface="Calibri" panose="020F0502020204030204" pitchFamily="34" charset="0"/>
                        </a:rPr>
                        <a:t>29.01.2025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2590.00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5.03.2025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2652.00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09.04.2025</a:t>
                      </a: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2283.00</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200" b="0" dirty="0">
                          <a:effectLst/>
                        </a:rPr>
                        <a:t>19.05.2025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dirty="0"/>
                        <a:t>2450.00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40956724"/>
                  </a:ext>
                </a:extLst>
              </a:tr>
            </a:tbl>
          </a:graphicData>
        </a:graphic>
      </p:graphicFrame>
    </p:spTree>
    <p:extLst>
      <p:ext uri="{BB962C8B-B14F-4D97-AF65-F5344CB8AC3E}">
        <p14:creationId xmlns:p14="http://schemas.microsoft.com/office/powerpoint/2010/main" val="1983028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10.</a:t>
            </a:r>
          </a:p>
          <a:p>
            <a:pPr marL="457200" indent="-457200" algn="ctr" fontAlgn="base">
              <a:buClrTx/>
              <a:buNone/>
            </a:pPr>
            <a:r>
              <a:rPr lang="tr-TR" sz="3600" b="1" dirty="0">
                <a:latin typeface="Times New Roman" pitchFamily="18" charset="0"/>
                <a:cs typeface="Times New Roman" pitchFamily="18" charset="0"/>
              </a:rPr>
              <a:t>İŞSİZLİK VERİLERİ</a:t>
            </a:r>
          </a:p>
        </p:txBody>
      </p:sp>
    </p:spTree>
    <p:extLst>
      <p:ext uri="{BB962C8B-B14F-4D97-AF65-F5344CB8AC3E}">
        <p14:creationId xmlns:p14="http://schemas.microsoft.com/office/powerpoint/2010/main" val="381905719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DBFB4-0E43-D314-F097-FED04F5B5FA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D2CB461-FDBA-EB14-CEEF-CD3E8C25ADF5}"/>
              </a:ext>
            </a:extLst>
          </p:cNvPr>
          <p:cNvSpPr>
            <a:spLocks noGrp="1"/>
          </p:cNvSpPr>
          <p:nvPr>
            <p:ph type="title"/>
          </p:nvPr>
        </p:nvSpPr>
        <p:spPr>
          <a:xfrm>
            <a:off x="382581" y="0"/>
            <a:ext cx="8229600" cy="656695"/>
          </a:xfrm>
        </p:spPr>
        <p:txBody>
          <a:bodyPr>
            <a:normAutofit fontScale="90000"/>
          </a:bodyPr>
          <a:lstStyle/>
          <a:p>
            <a:r>
              <a:rPr kumimoji="0" lang="tr-TR" sz="2200" b="1" i="0" u="none" strike="noStrike" kern="1200" cap="none" spc="0" normalizeH="0" baseline="0" noProof="0" dirty="0">
                <a:ln>
                  <a:noFill/>
                </a:ln>
                <a:solidFill>
                  <a:prstClr val="black"/>
                </a:solidFill>
                <a:effectLst/>
                <a:uLnTx/>
                <a:uFillTx/>
                <a:latin typeface="Times New Roman"/>
                <a:cs typeface="Times New Roman"/>
              </a:rPr>
              <a:t>11. ALÜMİNYUM FİYAT TABLOSU</a:t>
            </a:r>
            <a:br>
              <a:rPr lang="tr-TR" sz="2200" b="1" i="0" u="none" strike="noStrike" kern="1200" cap="none" spc="0" normalizeH="0" baseline="0" noProof="0" dirty="0">
                <a:ln>
                  <a:noFill/>
                </a:ln>
                <a:effectLst/>
                <a:uLnTx/>
                <a:uFillTx/>
                <a:latin typeface="Times New Roman" pitchFamily="18" charset="0"/>
                <a:cs typeface="Times New Roman" pitchFamily="18" charset="0"/>
              </a:rPr>
            </a:br>
            <a:r>
              <a:rPr kumimoji="0" lang="tr-TR" sz="2000" b="1" i="0" u="none" strike="noStrike" kern="1200" cap="none" spc="0" normalizeH="0" baseline="0" noProof="0" dirty="0">
                <a:ln>
                  <a:noFill/>
                </a:ln>
                <a:solidFill>
                  <a:prstClr val="black"/>
                </a:solidFill>
                <a:effectLst/>
                <a:uLnTx/>
                <a:uFillTx/>
                <a:latin typeface="Times New Roman"/>
                <a:cs typeface="Times New Roman"/>
              </a:rPr>
              <a:t>(Kaynak: </a:t>
            </a:r>
            <a:r>
              <a:rPr lang="tr-TR" sz="2000" b="1" dirty="0">
                <a:latin typeface="Times New Roman"/>
                <a:cs typeface="Times New Roman"/>
              </a:rPr>
              <a:t>: 3 Temmuz 2025  </a:t>
            </a:r>
            <a:r>
              <a:rPr kumimoji="0" lang="tr-TR" sz="2000" b="1" i="0" u="none" strike="noStrike" kern="1200" cap="none" spc="0" normalizeH="0" baseline="0" noProof="0" dirty="0">
                <a:ln>
                  <a:noFill/>
                </a:ln>
                <a:solidFill>
                  <a:prstClr val="black"/>
                </a:solidFill>
                <a:effectLst/>
                <a:uLnTx/>
                <a:uFillTx/>
                <a:latin typeface="Calibri"/>
                <a:ea typeface="+mj-ea"/>
                <a:cs typeface="+mj-cs"/>
                <a:hlinkClick r:id="rId3">
                  <a:extLst>
                    <a:ext uri="{A12FA001-AC4F-418D-AE19-62706E023703}">
                      <ahyp:hlinkClr xmlns:ahyp="http://schemas.microsoft.com/office/drawing/2018/hyperlinkcolor" val="tx"/>
                    </a:ext>
                  </a:extLst>
                </a:hlinkClick>
              </a:rPr>
              <a:t>www.investing.com</a:t>
            </a:r>
            <a:r>
              <a:rPr kumimoji="0" lang="tr-TR" sz="2000" b="1" i="0" u="none" strike="noStrike" kern="1200" cap="none" spc="0" normalizeH="0" baseline="0" noProof="0" dirty="0">
                <a:ln>
                  <a:noFill/>
                </a:ln>
                <a:solidFill>
                  <a:prstClr val="black"/>
                </a:solidFill>
                <a:effectLst/>
                <a:uLnTx/>
                <a:uFillTx/>
                <a:latin typeface="Calibri"/>
                <a:ea typeface="+mj-ea"/>
                <a:cs typeface="+mj-cs"/>
              </a:rPr>
              <a:t> </a:t>
            </a:r>
            <a:r>
              <a:rPr kumimoji="0" lang="tr-TR" sz="2000" b="1" i="0" u="none" strike="noStrike" kern="1200" cap="none" spc="0" normalizeH="0" baseline="0" noProof="0" dirty="0">
                <a:ln>
                  <a:noFill/>
                </a:ln>
                <a:solidFill>
                  <a:prstClr val="black"/>
                </a:solidFill>
                <a:effectLst/>
                <a:uLnTx/>
                <a:uFillTx/>
                <a:latin typeface="Times New Roman"/>
                <a:cs typeface="Times New Roman"/>
              </a:rPr>
              <a:t>)</a:t>
            </a:r>
            <a:endParaRPr lang="tr-TR" dirty="0">
              <a:solidFill>
                <a:prstClr val="black"/>
              </a:solidFill>
              <a:latin typeface="Times New Roman"/>
              <a:cs typeface="Times New Roman"/>
            </a:endParaRPr>
          </a:p>
        </p:txBody>
      </p:sp>
      <p:graphicFrame>
        <p:nvGraphicFramePr>
          <p:cNvPr id="6" name="Tablo 5">
            <a:extLst>
              <a:ext uri="{FF2B5EF4-FFF2-40B4-BE49-F238E27FC236}">
                <a16:creationId xmlns:a16="http://schemas.microsoft.com/office/drawing/2014/main" id="{C6B453B5-45C6-756D-B59E-1B24997DF670}"/>
              </a:ext>
            </a:extLst>
          </p:cNvPr>
          <p:cNvGraphicFramePr>
            <a:graphicFrameLocks noGrp="1"/>
          </p:cNvGraphicFramePr>
          <p:nvPr>
            <p:extLst>
              <p:ext uri="{D42A27DB-BD31-4B8C-83A1-F6EECF244321}">
                <p14:modId xmlns:p14="http://schemas.microsoft.com/office/powerpoint/2010/main" val="4167693073"/>
              </p:ext>
            </p:extLst>
          </p:nvPr>
        </p:nvGraphicFramePr>
        <p:xfrm>
          <a:off x="0" y="660400"/>
          <a:ext cx="9144000" cy="6197594"/>
        </p:xfrm>
        <a:graphic>
          <a:graphicData uri="http://schemas.openxmlformats.org/drawingml/2006/table">
            <a:tbl>
              <a:tblPr/>
              <a:tblGrid>
                <a:gridCol w="1306283">
                  <a:extLst>
                    <a:ext uri="{9D8B030D-6E8A-4147-A177-3AD203B41FA5}">
                      <a16:colId xmlns:a16="http://schemas.microsoft.com/office/drawing/2014/main" val="3487603078"/>
                    </a:ext>
                  </a:extLst>
                </a:gridCol>
                <a:gridCol w="1073022">
                  <a:extLst>
                    <a:ext uri="{9D8B030D-6E8A-4147-A177-3AD203B41FA5}">
                      <a16:colId xmlns:a16="http://schemas.microsoft.com/office/drawing/2014/main" val="1096333440"/>
                    </a:ext>
                  </a:extLst>
                </a:gridCol>
                <a:gridCol w="1446245">
                  <a:extLst>
                    <a:ext uri="{9D8B030D-6E8A-4147-A177-3AD203B41FA5}">
                      <a16:colId xmlns:a16="http://schemas.microsoft.com/office/drawing/2014/main" val="4252552592"/>
                    </a:ext>
                  </a:extLst>
                </a:gridCol>
                <a:gridCol w="1166326">
                  <a:extLst>
                    <a:ext uri="{9D8B030D-6E8A-4147-A177-3AD203B41FA5}">
                      <a16:colId xmlns:a16="http://schemas.microsoft.com/office/drawing/2014/main" val="2462758839"/>
                    </a:ext>
                  </a:extLst>
                </a:gridCol>
                <a:gridCol w="1073022">
                  <a:extLst>
                    <a:ext uri="{9D8B030D-6E8A-4147-A177-3AD203B41FA5}">
                      <a16:colId xmlns:a16="http://schemas.microsoft.com/office/drawing/2014/main" val="487227616"/>
                    </a:ext>
                  </a:extLst>
                </a:gridCol>
                <a:gridCol w="1026365">
                  <a:extLst>
                    <a:ext uri="{9D8B030D-6E8A-4147-A177-3AD203B41FA5}">
                      <a16:colId xmlns:a16="http://schemas.microsoft.com/office/drawing/2014/main" val="588907452"/>
                    </a:ext>
                  </a:extLst>
                </a:gridCol>
                <a:gridCol w="1012474">
                  <a:extLst>
                    <a:ext uri="{9D8B030D-6E8A-4147-A177-3AD203B41FA5}">
                      <a16:colId xmlns:a16="http://schemas.microsoft.com/office/drawing/2014/main" val="1733335621"/>
                    </a:ext>
                  </a:extLst>
                </a:gridCol>
                <a:gridCol w="1040263">
                  <a:extLst>
                    <a:ext uri="{9D8B030D-6E8A-4147-A177-3AD203B41FA5}">
                      <a16:colId xmlns:a16="http://schemas.microsoft.com/office/drawing/2014/main" val="3683931155"/>
                    </a:ext>
                  </a:extLst>
                </a:gridCol>
              </a:tblGrid>
              <a:tr h="203449">
                <a:tc>
                  <a:txBody>
                    <a:bodyPr/>
                    <a:lstStyle/>
                    <a:p>
                      <a:pPr algn="ctr" rtl="0" fontAlgn="ctr"/>
                      <a:r>
                        <a:rPr lang="tr-TR" sz="1200" b="0" i="0" u="none" strike="noStrike" dirty="0">
                          <a:solidFill>
                            <a:srgbClr val="000000"/>
                          </a:solidFill>
                          <a:effectLst/>
                          <a:latin typeface="+mn-lt"/>
                        </a:rPr>
                        <a:t>TARİH</a:t>
                      </a:r>
                    </a:p>
                  </a:txBody>
                  <a:tcPr marL="4774" marR="4774" marT="4774"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TARİH</a:t>
                      </a:r>
                    </a:p>
                  </a:txBody>
                  <a:tcPr marL="4774" marR="4774" marT="4774"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200" b="0" i="0" u="none" strike="noStrike" dirty="0">
                          <a:solidFill>
                            <a:srgbClr val="000000"/>
                          </a:solidFill>
                          <a:effectLst/>
                          <a:latin typeface="+mn-lt"/>
                        </a:rPr>
                        <a:t>ENDEKS</a:t>
                      </a:r>
                    </a:p>
                  </a:txBody>
                  <a:tcPr marL="4774" marR="4774" marT="4774"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1034690"/>
                  </a:ext>
                </a:extLst>
              </a:tr>
              <a:tr h="384026">
                <a:tc>
                  <a:txBody>
                    <a:bodyPr/>
                    <a:lstStyle/>
                    <a:p>
                      <a:pPr algn="ctr"/>
                      <a:r>
                        <a:rPr lang="tr-TR" sz="1200" b="0" dirty="0"/>
                        <a:t>20.05.2025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2.458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23.06.2025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2.598</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05649918"/>
                  </a:ext>
                </a:extLst>
              </a:tr>
              <a:tr h="2430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21.05.2025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2.460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2.572</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33500131"/>
                  </a:ext>
                </a:extLst>
              </a:tr>
              <a:tr h="206534">
                <a:tc>
                  <a:txBody>
                    <a:bodyPr/>
                    <a:lstStyle/>
                    <a:p>
                      <a:pPr algn="ctr" fontAlgn="ctr"/>
                      <a:r>
                        <a:rPr lang="tr-TR" sz="1200" b="0" dirty="0">
                          <a:effectLst/>
                        </a:rPr>
                        <a:t>22.05.2025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2.445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2.555</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43498205"/>
                  </a:ext>
                </a:extLst>
              </a:tr>
              <a:tr h="206534">
                <a:tc>
                  <a:txBody>
                    <a:bodyPr/>
                    <a:lstStyle/>
                    <a:p>
                      <a:pPr algn="ctr" fontAlgn="ctr"/>
                      <a:r>
                        <a:rPr lang="tr-TR" sz="1200" b="0" dirty="0">
                          <a:effectLst/>
                        </a:rPr>
                        <a:t>23.05.2025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2.435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2.573</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75529721"/>
                  </a:ext>
                </a:extLst>
              </a:tr>
              <a:tr h="223057">
                <a:tc>
                  <a:txBody>
                    <a:bodyPr/>
                    <a:lstStyle/>
                    <a:p>
                      <a:pPr algn="ctr"/>
                      <a:r>
                        <a:rPr lang="tr-TR" sz="1200" b="0" dirty="0"/>
                        <a:t>27.05.2025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200" b="0" dirty="0"/>
                        <a:t>2.470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27.06.2025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2.582</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300" b="1"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3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02752255"/>
                  </a:ext>
                </a:extLst>
              </a:tr>
              <a:tr h="20653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28.05.2025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0" i="0" u="none" strike="noStrike" dirty="0">
                          <a:solidFill>
                            <a:srgbClr val="333333"/>
                          </a:solidFill>
                          <a:effectLst/>
                          <a:latin typeface="+mn-lt"/>
                        </a:rPr>
                        <a:t>2.478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30.06.2025</a:t>
                      </a:r>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2.592</a:t>
                      </a:r>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18465040"/>
                  </a:ext>
                </a:extLst>
              </a:tr>
              <a:tr h="206534">
                <a:tc>
                  <a:txBody>
                    <a:bodyPr/>
                    <a:lstStyle/>
                    <a:p>
                      <a:pPr algn="ctr" fontAlgn="b"/>
                      <a:r>
                        <a:rPr lang="tr-TR" sz="1200" b="0" i="0" u="none" strike="noStrike" dirty="0">
                          <a:solidFill>
                            <a:srgbClr val="000000"/>
                          </a:solidFill>
                          <a:effectLst/>
                          <a:latin typeface="Calibri" panose="020F0502020204030204" pitchFamily="34" charset="0"/>
                        </a:rPr>
                        <a:t>29.05.2025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2.467</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a:solidFill>
                            <a:srgbClr val="000000"/>
                          </a:solidFill>
                          <a:effectLst/>
                          <a:latin typeface="Calibri" panose="020F0502020204030204" pitchFamily="34" charset="0"/>
                        </a:rPr>
                        <a:t>01.07.2025</a:t>
                      </a:r>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2.603</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24415988"/>
                  </a:ext>
                </a:extLst>
              </a:tr>
              <a:tr h="302967">
                <a:tc>
                  <a:txBody>
                    <a:bodyPr/>
                    <a:lstStyle/>
                    <a:p>
                      <a:pPr algn="ctr" fontAlgn="b"/>
                      <a:r>
                        <a:rPr lang="tr-TR" sz="1200" b="0" i="0" u="none" strike="noStrike" dirty="0">
                          <a:solidFill>
                            <a:srgbClr val="000000"/>
                          </a:solidFill>
                          <a:effectLst/>
                          <a:latin typeface="Calibri" panose="020F0502020204030204" pitchFamily="34" charset="0"/>
                        </a:rPr>
                        <a:t>30.05.2025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2.443</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02.07.2025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2.601</a:t>
                      </a: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10881988"/>
                  </a:ext>
                </a:extLst>
              </a:tr>
              <a:tr h="208485">
                <a:tc>
                  <a:txBody>
                    <a:bodyPr/>
                    <a:lstStyle/>
                    <a:p>
                      <a:pPr algn="ctr" fontAlgn="b"/>
                      <a:r>
                        <a:rPr lang="tr-TR" sz="1200" b="0" i="0" u="none" strike="noStrike" dirty="0">
                          <a:solidFill>
                            <a:srgbClr val="000000"/>
                          </a:solidFill>
                          <a:effectLst/>
                          <a:latin typeface="Calibri" panose="020F0502020204030204" pitchFamily="34" charset="0"/>
                        </a:rPr>
                        <a:t>02.06.2025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2.450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30906166"/>
                  </a:ext>
                </a:extLst>
              </a:tr>
              <a:tr h="290732">
                <a:tc>
                  <a:txBody>
                    <a:bodyPr/>
                    <a:lstStyle/>
                    <a:p>
                      <a:pPr algn="ctr" fontAlgn="b"/>
                      <a:r>
                        <a:rPr lang="tr-TR" sz="1200" b="0" i="0" u="none" strike="noStrike" dirty="0">
                          <a:solidFill>
                            <a:srgbClr val="000000"/>
                          </a:solidFill>
                          <a:effectLst/>
                          <a:latin typeface="Calibri" panose="020F0502020204030204" pitchFamily="34" charset="0"/>
                        </a:rPr>
                        <a:t>03.06.2025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2.444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78743819"/>
                  </a:ext>
                </a:extLst>
              </a:tr>
              <a:tr h="275430">
                <a:tc>
                  <a:txBody>
                    <a:bodyPr/>
                    <a:lstStyle/>
                    <a:p>
                      <a:pPr algn="ctr" fontAlgn="b"/>
                      <a:r>
                        <a:rPr lang="tr-TR" sz="1200" b="0" i="0" u="none" strike="noStrike" dirty="0">
                          <a:solidFill>
                            <a:srgbClr val="000000"/>
                          </a:solidFill>
                          <a:effectLst/>
                          <a:latin typeface="Calibri" panose="020F0502020204030204" pitchFamily="34" charset="0"/>
                        </a:rPr>
                        <a:t>04.06.2025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2.472</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81376606"/>
                  </a:ext>
                </a:extLst>
              </a:tr>
              <a:tr h="275430">
                <a:tc>
                  <a:txBody>
                    <a:bodyPr/>
                    <a:lstStyle/>
                    <a:p>
                      <a:pPr algn="ctr" fontAlgn="b"/>
                      <a:r>
                        <a:rPr lang="tr-TR" sz="1200" b="0" i="0" u="none" strike="noStrike" dirty="0">
                          <a:solidFill>
                            <a:srgbClr val="000000"/>
                          </a:solidFill>
                          <a:effectLst/>
                          <a:latin typeface="Calibri" panose="020F0502020204030204" pitchFamily="34" charset="0"/>
                        </a:rPr>
                        <a:t>05.06.2025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2.472</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68721916"/>
                  </a:ext>
                </a:extLst>
              </a:tr>
              <a:tr h="275430">
                <a:tc>
                  <a:txBody>
                    <a:bodyPr/>
                    <a:lstStyle/>
                    <a:p>
                      <a:pPr algn="ctr" fontAlgn="b"/>
                      <a:r>
                        <a:rPr lang="tr-TR" sz="1200" b="0" i="0" u="none" strike="noStrike" dirty="0">
                          <a:solidFill>
                            <a:srgbClr val="000000"/>
                          </a:solidFill>
                          <a:effectLst/>
                          <a:latin typeface="Calibri" panose="020F0502020204030204" pitchFamily="34" charset="0"/>
                        </a:rPr>
                        <a:t>06.06.2025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2.431</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31160765"/>
                  </a:ext>
                </a:extLst>
              </a:tr>
              <a:tr h="275430">
                <a:tc>
                  <a:txBody>
                    <a:bodyPr/>
                    <a:lstStyle/>
                    <a:p>
                      <a:pPr algn="ctr" fontAlgn="b"/>
                      <a:r>
                        <a:rPr lang="tr-TR" sz="1200" b="0" i="0" u="none" strike="noStrike" dirty="0">
                          <a:solidFill>
                            <a:srgbClr val="000000"/>
                          </a:solidFill>
                          <a:effectLst/>
                          <a:latin typeface="Calibri" panose="020F0502020204030204" pitchFamily="34" charset="0"/>
                        </a:rPr>
                        <a:t>09.06.2025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2.468</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31208837"/>
                  </a:ext>
                </a:extLst>
              </a:tr>
              <a:tr h="275430">
                <a:tc>
                  <a:txBody>
                    <a:bodyPr/>
                    <a:lstStyle/>
                    <a:p>
                      <a:pPr algn="ctr" fontAlgn="b"/>
                      <a:r>
                        <a:rPr lang="tr-TR" sz="1200" b="0" i="0" u="none" strike="noStrike" dirty="0">
                          <a:solidFill>
                            <a:srgbClr val="000000"/>
                          </a:solidFill>
                          <a:effectLst/>
                          <a:latin typeface="Calibri" panose="020F0502020204030204" pitchFamily="34" charset="0"/>
                        </a:rPr>
                        <a:t>10.06.2025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2.480</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78346785"/>
                  </a:ext>
                </a:extLst>
              </a:tr>
              <a:tr h="275430">
                <a:tc>
                  <a:txBody>
                    <a:bodyPr/>
                    <a:lstStyle/>
                    <a:p>
                      <a:pPr algn="ctr" fontAlgn="b"/>
                      <a:r>
                        <a:rPr lang="tr-TR" sz="1200" b="0" i="0" u="none" strike="noStrike" dirty="0">
                          <a:solidFill>
                            <a:srgbClr val="000000"/>
                          </a:solidFill>
                          <a:effectLst/>
                          <a:latin typeface="Calibri" panose="020F0502020204030204" pitchFamily="34" charset="0"/>
                        </a:rPr>
                        <a:t>11.06.2025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2.511</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05540392"/>
                  </a:ext>
                </a:extLst>
              </a:tr>
              <a:tr h="275430">
                <a:tc>
                  <a:txBody>
                    <a:bodyPr/>
                    <a:lstStyle/>
                    <a:p>
                      <a:pPr algn="ctr" fontAlgn="b"/>
                      <a:r>
                        <a:rPr lang="tr-TR" sz="1200" b="0" i="0" u="none" strike="noStrike" dirty="0">
                          <a:solidFill>
                            <a:srgbClr val="000000"/>
                          </a:solidFill>
                          <a:effectLst/>
                          <a:latin typeface="Calibri" panose="020F0502020204030204" pitchFamily="34" charset="0"/>
                        </a:rPr>
                        <a:t>12.06.2025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2.509</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effectLs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r h="243004">
                <a:tc>
                  <a:txBody>
                    <a:bodyPr/>
                    <a:lstStyle/>
                    <a:p>
                      <a:pPr algn="ctr" fontAlgn="b"/>
                      <a:r>
                        <a:rPr lang="tr-TR" sz="1200" b="0" i="0" u="none" strike="noStrike" dirty="0">
                          <a:solidFill>
                            <a:srgbClr val="000000"/>
                          </a:solidFill>
                          <a:effectLst/>
                          <a:latin typeface="Calibri" panose="020F0502020204030204" pitchFamily="34" charset="0"/>
                        </a:rPr>
                        <a:t>13.06.2025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2.484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effectLs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89025704"/>
                  </a:ext>
                </a:extLst>
              </a:tr>
              <a:tr h="275430">
                <a:tc>
                  <a:txBody>
                    <a:bodyPr/>
                    <a:lstStyle/>
                    <a:p>
                      <a:pPr algn="ctr" fontAlgn="b"/>
                      <a:r>
                        <a:rPr lang="tr-TR" sz="1200" b="0" i="0" u="none" strike="noStrike" dirty="0">
                          <a:solidFill>
                            <a:srgbClr val="000000"/>
                          </a:solidFill>
                          <a:effectLst/>
                          <a:latin typeface="Calibri" panose="020F0502020204030204" pitchFamily="34" charset="0"/>
                        </a:rPr>
                        <a:t>16.06.2025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2.508</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effectLs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20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0289885"/>
                  </a:ext>
                </a:extLst>
              </a:tr>
              <a:tr h="275430">
                <a:tc>
                  <a:txBody>
                    <a:bodyPr/>
                    <a:lstStyle/>
                    <a:p>
                      <a:pPr algn="ctr" fontAlgn="b"/>
                      <a:r>
                        <a:rPr lang="tr-TR" sz="1200" b="0" i="0" u="none" strike="noStrike" dirty="0">
                          <a:solidFill>
                            <a:srgbClr val="000000"/>
                          </a:solidFill>
                          <a:effectLst/>
                          <a:latin typeface="Calibri" panose="020F0502020204030204" pitchFamily="34" charset="0"/>
                        </a:rPr>
                        <a:t>17.06.2025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2.529</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6406357"/>
                  </a:ext>
                </a:extLst>
              </a:tr>
              <a:tr h="243004">
                <a:tc>
                  <a:txBody>
                    <a:bodyPr/>
                    <a:lstStyle/>
                    <a:p>
                      <a:pPr algn="ctr" fontAlgn="b"/>
                      <a:r>
                        <a:rPr lang="tr-TR" sz="1200" b="0" i="0" u="none" strike="noStrike" dirty="0">
                          <a:solidFill>
                            <a:srgbClr val="000000"/>
                          </a:solidFill>
                          <a:effectLst/>
                          <a:latin typeface="Calibri" panose="020F0502020204030204" pitchFamily="34" charset="0"/>
                        </a:rPr>
                        <a:t>18.06.2025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2.545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868887"/>
                  </a:ext>
                </a:extLst>
              </a:tr>
              <a:tr h="275430">
                <a:tc>
                  <a:txBody>
                    <a:bodyPr/>
                    <a:lstStyle/>
                    <a:p>
                      <a:pPr algn="ctr" fontAlgn="b"/>
                      <a:r>
                        <a:rPr lang="tr-TR" sz="1200" b="0" i="0" u="none" strike="noStrike" dirty="0">
                          <a:solidFill>
                            <a:srgbClr val="000000"/>
                          </a:solidFill>
                          <a:effectLst/>
                          <a:latin typeface="Calibri" panose="020F0502020204030204" pitchFamily="34" charset="0"/>
                        </a:rPr>
                        <a:t>19.06.2025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2.524</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63336894"/>
                  </a:ext>
                </a:extLst>
              </a:tr>
              <a:tr h="275430">
                <a:tc>
                  <a:txBody>
                    <a:bodyPr/>
                    <a:lstStyle/>
                    <a:p>
                      <a:pPr algn="ctr" fontAlgn="b"/>
                      <a:r>
                        <a:rPr lang="tr-TR" sz="1200" b="0" i="0" u="none" strike="noStrike" dirty="0">
                          <a:solidFill>
                            <a:srgbClr val="000000"/>
                          </a:solidFill>
                          <a:effectLst/>
                          <a:latin typeface="Calibri" panose="020F0502020204030204" pitchFamily="34" charset="0"/>
                        </a:rPr>
                        <a:t>20.06.2025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r>
                        <a:rPr lang="tr-TR" sz="1200" b="0" i="0" u="none" strike="noStrike" dirty="0">
                          <a:solidFill>
                            <a:srgbClr val="000000"/>
                          </a:solidFill>
                          <a:effectLst/>
                          <a:latin typeface="Calibri" panose="020F0502020204030204" pitchFamily="34" charset="0"/>
                        </a:rPr>
                        <a:t>2.528</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b"/>
                      <a:endParaRPr lang="tr-TR" sz="12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40956724"/>
                  </a:ext>
                </a:extLst>
              </a:tr>
            </a:tbl>
          </a:graphicData>
        </a:graphic>
      </p:graphicFrame>
    </p:spTree>
    <p:extLst>
      <p:ext uri="{BB962C8B-B14F-4D97-AF65-F5344CB8AC3E}">
        <p14:creationId xmlns:p14="http://schemas.microsoft.com/office/powerpoint/2010/main" val="227632051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808EF5-FC45-3C1F-FE08-0705C6D9CBC1}"/>
              </a:ext>
            </a:extLst>
          </p:cNvPr>
          <p:cNvSpPr>
            <a:spLocks noGrp="1"/>
          </p:cNvSpPr>
          <p:nvPr>
            <p:ph type="title"/>
          </p:nvPr>
        </p:nvSpPr>
        <p:spPr>
          <a:xfrm>
            <a:off x="457200" y="65315"/>
            <a:ext cx="8229600" cy="846591"/>
          </a:xfrm>
        </p:spPr>
        <p:txBody>
          <a:bodyPr/>
          <a:lstStyle/>
          <a:p>
            <a:r>
              <a:rPr lang="tr-TR" dirty="0"/>
              <a:t>ALÜMİNYUM FİYATI($)</a:t>
            </a:r>
          </a:p>
        </p:txBody>
      </p:sp>
      <p:sp>
        <p:nvSpPr>
          <p:cNvPr id="14" name="Metin kutusu 13">
            <a:extLst>
              <a:ext uri="{FF2B5EF4-FFF2-40B4-BE49-F238E27FC236}">
                <a16:creationId xmlns:a16="http://schemas.microsoft.com/office/drawing/2014/main" id="{7256A831-2101-B20A-9BC6-8A875EF660EF}"/>
              </a:ext>
            </a:extLst>
          </p:cNvPr>
          <p:cNvSpPr txBox="1"/>
          <p:nvPr/>
        </p:nvSpPr>
        <p:spPr>
          <a:xfrm>
            <a:off x="4308203" y="3825240"/>
            <a:ext cx="1066800" cy="523220"/>
          </a:xfrm>
          <a:prstGeom prst="rect">
            <a:avLst/>
          </a:prstGeom>
          <a:noFill/>
          <a:ln>
            <a:solidFill>
              <a:schemeClr val="accent1"/>
            </a:solidFill>
          </a:ln>
        </p:spPr>
        <p:txBody>
          <a:bodyPr wrap="square" rtlCol="0">
            <a:spAutoFit/>
          </a:bodyPr>
          <a:lstStyle/>
          <a:p>
            <a:r>
              <a:rPr lang="tr-TR" sz="1400" b="1" dirty="0"/>
              <a:t>21.08.2023</a:t>
            </a:r>
          </a:p>
          <a:p>
            <a:r>
              <a:rPr lang="tr-TR" sz="1400" b="1" dirty="0"/>
              <a:t>2068,0</a:t>
            </a:r>
          </a:p>
        </p:txBody>
      </p:sp>
      <p:graphicFrame>
        <p:nvGraphicFramePr>
          <p:cNvPr id="6" name="Grafik 5">
            <a:extLst>
              <a:ext uri="{FF2B5EF4-FFF2-40B4-BE49-F238E27FC236}">
                <a16:creationId xmlns:a16="http://schemas.microsoft.com/office/drawing/2014/main" id="{9C674BE9-AD1F-68BB-8DD4-8F631B95DC86}"/>
              </a:ext>
            </a:extLst>
          </p:cNvPr>
          <p:cNvGraphicFramePr/>
          <p:nvPr>
            <p:extLst>
              <p:ext uri="{D42A27DB-BD31-4B8C-83A1-F6EECF244321}">
                <p14:modId xmlns:p14="http://schemas.microsoft.com/office/powerpoint/2010/main" val="3362256132"/>
              </p:ext>
            </p:extLst>
          </p:nvPr>
        </p:nvGraphicFramePr>
        <p:xfrm>
          <a:off x="109728" y="1066800"/>
          <a:ext cx="8906256" cy="5516880"/>
        </p:xfrm>
        <a:graphic>
          <a:graphicData uri="http://schemas.openxmlformats.org/drawingml/2006/chart">
            <c:chart xmlns:c="http://schemas.openxmlformats.org/drawingml/2006/chart" xmlns:r="http://schemas.openxmlformats.org/officeDocument/2006/relationships" r:id="rId3"/>
          </a:graphicData>
        </a:graphic>
      </p:graphicFrame>
      <p:sp>
        <p:nvSpPr>
          <p:cNvPr id="3" name="Metin kutusu 2">
            <a:extLst>
              <a:ext uri="{FF2B5EF4-FFF2-40B4-BE49-F238E27FC236}">
                <a16:creationId xmlns:a16="http://schemas.microsoft.com/office/drawing/2014/main" id="{7DEE1F01-1EB0-8C9A-4295-45953D807E10}"/>
              </a:ext>
            </a:extLst>
          </p:cNvPr>
          <p:cNvSpPr txBox="1"/>
          <p:nvPr/>
        </p:nvSpPr>
        <p:spPr>
          <a:xfrm>
            <a:off x="1249680" y="1163340"/>
            <a:ext cx="1066800" cy="523220"/>
          </a:xfrm>
          <a:prstGeom prst="rect">
            <a:avLst/>
          </a:prstGeom>
          <a:noFill/>
          <a:ln>
            <a:solidFill>
              <a:schemeClr val="accent1"/>
            </a:solidFill>
          </a:ln>
        </p:spPr>
        <p:txBody>
          <a:bodyPr wrap="square" rtlCol="0">
            <a:spAutoFit/>
          </a:bodyPr>
          <a:lstStyle/>
          <a:p>
            <a:r>
              <a:rPr lang="tr-TR" sz="1400" b="1" dirty="0"/>
              <a:t>07.03.2022</a:t>
            </a:r>
          </a:p>
          <a:p>
            <a:r>
              <a:rPr lang="tr-TR" sz="1400" b="1" dirty="0"/>
              <a:t>3.983</a:t>
            </a:r>
            <a:endParaRPr lang="tr-TR" sz="1400" dirty="0"/>
          </a:p>
        </p:txBody>
      </p:sp>
      <p:sp>
        <p:nvSpPr>
          <p:cNvPr id="13" name="Metin kutusu 12">
            <a:extLst>
              <a:ext uri="{FF2B5EF4-FFF2-40B4-BE49-F238E27FC236}">
                <a16:creationId xmlns:a16="http://schemas.microsoft.com/office/drawing/2014/main" id="{BFABDAAE-D0CC-E6CA-7430-6793B1ED251D}"/>
              </a:ext>
            </a:extLst>
          </p:cNvPr>
          <p:cNvSpPr txBox="1"/>
          <p:nvPr/>
        </p:nvSpPr>
        <p:spPr>
          <a:xfrm>
            <a:off x="7417526" y="2392756"/>
            <a:ext cx="1055914" cy="523220"/>
          </a:xfrm>
          <a:prstGeom prst="rect">
            <a:avLst/>
          </a:prstGeom>
          <a:noFill/>
          <a:ln>
            <a:solidFill>
              <a:schemeClr val="accent1"/>
            </a:solidFill>
          </a:ln>
        </p:spPr>
        <p:txBody>
          <a:bodyPr wrap="square" rtlCol="0">
            <a:spAutoFit/>
          </a:bodyPr>
          <a:lstStyle/>
          <a:p>
            <a:r>
              <a:rPr lang="tr-TR" sz="1400" b="1" dirty="0"/>
              <a:t>12.03.2025</a:t>
            </a:r>
          </a:p>
          <a:p>
            <a:r>
              <a:rPr lang="tr-TR" sz="1400" b="1" dirty="0"/>
              <a:t>2.736</a:t>
            </a:r>
          </a:p>
        </p:txBody>
      </p:sp>
    </p:spTree>
    <p:extLst>
      <p:ext uri="{BB962C8B-B14F-4D97-AF65-F5344CB8AC3E}">
        <p14:creationId xmlns:p14="http://schemas.microsoft.com/office/powerpoint/2010/main" val="425613565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9E8FF-E9B5-ECB6-6B37-F3466D77F4AF}"/>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AF1E8C74-0942-E4B1-10F2-63893CB62477}"/>
              </a:ext>
            </a:extLst>
          </p:cNvPr>
          <p:cNvSpPr>
            <a:spLocks noGrp="1"/>
          </p:cNvSpPr>
          <p:nvPr>
            <p:ph idx="4294967295"/>
          </p:nvPr>
        </p:nvSpPr>
        <p:spPr>
          <a:xfrm>
            <a:off x="500034" y="285728"/>
            <a:ext cx="8429684" cy="6215106"/>
          </a:xfrm>
          <a:ln w="76200">
            <a:solidFill>
              <a:schemeClr val="tx1"/>
            </a:solidFill>
          </a:ln>
        </p:spPr>
        <p:txBody>
          <a:bodyPr anchor="t"/>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None/>
            </a:pPr>
            <a:r>
              <a:rPr lang="tr-TR" sz="4800" b="1" dirty="0">
                <a:latin typeface="Times New Roman" panose="02020603050405020304" pitchFamily="18" charset="0"/>
                <a:cs typeface="Times New Roman" panose="02020603050405020304" pitchFamily="18" charset="0"/>
              </a:rPr>
              <a:t>ÇİNKO </a:t>
            </a:r>
          </a:p>
          <a:p>
            <a:pPr marL="457200" indent="-457200" algn="ctr" fontAlgn="base">
              <a:buNone/>
            </a:pPr>
            <a:r>
              <a:rPr lang="tr-TR" sz="4800" b="1" dirty="0">
                <a:latin typeface="Times New Roman" panose="02020603050405020304" pitchFamily="18" charset="0"/>
                <a:cs typeface="Times New Roman" panose="02020603050405020304" pitchFamily="18" charset="0"/>
              </a:rPr>
              <a:t> FİYATI</a:t>
            </a:r>
          </a:p>
        </p:txBody>
      </p:sp>
    </p:spTree>
    <p:extLst>
      <p:ext uri="{BB962C8B-B14F-4D97-AF65-F5344CB8AC3E}">
        <p14:creationId xmlns:p14="http://schemas.microsoft.com/office/powerpoint/2010/main" val="393473915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A26BA-3CB6-DD8E-A499-6F225B953CB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16DFED2-6918-219A-4C0A-5A461A7A5771}"/>
              </a:ext>
            </a:extLst>
          </p:cNvPr>
          <p:cNvSpPr>
            <a:spLocks noGrp="1"/>
          </p:cNvSpPr>
          <p:nvPr>
            <p:ph type="title"/>
          </p:nvPr>
        </p:nvSpPr>
        <p:spPr>
          <a:xfrm>
            <a:off x="457200" y="88371"/>
            <a:ext cx="8060267" cy="563562"/>
          </a:xfrm>
        </p:spPr>
        <p:txBody>
          <a:bodyPr>
            <a:normAutofit fontScale="90000"/>
          </a:bodyPr>
          <a:lstStyle/>
          <a:p>
            <a:r>
              <a:rPr kumimoji="0" lang="tr-TR" sz="2200" b="1" i="0" u="none" strike="noStrike" kern="1200" cap="none" spc="0" normalizeH="0" baseline="0" noProof="0" dirty="0">
                <a:ln>
                  <a:noFill/>
                </a:ln>
                <a:solidFill>
                  <a:prstClr val="black"/>
                </a:solidFill>
                <a:effectLst/>
                <a:uLnTx/>
                <a:uFillTx/>
                <a:latin typeface="Times New Roman"/>
                <a:cs typeface="Times New Roman"/>
              </a:rPr>
              <a:t>39. ÇİNKO FİYATLARI</a:t>
            </a:r>
            <a:r>
              <a:rPr kumimoji="0" lang="tr-TR" sz="2000" b="1" i="0" u="none" strike="noStrike" kern="1200" cap="none" spc="0" normalizeH="0" baseline="0" noProof="0" dirty="0">
                <a:ln>
                  <a:noFill/>
                </a:ln>
                <a:solidFill>
                  <a:prstClr val="black"/>
                </a:solidFill>
                <a:effectLst/>
                <a:uLnTx/>
                <a:uFillTx/>
                <a:latin typeface="Times New Roman"/>
                <a:cs typeface="Times New Roman"/>
              </a:rPr>
              <a:t> (ABD Doları/Ton)</a:t>
            </a:r>
            <a:r>
              <a:rPr kumimoji="0" lang="tr-TR" sz="2200" b="1" i="0" u="none" strike="noStrike" kern="1200" cap="none" spc="0" normalizeH="0" baseline="0" noProof="0" dirty="0">
                <a:ln>
                  <a:noFill/>
                </a:ln>
                <a:solidFill>
                  <a:prstClr val="black"/>
                </a:solidFill>
                <a:effectLst/>
                <a:uLnTx/>
                <a:uFillTx/>
                <a:latin typeface="Times New Roman"/>
                <a:cs typeface="Times New Roman"/>
              </a:rPr>
              <a:t> (GÜNLÜK)</a:t>
            </a:r>
            <a:br>
              <a:rPr kumimoji="0" lang="tr-TR" sz="2200" b="1" i="0" u="none" strike="noStrike" kern="1200" cap="none" spc="0" normalizeH="0" baseline="0" noProof="0" dirty="0">
                <a:ln>
                  <a:noFill/>
                </a:ln>
                <a:solidFill>
                  <a:prstClr val="black"/>
                </a:solidFill>
                <a:effectLst/>
                <a:uLnTx/>
                <a:uFillTx/>
                <a:latin typeface="Calibri"/>
                <a:ea typeface="+mj-ea"/>
                <a:cs typeface="+mj-cs"/>
              </a:rPr>
            </a:br>
            <a:r>
              <a:rPr kumimoji="0" lang="tr-TR" sz="2000" b="1" i="0" u="none" strike="noStrike" kern="1200" cap="none" spc="0" normalizeH="0" baseline="0" noProof="0" dirty="0">
                <a:ln>
                  <a:noFill/>
                </a:ln>
                <a:solidFill>
                  <a:prstClr val="black"/>
                </a:solidFill>
                <a:effectLst/>
                <a:uLnTx/>
                <a:uFillTx/>
                <a:latin typeface="Times New Roman"/>
                <a:cs typeface="Times New Roman"/>
              </a:rPr>
              <a:t>(Kaynak: </a:t>
            </a:r>
            <a:r>
              <a:rPr lang="tr-TR" sz="2000" b="1" dirty="0">
                <a:latin typeface="Times New Roman"/>
                <a:cs typeface="Times New Roman"/>
              </a:rPr>
              <a:t>: 3 Temmuz </a:t>
            </a:r>
            <a:r>
              <a:rPr kumimoji="0" lang="tr-TR" sz="2000" b="1" i="0" u="none" strike="noStrike" kern="1200" cap="none" spc="0" normalizeH="0" baseline="0" noProof="0" dirty="0">
                <a:ln>
                  <a:noFill/>
                </a:ln>
                <a:solidFill>
                  <a:prstClr val="black"/>
                </a:solidFill>
                <a:effectLst/>
                <a:uLnTx/>
                <a:uFillTx/>
                <a:latin typeface="Times New Roman"/>
                <a:cs typeface="Times New Roman"/>
              </a:rPr>
              <a:t>2025 (</a:t>
            </a:r>
            <a:r>
              <a:rPr kumimoji="0" lang="tr-TR" sz="2000" b="1" i="0" u="none" strike="noStrike" kern="1200" cap="none" spc="0" normalizeH="0" baseline="0" noProof="0" dirty="0">
                <a:ln>
                  <a:noFill/>
                </a:ln>
                <a:solidFill>
                  <a:prstClr val="black"/>
                </a:solidFill>
                <a:effectLst/>
                <a:uLnTx/>
                <a:uFillTx/>
                <a:latin typeface="Calibri"/>
                <a:ea typeface="+mj-ea"/>
                <a:cs typeface="+mj-cs"/>
                <a:hlinkClick r:id="rId3"/>
              </a:rPr>
              <a:t>www.investing.com</a:t>
            </a:r>
            <a:r>
              <a:rPr kumimoji="0" lang="tr-TR" sz="2000" b="1" i="0" u="none" strike="noStrike" kern="1200" cap="none" spc="0" normalizeH="0" baseline="0" noProof="0" dirty="0">
                <a:ln>
                  <a:noFill/>
                </a:ln>
                <a:solidFill>
                  <a:prstClr val="black"/>
                </a:solidFill>
                <a:effectLst/>
                <a:uLnTx/>
                <a:uFillTx/>
                <a:latin typeface="Calibri"/>
                <a:ea typeface="+mj-ea"/>
                <a:cs typeface="+mj-cs"/>
              </a:rPr>
              <a:t> </a:t>
            </a:r>
            <a:r>
              <a:rPr kumimoji="0" lang="tr-TR" sz="2000" b="1" i="0" u="none" strike="noStrike" kern="1200" cap="none" spc="0" normalizeH="0" baseline="0" noProof="0" dirty="0">
                <a:ln>
                  <a:noFill/>
                </a:ln>
                <a:solidFill>
                  <a:prstClr val="black"/>
                </a:solidFill>
                <a:effectLst/>
                <a:uLnTx/>
                <a:uFillTx/>
                <a:latin typeface="Times New Roman"/>
                <a:cs typeface="Times New Roman"/>
              </a:rPr>
              <a:t>)</a:t>
            </a:r>
            <a:endParaRPr lang="tr-TR" dirty="0">
              <a:solidFill>
                <a:prstClr val="black"/>
              </a:solidFill>
              <a:latin typeface="Times New Roman"/>
              <a:cs typeface="Times New Roman"/>
            </a:endParaRPr>
          </a:p>
        </p:txBody>
      </p:sp>
      <p:graphicFrame>
        <p:nvGraphicFramePr>
          <p:cNvPr id="5" name="Tablo 4">
            <a:extLst>
              <a:ext uri="{FF2B5EF4-FFF2-40B4-BE49-F238E27FC236}">
                <a16:creationId xmlns:a16="http://schemas.microsoft.com/office/drawing/2014/main" id="{80A2706F-D87E-69BB-1975-BE467F4FF159}"/>
              </a:ext>
            </a:extLst>
          </p:cNvPr>
          <p:cNvGraphicFramePr>
            <a:graphicFrameLocks noGrp="1"/>
          </p:cNvGraphicFramePr>
          <p:nvPr>
            <p:extLst>
              <p:ext uri="{D42A27DB-BD31-4B8C-83A1-F6EECF244321}">
                <p14:modId xmlns:p14="http://schemas.microsoft.com/office/powerpoint/2010/main" val="710223751"/>
              </p:ext>
            </p:extLst>
          </p:nvPr>
        </p:nvGraphicFramePr>
        <p:xfrm>
          <a:off x="258896" y="651933"/>
          <a:ext cx="8626207" cy="6136101"/>
        </p:xfrm>
        <a:graphic>
          <a:graphicData uri="http://schemas.openxmlformats.org/drawingml/2006/table">
            <a:tbl>
              <a:tblPr/>
              <a:tblGrid>
                <a:gridCol w="1072448">
                  <a:extLst>
                    <a:ext uri="{9D8B030D-6E8A-4147-A177-3AD203B41FA5}">
                      <a16:colId xmlns:a16="http://schemas.microsoft.com/office/drawing/2014/main" val="476925382"/>
                    </a:ext>
                  </a:extLst>
                </a:gridCol>
                <a:gridCol w="1150160">
                  <a:extLst>
                    <a:ext uri="{9D8B030D-6E8A-4147-A177-3AD203B41FA5}">
                      <a16:colId xmlns:a16="http://schemas.microsoft.com/office/drawing/2014/main" val="3493714048"/>
                    </a:ext>
                  </a:extLst>
                </a:gridCol>
                <a:gridCol w="1072448">
                  <a:extLst>
                    <a:ext uri="{9D8B030D-6E8A-4147-A177-3AD203B41FA5}">
                      <a16:colId xmlns:a16="http://schemas.microsoft.com/office/drawing/2014/main" val="520401444"/>
                    </a:ext>
                  </a:extLst>
                </a:gridCol>
                <a:gridCol w="1181246">
                  <a:extLst>
                    <a:ext uri="{9D8B030D-6E8A-4147-A177-3AD203B41FA5}">
                      <a16:colId xmlns:a16="http://schemas.microsoft.com/office/drawing/2014/main" val="424920894"/>
                    </a:ext>
                  </a:extLst>
                </a:gridCol>
                <a:gridCol w="1072448">
                  <a:extLst>
                    <a:ext uri="{9D8B030D-6E8A-4147-A177-3AD203B41FA5}">
                      <a16:colId xmlns:a16="http://schemas.microsoft.com/office/drawing/2014/main" val="2201739898"/>
                    </a:ext>
                  </a:extLst>
                </a:gridCol>
                <a:gridCol w="1134617">
                  <a:extLst>
                    <a:ext uri="{9D8B030D-6E8A-4147-A177-3AD203B41FA5}">
                      <a16:colId xmlns:a16="http://schemas.microsoft.com/office/drawing/2014/main" val="3854257579"/>
                    </a:ext>
                  </a:extLst>
                </a:gridCol>
                <a:gridCol w="877094">
                  <a:extLst>
                    <a:ext uri="{9D8B030D-6E8A-4147-A177-3AD203B41FA5}">
                      <a16:colId xmlns:a16="http://schemas.microsoft.com/office/drawing/2014/main" val="1658281751"/>
                    </a:ext>
                  </a:extLst>
                </a:gridCol>
                <a:gridCol w="1065746">
                  <a:extLst>
                    <a:ext uri="{9D8B030D-6E8A-4147-A177-3AD203B41FA5}">
                      <a16:colId xmlns:a16="http://schemas.microsoft.com/office/drawing/2014/main" val="399187589"/>
                    </a:ext>
                  </a:extLst>
                </a:gridCol>
              </a:tblGrid>
              <a:tr h="218501">
                <a:tc>
                  <a:txBody>
                    <a:bodyPr/>
                    <a:lstStyle/>
                    <a:p>
                      <a:pPr algn="ctr" rtl="0" fontAlgn="ctr"/>
                      <a:r>
                        <a:rPr lang="tr-TR" sz="1400" b="0" i="0" u="none" strike="noStrike" dirty="0">
                          <a:solidFill>
                            <a:srgbClr val="000000"/>
                          </a:solidFill>
                          <a:effectLst/>
                          <a:latin typeface="+mn-lt"/>
                        </a:rPr>
                        <a:t>TARİH</a:t>
                      </a:r>
                    </a:p>
                  </a:txBody>
                  <a:tcPr marL="4581" marR="4581" marT="4581"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400" b="0" i="0" u="none" strike="noStrike" dirty="0">
                          <a:solidFill>
                            <a:srgbClr val="000000"/>
                          </a:solidFill>
                          <a:effectLst/>
                          <a:latin typeface="+mn-lt"/>
                        </a:rPr>
                        <a:t>ENDEKS</a:t>
                      </a:r>
                    </a:p>
                  </a:txBody>
                  <a:tcPr marL="4581" marR="4581" marT="4581"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400" b="0" i="0" u="none" strike="noStrike" dirty="0">
                          <a:solidFill>
                            <a:srgbClr val="000000"/>
                          </a:solidFill>
                          <a:effectLst/>
                          <a:latin typeface="+mn-lt"/>
                        </a:rPr>
                        <a:t>TARİH</a:t>
                      </a:r>
                    </a:p>
                  </a:txBody>
                  <a:tcPr marL="4581" marR="4581" marT="4581"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400" b="0" i="0" u="none" strike="noStrike" dirty="0">
                          <a:solidFill>
                            <a:srgbClr val="000000"/>
                          </a:solidFill>
                          <a:effectLst/>
                          <a:latin typeface="+mn-lt"/>
                        </a:rPr>
                        <a:t>ENDEKS</a:t>
                      </a:r>
                    </a:p>
                  </a:txBody>
                  <a:tcPr marL="4581" marR="4581" marT="4581"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400" b="0" i="0" u="none" strike="noStrike" dirty="0">
                          <a:solidFill>
                            <a:srgbClr val="000000"/>
                          </a:solidFill>
                          <a:effectLst/>
                          <a:latin typeface="+mn-lt"/>
                        </a:rPr>
                        <a:t>TARİH</a:t>
                      </a:r>
                    </a:p>
                  </a:txBody>
                  <a:tcPr marL="4581" marR="4581" marT="4581"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400" b="0" i="0" u="none" strike="noStrike" dirty="0">
                          <a:solidFill>
                            <a:srgbClr val="000000"/>
                          </a:solidFill>
                          <a:effectLst/>
                          <a:latin typeface="+mn-lt"/>
                        </a:rPr>
                        <a:t>ENDEKS</a:t>
                      </a:r>
                    </a:p>
                  </a:txBody>
                  <a:tcPr marL="4581" marR="4581" marT="4581"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400" b="0" i="0" u="none" strike="noStrike" dirty="0">
                          <a:solidFill>
                            <a:srgbClr val="000000"/>
                          </a:solidFill>
                          <a:effectLst/>
                          <a:latin typeface="+mn-lt"/>
                        </a:rPr>
                        <a:t>TARİH</a:t>
                      </a:r>
                    </a:p>
                  </a:txBody>
                  <a:tcPr marL="4581" marR="4581" marT="4581"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400" b="0" i="0" u="none" strike="noStrike" dirty="0">
                          <a:solidFill>
                            <a:srgbClr val="000000"/>
                          </a:solidFill>
                          <a:effectLst/>
                          <a:latin typeface="+mn-lt"/>
                        </a:rPr>
                        <a:t>ENDEKS</a:t>
                      </a:r>
                    </a:p>
                  </a:txBody>
                  <a:tcPr marL="4581" marR="4581" marT="4581"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095293415"/>
                  </a:ext>
                </a:extLst>
              </a:tr>
              <a:tr h="219914">
                <a:tc>
                  <a:txBody>
                    <a:bodyPr/>
                    <a:lstStyle/>
                    <a:p>
                      <a:pPr algn="ctr" fontAlgn="ctr"/>
                      <a:r>
                        <a:rPr lang="tr-TR" sz="1300" b="0" i="0" u="none" strike="noStrike" dirty="0">
                          <a:solidFill>
                            <a:srgbClr val="333333"/>
                          </a:solidFill>
                          <a:effectLst/>
                          <a:latin typeface="+mn-lt"/>
                        </a:rPr>
                        <a:t>17.03.2025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2.960</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25.04.2025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2.650</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05.06.2025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2.689</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b="0" i="0" dirty="0"/>
                    </a:p>
                  </a:txBody>
                  <a:tcPr marL="4576" marR="4576" marT="4576"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142301504"/>
                  </a:ext>
                </a:extLst>
              </a:tr>
              <a:tr h="219914">
                <a:tc>
                  <a:txBody>
                    <a:bodyPr/>
                    <a:lstStyle/>
                    <a:p>
                      <a:pPr algn="ctr" fontAlgn="ctr"/>
                      <a:r>
                        <a:rPr lang="tr-TR" sz="1300" b="0" i="0" u="none" strike="noStrike" dirty="0">
                          <a:solidFill>
                            <a:srgbClr val="333333"/>
                          </a:solidFill>
                          <a:effectLst/>
                          <a:latin typeface="+mn-lt"/>
                        </a:rPr>
                        <a:t>18.03.2025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2.956</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28.04.2025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2.640</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06.06.2025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2.667</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b="0" i="0" dirty="0"/>
                    </a:p>
                  </a:txBody>
                  <a:tcPr marL="4576" marR="4576" marT="4576"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67526066"/>
                  </a:ext>
                </a:extLst>
              </a:tr>
              <a:tr h="219914">
                <a:tc>
                  <a:txBody>
                    <a:bodyPr/>
                    <a:lstStyle/>
                    <a:p>
                      <a:pPr algn="ctr" fontAlgn="ctr"/>
                      <a:r>
                        <a:rPr lang="tr-TR" sz="1300" b="0" i="0" u="none" strike="noStrike" dirty="0">
                          <a:solidFill>
                            <a:srgbClr val="333333"/>
                          </a:solidFill>
                          <a:effectLst/>
                          <a:latin typeface="+mn-lt"/>
                        </a:rPr>
                        <a:t>19.03.2025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2.925</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b"/>
                      <a:r>
                        <a:rPr lang="tr-TR" sz="1300" b="0" i="0" u="none" strike="noStrike" dirty="0">
                          <a:solidFill>
                            <a:srgbClr val="000000"/>
                          </a:solidFill>
                          <a:effectLst/>
                          <a:latin typeface="Calibri" panose="020F0502020204030204" pitchFamily="34" charset="0"/>
                        </a:rPr>
                        <a:t>29.04.2025</a:t>
                      </a:r>
                    </a:p>
                  </a:txBody>
                  <a:tcPr marL="7620" marR="7620" marT="7620"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2.649</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09.06.2025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2.652</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4576" marR="4576" marT="4576"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121095442"/>
                  </a:ext>
                </a:extLst>
              </a:tr>
              <a:tr h="219914">
                <a:tc>
                  <a:txBody>
                    <a:bodyPr/>
                    <a:lstStyle/>
                    <a:p>
                      <a:pPr algn="ctr" fontAlgn="ctr"/>
                      <a:r>
                        <a:rPr lang="tr-TR" sz="1300" b="0" i="0" u="none" strike="noStrike" dirty="0">
                          <a:solidFill>
                            <a:srgbClr val="333333"/>
                          </a:solidFill>
                          <a:effectLst/>
                          <a:latin typeface="+mn-lt"/>
                        </a:rPr>
                        <a:t>20.03.2025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2.929</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30.04.2025</a:t>
                      </a:r>
                    </a:p>
                  </a:txBody>
                  <a:tcPr marL="0" marR="0" marT="0"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2.585</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dirty="0"/>
                        <a:t>10.06.2025</a:t>
                      </a: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2.657</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4576" marR="4576" marT="4576"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453493585"/>
                  </a:ext>
                </a:extLst>
              </a:tr>
              <a:tr h="134090">
                <a:tc>
                  <a:txBody>
                    <a:bodyPr/>
                    <a:lstStyle/>
                    <a:p>
                      <a:pPr algn="ctr" fontAlgn="ctr"/>
                      <a:r>
                        <a:rPr lang="tr-TR" sz="1300" b="0" i="0" u="none" strike="noStrike" dirty="0">
                          <a:solidFill>
                            <a:srgbClr val="333333"/>
                          </a:solidFill>
                          <a:effectLst/>
                          <a:latin typeface="+mn-lt"/>
                        </a:rPr>
                        <a:t>21.03.2025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2.930</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01.05.2025</a:t>
                      </a:r>
                    </a:p>
                  </a:txBody>
                  <a:tcPr marL="0" marR="0" marT="0"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2.575</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11.06.2025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2.654</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86041561"/>
                  </a:ext>
                </a:extLst>
              </a:tr>
              <a:tr h="219914">
                <a:tc>
                  <a:txBody>
                    <a:bodyPr/>
                    <a:lstStyle/>
                    <a:p>
                      <a:pPr algn="ctr" fontAlgn="ctr"/>
                      <a:r>
                        <a:rPr lang="tr-TR" sz="1300" b="0" i="0" u="none" strike="noStrike" dirty="0">
                          <a:solidFill>
                            <a:srgbClr val="333333"/>
                          </a:solidFill>
                          <a:effectLst/>
                          <a:latin typeface="+mn-lt"/>
                        </a:rPr>
                        <a:t>24.03.2025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2.944</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02.05.2025</a:t>
                      </a:r>
                    </a:p>
                  </a:txBody>
                  <a:tcPr marL="0" marR="0" marT="0"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2.611</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12.06.2025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2.644</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235512069"/>
                  </a:ext>
                </a:extLst>
              </a:tr>
              <a:tr h="219914">
                <a:tc>
                  <a:txBody>
                    <a:bodyPr/>
                    <a:lstStyle/>
                    <a:p>
                      <a:pPr algn="ctr" fontAlgn="ctr"/>
                      <a:r>
                        <a:rPr lang="tr-TR" sz="1300" b="1" i="0" u="none" strike="noStrike" dirty="0">
                          <a:solidFill>
                            <a:srgbClr val="333333"/>
                          </a:solidFill>
                          <a:effectLst/>
                          <a:latin typeface="+mn-lt"/>
                        </a:rPr>
                        <a:t>25.03.2025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FFFF00"/>
                    </a:solidFill>
                  </a:tcPr>
                </a:tc>
                <a:tc>
                  <a:txBody>
                    <a:bodyPr/>
                    <a:lstStyle/>
                    <a:p>
                      <a:pPr algn="ctr" rtl="0" fontAlgn="ctr"/>
                      <a:r>
                        <a:rPr lang="tr-TR" sz="1300" b="1" i="0" u="none" strike="noStrike" dirty="0">
                          <a:solidFill>
                            <a:srgbClr val="333333"/>
                          </a:solidFill>
                          <a:effectLst/>
                          <a:latin typeface="+mn-lt"/>
                        </a:rPr>
                        <a:t>2.971</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FFFF00"/>
                    </a:solidFill>
                  </a:tcPr>
                </a:tc>
                <a:tc>
                  <a:txBody>
                    <a:bodyPr/>
                    <a:lstStyle/>
                    <a:p>
                      <a:pPr algn="ctr"/>
                      <a:r>
                        <a:rPr lang="tr-TR" sz="1300" dirty="0"/>
                        <a:t>06.05.2025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2.631</a:t>
                      </a:r>
                    </a:p>
                  </a:txBody>
                  <a:tcPr marL="4581" marR="4581" marT="4581"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13.06.2025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2.627</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000000"/>
                        </a:solidFill>
                        <a:effectLst/>
                        <a:latin typeface="+mn-lt"/>
                      </a:endParaRPr>
                    </a:p>
                  </a:txBody>
                  <a:tcPr marL="4581" marR="4581" marT="4581"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58398925"/>
                  </a:ext>
                </a:extLst>
              </a:tr>
              <a:tr h="222353">
                <a:tc>
                  <a:txBody>
                    <a:bodyPr/>
                    <a:lstStyle/>
                    <a:p>
                      <a:pPr algn="ctr" fontAlgn="ctr"/>
                      <a:r>
                        <a:rPr lang="tr-TR" sz="1300" b="0" i="0" u="none" strike="noStrike" dirty="0">
                          <a:solidFill>
                            <a:srgbClr val="333333"/>
                          </a:solidFill>
                          <a:effectLst/>
                          <a:latin typeface="+mn-lt"/>
                        </a:rPr>
                        <a:t>26.03.2025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2.955</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07.05.2025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2.617</a:t>
                      </a:r>
                    </a:p>
                  </a:txBody>
                  <a:tcPr marL="4581" marR="4581" marT="4581"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16.06.2025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2.661</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013717456"/>
                  </a:ext>
                </a:extLst>
              </a:tr>
              <a:tr h="219914">
                <a:tc>
                  <a:txBody>
                    <a:bodyPr/>
                    <a:lstStyle/>
                    <a:p>
                      <a:pPr algn="ctr" fontAlgn="ctr"/>
                      <a:r>
                        <a:rPr lang="tr-TR" sz="1300" b="0" i="0" u="none" strike="noStrike" dirty="0">
                          <a:solidFill>
                            <a:srgbClr val="333333"/>
                          </a:solidFill>
                          <a:effectLst/>
                          <a:latin typeface="+mn-lt"/>
                        </a:rPr>
                        <a:t>27.03.2025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chemeClr val="tx1"/>
                          </a:solidFill>
                          <a:effectLst/>
                          <a:latin typeface="+mn-lt"/>
                        </a:rPr>
                        <a:t>2.897</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08.05.2025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2.628</a:t>
                      </a:r>
                    </a:p>
                  </a:txBody>
                  <a:tcPr marL="4581" marR="4581" marT="4581"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17.06.2025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2.639</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83098170"/>
                  </a:ext>
                </a:extLst>
              </a:tr>
              <a:tr h="219914">
                <a:tc>
                  <a:txBody>
                    <a:bodyPr/>
                    <a:lstStyle/>
                    <a:p>
                      <a:pPr algn="ctr" fontAlgn="ctr"/>
                      <a:r>
                        <a:rPr lang="tr-TR" sz="1300" b="0" i="0" u="none" strike="noStrike" dirty="0">
                          <a:solidFill>
                            <a:srgbClr val="333333"/>
                          </a:solidFill>
                          <a:effectLst/>
                          <a:latin typeface="+mn-lt"/>
                        </a:rPr>
                        <a:t>28.03.2025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2.855</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dirty="0"/>
                        <a:t>09.05.2025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2.655</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18.06.2025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2.640</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70277795"/>
                  </a:ext>
                </a:extLst>
              </a:tr>
              <a:tr h="219914">
                <a:tc>
                  <a:txBody>
                    <a:bodyPr/>
                    <a:lstStyle/>
                    <a:p>
                      <a:pPr algn="ctr" fontAlgn="ctr"/>
                      <a:r>
                        <a:rPr lang="tr-TR" sz="1300" b="0" i="0" u="none" strike="noStrike" dirty="0">
                          <a:solidFill>
                            <a:srgbClr val="333333"/>
                          </a:solidFill>
                          <a:effectLst/>
                          <a:latin typeface="+mn-lt"/>
                        </a:rPr>
                        <a:t>31.03.2025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2.855</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dirty="0"/>
                        <a:t>12.05.2025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b="0" dirty="0"/>
                        <a:t>2.678</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19.06.2025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2.645</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762251957"/>
                  </a:ext>
                </a:extLst>
              </a:tr>
              <a:tr h="219914">
                <a:tc>
                  <a:txBody>
                    <a:bodyPr/>
                    <a:lstStyle/>
                    <a:p>
                      <a:pPr algn="ctr" fontAlgn="ctr"/>
                      <a:r>
                        <a:rPr lang="tr-TR" sz="1300" b="0" i="0" u="none" strike="noStrike" dirty="0">
                          <a:solidFill>
                            <a:srgbClr val="333333"/>
                          </a:solidFill>
                          <a:effectLst/>
                          <a:latin typeface="+mn-lt"/>
                        </a:rPr>
                        <a:t>01.04.2025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2.823</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b="0" i="0" u="none" strike="noStrike" dirty="0">
                          <a:solidFill>
                            <a:srgbClr val="333333"/>
                          </a:solidFill>
                          <a:effectLst/>
                          <a:latin typeface="+mn-lt"/>
                        </a:rPr>
                        <a:t>13.05.2025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2.716</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20.06.2025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2.640</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119445837"/>
                  </a:ext>
                </a:extLst>
              </a:tr>
              <a:tr h="219914">
                <a:tc>
                  <a:txBody>
                    <a:bodyPr/>
                    <a:lstStyle/>
                    <a:p>
                      <a:pPr algn="ctr" fontAlgn="ctr"/>
                      <a:r>
                        <a:rPr lang="tr-TR" sz="1300" b="0" i="0" u="none" strike="noStrike" dirty="0">
                          <a:solidFill>
                            <a:srgbClr val="333333"/>
                          </a:solidFill>
                          <a:effectLst/>
                          <a:latin typeface="+mn-lt"/>
                        </a:rPr>
                        <a:t>02.04.2025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2.787</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14.05.2025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2.759</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23.06.2025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2.686</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062224420"/>
                  </a:ext>
                </a:extLst>
              </a:tr>
              <a:tr h="219914">
                <a:tc>
                  <a:txBody>
                    <a:bodyPr/>
                    <a:lstStyle/>
                    <a:p>
                      <a:pPr algn="ctr" fontAlgn="ctr"/>
                      <a:r>
                        <a:rPr lang="tr-TR" sz="1300" b="0" i="0" u="none" strike="noStrike" dirty="0">
                          <a:solidFill>
                            <a:srgbClr val="333333"/>
                          </a:solidFill>
                          <a:effectLst/>
                          <a:latin typeface="+mn-lt"/>
                        </a:rPr>
                        <a:t>03.04.2025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BEEF4"/>
                    </a:solidFill>
                  </a:tcPr>
                </a:tc>
                <a:tc>
                  <a:txBody>
                    <a:bodyPr/>
                    <a:lstStyle/>
                    <a:p>
                      <a:pPr algn="ctr" rtl="0" fontAlgn="ctr"/>
                      <a:r>
                        <a:rPr lang="tr-TR" sz="1300" b="0" i="0" u="none" strike="noStrike" dirty="0">
                          <a:solidFill>
                            <a:srgbClr val="333333"/>
                          </a:solidFill>
                          <a:effectLst/>
                          <a:latin typeface="+mn-lt"/>
                        </a:rPr>
                        <a:t>2.715</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BEEF4"/>
                    </a:solidFill>
                  </a:tcPr>
                </a:tc>
                <a:tc>
                  <a:txBody>
                    <a:bodyPr/>
                    <a:lstStyle/>
                    <a:p>
                      <a:pPr algn="ctr" fontAlgn="ctr"/>
                      <a:r>
                        <a:rPr lang="tr-TR" sz="1300" b="0" i="0" u="none" strike="noStrike" dirty="0">
                          <a:solidFill>
                            <a:srgbClr val="333333"/>
                          </a:solidFill>
                          <a:effectLst/>
                          <a:latin typeface="+mn-lt"/>
                        </a:rPr>
                        <a:t>15.05.2025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2.728</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24.06.2025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2.690</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439135409"/>
                  </a:ext>
                </a:extLst>
              </a:tr>
              <a:tr h="219914">
                <a:tc>
                  <a:txBody>
                    <a:bodyPr/>
                    <a:lstStyle/>
                    <a:p>
                      <a:pPr algn="ctr" fontAlgn="ctr"/>
                      <a:r>
                        <a:rPr lang="tr-TR" sz="1300" b="0" i="0" u="none" strike="noStrike" dirty="0">
                          <a:solidFill>
                            <a:srgbClr val="333333"/>
                          </a:solidFill>
                          <a:effectLst/>
                          <a:latin typeface="+mn-lt"/>
                        </a:rPr>
                        <a:t>04.04.2025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2.661</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BEEF4"/>
                    </a:solidFill>
                  </a:tcPr>
                </a:tc>
                <a:tc>
                  <a:txBody>
                    <a:bodyPr/>
                    <a:lstStyle/>
                    <a:p>
                      <a:pPr algn="ctr"/>
                      <a:r>
                        <a:rPr lang="tr-TR" sz="1300" dirty="0"/>
                        <a:t>16.05.2025</a:t>
                      </a:r>
                    </a:p>
                  </a:txBody>
                  <a:tcPr marL="0" marR="0" marT="0"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2.690</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25.06.2025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2.709</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846338189"/>
                  </a:ext>
                </a:extLst>
              </a:tr>
              <a:tr h="219914">
                <a:tc>
                  <a:txBody>
                    <a:bodyPr/>
                    <a:lstStyle/>
                    <a:p>
                      <a:pPr algn="ctr" fontAlgn="ctr"/>
                      <a:r>
                        <a:rPr lang="tr-TR" sz="1300" b="0" i="0" u="none" strike="noStrike" dirty="0">
                          <a:solidFill>
                            <a:srgbClr val="333333"/>
                          </a:solidFill>
                          <a:effectLst/>
                          <a:latin typeface="+mn-lt"/>
                        </a:rPr>
                        <a:t>07.04.2025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2.635</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dirty="0">
                          <a:effectLst/>
                        </a:rPr>
                        <a:t>19.05.2025</a:t>
                      </a:r>
                    </a:p>
                  </a:txBody>
                  <a:tcPr marL="0" marR="0" marT="0"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2.673</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26.06.2025</a:t>
                      </a:r>
                    </a:p>
                  </a:txBody>
                  <a:tcPr marL="4581" marR="4581" marT="4581"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2.776</a:t>
                      </a:r>
                    </a:p>
                  </a:txBody>
                  <a:tcPr marL="4581" marR="4581" marT="4581"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748665071"/>
                  </a:ext>
                </a:extLst>
              </a:tr>
              <a:tr h="219914">
                <a:tc>
                  <a:txBody>
                    <a:bodyPr/>
                    <a:lstStyle/>
                    <a:p>
                      <a:pPr algn="ctr" fontAlgn="ctr"/>
                      <a:r>
                        <a:rPr lang="tr-TR" sz="1300" b="0" i="0" u="none" strike="noStrike" dirty="0">
                          <a:solidFill>
                            <a:srgbClr val="333333"/>
                          </a:solidFill>
                          <a:effectLst/>
                          <a:latin typeface="+mn-lt"/>
                        </a:rPr>
                        <a:t>08.04.2025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2.564</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20.05.2025</a:t>
                      </a:r>
                    </a:p>
                  </a:txBody>
                  <a:tcPr marL="0" marR="0" marT="0"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2.716</a:t>
                      </a:r>
                    </a:p>
                  </a:txBody>
                  <a:tcPr marL="4576" marR="4576" marT="4576"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27.06.2025</a:t>
                      </a:r>
                    </a:p>
                  </a:txBody>
                  <a:tcPr marL="4581" marR="4581" marT="4581"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2.782</a:t>
                      </a:r>
                    </a:p>
                  </a:txBody>
                  <a:tcPr marL="4581" marR="4581" marT="4581"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69005287"/>
                  </a:ext>
                </a:extLst>
              </a:tr>
              <a:tr h="219914">
                <a:tc>
                  <a:txBody>
                    <a:bodyPr/>
                    <a:lstStyle/>
                    <a:p>
                      <a:pPr algn="ctr" fontAlgn="ctr"/>
                      <a:r>
                        <a:rPr lang="tr-TR" sz="1300" b="0" i="0" u="none" strike="noStrike" dirty="0">
                          <a:solidFill>
                            <a:srgbClr val="333333"/>
                          </a:solidFill>
                          <a:effectLst/>
                          <a:latin typeface="+mn-lt"/>
                        </a:rPr>
                        <a:t>09.04.2025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2.562</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dirty="0">
                          <a:solidFill>
                            <a:srgbClr val="333333"/>
                          </a:solidFill>
                          <a:effectLst/>
                          <a:latin typeface="+mn-lt"/>
                        </a:rPr>
                        <a:t>21.05.2025</a:t>
                      </a:r>
                    </a:p>
                  </a:txBody>
                  <a:tcPr marL="0" marR="0" marT="0"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2.690</a:t>
                      </a:r>
                    </a:p>
                  </a:txBody>
                  <a:tcPr marL="4759" marR="4759" marT="4759"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30.06.2025</a:t>
                      </a:r>
                    </a:p>
                  </a:txBody>
                  <a:tcPr marL="0" marR="0" marT="0"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2.752</a:t>
                      </a:r>
                    </a:p>
                  </a:txBody>
                  <a:tcPr marL="0" marR="0" marT="0"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617890602"/>
                  </a:ext>
                </a:extLst>
              </a:tr>
              <a:tr h="219914">
                <a:tc>
                  <a:txBody>
                    <a:bodyPr/>
                    <a:lstStyle/>
                    <a:p>
                      <a:pPr algn="ctr" fontAlgn="ctr"/>
                      <a:r>
                        <a:rPr lang="tr-TR" sz="1300" b="0" i="0" u="none" strike="noStrike" dirty="0">
                          <a:solidFill>
                            <a:srgbClr val="333333"/>
                          </a:solidFill>
                          <a:effectLst/>
                          <a:latin typeface="+mn-lt"/>
                        </a:rPr>
                        <a:t>10.04.2025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2.626</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22.05.2025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2.705</a:t>
                      </a:r>
                    </a:p>
                  </a:txBody>
                  <a:tcPr marL="4759" marR="4759" marT="4759"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r>
                        <a:rPr lang="tr-TR" sz="1300" b="0" i="0" u="none" strike="noStrike" dirty="0">
                          <a:solidFill>
                            <a:srgbClr val="333333"/>
                          </a:solidFill>
                          <a:effectLst/>
                          <a:latin typeface="+mn-lt"/>
                        </a:rPr>
                        <a:t>01.07.2025</a:t>
                      </a:r>
                    </a:p>
                  </a:txBody>
                  <a:tcPr marL="0" marR="0" marT="0"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2.716</a:t>
                      </a:r>
                    </a:p>
                  </a:txBody>
                  <a:tcPr marL="0" marR="0" marT="0"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88443975"/>
                  </a:ext>
                </a:extLst>
              </a:tr>
              <a:tr h="219914">
                <a:tc>
                  <a:txBody>
                    <a:bodyPr/>
                    <a:lstStyle/>
                    <a:p>
                      <a:pPr algn="ctr" fontAlgn="ctr"/>
                      <a:r>
                        <a:rPr lang="tr-TR" sz="1300" b="0" i="0" u="none" strike="noStrike" dirty="0">
                          <a:solidFill>
                            <a:srgbClr val="333333"/>
                          </a:solidFill>
                          <a:effectLst/>
                          <a:latin typeface="+mn-lt"/>
                        </a:rPr>
                        <a:t>11.04.2025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2.657</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23.05.2025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2.708</a:t>
                      </a:r>
                    </a:p>
                  </a:txBody>
                  <a:tcPr marL="4759" marR="4759" marT="4759"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02.07.2025</a:t>
                      </a: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2.755</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39371033"/>
                  </a:ext>
                </a:extLst>
              </a:tr>
              <a:tr h="219914">
                <a:tc>
                  <a:txBody>
                    <a:bodyPr/>
                    <a:lstStyle/>
                    <a:p>
                      <a:pPr algn="ctr" fontAlgn="ctr"/>
                      <a:r>
                        <a:rPr lang="tr-TR" sz="1300" b="0" i="0" u="none" strike="noStrike" dirty="0">
                          <a:solidFill>
                            <a:srgbClr val="333333"/>
                          </a:solidFill>
                          <a:effectLst/>
                          <a:latin typeface="+mn-lt"/>
                        </a:rPr>
                        <a:t>14.04.2025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2.638</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27.05.2025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2.705</a:t>
                      </a:r>
                    </a:p>
                  </a:txBody>
                  <a:tcPr marL="4759" marR="4759" marT="4759"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54190732"/>
                  </a:ext>
                </a:extLst>
              </a:tr>
              <a:tr h="219914">
                <a:tc>
                  <a:txBody>
                    <a:bodyPr/>
                    <a:lstStyle/>
                    <a:p>
                      <a:pPr algn="ctr" fontAlgn="ctr"/>
                      <a:r>
                        <a:rPr lang="tr-TR" sz="1300" b="0" i="0" u="none" strike="noStrike" dirty="0">
                          <a:solidFill>
                            <a:srgbClr val="333333"/>
                          </a:solidFill>
                          <a:effectLst/>
                          <a:latin typeface="+mn-lt"/>
                        </a:rPr>
                        <a:t>15.04.2025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2.614</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28.05.2025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2.688</a:t>
                      </a:r>
                    </a:p>
                  </a:txBody>
                  <a:tcPr marL="4759" marR="4759" marT="4759"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96668588"/>
                  </a:ext>
                </a:extLst>
              </a:tr>
              <a:tr h="209666">
                <a:tc>
                  <a:txBody>
                    <a:bodyPr/>
                    <a:lstStyle/>
                    <a:p>
                      <a:pPr algn="ctr" fontAlgn="ctr"/>
                      <a:r>
                        <a:rPr lang="tr-TR" sz="1300" b="0" i="0" u="none" strike="noStrike" dirty="0">
                          <a:solidFill>
                            <a:srgbClr val="333333"/>
                          </a:solidFill>
                          <a:effectLst/>
                          <a:latin typeface="+mn-lt"/>
                        </a:rPr>
                        <a:t>16.04.2025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2.589</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29.05.2025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2.674</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576889926"/>
                  </a:ext>
                </a:extLst>
              </a:tr>
              <a:tr h="219914">
                <a:tc>
                  <a:txBody>
                    <a:bodyPr/>
                    <a:lstStyle/>
                    <a:p>
                      <a:pPr algn="ctr" fontAlgn="ctr"/>
                      <a:r>
                        <a:rPr lang="tr-TR" sz="1300" b="0" i="0" u="none" strike="noStrike" dirty="0">
                          <a:solidFill>
                            <a:srgbClr val="333333"/>
                          </a:solidFill>
                          <a:effectLst/>
                          <a:latin typeface="+mn-lt"/>
                        </a:rPr>
                        <a:t>17.04.2025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2.591</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30.05.2025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2.636</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endParaRPr lang="tr-TR" sz="1300" dirty="0"/>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542498818"/>
                  </a:ext>
                </a:extLst>
              </a:tr>
              <a:tr h="219914">
                <a:tc>
                  <a:txBody>
                    <a:bodyPr/>
                    <a:lstStyle/>
                    <a:p>
                      <a:pPr algn="ctr" fontAlgn="ctr"/>
                      <a:r>
                        <a:rPr lang="tr-TR" sz="1300" b="0" i="0" u="none" strike="noStrike" dirty="0">
                          <a:solidFill>
                            <a:srgbClr val="333333"/>
                          </a:solidFill>
                          <a:effectLst/>
                          <a:latin typeface="+mn-lt"/>
                        </a:rPr>
                        <a:t>22.04.2025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2.607</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02.06.2025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2.697</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0" marR="0" marT="0"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989297200"/>
                  </a:ext>
                </a:extLst>
              </a:tr>
              <a:tr h="219914">
                <a:tc>
                  <a:txBody>
                    <a:bodyPr/>
                    <a:lstStyle/>
                    <a:p>
                      <a:pPr algn="ctr" fontAlgn="ctr"/>
                      <a:r>
                        <a:rPr lang="tr-TR" sz="1300" b="0" i="0" u="none" strike="noStrike" dirty="0">
                          <a:solidFill>
                            <a:srgbClr val="333333"/>
                          </a:solidFill>
                          <a:effectLst/>
                          <a:latin typeface="+mn-lt"/>
                        </a:rPr>
                        <a:t>23.04.2025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2.644</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03.06.2025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2.703</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0" marR="0" marT="0"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74343204"/>
                  </a:ext>
                </a:extLst>
              </a:tr>
              <a:tr h="219914">
                <a:tc>
                  <a:txBody>
                    <a:bodyPr/>
                    <a:lstStyle/>
                    <a:p>
                      <a:pPr algn="ctr" fontAlgn="ctr"/>
                      <a:r>
                        <a:rPr lang="tr-TR" sz="1300" b="0" i="0" u="none" strike="noStrike" dirty="0">
                          <a:solidFill>
                            <a:srgbClr val="333333"/>
                          </a:solidFill>
                          <a:effectLst/>
                          <a:latin typeface="+mn-lt"/>
                        </a:rPr>
                        <a:t>24.04.2025</a:t>
                      </a: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r>
                        <a:rPr lang="tr-TR" sz="1300" b="0" i="0" u="none" strike="noStrike" dirty="0">
                          <a:solidFill>
                            <a:srgbClr val="333333"/>
                          </a:solidFill>
                          <a:effectLst/>
                          <a:latin typeface="+mn-lt"/>
                        </a:rPr>
                        <a:t>2.699</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04.06.2025</a:t>
                      </a:r>
                    </a:p>
                  </a:txBody>
                  <a:tcPr marL="4759" marR="4759" marT="4759"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a:r>
                        <a:rPr lang="tr-TR" sz="1300" dirty="0"/>
                        <a:t>2.701</a:t>
                      </a:r>
                    </a:p>
                  </a:txBody>
                  <a:tcPr marL="9525" marR="9525" marT="9525"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0" marR="0" marT="0" marB="0" anchor="ctr">
                    <a:lnL w="12700" cap="flat" cmpd="sng" algn="ctr">
                      <a:solidFill>
                        <a:srgbClr val="4BACC6"/>
                      </a:solidFill>
                      <a:prstDash val="solid"/>
                      <a:round/>
                      <a:headEnd type="none" w="med" len="med"/>
                      <a:tailEnd type="none" w="med" len="med"/>
                    </a:lnL>
                    <a:lnR w="19050" cap="flat" cmpd="sng" algn="ctr">
                      <a:solidFill>
                        <a:srgbClr val="1F497D"/>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1F497D"/>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78249761"/>
                  </a:ext>
                </a:extLst>
              </a:tr>
            </a:tbl>
          </a:graphicData>
        </a:graphic>
      </p:graphicFrame>
    </p:spTree>
    <p:extLst>
      <p:ext uri="{BB962C8B-B14F-4D97-AF65-F5344CB8AC3E}">
        <p14:creationId xmlns:p14="http://schemas.microsoft.com/office/powerpoint/2010/main" val="122442624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0"/>
            <a:ext cx="8229600" cy="949569"/>
          </a:xfrm>
        </p:spPr>
        <p:txBody>
          <a:bodyPr>
            <a:normAutofit/>
          </a:bodyPr>
          <a:lstStyle/>
          <a:p>
            <a:r>
              <a:rPr lang="tr-TR" sz="2400" b="1" dirty="0">
                <a:latin typeface="Times New Roman" pitchFamily="18" charset="0"/>
                <a:cs typeface="Times New Roman" pitchFamily="18" charset="0"/>
              </a:rPr>
              <a:t>ÇİNKO FİYATLARI (ABD Doları/Ton) </a:t>
            </a:r>
            <a:br>
              <a:rPr lang="tr-TR" sz="2400" b="1" dirty="0">
                <a:latin typeface="Times New Roman" pitchFamily="18" charset="0"/>
                <a:cs typeface="Times New Roman" pitchFamily="18" charset="0"/>
              </a:rPr>
            </a:br>
            <a:r>
              <a:rPr lang="tr-TR" sz="2400" b="1" dirty="0">
                <a:latin typeface="Times New Roman" pitchFamily="18" charset="0"/>
                <a:cs typeface="Times New Roman" pitchFamily="18" charset="0"/>
              </a:rPr>
              <a:t>(HAFTALIK)</a:t>
            </a:r>
            <a:r>
              <a:rPr lang="tr-TR" sz="2400" b="1" dirty="0"/>
              <a:t>  </a:t>
            </a:r>
            <a:r>
              <a:rPr lang="tr-TR" sz="2400" b="1" dirty="0">
                <a:latin typeface="Times New Roman" pitchFamily="18" charset="0"/>
                <a:cs typeface="Times New Roman" pitchFamily="18" charset="0"/>
              </a:rPr>
              <a:t>2005-2025</a:t>
            </a:r>
            <a:endParaRPr lang="tr-TR" sz="2400" dirty="0"/>
          </a:p>
        </p:txBody>
      </p:sp>
      <p:graphicFrame>
        <p:nvGraphicFramePr>
          <p:cNvPr id="3" name="Grafik 2"/>
          <p:cNvGraphicFramePr/>
          <p:nvPr>
            <p:extLst>
              <p:ext uri="{D42A27DB-BD31-4B8C-83A1-F6EECF244321}">
                <p14:modId xmlns:p14="http://schemas.microsoft.com/office/powerpoint/2010/main" val="3382183881"/>
              </p:ext>
            </p:extLst>
          </p:nvPr>
        </p:nvGraphicFramePr>
        <p:xfrm>
          <a:off x="226330" y="1175713"/>
          <a:ext cx="8917670" cy="5442857"/>
        </p:xfrm>
        <a:graphic>
          <a:graphicData uri="http://schemas.openxmlformats.org/drawingml/2006/chart">
            <c:chart xmlns:c="http://schemas.openxmlformats.org/drawingml/2006/chart" xmlns:r="http://schemas.openxmlformats.org/officeDocument/2006/relationships" r:id="rId2"/>
          </a:graphicData>
        </a:graphic>
      </p:graphicFrame>
      <p:sp>
        <p:nvSpPr>
          <p:cNvPr id="5" name="Metin kutusu 4"/>
          <p:cNvSpPr txBox="1"/>
          <p:nvPr/>
        </p:nvSpPr>
        <p:spPr>
          <a:xfrm>
            <a:off x="3944937" y="3753394"/>
            <a:ext cx="941295" cy="461665"/>
          </a:xfrm>
          <a:prstGeom prst="rect">
            <a:avLst/>
          </a:prstGeom>
          <a:noFill/>
          <a:ln>
            <a:solidFill>
              <a:schemeClr val="accent1"/>
            </a:solidFill>
          </a:ln>
        </p:spPr>
        <p:txBody>
          <a:bodyPr wrap="square" rtlCol="0">
            <a:spAutoFit/>
          </a:bodyPr>
          <a:lstStyle/>
          <a:p>
            <a:pPr algn="ctr"/>
            <a:r>
              <a:rPr lang="tr-TR" sz="1200" b="1" dirty="0">
                <a:solidFill>
                  <a:prstClr val="black"/>
                </a:solidFill>
              </a:rPr>
              <a:t>01.06.23</a:t>
            </a:r>
          </a:p>
          <a:p>
            <a:pPr algn="ctr"/>
            <a:r>
              <a:rPr lang="tr-TR" sz="1200" b="1" dirty="0">
                <a:solidFill>
                  <a:prstClr val="black"/>
                </a:solidFill>
              </a:rPr>
              <a:t>2.267</a:t>
            </a:r>
          </a:p>
        </p:txBody>
      </p:sp>
      <p:sp>
        <p:nvSpPr>
          <p:cNvPr id="4" name="Metin kutusu 3">
            <a:extLst>
              <a:ext uri="{FF2B5EF4-FFF2-40B4-BE49-F238E27FC236}">
                <a16:creationId xmlns:a16="http://schemas.microsoft.com/office/drawing/2014/main" id="{0C245502-2DA5-7F77-94CC-2515418BCB44}"/>
              </a:ext>
            </a:extLst>
          </p:cNvPr>
          <p:cNvSpPr txBox="1"/>
          <p:nvPr/>
        </p:nvSpPr>
        <p:spPr>
          <a:xfrm>
            <a:off x="5789544" y="2308143"/>
            <a:ext cx="86392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tr-TR" sz="1200" b="1" dirty="0"/>
              <a:t>21.May.24</a:t>
            </a:r>
          </a:p>
          <a:p>
            <a:r>
              <a:rPr lang="tr-TR" sz="1200" b="1" dirty="0"/>
              <a:t>3.139</a:t>
            </a:r>
          </a:p>
        </p:txBody>
      </p:sp>
    </p:spTree>
    <p:extLst>
      <p:ext uri="{BB962C8B-B14F-4D97-AF65-F5344CB8AC3E}">
        <p14:creationId xmlns:p14="http://schemas.microsoft.com/office/powerpoint/2010/main" val="153199603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42844" y="142850"/>
            <a:ext cx="8858312" cy="672938"/>
          </a:xfrm>
          <a:solidFill>
            <a:schemeClr val="bg1">
              <a:lumMod val="85000"/>
            </a:schemeClr>
          </a:solidFill>
          <a:ln w="19050">
            <a:solidFill>
              <a:schemeClr val="tx1"/>
            </a:solidFill>
          </a:ln>
        </p:spPr>
        <p:txBody>
          <a:bodyPr>
            <a:noAutofit/>
          </a:bodyPr>
          <a:lstStyle/>
          <a:p>
            <a:r>
              <a:rPr lang="tr-TR" sz="2400" b="1" dirty="0">
                <a:latin typeface="Times New Roman" pitchFamily="18" charset="0"/>
                <a:cs typeface="Times New Roman" pitchFamily="18" charset="0"/>
              </a:rPr>
              <a:t>SANAYİ METALLERİ  İLE  İLGİLİ  ÖNGÖRÜMÜZ</a:t>
            </a:r>
            <a:endParaRPr lang="tr-TR" sz="2400" dirty="0"/>
          </a:p>
        </p:txBody>
      </p:sp>
      <p:sp>
        <p:nvSpPr>
          <p:cNvPr id="3" name="2 İçerik Yer Tutucusu"/>
          <p:cNvSpPr>
            <a:spLocks noGrp="1"/>
          </p:cNvSpPr>
          <p:nvPr>
            <p:ph idx="1"/>
          </p:nvPr>
        </p:nvSpPr>
        <p:spPr>
          <a:xfrm>
            <a:off x="142844" y="815787"/>
            <a:ext cx="8858312" cy="5971511"/>
          </a:xfrm>
          <a:ln w="28575">
            <a:solidFill>
              <a:schemeClr val="tx1"/>
            </a:solidFill>
          </a:ln>
        </p:spPr>
        <p:txBody>
          <a:bodyPr>
            <a:normAutofit/>
          </a:bodyPr>
          <a:lstStyle/>
          <a:p>
            <a:pPr marL="0" indent="0" algn="ctr">
              <a:buNone/>
            </a:pPr>
            <a:r>
              <a:rPr lang="tr-TR" sz="1700" dirty="0">
                <a:solidFill>
                  <a:prstClr val="black"/>
                </a:solidFill>
                <a:latin typeface="Times New Roman" panose="02020603050405020304" pitchFamily="18" charset="0"/>
                <a:cs typeface="Times New Roman" panose="02020603050405020304" pitchFamily="18" charset="0"/>
              </a:rPr>
              <a:t>Sanayi metalleri pandemiden ve arz eksikliğinden dolayı, 2020 Mart ayından 2022 yılı Mart-Nisan ayına kadar 2 yıl boyunca devamlı olarak artmıştır. </a:t>
            </a:r>
            <a:r>
              <a:rPr lang="tr-TR" sz="1700" dirty="0">
                <a:latin typeface="Times New Roman" pitchFamily="18" charset="0"/>
                <a:cs typeface="Times New Roman" pitchFamily="18" charset="0"/>
              </a:rPr>
              <a:t> 2022 yılı Mart-Nisan aylarında zirve yapmış ve düşüş trendine dönmüştür.</a:t>
            </a:r>
          </a:p>
          <a:p>
            <a:pPr marL="0" indent="0" algn="ctr">
              <a:buNone/>
            </a:pPr>
            <a:r>
              <a:rPr lang="tr-TR" sz="1700" dirty="0">
                <a:solidFill>
                  <a:prstClr val="black"/>
                </a:solidFill>
                <a:latin typeface="Times New Roman" panose="02020603050405020304" pitchFamily="18" charset="0"/>
                <a:cs typeface="Times New Roman" panose="02020603050405020304" pitchFamily="18" charset="0"/>
              </a:rPr>
              <a:t>Biz, Rusya-Ukrayna savaşının 2025 yılında biteceğini tahmin ediyoruz.</a:t>
            </a:r>
          </a:p>
          <a:p>
            <a:pPr marL="457200" indent="-457200" algn="ctr">
              <a:buClrTx/>
              <a:buNone/>
            </a:pPr>
            <a:r>
              <a:rPr lang="tr-TR" sz="1700" b="1" dirty="0">
                <a:solidFill>
                  <a:prstClr val="black"/>
                </a:solidFill>
                <a:latin typeface="Times New Roman" panose="02020603050405020304" pitchFamily="18" charset="0"/>
                <a:cs typeface="Times New Roman" panose="02020603050405020304" pitchFamily="18" charset="0"/>
              </a:rPr>
              <a:t>Biz, bundan sonra  2026 yılsonuna kadar dünyada gelişmiş ülkelerde ılımlı ekonomik yavaşlama beklediğimiz için,  sanayi metallerinin   DÜŞÜK SEVİYEDE BELİRLİ BİR BANTDA YATAY  SEYREDECEĞİNİ  öngörüyoruz.   Buna göre üretim ve alım-satım programının yapılmasını ve stok miktarının düzenlenmesini öneriyoruz.</a:t>
            </a:r>
          </a:p>
          <a:p>
            <a:pPr algn="ctr">
              <a:buNone/>
            </a:pPr>
            <a:r>
              <a:rPr lang="tr-TR" sz="1700" b="1" dirty="0">
                <a:highlight>
                  <a:srgbClr val="FFFF00"/>
                </a:highlight>
                <a:latin typeface="Times New Roman" pitchFamily="18" charset="0"/>
                <a:cs typeface="Times New Roman" pitchFamily="18" charset="0"/>
              </a:rPr>
              <a:t> BAKIR  İÇİN</a:t>
            </a:r>
          </a:p>
          <a:p>
            <a:pPr algn="ctr">
              <a:buNone/>
            </a:pPr>
            <a:r>
              <a:rPr lang="tr-TR" sz="1700" b="1" dirty="0">
                <a:latin typeface="Times New Roman" pitchFamily="18" charset="0"/>
                <a:cs typeface="Times New Roman" pitchFamily="18" charset="0"/>
              </a:rPr>
              <a:t>Şu anda,  </a:t>
            </a:r>
            <a:r>
              <a:rPr lang="tr-TR" sz="1700" b="1" dirty="0">
                <a:highlight>
                  <a:srgbClr val="FFFF00"/>
                </a:highlight>
                <a:latin typeface="Times New Roman" pitchFamily="18" charset="0"/>
                <a:cs typeface="Times New Roman" pitchFamily="18" charset="0"/>
              </a:rPr>
              <a:t>9.000 - 9.500 dolar arasında </a:t>
            </a:r>
            <a:r>
              <a:rPr lang="tr-TR" sz="1700" b="1" dirty="0">
                <a:latin typeface="Times New Roman" pitchFamily="18" charset="0"/>
                <a:cs typeface="Times New Roman" pitchFamily="18" charset="0"/>
              </a:rPr>
              <a:t>alınmasını öneriyoruz.  </a:t>
            </a:r>
          </a:p>
          <a:p>
            <a:pPr algn="ctr">
              <a:buNone/>
            </a:pPr>
            <a:endParaRPr lang="tr-TR" sz="1700" b="1" dirty="0">
              <a:latin typeface="Times New Roman" pitchFamily="18" charset="0"/>
              <a:cs typeface="Times New Roman" pitchFamily="18" charset="0"/>
            </a:endParaRPr>
          </a:p>
          <a:p>
            <a:pPr algn="ctr">
              <a:buNone/>
            </a:pPr>
            <a:r>
              <a:rPr lang="tr-TR" sz="1700" b="1" dirty="0">
                <a:highlight>
                  <a:srgbClr val="FFFF00"/>
                </a:highlight>
                <a:latin typeface="Times New Roman" pitchFamily="18" charset="0"/>
                <a:cs typeface="Times New Roman" pitchFamily="18" charset="0"/>
              </a:rPr>
              <a:t>ÇİNKO  İÇİN</a:t>
            </a:r>
          </a:p>
          <a:p>
            <a:pPr algn="ctr">
              <a:buNone/>
            </a:pPr>
            <a:r>
              <a:rPr lang="tr-TR" sz="1700" b="1" dirty="0">
                <a:latin typeface="Times New Roman" pitchFamily="18" charset="0"/>
                <a:cs typeface="Times New Roman" pitchFamily="18" charset="0"/>
              </a:rPr>
              <a:t>Şu anda,  </a:t>
            </a:r>
            <a:r>
              <a:rPr lang="tr-TR" sz="1700" b="1" dirty="0">
                <a:highlight>
                  <a:srgbClr val="FFFF00"/>
                </a:highlight>
                <a:latin typeface="Times New Roman" pitchFamily="18" charset="0"/>
                <a:cs typeface="Times New Roman" pitchFamily="18" charset="0"/>
              </a:rPr>
              <a:t>2.500 - 2.800 dolar arasında </a:t>
            </a:r>
            <a:r>
              <a:rPr lang="tr-TR" sz="1700" b="1" dirty="0">
                <a:latin typeface="Times New Roman" pitchFamily="18" charset="0"/>
                <a:cs typeface="Times New Roman" pitchFamily="18" charset="0"/>
              </a:rPr>
              <a:t>alınmasını öneriyoruz.  </a:t>
            </a:r>
          </a:p>
          <a:p>
            <a:pPr algn="ctr">
              <a:buNone/>
            </a:pPr>
            <a:endParaRPr lang="tr-TR" sz="1700" b="1" dirty="0">
              <a:latin typeface="Times New Roman" pitchFamily="18" charset="0"/>
              <a:cs typeface="Times New Roman" pitchFamily="18" charset="0"/>
            </a:endParaRPr>
          </a:p>
          <a:p>
            <a:pPr algn="ctr">
              <a:buNone/>
            </a:pPr>
            <a:r>
              <a:rPr lang="tr-TR" sz="1700" b="1" dirty="0">
                <a:highlight>
                  <a:srgbClr val="FFFF00"/>
                </a:highlight>
                <a:latin typeface="Times New Roman" pitchFamily="18" charset="0"/>
                <a:cs typeface="Times New Roman" pitchFamily="18" charset="0"/>
              </a:rPr>
              <a:t> ALÜMİNYUM  İÇİN</a:t>
            </a:r>
          </a:p>
          <a:p>
            <a:pPr algn="ctr">
              <a:buNone/>
            </a:pPr>
            <a:r>
              <a:rPr lang="tr-TR" sz="1700" b="1" dirty="0">
                <a:latin typeface="Times New Roman" pitchFamily="18" charset="0"/>
                <a:cs typeface="Times New Roman" pitchFamily="18" charset="0"/>
              </a:rPr>
              <a:t>Şu anda,  </a:t>
            </a:r>
            <a:r>
              <a:rPr lang="tr-TR" sz="1700" b="1" dirty="0">
                <a:highlight>
                  <a:srgbClr val="FFFF00"/>
                </a:highlight>
                <a:latin typeface="Times New Roman" pitchFamily="18" charset="0"/>
                <a:cs typeface="Times New Roman" pitchFamily="18" charset="0"/>
              </a:rPr>
              <a:t>2.200 - 2.500 dolar arasında </a:t>
            </a:r>
            <a:r>
              <a:rPr lang="tr-TR" sz="1700" b="1" dirty="0">
                <a:latin typeface="Times New Roman" pitchFamily="18" charset="0"/>
                <a:cs typeface="Times New Roman" pitchFamily="18" charset="0"/>
              </a:rPr>
              <a:t>alınmasını öneriyoruz.</a:t>
            </a:r>
          </a:p>
          <a:p>
            <a:pPr algn="ctr">
              <a:buNone/>
            </a:pPr>
            <a:endParaRPr lang="tr-TR" sz="1700" b="1" dirty="0">
              <a:latin typeface="Times New Roman" pitchFamily="18" charset="0"/>
              <a:cs typeface="Times New Roman" pitchFamily="18" charset="0"/>
            </a:endParaRPr>
          </a:p>
          <a:p>
            <a:pPr algn="ctr">
              <a:buNone/>
            </a:pPr>
            <a:r>
              <a:rPr lang="tr-TR" sz="1700" b="1" dirty="0">
                <a:highlight>
                  <a:srgbClr val="FFFF00"/>
                </a:highlight>
                <a:latin typeface="Times New Roman" pitchFamily="18" charset="0"/>
                <a:cs typeface="Times New Roman" pitchFamily="18" charset="0"/>
              </a:rPr>
              <a:t> DEMİR-ÇELİK  İÇİN</a:t>
            </a:r>
          </a:p>
          <a:p>
            <a:pPr algn="ctr">
              <a:buNone/>
            </a:pPr>
            <a:r>
              <a:rPr lang="tr-TR" sz="1700" b="1" dirty="0">
                <a:latin typeface="Times New Roman" pitchFamily="18" charset="0"/>
                <a:cs typeface="Times New Roman" pitchFamily="18" charset="0"/>
              </a:rPr>
              <a:t>Şu anda,  </a:t>
            </a:r>
            <a:r>
              <a:rPr lang="tr-TR" sz="1700" b="1" dirty="0">
                <a:highlight>
                  <a:srgbClr val="FFFF00"/>
                </a:highlight>
                <a:latin typeface="Times New Roman" pitchFamily="18" charset="0"/>
                <a:cs typeface="Times New Roman" pitchFamily="18" charset="0"/>
              </a:rPr>
              <a:t>500 - 550 dolar arasında </a:t>
            </a:r>
            <a:r>
              <a:rPr lang="tr-TR" sz="1700" b="1" dirty="0">
                <a:latin typeface="Times New Roman" pitchFamily="18" charset="0"/>
                <a:cs typeface="Times New Roman" pitchFamily="18" charset="0"/>
              </a:rPr>
              <a:t>alınmasını öneriyoruz</a:t>
            </a:r>
            <a:endParaRPr lang="tr-TR" sz="1700" dirty="0">
              <a:latin typeface="Times New Roman" pitchFamily="18" charset="0"/>
              <a:cs typeface="Times New Roman" pitchFamily="18" charset="0"/>
            </a:endParaRPr>
          </a:p>
          <a:p>
            <a:pPr algn="ctr">
              <a:buNone/>
            </a:pPr>
            <a:endParaRPr lang="tr-TR" sz="1600" dirty="0">
              <a:latin typeface="Times New Roman" pitchFamily="18" charset="0"/>
              <a:cs typeface="Times New Roman" pitchFamily="18" charset="0"/>
            </a:endParaRPr>
          </a:p>
        </p:txBody>
      </p:sp>
    </p:spTree>
    <p:extLst>
      <p:ext uri="{BB962C8B-B14F-4D97-AF65-F5344CB8AC3E}">
        <p14:creationId xmlns:p14="http://schemas.microsoft.com/office/powerpoint/2010/main" val="38336513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57200" y="215153"/>
            <a:ext cx="8229600" cy="2292916"/>
          </a:xfrm>
          <a:solidFill>
            <a:schemeClr val="accent6">
              <a:lumMod val="20000"/>
              <a:lumOff val="80000"/>
            </a:schemeClr>
          </a:solidFill>
        </p:spPr>
        <p:txBody>
          <a:bodyPr>
            <a:normAutofit/>
          </a:bodyPr>
          <a:lstStyle/>
          <a:p>
            <a:r>
              <a:rPr lang="tr-TR" b="1" dirty="0">
                <a:latin typeface="Times New Roman" panose="02020603050405020304" pitchFamily="18" charset="0"/>
                <a:cs typeface="Times New Roman" panose="02020603050405020304" pitchFamily="18" charset="0"/>
              </a:rPr>
              <a:t>DOW JONES ABD                                      DEMİR ÇELİK ENDEKSİ</a:t>
            </a:r>
          </a:p>
        </p:txBody>
      </p:sp>
      <p:sp>
        <p:nvSpPr>
          <p:cNvPr id="3" name="İçerik Yer Tutucusu 2"/>
          <p:cNvSpPr>
            <a:spLocks noGrp="1"/>
          </p:cNvSpPr>
          <p:nvPr>
            <p:ph idx="1"/>
          </p:nvPr>
        </p:nvSpPr>
        <p:spPr>
          <a:xfrm>
            <a:off x="560230" y="2690949"/>
            <a:ext cx="8229600" cy="3622765"/>
          </a:xfrm>
          <a:ln>
            <a:solidFill>
              <a:schemeClr val="tx1"/>
            </a:solidFill>
          </a:ln>
        </p:spPr>
        <p:txBody>
          <a:bodyPr/>
          <a:lstStyle/>
          <a:p>
            <a:r>
              <a:rPr lang="tr-TR" dirty="0">
                <a:latin typeface="Times New Roman" panose="02020603050405020304" pitchFamily="18" charset="0"/>
                <a:cs typeface="Times New Roman" panose="02020603050405020304" pitchFamily="18" charset="0"/>
              </a:rPr>
              <a:t>Dow Jones ABD Demir Çelik Endeksi</a:t>
            </a:r>
          </a:p>
          <a:p>
            <a:r>
              <a:rPr lang="tr-TR" dirty="0">
                <a:latin typeface="Times New Roman" panose="02020603050405020304" pitchFamily="18" charset="0"/>
                <a:cs typeface="Times New Roman" panose="02020603050405020304" pitchFamily="18" charset="0"/>
              </a:rPr>
              <a:t> ABD’nin en büyük 9 tane,                                  Kanada’nın en büyük 2 tane                                      demir, demir cevheri ve çelik üreticisi şirketlerinin fiyatları baz alınarak hesaplanan bir endekstir.</a:t>
            </a:r>
          </a:p>
        </p:txBody>
      </p:sp>
    </p:spTree>
    <p:extLst>
      <p:ext uri="{BB962C8B-B14F-4D97-AF65-F5344CB8AC3E}">
        <p14:creationId xmlns:p14="http://schemas.microsoft.com/office/powerpoint/2010/main" val="234069618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F2CF5-32C3-92C8-2C92-EF05476792BD}"/>
            </a:ext>
          </a:extLst>
        </p:cNvPr>
        <p:cNvGrpSpPr/>
        <p:nvPr/>
      </p:nvGrpSpPr>
      <p:grpSpPr>
        <a:xfrm>
          <a:off x="0" y="0"/>
          <a:ext cx="0" cy="0"/>
          <a:chOff x="0" y="0"/>
          <a:chExt cx="0" cy="0"/>
        </a:xfrm>
      </p:grpSpPr>
      <p:sp>
        <p:nvSpPr>
          <p:cNvPr id="2" name="1 Başlık">
            <a:extLst>
              <a:ext uri="{FF2B5EF4-FFF2-40B4-BE49-F238E27FC236}">
                <a16:creationId xmlns:a16="http://schemas.microsoft.com/office/drawing/2014/main" id="{A4369822-BAAF-4DE0-D2A3-1248DEE74863}"/>
              </a:ext>
            </a:extLst>
          </p:cNvPr>
          <p:cNvSpPr>
            <a:spLocks noGrp="1"/>
          </p:cNvSpPr>
          <p:nvPr>
            <p:ph type="title"/>
          </p:nvPr>
        </p:nvSpPr>
        <p:spPr>
          <a:xfrm>
            <a:off x="438374" y="133003"/>
            <a:ext cx="8229600" cy="374073"/>
          </a:xfrm>
        </p:spPr>
        <p:txBody>
          <a:bodyPr>
            <a:normAutofit fontScale="90000"/>
          </a:bodyPr>
          <a:lstStyle/>
          <a:p>
            <a:r>
              <a:rPr lang="tr-TR" sz="2200" b="1" dirty="0">
                <a:latin typeface="Times New Roman" pitchFamily="18" charset="0"/>
                <a:cs typeface="Times New Roman" pitchFamily="18" charset="0"/>
              </a:rPr>
              <a:t>20. DEMİR-ÇELİK ENDEKSİ  (GÜNLÜK) </a:t>
            </a:r>
            <a:br>
              <a:rPr lang="tr-TR" sz="2200" b="1" dirty="0">
                <a:latin typeface="Times New Roman" pitchFamily="18" charset="0"/>
                <a:cs typeface="Times New Roman" pitchFamily="18" charset="0"/>
              </a:rPr>
            </a:br>
            <a:r>
              <a:rPr lang="tr-TR" sz="2000" b="1" dirty="0">
                <a:latin typeface="Times New Roman" pitchFamily="18" charset="0"/>
                <a:cs typeface="Times New Roman" pitchFamily="18" charset="0"/>
              </a:rPr>
              <a:t>(Kaynak: 28 Mart 2025 </a:t>
            </a:r>
            <a:r>
              <a:rPr lang="tr-TR" sz="2000" b="1" dirty="0">
                <a:hlinkClick r:id="rId3"/>
              </a:rPr>
              <a:t>www.investing.com</a:t>
            </a:r>
            <a:r>
              <a:rPr lang="tr-TR" sz="2000" b="1" dirty="0"/>
              <a:t> </a:t>
            </a:r>
            <a:r>
              <a:rPr lang="tr-TR" sz="2000" b="1" dirty="0">
                <a:latin typeface="Times New Roman" pitchFamily="18" charset="0"/>
                <a:cs typeface="Times New Roman" pitchFamily="18" charset="0"/>
              </a:rPr>
              <a:t>)</a:t>
            </a:r>
            <a:endParaRPr lang="tr-TR" sz="2000" dirty="0"/>
          </a:p>
        </p:txBody>
      </p:sp>
      <p:graphicFrame>
        <p:nvGraphicFramePr>
          <p:cNvPr id="4" name="Tablo 3">
            <a:extLst>
              <a:ext uri="{FF2B5EF4-FFF2-40B4-BE49-F238E27FC236}">
                <a16:creationId xmlns:a16="http://schemas.microsoft.com/office/drawing/2014/main" id="{7B774AC7-5A50-94C2-8F9D-7F01B1715DDA}"/>
              </a:ext>
            </a:extLst>
          </p:cNvPr>
          <p:cNvGraphicFramePr>
            <a:graphicFrameLocks noGrp="1"/>
          </p:cNvGraphicFramePr>
          <p:nvPr/>
        </p:nvGraphicFramePr>
        <p:xfrm>
          <a:off x="-10886" y="609602"/>
          <a:ext cx="9154885" cy="6509839"/>
        </p:xfrm>
        <a:graphic>
          <a:graphicData uri="http://schemas.openxmlformats.org/drawingml/2006/table">
            <a:tbl>
              <a:tblPr/>
              <a:tblGrid>
                <a:gridCol w="1231399">
                  <a:extLst>
                    <a:ext uri="{9D8B030D-6E8A-4147-A177-3AD203B41FA5}">
                      <a16:colId xmlns:a16="http://schemas.microsoft.com/office/drawing/2014/main" val="2697581589"/>
                    </a:ext>
                  </a:extLst>
                </a:gridCol>
                <a:gridCol w="1167299">
                  <a:extLst>
                    <a:ext uri="{9D8B030D-6E8A-4147-A177-3AD203B41FA5}">
                      <a16:colId xmlns:a16="http://schemas.microsoft.com/office/drawing/2014/main" val="2274672683"/>
                    </a:ext>
                  </a:extLst>
                </a:gridCol>
                <a:gridCol w="1220359">
                  <a:extLst>
                    <a:ext uri="{9D8B030D-6E8A-4147-A177-3AD203B41FA5}">
                      <a16:colId xmlns:a16="http://schemas.microsoft.com/office/drawing/2014/main" val="1218990739"/>
                    </a:ext>
                  </a:extLst>
                </a:gridCol>
                <a:gridCol w="1202672">
                  <a:extLst>
                    <a:ext uri="{9D8B030D-6E8A-4147-A177-3AD203B41FA5}">
                      <a16:colId xmlns:a16="http://schemas.microsoft.com/office/drawing/2014/main" val="1971516517"/>
                    </a:ext>
                  </a:extLst>
                </a:gridCol>
                <a:gridCol w="1220359">
                  <a:extLst>
                    <a:ext uri="{9D8B030D-6E8A-4147-A177-3AD203B41FA5}">
                      <a16:colId xmlns:a16="http://schemas.microsoft.com/office/drawing/2014/main" val="2133059651"/>
                    </a:ext>
                  </a:extLst>
                </a:gridCol>
                <a:gridCol w="1096554">
                  <a:extLst>
                    <a:ext uri="{9D8B030D-6E8A-4147-A177-3AD203B41FA5}">
                      <a16:colId xmlns:a16="http://schemas.microsoft.com/office/drawing/2014/main" val="1493800086"/>
                    </a:ext>
                  </a:extLst>
                </a:gridCol>
                <a:gridCol w="848944">
                  <a:extLst>
                    <a:ext uri="{9D8B030D-6E8A-4147-A177-3AD203B41FA5}">
                      <a16:colId xmlns:a16="http://schemas.microsoft.com/office/drawing/2014/main" val="1694926894"/>
                    </a:ext>
                  </a:extLst>
                </a:gridCol>
                <a:gridCol w="1167299">
                  <a:extLst>
                    <a:ext uri="{9D8B030D-6E8A-4147-A177-3AD203B41FA5}">
                      <a16:colId xmlns:a16="http://schemas.microsoft.com/office/drawing/2014/main" val="2799694738"/>
                    </a:ext>
                  </a:extLst>
                </a:gridCol>
              </a:tblGrid>
              <a:tr h="210180">
                <a:tc>
                  <a:txBody>
                    <a:bodyPr/>
                    <a:lstStyle/>
                    <a:p>
                      <a:pPr algn="ctr" rtl="0" fontAlgn="ctr"/>
                      <a:r>
                        <a:rPr lang="tr-TR" sz="1200" b="0" i="0" u="none" strike="noStrike" dirty="0">
                          <a:solidFill>
                            <a:srgbClr val="000000"/>
                          </a:solidFill>
                          <a:effectLst/>
                          <a:latin typeface="+mn-lt"/>
                        </a:rPr>
                        <a:t>TARİH</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dirty="0">
                          <a:solidFill>
                            <a:srgbClr val="000000"/>
                          </a:solidFill>
                          <a:effectLst/>
                          <a:latin typeface="+mn-lt"/>
                        </a:rPr>
                        <a:t>ENDEKS</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dirty="0">
                          <a:solidFill>
                            <a:srgbClr val="000000"/>
                          </a:solidFill>
                          <a:effectLst/>
                          <a:latin typeface="+mn-lt"/>
                        </a:rPr>
                        <a:t>TARİH</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dirty="0">
                          <a:solidFill>
                            <a:srgbClr val="000000"/>
                          </a:solidFill>
                          <a:effectLst/>
                          <a:latin typeface="+mn-lt"/>
                        </a:rPr>
                        <a:t>ENDEKS</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a:solidFill>
                            <a:srgbClr val="000000"/>
                          </a:solidFill>
                          <a:effectLst/>
                          <a:latin typeface="+mn-lt"/>
                        </a:rPr>
                        <a:t>TARİH</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a:solidFill>
                            <a:srgbClr val="000000"/>
                          </a:solidFill>
                          <a:effectLst/>
                          <a:latin typeface="+mn-lt"/>
                        </a:rPr>
                        <a:t>ENDEKS</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a:solidFill>
                            <a:srgbClr val="000000"/>
                          </a:solidFill>
                          <a:effectLst/>
                          <a:latin typeface="+mn-lt"/>
                        </a:rPr>
                        <a:t>TARİH</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dirty="0">
                          <a:solidFill>
                            <a:srgbClr val="000000"/>
                          </a:solidFill>
                          <a:effectLst/>
                          <a:latin typeface="+mn-lt"/>
                        </a:rPr>
                        <a:t>ENDEKS</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extLst>
                  <a:ext uri="{0D108BD9-81ED-4DB2-BD59-A6C34878D82A}">
                    <a16:rowId xmlns:a16="http://schemas.microsoft.com/office/drawing/2014/main" val="1596222831"/>
                  </a:ext>
                </a:extLst>
              </a:tr>
              <a:tr h="227695">
                <a:tc>
                  <a:txBody>
                    <a:bodyPr/>
                    <a:lstStyle/>
                    <a:p>
                      <a:pPr algn="ctr"/>
                      <a:r>
                        <a:rPr lang="tr-TR" sz="1300" b="0" dirty="0"/>
                        <a:t>01.11.2024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558,00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9.12.2024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575,19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17.01.2025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514,28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tr-TR" sz="1300" b="0" i="0" u="none" strike="noStrike" kern="1200" cap="none" spc="0" normalizeH="0" baseline="0" noProof="0" dirty="0">
                          <a:ln>
                            <a:noFill/>
                          </a:ln>
                          <a:solidFill>
                            <a:srgbClr val="333333"/>
                          </a:solidFill>
                          <a:effectLst/>
                          <a:uLnTx/>
                          <a:uFillTx/>
                          <a:latin typeface="+mn-lt"/>
                          <a:ea typeface="+mn-ea"/>
                          <a:cs typeface="+mn-cs"/>
                        </a:rPr>
                        <a:t>25.02.2025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541,55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96126354"/>
                  </a:ext>
                </a:extLst>
              </a:tr>
              <a:tr h="261433">
                <a:tc>
                  <a:txBody>
                    <a:bodyPr/>
                    <a:lstStyle/>
                    <a:p>
                      <a:pPr algn="ctr"/>
                      <a:r>
                        <a:rPr lang="tr-TR" sz="1300" b="0" dirty="0"/>
                        <a:t>04.11.2024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556,09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10.12.2024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561,74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21.01.2025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516,79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26.02.2025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538,17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39013281"/>
                  </a:ext>
                </a:extLst>
              </a:tr>
              <a:tr h="261433">
                <a:tc>
                  <a:txBody>
                    <a:bodyPr/>
                    <a:lstStyle/>
                    <a:p>
                      <a:pPr algn="ctr"/>
                      <a:r>
                        <a:rPr lang="tr-TR" sz="1300" b="0" dirty="0"/>
                        <a:t>05.11.2024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559,47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11.12.2024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555,59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22.01.2025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507,48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27.02.2025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540,15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58894415"/>
                  </a:ext>
                </a:extLst>
              </a:tr>
              <a:tr h="261433">
                <a:tc>
                  <a:txBody>
                    <a:bodyPr/>
                    <a:lstStyle/>
                    <a:p>
                      <a:pPr algn="ctr"/>
                      <a:r>
                        <a:rPr lang="tr-TR" sz="1300" b="0" dirty="0"/>
                        <a:t>06.11.2024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636,00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12.12.2024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532,66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23.01.2025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509,83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28.02.2025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548,41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90865070"/>
                  </a:ext>
                </a:extLst>
              </a:tr>
              <a:tr h="227695">
                <a:tc>
                  <a:txBody>
                    <a:bodyPr/>
                    <a:lstStyle/>
                    <a:p>
                      <a:pPr algn="ctr"/>
                      <a:r>
                        <a:rPr lang="tr-TR" sz="1300" b="0" dirty="0"/>
                        <a:t>07.11.2024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616,29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13.12.2024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513,94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24.01.2025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510,82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3.03.2025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532,50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26003609"/>
                  </a:ext>
                </a:extLst>
              </a:tr>
              <a:tr h="261433">
                <a:tc>
                  <a:txBody>
                    <a:bodyPr/>
                    <a:lstStyle/>
                    <a:p>
                      <a:pPr algn="ctr"/>
                      <a:r>
                        <a:rPr lang="tr-TR" sz="1300" b="0" dirty="0"/>
                        <a:t>08.11.2024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612,69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16.12.2024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508,54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27.01.2025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a:t>506,45</a:t>
                      </a:r>
                      <a:endParaRPr lang="tr-TR" sz="1300" b="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4.03.2025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514,92</a:t>
                      </a:r>
                    </a:p>
                  </a:txBody>
                  <a:tcPr marL="9525" marR="9525" marT="9525"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04014857"/>
                  </a:ext>
                </a:extLst>
              </a:tr>
              <a:tr h="261433">
                <a:tc>
                  <a:txBody>
                    <a:bodyPr/>
                    <a:lstStyle/>
                    <a:p>
                      <a:pPr algn="ctr"/>
                      <a:r>
                        <a:rPr lang="tr-TR" sz="1300" b="0" dirty="0"/>
                        <a:t>11.11.2024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612,06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17.12.2024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495,65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dirty="0"/>
                        <a:t>28.01.2025</a:t>
                      </a:r>
                      <a:endParaRPr lang="tr-TR" sz="13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519,85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5.03.2025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524,58</a:t>
                      </a:r>
                    </a:p>
                  </a:txBody>
                  <a:tcPr marL="9525" marR="9525" marT="9525"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8890430"/>
                  </a:ext>
                </a:extLst>
              </a:tr>
              <a:tr h="227695">
                <a:tc>
                  <a:txBody>
                    <a:bodyPr/>
                    <a:lstStyle/>
                    <a:p>
                      <a:pPr algn="ctr"/>
                      <a:r>
                        <a:rPr lang="tr-TR" sz="1300" b="0" dirty="0"/>
                        <a:t>12.11.2024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597,96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18.12.2024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481,47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dirty="0"/>
                        <a:t>29.01.2025</a:t>
                      </a:r>
                      <a:endParaRPr lang="tr-TR" sz="13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524,17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6.03.2025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520,63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88132874"/>
                  </a:ext>
                </a:extLst>
              </a:tr>
              <a:tr h="261433">
                <a:tc>
                  <a:txBody>
                    <a:bodyPr/>
                    <a:lstStyle/>
                    <a:p>
                      <a:pPr algn="ctr" fontAlgn="ctr"/>
                      <a:r>
                        <a:rPr lang="tr-TR" sz="1300" b="0" dirty="0">
                          <a:effectLst/>
                        </a:rPr>
                        <a:t>13.11.2024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587,63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19.12.2024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475,18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dirty="0"/>
                        <a:t>30.01.2025</a:t>
                      </a:r>
                      <a:endParaRPr lang="tr-TR" sz="13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527,15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7.03.2025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520,58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3324760"/>
                  </a:ext>
                </a:extLst>
              </a:tr>
              <a:tr h="261433">
                <a:tc>
                  <a:txBody>
                    <a:bodyPr/>
                    <a:lstStyle/>
                    <a:p>
                      <a:pPr algn="ctr"/>
                      <a:r>
                        <a:rPr lang="tr-TR" sz="1300" b="0" dirty="0"/>
                        <a:t>14.11.2024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587,12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20.12.2024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476,89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dirty="0"/>
                        <a:t>31.01.2025</a:t>
                      </a:r>
                      <a:endParaRPr lang="tr-TR" sz="13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521,41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10.03.2025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495,05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05910"/>
                  </a:ext>
                </a:extLst>
              </a:tr>
              <a:tr h="261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0" dirty="0"/>
                        <a:t>15.11.2024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dirty="0">
                          <a:effectLst/>
                        </a:rPr>
                        <a:t>572,47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23.12.2024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479,18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03.02.2025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522,16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11.03.2025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505,16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838137"/>
                  </a:ext>
                </a:extLst>
              </a:tr>
              <a:tr h="227695">
                <a:tc>
                  <a:txBody>
                    <a:bodyPr/>
                    <a:lstStyle/>
                    <a:p>
                      <a:pPr algn="ctr"/>
                      <a:r>
                        <a:rPr lang="tr-TR" sz="1300" b="0" dirty="0"/>
                        <a:t>18.11.2024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569,99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24.12.2024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483,60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04.02.2025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527,80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12.03.2025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509,81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22928031"/>
                  </a:ext>
                </a:extLst>
              </a:tr>
              <a:tr h="227695">
                <a:tc>
                  <a:txBody>
                    <a:bodyPr/>
                    <a:lstStyle/>
                    <a:p>
                      <a:pPr algn="ctr"/>
                      <a:r>
                        <a:rPr lang="tr-TR" sz="1300" b="0" dirty="0"/>
                        <a:t>19.11.2024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573,93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25.12.2024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483,60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05.02.2025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537,23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13.03.2025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506,67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77514104"/>
                  </a:ext>
                </a:extLst>
              </a:tr>
              <a:tr h="261433">
                <a:tc>
                  <a:txBody>
                    <a:bodyPr/>
                    <a:lstStyle/>
                    <a:p>
                      <a:pPr algn="ctr" fontAlgn="ctr"/>
                      <a:r>
                        <a:rPr lang="tr-TR" sz="1300" b="0" i="0" u="none" strike="noStrike" dirty="0">
                          <a:solidFill>
                            <a:srgbClr val="333333"/>
                          </a:solidFill>
                          <a:effectLst/>
                          <a:latin typeface="+mn-lt"/>
                        </a:rPr>
                        <a:t>20.11.2024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583,24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26.12.2024</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a:t>484,43</a:t>
                      </a:r>
                      <a:endParaRPr lang="tr-TR" sz="1300" b="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i="0" dirty="0"/>
                        <a:t>06.02.2025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537,71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14.03.2025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520,59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55902365"/>
                  </a:ext>
                </a:extLst>
              </a:tr>
              <a:tr h="227695">
                <a:tc>
                  <a:txBody>
                    <a:bodyPr/>
                    <a:lstStyle/>
                    <a:p>
                      <a:pPr algn="ctr"/>
                      <a:r>
                        <a:rPr lang="tr-TR" sz="1300"/>
                        <a:t>21.11.2024</a:t>
                      </a:r>
                      <a:endParaRPr lang="tr-TR" sz="13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591,33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dirty="0"/>
                        <a:t>27.12.2024</a:t>
                      </a:r>
                      <a:endParaRPr lang="tr-TR" sz="13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479,73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i="0" dirty="0"/>
                        <a:t>07.02.2025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525,66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17.03.2025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514,84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59725648"/>
                  </a:ext>
                </a:extLst>
              </a:tr>
              <a:tr h="261433">
                <a:tc>
                  <a:txBody>
                    <a:bodyPr/>
                    <a:lstStyle/>
                    <a:p>
                      <a:pPr algn="ctr"/>
                      <a:r>
                        <a:rPr lang="tr-TR" sz="1300"/>
                        <a:t>22.11.2024</a:t>
                      </a:r>
                      <a:endParaRPr lang="tr-TR" sz="130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594,76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1" dirty="0"/>
                        <a:t>30.12.2024</a:t>
                      </a:r>
                      <a:endParaRPr lang="tr-TR" sz="1300" b="1"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FFF00"/>
                    </a:solidFill>
                  </a:tcPr>
                </a:tc>
                <a:tc>
                  <a:txBody>
                    <a:bodyPr/>
                    <a:lstStyle/>
                    <a:p>
                      <a:pPr algn="ctr"/>
                      <a:r>
                        <a:rPr lang="tr-TR" sz="1300" b="1" dirty="0"/>
                        <a:t>474,09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FFF00"/>
                    </a:solidFill>
                  </a:tcPr>
                </a:tc>
                <a:tc>
                  <a:txBody>
                    <a:bodyPr/>
                    <a:lstStyle/>
                    <a:p>
                      <a:pPr algn="ctr"/>
                      <a:r>
                        <a:rPr lang="tr-TR" sz="1300" b="0" i="0" dirty="0"/>
                        <a:t>10.02.2025</a:t>
                      </a:r>
                      <a:endParaRPr lang="tr-TR" sz="13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551,33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18.03.2025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517,71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17837409"/>
                  </a:ext>
                </a:extLst>
              </a:tr>
              <a:tr h="261433">
                <a:tc>
                  <a:txBody>
                    <a:bodyPr/>
                    <a:lstStyle/>
                    <a:p>
                      <a:pPr algn="ctr"/>
                      <a:r>
                        <a:rPr lang="tr-TR" sz="1300" dirty="0"/>
                        <a:t>25.11.2024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600,04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dirty="0"/>
                        <a:t>31.12.2024</a:t>
                      </a:r>
                      <a:endParaRPr lang="tr-TR" sz="13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480,89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i="0" dirty="0"/>
                        <a:t>11.02.2025</a:t>
                      </a:r>
                      <a:endParaRPr lang="tr-TR" sz="13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550,99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19.03.2025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522,52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83277661"/>
                  </a:ext>
                </a:extLst>
              </a:tr>
              <a:tr h="261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dirty="0"/>
                        <a:t>26.11.2024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599,69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03.01.2025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474,12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12.02.2025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538,04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20.03.2025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517,89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2167327"/>
                  </a:ext>
                </a:extLst>
              </a:tr>
              <a:tr h="2276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dirty="0"/>
                        <a:t>27.11.2024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601,54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dirty="0"/>
                        <a:t>06.01.2025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492,13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13.02.2025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546,43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21.03.2025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502,15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08287887"/>
                  </a:ext>
                </a:extLst>
              </a:tr>
              <a:tr h="261433">
                <a:tc>
                  <a:txBody>
                    <a:bodyPr/>
                    <a:lstStyle/>
                    <a:p>
                      <a:pPr algn="ctr" fontAlgn="ctr"/>
                      <a:r>
                        <a:rPr lang="tr-TR" sz="1300" b="0" i="0" u="none" strike="noStrike" kern="1200" baseline="0" dirty="0">
                          <a:solidFill>
                            <a:schemeClr val="tx1"/>
                          </a:solidFill>
                          <a:latin typeface="+mn-lt"/>
                          <a:ea typeface="+mn-ea"/>
                          <a:cs typeface="+mn-cs"/>
                        </a:rPr>
                        <a:t>29.11.2024</a:t>
                      </a:r>
                      <a:endParaRPr lang="tr-TR" sz="13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603,71</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dirty="0">
                          <a:solidFill>
                            <a:srgbClr val="333333"/>
                          </a:solidFill>
                          <a:effectLst/>
                          <a:latin typeface="+mn-lt"/>
                        </a:rPr>
                        <a:t>07</a:t>
                      </a:r>
                      <a:r>
                        <a:rPr lang="tr-TR" sz="1300" b="0" dirty="0"/>
                        <a:t>.01.2025</a:t>
                      </a:r>
                      <a:endParaRPr lang="tr-TR" sz="13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492,81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tr-TR" sz="1300" b="0" i="0" u="none" strike="noStrike" kern="1200" cap="none" spc="0" normalizeH="0" baseline="0" noProof="0" dirty="0">
                          <a:ln>
                            <a:noFill/>
                          </a:ln>
                          <a:solidFill>
                            <a:srgbClr val="333333"/>
                          </a:solidFill>
                          <a:effectLst/>
                          <a:uLnTx/>
                          <a:uFillTx/>
                          <a:latin typeface="+mn-lt"/>
                          <a:ea typeface="+mn-ea"/>
                          <a:cs typeface="+mn-cs"/>
                        </a:rPr>
                        <a:t>14.02.2025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554,07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24.03.2025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518,83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26169690"/>
                  </a:ext>
                </a:extLst>
              </a:tr>
              <a:tr h="261433">
                <a:tc>
                  <a:txBody>
                    <a:bodyPr/>
                    <a:lstStyle/>
                    <a:p>
                      <a:pPr algn="ctr" fontAlgn="ctr"/>
                      <a:r>
                        <a:rPr lang="tr-TR" sz="1300" b="0" i="0" u="none" strike="noStrike" kern="1200" baseline="0" dirty="0">
                          <a:solidFill>
                            <a:schemeClr val="tx1"/>
                          </a:solidFill>
                          <a:latin typeface="+mn-lt"/>
                          <a:ea typeface="+mn-ea"/>
                          <a:cs typeface="+mn-cs"/>
                        </a:rPr>
                        <a:t>2.12.2024</a:t>
                      </a:r>
                      <a:endParaRPr lang="tr-TR" sz="13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607,25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dirty="0"/>
                        <a:t>08.01.2025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482,81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dirty="0">
                          <a:solidFill>
                            <a:srgbClr val="333333"/>
                          </a:solidFill>
                          <a:effectLst/>
                          <a:latin typeface="+mn-lt"/>
                        </a:rPr>
                        <a:t>18.02.2025</a:t>
                      </a: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rtl="0" fontAlgn="ctr"/>
                      <a:r>
                        <a:rPr lang="tr-TR" sz="1300" b="0" dirty="0">
                          <a:effectLst/>
                        </a:rPr>
                        <a:t>566,18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25.03.2025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a:t>524,54</a:t>
                      </a: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453091856"/>
                  </a:ext>
                </a:extLst>
              </a:tr>
              <a:tr h="261433">
                <a:tc>
                  <a:txBody>
                    <a:bodyPr/>
                    <a:lstStyle/>
                    <a:p>
                      <a:pPr algn="ctr" fontAlgn="ctr"/>
                      <a:r>
                        <a:rPr lang="tr-TR" sz="1300" b="0" i="0" u="none" strike="noStrike" dirty="0">
                          <a:solidFill>
                            <a:srgbClr val="333333"/>
                          </a:solidFill>
                          <a:effectLst/>
                          <a:latin typeface="+mn-lt"/>
                        </a:rPr>
                        <a:t>3.12.2024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599,09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dirty="0"/>
                        <a:t>10.01.2025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483,98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dirty="0">
                          <a:solidFill>
                            <a:srgbClr val="333333"/>
                          </a:solidFill>
                          <a:effectLst/>
                          <a:latin typeface="+mn-lt"/>
                        </a:rPr>
                        <a:t>19.02.2025</a:t>
                      </a: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557,83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26.03.2025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a:t>524,03</a:t>
                      </a: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483029465"/>
                  </a:ext>
                </a:extLst>
              </a:tr>
              <a:tr h="261433">
                <a:tc>
                  <a:txBody>
                    <a:bodyPr/>
                    <a:lstStyle/>
                    <a:p>
                      <a:pPr algn="ctr" fontAlgn="ctr"/>
                      <a:r>
                        <a:rPr lang="tr-TR" sz="1300" b="0" dirty="0">
                          <a:effectLst/>
                        </a:rPr>
                        <a:t>4.12.2024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rtl="0" fontAlgn="ctr"/>
                      <a:r>
                        <a:rPr lang="tr-TR" sz="1300" b="0" dirty="0">
                          <a:effectLst/>
                        </a:rPr>
                        <a:t>586,90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13.01.2025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503,68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20.02.2025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557,48</a:t>
                      </a:r>
                    </a:p>
                  </a:txBody>
                  <a:tcPr marL="9525" marR="9525" marT="9525"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27.03.2025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523,05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417622944"/>
                  </a:ext>
                </a:extLst>
              </a:tr>
              <a:tr h="261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5.12.2024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rtl="0" fontAlgn="ctr"/>
                      <a:r>
                        <a:rPr lang="tr-TR" sz="1300" b="0" dirty="0">
                          <a:effectLst/>
                        </a:rPr>
                        <a:t>576,77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b"/>
                      <a:r>
                        <a:rPr lang="tr-TR" sz="1300" b="0" i="0" u="none" strike="noStrike" dirty="0">
                          <a:solidFill>
                            <a:srgbClr val="000000"/>
                          </a:solidFill>
                          <a:effectLst/>
                          <a:latin typeface="Calibri" panose="020F0502020204030204" pitchFamily="34" charset="0"/>
                        </a:rPr>
                        <a:t>15.01.2025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b"/>
                      <a:r>
                        <a:rPr lang="tr-TR" sz="1300" b="0" i="0" u="none" strike="noStrike" dirty="0">
                          <a:solidFill>
                            <a:srgbClr val="000000"/>
                          </a:solidFill>
                          <a:effectLst/>
                          <a:latin typeface="Calibri" panose="020F0502020204030204" pitchFamily="34" charset="0"/>
                        </a:rPr>
                        <a:t>511,00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21.02.2025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541,04</a:t>
                      </a:r>
                    </a:p>
                  </a:txBody>
                  <a:tcPr marL="9525" marR="9525" marT="9525"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28.03.2025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504,89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767756753"/>
                  </a:ext>
                </a:extLst>
              </a:tr>
              <a:tr h="261433">
                <a:tc>
                  <a:txBody>
                    <a:bodyPr/>
                    <a:lstStyle/>
                    <a:p>
                      <a:pPr algn="ctr"/>
                      <a:r>
                        <a:rPr lang="tr-TR" sz="1300" dirty="0"/>
                        <a:t>6.12.2024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568,16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16.01.2025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511,38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tr-TR" sz="1300" b="0" i="0" u="none" strike="noStrike" kern="1200" cap="none" spc="0" normalizeH="0" baseline="0" noProof="0" dirty="0">
                          <a:ln>
                            <a:noFill/>
                          </a:ln>
                          <a:solidFill>
                            <a:srgbClr val="333333"/>
                          </a:solidFill>
                          <a:effectLst/>
                          <a:uLnTx/>
                          <a:uFillTx/>
                          <a:latin typeface="+mn-lt"/>
                          <a:ea typeface="+mn-ea"/>
                          <a:cs typeface="+mn-cs"/>
                        </a:rPr>
                        <a:t>24.02.2025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543,58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31.03.2025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503,37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365484148"/>
                  </a:ext>
                </a:extLst>
              </a:tr>
            </a:tbl>
          </a:graphicData>
        </a:graphic>
      </p:graphicFrame>
    </p:spTree>
    <p:extLst>
      <p:ext uri="{BB962C8B-B14F-4D97-AF65-F5344CB8AC3E}">
        <p14:creationId xmlns:p14="http://schemas.microsoft.com/office/powerpoint/2010/main" val="11464842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DD50-1252-4A63-18C8-0F9BEFAFCF66}"/>
            </a:ext>
          </a:extLst>
        </p:cNvPr>
        <p:cNvGrpSpPr/>
        <p:nvPr/>
      </p:nvGrpSpPr>
      <p:grpSpPr>
        <a:xfrm>
          <a:off x="0" y="0"/>
          <a:ext cx="0" cy="0"/>
          <a:chOff x="0" y="0"/>
          <a:chExt cx="0" cy="0"/>
        </a:xfrm>
      </p:grpSpPr>
      <p:sp>
        <p:nvSpPr>
          <p:cNvPr id="2" name="1 Başlık">
            <a:extLst>
              <a:ext uri="{FF2B5EF4-FFF2-40B4-BE49-F238E27FC236}">
                <a16:creationId xmlns:a16="http://schemas.microsoft.com/office/drawing/2014/main" id="{B061BA73-F0AB-2E66-FF84-CFC67E1BCC8A}"/>
              </a:ext>
            </a:extLst>
          </p:cNvPr>
          <p:cNvSpPr>
            <a:spLocks noGrp="1"/>
          </p:cNvSpPr>
          <p:nvPr>
            <p:ph type="title"/>
          </p:nvPr>
        </p:nvSpPr>
        <p:spPr>
          <a:xfrm>
            <a:off x="438374" y="133003"/>
            <a:ext cx="8229600" cy="374073"/>
          </a:xfrm>
        </p:spPr>
        <p:txBody>
          <a:bodyPr>
            <a:normAutofit fontScale="90000"/>
          </a:bodyPr>
          <a:lstStyle/>
          <a:p>
            <a:r>
              <a:rPr lang="tr-TR" sz="2200" b="1" dirty="0">
                <a:latin typeface="Times New Roman" pitchFamily="18" charset="0"/>
                <a:cs typeface="Times New Roman" pitchFamily="18" charset="0"/>
              </a:rPr>
              <a:t>20. DEMİR-ÇELİK ENDEKSİ  (GÜNLÜK) </a:t>
            </a:r>
            <a:br>
              <a:rPr lang="tr-TR" sz="2200" b="1" dirty="0">
                <a:latin typeface="Times New Roman" pitchFamily="18" charset="0"/>
                <a:cs typeface="Times New Roman" pitchFamily="18" charset="0"/>
              </a:rPr>
            </a:br>
            <a:r>
              <a:rPr lang="tr-TR" sz="2000" b="1" dirty="0">
                <a:latin typeface="Times New Roman" pitchFamily="18" charset="0"/>
                <a:cs typeface="Times New Roman" pitchFamily="18" charset="0"/>
              </a:rPr>
              <a:t>(Kaynak: </a:t>
            </a:r>
            <a:r>
              <a:rPr lang="tr-TR" sz="2000" b="1" dirty="0">
                <a:latin typeface="Times New Roman"/>
                <a:cs typeface="Times New Roman"/>
              </a:rPr>
              <a:t>3 Temmuz </a:t>
            </a:r>
            <a:r>
              <a:rPr kumimoji="0" lang="tr-TR" sz="2000" b="1" i="0" u="none" strike="noStrike" kern="1200" cap="none" spc="0" normalizeH="0" baseline="0" noProof="0" dirty="0">
                <a:ln>
                  <a:noFill/>
                </a:ln>
                <a:solidFill>
                  <a:prstClr val="black"/>
                </a:solidFill>
                <a:effectLst/>
                <a:uLnTx/>
                <a:uFillTx/>
                <a:latin typeface="Times New Roman"/>
                <a:cs typeface="Times New Roman"/>
              </a:rPr>
              <a:t>2025 </a:t>
            </a:r>
            <a:r>
              <a:rPr lang="tr-TR" sz="2000" b="1" dirty="0">
                <a:hlinkClick r:id="rId3"/>
              </a:rPr>
              <a:t>www.investing.com</a:t>
            </a:r>
            <a:r>
              <a:rPr lang="tr-TR" sz="2000" b="1" dirty="0"/>
              <a:t> </a:t>
            </a:r>
            <a:r>
              <a:rPr lang="tr-TR" sz="2000" b="1" dirty="0">
                <a:latin typeface="Times New Roman" pitchFamily="18" charset="0"/>
                <a:cs typeface="Times New Roman" pitchFamily="18" charset="0"/>
              </a:rPr>
              <a:t>)</a:t>
            </a:r>
            <a:endParaRPr lang="tr-TR" sz="2000" dirty="0"/>
          </a:p>
        </p:txBody>
      </p:sp>
      <p:graphicFrame>
        <p:nvGraphicFramePr>
          <p:cNvPr id="4" name="Tablo 3">
            <a:extLst>
              <a:ext uri="{FF2B5EF4-FFF2-40B4-BE49-F238E27FC236}">
                <a16:creationId xmlns:a16="http://schemas.microsoft.com/office/drawing/2014/main" id="{CB18D71E-C070-2F41-FE63-E1DFE5F7DCE0}"/>
              </a:ext>
            </a:extLst>
          </p:cNvPr>
          <p:cNvGraphicFramePr>
            <a:graphicFrameLocks noGrp="1"/>
          </p:cNvGraphicFramePr>
          <p:nvPr>
            <p:extLst>
              <p:ext uri="{D42A27DB-BD31-4B8C-83A1-F6EECF244321}">
                <p14:modId xmlns:p14="http://schemas.microsoft.com/office/powerpoint/2010/main" val="2932208323"/>
              </p:ext>
            </p:extLst>
          </p:nvPr>
        </p:nvGraphicFramePr>
        <p:xfrm>
          <a:off x="-10886" y="609603"/>
          <a:ext cx="9154885" cy="6248408"/>
        </p:xfrm>
        <a:graphic>
          <a:graphicData uri="http://schemas.openxmlformats.org/drawingml/2006/table">
            <a:tbl>
              <a:tblPr/>
              <a:tblGrid>
                <a:gridCol w="1231399">
                  <a:extLst>
                    <a:ext uri="{9D8B030D-6E8A-4147-A177-3AD203B41FA5}">
                      <a16:colId xmlns:a16="http://schemas.microsoft.com/office/drawing/2014/main" val="2697581589"/>
                    </a:ext>
                  </a:extLst>
                </a:gridCol>
                <a:gridCol w="1167299">
                  <a:extLst>
                    <a:ext uri="{9D8B030D-6E8A-4147-A177-3AD203B41FA5}">
                      <a16:colId xmlns:a16="http://schemas.microsoft.com/office/drawing/2014/main" val="2274672683"/>
                    </a:ext>
                  </a:extLst>
                </a:gridCol>
                <a:gridCol w="1220359">
                  <a:extLst>
                    <a:ext uri="{9D8B030D-6E8A-4147-A177-3AD203B41FA5}">
                      <a16:colId xmlns:a16="http://schemas.microsoft.com/office/drawing/2014/main" val="1218990739"/>
                    </a:ext>
                  </a:extLst>
                </a:gridCol>
                <a:gridCol w="1202672">
                  <a:extLst>
                    <a:ext uri="{9D8B030D-6E8A-4147-A177-3AD203B41FA5}">
                      <a16:colId xmlns:a16="http://schemas.microsoft.com/office/drawing/2014/main" val="1971516517"/>
                    </a:ext>
                  </a:extLst>
                </a:gridCol>
                <a:gridCol w="1220359">
                  <a:extLst>
                    <a:ext uri="{9D8B030D-6E8A-4147-A177-3AD203B41FA5}">
                      <a16:colId xmlns:a16="http://schemas.microsoft.com/office/drawing/2014/main" val="2133059651"/>
                    </a:ext>
                  </a:extLst>
                </a:gridCol>
                <a:gridCol w="1096554">
                  <a:extLst>
                    <a:ext uri="{9D8B030D-6E8A-4147-A177-3AD203B41FA5}">
                      <a16:colId xmlns:a16="http://schemas.microsoft.com/office/drawing/2014/main" val="1493800086"/>
                    </a:ext>
                  </a:extLst>
                </a:gridCol>
                <a:gridCol w="848944">
                  <a:extLst>
                    <a:ext uri="{9D8B030D-6E8A-4147-A177-3AD203B41FA5}">
                      <a16:colId xmlns:a16="http://schemas.microsoft.com/office/drawing/2014/main" val="1694926894"/>
                    </a:ext>
                  </a:extLst>
                </a:gridCol>
                <a:gridCol w="1167299">
                  <a:extLst>
                    <a:ext uri="{9D8B030D-6E8A-4147-A177-3AD203B41FA5}">
                      <a16:colId xmlns:a16="http://schemas.microsoft.com/office/drawing/2014/main" val="2799694738"/>
                    </a:ext>
                  </a:extLst>
                </a:gridCol>
              </a:tblGrid>
              <a:tr h="201739">
                <a:tc>
                  <a:txBody>
                    <a:bodyPr/>
                    <a:lstStyle/>
                    <a:p>
                      <a:pPr algn="ctr" rtl="0" fontAlgn="ctr"/>
                      <a:r>
                        <a:rPr lang="tr-TR" sz="1200" b="0" i="0" u="none" strike="noStrike" dirty="0">
                          <a:solidFill>
                            <a:srgbClr val="000000"/>
                          </a:solidFill>
                          <a:effectLst/>
                          <a:latin typeface="+mn-lt"/>
                        </a:rPr>
                        <a:t>TARİH</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dirty="0">
                          <a:solidFill>
                            <a:srgbClr val="000000"/>
                          </a:solidFill>
                          <a:effectLst/>
                          <a:latin typeface="+mn-lt"/>
                        </a:rPr>
                        <a:t>ENDEKS</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dirty="0">
                          <a:solidFill>
                            <a:srgbClr val="000000"/>
                          </a:solidFill>
                          <a:effectLst/>
                          <a:latin typeface="+mn-lt"/>
                        </a:rPr>
                        <a:t>TARİH</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dirty="0">
                          <a:solidFill>
                            <a:srgbClr val="000000"/>
                          </a:solidFill>
                          <a:effectLst/>
                          <a:latin typeface="+mn-lt"/>
                        </a:rPr>
                        <a:t>ENDEKS</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a:solidFill>
                            <a:srgbClr val="000000"/>
                          </a:solidFill>
                          <a:effectLst/>
                          <a:latin typeface="+mn-lt"/>
                        </a:rPr>
                        <a:t>TARİH</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a:solidFill>
                            <a:srgbClr val="000000"/>
                          </a:solidFill>
                          <a:effectLst/>
                          <a:latin typeface="+mn-lt"/>
                        </a:rPr>
                        <a:t>ENDEKS</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a:solidFill>
                            <a:srgbClr val="000000"/>
                          </a:solidFill>
                          <a:effectLst/>
                          <a:latin typeface="+mn-lt"/>
                        </a:rPr>
                        <a:t>TARİH</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tc>
                  <a:txBody>
                    <a:bodyPr/>
                    <a:lstStyle/>
                    <a:p>
                      <a:pPr algn="ctr" rtl="0" fontAlgn="ctr"/>
                      <a:r>
                        <a:rPr lang="tr-TR" sz="1200" b="0" i="0" u="none" strike="noStrike" dirty="0">
                          <a:solidFill>
                            <a:srgbClr val="000000"/>
                          </a:solidFill>
                          <a:effectLst/>
                          <a:latin typeface="+mn-lt"/>
                        </a:rPr>
                        <a:t>ENDEKS</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rgbClr val="FDEFE9"/>
                    </a:solidFill>
                  </a:tcPr>
                </a:tc>
                <a:extLst>
                  <a:ext uri="{0D108BD9-81ED-4DB2-BD59-A6C34878D82A}">
                    <a16:rowId xmlns:a16="http://schemas.microsoft.com/office/drawing/2014/main" val="1596222831"/>
                  </a:ext>
                </a:extLst>
              </a:tr>
              <a:tr h="218551">
                <a:tc>
                  <a:txBody>
                    <a:bodyPr/>
                    <a:lstStyle/>
                    <a:p>
                      <a:pPr algn="ctr"/>
                      <a:r>
                        <a:rPr lang="tr-TR" sz="1300" b="0" dirty="0"/>
                        <a:t>01.04.2025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502,30</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07.05.2025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501,95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12.06.2025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530,37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96126354"/>
                  </a:ext>
                </a:extLst>
              </a:tr>
              <a:tr h="250934">
                <a:tc>
                  <a:txBody>
                    <a:bodyPr/>
                    <a:lstStyle/>
                    <a:p>
                      <a:pPr algn="ctr"/>
                      <a:r>
                        <a:rPr lang="tr-TR" sz="1300" b="0" dirty="0"/>
                        <a:t>02.04.2025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514,29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08.05.2025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506,16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13.06.2025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534,62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dirty="0"/>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39013281"/>
                  </a:ext>
                </a:extLst>
              </a:tr>
              <a:tr h="250934">
                <a:tc>
                  <a:txBody>
                    <a:bodyPr/>
                    <a:lstStyle/>
                    <a:p>
                      <a:pPr algn="ctr"/>
                      <a:r>
                        <a:rPr lang="tr-TR" sz="1300" b="0" dirty="0"/>
                        <a:t>03.04.2025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465,28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09.05.2025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501,41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16.06.2025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535,79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dirty="0"/>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58894415"/>
                  </a:ext>
                </a:extLst>
              </a:tr>
              <a:tr h="250934">
                <a:tc>
                  <a:txBody>
                    <a:bodyPr/>
                    <a:lstStyle/>
                    <a:p>
                      <a:pPr algn="ctr"/>
                      <a:r>
                        <a:rPr lang="tr-TR" sz="1300" b="0" dirty="0"/>
                        <a:t>04.04.2025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440,65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12.05.2025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519,42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17.06.2025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540,30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dirty="0"/>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90865070"/>
                  </a:ext>
                </a:extLst>
              </a:tr>
              <a:tr h="218551">
                <a:tc>
                  <a:txBody>
                    <a:bodyPr/>
                    <a:lstStyle/>
                    <a:p>
                      <a:pPr algn="ctr"/>
                      <a:r>
                        <a:rPr lang="tr-TR" sz="1300" b="0" dirty="0"/>
                        <a:t>07.04.2025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452,57</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13.05.2025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515,61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18.06.2025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542,25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26003609"/>
                  </a:ext>
                </a:extLst>
              </a:tr>
              <a:tr h="250934">
                <a:tc>
                  <a:txBody>
                    <a:bodyPr/>
                    <a:lstStyle/>
                    <a:p>
                      <a:pPr algn="ctr"/>
                      <a:r>
                        <a:rPr lang="tr-TR" sz="1300" b="0" dirty="0"/>
                        <a:t>08.04.2025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446,44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14.05.2025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510,23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20.06.2025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533,89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dirty="0"/>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04014857"/>
                  </a:ext>
                </a:extLst>
              </a:tr>
              <a:tr h="250934">
                <a:tc>
                  <a:txBody>
                    <a:bodyPr/>
                    <a:lstStyle/>
                    <a:p>
                      <a:pPr algn="ctr"/>
                      <a:r>
                        <a:rPr lang="tr-TR" sz="1300" b="0" dirty="0"/>
                        <a:t>09.04.2025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491,02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15.05.2025</a:t>
                      </a:r>
                    </a:p>
                  </a:txBody>
                  <a:tcPr marL="9525" marR="9525" marT="9525"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905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507,15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23.06.2025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538,58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dirty="0"/>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8890430"/>
                  </a:ext>
                </a:extLst>
              </a:tr>
              <a:tr h="218551">
                <a:tc>
                  <a:txBody>
                    <a:bodyPr/>
                    <a:lstStyle/>
                    <a:p>
                      <a:pPr algn="ctr"/>
                      <a:r>
                        <a:rPr lang="tr-TR" sz="1300" b="0" dirty="0"/>
                        <a:t>10.04.2025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467,32</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16.05.2025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905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509,52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24.06.2025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544,62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88132874"/>
                  </a:ext>
                </a:extLst>
              </a:tr>
              <a:tr h="250934">
                <a:tc>
                  <a:txBody>
                    <a:bodyPr/>
                    <a:lstStyle/>
                    <a:p>
                      <a:pPr algn="ctr" fontAlgn="ctr"/>
                      <a:r>
                        <a:rPr lang="tr-TR" sz="1300" b="0" dirty="0">
                          <a:effectLst/>
                        </a:rPr>
                        <a:t>11.04.2025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472,15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dirty="0">
                          <a:effectLst/>
                        </a:rPr>
                        <a:t>19.05.2025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511,15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25.06.2025</a:t>
                      </a: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543,75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3324760"/>
                  </a:ext>
                </a:extLst>
              </a:tr>
              <a:tr h="250934">
                <a:tc>
                  <a:txBody>
                    <a:bodyPr/>
                    <a:lstStyle/>
                    <a:p>
                      <a:pPr algn="ctr"/>
                      <a:r>
                        <a:rPr lang="tr-TR" sz="1300" b="0" dirty="0"/>
                        <a:t>14.04.2025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471,76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20.05.2025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508,52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26.06.2025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555,50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05910"/>
                  </a:ext>
                </a:extLst>
              </a:tr>
              <a:tr h="250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b="0" dirty="0"/>
                        <a:t>15.04.2025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dirty="0">
                          <a:effectLst/>
                        </a:rPr>
                        <a:t>469,98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dirty="0">
                          <a:solidFill>
                            <a:srgbClr val="333333"/>
                          </a:solidFill>
                          <a:effectLst/>
                          <a:latin typeface="+mn-lt"/>
                        </a:rPr>
                        <a:t>21.05.2025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498,77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27.06.2025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557,30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838137"/>
                  </a:ext>
                </a:extLst>
              </a:tr>
              <a:tr h="218551">
                <a:tc>
                  <a:txBody>
                    <a:bodyPr/>
                    <a:lstStyle/>
                    <a:p>
                      <a:pPr algn="ctr"/>
                      <a:r>
                        <a:rPr lang="tr-TR" sz="1300" b="0" dirty="0"/>
                        <a:t>16.04.2025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465,99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22.05.2025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i="0" u="none" strike="noStrike" dirty="0">
                          <a:solidFill>
                            <a:srgbClr val="333333"/>
                          </a:solidFill>
                          <a:effectLst/>
                          <a:latin typeface="+mn-lt"/>
                        </a:rPr>
                        <a:t>495,02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30.06.2025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549,29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22928031"/>
                  </a:ext>
                </a:extLst>
              </a:tr>
              <a:tr h="218551">
                <a:tc>
                  <a:txBody>
                    <a:bodyPr/>
                    <a:lstStyle/>
                    <a:p>
                      <a:pPr algn="ctr"/>
                      <a:r>
                        <a:rPr lang="tr-TR" sz="1300" dirty="0"/>
                        <a:t>17.04.2025</a:t>
                      </a:r>
                    </a:p>
                  </a:txBody>
                  <a:tcPr marL="4759" marR="4759" marT="4759"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469,94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23.05.2025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496,97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01.07.2025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565,75</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77514104"/>
                  </a:ext>
                </a:extLst>
              </a:tr>
              <a:tr h="250934">
                <a:tc>
                  <a:txBody>
                    <a:bodyPr/>
                    <a:lstStyle/>
                    <a:p>
                      <a:pPr algn="ctr"/>
                      <a:r>
                        <a:rPr lang="tr-TR" sz="1300" dirty="0"/>
                        <a:t>21.04.2025</a:t>
                      </a:r>
                    </a:p>
                  </a:txBody>
                  <a:tcPr marL="4759" marR="4759" marT="4759"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453,53</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27.05.2025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507,68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i="0" dirty="0"/>
                        <a:t>02.07.2025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dirty="0"/>
                        <a:t>583,00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55902365"/>
                  </a:ext>
                </a:extLst>
              </a:tr>
              <a:tr h="218551">
                <a:tc>
                  <a:txBody>
                    <a:bodyPr/>
                    <a:lstStyle/>
                    <a:p>
                      <a:pPr algn="ctr"/>
                      <a:r>
                        <a:rPr lang="tr-TR" sz="1300" dirty="0"/>
                        <a:t>22.04.2025</a:t>
                      </a:r>
                    </a:p>
                  </a:txBody>
                  <a:tcPr marL="4759" marR="4759" marT="4759"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467,76</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i="0" u="none" strike="noStrike" dirty="0">
                          <a:solidFill>
                            <a:srgbClr val="333333"/>
                          </a:solidFill>
                          <a:effectLst/>
                          <a:latin typeface="+mn-lt"/>
                        </a:rPr>
                        <a:t>28.05.2025</a:t>
                      </a: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501,18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i="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59725648"/>
                  </a:ext>
                </a:extLst>
              </a:tr>
              <a:tr h="25093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300" dirty="0"/>
                        <a:t>23.04.2025</a:t>
                      </a:r>
                    </a:p>
                  </a:txBody>
                  <a:tcPr marL="7620" marR="7620" marT="762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482,83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dirty="0">
                          <a:effectLst/>
                        </a:rPr>
                        <a:t>29.05.2025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498,57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17837409"/>
                  </a:ext>
                </a:extLst>
              </a:tr>
              <a:tr h="250934">
                <a:tc>
                  <a:txBody>
                    <a:bodyPr/>
                    <a:lstStyle/>
                    <a:p>
                      <a:pPr algn="ctr"/>
                      <a:r>
                        <a:rPr lang="tr-TR" sz="1300" dirty="0"/>
                        <a:t>24.04.2025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495,74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r>
                        <a:rPr lang="tr-TR" sz="1300" b="0" dirty="0">
                          <a:effectLst/>
                        </a:rPr>
                        <a:t>30.05.2025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497,87</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83277661"/>
                  </a:ext>
                </a:extLst>
              </a:tr>
              <a:tr h="250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dirty="0"/>
                        <a:t>25.04.2025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496,93</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02.06.2025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534,08</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dirty="0">
                        <a:effectLs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2167327"/>
                  </a:ext>
                </a:extLst>
              </a:tr>
              <a:tr h="218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300" dirty="0"/>
                        <a:t>28.04.2025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501,64</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dirty="0"/>
                        <a:t>03.06.2025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541,32</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fontAlgn="ctr"/>
                      <a:endParaRPr lang="tr-TR" sz="1300" b="0" i="0" u="none" strike="noStrike" dirty="0">
                        <a:solidFill>
                          <a:srgbClr val="333333"/>
                        </a:solidFill>
                        <a:effectLst/>
                        <a:latin typeface="+mn-lt"/>
                      </a:endParaRPr>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08287887"/>
                  </a:ext>
                </a:extLst>
              </a:tr>
              <a:tr h="250934">
                <a:tc>
                  <a:txBody>
                    <a:bodyPr/>
                    <a:lstStyle/>
                    <a:p>
                      <a:pPr algn="ctr" fontAlgn="ctr"/>
                      <a:r>
                        <a:rPr lang="tr-TR" sz="1300" b="0" i="0" u="none" strike="noStrike" dirty="0">
                          <a:solidFill>
                            <a:srgbClr val="333333"/>
                          </a:solidFill>
                          <a:effectLst/>
                          <a:latin typeface="+mn-lt"/>
                        </a:rPr>
                        <a:t>29.04.2025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507,58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dirty="0"/>
                        <a:t>04.06.2025</a:t>
                      </a:r>
                      <a:endParaRPr lang="tr-TR" sz="1300" b="0" i="0" u="none" strike="noStrike" dirty="0">
                        <a:solidFill>
                          <a:srgbClr val="333333"/>
                        </a:solidFill>
                        <a:effectLst/>
                        <a:latin typeface="+mn-lt"/>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539,20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26169690"/>
                  </a:ext>
                </a:extLst>
              </a:tr>
              <a:tr h="250934">
                <a:tc>
                  <a:txBody>
                    <a:bodyPr/>
                    <a:lstStyle/>
                    <a:p>
                      <a:pPr algn="ctr"/>
                      <a:r>
                        <a:rPr lang="tr-TR" sz="1300" dirty="0"/>
                        <a:t>30.04.2025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508,55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dirty="0"/>
                        <a:t>05.06.2025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528,94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rtl="0" fontAlgn="ctr"/>
                      <a:endParaRPr lang="tr-TR" sz="13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453091856"/>
                  </a:ext>
                </a:extLst>
              </a:tr>
              <a:tr h="250934">
                <a:tc>
                  <a:txBody>
                    <a:bodyPr/>
                    <a:lstStyle/>
                    <a:p>
                      <a:pPr algn="ctr"/>
                      <a:r>
                        <a:rPr lang="tr-TR" sz="1300" dirty="0"/>
                        <a:t>01.05.2025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r>
                        <a:rPr lang="tr-TR" sz="1300" b="0" dirty="0">
                          <a:effectLst/>
                        </a:rPr>
                        <a:t>511,16</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dirty="0"/>
                        <a:t>06.06.2025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r>
                        <a:rPr lang="tr-TR" sz="1300" b="0" dirty="0"/>
                        <a:t>538,19</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2483029465"/>
                  </a:ext>
                </a:extLst>
              </a:tr>
              <a:tr h="250934">
                <a:tc>
                  <a:txBody>
                    <a:bodyPr/>
                    <a:lstStyle/>
                    <a:p>
                      <a:pPr algn="ctr"/>
                      <a:r>
                        <a:rPr lang="tr-TR" sz="1300" dirty="0"/>
                        <a:t>02.05.2025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rtl="0" fontAlgn="ctr"/>
                      <a:r>
                        <a:rPr lang="tr-TR" sz="1300" b="0" dirty="0">
                          <a:effectLst/>
                        </a:rPr>
                        <a:t>525,39</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09.06.2025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b="0" dirty="0"/>
                        <a:t>540,14</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300" dirty="0"/>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417622944"/>
                  </a:ext>
                </a:extLst>
              </a:tr>
              <a:tr h="250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05.05.2025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r" rtl="0" fontAlgn="ctr"/>
                      <a:r>
                        <a:rPr lang="tr-TR" sz="1300" b="0" dirty="0">
                          <a:effectLst/>
                        </a:rPr>
                        <a:t>   519,94	</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b"/>
                      <a:r>
                        <a:rPr lang="tr-TR" sz="1300" b="0" dirty="0"/>
                        <a:t>10.06.2025</a:t>
                      </a:r>
                      <a:endParaRPr lang="tr-TR" sz="13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fontAlgn="b"/>
                      <a:r>
                        <a:rPr lang="tr-TR" sz="1300" b="0" i="0" u="none" strike="noStrike" dirty="0">
                          <a:solidFill>
                            <a:srgbClr val="000000"/>
                          </a:solidFill>
                          <a:effectLst/>
                          <a:latin typeface="Calibri" panose="020F0502020204030204" pitchFamily="34" charset="0"/>
                        </a:rPr>
                        <a:t>546,11</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300" dirty="0"/>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i="0" u="none" strike="noStrike" dirty="0">
                        <a:solidFill>
                          <a:srgbClr val="333333"/>
                        </a:solidFill>
                        <a:effectLst/>
                        <a:latin typeface="+mn-lt"/>
                      </a:endParaRPr>
                    </a:p>
                  </a:txBody>
                  <a:tcPr marL="9525" marR="9525" marT="9525"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767756753"/>
                  </a:ext>
                </a:extLst>
              </a:tr>
              <a:tr h="250934">
                <a:tc>
                  <a:txBody>
                    <a:bodyPr/>
                    <a:lstStyle/>
                    <a:p>
                      <a:pPr algn="ctr"/>
                      <a:r>
                        <a:rPr lang="tr-TR" sz="1300" dirty="0"/>
                        <a:t>06.05.2025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508,38</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11.06.2025</a:t>
                      </a:r>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r>
                        <a:rPr lang="tr-TR" sz="1300" dirty="0"/>
                        <a:t>526,20</a:t>
                      </a: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9525" marR="9525" marT="9525"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rtl="0" fontAlgn="ctr"/>
                      <a:endParaRPr lang="tr-TR" sz="1300" b="0" dirty="0">
                        <a:effectLst/>
                      </a:endParaRPr>
                    </a:p>
                  </a:txBody>
                  <a:tcPr marL="0" marR="0" marT="0" marB="0" anchor="ctr">
                    <a:lnL w="12700" cap="flat" cmpd="sng" algn="ctr">
                      <a:solidFill>
                        <a:srgbClr val="F79646"/>
                      </a:solidFill>
                      <a:prstDash val="solid"/>
                      <a:round/>
                      <a:headEnd type="none" w="med" len="med"/>
                      <a:tailEnd type="none" w="med" len="med"/>
                    </a:lnL>
                    <a:lnR w="1905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chemeClr val="accent6">
                        <a:lumMod val="20000"/>
                        <a:lumOff val="80000"/>
                      </a:schemeClr>
                    </a:solidFill>
                  </a:tcPr>
                </a:tc>
                <a:tc>
                  <a:txBody>
                    <a:bodyPr/>
                    <a:lstStyle/>
                    <a:p>
                      <a:pPr algn="ctr"/>
                      <a:endParaRPr lang="tr-TR" sz="1300" b="0" dirty="0"/>
                    </a:p>
                  </a:txBody>
                  <a:tcPr marL="0" marR="0" marT="0" marB="0" anchor="ctr">
                    <a:lnL w="1905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tc>
                  <a:txBody>
                    <a:bodyPr/>
                    <a:lstStyle/>
                    <a:p>
                      <a:pPr algn="ctr"/>
                      <a:endParaRPr lang="tr-TR" sz="1300" b="0" dirty="0"/>
                    </a:p>
                  </a:txBody>
                  <a:tcPr marL="0" marR="0" marT="0" marB="0" anchor="ctr">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solidFill>
                      <a:srgbClr val="FDEADA"/>
                    </a:solidFill>
                  </a:tcPr>
                </a:tc>
                <a:extLst>
                  <a:ext uri="{0D108BD9-81ED-4DB2-BD59-A6C34878D82A}">
                    <a16:rowId xmlns:a16="http://schemas.microsoft.com/office/drawing/2014/main" val="1365484148"/>
                  </a:ext>
                </a:extLst>
              </a:tr>
            </a:tbl>
          </a:graphicData>
        </a:graphic>
      </p:graphicFrame>
    </p:spTree>
    <p:extLst>
      <p:ext uri="{BB962C8B-B14F-4D97-AF65-F5344CB8AC3E}">
        <p14:creationId xmlns:p14="http://schemas.microsoft.com/office/powerpoint/2010/main" val="23883788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531845" y="0"/>
            <a:ext cx="8161888" cy="736483"/>
          </a:xfrm>
        </p:spPr>
        <p:txBody>
          <a:bodyPr>
            <a:normAutofit/>
          </a:bodyPr>
          <a:lstStyle/>
          <a:p>
            <a:r>
              <a:rPr lang="tr-TR" sz="2200" b="1" dirty="0">
                <a:latin typeface="Times New Roman" pitchFamily="18" charset="0"/>
                <a:cs typeface="Times New Roman" pitchFamily="18" charset="0"/>
              </a:rPr>
              <a:t>DEMİR-ÇELİK ENDEKSİ  (HAFTALIK) </a:t>
            </a:r>
            <a:br>
              <a:rPr lang="tr-TR" sz="2200" b="1" dirty="0">
                <a:latin typeface="Times New Roman" pitchFamily="18" charset="0"/>
                <a:cs typeface="Times New Roman" pitchFamily="18" charset="0"/>
              </a:rPr>
            </a:br>
            <a:r>
              <a:rPr lang="tr-TR" sz="2000" b="1" dirty="0">
                <a:latin typeface="Times New Roman" pitchFamily="18" charset="0"/>
                <a:cs typeface="Times New Roman" pitchFamily="18" charset="0"/>
              </a:rPr>
              <a:t>2002-2024 YILLARI ORTALAMASI 400 DÜR</a:t>
            </a:r>
            <a:endParaRPr lang="tr-TR" sz="2000" dirty="0"/>
          </a:p>
        </p:txBody>
      </p:sp>
      <p:graphicFrame>
        <p:nvGraphicFramePr>
          <p:cNvPr id="7" name="Grafik 6"/>
          <p:cNvGraphicFramePr/>
          <p:nvPr/>
        </p:nvGraphicFramePr>
        <p:xfrm>
          <a:off x="121298" y="736482"/>
          <a:ext cx="9022702" cy="5850929"/>
        </p:xfrm>
        <a:graphic>
          <a:graphicData uri="http://schemas.openxmlformats.org/drawingml/2006/chart">
            <c:chart xmlns:c="http://schemas.openxmlformats.org/drawingml/2006/chart" xmlns:r="http://schemas.openxmlformats.org/officeDocument/2006/relationships" r:id="rId3"/>
          </a:graphicData>
        </a:graphic>
      </p:graphicFrame>
      <p:sp>
        <p:nvSpPr>
          <p:cNvPr id="3" name="Metin kutusu 2"/>
          <p:cNvSpPr txBox="1"/>
          <p:nvPr/>
        </p:nvSpPr>
        <p:spPr>
          <a:xfrm>
            <a:off x="2423393" y="3180486"/>
            <a:ext cx="1080120" cy="461665"/>
          </a:xfrm>
          <a:prstGeom prst="rect">
            <a:avLst/>
          </a:prstGeom>
          <a:noFill/>
          <a:ln>
            <a:solidFill>
              <a:schemeClr val="bg1">
                <a:lumMod val="75000"/>
              </a:schemeClr>
            </a:solidFill>
          </a:ln>
        </p:spPr>
        <p:txBody>
          <a:bodyPr wrap="square" rtlCol="0">
            <a:spAutoFit/>
          </a:bodyPr>
          <a:lstStyle/>
          <a:p>
            <a:pPr algn="ctr"/>
            <a:r>
              <a:rPr lang="tr-TR" sz="1200" b="1" dirty="0">
                <a:solidFill>
                  <a:prstClr val="black"/>
                </a:solidFill>
              </a:rPr>
              <a:t>Mart 31, 2011</a:t>
            </a:r>
          </a:p>
          <a:p>
            <a:pPr algn="ctr"/>
            <a:r>
              <a:rPr lang="tr-TR" sz="1200" b="1" dirty="0">
                <a:solidFill>
                  <a:prstClr val="black"/>
                </a:solidFill>
              </a:rPr>
              <a:t>315,79</a:t>
            </a:r>
          </a:p>
        </p:txBody>
      </p:sp>
      <p:sp>
        <p:nvSpPr>
          <p:cNvPr id="4" name="Metin kutusu 3"/>
          <p:cNvSpPr txBox="1"/>
          <p:nvPr/>
        </p:nvSpPr>
        <p:spPr>
          <a:xfrm>
            <a:off x="3989363" y="3240601"/>
            <a:ext cx="1080120" cy="461665"/>
          </a:xfrm>
          <a:prstGeom prst="rect">
            <a:avLst/>
          </a:prstGeom>
          <a:noFill/>
          <a:ln>
            <a:solidFill>
              <a:schemeClr val="bg1">
                <a:lumMod val="75000"/>
              </a:schemeClr>
            </a:solidFill>
          </a:ln>
        </p:spPr>
        <p:txBody>
          <a:bodyPr wrap="square" rtlCol="0">
            <a:spAutoFit/>
          </a:bodyPr>
          <a:lstStyle/>
          <a:p>
            <a:pPr algn="ctr"/>
            <a:r>
              <a:rPr lang="tr-TR" sz="1200" b="1" dirty="0">
                <a:solidFill>
                  <a:prstClr val="black"/>
                </a:solidFill>
              </a:rPr>
              <a:t>Şub 28, 2018</a:t>
            </a:r>
          </a:p>
          <a:p>
            <a:pPr algn="ctr"/>
            <a:r>
              <a:rPr lang="tr-TR" sz="1200" b="1" dirty="0">
                <a:solidFill>
                  <a:prstClr val="black"/>
                </a:solidFill>
              </a:rPr>
              <a:t>297,47</a:t>
            </a:r>
          </a:p>
        </p:txBody>
      </p:sp>
      <p:sp>
        <p:nvSpPr>
          <p:cNvPr id="5" name="Metin kutusu 4"/>
          <p:cNvSpPr txBox="1"/>
          <p:nvPr/>
        </p:nvSpPr>
        <p:spPr>
          <a:xfrm>
            <a:off x="5289177" y="3642151"/>
            <a:ext cx="1080120" cy="430887"/>
          </a:xfrm>
          <a:prstGeom prst="rect">
            <a:avLst/>
          </a:prstGeom>
          <a:noFill/>
          <a:ln>
            <a:solidFill>
              <a:schemeClr val="accent1"/>
            </a:solidFill>
          </a:ln>
        </p:spPr>
        <p:txBody>
          <a:bodyPr wrap="square" rtlCol="0">
            <a:spAutoFit/>
          </a:bodyPr>
          <a:lstStyle/>
          <a:p>
            <a:pPr algn="ctr"/>
            <a:r>
              <a:rPr lang="tr-TR" sz="1100" b="1" dirty="0">
                <a:solidFill>
                  <a:prstClr val="black"/>
                </a:solidFill>
              </a:rPr>
              <a:t>5.Tem.2022</a:t>
            </a:r>
          </a:p>
          <a:p>
            <a:pPr algn="ctr"/>
            <a:r>
              <a:rPr lang="tr-TR" sz="1100" b="1" dirty="0">
                <a:solidFill>
                  <a:prstClr val="black"/>
                </a:solidFill>
              </a:rPr>
              <a:t>364,57</a:t>
            </a:r>
          </a:p>
        </p:txBody>
      </p:sp>
      <p:sp>
        <p:nvSpPr>
          <p:cNvPr id="15" name="Metin kutusu 14">
            <a:extLst>
              <a:ext uri="{FF2B5EF4-FFF2-40B4-BE49-F238E27FC236}">
                <a16:creationId xmlns:a16="http://schemas.microsoft.com/office/drawing/2014/main" id="{95C0BF8F-B1A7-A84F-B762-2615D340161C}"/>
              </a:ext>
            </a:extLst>
          </p:cNvPr>
          <p:cNvSpPr txBox="1"/>
          <p:nvPr/>
        </p:nvSpPr>
        <p:spPr>
          <a:xfrm>
            <a:off x="5816596" y="3080784"/>
            <a:ext cx="895391" cy="430887"/>
          </a:xfrm>
          <a:prstGeom prst="rect">
            <a:avLst/>
          </a:prstGeom>
          <a:noFill/>
          <a:ln>
            <a:solidFill>
              <a:schemeClr val="accent1"/>
            </a:solidFill>
          </a:ln>
        </p:spPr>
        <p:txBody>
          <a:bodyPr wrap="square" rtlCol="0">
            <a:spAutoFit/>
          </a:bodyPr>
          <a:lstStyle/>
          <a:p>
            <a:pPr algn="ctr"/>
            <a:r>
              <a:rPr lang="tr-TR" sz="1100" b="1" dirty="0">
                <a:solidFill>
                  <a:prstClr val="black"/>
                </a:solidFill>
              </a:rPr>
              <a:t>19.Ara.2022</a:t>
            </a:r>
          </a:p>
          <a:p>
            <a:pPr algn="ctr"/>
            <a:r>
              <a:rPr lang="tr-TR" sz="1100" b="1" dirty="0">
                <a:solidFill>
                  <a:prstClr val="black"/>
                </a:solidFill>
              </a:rPr>
              <a:t>469,5</a:t>
            </a:r>
          </a:p>
        </p:txBody>
      </p:sp>
      <p:sp>
        <p:nvSpPr>
          <p:cNvPr id="16" name="Metin kutusu 15">
            <a:extLst>
              <a:ext uri="{FF2B5EF4-FFF2-40B4-BE49-F238E27FC236}">
                <a16:creationId xmlns:a16="http://schemas.microsoft.com/office/drawing/2014/main" id="{95C0BF8F-B1A7-A84F-B762-2615D340161C}"/>
              </a:ext>
            </a:extLst>
          </p:cNvPr>
          <p:cNvSpPr txBox="1"/>
          <p:nvPr/>
        </p:nvSpPr>
        <p:spPr>
          <a:xfrm>
            <a:off x="5983129" y="1325359"/>
            <a:ext cx="895392" cy="461665"/>
          </a:xfrm>
          <a:prstGeom prst="rect">
            <a:avLst/>
          </a:prstGeom>
          <a:noFill/>
          <a:ln>
            <a:solidFill>
              <a:schemeClr val="accent1"/>
            </a:solidFill>
          </a:ln>
        </p:spPr>
        <p:txBody>
          <a:bodyPr wrap="square" rtlCol="0">
            <a:spAutoFit/>
          </a:bodyPr>
          <a:lstStyle/>
          <a:p>
            <a:pPr algn="ctr"/>
            <a:r>
              <a:rPr lang="tr-TR" sz="1200" b="1" dirty="0">
                <a:solidFill>
                  <a:prstClr val="black"/>
                </a:solidFill>
              </a:rPr>
              <a:t>Mart 3,23 632,5</a:t>
            </a:r>
          </a:p>
        </p:txBody>
      </p:sp>
      <p:sp>
        <p:nvSpPr>
          <p:cNvPr id="18" name="Metin kutusu 17">
            <a:extLst>
              <a:ext uri="{FF2B5EF4-FFF2-40B4-BE49-F238E27FC236}">
                <a16:creationId xmlns:a16="http://schemas.microsoft.com/office/drawing/2014/main" id="{95C0BF8F-B1A7-A84F-B762-2615D340161C}"/>
              </a:ext>
            </a:extLst>
          </p:cNvPr>
          <p:cNvSpPr txBox="1"/>
          <p:nvPr/>
        </p:nvSpPr>
        <p:spPr>
          <a:xfrm>
            <a:off x="6835162" y="2983075"/>
            <a:ext cx="985662" cy="430887"/>
          </a:xfrm>
          <a:prstGeom prst="rect">
            <a:avLst/>
          </a:prstGeom>
          <a:noFill/>
          <a:ln>
            <a:solidFill>
              <a:schemeClr val="accent1"/>
            </a:solidFill>
          </a:ln>
        </p:spPr>
        <p:txBody>
          <a:bodyPr wrap="square" rtlCol="0">
            <a:spAutoFit/>
          </a:bodyPr>
          <a:lstStyle/>
          <a:p>
            <a:pPr algn="ctr"/>
            <a:r>
              <a:rPr lang="tr-TR" sz="1100" b="1" dirty="0">
                <a:solidFill>
                  <a:prstClr val="black"/>
                </a:solidFill>
              </a:rPr>
              <a:t>01.Haz.2023 464,5</a:t>
            </a:r>
          </a:p>
        </p:txBody>
      </p:sp>
      <p:cxnSp>
        <p:nvCxnSpPr>
          <p:cNvPr id="27" name="Düz Bağlayıcı 26"/>
          <p:cNvCxnSpPr>
            <a:cxnSpLocks/>
          </p:cNvCxnSpPr>
          <p:nvPr/>
        </p:nvCxnSpPr>
        <p:spPr>
          <a:xfrm>
            <a:off x="5531735" y="3433429"/>
            <a:ext cx="202988" cy="228189"/>
          </a:xfrm>
          <a:prstGeom prst="line">
            <a:avLst/>
          </a:prstGeom>
        </p:spPr>
        <p:style>
          <a:lnRef idx="1">
            <a:schemeClr val="accent1"/>
          </a:lnRef>
          <a:fillRef idx="0">
            <a:schemeClr val="accent1"/>
          </a:fillRef>
          <a:effectRef idx="0">
            <a:schemeClr val="accent1"/>
          </a:effectRef>
          <a:fontRef idx="minor">
            <a:schemeClr val="tx1"/>
          </a:fontRef>
        </p:style>
      </p:cxnSp>
      <p:sp>
        <p:nvSpPr>
          <p:cNvPr id="28" name="Dikdörtgen 27"/>
          <p:cNvSpPr/>
          <p:nvPr/>
        </p:nvSpPr>
        <p:spPr>
          <a:xfrm>
            <a:off x="4529423" y="4977775"/>
            <a:ext cx="931817" cy="478971"/>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1" name="Düz Bağlayıcı 10"/>
          <p:cNvCxnSpPr>
            <a:endCxn id="15" idx="0"/>
          </p:cNvCxnSpPr>
          <p:nvPr/>
        </p:nvCxnSpPr>
        <p:spPr>
          <a:xfrm>
            <a:off x="6099586" y="2852595"/>
            <a:ext cx="164706" cy="228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Düz Bağlayıcı 36"/>
          <p:cNvCxnSpPr/>
          <p:nvPr/>
        </p:nvCxnSpPr>
        <p:spPr>
          <a:xfrm>
            <a:off x="6502710" y="2852595"/>
            <a:ext cx="680551" cy="1299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600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200" b="1" dirty="0">
                <a:latin typeface="Times New Roman" panose="02020603050405020304" pitchFamily="18" charset="0"/>
                <a:cs typeface="Times New Roman" panose="02020603050405020304" pitchFamily="18" charset="0"/>
              </a:rPr>
              <a:t>2005-2013 AYLIK İŞSİZLİK ORANLARI</a:t>
            </a:r>
            <a:r>
              <a:rPr lang="tr-TR" sz="2200" dirty="0">
                <a:latin typeface="Times New Roman" pitchFamily="18" charset="0"/>
                <a:cs typeface="Times New Roman" pitchFamily="18" charset="0"/>
              </a:rPr>
              <a:t>                   </a:t>
            </a:r>
          </a:p>
          <a:p>
            <a:pPr marL="514350" indent="-514350" algn="ctr">
              <a:buClrTx/>
              <a:buNone/>
            </a:pPr>
            <a:r>
              <a:rPr lang="tr-TR" sz="2200" b="1" dirty="0">
                <a:latin typeface="Times New Roman" pitchFamily="18" charset="0"/>
                <a:cs typeface="Times New Roman" pitchFamily="18" charset="0"/>
              </a:rPr>
              <a:t>       (Kaynak: 10 Şubat 2021 </a:t>
            </a:r>
            <a:r>
              <a:rPr lang="tr-TR" sz="2200" b="1" dirty="0">
                <a:hlinkClick r:id="rId2"/>
              </a:rPr>
              <a:t>www.tuik.gov.tr</a:t>
            </a:r>
            <a:r>
              <a:rPr lang="tr-TR" sz="2200" b="1" dirty="0">
                <a:latin typeface="Times New Roman" pitchFamily="18" charset="0"/>
                <a:cs typeface="Times New Roman" pitchFamily="18" charset="0"/>
              </a:rPr>
              <a:t> )</a:t>
            </a:r>
            <a:endParaRPr lang="tr-TR" sz="2200" dirty="0">
              <a:latin typeface="Times New Roman" pitchFamily="18" charset="0"/>
              <a:cs typeface="Times New Roman" pitchFamily="18" charset="0"/>
            </a:endParaRPr>
          </a:p>
        </p:txBody>
      </p:sp>
      <p:graphicFrame>
        <p:nvGraphicFramePr>
          <p:cNvPr id="4" name="3 İçerik Yer Tutucusu"/>
          <p:cNvGraphicFramePr>
            <a:graphicFrameLocks/>
          </p:cNvGraphicFramePr>
          <p:nvPr>
            <p:extLst>
              <p:ext uri="{D42A27DB-BD31-4B8C-83A1-F6EECF244321}">
                <p14:modId xmlns:p14="http://schemas.microsoft.com/office/powerpoint/2010/main" val="4224375546"/>
              </p:ext>
            </p:extLst>
          </p:nvPr>
        </p:nvGraphicFramePr>
        <p:xfrm>
          <a:off x="180000" y="1028024"/>
          <a:ext cx="8784000" cy="5685977"/>
        </p:xfrm>
        <a:graphic>
          <a:graphicData uri="http://schemas.openxmlformats.org/drawingml/2006/table">
            <a:tbl>
              <a:tblPr firstRow="1" bandRow="1">
                <a:tableStyleId>{5C22544A-7EE6-4342-B048-85BDC9FD1C3A}</a:tableStyleId>
              </a:tblPr>
              <a:tblGrid>
                <a:gridCol w="1239885">
                  <a:extLst>
                    <a:ext uri="{9D8B030D-6E8A-4147-A177-3AD203B41FA5}">
                      <a16:colId xmlns:a16="http://schemas.microsoft.com/office/drawing/2014/main" val="20000"/>
                    </a:ext>
                  </a:extLst>
                </a:gridCol>
                <a:gridCol w="855699">
                  <a:extLst>
                    <a:ext uri="{9D8B030D-6E8A-4147-A177-3AD203B41FA5}">
                      <a16:colId xmlns:a16="http://schemas.microsoft.com/office/drawing/2014/main" val="20003"/>
                    </a:ext>
                  </a:extLst>
                </a:gridCol>
                <a:gridCol w="855698">
                  <a:extLst>
                    <a:ext uri="{9D8B030D-6E8A-4147-A177-3AD203B41FA5}">
                      <a16:colId xmlns:a16="http://schemas.microsoft.com/office/drawing/2014/main" val="20004"/>
                    </a:ext>
                  </a:extLst>
                </a:gridCol>
                <a:gridCol w="768382">
                  <a:extLst>
                    <a:ext uri="{9D8B030D-6E8A-4147-A177-3AD203B41FA5}">
                      <a16:colId xmlns:a16="http://schemas.microsoft.com/office/drawing/2014/main" val="20006"/>
                    </a:ext>
                  </a:extLst>
                </a:gridCol>
                <a:gridCol w="838235">
                  <a:extLst>
                    <a:ext uri="{9D8B030D-6E8A-4147-A177-3AD203B41FA5}">
                      <a16:colId xmlns:a16="http://schemas.microsoft.com/office/drawing/2014/main" val="20008"/>
                    </a:ext>
                  </a:extLst>
                </a:gridCol>
                <a:gridCol w="803309">
                  <a:extLst>
                    <a:ext uri="{9D8B030D-6E8A-4147-A177-3AD203B41FA5}">
                      <a16:colId xmlns:a16="http://schemas.microsoft.com/office/drawing/2014/main" val="20009"/>
                    </a:ext>
                  </a:extLst>
                </a:gridCol>
                <a:gridCol w="820771">
                  <a:extLst>
                    <a:ext uri="{9D8B030D-6E8A-4147-A177-3AD203B41FA5}">
                      <a16:colId xmlns:a16="http://schemas.microsoft.com/office/drawing/2014/main" val="20001"/>
                    </a:ext>
                  </a:extLst>
                </a:gridCol>
                <a:gridCol w="820771">
                  <a:extLst>
                    <a:ext uri="{9D8B030D-6E8A-4147-A177-3AD203B41FA5}">
                      <a16:colId xmlns:a16="http://schemas.microsoft.com/office/drawing/2014/main" val="20002"/>
                    </a:ext>
                  </a:extLst>
                </a:gridCol>
                <a:gridCol w="873673">
                  <a:extLst>
                    <a:ext uri="{9D8B030D-6E8A-4147-A177-3AD203B41FA5}">
                      <a16:colId xmlns:a16="http://schemas.microsoft.com/office/drawing/2014/main" val="20005"/>
                    </a:ext>
                  </a:extLst>
                </a:gridCol>
                <a:gridCol w="907577">
                  <a:extLst>
                    <a:ext uri="{9D8B030D-6E8A-4147-A177-3AD203B41FA5}">
                      <a16:colId xmlns:a16="http://schemas.microsoft.com/office/drawing/2014/main" val="20007"/>
                    </a:ext>
                  </a:extLst>
                </a:gridCol>
              </a:tblGrid>
              <a:tr h="477143">
                <a:tc gridSpan="10">
                  <a:txBody>
                    <a:bodyPr/>
                    <a:lstStyle/>
                    <a:p>
                      <a:pPr algn="ctr"/>
                      <a:r>
                        <a:rPr lang="tr-TR" sz="1800" dirty="0">
                          <a:solidFill>
                            <a:schemeClr val="tx1"/>
                          </a:solidFill>
                          <a:latin typeface="Times New Roman" pitchFamily="18" charset="0"/>
                          <a:cs typeface="Times New Roman" pitchFamily="18" charset="0"/>
                        </a:rPr>
                        <a:t>2005-2013 AYLIK İŞSİZLİK ORANLARI (%)</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a:endParaRPr lang="tr-TR" dirty="0"/>
                    </a:p>
                  </a:txBody>
                  <a:tcPr/>
                </a:tc>
                <a:tc hMerge="1">
                  <a:txBody>
                    <a:bodyPr/>
                    <a:lstStyle/>
                    <a:p>
                      <a:endParaRPr lang="tr-TR"/>
                    </a:p>
                  </a:txBody>
                  <a:tcPr/>
                </a:tc>
                <a:tc hMerge="1">
                  <a:txBody>
                    <a:bodyPr/>
                    <a:lstStyle/>
                    <a:p>
                      <a:pPr algn="ctr"/>
                      <a:endParaRPr lang="tr-TR" sz="1500" dirty="0">
                        <a:solidFill>
                          <a:schemeClr val="tx1"/>
                        </a:solidFill>
                        <a:latin typeface="Times New Roman" pitchFamily="18" charset="0"/>
                        <a:cs typeface="Times New Roman" pitchFamily="18" charset="0"/>
                      </a:endParaRPr>
                    </a:p>
                  </a:txBody>
                  <a:tcPr>
                    <a:solidFill>
                      <a:schemeClr val="accent1">
                        <a:lumMod val="20000"/>
                        <a:lumOff val="80000"/>
                      </a:schemeClr>
                    </a:solidFill>
                  </a:tcPr>
                </a:tc>
                <a:extLst>
                  <a:ext uri="{0D108BD9-81ED-4DB2-BD59-A6C34878D82A}">
                    <a16:rowId xmlns:a16="http://schemas.microsoft.com/office/drawing/2014/main" val="10000"/>
                  </a:ext>
                </a:extLst>
              </a:tr>
              <a:tr h="437382">
                <a:tc>
                  <a:txBody>
                    <a:bodyPr/>
                    <a:lstStyle/>
                    <a:p>
                      <a:pPr algn="l"/>
                      <a:r>
                        <a:rPr lang="tr-TR" sz="1500" b="1" dirty="0">
                          <a:latin typeface="Times New Roman" pitchFamily="18" charset="0"/>
                          <a:cs typeface="Times New Roman" pitchFamily="18" charset="0"/>
                        </a:rPr>
                        <a:t>AYLAR</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1" dirty="0">
                          <a:latin typeface="Times New Roman" pitchFamily="18" charset="0"/>
                          <a:cs typeface="Times New Roman" pitchFamily="18" charset="0"/>
                        </a:rPr>
                        <a:t>2005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1" dirty="0">
                          <a:latin typeface="Times New Roman" pitchFamily="18" charset="0"/>
                          <a:cs typeface="Times New Roman" pitchFamily="18" charset="0"/>
                        </a:rPr>
                        <a:t>2006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1" dirty="0">
                          <a:latin typeface="Times New Roman" pitchFamily="18" charset="0"/>
                          <a:cs typeface="Times New Roman" pitchFamily="18" charset="0"/>
                        </a:rPr>
                        <a:t>2007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1" dirty="0">
                          <a:latin typeface="Times New Roman" pitchFamily="18" charset="0"/>
                          <a:cs typeface="Times New Roman" pitchFamily="18" charset="0"/>
                        </a:rPr>
                        <a:t>2008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1" dirty="0">
                          <a:latin typeface="Times New Roman" pitchFamily="18" charset="0"/>
                          <a:cs typeface="Times New Roman" pitchFamily="18" charset="0"/>
                        </a:rPr>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1" dirty="0">
                          <a:latin typeface="Times New Roman" pitchFamily="18" charset="0"/>
                          <a:cs typeface="Times New Roman" pitchFamily="18" charset="0"/>
                        </a:rPr>
                        <a:t>2010</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2011</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2012</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2013</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1"/>
                  </a:ext>
                </a:extLst>
              </a:tr>
              <a:tr h="397621">
                <a:tc>
                  <a:txBody>
                    <a:bodyPr/>
                    <a:lstStyle/>
                    <a:p>
                      <a:r>
                        <a:rPr lang="tr-TR" sz="1500" b="1" dirty="0">
                          <a:latin typeface="Times New Roman" pitchFamily="18" charset="0"/>
                          <a:cs typeface="Times New Roman" pitchFamily="18" charset="0"/>
                        </a:rPr>
                        <a:t>OCAK</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13,6</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11,1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9,3</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b"/>
                      <a:r>
                        <a:rPr lang="tr-TR" sz="1500" b="0" kern="1200" dirty="0">
                          <a:solidFill>
                            <a:schemeClr val="dk1"/>
                          </a:solidFill>
                          <a:latin typeface="Times New Roman" pitchFamily="18" charset="0"/>
                          <a:ea typeface="+mn-ea"/>
                          <a:cs typeface="Times New Roman" pitchFamily="18" charset="0"/>
                        </a:rPr>
                        <a:t>9,7</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97621">
                <a:tc>
                  <a:txBody>
                    <a:bodyPr/>
                    <a:lstStyle/>
                    <a:p>
                      <a:r>
                        <a:rPr lang="tr-TR" sz="1500" b="1" dirty="0">
                          <a:latin typeface="Times New Roman" pitchFamily="18" charset="0"/>
                          <a:cs typeface="Times New Roman" pitchFamily="18" charset="0"/>
                        </a:rPr>
                        <a:t>ŞUBAT</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00"/>
                    </a:solidFill>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00"/>
                    </a:solidFill>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13,5</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10,7</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9,6</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b"/>
                      <a:r>
                        <a:rPr lang="tr-TR" sz="1500" b="0" kern="1200" dirty="0">
                          <a:solidFill>
                            <a:schemeClr val="dk1"/>
                          </a:solidFill>
                          <a:latin typeface="Times New Roman" pitchFamily="18" charset="0"/>
                          <a:ea typeface="+mn-ea"/>
                          <a:cs typeface="Times New Roman" pitchFamily="18" charset="0"/>
                        </a:rPr>
                        <a:t>9,7</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97621">
                <a:tc>
                  <a:txBody>
                    <a:bodyPr/>
                    <a:lstStyle/>
                    <a:p>
                      <a:r>
                        <a:rPr lang="tr-TR" sz="1500" b="1" dirty="0">
                          <a:latin typeface="Times New Roman" pitchFamily="18" charset="0"/>
                          <a:cs typeface="Times New Roman" pitchFamily="18" charset="0"/>
                        </a:rPr>
                        <a:t>MART</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12,8</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9,1</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b"/>
                      <a:r>
                        <a:rPr lang="tr-TR" sz="1500" b="0" kern="1200" dirty="0">
                          <a:solidFill>
                            <a:schemeClr val="dk1"/>
                          </a:solidFill>
                          <a:latin typeface="Times New Roman" pitchFamily="18" charset="0"/>
                          <a:ea typeface="+mn-ea"/>
                          <a:cs typeface="Times New Roman" pitchFamily="18" charset="0"/>
                        </a:rPr>
                        <a:t>9,4</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97621">
                <a:tc>
                  <a:txBody>
                    <a:bodyPr/>
                    <a:lstStyle/>
                    <a:p>
                      <a:r>
                        <a:rPr lang="tr-TR" sz="1500" b="1" dirty="0">
                          <a:latin typeface="Times New Roman" pitchFamily="18" charset="0"/>
                          <a:cs typeface="Times New Roman" pitchFamily="18" charset="0"/>
                        </a:rPr>
                        <a:t>NİSAN</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 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11,3</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9,3</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8,2</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b"/>
                      <a:r>
                        <a:rPr lang="tr-TR" sz="1500" b="0" kern="1200" dirty="0">
                          <a:solidFill>
                            <a:schemeClr val="dk1"/>
                          </a:solidFill>
                          <a:latin typeface="Times New Roman" pitchFamily="18" charset="0"/>
                          <a:ea typeface="+mn-ea"/>
                          <a:cs typeface="Times New Roman" pitchFamily="18" charset="0"/>
                        </a:rPr>
                        <a:t>8,7</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97621">
                <a:tc>
                  <a:txBody>
                    <a:bodyPr/>
                    <a:lstStyle/>
                    <a:p>
                      <a:r>
                        <a:rPr lang="tr-TR" sz="1500" b="1" dirty="0">
                          <a:latin typeface="Times New Roman" pitchFamily="18" charset="0"/>
                          <a:cs typeface="Times New Roman" pitchFamily="18" charset="0"/>
                        </a:rPr>
                        <a:t>MAYIS</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10,3</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8,9</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7,6</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b"/>
                      <a:r>
                        <a:rPr lang="tr-TR" sz="1500" b="0" kern="1200" dirty="0">
                          <a:solidFill>
                            <a:schemeClr val="dk1"/>
                          </a:solidFill>
                          <a:latin typeface="Times New Roman" pitchFamily="18" charset="0"/>
                          <a:ea typeface="+mn-ea"/>
                          <a:cs typeface="Times New Roman" pitchFamily="18" charset="0"/>
                        </a:rPr>
                        <a:t>8,2</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97621">
                <a:tc>
                  <a:txBody>
                    <a:bodyPr/>
                    <a:lstStyle/>
                    <a:p>
                      <a:r>
                        <a:rPr lang="tr-TR" sz="1500" b="1" dirty="0">
                          <a:latin typeface="Times New Roman" pitchFamily="18" charset="0"/>
                          <a:cs typeface="Times New Roman" pitchFamily="18" charset="0"/>
                        </a:rPr>
                        <a:t>HAZİRAN</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9,9</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8,7</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7,3</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b"/>
                      <a:r>
                        <a:rPr lang="tr-TR" sz="1500" b="0" kern="1200" dirty="0">
                          <a:solidFill>
                            <a:schemeClr val="dk1"/>
                          </a:solidFill>
                          <a:latin typeface="Times New Roman" pitchFamily="18" charset="0"/>
                          <a:ea typeface="+mn-ea"/>
                          <a:cs typeface="Times New Roman" pitchFamily="18" charset="0"/>
                        </a:rPr>
                        <a:t>8,1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397621">
                <a:tc>
                  <a:txBody>
                    <a:bodyPr/>
                    <a:lstStyle/>
                    <a:p>
                      <a:r>
                        <a:rPr lang="tr-TR" sz="1500" b="1" dirty="0">
                          <a:latin typeface="Times New Roman" pitchFamily="18" charset="0"/>
                          <a:cs typeface="Times New Roman" pitchFamily="18" charset="0"/>
                        </a:rPr>
                        <a:t>TEMMUZ</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9,9</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8,6</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7,6</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b"/>
                      <a:r>
                        <a:rPr lang="tr-TR" sz="1500" b="0" kern="1200" dirty="0">
                          <a:solidFill>
                            <a:schemeClr val="dk1"/>
                          </a:solidFill>
                          <a:latin typeface="Times New Roman" pitchFamily="18" charset="0"/>
                          <a:ea typeface="+mn-ea"/>
                          <a:cs typeface="Times New Roman" pitchFamily="18" charset="0"/>
                        </a:rPr>
                        <a:t>8,6</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397621">
                <a:tc>
                  <a:txBody>
                    <a:bodyPr/>
                    <a:lstStyle/>
                    <a:p>
                      <a:r>
                        <a:rPr lang="tr-TR" sz="1500" b="1" dirty="0">
                          <a:latin typeface="Times New Roman" pitchFamily="18" charset="0"/>
                          <a:cs typeface="Times New Roman" pitchFamily="18" charset="0"/>
                        </a:rPr>
                        <a:t>AĞUSTOS</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10,6</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8,5</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8,0</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b"/>
                      <a:r>
                        <a:rPr lang="tr-TR" sz="1500" b="0" kern="1200" dirty="0">
                          <a:solidFill>
                            <a:schemeClr val="dk1"/>
                          </a:solidFill>
                          <a:latin typeface="Times New Roman" pitchFamily="18" charset="0"/>
                          <a:ea typeface="+mn-ea"/>
                          <a:cs typeface="Times New Roman" pitchFamily="18" charset="0"/>
                        </a:rPr>
                        <a:t>9,0</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397621">
                <a:tc>
                  <a:txBody>
                    <a:bodyPr/>
                    <a:lstStyle/>
                    <a:p>
                      <a:r>
                        <a:rPr lang="tr-TR" sz="1500" b="1" dirty="0">
                          <a:latin typeface="Times New Roman" pitchFamily="18" charset="0"/>
                          <a:cs typeface="Times New Roman" pitchFamily="18" charset="0"/>
                        </a:rPr>
                        <a:t>EYLÜL</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10,6</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8,2</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8,3</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b"/>
                      <a:r>
                        <a:rPr lang="tr-TR" sz="1500" b="0" kern="1200" dirty="0">
                          <a:solidFill>
                            <a:schemeClr val="dk1"/>
                          </a:solidFill>
                          <a:latin typeface="Times New Roman" pitchFamily="18" charset="0"/>
                          <a:ea typeface="+mn-ea"/>
                          <a:cs typeface="Times New Roman" pitchFamily="18" charset="0"/>
                        </a:rPr>
                        <a:t>9,2</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397621">
                <a:tc>
                  <a:txBody>
                    <a:bodyPr/>
                    <a:lstStyle/>
                    <a:p>
                      <a:r>
                        <a:rPr lang="tr-TR" sz="1500" b="1" dirty="0">
                          <a:latin typeface="Times New Roman" pitchFamily="18" charset="0"/>
                          <a:cs typeface="Times New Roman" pitchFamily="18" charset="0"/>
                        </a:rPr>
                        <a:t>EKİM</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10,5</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8,4</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8,3</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b"/>
                      <a:r>
                        <a:rPr lang="tr-TR" sz="1500" b="0" kern="1200" dirty="0">
                          <a:solidFill>
                            <a:schemeClr val="dk1"/>
                          </a:solidFill>
                          <a:latin typeface="Times New Roman" pitchFamily="18" charset="0"/>
                          <a:ea typeface="+mn-ea"/>
                          <a:cs typeface="Times New Roman" pitchFamily="18" charset="0"/>
                        </a:rPr>
                        <a:t>9,1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397621">
                <a:tc>
                  <a:txBody>
                    <a:bodyPr/>
                    <a:lstStyle/>
                    <a:p>
                      <a:r>
                        <a:rPr lang="tr-TR" sz="1500" b="1" dirty="0">
                          <a:latin typeface="Times New Roman" pitchFamily="18" charset="0"/>
                          <a:cs typeface="Times New Roman" pitchFamily="18" charset="0"/>
                        </a:rPr>
                        <a:t>KASIM</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10,2</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8,4</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8,6</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b"/>
                      <a:r>
                        <a:rPr lang="tr-TR" sz="1500" b="0" kern="1200" dirty="0">
                          <a:solidFill>
                            <a:schemeClr val="dk1"/>
                          </a:solidFill>
                          <a:latin typeface="Times New Roman" pitchFamily="18" charset="0"/>
                          <a:ea typeface="+mn-ea"/>
                          <a:cs typeface="Times New Roman" pitchFamily="18" charset="0"/>
                        </a:rPr>
                        <a:t>9,3</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397621">
                <a:tc>
                  <a:txBody>
                    <a:bodyPr/>
                    <a:lstStyle/>
                    <a:p>
                      <a:r>
                        <a:rPr lang="tr-TR" sz="1500" b="1" dirty="0">
                          <a:latin typeface="Times New Roman" pitchFamily="18" charset="0"/>
                          <a:cs typeface="Times New Roman" pitchFamily="18" charset="0"/>
                        </a:rPr>
                        <a:t>ARALIK</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 10,6</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9,0</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9,3</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b"/>
                      <a:r>
                        <a:rPr lang="tr-TR" sz="1500" b="0" kern="1200" dirty="0">
                          <a:solidFill>
                            <a:schemeClr val="dk1"/>
                          </a:solidFill>
                          <a:latin typeface="Times New Roman" pitchFamily="18" charset="0"/>
                          <a:ea typeface="+mn-ea"/>
                          <a:cs typeface="Times New Roman" pitchFamily="18" charset="0"/>
                        </a:rPr>
                        <a:t>9,6</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258341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AF020-6DE7-CBA0-9986-D2B5954351C1}"/>
            </a:ext>
          </a:extLst>
        </p:cNvPr>
        <p:cNvGrpSpPr/>
        <p:nvPr/>
      </p:nvGrpSpPr>
      <p:grpSpPr>
        <a:xfrm>
          <a:off x="0" y="0"/>
          <a:ext cx="0" cy="0"/>
          <a:chOff x="0" y="0"/>
          <a:chExt cx="0" cy="0"/>
        </a:xfrm>
      </p:grpSpPr>
      <p:sp>
        <p:nvSpPr>
          <p:cNvPr id="2" name="1 Başlık">
            <a:extLst>
              <a:ext uri="{FF2B5EF4-FFF2-40B4-BE49-F238E27FC236}">
                <a16:creationId xmlns:a16="http://schemas.microsoft.com/office/drawing/2014/main" id="{5BCB5430-1E54-6DD9-8462-003A1637FF51}"/>
              </a:ext>
            </a:extLst>
          </p:cNvPr>
          <p:cNvSpPr>
            <a:spLocks noGrp="1"/>
          </p:cNvSpPr>
          <p:nvPr>
            <p:ph type="title"/>
          </p:nvPr>
        </p:nvSpPr>
        <p:spPr>
          <a:xfrm>
            <a:off x="595345" y="0"/>
            <a:ext cx="8161888" cy="736483"/>
          </a:xfrm>
        </p:spPr>
        <p:txBody>
          <a:bodyPr>
            <a:normAutofit fontScale="90000"/>
          </a:bodyPr>
          <a:lstStyle/>
          <a:p>
            <a:r>
              <a:rPr lang="tr-TR" sz="2200" b="1" dirty="0">
                <a:latin typeface="Times New Roman" pitchFamily="18" charset="0"/>
                <a:cs typeface="Times New Roman" pitchFamily="18" charset="0"/>
              </a:rPr>
              <a:t>DEMİR-ÇELİK ENDEKSİ  (GÜNLÜK) </a:t>
            </a:r>
            <a:br>
              <a:rPr lang="tr-TR" sz="2200" b="1" dirty="0">
                <a:latin typeface="Times New Roman" pitchFamily="18" charset="0"/>
                <a:cs typeface="Times New Roman" pitchFamily="18" charset="0"/>
              </a:rPr>
            </a:br>
            <a:r>
              <a:rPr lang="tr-TR" sz="2200" b="1" dirty="0">
                <a:latin typeface="Times New Roman" pitchFamily="18" charset="0"/>
                <a:cs typeface="Times New Roman" pitchFamily="18" charset="0"/>
              </a:rPr>
              <a:t>2023-2025</a:t>
            </a:r>
            <a:endParaRPr lang="tr-TR" sz="2000" dirty="0"/>
          </a:p>
        </p:txBody>
      </p:sp>
      <p:graphicFrame>
        <p:nvGraphicFramePr>
          <p:cNvPr id="9" name="Grafik 8">
            <a:extLst>
              <a:ext uri="{FF2B5EF4-FFF2-40B4-BE49-F238E27FC236}">
                <a16:creationId xmlns:a16="http://schemas.microsoft.com/office/drawing/2014/main" id="{FA02CB0F-3960-7EA1-19D3-CD6EB8F7AD8F}"/>
              </a:ext>
            </a:extLst>
          </p:cNvPr>
          <p:cNvGraphicFramePr/>
          <p:nvPr>
            <p:extLst>
              <p:ext uri="{D42A27DB-BD31-4B8C-83A1-F6EECF244321}">
                <p14:modId xmlns:p14="http://schemas.microsoft.com/office/powerpoint/2010/main" val="715664697"/>
              </p:ext>
            </p:extLst>
          </p:nvPr>
        </p:nvGraphicFramePr>
        <p:xfrm>
          <a:off x="139700" y="736483"/>
          <a:ext cx="8813800" cy="59183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441591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96213" y="450762"/>
            <a:ext cx="8603083" cy="5962918"/>
          </a:xfrm>
          <a:prstGeom prst="rect">
            <a:avLst/>
          </a:prstGeom>
          <a:solidFill>
            <a:schemeClr val="bg1">
              <a:lumMod val="85000"/>
            </a:schemeClr>
          </a:solidFill>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spcBef>
                <a:spcPts val="0"/>
              </a:spcBef>
              <a:buNone/>
            </a:pPr>
            <a:endParaRPr lang="tr-TR" sz="3600" b="1" dirty="0">
              <a:solidFill>
                <a:prstClr val="black"/>
              </a:solidFill>
            </a:endParaRPr>
          </a:p>
          <a:p>
            <a:pPr marL="0" lvl="0" indent="0" algn="ctr">
              <a:spcBef>
                <a:spcPts val="0"/>
              </a:spcBef>
              <a:buNone/>
            </a:pPr>
            <a:endParaRPr lang="tr-TR" sz="3600" b="1" dirty="0">
              <a:solidFill>
                <a:prstClr val="black"/>
              </a:solidFill>
            </a:endParaRPr>
          </a:p>
          <a:p>
            <a:pPr marL="0" lvl="0" indent="0" algn="ctr">
              <a:spcBef>
                <a:spcPts val="0"/>
              </a:spcBef>
              <a:buNone/>
            </a:pPr>
            <a:endParaRPr lang="tr-TR" sz="3600" b="1" dirty="0">
              <a:solidFill>
                <a:prstClr val="black"/>
              </a:solidFill>
            </a:endParaRPr>
          </a:p>
          <a:p>
            <a:pPr marL="0" lvl="0" indent="0" algn="ctr">
              <a:spcBef>
                <a:spcPts val="0"/>
              </a:spcBef>
              <a:buNone/>
            </a:pPr>
            <a:endParaRPr lang="tr-TR" sz="3600" b="1" dirty="0">
              <a:solidFill>
                <a:prstClr val="black"/>
              </a:solidFill>
            </a:endParaRPr>
          </a:p>
          <a:p>
            <a:pPr marL="0" lvl="0" indent="0" algn="ctr">
              <a:spcBef>
                <a:spcPts val="0"/>
              </a:spcBef>
              <a:buNone/>
            </a:pPr>
            <a:r>
              <a:rPr lang="tr-TR" sz="4000" b="1">
                <a:solidFill>
                  <a:prstClr val="black"/>
                </a:solidFill>
                <a:latin typeface="Times New Roman" panose="02020603050405020304" pitchFamily="18" charset="0"/>
                <a:cs typeface="Times New Roman" panose="02020603050405020304" pitchFamily="18" charset="0"/>
              </a:rPr>
              <a:t>2025 -</a:t>
            </a:r>
            <a:r>
              <a:rPr lang="tr-TR" sz="4000" b="1" dirty="0">
                <a:solidFill>
                  <a:prstClr val="black"/>
                </a:solidFill>
                <a:latin typeface="Times New Roman" panose="02020603050405020304" pitchFamily="18" charset="0"/>
                <a:cs typeface="Times New Roman" panose="02020603050405020304" pitchFamily="18" charset="0"/>
              </a:rPr>
              <a:t>26  YILI İÇİN </a:t>
            </a:r>
          </a:p>
          <a:p>
            <a:pPr marL="0" lvl="0" indent="0" algn="ctr">
              <a:spcBef>
                <a:spcPts val="0"/>
              </a:spcBef>
              <a:buNone/>
            </a:pPr>
            <a:r>
              <a:rPr lang="tr-TR" sz="4000" b="1" dirty="0">
                <a:solidFill>
                  <a:prstClr val="black"/>
                </a:solidFill>
                <a:latin typeface="Times New Roman" panose="02020603050405020304" pitchFamily="18" charset="0"/>
                <a:cs typeface="Times New Roman" panose="02020603050405020304" pitchFamily="18" charset="0"/>
              </a:rPr>
              <a:t>İŞVERENLERE </a:t>
            </a:r>
          </a:p>
          <a:p>
            <a:pPr marL="0" lvl="0" indent="0" algn="ctr">
              <a:spcBef>
                <a:spcPts val="0"/>
              </a:spcBef>
              <a:buNone/>
            </a:pPr>
            <a:r>
              <a:rPr lang="tr-TR" sz="4000" b="1" dirty="0">
                <a:solidFill>
                  <a:prstClr val="black"/>
                </a:solidFill>
                <a:latin typeface="Times New Roman" panose="02020603050405020304" pitchFamily="18" charset="0"/>
                <a:cs typeface="Times New Roman" panose="02020603050405020304" pitchFamily="18" charset="0"/>
              </a:rPr>
              <a:t>ÖNERİLERİMİZ</a:t>
            </a:r>
          </a:p>
        </p:txBody>
      </p:sp>
    </p:spTree>
    <p:extLst>
      <p:ext uri="{BB962C8B-B14F-4D97-AF65-F5344CB8AC3E}">
        <p14:creationId xmlns:p14="http://schemas.microsoft.com/office/powerpoint/2010/main" val="37635000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Başlık"/>
          <p:cNvSpPr txBox="1">
            <a:spLocks/>
          </p:cNvSpPr>
          <p:nvPr/>
        </p:nvSpPr>
        <p:spPr>
          <a:xfrm>
            <a:off x="206853" y="84580"/>
            <a:ext cx="8784976" cy="488075"/>
          </a:xfrm>
          <a:prstGeom prst="rect">
            <a:avLst/>
          </a:prstGeom>
          <a:solidFill>
            <a:schemeClr val="accent2">
              <a:lumMod val="20000"/>
              <a:lumOff val="80000"/>
            </a:schemeClr>
          </a:solidFill>
          <a:ln>
            <a:solidFill>
              <a:schemeClr val="accent1"/>
            </a:solidFill>
          </a:ln>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sz="2800" b="1" dirty="0">
                <a:solidFill>
                  <a:prstClr val="black"/>
                </a:solidFill>
              </a:rPr>
              <a:t>2025 - 26  YILI İÇİN İŞVERENLERE ÖNERİLERİMİZ</a:t>
            </a:r>
          </a:p>
        </p:txBody>
      </p:sp>
      <p:sp>
        <p:nvSpPr>
          <p:cNvPr id="8" name="Metin kutusu 7"/>
          <p:cNvSpPr txBox="1"/>
          <p:nvPr/>
        </p:nvSpPr>
        <p:spPr>
          <a:xfrm>
            <a:off x="206853" y="934592"/>
            <a:ext cx="8937146" cy="1846659"/>
          </a:xfrm>
          <a:prstGeom prst="rect">
            <a:avLst/>
          </a:prstGeom>
          <a:noFill/>
          <a:ln w="15875">
            <a:solidFill>
              <a:schemeClr val="tx1"/>
            </a:solidFill>
          </a:ln>
        </p:spPr>
        <p:txBody>
          <a:bodyPr wrap="square" rtlCol="0">
            <a:spAutoFit/>
          </a:bodyPr>
          <a:lstStyle/>
          <a:p>
            <a:pPr algn="ctr"/>
            <a:r>
              <a:rPr lang="tr-TR" sz="1600" b="1" dirty="0">
                <a:highlight>
                  <a:srgbClr val="FFFF00"/>
                </a:highlight>
                <a:latin typeface="Times New Roman" panose="02020603050405020304" pitchFamily="18" charset="0"/>
                <a:cs typeface="Times New Roman" panose="02020603050405020304" pitchFamily="18" charset="0"/>
              </a:rPr>
              <a:t>MEVCUT EKONOMİ YÖNETİMİNİN  VE  POLİTİKASININ  DEVAM ETMESİ ŞARTI İLE</a:t>
            </a:r>
            <a:r>
              <a:rPr lang="tr-TR" sz="1600" b="1" dirty="0">
                <a:latin typeface="Times New Roman" panose="02020603050405020304" pitchFamily="18" charset="0"/>
                <a:cs typeface="Times New Roman" panose="02020603050405020304" pitchFamily="18" charset="0"/>
              </a:rPr>
              <a:t> </a:t>
            </a:r>
            <a:r>
              <a:rPr lang="tr-TR" sz="1600" dirty="0">
                <a:latin typeface="Times New Roman" panose="02020603050405020304" pitchFamily="18" charset="0"/>
                <a:cs typeface="Times New Roman" panose="02020603050405020304" pitchFamily="18" charset="0"/>
              </a:rPr>
              <a:t>                                       </a:t>
            </a:r>
            <a:r>
              <a:rPr lang="tr-TR" sz="1400" b="1" dirty="0">
                <a:solidFill>
                  <a:prstClr val="black"/>
                </a:solidFill>
                <a:latin typeface="Times New Roman" panose="02020603050405020304" pitchFamily="18" charset="0"/>
                <a:cs typeface="Times New Roman" panose="02020603050405020304" pitchFamily="18" charset="0"/>
              </a:rPr>
              <a:t>1-</a:t>
            </a:r>
            <a:r>
              <a:rPr lang="tr-TR" sz="1400" b="1" dirty="0">
                <a:latin typeface="Times New Roman" panose="02020603050405020304" pitchFamily="18" charset="0"/>
                <a:cs typeface="Times New Roman" panose="02020603050405020304" pitchFamily="18" charset="0"/>
              </a:rPr>
              <a:t>Dolar-TL kuru 2024  yılında yıllık olarak yaklaşık % 20 civarı artmış ve 2024 yılı sonunda ise 35,35 – TL ile kapatmıştır.  2025 yılında,   önce  % 1,5 ,  sonra  % 2,0 ,  daha sonra  % 2,5 civarı artacağını öngörüyoruz.</a:t>
            </a:r>
          </a:p>
          <a:p>
            <a:pPr marL="0" indent="0" algn="ctr">
              <a:buNone/>
            </a:pPr>
            <a:r>
              <a:rPr lang="tr-TR" sz="1400" b="1" dirty="0">
                <a:latin typeface="Times New Roman" panose="02020603050405020304" pitchFamily="18" charset="0"/>
                <a:cs typeface="Times New Roman" panose="02020603050405020304" pitchFamily="18" charset="0"/>
              </a:rPr>
              <a:t>2025 yılında da  Dolar TL kurunun,  enflasyonun ve faizlerin  altında artacağını öngörüyoruz.</a:t>
            </a:r>
          </a:p>
          <a:p>
            <a:pPr marL="0" indent="0" algn="ctr">
              <a:buNone/>
            </a:pPr>
            <a:r>
              <a:rPr lang="tr-TR" sz="1400" b="1" dirty="0">
                <a:latin typeface="Times New Roman" panose="02020603050405020304" pitchFamily="18" charset="0"/>
                <a:cs typeface="Times New Roman" panose="02020603050405020304" pitchFamily="18" charset="0"/>
              </a:rPr>
              <a:t>2025 yılı sonunda ise  45,0-47,0 - TL civarı olacağını tahmin ediyoruz.</a:t>
            </a:r>
          </a:p>
          <a:p>
            <a:pPr marL="0" indent="0" algn="ctr">
              <a:buNone/>
            </a:pPr>
            <a:r>
              <a:rPr lang="tr-TR" sz="1400" b="1" dirty="0">
                <a:solidFill>
                  <a:prstClr val="black"/>
                </a:solidFill>
                <a:latin typeface="Times New Roman" panose="02020603050405020304" pitchFamily="18" charset="0"/>
                <a:cs typeface="Times New Roman" panose="02020603050405020304" pitchFamily="18" charset="0"/>
              </a:rPr>
              <a:t>2-   Piyasa ticari kredi faizleri % 55-60 </a:t>
            </a:r>
            <a:r>
              <a:rPr lang="tr-TR" sz="1400" b="1" dirty="0" err="1">
                <a:solidFill>
                  <a:prstClr val="black"/>
                </a:solidFill>
                <a:latin typeface="Times New Roman" panose="02020603050405020304" pitchFamily="18" charset="0"/>
                <a:cs typeface="Times New Roman" panose="02020603050405020304" pitchFamily="18" charset="0"/>
              </a:rPr>
              <a:t>lara</a:t>
            </a:r>
            <a:r>
              <a:rPr lang="tr-TR" sz="1400" b="1" dirty="0">
                <a:solidFill>
                  <a:prstClr val="black"/>
                </a:solidFill>
                <a:latin typeface="Times New Roman" panose="02020603050405020304" pitchFamily="18" charset="0"/>
                <a:cs typeface="Times New Roman" panose="02020603050405020304" pitchFamily="18" charset="0"/>
              </a:rPr>
              <a:t>  çıkmıştır,  ilk faiz düşüşü 2024 ARALIK  ayında olmuştur.</a:t>
            </a:r>
          </a:p>
          <a:p>
            <a:pPr algn="ctr"/>
            <a:r>
              <a:rPr lang="tr-TR" sz="1400" b="1" dirty="0">
                <a:solidFill>
                  <a:prstClr val="black"/>
                </a:solidFill>
                <a:latin typeface="Times New Roman" panose="02020603050405020304" pitchFamily="18" charset="0"/>
                <a:cs typeface="Times New Roman" panose="02020603050405020304" pitchFamily="18" charset="0"/>
              </a:rPr>
              <a:t> 3-  Enflasyonun ise TÜFE   2024 mayıs ayında  % 75,45  ile zirve yapmıştır.  2024 Haziran ayından sonra ise, yıllık enflasyonun 2025 yılsonuna kadar düşeceğini ve 2025 yılsonu  % 30-32 civarı  olacağını tahmin ediyoruz.</a:t>
            </a:r>
          </a:p>
        </p:txBody>
      </p:sp>
      <p:sp>
        <p:nvSpPr>
          <p:cNvPr id="9" name="Content Placeholder 2"/>
          <p:cNvSpPr txBox="1">
            <a:spLocks/>
          </p:cNvSpPr>
          <p:nvPr/>
        </p:nvSpPr>
        <p:spPr>
          <a:xfrm>
            <a:off x="246680" y="580384"/>
            <a:ext cx="8745147" cy="346478"/>
          </a:xfrm>
          <a:prstGeom prst="rect">
            <a:avLst/>
          </a:prstGeom>
          <a:ln>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ctr">
              <a:spcBef>
                <a:spcPts val="0"/>
              </a:spcBef>
              <a:buNone/>
            </a:pPr>
            <a:r>
              <a:rPr lang="tr-TR" sz="1800" b="1" dirty="0">
                <a:solidFill>
                  <a:prstClr val="black"/>
                </a:solidFill>
                <a:latin typeface="Times New Roman" pitchFamily="18" charset="0"/>
                <a:cs typeface="Times New Roman" pitchFamily="18" charset="0"/>
              </a:rPr>
              <a:t> EKONOMİ VE PİYASA ÖNGÖRÜMÜZ</a:t>
            </a:r>
          </a:p>
        </p:txBody>
      </p:sp>
      <p:sp>
        <p:nvSpPr>
          <p:cNvPr id="11" name="Content Placeholder 2"/>
          <p:cNvSpPr txBox="1">
            <a:spLocks/>
          </p:cNvSpPr>
          <p:nvPr/>
        </p:nvSpPr>
        <p:spPr>
          <a:xfrm>
            <a:off x="226765" y="3116283"/>
            <a:ext cx="8784975" cy="488732"/>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tr-TR" sz="1800" b="1" dirty="0">
                <a:solidFill>
                  <a:prstClr val="black"/>
                </a:solidFill>
                <a:latin typeface="Times New Roman" pitchFamily="18" charset="0"/>
                <a:cs typeface="Times New Roman" pitchFamily="18" charset="0"/>
              </a:rPr>
              <a:t>DOLAR -TL KURU İLE İLGİLİ ÖNERİMİZ </a:t>
            </a:r>
          </a:p>
          <a:p>
            <a:pPr marL="0" indent="0" algn="ctr">
              <a:buFont typeface="Arial" pitchFamily="34" charset="0"/>
              <a:buNone/>
            </a:pPr>
            <a:endParaRPr lang="tr-TR" sz="1800" b="1" dirty="0">
              <a:solidFill>
                <a:prstClr val="black"/>
              </a:solidFill>
              <a:latin typeface="Times New Roman" pitchFamily="18" charset="0"/>
              <a:cs typeface="Times New Roman" pitchFamily="18" charset="0"/>
            </a:endParaRPr>
          </a:p>
        </p:txBody>
      </p:sp>
      <p:sp>
        <p:nvSpPr>
          <p:cNvPr id="2" name="Metin kutusu 1"/>
          <p:cNvSpPr txBox="1"/>
          <p:nvPr/>
        </p:nvSpPr>
        <p:spPr>
          <a:xfrm>
            <a:off x="226764" y="3838179"/>
            <a:ext cx="8804892" cy="523220"/>
          </a:xfrm>
          <a:prstGeom prst="rect">
            <a:avLst/>
          </a:prstGeom>
          <a:noFill/>
          <a:ln w="19050">
            <a:solidFill>
              <a:schemeClr val="accent1"/>
            </a:solidFill>
          </a:ln>
        </p:spPr>
        <p:txBody>
          <a:bodyPr wrap="square" rtlCol="0">
            <a:spAutoFit/>
          </a:bodyPr>
          <a:lstStyle/>
          <a:p>
            <a:pPr marL="457200" indent="-457200" algn="ctr">
              <a:spcBef>
                <a:spcPts val="0"/>
              </a:spcBef>
              <a:buNone/>
            </a:pPr>
            <a:r>
              <a:rPr lang="tr-TR" sz="1400" b="1" dirty="0">
                <a:latin typeface="Times New Roman" panose="02020603050405020304" pitchFamily="18" charset="0"/>
                <a:cs typeface="Times New Roman" panose="02020603050405020304" pitchFamily="18" charset="0"/>
              </a:rPr>
              <a:t>Eğer iç piyasaya mal satıyorsak;  Dolar -TL kurunun,  RİSKSİZ BİR ŞEKİLDE  2025  Haziran ayı için 40,0 TL ve  Temmuz ayı için 41,0 TL ve  Ağustos ayı için 42,0 TL ve  Eylül ayı için 43,0 TL alınmasını öneriyoruz. </a:t>
            </a:r>
            <a:endParaRPr lang="tr-TR" sz="1400" b="1" dirty="0">
              <a:solidFill>
                <a:prstClr val="black"/>
              </a:solidFill>
              <a:latin typeface="Times New Roman" pitchFamily="18" charset="0"/>
              <a:cs typeface="Times New Roman" pitchFamily="18" charset="0"/>
            </a:endParaRPr>
          </a:p>
        </p:txBody>
      </p:sp>
      <p:sp>
        <p:nvSpPr>
          <p:cNvPr id="13" name="Content Placeholder 2"/>
          <p:cNvSpPr txBox="1">
            <a:spLocks/>
          </p:cNvSpPr>
          <p:nvPr/>
        </p:nvSpPr>
        <p:spPr>
          <a:xfrm>
            <a:off x="226764" y="4594562"/>
            <a:ext cx="8804891" cy="368381"/>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tr-TR" sz="2000" b="1" dirty="0">
                <a:solidFill>
                  <a:prstClr val="black"/>
                </a:solidFill>
                <a:latin typeface="Times New Roman" panose="02020603050405020304" pitchFamily="18" charset="0"/>
                <a:cs typeface="Times New Roman" panose="02020603050405020304" pitchFamily="18" charset="0"/>
              </a:rPr>
              <a:t>DÖVİZ KREDİSİ VE BORCUMUZ</a:t>
            </a:r>
          </a:p>
        </p:txBody>
      </p:sp>
      <p:sp>
        <p:nvSpPr>
          <p:cNvPr id="14" name="Content Placeholder 2"/>
          <p:cNvSpPr txBox="1">
            <a:spLocks/>
          </p:cNvSpPr>
          <p:nvPr/>
        </p:nvSpPr>
        <p:spPr>
          <a:xfrm>
            <a:off x="206853" y="4970672"/>
            <a:ext cx="8824802" cy="1728708"/>
          </a:xfrm>
          <a:prstGeom prst="rect">
            <a:avLst/>
          </a:prstGeom>
          <a:noFill/>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tr-TR" sz="1600" b="1" dirty="0">
                <a:highlight>
                  <a:srgbClr val="FFFF00"/>
                </a:highlight>
                <a:latin typeface="Times New Roman" panose="02020603050405020304" pitchFamily="18" charset="0"/>
                <a:cs typeface="Times New Roman" panose="02020603050405020304" pitchFamily="18" charset="0"/>
              </a:rPr>
              <a:t>MEVCUT EKONOMİ YÖNETİMİNİN  VE  POLİTİKASININ  DEVAM ETMESİ ŞARTI İLE </a:t>
            </a:r>
            <a:endParaRPr lang="tr-TR" sz="1600" dirty="0">
              <a:highlight>
                <a:srgbClr val="FFFF00"/>
              </a:highlight>
              <a:latin typeface="Times New Roman" panose="02020603050405020304" pitchFamily="18" charset="0"/>
              <a:cs typeface="Times New Roman" panose="02020603050405020304" pitchFamily="18" charset="0"/>
            </a:endParaRPr>
          </a:p>
          <a:p>
            <a:pPr marL="0" indent="0" algn="ctr">
              <a:buFont typeface="Arial" pitchFamily="34" charset="0"/>
              <a:buNone/>
            </a:pPr>
            <a:r>
              <a:rPr lang="tr-TR" sz="1600" b="1" dirty="0">
                <a:solidFill>
                  <a:prstClr val="black"/>
                </a:solidFill>
                <a:highlight>
                  <a:srgbClr val="FFFF00"/>
                </a:highlight>
                <a:latin typeface="Times New Roman" panose="02020603050405020304" pitchFamily="18" charset="0"/>
                <a:cs typeface="Times New Roman" panose="02020603050405020304" pitchFamily="18" charset="0"/>
              </a:rPr>
              <a:t>Eğer Şu anda döviz açık pozisyonumuz var ise,  30 AĞUSTOS  2025 tarihine kadar döviz açık </a:t>
            </a:r>
            <a:r>
              <a:rPr lang="tr-TR" sz="1600" b="1" dirty="0" err="1">
                <a:solidFill>
                  <a:prstClr val="black"/>
                </a:solidFill>
                <a:highlight>
                  <a:srgbClr val="FFFF00"/>
                </a:highlight>
                <a:latin typeface="Times New Roman" panose="02020603050405020304" pitchFamily="18" charset="0"/>
                <a:cs typeface="Times New Roman" panose="02020603050405020304" pitchFamily="18" charset="0"/>
              </a:rPr>
              <a:t>pozizyonun</a:t>
            </a:r>
            <a:r>
              <a:rPr lang="tr-TR" sz="1600" b="1" dirty="0">
                <a:solidFill>
                  <a:prstClr val="black"/>
                </a:solidFill>
                <a:highlight>
                  <a:srgbClr val="FFFF00"/>
                </a:highlight>
                <a:latin typeface="Times New Roman" panose="02020603050405020304" pitchFamily="18" charset="0"/>
                <a:cs typeface="Times New Roman" panose="02020603050405020304" pitchFamily="18" charset="0"/>
              </a:rPr>
              <a:t> kapatılmasını öneriyoruz  </a:t>
            </a:r>
            <a:r>
              <a:rPr lang="tr-TR" sz="1600" b="1" dirty="0">
                <a:solidFill>
                  <a:prstClr val="black"/>
                </a:solidFill>
                <a:latin typeface="Times New Roman" panose="02020603050405020304" pitchFamily="18" charset="0"/>
                <a:cs typeface="Times New Roman" panose="02020603050405020304" pitchFamily="18" charset="0"/>
              </a:rPr>
              <a:t>. Çünkü, 14 aydan beri döviz açık pozisyonunda bulunulmasını söyledik ve para kazanmış olduk, artık kazandığımız yeter bundan sonra riske girmeyelim diyoruz. 2025 yılında  dolar artışının % 30 civarı olacağını öngörüyoruz.                                                                     </a:t>
            </a:r>
            <a:endParaRPr lang="tr-TR" sz="16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0590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186C-FA04-C3E7-4F31-F6B1AB316FDD}"/>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43D16DC7-1278-05A2-D26C-E537D7BB8271}"/>
              </a:ext>
            </a:extLst>
          </p:cNvPr>
          <p:cNvSpPr>
            <a:spLocks noGrp="1"/>
          </p:cNvSpPr>
          <p:nvPr>
            <p:ph idx="1"/>
          </p:nvPr>
        </p:nvSpPr>
        <p:spPr>
          <a:xfrm>
            <a:off x="59268" y="411481"/>
            <a:ext cx="8975550" cy="6446518"/>
          </a:xfrm>
          <a:solidFill>
            <a:schemeClr val="bg1"/>
          </a:solidFill>
        </p:spPr>
        <p:style>
          <a:lnRef idx="2">
            <a:schemeClr val="dk1"/>
          </a:lnRef>
          <a:fillRef idx="1">
            <a:schemeClr val="lt1"/>
          </a:fillRef>
          <a:effectRef idx="0">
            <a:schemeClr val="dk1"/>
          </a:effectRef>
          <a:fontRef idx="minor">
            <a:schemeClr val="dk1"/>
          </a:fontRef>
        </p:style>
        <p:txBody>
          <a:bodyPr>
            <a:noAutofit/>
          </a:bodyPr>
          <a:lstStyle/>
          <a:p>
            <a:pPr marL="0" indent="0" algn="ctr">
              <a:buNone/>
            </a:pPr>
            <a:endParaRPr lang="tr-TR" sz="1300" b="1" u="sng" dirty="0">
              <a:latin typeface="Times New Roman" panose="02020603050405020304" pitchFamily="18" charset="0"/>
              <a:cs typeface="Times New Roman" panose="02020603050405020304" pitchFamily="18" charset="0"/>
            </a:endParaRPr>
          </a:p>
          <a:p>
            <a:pPr marL="0" indent="0" algn="ctr">
              <a:buNone/>
            </a:pPr>
            <a:r>
              <a:rPr lang="tr-TR" sz="1500" b="1" u="sng" dirty="0">
                <a:latin typeface="Times New Roman" panose="02020603050405020304" pitchFamily="18" charset="0"/>
                <a:cs typeface="Times New Roman" panose="02020603050405020304" pitchFamily="18" charset="0"/>
              </a:rPr>
              <a:t>POLİTİKA FAİZİ SEYRİ</a:t>
            </a:r>
          </a:p>
          <a:p>
            <a:pPr marL="0" indent="0" algn="ctr">
              <a:buNone/>
            </a:pPr>
            <a:r>
              <a:rPr lang="tr-TR" sz="1500" dirty="0">
                <a:latin typeface="Times New Roman" panose="02020603050405020304" pitchFamily="18" charset="0"/>
                <a:cs typeface="Times New Roman" panose="02020603050405020304" pitchFamily="18" charset="0"/>
              </a:rPr>
              <a:t>Önceki ekonomi yönetimi, serbest piyasa ekonomisine aykırı olarak BDDK'nın ve Merkez Bankası'nın aldığı kararlar ile zorlamayla politika faizini % 8,5 a düşürmüş olup,  piyasada ticari kredi faizleri de % 30-40'lardan % 11-12'lere düşmüştür.  Mehmet Şimşek in Hazine ve Maliye  bakanı olması ile Ortodoks politikalara dönülmüştür. Merkez bankası politika faizini  arttırmaya başlamış 22 Haziran 2023 tarihinde % 8,5‘dan %15‘e , temmuz ayında % 17,5 a , Ağustos ayında 25 e, Eylül de % 30 a ,Ekim de % 35 ’e , Kasım ayında ise % 40 ’a , Aralık ayında ise % 42,5 ’a , 2024 ocak ayında  % 45 e yükseltmiştir. 2024 şubat ayında  sabit tutmuştur. 2024 Mart ayında ise arttırmış ve % 50 yapmıştır. 2024 nisan, mayıs, haziran , temmuz, ağustos, eylül, ekim ve kasım ayında ise sabit kalmıştır. 2024 Aralık ayında ise 2,5 puan ve 2025 ocak ve mart ayında 2,5 düşmüş olup  % 42,5 olmuştur. 2025 nisan ayında ise 350 puan artmıştır ve % 46 olmuştur. Merkez Bankası </a:t>
            </a:r>
            <a:r>
              <a:rPr lang="tr-TR" sz="1500" dirty="0" err="1">
                <a:latin typeface="Times New Roman" panose="02020603050405020304" pitchFamily="18" charset="0"/>
                <a:cs typeface="Times New Roman" panose="02020603050405020304" pitchFamily="18" charset="0"/>
              </a:rPr>
              <a:t>hairan</a:t>
            </a:r>
            <a:r>
              <a:rPr lang="tr-TR" sz="1500" dirty="0">
                <a:latin typeface="Times New Roman" panose="02020603050405020304" pitchFamily="18" charset="0"/>
                <a:cs typeface="Times New Roman" panose="02020603050405020304" pitchFamily="18" charset="0"/>
              </a:rPr>
              <a:t> ayında faizi sabit tutmuştur.</a:t>
            </a:r>
          </a:p>
          <a:p>
            <a:pPr marL="0" indent="0" algn="ctr">
              <a:buNone/>
            </a:pPr>
            <a:endParaRPr lang="tr-TR" sz="1500" b="1" u="sng" dirty="0">
              <a:latin typeface="Times New Roman" panose="02020603050405020304" pitchFamily="18" charset="0"/>
              <a:cs typeface="Times New Roman" panose="02020603050405020304" pitchFamily="18" charset="0"/>
            </a:endParaRPr>
          </a:p>
          <a:p>
            <a:pPr marL="0" indent="0" algn="ctr">
              <a:buNone/>
            </a:pPr>
            <a:r>
              <a:rPr lang="tr-TR" sz="1600" b="1" u="sng" dirty="0">
                <a:highlight>
                  <a:srgbClr val="FFFF00"/>
                </a:highlight>
                <a:latin typeface="Times New Roman" panose="02020603050405020304" pitchFamily="18" charset="0"/>
                <a:cs typeface="Times New Roman" panose="02020603050405020304" pitchFamily="18" charset="0"/>
              </a:rPr>
              <a:t>POLİTİKA FAİZİ ÖNGÖRÜMÜZ</a:t>
            </a:r>
          </a:p>
          <a:p>
            <a:pPr marL="0" indent="0" algn="ctr">
              <a:buNone/>
            </a:pPr>
            <a:endParaRPr lang="tr-TR" sz="1600" b="1" u="sng" dirty="0">
              <a:highlight>
                <a:srgbClr val="FFFF00"/>
              </a:highlight>
              <a:latin typeface="Times New Roman" panose="02020603050405020304" pitchFamily="18" charset="0"/>
              <a:cs typeface="Times New Roman" panose="02020603050405020304" pitchFamily="18" charset="0"/>
            </a:endParaRPr>
          </a:p>
          <a:p>
            <a:pPr marL="0" indent="0" algn="ctr">
              <a:buNone/>
            </a:pPr>
            <a:r>
              <a:rPr lang="tr-TR" sz="1600" b="1" dirty="0">
                <a:highlight>
                  <a:srgbClr val="FFFF00"/>
                </a:highlight>
                <a:latin typeface="Times New Roman" panose="02020603050405020304" pitchFamily="18" charset="0"/>
                <a:cs typeface="Times New Roman" panose="02020603050405020304" pitchFamily="18" charset="0"/>
              </a:rPr>
              <a:t>Merkez Bankası 19 haziran 2025 tarihinde politika faizini  % 46 da sabit tutmuştur.</a:t>
            </a:r>
          </a:p>
          <a:p>
            <a:pPr marL="0" indent="0" algn="ctr">
              <a:buNone/>
            </a:pPr>
            <a:r>
              <a:rPr lang="tr-TR" sz="1600" b="1" dirty="0">
                <a:highlight>
                  <a:srgbClr val="FFFF00"/>
                </a:highlight>
                <a:latin typeface="Times New Roman" panose="02020603050405020304" pitchFamily="18" charset="0"/>
                <a:cs typeface="Times New Roman" panose="02020603050405020304" pitchFamily="18" charset="0"/>
              </a:rPr>
              <a:t> Biz, Merkez Bankası'nın  24 Temmuz 2025 tarihinde  faizi düşüreceğini öngörüyoruz.</a:t>
            </a:r>
          </a:p>
          <a:p>
            <a:pPr marL="0" indent="0" algn="ctr">
              <a:buNone/>
            </a:pPr>
            <a:endParaRPr lang="tr-TR" sz="1600" b="1" u="sng" dirty="0">
              <a:latin typeface="Times New Roman" panose="02020603050405020304" pitchFamily="18" charset="0"/>
              <a:cs typeface="Times New Roman" panose="02020603050405020304" pitchFamily="18" charset="0"/>
            </a:endParaRPr>
          </a:p>
          <a:p>
            <a:pPr marL="0" indent="0" algn="ctr">
              <a:buNone/>
            </a:pPr>
            <a:r>
              <a:rPr lang="tr-TR" sz="1600" b="1" u="sng" dirty="0">
                <a:latin typeface="Times New Roman" panose="02020603050405020304" pitchFamily="18" charset="0"/>
                <a:cs typeface="Times New Roman" panose="02020603050405020304" pitchFamily="18" charset="0"/>
              </a:rPr>
              <a:t>DİĞER FAİZLERİN  ORANLARI</a:t>
            </a:r>
          </a:p>
          <a:p>
            <a:pPr marL="0" indent="0" algn="ctr">
              <a:buNone/>
            </a:pPr>
            <a:r>
              <a:rPr lang="tr-TR" sz="1600" b="1" dirty="0">
                <a:latin typeface="Times New Roman" panose="02020603050405020304" pitchFamily="18" charset="0"/>
                <a:cs typeface="Times New Roman" panose="02020603050405020304" pitchFamily="18" charset="0"/>
              </a:rPr>
              <a:t>Politika faizinin % 46  olmasından dolayı</a:t>
            </a:r>
          </a:p>
          <a:p>
            <a:pPr marL="0" indent="0" algn="ctr">
              <a:buNone/>
            </a:pPr>
            <a:r>
              <a:rPr lang="tr-TR" sz="1600" b="1" dirty="0">
                <a:latin typeface="Times New Roman" panose="02020603050405020304" pitchFamily="18" charset="0"/>
                <a:cs typeface="Times New Roman" panose="02020603050405020304" pitchFamily="18" charset="0"/>
              </a:rPr>
              <a:t> 1- Piyasada rotatif faizler şu anda % 55-60 olmuştur.</a:t>
            </a:r>
          </a:p>
          <a:p>
            <a:pPr marL="0" indent="0" algn="ctr">
              <a:buNone/>
            </a:pPr>
            <a:r>
              <a:rPr lang="tr-TR" sz="1600" b="1" dirty="0">
                <a:solidFill>
                  <a:schemeClr val="tx1"/>
                </a:solidFill>
                <a:latin typeface="Times New Roman" panose="02020603050405020304" pitchFamily="18" charset="0"/>
                <a:cs typeface="Times New Roman" panose="02020603050405020304" pitchFamily="18" charset="0"/>
              </a:rPr>
              <a:t> 2- MB  TL  reeskont  kredi faiz oranı  6 ay vade % 22 civarıdır.  12 ay vade </a:t>
            </a:r>
            <a:r>
              <a:rPr lang="tr-TR" sz="1600" b="1" dirty="0" err="1">
                <a:solidFill>
                  <a:schemeClr val="tx1"/>
                </a:solidFill>
                <a:latin typeface="Times New Roman" panose="02020603050405020304" pitchFamily="18" charset="0"/>
                <a:cs typeface="Times New Roman" panose="02020603050405020304" pitchFamily="18" charset="0"/>
              </a:rPr>
              <a:t>vade</a:t>
            </a:r>
            <a:r>
              <a:rPr lang="tr-TR" sz="1600" b="1" dirty="0">
                <a:solidFill>
                  <a:schemeClr val="tx1"/>
                </a:solidFill>
                <a:latin typeface="Times New Roman" panose="02020603050405020304" pitchFamily="18" charset="0"/>
                <a:cs typeface="Times New Roman" panose="02020603050405020304" pitchFamily="18" charset="0"/>
              </a:rPr>
              <a:t> % 22,47 </a:t>
            </a:r>
            <a:r>
              <a:rPr lang="tr-TR" sz="1600" b="1" dirty="0" err="1">
                <a:solidFill>
                  <a:schemeClr val="tx1"/>
                </a:solidFill>
                <a:latin typeface="Times New Roman" panose="02020603050405020304" pitchFamily="18" charset="0"/>
                <a:cs typeface="Times New Roman" panose="02020603050405020304" pitchFamily="18" charset="0"/>
              </a:rPr>
              <a:t>dir</a:t>
            </a:r>
            <a:r>
              <a:rPr lang="tr-TR" sz="1600" b="1" dirty="0">
                <a:solidFill>
                  <a:schemeClr val="tx1"/>
                </a:solidFill>
                <a:latin typeface="Times New Roman" panose="02020603050405020304" pitchFamily="18" charset="0"/>
                <a:cs typeface="Times New Roman" panose="02020603050405020304" pitchFamily="18" charset="0"/>
              </a:rPr>
              <a:t>.                        ( Toplam maliyeti ise 6 ay vade % 28  – 12 ay vade  % 30 civarıdır. )</a:t>
            </a:r>
          </a:p>
          <a:p>
            <a:pPr marL="0" indent="0" algn="ctr">
              <a:buNone/>
            </a:pPr>
            <a:r>
              <a:rPr lang="tr-TR" sz="1600" b="1" dirty="0">
                <a:latin typeface="Times New Roman" panose="02020603050405020304" pitchFamily="18" charset="0"/>
                <a:cs typeface="Times New Roman" panose="02020603050405020304" pitchFamily="18" charset="0"/>
              </a:rPr>
              <a:t> 3- Spot ve taksitli kredi faiz oranı % 55-60 civarıdır.   4-Mevduat faiz oranı ise,  % 42-50  arasındadır.</a:t>
            </a:r>
          </a:p>
          <a:p>
            <a:pPr marL="0" indent="0" algn="ctr">
              <a:buNone/>
            </a:pPr>
            <a:endParaRPr lang="tr-TR" sz="1400" dirty="0">
              <a:latin typeface="Times New Roman" panose="02020603050405020304" pitchFamily="18" charset="0"/>
              <a:cs typeface="Times New Roman" panose="02020603050405020304" pitchFamily="18" charset="0"/>
            </a:endParaRPr>
          </a:p>
        </p:txBody>
      </p:sp>
      <p:sp>
        <p:nvSpPr>
          <p:cNvPr id="6" name="1 Başlık">
            <a:extLst>
              <a:ext uri="{FF2B5EF4-FFF2-40B4-BE49-F238E27FC236}">
                <a16:creationId xmlns:a16="http://schemas.microsoft.com/office/drawing/2014/main" id="{08A62865-AB8A-E02C-B5A5-139D55A87CD9}"/>
              </a:ext>
            </a:extLst>
          </p:cNvPr>
          <p:cNvSpPr txBox="1">
            <a:spLocks/>
          </p:cNvSpPr>
          <p:nvPr/>
        </p:nvSpPr>
        <p:spPr>
          <a:xfrm>
            <a:off x="59268" y="1"/>
            <a:ext cx="8975550" cy="411479"/>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600"/>
              </a:spcBef>
            </a:pPr>
            <a:r>
              <a:rPr lang="tr-TR" sz="2200" b="1" dirty="0">
                <a:solidFill>
                  <a:prstClr val="black"/>
                </a:solidFill>
                <a:latin typeface="Times New Roman" panose="02020603050405020304" pitchFamily="18" charset="0"/>
                <a:cs typeface="Times New Roman" panose="02020603050405020304" pitchFamily="18" charset="0"/>
              </a:rPr>
              <a:t>FAİZLERİN  SEYRİ  VE  ÖNGÖRÜMÜZ</a:t>
            </a:r>
          </a:p>
        </p:txBody>
      </p:sp>
    </p:spTree>
    <p:extLst>
      <p:ext uri="{BB962C8B-B14F-4D97-AF65-F5344CB8AC3E}">
        <p14:creationId xmlns:p14="http://schemas.microsoft.com/office/powerpoint/2010/main" val="30160702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BB2A-A47A-1612-692F-0A66CD2FEA57}"/>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8828A901-26C1-1764-FBA5-7C80A84D2A3A}"/>
              </a:ext>
            </a:extLst>
          </p:cNvPr>
          <p:cNvSpPr>
            <a:spLocks noGrp="1"/>
          </p:cNvSpPr>
          <p:nvPr>
            <p:ph idx="1"/>
          </p:nvPr>
        </p:nvSpPr>
        <p:spPr>
          <a:xfrm>
            <a:off x="59268" y="411481"/>
            <a:ext cx="9025464" cy="6446518"/>
          </a:xfrm>
          <a:noFill/>
        </p:spPr>
        <p:style>
          <a:lnRef idx="2">
            <a:schemeClr val="dk1"/>
          </a:lnRef>
          <a:fillRef idx="1">
            <a:schemeClr val="lt1"/>
          </a:fillRef>
          <a:effectRef idx="0">
            <a:schemeClr val="dk1"/>
          </a:effectRef>
          <a:fontRef idx="minor">
            <a:schemeClr val="dk1"/>
          </a:fontRef>
        </p:style>
        <p:txBody>
          <a:bodyPr>
            <a:noAutofit/>
          </a:bodyPr>
          <a:lstStyle/>
          <a:p>
            <a:pPr marL="0" indent="0" algn="ctr">
              <a:buNone/>
            </a:pPr>
            <a:endParaRPr lang="tr-TR" sz="1300" b="1" u="sng" dirty="0">
              <a:highlight>
                <a:srgbClr val="FFFF00"/>
              </a:highlight>
              <a:latin typeface="Times New Roman" panose="02020603050405020304" pitchFamily="18" charset="0"/>
              <a:cs typeface="Times New Roman" panose="02020603050405020304" pitchFamily="18" charset="0"/>
            </a:endParaRPr>
          </a:p>
          <a:p>
            <a:pPr marL="0" indent="0" algn="ctr">
              <a:buNone/>
            </a:pPr>
            <a:r>
              <a:rPr lang="tr-TR" sz="1500" b="1" u="sng" dirty="0">
                <a:highlight>
                  <a:srgbClr val="FFFF00"/>
                </a:highlight>
                <a:latin typeface="Times New Roman" panose="02020603050405020304" pitchFamily="18" charset="0"/>
                <a:cs typeface="Times New Roman" panose="02020603050405020304" pitchFamily="18" charset="0"/>
              </a:rPr>
              <a:t>KISA VE  ORTA VADEDE  ÖNGÖRÜMÜZ </a:t>
            </a:r>
          </a:p>
          <a:p>
            <a:pPr marL="0" indent="0" algn="ctr">
              <a:buNone/>
            </a:pPr>
            <a:r>
              <a:rPr lang="tr-TR" sz="1500" b="1" dirty="0">
                <a:highlight>
                  <a:srgbClr val="FFFF00"/>
                </a:highlight>
                <a:latin typeface="Times New Roman" panose="02020603050405020304" pitchFamily="18" charset="0"/>
                <a:cs typeface="Times New Roman" panose="02020603050405020304" pitchFamily="18" charset="0"/>
              </a:rPr>
              <a:t>Merkez Bankasının, 2025 Temmuz ayında % 90 ihtimal ile Politika faizini düşüreceğini tahmin ediyoruz.</a:t>
            </a:r>
          </a:p>
          <a:p>
            <a:pPr marL="0" indent="0" algn="ctr">
              <a:buNone/>
            </a:pPr>
            <a:r>
              <a:rPr lang="tr-TR" sz="1500" b="1" dirty="0">
                <a:latin typeface="Times New Roman" panose="02020603050405020304" pitchFamily="18" charset="0"/>
                <a:cs typeface="Times New Roman" panose="02020603050405020304" pitchFamily="18" charset="0"/>
              </a:rPr>
              <a:t>Enflasyon ise 2024 mayıs ayında % 75,45  ile zirve yapmıştır. </a:t>
            </a:r>
          </a:p>
          <a:p>
            <a:pPr marL="457200" indent="-457200" algn="ctr">
              <a:spcBef>
                <a:spcPts val="0"/>
              </a:spcBef>
              <a:buNone/>
            </a:pPr>
            <a:r>
              <a:rPr lang="tr-TR" sz="1500" b="1" dirty="0">
                <a:solidFill>
                  <a:prstClr val="black"/>
                </a:solidFill>
                <a:latin typeface="Times New Roman" pitchFamily="18" charset="0"/>
                <a:cs typeface="Times New Roman" pitchFamily="18" charset="0"/>
              </a:rPr>
              <a:t>2024 haziran ayından sonra enflasyon düşmeye başlamıştır.  Merkez bankası,  ilk faiz indirimini  26 Aralık 2024 tarihinde  250 baz puan yapmıştır. 2025  ocak ve mart ayında  tekrar 250 puan düşürmüştür.                   Nisan ayında ise 350 puan arttırmış ve Politika faizi % 46 olmuştur. Haziran da sabit tutmuştur.</a:t>
            </a:r>
          </a:p>
          <a:p>
            <a:pPr marL="457200" indent="-457200" algn="ctr">
              <a:spcBef>
                <a:spcPts val="0"/>
              </a:spcBef>
              <a:buNone/>
            </a:pPr>
            <a:endParaRPr lang="tr-TR" sz="1500" b="1" u="sng" dirty="0">
              <a:solidFill>
                <a:prstClr val="black"/>
              </a:solidFill>
              <a:highlight>
                <a:srgbClr val="FFFF00"/>
              </a:highlight>
              <a:latin typeface="Times New Roman" pitchFamily="18" charset="0"/>
              <a:cs typeface="Times New Roman" pitchFamily="18" charset="0"/>
            </a:endParaRPr>
          </a:p>
          <a:p>
            <a:pPr marL="457200" indent="-457200" algn="ctr">
              <a:spcBef>
                <a:spcPts val="0"/>
              </a:spcBef>
              <a:buNone/>
            </a:pPr>
            <a:r>
              <a:rPr lang="tr-TR" sz="1500" b="1" u="sng" dirty="0">
                <a:solidFill>
                  <a:prstClr val="black"/>
                </a:solidFill>
                <a:highlight>
                  <a:srgbClr val="FFFF00"/>
                </a:highlight>
                <a:latin typeface="Times New Roman" pitchFamily="18" charset="0"/>
                <a:cs typeface="Times New Roman" pitchFamily="18" charset="0"/>
              </a:rPr>
              <a:t>ÖNERİMİZ</a:t>
            </a:r>
          </a:p>
          <a:p>
            <a:pPr marL="457200" indent="-457200" algn="ctr">
              <a:spcBef>
                <a:spcPts val="0"/>
              </a:spcBef>
              <a:buNone/>
            </a:pPr>
            <a:r>
              <a:rPr lang="tr-TR" sz="1500" b="1" u="sng" dirty="0">
                <a:solidFill>
                  <a:prstClr val="black"/>
                </a:solidFill>
                <a:highlight>
                  <a:srgbClr val="FFFF00"/>
                </a:highlight>
                <a:latin typeface="Times New Roman" pitchFamily="18" charset="0"/>
                <a:cs typeface="Times New Roman" pitchFamily="18" charset="0"/>
              </a:rPr>
              <a:t>ÖNERİLMEYEN  KREDİLER </a:t>
            </a:r>
          </a:p>
          <a:p>
            <a:pPr marL="457200" indent="-457200" algn="ctr">
              <a:spcBef>
                <a:spcPts val="0"/>
              </a:spcBef>
              <a:buNone/>
            </a:pPr>
            <a:r>
              <a:rPr lang="tr-TR" sz="1500" b="1" dirty="0">
                <a:solidFill>
                  <a:prstClr val="black"/>
                </a:solidFill>
                <a:latin typeface="Times New Roman" pitchFamily="18" charset="0"/>
                <a:cs typeface="Times New Roman" pitchFamily="18" charset="0"/>
              </a:rPr>
              <a:t>1-Firmalarımızın,  mümkün ise, şu anda  kesinlikle  % 55-60 faiz ile TL spot ve  sabit taksitli  kredi kullanmasını tavsiye etmiyoruz </a:t>
            </a:r>
          </a:p>
          <a:p>
            <a:pPr marL="457200" indent="-457200" algn="ctr">
              <a:spcBef>
                <a:spcPts val="0"/>
              </a:spcBef>
              <a:buNone/>
            </a:pPr>
            <a:r>
              <a:rPr lang="tr-TR" sz="1500" b="1" dirty="0">
                <a:solidFill>
                  <a:prstClr val="black"/>
                </a:solidFill>
                <a:latin typeface="Times New Roman" pitchFamily="18" charset="0"/>
                <a:cs typeface="Times New Roman" pitchFamily="18" charset="0"/>
              </a:rPr>
              <a:t>2- Faizler 2024 Aralık ayında düşmeye başladığı için ve faizler 2025 yılında düşmeye devam edeceği için,       1 yıldan uzun vadeli  sabit faizli TL kredisi kullanmanızı önermiyoruz.</a:t>
            </a:r>
          </a:p>
          <a:p>
            <a:pPr marL="457200" indent="-457200" algn="ctr">
              <a:spcBef>
                <a:spcPts val="0"/>
              </a:spcBef>
              <a:buNone/>
            </a:pPr>
            <a:r>
              <a:rPr lang="tr-TR" sz="1500" b="1" u="sng" dirty="0">
                <a:solidFill>
                  <a:prstClr val="black"/>
                </a:solidFill>
                <a:highlight>
                  <a:srgbClr val="FFFF00"/>
                </a:highlight>
                <a:latin typeface="Times New Roman" pitchFamily="18" charset="0"/>
                <a:cs typeface="Times New Roman" pitchFamily="18" charset="0"/>
              </a:rPr>
              <a:t>ÖNERİLEN  KREDİLER </a:t>
            </a:r>
          </a:p>
          <a:p>
            <a:pPr marL="0" indent="0" algn="ctr">
              <a:buNone/>
            </a:pPr>
            <a:r>
              <a:rPr lang="tr-TR" sz="1500" b="1" dirty="0">
                <a:solidFill>
                  <a:schemeClr val="tx1"/>
                </a:solidFill>
                <a:latin typeface="Times New Roman" pitchFamily="18" charset="0"/>
                <a:cs typeface="Times New Roman" pitchFamily="18" charset="0"/>
              </a:rPr>
              <a:t>1- İhracatçı firmalarımızın  Şu anda  toplam maliyet  6 ay vade % 28   –  12 ay vade  % 30  ile                                </a:t>
            </a:r>
            <a:r>
              <a:rPr lang="tr-TR" sz="1500" b="1" dirty="0">
                <a:solidFill>
                  <a:schemeClr val="tx1"/>
                </a:solidFill>
                <a:highlight>
                  <a:srgbClr val="FFFF00"/>
                </a:highlight>
                <a:latin typeface="Times New Roman" pitchFamily="18" charset="0"/>
                <a:cs typeface="Times New Roman" pitchFamily="18" charset="0"/>
              </a:rPr>
              <a:t>MB TL reeskont kredisi kullanmasını öneriyoruz</a:t>
            </a:r>
            <a:r>
              <a:rPr lang="tr-TR" sz="1500" b="1" dirty="0">
                <a:solidFill>
                  <a:schemeClr val="tx1"/>
                </a:solidFill>
                <a:latin typeface="Times New Roman" pitchFamily="18" charset="0"/>
                <a:cs typeface="Times New Roman" pitchFamily="18" charset="0"/>
              </a:rPr>
              <a:t>.</a:t>
            </a:r>
          </a:p>
          <a:p>
            <a:pPr marL="0" indent="0" algn="ctr">
              <a:buNone/>
            </a:pPr>
            <a:r>
              <a:rPr lang="tr-TR" sz="1500" b="1" dirty="0">
                <a:solidFill>
                  <a:schemeClr val="tx1"/>
                </a:solidFill>
                <a:latin typeface="Times New Roman" pitchFamily="18" charset="0"/>
                <a:cs typeface="Times New Roman" pitchFamily="18" charset="0"/>
              </a:rPr>
              <a:t>2- İhracatçı firmalarımızın  </a:t>
            </a:r>
            <a:r>
              <a:rPr lang="tr-TR" sz="1500" b="1" dirty="0">
                <a:solidFill>
                  <a:schemeClr val="tx1"/>
                </a:solidFill>
                <a:highlight>
                  <a:srgbClr val="FFFF00"/>
                </a:highlight>
                <a:latin typeface="Times New Roman" pitchFamily="18" charset="0"/>
                <a:cs typeface="Times New Roman" pitchFamily="18" charset="0"/>
              </a:rPr>
              <a:t>% 41 (1 yıldan uzun)  -  % 43 ( 1 yıldan az)  ile  TL  Eximbank kredisi </a:t>
            </a:r>
            <a:r>
              <a:rPr lang="tr-TR" sz="1500" b="1" dirty="0">
                <a:solidFill>
                  <a:schemeClr val="tx1"/>
                </a:solidFill>
                <a:latin typeface="Times New Roman" pitchFamily="18" charset="0"/>
                <a:cs typeface="Times New Roman" pitchFamily="18" charset="0"/>
              </a:rPr>
              <a:t>kullanmasını öneriyoruz.</a:t>
            </a:r>
          </a:p>
          <a:p>
            <a:pPr marL="0" indent="0" algn="ctr">
              <a:buNone/>
            </a:pPr>
            <a:r>
              <a:rPr lang="tr-TR" sz="1500" b="1" dirty="0">
                <a:solidFill>
                  <a:prstClr val="black"/>
                </a:solidFill>
                <a:latin typeface="Times New Roman" pitchFamily="18" charset="0"/>
                <a:cs typeface="Times New Roman" pitchFamily="18" charset="0"/>
              </a:rPr>
              <a:t>3-   % 60-70 ihracatçı olmak şartıyla, Faiz oranı % 7-8 den aşağıda ve 4 ayı  (7 eşit taksit) geçmemek şartı ile döviz kredisi  tavsiye ediyoruz.</a:t>
            </a:r>
          </a:p>
          <a:p>
            <a:pPr marL="0" indent="0" algn="ctr">
              <a:buNone/>
            </a:pPr>
            <a:r>
              <a:rPr lang="tr-TR" sz="1500" b="1" dirty="0">
                <a:solidFill>
                  <a:prstClr val="black"/>
                </a:solidFill>
                <a:latin typeface="Times New Roman" pitchFamily="18" charset="0"/>
                <a:cs typeface="Times New Roman" pitchFamily="18" charset="0"/>
              </a:rPr>
              <a:t>4-  Bir yıldan uzun vadeli TLREF e veya POLİTİKA FAİZİNE bağlı kredi kullanılmasını öneriyoruz.</a:t>
            </a:r>
          </a:p>
          <a:p>
            <a:pPr marL="0" indent="0" algn="ctr">
              <a:buNone/>
            </a:pPr>
            <a:r>
              <a:rPr lang="tr-TR" sz="1500" b="1" dirty="0">
                <a:solidFill>
                  <a:prstClr val="black"/>
                </a:solidFill>
                <a:latin typeface="Times New Roman" pitchFamily="18" charset="0"/>
                <a:cs typeface="Times New Roman" pitchFamily="18" charset="0"/>
              </a:rPr>
              <a:t>5 –Firmalarımızın, Pazar payını kaybetmemek için ihracat yapmasını öneriyoruz.</a:t>
            </a:r>
          </a:p>
          <a:p>
            <a:pPr marL="0" indent="0" algn="ctr">
              <a:buNone/>
            </a:pPr>
            <a:r>
              <a:rPr lang="tr-TR" sz="1500" b="1" dirty="0">
                <a:solidFill>
                  <a:prstClr val="black"/>
                </a:solidFill>
                <a:latin typeface="Times New Roman" pitchFamily="18" charset="0"/>
                <a:cs typeface="Times New Roman" pitchFamily="18" charset="0"/>
              </a:rPr>
              <a:t>6-AYRICA,  Merkez Bankasının 5-10 yıl uzun vadeli TL Yatırım Teşvik Kredisi kullanılmasını tavsiye ediyoruz.</a:t>
            </a:r>
          </a:p>
          <a:p>
            <a:pPr marL="0" indent="0" algn="ctr">
              <a:buNone/>
            </a:pPr>
            <a:endParaRPr lang="tr-TR" sz="1400" dirty="0">
              <a:latin typeface="Times New Roman" panose="02020603050405020304" pitchFamily="18" charset="0"/>
              <a:cs typeface="Times New Roman" panose="02020603050405020304" pitchFamily="18" charset="0"/>
            </a:endParaRPr>
          </a:p>
        </p:txBody>
      </p:sp>
      <p:sp>
        <p:nvSpPr>
          <p:cNvPr id="6" name="1 Başlık">
            <a:extLst>
              <a:ext uri="{FF2B5EF4-FFF2-40B4-BE49-F238E27FC236}">
                <a16:creationId xmlns:a16="http://schemas.microsoft.com/office/drawing/2014/main" id="{003DB450-4885-E3AF-4811-EBFF7B6AA168}"/>
              </a:ext>
            </a:extLst>
          </p:cNvPr>
          <p:cNvSpPr txBox="1">
            <a:spLocks/>
          </p:cNvSpPr>
          <p:nvPr/>
        </p:nvSpPr>
        <p:spPr>
          <a:xfrm>
            <a:off x="59268" y="1"/>
            <a:ext cx="9025464" cy="537881"/>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600"/>
              </a:spcBef>
            </a:pPr>
            <a:r>
              <a:rPr lang="tr-TR" sz="2200" b="1" dirty="0">
                <a:solidFill>
                  <a:prstClr val="black"/>
                </a:solidFill>
                <a:latin typeface="Times New Roman" panose="02020603050405020304" pitchFamily="18" charset="0"/>
                <a:cs typeface="Times New Roman" panose="02020603050405020304" pitchFamily="18" charset="0"/>
              </a:rPr>
              <a:t>FAİZLER İLE İLGİLİ  ÖNGÖRÜMÜZ  ve ÖNERİMİZ</a:t>
            </a:r>
          </a:p>
        </p:txBody>
      </p:sp>
    </p:spTree>
    <p:extLst>
      <p:ext uri="{BB962C8B-B14F-4D97-AF65-F5344CB8AC3E}">
        <p14:creationId xmlns:p14="http://schemas.microsoft.com/office/powerpoint/2010/main" val="10772564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218154" y="3755209"/>
            <a:ext cx="8707692" cy="3057406"/>
          </a:xfrm>
          <a:prstGeom prst="rect">
            <a:avLst/>
          </a:prstGeom>
          <a:noFill/>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tr-TR" sz="1500" dirty="0">
                <a:solidFill>
                  <a:prstClr val="black"/>
                </a:solidFill>
                <a:latin typeface="Times New Roman" panose="02020603050405020304" pitchFamily="18" charset="0"/>
                <a:cs typeface="Times New Roman" panose="02020603050405020304" pitchFamily="18" charset="0"/>
              </a:rPr>
              <a:t>Sanayi metalleri </a:t>
            </a:r>
            <a:r>
              <a:rPr lang="tr-TR" sz="1500" dirty="0" err="1">
                <a:solidFill>
                  <a:prstClr val="black"/>
                </a:solidFill>
                <a:latin typeface="Times New Roman" panose="02020603050405020304" pitchFamily="18" charset="0"/>
                <a:cs typeface="Times New Roman" panose="02020603050405020304" pitchFamily="18" charset="0"/>
              </a:rPr>
              <a:t>pandemiden</a:t>
            </a:r>
            <a:r>
              <a:rPr lang="tr-TR" sz="1500" dirty="0">
                <a:solidFill>
                  <a:prstClr val="black"/>
                </a:solidFill>
                <a:latin typeface="Times New Roman" panose="02020603050405020304" pitchFamily="18" charset="0"/>
                <a:cs typeface="Times New Roman" panose="02020603050405020304" pitchFamily="18" charset="0"/>
              </a:rPr>
              <a:t> ve arz eksikliğinden dolayı, 2020 Mart ayından 2022 yılı Mart-Nisan ayına kadar 2 yıl boyunca devamlı olarak artmıştır.    Ve 2022 yılı Mart-Nisan ayında zirve yaptığını düşünüyoruz.</a:t>
            </a:r>
          </a:p>
          <a:p>
            <a:pPr marL="0" indent="0" algn="ctr">
              <a:buNone/>
            </a:pPr>
            <a:r>
              <a:rPr lang="tr-TR" sz="1600" b="1" dirty="0">
                <a:solidFill>
                  <a:prstClr val="black"/>
                </a:solidFill>
                <a:latin typeface="Times New Roman" panose="02020603050405020304" pitchFamily="18" charset="0"/>
                <a:cs typeface="Times New Roman" panose="02020603050405020304" pitchFamily="18" charset="0"/>
              </a:rPr>
              <a:t>Biz, bundan sonra  2025 ve 26 yılında dünyada ılımlı ekonomik yavaşlama beklediğimiz için,  sanayi metallerinin DÜŞÜK SEVİYEDE BELİRLİ BİR BANTDA YATAY  SEYREDECEĞİNİ  öngörüyoruz.                             </a:t>
            </a:r>
          </a:p>
          <a:p>
            <a:pPr marL="0" indent="0" algn="ctr">
              <a:buNone/>
            </a:pPr>
            <a:r>
              <a:rPr lang="tr-TR" sz="1600" b="1" dirty="0">
                <a:solidFill>
                  <a:prstClr val="black"/>
                </a:solidFill>
                <a:latin typeface="Times New Roman" panose="02020603050405020304" pitchFamily="18" charset="0"/>
                <a:cs typeface="Times New Roman" panose="02020603050405020304" pitchFamily="18" charset="0"/>
              </a:rPr>
              <a:t>Buna göre üretim ve alım-satım programının yapılmasını ve stok miktarının düzenlenmesini  öneriyoruz.</a:t>
            </a:r>
          </a:p>
          <a:p>
            <a:pPr algn="ctr">
              <a:buNone/>
            </a:pPr>
            <a:r>
              <a:rPr lang="tr-TR" sz="1600" b="1" dirty="0">
                <a:latin typeface="Times New Roman" pitchFamily="18" charset="0"/>
                <a:cs typeface="Times New Roman" pitchFamily="18" charset="0"/>
              </a:rPr>
              <a:t> </a:t>
            </a:r>
            <a:r>
              <a:rPr lang="tr-TR" sz="1600" b="1" dirty="0">
                <a:highlight>
                  <a:srgbClr val="FFFF00"/>
                </a:highlight>
                <a:latin typeface="Times New Roman" pitchFamily="18" charset="0"/>
                <a:cs typeface="Times New Roman" pitchFamily="18" charset="0"/>
              </a:rPr>
              <a:t>BAKIR İÇİN </a:t>
            </a:r>
            <a:r>
              <a:rPr lang="tr-TR" sz="1600" b="1" dirty="0">
                <a:latin typeface="Times New Roman" pitchFamily="18" charset="0"/>
                <a:cs typeface="Times New Roman" pitchFamily="18" charset="0"/>
              </a:rPr>
              <a:t>: Şu anda,  </a:t>
            </a:r>
            <a:r>
              <a:rPr lang="tr-TR" sz="1600" b="1" dirty="0">
                <a:highlight>
                  <a:srgbClr val="FFFF00"/>
                </a:highlight>
                <a:latin typeface="Times New Roman" pitchFamily="18" charset="0"/>
                <a:cs typeface="Times New Roman" pitchFamily="18" charset="0"/>
              </a:rPr>
              <a:t>9.000 - 9.500 dolar arasında </a:t>
            </a:r>
            <a:r>
              <a:rPr lang="tr-TR" sz="1600" b="1" dirty="0">
                <a:latin typeface="Times New Roman" pitchFamily="18" charset="0"/>
                <a:cs typeface="Times New Roman" pitchFamily="18" charset="0"/>
              </a:rPr>
              <a:t>alınmasını öneriyoruz.  </a:t>
            </a:r>
          </a:p>
          <a:p>
            <a:pPr algn="ctr">
              <a:buNone/>
            </a:pPr>
            <a:r>
              <a:rPr lang="tr-TR" sz="1600" b="1" dirty="0">
                <a:highlight>
                  <a:srgbClr val="FFFF00"/>
                </a:highlight>
                <a:latin typeface="Times New Roman" pitchFamily="18" charset="0"/>
                <a:cs typeface="Times New Roman" pitchFamily="18" charset="0"/>
              </a:rPr>
              <a:t>ÇİNKO İÇİN </a:t>
            </a:r>
            <a:r>
              <a:rPr lang="tr-TR" sz="1600" b="1" dirty="0">
                <a:latin typeface="Times New Roman" pitchFamily="18" charset="0"/>
                <a:cs typeface="Times New Roman" pitchFamily="18" charset="0"/>
              </a:rPr>
              <a:t>: Şu anda,  </a:t>
            </a:r>
            <a:r>
              <a:rPr lang="tr-TR" sz="1600" b="1" dirty="0">
                <a:highlight>
                  <a:srgbClr val="FFFF00"/>
                </a:highlight>
                <a:latin typeface="Times New Roman" pitchFamily="18" charset="0"/>
                <a:cs typeface="Times New Roman" pitchFamily="18" charset="0"/>
              </a:rPr>
              <a:t>2.500 - 2.800 dolar arasında </a:t>
            </a:r>
            <a:r>
              <a:rPr lang="tr-TR" sz="1600" b="1" dirty="0">
                <a:latin typeface="Times New Roman" pitchFamily="18" charset="0"/>
                <a:cs typeface="Times New Roman" pitchFamily="18" charset="0"/>
              </a:rPr>
              <a:t>alınmasını öneriyoruz.  </a:t>
            </a:r>
          </a:p>
          <a:p>
            <a:pPr marL="0" indent="0" algn="ctr">
              <a:buNone/>
            </a:pPr>
            <a:r>
              <a:rPr lang="tr-TR" sz="1600" b="1" dirty="0">
                <a:highlight>
                  <a:srgbClr val="FFFF00"/>
                </a:highlight>
                <a:latin typeface="Times New Roman" pitchFamily="18" charset="0"/>
                <a:cs typeface="Times New Roman" pitchFamily="18" charset="0"/>
              </a:rPr>
              <a:t>ALÜMİNYUM  İÇİN </a:t>
            </a:r>
            <a:r>
              <a:rPr lang="tr-TR" sz="1600" b="1" dirty="0">
                <a:latin typeface="Times New Roman" pitchFamily="18" charset="0"/>
                <a:cs typeface="Times New Roman" pitchFamily="18" charset="0"/>
              </a:rPr>
              <a:t>: Şu anda,  </a:t>
            </a:r>
            <a:r>
              <a:rPr lang="tr-TR" sz="1600" b="1" dirty="0">
                <a:highlight>
                  <a:srgbClr val="FFFF00"/>
                </a:highlight>
                <a:latin typeface="Times New Roman" pitchFamily="18" charset="0"/>
                <a:cs typeface="Times New Roman" pitchFamily="18" charset="0"/>
              </a:rPr>
              <a:t>2.200 - 2.500 dolar arasında </a:t>
            </a:r>
            <a:r>
              <a:rPr lang="tr-TR" sz="1600" b="1" dirty="0">
                <a:latin typeface="Times New Roman" pitchFamily="18" charset="0"/>
                <a:cs typeface="Times New Roman" pitchFamily="18" charset="0"/>
              </a:rPr>
              <a:t>alınmasını öneriyoruz.  </a:t>
            </a:r>
          </a:p>
          <a:p>
            <a:pPr marL="0" indent="0" algn="ctr">
              <a:buNone/>
            </a:pPr>
            <a:r>
              <a:rPr lang="tr-TR" sz="1600" b="1" dirty="0">
                <a:highlight>
                  <a:srgbClr val="FFFF00"/>
                </a:highlight>
                <a:latin typeface="Times New Roman" pitchFamily="18" charset="0"/>
                <a:cs typeface="Times New Roman" pitchFamily="18" charset="0"/>
              </a:rPr>
              <a:t>DEMİR-ÇELİK  İÇİN : </a:t>
            </a:r>
            <a:r>
              <a:rPr lang="tr-TR" sz="1600" b="1" dirty="0">
                <a:latin typeface="Times New Roman" pitchFamily="18" charset="0"/>
                <a:cs typeface="Times New Roman" pitchFamily="18" charset="0"/>
              </a:rPr>
              <a:t>Şu anda,  </a:t>
            </a:r>
            <a:r>
              <a:rPr lang="tr-TR" sz="1600" b="1" dirty="0">
                <a:highlight>
                  <a:srgbClr val="FFFF00"/>
                </a:highlight>
                <a:latin typeface="Times New Roman" pitchFamily="18" charset="0"/>
                <a:cs typeface="Times New Roman" pitchFamily="18" charset="0"/>
              </a:rPr>
              <a:t>500 - 550 dolar arasında </a:t>
            </a:r>
            <a:r>
              <a:rPr lang="tr-TR" sz="1600" b="1" dirty="0">
                <a:latin typeface="Times New Roman" pitchFamily="18" charset="0"/>
                <a:cs typeface="Times New Roman" pitchFamily="18" charset="0"/>
              </a:rPr>
              <a:t>alınmasını öneriyoruz</a:t>
            </a:r>
            <a:endParaRPr lang="tr-TR" sz="1600" dirty="0">
              <a:latin typeface="Times New Roman" pitchFamily="18" charset="0"/>
              <a:cs typeface="Times New Roman" pitchFamily="18" charset="0"/>
            </a:endParaRPr>
          </a:p>
          <a:p>
            <a:pPr marL="0" indent="0" algn="ctr">
              <a:buNone/>
            </a:pPr>
            <a:endParaRPr lang="tr-TR" sz="1600" b="1" dirty="0">
              <a:latin typeface="Times New Roman" pitchFamily="18" charset="0"/>
              <a:cs typeface="Times New Roman" pitchFamily="18" charset="0"/>
            </a:endParaRPr>
          </a:p>
          <a:p>
            <a:pPr marL="0" indent="0" algn="ctr">
              <a:buNone/>
            </a:pPr>
            <a:endParaRPr lang="tr-TR" sz="1500" b="1" dirty="0">
              <a:solidFill>
                <a:prstClr val="black"/>
              </a:solidFill>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218154" y="3346704"/>
            <a:ext cx="8707692" cy="408505"/>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tr-TR" sz="2500" b="1" dirty="0">
                <a:solidFill>
                  <a:prstClr val="black"/>
                </a:solidFill>
                <a:latin typeface="Times New Roman" panose="02020603050405020304" pitchFamily="18" charset="0"/>
                <a:cs typeface="Times New Roman" panose="02020603050405020304" pitchFamily="18" charset="0"/>
              </a:rPr>
              <a:t>SANAYİ METALLERİ FİYATI</a:t>
            </a:r>
          </a:p>
        </p:txBody>
      </p:sp>
      <p:sp>
        <p:nvSpPr>
          <p:cNvPr id="9" name="Content Placeholder 2"/>
          <p:cNvSpPr txBox="1">
            <a:spLocks/>
          </p:cNvSpPr>
          <p:nvPr/>
        </p:nvSpPr>
        <p:spPr>
          <a:xfrm>
            <a:off x="206850" y="612772"/>
            <a:ext cx="8718997" cy="408506"/>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tr-TR" sz="2500" b="1" dirty="0">
                <a:solidFill>
                  <a:prstClr val="black"/>
                </a:solidFill>
                <a:latin typeface="Times New Roman" panose="02020603050405020304" pitchFamily="18" charset="0"/>
                <a:cs typeface="Times New Roman" panose="02020603050405020304" pitchFamily="18" charset="0"/>
              </a:rPr>
              <a:t>BRENT PETROL FİYATI</a:t>
            </a:r>
          </a:p>
        </p:txBody>
      </p:sp>
      <p:sp>
        <p:nvSpPr>
          <p:cNvPr id="11" name="Content Placeholder 2"/>
          <p:cNvSpPr txBox="1">
            <a:spLocks/>
          </p:cNvSpPr>
          <p:nvPr/>
        </p:nvSpPr>
        <p:spPr>
          <a:xfrm>
            <a:off x="206848" y="1021279"/>
            <a:ext cx="8718998" cy="2325424"/>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tr-TR" sz="1400" dirty="0">
                <a:solidFill>
                  <a:prstClr val="black"/>
                </a:solidFill>
                <a:latin typeface="Times New Roman" panose="02020603050405020304" pitchFamily="18" charset="0"/>
                <a:cs typeface="Times New Roman" panose="02020603050405020304" pitchFamily="18" charset="0"/>
              </a:rPr>
              <a:t>Pandemiden dolayı 2020 Nisan ayında dip yapan brent petrol fiyatı, bu tarihten sonra devamlı olarak çıkış trendinde olmuştur. Brent petrol fiyatı, arz eksikliğinden ve Rusya-Ukrayna savaşından dolayı 2020 yılı Nisan ayından 2022 yılı Nisan ayına kadar 2 yıl boyunca devamlı olarak artmıştır. </a:t>
            </a:r>
          </a:p>
          <a:p>
            <a:pPr marL="0" indent="0" algn="ctr">
              <a:buNone/>
            </a:pPr>
            <a:r>
              <a:rPr lang="tr-TR" sz="1400" dirty="0">
                <a:solidFill>
                  <a:prstClr val="black"/>
                </a:solidFill>
                <a:latin typeface="Times New Roman" panose="02020603050405020304" pitchFamily="18" charset="0"/>
                <a:cs typeface="Times New Roman" panose="02020603050405020304" pitchFamily="18" charset="0"/>
              </a:rPr>
              <a:t>Biz, </a:t>
            </a:r>
            <a:r>
              <a:rPr lang="tr-TR" sz="1400" dirty="0" err="1">
                <a:solidFill>
                  <a:prstClr val="black"/>
                </a:solidFill>
                <a:latin typeface="Times New Roman" panose="02020603050405020304" pitchFamily="18" charset="0"/>
                <a:cs typeface="Times New Roman" panose="02020603050405020304" pitchFamily="18" charset="0"/>
              </a:rPr>
              <a:t>brent</a:t>
            </a:r>
            <a:r>
              <a:rPr lang="tr-TR" sz="1400" dirty="0">
                <a:solidFill>
                  <a:prstClr val="black"/>
                </a:solidFill>
                <a:latin typeface="Times New Roman" panose="02020603050405020304" pitchFamily="18" charset="0"/>
                <a:cs typeface="Times New Roman" panose="02020603050405020304" pitchFamily="18" charset="0"/>
              </a:rPr>
              <a:t> petrol fiyatının 8 Mart 2022 tarihinde 133 dolar ile zirve yaptığını düşünüyoruz. </a:t>
            </a:r>
          </a:p>
          <a:p>
            <a:pPr marL="0" indent="0" algn="ctr">
              <a:buNone/>
            </a:pPr>
            <a:r>
              <a:rPr lang="tr-TR" sz="1400" dirty="0">
                <a:solidFill>
                  <a:prstClr val="black"/>
                </a:solidFill>
                <a:latin typeface="Times New Roman" panose="02020603050405020304" pitchFamily="18" charset="0"/>
                <a:cs typeface="Times New Roman" panose="02020603050405020304" pitchFamily="18" charset="0"/>
              </a:rPr>
              <a:t>Biz, Rusya-Ukrayna savaşının 2025  yılında biteceğini tahmin ediyoruz. Ancak 2026 yılı sonuna kadar dünyada gelişmiş ülkelerde ılımlı ekonomik resesyon beklediğimiz için brent petrolün 100 doları geçmeyeceğini öngörüyoruz.</a:t>
            </a:r>
          </a:p>
          <a:p>
            <a:pPr algn="ctr">
              <a:buNone/>
            </a:pPr>
            <a:r>
              <a:rPr lang="tr-TR" sz="1600" b="1" dirty="0">
                <a:latin typeface="Times New Roman" pitchFamily="18" charset="0"/>
                <a:cs typeface="Times New Roman" pitchFamily="18" charset="0"/>
              </a:rPr>
              <a:t>Biz, </a:t>
            </a:r>
            <a:r>
              <a:rPr lang="tr-TR" sz="1600" dirty="0">
                <a:latin typeface="Times New Roman" pitchFamily="18" charset="0"/>
                <a:cs typeface="Times New Roman" pitchFamily="18" charset="0"/>
              </a:rPr>
              <a:t>Brent petrolün </a:t>
            </a:r>
            <a:r>
              <a:rPr lang="tr-TR" sz="1600" b="1" dirty="0">
                <a:latin typeface="Times New Roman" pitchFamily="18" charset="0"/>
                <a:cs typeface="Times New Roman" pitchFamily="18" charset="0"/>
              </a:rPr>
              <a:t>Kısa ve Orta vadede 60 - 75  dolar arasında  hareket edeceğini öngörüyoruz. </a:t>
            </a:r>
          </a:p>
          <a:p>
            <a:pPr marL="0" indent="0" algn="ctr">
              <a:buNone/>
            </a:pPr>
            <a:r>
              <a:rPr lang="tr-TR" sz="1600" b="1" dirty="0">
                <a:solidFill>
                  <a:prstClr val="black"/>
                </a:solidFill>
                <a:latin typeface="Times New Roman" panose="02020603050405020304" pitchFamily="18" charset="0"/>
                <a:cs typeface="Times New Roman" panose="02020603050405020304" pitchFamily="18" charset="0"/>
              </a:rPr>
              <a:t>Buna göre üretim ve alım-satım programının yapılmasını ve stok miktarının düzenlenmesini tavsiye ediyoruz.</a:t>
            </a:r>
          </a:p>
        </p:txBody>
      </p:sp>
      <p:sp>
        <p:nvSpPr>
          <p:cNvPr id="12" name="1 Başlık"/>
          <p:cNvSpPr txBox="1">
            <a:spLocks/>
          </p:cNvSpPr>
          <p:nvPr/>
        </p:nvSpPr>
        <p:spPr>
          <a:xfrm>
            <a:off x="206849" y="78884"/>
            <a:ext cx="8718997" cy="577385"/>
          </a:xfrm>
          <a:prstGeom prst="rect">
            <a:avLst/>
          </a:prstGeom>
          <a:solidFill>
            <a:schemeClr val="accent2">
              <a:lumMod val="20000"/>
              <a:lumOff val="80000"/>
            </a:schemeClr>
          </a:solidFill>
          <a:ln>
            <a:solidFill>
              <a:schemeClr val="accent1"/>
            </a:solidFill>
          </a:ln>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sz="3200" b="1" dirty="0">
                <a:solidFill>
                  <a:prstClr val="black"/>
                </a:solidFill>
              </a:rPr>
              <a:t>2025 - 26  YILI İÇİN İŞVERENLERE ÖNERİLERİMİZ</a:t>
            </a:r>
          </a:p>
        </p:txBody>
      </p:sp>
    </p:spTree>
    <p:extLst>
      <p:ext uri="{BB962C8B-B14F-4D97-AF65-F5344CB8AC3E}">
        <p14:creationId xmlns:p14="http://schemas.microsoft.com/office/powerpoint/2010/main" val="20754241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FF185-094F-C243-F943-9919A11CE442}"/>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02FDF365-26E3-6825-FB48-F489CB4DE707}"/>
              </a:ext>
            </a:extLst>
          </p:cNvPr>
          <p:cNvSpPr>
            <a:spLocks noGrp="1"/>
          </p:cNvSpPr>
          <p:nvPr>
            <p:ph idx="1"/>
          </p:nvPr>
        </p:nvSpPr>
        <p:spPr>
          <a:xfrm>
            <a:off x="142844" y="662473"/>
            <a:ext cx="8858312" cy="6052675"/>
          </a:xfrm>
          <a:solidFill>
            <a:schemeClr val="bg1"/>
          </a:solidFill>
        </p:spPr>
        <p:style>
          <a:lnRef idx="2">
            <a:schemeClr val="dk1"/>
          </a:lnRef>
          <a:fillRef idx="1">
            <a:schemeClr val="lt1"/>
          </a:fillRef>
          <a:effectRef idx="0">
            <a:schemeClr val="dk1"/>
          </a:effectRef>
          <a:fontRef idx="minor">
            <a:schemeClr val="dk1"/>
          </a:fontRef>
        </p:style>
        <p:txBody>
          <a:bodyPr>
            <a:normAutofit fontScale="25000" lnSpcReduction="20000"/>
          </a:bodyPr>
          <a:lstStyle/>
          <a:p>
            <a:pPr marL="0" indent="0" algn="ctr">
              <a:buNone/>
            </a:pPr>
            <a:r>
              <a:rPr lang="tr-TR" sz="2500" dirty="0">
                <a:latin typeface="Times New Roman" pitchFamily="18" charset="0"/>
                <a:cs typeface="Times New Roman" pitchFamily="18" charset="0"/>
              </a:rPr>
              <a:t>Euro/Dolar paritesini etkileyecek en önemli faktör, </a:t>
            </a:r>
          </a:p>
          <a:p>
            <a:pPr marL="0" indent="0" algn="ctr">
              <a:buNone/>
            </a:pPr>
            <a:r>
              <a:rPr lang="tr-TR" sz="2500" b="1" dirty="0">
                <a:latin typeface="Times New Roman" pitchFamily="18" charset="0"/>
                <a:cs typeface="Times New Roman" pitchFamily="18" charset="0"/>
              </a:rPr>
              <a:t>ABD </a:t>
            </a:r>
            <a:r>
              <a:rPr lang="tr-TR" sz="2500" b="1" dirty="0" err="1">
                <a:latin typeface="Times New Roman" pitchFamily="18" charset="0"/>
                <a:cs typeface="Times New Roman" pitchFamily="18" charset="0"/>
              </a:rPr>
              <a:t>nin</a:t>
            </a:r>
            <a:r>
              <a:rPr lang="tr-TR" sz="2500" b="1" dirty="0">
                <a:latin typeface="Times New Roman" pitchFamily="18" charset="0"/>
                <a:cs typeface="Times New Roman" pitchFamily="18" charset="0"/>
              </a:rPr>
              <a:t> ve AB </a:t>
            </a:r>
            <a:r>
              <a:rPr lang="tr-TR" sz="2500" b="1" dirty="0" err="1">
                <a:latin typeface="Times New Roman" pitchFamily="18" charset="0"/>
                <a:cs typeface="Times New Roman" pitchFamily="18" charset="0"/>
              </a:rPr>
              <a:t>nin</a:t>
            </a:r>
            <a:r>
              <a:rPr lang="tr-TR" sz="2500" b="1" dirty="0">
                <a:latin typeface="Times New Roman" pitchFamily="18" charset="0"/>
                <a:cs typeface="Times New Roman" pitchFamily="18" charset="0"/>
              </a:rPr>
              <a:t> ekonomik durumu ve </a:t>
            </a:r>
          </a:p>
          <a:p>
            <a:pPr marL="0" indent="0" algn="ctr">
              <a:buNone/>
            </a:pPr>
            <a:r>
              <a:rPr lang="tr-TR" sz="2500" b="1" dirty="0">
                <a:latin typeface="Times New Roman" pitchFamily="18" charset="0"/>
                <a:cs typeface="Times New Roman" pitchFamily="18" charset="0"/>
              </a:rPr>
              <a:t>FED’in ve AMB’nin alacağı ve uygulayacağı para politikalarıdır.</a:t>
            </a:r>
          </a:p>
          <a:p>
            <a:pPr marL="0" indent="0" algn="ctr">
              <a:buNone/>
            </a:pPr>
            <a:r>
              <a:rPr lang="tr-TR" sz="2500" b="1" dirty="0">
                <a:latin typeface="Times New Roman" pitchFamily="18" charset="0"/>
                <a:cs typeface="Times New Roman" pitchFamily="18" charset="0"/>
              </a:rPr>
              <a:t>BİZ ,   6  OCAK 2021 TARİHİNDEN BU YANA   DÜŞÜŞ TRENDİNDE OLAN  EURO DOLAR PARİTESİNİN</a:t>
            </a:r>
          </a:p>
          <a:p>
            <a:pPr marL="0" indent="0" algn="ctr">
              <a:buNone/>
            </a:pPr>
            <a:r>
              <a:rPr lang="tr-TR" sz="2500" b="1" dirty="0">
                <a:latin typeface="Times New Roman" pitchFamily="18" charset="0"/>
                <a:cs typeface="Times New Roman" pitchFamily="18" charset="0"/>
              </a:rPr>
              <a:t>  DÜŞÜŞ TRENDİNİ , 28 EYLÜL 2022 TARİHİNDE  0,9535  DEĞERİ İLE BİTİRDİĞİNİ  DÜŞÜNÜYORUZ. </a:t>
            </a:r>
          </a:p>
          <a:p>
            <a:pPr marL="0" indent="0" algn="ctr">
              <a:buNone/>
            </a:pPr>
            <a:endParaRPr lang="tr-TR" sz="2500" b="1" dirty="0">
              <a:latin typeface="Times New Roman" pitchFamily="18" charset="0"/>
              <a:cs typeface="Times New Roman" pitchFamily="18" charset="0"/>
            </a:endParaRPr>
          </a:p>
          <a:p>
            <a:pPr marL="514350" indent="-514350" algn="ctr">
              <a:buClrTx/>
              <a:buNone/>
            </a:pPr>
            <a:endParaRPr lang="tr-TR" sz="2500" b="1" dirty="0">
              <a:solidFill>
                <a:schemeClr val="tx1"/>
              </a:solidFill>
              <a:latin typeface="Times New Roman" pitchFamily="18" charset="0"/>
              <a:cs typeface="Times New Roman" pitchFamily="18" charset="0"/>
            </a:endParaRPr>
          </a:p>
          <a:p>
            <a:pPr algn="ctr">
              <a:buClrTx/>
              <a:buNone/>
            </a:pPr>
            <a:r>
              <a:rPr lang="tr-TR" sz="7200" b="1" u="sng" dirty="0">
                <a:latin typeface="Times New Roman" pitchFamily="18" charset="0"/>
                <a:cs typeface="Times New Roman" pitchFamily="18" charset="0"/>
              </a:rPr>
              <a:t>KISA VADEDE  2025 YILI  1-2 AY</a:t>
            </a:r>
          </a:p>
          <a:p>
            <a:pPr algn="ctr">
              <a:buClrTx/>
              <a:buNone/>
            </a:pPr>
            <a:endParaRPr lang="tr-TR" sz="7200" b="1" u="sng" dirty="0">
              <a:latin typeface="Times New Roman" pitchFamily="18" charset="0"/>
              <a:cs typeface="Times New Roman" pitchFamily="18" charset="0"/>
            </a:endParaRPr>
          </a:p>
          <a:p>
            <a:pPr marL="514350" indent="-514350" algn="ctr">
              <a:buNone/>
            </a:pPr>
            <a:r>
              <a:rPr lang="tr-TR" sz="7200" b="1" dirty="0">
                <a:latin typeface="Times New Roman" pitchFamily="18" charset="0"/>
                <a:cs typeface="Times New Roman" pitchFamily="18" charset="0"/>
              </a:rPr>
              <a:t>Euro/Dolar paritesinin </a:t>
            </a:r>
            <a:r>
              <a:rPr lang="tr-TR" sz="7200" b="1" dirty="0">
                <a:solidFill>
                  <a:schemeClr val="tx1"/>
                </a:solidFill>
                <a:highlight>
                  <a:srgbClr val="FFFF00"/>
                </a:highlight>
                <a:latin typeface="Times New Roman" pitchFamily="18" charset="0"/>
                <a:cs typeface="Times New Roman" pitchFamily="18" charset="0"/>
              </a:rPr>
              <a:t>1,14  ile 1,20  arasında hareket edeceğini  </a:t>
            </a:r>
            <a:r>
              <a:rPr lang="tr-TR" sz="7200" b="1" dirty="0">
                <a:solidFill>
                  <a:schemeClr val="tx1"/>
                </a:solidFill>
                <a:latin typeface="Times New Roman" pitchFamily="18" charset="0"/>
                <a:cs typeface="Times New Roman" pitchFamily="18" charset="0"/>
              </a:rPr>
              <a:t>tahmin ediyoruz.</a:t>
            </a:r>
          </a:p>
          <a:p>
            <a:pPr marL="514350" indent="-514350" algn="ctr">
              <a:buNone/>
            </a:pPr>
            <a:endParaRPr lang="tr-TR" sz="7200" b="1" dirty="0">
              <a:solidFill>
                <a:schemeClr val="tx1"/>
              </a:solidFill>
              <a:latin typeface="Times New Roman" pitchFamily="18" charset="0"/>
              <a:cs typeface="Times New Roman" pitchFamily="18" charset="0"/>
            </a:endParaRPr>
          </a:p>
          <a:p>
            <a:pPr marL="514350" indent="-514350" algn="ctr">
              <a:buNone/>
            </a:pPr>
            <a:r>
              <a:rPr lang="tr-TR" sz="7200" b="1" u="sng" dirty="0">
                <a:latin typeface="Times New Roman" pitchFamily="18" charset="0"/>
                <a:cs typeface="Times New Roman" pitchFamily="18" charset="0"/>
              </a:rPr>
              <a:t>ORTA VE UZUN  VADEDE  2025 – 26   YILI </a:t>
            </a:r>
          </a:p>
          <a:p>
            <a:pPr marL="514350" indent="-514350" algn="ctr">
              <a:buNone/>
            </a:pPr>
            <a:endParaRPr lang="tr-TR" sz="7200" b="1" u="sng" dirty="0">
              <a:latin typeface="Times New Roman" pitchFamily="18" charset="0"/>
              <a:cs typeface="Times New Roman" pitchFamily="18" charset="0"/>
            </a:endParaRPr>
          </a:p>
          <a:p>
            <a:pPr marL="514350" indent="-514350" algn="ctr">
              <a:buNone/>
            </a:pPr>
            <a:r>
              <a:rPr lang="tr-TR" sz="7200" b="1" dirty="0">
                <a:latin typeface="Times New Roman" pitchFamily="18" charset="0"/>
                <a:cs typeface="Times New Roman" pitchFamily="18" charset="0"/>
              </a:rPr>
              <a:t>Euro/Dolar paritesinin </a:t>
            </a:r>
            <a:r>
              <a:rPr lang="tr-TR" sz="7200" b="1" dirty="0">
                <a:solidFill>
                  <a:schemeClr val="tx1"/>
                </a:solidFill>
                <a:highlight>
                  <a:srgbClr val="FFFF00"/>
                </a:highlight>
                <a:latin typeface="Times New Roman" pitchFamily="18" charset="0"/>
                <a:cs typeface="Times New Roman" pitchFamily="18" charset="0"/>
              </a:rPr>
              <a:t>1,20 yi geçeceğini </a:t>
            </a:r>
            <a:r>
              <a:rPr lang="tr-TR" sz="7200" b="1" dirty="0">
                <a:solidFill>
                  <a:schemeClr val="tx1"/>
                </a:solidFill>
                <a:latin typeface="Times New Roman" pitchFamily="18" charset="0"/>
                <a:cs typeface="Times New Roman" pitchFamily="18" charset="0"/>
              </a:rPr>
              <a:t>tahmin ediyoruz.</a:t>
            </a:r>
          </a:p>
          <a:p>
            <a:pPr marL="514350" indent="-514350" algn="ctr">
              <a:buNone/>
            </a:pPr>
            <a:endParaRPr lang="tr-TR" sz="4900" b="1" dirty="0">
              <a:solidFill>
                <a:schemeClr val="tx1"/>
              </a:solidFill>
              <a:latin typeface="Times New Roman" pitchFamily="18" charset="0"/>
              <a:cs typeface="Times New Roman" pitchFamily="18" charset="0"/>
            </a:endParaRPr>
          </a:p>
          <a:p>
            <a:pPr marL="0" indent="0" algn="ctr">
              <a:buNone/>
            </a:pPr>
            <a:r>
              <a:rPr lang="tr-TR" sz="6400" b="1" u="sng" dirty="0">
                <a:solidFill>
                  <a:prstClr val="black"/>
                </a:solidFill>
                <a:highlight>
                  <a:srgbClr val="FFFF00"/>
                </a:highlight>
                <a:latin typeface="Times New Roman" panose="02020603050405020304" pitchFamily="18" charset="0"/>
                <a:cs typeface="Times New Roman" panose="02020603050405020304" pitchFamily="18" charset="0"/>
              </a:rPr>
              <a:t>ÖNERİMİZ</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1- Borcumuzun dolar, alacağımızın Euro olmasını öneriyoruz.</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2- Eğer Euro ile mal satıyorsak, paritenin 1,14  alınmasını</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Eğer, dolar ile mal satıyorsak paritenin 1,20 alınmasını öneriyoruz.</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3-    1,22 civarında Euro-Dolar parite </a:t>
            </a:r>
            <a:r>
              <a:rPr lang="tr-TR" sz="6400" b="1" dirty="0" err="1">
                <a:solidFill>
                  <a:prstClr val="black"/>
                </a:solidFill>
                <a:latin typeface="Times New Roman" panose="02020603050405020304" pitchFamily="18" charset="0"/>
                <a:cs typeface="Times New Roman" panose="02020603050405020304" pitchFamily="18" charset="0"/>
              </a:rPr>
              <a:t>forwardı</a:t>
            </a:r>
            <a:r>
              <a:rPr lang="tr-TR" sz="6400" b="1" dirty="0">
                <a:solidFill>
                  <a:prstClr val="black"/>
                </a:solidFill>
                <a:latin typeface="Times New Roman" panose="02020603050405020304" pitchFamily="18" charset="0"/>
                <a:cs typeface="Times New Roman" panose="02020603050405020304" pitchFamily="18" charset="0"/>
              </a:rPr>
              <a:t> yapılmasını  tavsiye ediyoruz.</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4-   1,14 civarında  Dolar-Euro  parite </a:t>
            </a:r>
            <a:r>
              <a:rPr lang="tr-TR" sz="6400" b="1" dirty="0" err="1">
                <a:solidFill>
                  <a:prstClr val="black"/>
                </a:solidFill>
                <a:highlight>
                  <a:srgbClr val="FFFF00"/>
                </a:highlight>
                <a:latin typeface="Times New Roman" panose="02020603050405020304" pitchFamily="18" charset="0"/>
                <a:cs typeface="Times New Roman" panose="02020603050405020304" pitchFamily="18" charset="0"/>
              </a:rPr>
              <a:t>forwardı</a:t>
            </a: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 yapılmasını  tavsiye ediyoruz.</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5- Elimizde nakit dolar var ise,  1,14 civarında  Euro’ya çevrilmesini,</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6- Elimizde nakit Euro var ise, 1,22 civarında Dolar’a çevrilmesini,</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7- Eğer Euro borcumuz var ise,  1,14 civarında </a:t>
            </a:r>
            <a:r>
              <a:rPr lang="tr-TR" sz="6400" b="1" dirty="0" err="1">
                <a:solidFill>
                  <a:prstClr val="black"/>
                </a:solidFill>
                <a:highlight>
                  <a:srgbClr val="FFFF00"/>
                </a:highlight>
                <a:latin typeface="Times New Roman" panose="02020603050405020304" pitchFamily="18" charset="0"/>
                <a:cs typeface="Times New Roman" panose="02020603050405020304" pitchFamily="18" charset="0"/>
              </a:rPr>
              <a:t>forward</a:t>
            </a: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 yapılmasını Dolara çevrilmesini,</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8- Eğer Dolar borcumuz var ise, 1,22 civarında </a:t>
            </a:r>
            <a:r>
              <a:rPr lang="tr-TR" sz="6400" b="1" dirty="0" err="1">
                <a:solidFill>
                  <a:prstClr val="black"/>
                </a:solidFill>
                <a:latin typeface="Times New Roman" panose="02020603050405020304" pitchFamily="18" charset="0"/>
                <a:cs typeface="Times New Roman" panose="02020603050405020304" pitchFamily="18" charset="0"/>
              </a:rPr>
              <a:t>forward</a:t>
            </a:r>
            <a:r>
              <a:rPr lang="tr-TR" sz="6400" b="1" dirty="0">
                <a:solidFill>
                  <a:prstClr val="black"/>
                </a:solidFill>
                <a:latin typeface="Times New Roman" panose="02020603050405020304" pitchFamily="18" charset="0"/>
                <a:cs typeface="Times New Roman" panose="02020603050405020304" pitchFamily="18" charset="0"/>
              </a:rPr>
              <a:t> yapılmasını </a:t>
            </a:r>
            <a:r>
              <a:rPr lang="tr-TR" sz="6400" b="1" dirty="0" err="1">
                <a:solidFill>
                  <a:prstClr val="black"/>
                </a:solidFill>
                <a:latin typeface="Times New Roman" panose="02020603050405020304" pitchFamily="18" charset="0"/>
                <a:cs typeface="Times New Roman" panose="02020603050405020304" pitchFamily="18" charset="0"/>
              </a:rPr>
              <a:t>Eoroya</a:t>
            </a:r>
            <a:r>
              <a:rPr lang="tr-TR" sz="6400" b="1" dirty="0">
                <a:solidFill>
                  <a:prstClr val="black"/>
                </a:solidFill>
                <a:latin typeface="Times New Roman" panose="02020603050405020304" pitchFamily="18" charset="0"/>
                <a:cs typeface="Times New Roman" panose="02020603050405020304" pitchFamily="18" charset="0"/>
              </a:rPr>
              <a:t> çevrilmesini,</a:t>
            </a:r>
          </a:p>
          <a:p>
            <a:pPr marL="0" indent="0" algn="ctr">
              <a:buNone/>
            </a:pP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 9- Eğer Dolar alacağımız var ise,  1,14 civarında  </a:t>
            </a:r>
            <a:r>
              <a:rPr lang="tr-TR" sz="6400" b="1" dirty="0" err="1">
                <a:solidFill>
                  <a:prstClr val="black"/>
                </a:solidFill>
                <a:highlight>
                  <a:srgbClr val="FFFF00"/>
                </a:highlight>
                <a:latin typeface="Times New Roman" panose="02020603050405020304" pitchFamily="18" charset="0"/>
                <a:cs typeface="Times New Roman" panose="02020603050405020304" pitchFamily="18" charset="0"/>
              </a:rPr>
              <a:t>forward</a:t>
            </a:r>
            <a:r>
              <a:rPr lang="tr-TR" sz="6400" b="1" dirty="0">
                <a:solidFill>
                  <a:prstClr val="black"/>
                </a:solidFill>
                <a:highlight>
                  <a:srgbClr val="FFFF00"/>
                </a:highlight>
                <a:latin typeface="Times New Roman" panose="02020603050405020304" pitchFamily="18" charset="0"/>
                <a:cs typeface="Times New Roman" panose="02020603050405020304" pitchFamily="18" charset="0"/>
              </a:rPr>
              <a:t> yapılmasını Euro’ya çevrilmesini</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 10- Eğer Euro alacağımız var ise, 1,22 civarında </a:t>
            </a:r>
            <a:r>
              <a:rPr lang="tr-TR" sz="6400" b="1" dirty="0" err="1">
                <a:solidFill>
                  <a:prstClr val="black"/>
                </a:solidFill>
                <a:latin typeface="Times New Roman" panose="02020603050405020304" pitchFamily="18" charset="0"/>
                <a:cs typeface="Times New Roman" panose="02020603050405020304" pitchFamily="18" charset="0"/>
              </a:rPr>
              <a:t>forward</a:t>
            </a:r>
            <a:r>
              <a:rPr lang="tr-TR" sz="6400" b="1" dirty="0">
                <a:solidFill>
                  <a:prstClr val="black"/>
                </a:solidFill>
                <a:latin typeface="Times New Roman" panose="02020603050405020304" pitchFamily="18" charset="0"/>
                <a:cs typeface="Times New Roman" panose="02020603050405020304" pitchFamily="18" charset="0"/>
              </a:rPr>
              <a:t> yapılmasını Dolara çevrilmesini</a:t>
            </a:r>
          </a:p>
          <a:p>
            <a:pPr marL="0" indent="0" algn="ctr">
              <a:buNone/>
            </a:pPr>
            <a:r>
              <a:rPr lang="tr-TR" sz="6400" b="1" dirty="0">
                <a:solidFill>
                  <a:prstClr val="black"/>
                </a:solidFill>
                <a:latin typeface="Times New Roman" panose="02020603050405020304" pitchFamily="18" charset="0"/>
                <a:cs typeface="Times New Roman" panose="02020603050405020304" pitchFamily="18" charset="0"/>
              </a:rPr>
              <a:t> öneriyoruz.</a:t>
            </a:r>
            <a:endParaRPr lang="tr-TR" sz="6400" b="1" dirty="0">
              <a:latin typeface="Times New Roman" pitchFamily="18" charset="0"/>
              <a:cs typeface="Times New Roman" pitchFamily="18" charset="0"/>
            </a:endParaRPr>
          </a:p>
          <a:p>
            <a:pPr marL="514350" indent="-514350" algn="ctr">
              <a:buClrTx/>
              <a:buNone/>
            </a:pPr>
            <a:endParaRPr lang="tr-TR" sz="2000" dirty="0">
              <a:latin typeface="Times New Roman" pitchFamily="18" charset="0"/>
              <a:cs typeface="Times New Roman" pitchFamily="18" charset="0"/>
            </a:endParaRPr>
          </a:p>
        </p:txBody>
      </p:sp>
      <p:sp>
        <p:nvSpPr>
          <p:cNvPr id="4" name="1 Başlık">
            <a:extLst>
              <a:ext uri="{FF2B5EF4-FFF2-40B4-BE49-F238E27FC236}">
                <a16:creationId xmlns:a16="http://schemas.microsoft.com/office/drawing/2014/main" id="{CA6F6A48-F666-41F2-36E2-501BFB2DE047}"/>
              </a:ext>
            </a:extLst>
          </p:cNvPr>
          <p:cNvSpPr>
            <a:spLocks noGrp="1"/>
          </p:cNvSpPr>
          <p:nvPr>
            <p:ph type="title"/>
          </p:nvPr>
        </p:nvSpPr>
        <p:spPr>
          <a:xfrm>
            <a:off x="142844" y="74645"/>
            <a:ext cx="8858312" cy="587828"/>
          </a:xfrm>
          <a:solidFill>
            <a:srgbClr val="E0E0E0"/>
          </a:solidFill>
        </p:spPr>
        <p:style>
          <a:lnRef idx="2">
            <a:schemeClr val="dk1"/>
          </a:lnRef>
          <a:fillRef idx="1">
            <a:schemeClr val="lt1"/>
          </a:fillRef>
          <a:effectRef idx="0">
            <a:schemeClr val="dk1"/>
          </a:effectRef>
          <a:fontRef idx="minor">
            <a:schemeClr val="dk1"/>
          </a:fontRef>
        </p:style>
        <p:txBody>
          <a:bodyPr>
            <a:noAutofit/>
          </a:bodyPr>
          <a:lstStyle/>
          <a:p>
            <a:pPr marL="457200" indent="-457200"/>
            <a:r>
              <a:rPr lang="tr-TR" sz="2200" b="1" dirty="0">
                <a:latin typeface="Times New Roman" pitchFamily="18" charset="0"/>
                <a:cs typeface="Times New Roman" pitchFamily="18" charset="0"/>
              </a:rPr>
              <a:t>KISA  VE  ORTA  VADEDE </a:t>
            </a:r>
            <a:br>
              <a:rPr lang="tr-TR" sz="2200" b="1" dirty="0">
                <a:latin typeface="Times New Roman" pitchFamily="18" charset="0"/>
                <a:cs typeface="Times New Roman" pitchFamily="18" charset="0"/>
              </a:rPr>
            </a:br>
            <a:r>
              <a:rPr lang="tr-TR" sz="2200" b="1" dirty="0">
                <a:latin typeface="Times New Roman" pitchFamily="18" charset="0"/>
                <a:cs typeface="Times New Roman" pitchFamily="18" charset="0"/>
              </a:rPr>
              <a:t> EURO/DOLAR  PARİTESİ  BEKLENTİMİZ</a:t>
            </a:r>
          </a:p>
        </p:txBody>
      </p:sp>
    </p:spTree>
    <p:extLst>
      <p:ext uri="{BB962C8B-B14F-4D97-AF65-F5344CB8AC3E}">
        <p14:creationId xmlns:p14="http://schemas.microsoft.com/office/powerpoint/2010/main" val="320720914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51029" y="111779"/>
            <a:ext cx="8641937" cy="505943"/>
          </a:xfrm>
          <a:solidFill>
            <a:schemeClr val="accent3">
              <a:lumMod val="40000"/>
              <a:lumOff val="60000"/>
            </a:schemeClr>
          </a:solidFill>
          <a:ln>
            <a:solidFill>
              <a:schemeClr val="tx1"/>
            </a:solidFill>
          </a:ln>
        </p:spPr>
        <p:txBody>
          <a:bodyPr>
            <a:normAutofit/>
          </a:bodyPr>
          <a:lstStyle/>
          <a:p>
            <a:r>
              <a:rPr lang="tr-TR" sz="2500" b="1" dirty="0">
                <a:latin typeface="Times New Roman" panose="02020603050405020304" pitchFamily="18" charset="0"/>
                <a:cs typeface="Times New Roman" panose="02020603050405020304" pitchFamily="18" charset="0"/>
              </a:rPr>
              <a:t>NET ASGARİ ÜCRET (TL ve $)</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017393199"/>
              </p:ext>
            </p:extLst>
          </p:nvPr>
        </p:nvGraphicFramePr>
        <p:xfrm>
          <a:off x="251028" y="518160"/>
          <a:ext cx="8641937" cy="6370320"/>
        </p:xfrm>
        <a:graphic>
          <a:graphicData uri="http://schemas.openxmlformats.org/drawingml/2006/table">
            <a:tbl>
              <a:tblPr firstRow="1" bandRow="1">
                <a:tableStyleId>{F5AB1C69-6EDB-4FF4-983F-18BD219EF322}</a:tableStyleId>
              </a:tblPr>
              <a:tblGrid>
                <a:gridCol w="1972883">
                  <a:extLst>
                    <a:ext uri="{9D8B030D-6E8A-4147-A177-3AD203B41FA5}">
                      <a16:colId xmlns:a16="http://schemas.microsoft.com/office/drawing/2014/main" val="20000"/>
                    </a:ext>
                  </a:extLst>
                </a:gridCol>
                <a:gridCol w="2252064">
                  <a:extLst>
                    <a:ext uri="{9D8B030D-6E8A-4147-A177-3AD203B41FA5}">
                      <a16:colId xmlns:a16="http://schemas.microsoft.com/office/drawing/2014/main" val="20001"/>
                    </a:ext>
                  </a:extLst>
                </a:gridCol>
                <a:gridCol w="2208495">
                  <a:extLst>
                    <a:ext uri="{9D8B030D-6E8A-4147-A177-3AD203B41FA5}">
                      <a16:colId xmlns:a16="http://schemas.microsoft.com/office/drawing/2014/main" val="20002"/>
                    </a:ext>
                  </a:extLst>
                </a:gridCol>
                <a:gridCol w="2208495">
                  <a:extLst>
                    <a:ext uri="{9D8B030D-6E8A-4147-A177-3AD203B41FA5}">
                      <a16:colId xmlns:a16="http://schemas.microsoft.com/office/drawing/2014/main" val="20003"/>
                    </a:ext>
                  </a:extLst>
                </a:gridCol>
              </a:tblGrid>
              <a:tr h="551290">
                <a:tc>
                  <a:txBody>
                    <a:bodyPr/>
                    <a:lstStyle/>
                    <a:p>
                      <a:pPr algn="ctr"/>
                      <a:endParaRPr lang="tr-TR" sz="1600" dirty="0"/>
                    </a:p>
                  </a:txBody>
                  <a:tcPr anchor="b">
                    <a:solidFill>
                      <a:srgbClr val="9BBB59"/>
                    </a:solidFill>
                  </a:tcPr>
                </a:tc>
                <a:tc>
                  <a:txBody>
                    <a:bodyPr/>
                    <a:lstStyle/>
                    <a:p>
                      <a:pPr algn="ctr"/>
                      <a:r>
                        <a:rPr lang="tr-TR" sz="1600" dirty="0"/>
                        <a:t>Dolar TL </a:t>
                      </a:r>
                    </a:p>
                    <a:p>
                      <a:pPr algn="ctr"/>
                      <a:r>
                        <a:rPr lang="tr-TR" sz="1600" dirty="0"/>
                        <a:t>Kuru</a:t>
                      </a:r>
                    </a:p>
                  </a:txBody>
                  <a:tcPr anchor="b"/>
                </a:tc>
                <a:tc>
                  <a:txBody>
                    <a:bodyPr/>
                    <a:lstStyle/>
                    <a:p>
                      <a:pPr algn="ctr"/>
                      <a:r>
                        <a:rPr lang="tr-TR" sz="1600" dirty="0"/>
                        <a:t>Net Asgari Ücret</a:t>
                      </a:r>
                      <a:r>
                        <a:rPr lang="tr-TR" sz="1600" baseline="0" dirty="0"/>
                        <a:t> </a:t>
                      </a:r>
                    </a:p>
                    <a:p>
                      <a:pPr algn="ctr"/>
                      <a:r>
                        <a:rPr lang="tr-TR" sz="1600" baseline="0" dirty="0"/>
                        <a:t>TL</a:t>
                      </a:r>
                      <a:endParaRPr lang="tr-TR" sz="1600" dirty="0"/>
                    </a:p>
                  </a:txBody>
                  <a:tcPr anchor="b"/>
                </a:tc>
                <a:tc>
                  <a:txBody>
                    <a:bodyPr/>
                    <a:lstStyle/>
                    <a:p>
                      <a:pPr algn="ctr"/>
                      <a:r>
                        <a:rPr lang="tr-TR" sz="1600" dirty="0"/>
                        <a:t>Net Asgari Ücret</a:t>
                      </a:r>
                      <a:r>
                        <a:rPr lang="tr-TR" sz="1600" baseline="0" dirty="0"/>
                        <a:t> </a:t>
                      </a:r>
                    </a:p>
                    <a:p>
                      <a:pPr algn="ctr"/>
                      <a:r>
                        <a:rPr lang="tr-TR" sz="1600" baseline="0" dirty="0"/>
                        <a:t>$</a:t>
                      </a:r>
                      <a:endParaRPr lang="tr-TR" sz="1600" dirty="0"/>
                    </a:p>
                  </a:txBody>
                  <a:tcPr anchor="b"/>
                </a:tc>
                <a:extLst>
                  <a:ext uri="{0D108BD9-81ED-4DB2-BD59-A6C34878D82A}">
                    <a16:rowId xmlns:a16="http://schemas.microsoft.com/office/drawing/2014/main" val="10000"/>
                  </a:ext>
                </a:extLst>
              </a:tr>
              <a:tr h="304661">
                <a:tc>
                  <a:txBody>
                    <a:bodyPr/>
                    <a:lstStyle/>
                    <a:p>
                      <a:pPr algn="just"/>
                      <a:r>
                        <a:rPr lang="tr-TR" sz="1400" dirty="0"/>
                        <a:t>1 Ocak 2013</a:t>
                      </a:r>
                    </a:p>
                  </a:txBody>
                  <a:tcPr anchor="ctr"/>
                </a:tc>
                <a:tc>
                  <a:txBody>
                    <a:bodyPr/>
                    <a:lstStyle/>
                    <a:p>
                      <a:pPr algn="ctr"/>
                      <a:r>
                        <a:rPr lang="tr-TR" sz="1400" dirty="0"/>
                        <a:t>1,779</a:t>
                      </a:r>
                    </a:p>
                  </a:txBody>
                  <a:tcPr anchor="ctr"/>
                </a:tc>
                <a:tc>
                  <a:txBody>
                    <a:bodyPr/>
                    <a:lstStyle/>
                    <a:p>
                      <a:pPr algn="ctr"/>
                      <a:r>
                        <a:rPr lang="tr-TR" sz="1400" dirty="0"/>
                        <a:t>773 TL</a:t>
                      </a:r>
                    </a:p>
                  </a:txBody>
                  <a:tcPr anchor="ctr"/>
                </a:tc>
                <a:tc>
                  <a:txBody>
                    <a:bodyPr/>
                    <a:lstStyle/>
                    <a:p>
                      <a:pPr algn="ctr" fontAlgn="b"/>
                      <a:r>
                        <a:rPr lang="tr-TR" sz="1400" b="0" i="0" u="none" strike="noStrike" dirty="0">
                          <a:solidFill>
                            <a:srgbClr val="000000"/>
                          </a:solidFill>
                          <a:effectLst/>
                          <a:latin typeface="+mn-lt"/>
                        </a:rPr>
                        <a:t>435 $</a:t>
                      </a:r>
                    </a:p>
                  </a:txBody>
                  <a:tcPr marL="7620" marR="7620" marT="7620" marB="0" anchor="b"/>
                </a:tc>
                <a:extLst>
                  <a:ext uri="{0D108BD9-81ED-4DB2-BD59-A6C34878D82A}">
                    <a16:rowId xmlns:a16="http://schemas.microsoft.com/office/drawing/2014/main" val="3644167835"/>
                  </a:ext>
                </a:extLst>
              </a:tr>
              <a:tr h="304661">
                <a:tc>
                  <a:txBody>
                    <a:bodyPr/>
                    <a:lstStyle/>
                    <a:p>
                      <a:pPr algn="just"/>
                      <a:r>
                        <a:rPr lang="tr-TR" sz="1400" dirty="0"/>
                        <a:t>1 Temmuz 2013</a:t>
                      </a:r>
                    </a:p>
                  </a:txBody>
                  <a:tcPr anchor="ctr"/>
                </a:tc>
                <a:tc>
                  <a:txBody>
                    <a:bodyPr/>
                    <a:lstStyle/>
                    <a:p>
                      <a:pPr algn="ctr"/>
                      <a:r>
                        <a:rPr lang="tr-TR" sz="1400" dirty="0"/>
                        <a:t>1,924</a:t>
                      </a:r>
                    </a:p>
                  </a:txBody>
                  <a:tcPr anchor="ctr"/>
                </a:tc>
                <a:tc>
                  <a:txBody>
                    <a:bodyPr/>
                    <a:lstStyle/>
                    <a:p>
                      <a:pPr algn="ctr"/>
                      <a:r>
                        <a:rPr lang="tr-TR" sz="1400" dirty="0"/>
                        <a:t>803 TL</a:t>
                      </a:r>
                    </a:p>
                  </a:txBody>
                  <a:tcPr anchor="ctr"/>
                </a:tc>
                <a:tc>
                  <a:txBody>
                    <a:bodyPr/>
                    <a:lstStyle/>
                    <a:p>
                      <a:pPr algn="ctr" fontAlgn="b"/>
                      <a:r>
                        <a:rPr lang="tr-TR" sz="1400" b="0" i="0" u="none" strike="noStrike" dirty="0">
                          <a:solidFill>
                            <a:srgbClr val="000000"/>
                          </a:solidFill>
                          <a:effectLst/>
                          <a:latin typeface="+mn-lt"/>
                        </a:rPr>
                        <a:t>417 $</a:t>
                      </a:r>
                    </a:p>
                  </a:txBody>
                  <a:tcPr marL="7620" marR="7620" marT="7620" marB="0" anchor="b"/>
                </a:tc>
                <a:extLst>
                  <a:ext uri="{0D108BD9-81ED-4DB2-BD59-A6C34878D82A}">
                    <a16:rowId xmlns:a16="http://schemas.microsoft.com/office/drawing/2014/main" val="871008549"/>
                  </a:ext>
                </a:extLst>
              </a:tr>
              <a:tr h="304661">
                <a:tc>
                  <a:txBody>
                    <a:bodyPr/>
                    <a:lstStyle/>
                    <a:p>
                      <a:pPr algn="just"/>
                      <a:r>
                        <a:rPr lang="tr-TR" sz="1400" dirty="0"/>
                        <a:t>1 Ocak 2014</a:t>
                      </a:r>
                    </a:p>
                  </a:txBody>
                  <a:tcPr anchor="ctr"/>
                </a:tc>
                <a:tc>
                  <a:txBody>
                    <a:bodyPr/>
                    <a:lstStyle/>
                    <a:p>
                      <a:pPr algn="ctr"/>
                      <a:r>
                        <a:rPr lang="tr-TR" sz="1400" dirty="0"/>
                        <a:t>2,173</a:t>
                      </a:r>
                    </a:p>
                  </a:txBody>
                  <a:tcPr anchor="ctr"/>
                </a:tc>
                <a:tc>
                  <a:txBody>
                    <a:bodyPr/>
                    <a:lstStyle/>
                    <a:p>
                      <a:pPr algn="ctr"/>
                      <a:r>
                        <a:rPr lang="tr-TR" sz="1400" dirty="0"/>
                        <a:t>846 TL</a:t>
                      </a:r>
                    </a:p>
                  </a:txBody>
                  <a:tcPr anchor="ctr"/>
                </a:tc>
                <a:tc>
                  <a:txBody>
                    <a:bodyPr/>
                    <a:lstStyle/>
                    <a:p>
                      <a:pPr algn="ctr" fontAlgn="b"/>
                      <a:r>
                        <a:rPr lang="tr-TR" sz="1400" b="0" i="0" u="none" strike="noStrike" dirty="0">
                          <a:solidFill>
                            <a:srgbClr val="000000"/>
                          </a:solidFill>
                          <a:effectLst/>
                          <a:latin typeface="+mn-lt"/>
                        </a:rPr>
                        <a:t>389 $</a:t>
                      </a:r>
                    </a:p>
                  </a:txBody>
                  <a:tcPr marL="7620" marR="7620" marT="7620" marB="0" anchor="b"/>
                </a:tc>
                <a:extLst>
                  <a:ext uri="{0D108BD9-81ED-4DB2-BD59-A6C34878D82A}">
                    <a16:rowId xmlns:a16="http://schemas.microsoft.com/office/drawing/2014/main" val="2149149308"/>
                  </a:ext>
                </a:extLst>
              </a:tr>
              <a:tr h="304661">
                <a:tc>
                  <a:txBody>
                    <a:bodyPr/>
                    <a:lstStyle/>
                    <a:p>
                      <a:pPr algn="just"/>
                      <a:r>
                        <a:rPr lang="tr-TR" sz="1400" dirty="0"/>
                        <a:t>1 Temmuz 2014</a:t>
                      </a:r>
                    </a:p>
                  </a:txBody>
                  <a:tcPr anchor="ctr"/>
                </a:tc>
                <a:tc>
                  <a:txBody>
                    <a:bodyPr/>
                    <a:lstStyle/>
                    <a:p>
                      <a:pPr algn="ctr"/>
                      <a:r>
                        <a:rPr lang="tr-TR" sz="1400" dirty="0"/>
                        <a:t>2,122</a:t>
                      </a:r>
                    </a:p>
                  </a:txBody>
                  <a:tcPr anchor="ctr"/>
                </a:tc>
                <a:tc>
                  <a:txBody>
                    <a:bodyPr/>
                    <a:lstStyle/>
                    <a:p>
                      <a:pPr algn="ctr"/>
                      <a:r>
                        <a:rPr lang="tr-TR" sz="1400" dirty="0"/>
                        <a:t>891 TL</a:t>
                      </a:r>
                    </a:p>
                  </a:txBody>
                  <a:tcPr anchor="ctr"/>
                </a:tc>
                <a:tc>
                  <a:txBody>
                    <a:bodyPr/>
                    <a:lstStyle/>
                    <a:p>
                      <a:pPr algn="ctr" fontAlgn="b"/>
                      <a:r>
                        <a:rPr lang="tr-TR" sz="1400" b="0" i="0" u="none" strike="noStrike" dirty="0">
                          <a:solidFill>
                            <a:srgbClr val="000000"/>
                          </a:solidFill>
                          <a:effectLst/>
                          <a:latin typeface="+mn-lt"/>
                        </a:rPr>
                        <a:t>420 $</a:t>
                      </a:r>
                    </a:p>
                  </a:txBody>
                  <a:tcPr marL="7620" marR="7620" marT="7620" marB="0" anchor="b"/>
                </a:tc>
                <a:extLst>
                  <a:ext uri="{0D108BD9-81ED-4DB2-BD59-A6C34878D82A}">
                    <a16:rowId xmlns:a16="http://schemas.microsoft.com/office/drawing/2014/main" val="1764347554"/>
                  </a:ext>
                </a:extLst>
              </a:tr>
              <a:tr h="304661">
                <a:tc>
                  <a:txBody>
                    <a:bodyPr/>
                    <a:lstStyle/>
                    <a:p>
                      <a:pPr algn="just"/>
                      <a:r>
                        <a:rPr lang="tr-TR" sz="1400" dirty="0"/>
                        <a:t>1 Ocak 2015</a:t>
                      </a:r>
                    </a:p>
                  </a:txBody>
                  <a:tcPr anchor="ctr"/>
                </a:tc>
                <a:tc>
                  <a:txBody>
                    <a:bodyPr/>
                    <a:lstStyle/>
                    <a:p>
                      <a:pPr algn="ctr"/>
                      <a:r>
                        <a:rPr lang="tr-TR" sz="1400" dirty="0"/>
                        <a:t>2,349</a:t>
                      </a:r>
                    </a:p>
                  </a:txBody>
                  <a:tcPr anchor="ctr"/>
                </a:tc>
                <a:tc>
                  <a:txBody>
                    <a:bodyPr/>
                    <a:lstStyle/>
                    <a:p>
                      <a:pPr algn="ctr"/>
                      <a:r>
                        <a:rPr lang="tr-TR" sz="1400" baseline="0" dirty="0"/>
                        <a:t>949 TL</a:t>
                      </a:r>
                      <a:endParaRPr lang="tr-TR" sz="1400" dirty="0"/>
                    </a:p>
                  </a:txBody>
                  <a:tcPr anchor="ctr"/>
                </a:tc>
                <a:tc>
                  <a:txBody>
                    <a:bodyPr/>
                    <a:lstStyle/>
                    <a:p>
                      <a:pPr algn="ctr" fontAlgn="b"/>
                      <a:r>
                        <a:rPr lang="tr-TR" sz="1400" b="0" i="0" u="none" strike="noStrike" dirty="0">
                          <a:solidFill>
                            <a:srgbClr val="000000"/>
                          </a:solidFill>
                          <a:effectLst/>
                          <a:latin typeface="+mn-lt"/>
                        </a:rPr>
                        <a:t>404 $</a:t>
                      </a:r>
                    </a:p>
                  </a:txBody>
                  <a:tcPr marL="7620" marR="7620" marT="7620" marB="0" anchor="b"/>
                </a:tc>
                <a:extLst>
                  <a:ext uri="{0D108BD9-81ED-4DB2-BD59-A6C34878D82A}">
                    <a16:rowId xmlns:a16="http://schemas.microsoft.com/office/drawing/2014/main" val="2047318748"/>
                  </a:ext>
                </a:extLst>
              </a:tr>
              <a:tr h="304661">
                <a:tc>
                  <a:txBody>
                    <a:bodyPr/>
                    <a:lstStyle/>
                    <a:p>
                      <a:pPr algn="just"/>
                      <a:r>
                        <a:rPr lang="tr-TR" sz="1400" dirty="0"/>
                        <a:t>1 Temmuz 2015</a:t>
                      </a:r>
                    </a:p>
                  </a:txBody>
                  <a:tcPr anchor="ctr"/>
                </a:tc>
                <a:tc>
                  <a:txBody>
                    <a:bodyPr/>
                    <a:lstStyle/>
                    <a:p>
                      <a:pPr algn="ctr"/>
                      <a:r>
                        <a:rPr lang="tr-TR" sz="1400" dirty="0"/>
                        <a:t>2,680</a:t>
                      </a:r>
                    </a:p>
                  </a:txBody>
                  <a:tcPr anchor="ctr"/>
                </a:tc>
                <a:tc>
                  <a:txBody>
                    <a:bodyPr/>
                    <a:lstStyle/>
                    <a:p>
                      <a:pPr algn="ctr"/>
                      <a:r>
                        <a:rPr lang="tr-TR" sz="1400" dirty="0"/>
                        <a:t>1.000</a:t>
                      </a:r>
                      <a:r>
                        <a:rPr lang="tr-TR" sz="1400" baseline="0" dirty="0"/>
                        <a:t> TL</a:t>
                      </a:r>
                      <a:endParaRPr lang="tr-TR" sz="1400" dirty="0"/>
                    </a:p>
                  </a:txBody>
                  <a:tcPr anchor="ctr"/>
                </a:tc>
                <a:tc>
                  <a:txBody>
                    <a:bodyPr/>
                    <a:lstStyle/>
                    <a:p>
                      <a:pPr algn="ctr" fontAlgn="b"/>
                      <a:r>
                        <a:rPr lang="tr-TR" sz="1400" b="0" i="0" u="none" strike="noStrike" dirty="0">
                          <a:solidFill>
                            <a:srgbClr val="000000"/>
                          </a:solidFill>
                          <a:effectLst/>
                          <a:latin typeface="+mn-lt"/>
                        </a:rPr>
                        <a:t>373 $</a:t>
                      </a:r>
                    </a:p>
                  </a:txBody>
                  <a:tcPr marL="7620" marR="7620" marT="7620" marB="0" anchor="b"/>
                </a:tc>
                <a:extLst>
                  <a:ext uri="{0D108BD9-81ED-4DB2-BD59-A6C34878D82A}">
                    <a16:rowId xmlns:a16="http://schemas.microsoft.com/office/drawing/2014/main" val="199275906"/>
                  </a:ext>
                </a:extLst>
              </a:tr>
              <a:tr h="304661">
                <a:tc>
                  <a:txBody>
                    <a:bodyPr/>
                    <a:lstStyle/>
                    <a:p>
                      <a:pPr algn="just"/>
                      <a:r>
                        <a:rPr lang="tr-TR" sz="1400" dirty="0"/>
                        <a:t>1 Ocak 2016</a:t>
                      </a:r>
                    </a:p>
                  </a:txBody>
                  <a:tcPr anchor="ctr"/>
                </a:tc>
                <a:tc>
                  <a:txBody>
                    <a:bodyPr/>
                    <a:lstStyle/>
                    <a:p>
                      <a:pPr algn="ctr"/>
                      <a:r>
                        <a:rPr lang="tr-TR" sz="1400" dirty="0"/>
                        <a:t>2,947</a:t>
                      </a:r>
                    </a:p>
                  </a:txBody>
                  <a:tcPr anchor="ctr"/>
                </a:tc>
                <a:tc>
                  <a:txBody>
                    <a:bodyPr/>
                    <a:lstStyle/>
                    <a:p>
                      <a:pPr algn="ctr"/>
                      <a:r>
                        <a:rPr lang="tr-TR" sz="1400" dirty="0"/>
                        <a:t>1.300TL</a:t>
                      </a:r>
                    </a:p>
                  </a:txBody>
                  <a:tcPr anchor="ctr"/>
                </a:tc>
                <a:tc>
                  <a:txBody>
                    <a:bodyPr/>
                    <a:lstStyle/>
                    <a:p>
                      <a:pPr algn="ctr" fontAlgn="b"/>
                      <a:r>
                        <a:rPr lang="tr-TR" sz="1400" b="0" i="0" u="none" strike="noStrike" dirty="0">
                          <a:solidFill>
                            <a:srgbClr val="000000"/>
                          </a:solidFill>
                          <a:effectLst/>
                          <a:latin typeface="+mn-lt"/>
                        </a:rPr>
                        <a:t>441 $</a:t>
                      </a:r>
                    </a:p>
                  </a:txBody>
                  <a:tcPr marL="7620" marR="7620" marT="7620" marB="0" anchor="b"/>
                </a:tc>
                <a:extLst>
                  <a:ext uri="{0D108BD9-81ED-4DB2-BD59-A6C34878D82A}">
                    <a16:rowId xmlns:a16="http://schemas.microsoft.com/office/drawing/2014/main" val="4193275436"/>
                  </a:ext>
                </a:extLst>
              </a:tr>
              <a:tr h="304661">
                <a:tc>
                  <a:txBody>
                    <a:bodyPr/>
                    <a:lstStyle/>
                    <a:p>
                      <a:pPr algn="just"/>
                      <a:r>
                        <a:rPr lang="tr-TR" sz="1400" dirty="0"/>
                        <a:t>1 Ocak 2017</a:t>
                      </a:r>
                    </a:p>
                  </a:txBody>
                  <a:tcPr anchor="ctr"/>
                </a:tc>
                <a:tc>
                  <a:txBody>
                    <a:bodyPr/>
                    <a:lstStyle/>
                    <a:p>
                      <a:pPr algn="ctr"/>
                      <a:r>
                        <a:rPr lang="tr-TR" sz="1400" dirty="0"/>
                        <a:t>3,525</a:t>
                      </a:r>
                    </a:p>
                  </a:txBody>
                  <a:tcPr anchor="ctr"/>
                </a:tc>
                <a:tc>
                  <a:txBody>
                    <a:bodyPr/>
                    <a:lstStyle/>
                    <a:p>
                      <a:pPr algn="ctr"/>
                      <a:r>
                        <a:rPr lang="tr-TR" sz="1400" dirty="0"/>
                        <a:t>1.404 TL</a:t>
                      </a:r>
                    </a:p>
                  </a:txBody>
                  <a:tcPr anchor="ctr"/>
                </a:tc>
                <a:tc>
                  <a:txBody>
                    <a:bodyPr/>
                    <a:lstStyle/>
                    <a:p>
                      <a:pPr algn="ctr"/>
                      <a:r>
                        <a:rPr lang="tr-TR" sz="1400" dirty="0"/>
                        <a:t>398 $</a:t>
                      </a:r>
                    </a:p>
                  </a:txBody>
                  <a:tcPr anchor="ctr"/>
                </a:tc>
                <a:extLst>
                  <a:ext uri="{0D108BD9-81ED-4DB2-BD59-A6C34878D82A}">
                    <a16:rowId xmlns:a16="http://schemas.microsoft.com/office/drawing/2014/main" val="10004"/>
                  </a:ext>
                </a:extLst>
              </a:tr>
              <a:tr h="304661">
                <a:tc>
                  <a:txBody>
                    <a:bodyPr/>
                    <a:lstStyle/>
                    <a:p>
                      <a:pPr algn="just"/>
                      <a:r>
                        <a:rPr lang="tr-TR" sz="1400" dirty="0"/>
                        <a:t>1 Ocak 2018</a:t>
                      </a:r>
                    </a:p>
                  </a:txBody>
                  <a:tcPr anchor="ctr"/>
                </a:tc>
                <a:tc>
                  <a:txBody>
                    <a:bodyPr/>
                    <a:lstStyle/>
                    <a:p>
                      <a:pPr algn="ctr"/>
                      <a:r>
                        <a:rPr lang="tr-TR" sz="1400" dirty="0"/>
                        <a:t>3,778</a:t>
                      </a:r>
                    </a:p>
                  </a:txBody>
                  <a:tcPr anchor="ctr"/>
                </a:tc>
                <a:tc>
                  <a:txBody>
                    <a:bodyPr/>
                    <a:lstStyle/>
                    <a:p>
                      <a:pPr algn="ctr"/>
                      <a:r>
                        <a:rPr lang="tr-TR" sz="1400" dirty="0"/>
                        <a:t>1.603 TL</a:t>
                      </a:r>
                    </a:p>
                  </a:txBody>
                  <a:tcPr anchor="ctr"/>
                </a:tc>
                <a:tc>
                  <a:txBody>
                    <a:bodyPr/>
                    <a:lstStyle/>
                    <a:p>
                      <a:pPr algn="ctr"/>
                      <a:r>
                        <a:rPr lang="tr-TR" sz="1400" dirty="0"/>
                        <a:t>424 $</a:t>
                      </a:r>
                    </a:p>
                  </a:txBody>
                  <a:tcPr anchor="ctr"/>
                </a:tc>
                <a:extLst>
                  <a:ext uri="{0D108BD9-81ED-4DB2-BD59-A6C34878D82A}">
                    <a16:rowId xmlns:a16="http://schemas.microsoft.com/office/drawing/2014/main" val="10001"/>
                  </a:ext>
                </a:extLst>
              </a:tr>
              <a:tr h="304661">
                <a:tc>
                  <a:txBody>
                    <a:bodyPr/>
                    <a:lstStyle/>
                    <a:p>
                      <a:pPr algn="just"/>
                      <a:r>
                        <a:rPr lang="tr-TR" sz="1400" dirty="0"/>
                        <a:t>1 Ocak 2019</a:t>
                      </a:r>
                    </a:p>
                  </a:txBody>
                  <a:tcPr anchor="ctr"/>
                </a:tc>
                <a:tc>
                  <a:txBody>
                    <a:bodyPr/>
                    <a:lstStyle/>
                    <a:p>
                      <a:pPr algn="ctr"/>
                      <a:r>
                        <a:rPr lang="tr-TR" sz="1400" dirty="0"/>
                        <a:t>5,290</a:t>
                      </a:r>
                    </a:p>
                  </a:txBody>
                  <a:tcPr anchor="ctr"/>
                </a:tc>
                <a:tc>
                  <a:txBody>
                    <a:bodyPr/>
                    <a:lstStyle/>
                    <a:p>
                      <a:pPr algn="ctr"/>
                      <a:r>
                        <a:rPr lang="tr-TR" sz="1400" dirty="0"/>
                        <a:t>2.020 TL</a:t>
                      </a:r>
                    </a:p>
                  </a:txBody>
                  <a:tcPr anchor="ctr"/>
                </a:tc>
                <a:tc>
                  <a:txBody>
                    <a:bodyPr/>
                    <a:lstStyle/>
                    <a:p>
                      <a:pPr algn="ctr"/>
                      <a:r>
                        <a:rPr lang="tr-TR" sz="1400" dirty="0"/>
                        <a:t>382 $</a:t>
                      </a:r>
                    </a:p>
                  </a:txBody>
                  <a:tcPr anchor="ctr"/>
                </a:tc>
                <a:extLst>
                  <a:ext uri="{0D108BD9-81ED-4DB2-BD59-A6C34878D82A}">
                    <a16:rowId xmlns:a16="http://schemas.microsoft.com/office/drawing/2014/main" val="10002"/>
                  </a:ext>
                </a:extLst>
              </a:tr>
              <a:tr h="304661">
                <a:tc>
                  <a:txBody>
                    <a:bodyPr/>
                    <a:lstStyle/>
                    <a:p>
                      <a:pPr algn="just"/>
                      <a:r>
                        <a:rPr lang="tr-TR" sz="1400" dirty="0"/>
                        <a:t>1 Ocak 2020</a:t>
                      </a:r>
                    </a:p>
                  </a:txBody>
                  <a:tcPr anchor="ctr"/>
                </a:tc>
                <a:tc>
                  <a:txBody>
                    <a:bodyPr/>
                    <a:lstStyle/>
                    <a:p>
                      <a:pPr algn="ctr"/>
                      <a:r>
                        <a:rPr lang="tr-TR" sz="1400" dirty="0"/>
                        <a:t>5,950</a:t>
                      </a:r>
                    </a:p>
                  </a:txBody>
                  <a:tcPr anchor="ctr"/>
                </a:tc>
                <a:tc>
                  <a:txBody>
                    <a:bodyPr/>
                    <a:lstStyle/>
                    <a:p>
                      <a:pPr algn="ctr"/>
                      <a:r>
                        <a:rPr lang="tr-TR" sz="1400" dirty="0"/>
                        <a:t>2.324 TL</a:t>
                      </a:r>
                    </a:p>
                  </a:txBody>
                  <a:tcPr anchor="ctr"/>
                </a:tc>
                <a:tc>
                  <a:txBody>
                    <a:bodyPr/>
                    <a:lstStyle/>
                    <a:p>
                      <a:pPr algn="ctr"/>
                      <a:r>
                        <a:rPr lang="tr-TR" sz="1400" dirty="0"/>
                        <a:t>391 $</a:t>
                      </a:r>
                    </a:p>
                  </a:txBody>
                  <a:tcPr anchor="ctr"/>
                </a:tc>
                <a:extLst>
                  <a:ext uri="{0D108BD9-81ED-4DB2-BD59-A6C34878D82A}">
                    <a16:rowId xmlns:a16="http://schemas.microsoft.com/office/drawing/2014/main" val="10003"/>
                  </a:ext>
                </a:extLst>
              </a:tr>
              <a:tr h="304661">
                <a:tc>
                  <a:txBody>
                    <a:bodyPr/>
                    <a:lstStyle/>
                    <a:p>
                      <a:pPr algn="just"/>
                      <a:r>
                        <a:rPr lang="tr-TR" sz="1400" dirty="0"/>
                        <a:t>1 Ocak 2021</a:t>
                      </a:r>
                    </a:p>
                  </a:txBody>
                  <a:tcPr anchor="ctr"/>
                </a:tc>
                <a:tc>
                  <a:txBody>
                    <a:bodyPr/>
                    <a:lstStyle/>
                    <a:p>
                      <a:pPr algn="ctr"/>
                      <a:r>
                        <a:rPr lang="tr-TR" sz="1400" dirty="0"/>
                        <a:t>7,432</a:t>
                      </a:r>
                    </a:p>
                  </a:txBody>
                  <a:tcPr anchor="ctr"/>
                </a:tc>
                <a:tc>
                  <a:txBody>
                    <a:bodyPr/>
                    <a:lstStyle/>
                    <a:p>
                      <a:pPr algn="ctr"/>
                      <a:r>
                        <a:rPr lang="tr-TR" sz="1400" dirty="0"/>
                        <a:t>2.825 TL</a:t>
                      </a:r>
                    </a:p>
                  </a:txBody>
                  <a:tcPr anchor="ctr"/>
                </a:tc>
                <a:tc>
                  <a:txBody>
                    <a:bodyPr/>
                    <a:lstStyle/>
                    <a:p>
                      <a:pPr algn="ctr"/>
                      <a:r>
                        <a:rPr lang="tr-TR" sz="1400" dirty="0"/>
                        <a:t>380 $</a:t>
                      </a:r>
                    </a:p>
                  </a:txBody>
                  <a:tcPr anchor="ctr"/>
                </a:tc>
                <a:extLst>
                  <a:ext uri="{0D108BD9-81ED-4DB2-BD59-A6C34878D82A}">
                    <a16:rowId xmlns:a16="http://schemas.microsoft.com/office/drawing/2014/main" val="10005"/>
                  </a:ext>
                </a:extLst>
              </a:tr>
              <a:tr h="304661">
                <a:tc>
                  <a:txBody>
                    <a:bodyPr/>
                    <a:lstStyle/>
                    <a:p>
                      <a:pPr algn="just"/>
                      <a:r>
                        <a:rPr lang="tr-TR" sz="1400" dirty="0"/>
                        <a:t>1 Ocak 2022</a:t>
                      </a:r>
                    </a:p>
                  </a:txBody>
                  <a:tcPr anchor="ctr"/>
                </a:tc>
                <a:tc>
                  <a:txBody>
                    <a:bodyPr/>
                    <a:lstStyle/>
                    <a:p>
                      <a:pPr algn="ctr"/>
                      <a:r>
                        <a:rPr lang="tr-TR" sz="1400" dirty="0"/>
                        <a:t>13,202</a:t>
                      </a:r>
                    </a:p>
                  </a:txBody>
                  <a:tcPr anchor="ctr"/>
                </a:tc>
                <a:tc>
                  <a:txBody>
                    <a:bodyPr/>
                    <a:lstStyle/>
                    <a:p>
                      <a:pPr algn="ctr"/>
                      <a:r>
                        <a:rPr lang="tr-TR" sz="1400" dirty="0"/>
                        <a:t>4.250 TL</a:t>
                      </a:r>
                    </a:p>
                  </a:txBody>
                  <a:tcPr anchor="ctr"/>
                </a:tc>
                <a:tc>
                  <a:txBody>
                    <a:bodyPr/>
                    <a:lstStyle/>
                    <a:p>
                      <a:pPr algn="ctr"/>
                      <a:r>
                        <a:rPr lang="tr-TR" sz="1400" dirty="0"/>
                        <a:t>323 $</a:t>
                      </a:r>
                    </a:p>
                  </a:txBody>
                  <a:tcPr anchor="ctr"/>
                </a:tc>
                <a:extLst>
                  <a:ext uri="{0D108BD9-81ED-4DB2-BD59-A6C34878D82A}">
                    <a16:rowId xmlns:a16="http://schemas.microsoft.com/office/drawing/2014/main" val="10006"/>
                  </a:ext>
                </a:extLst>
              </a:tr>
              <a:tr h="304661">
                <a:tc>
                  <a:txBody>
                    <a:bodyPr/>
                    <a:lstStyle/>
                    <a:p>
                      <a:pPr algn="just"/>
                      <a:r>
                        <a:rPr lang="tr-TR" sz="1400" dirty="0"/>
                        <a:t>1 Temmuz 2022</a:t>
                      </a:r>
                    </a:p>
                  </a:txBody>
                  <a:tcPr anchor="ctr"/>
                </a:tc>
                <a:tc>
                  <a:txBody>
                    <a:bodyPr/>
                    <a:lstStyle/>
                    <a:p>
                      <a:pPr algn="ctr"/>
                      <a:r>
                        <a:rPr lang="tr-TR" sz="1400" dirty="0"/>
                        <a:t>16,737</a:t>
                      </a:r>
                    </a:p>
                  </a:txBody>
                  <a:tcPr anchor="ctr"/>
                </a:tc>
                <a:tc>
                  <a:txBody>
                    <a:bodyPr/>
                    <a:lstStyle/>
                    <a:p>
                      <a:pPr algn="ctr"/>
                      <a:r>
                        <a:rPr lang="tr-TR" sz="1400" dirty="0"/>
                        <a:t>5.500 TL</a:t>
                      </a:r>
                    </a:p>
                  </a:txBody>
                  <a:tcPr anchor="ctr"/>
                </a:tc>
                <a:tc>
                  <a:txBody>
                    <a:bodyPr/>
                    <a:lstStyle/>
                    <a:p>
                      <a:pPr algn="ctr"/>
                      <a:r>
                        <a:rPr lang="tr-TR" sz="1400" dirty="0"/>
                        <a:t>329 $</a:t>
                      </a:r>
                    </a:p>
                  </a:txBody>
                  <a:tcPr anchor="ctr"/>
                </a:tc>
                <a:extLst>
                  <a:ext uri="{0D108BD9-81ED-4DB2-BD59-A6C34878D82A}">
                    <a16:rowId xmlns:a16="http://schemas.microsoft.com/office/drawing/2014/main" val="10007"/>
                  </a:ext>
                </a:extLst>
              </a:tr>
              <a:tr h="304661">
                <a:tc>
                  <a:txBody>
                    <a:bodyPr/>
                    <a:lstStyle/>
                    <a:p>
                      <a:pPr algn="just"/>
                      <a:r>
                        <a:rPr lang="tr-TR" sz="1400" dirty="0"/>
                        <a:t>1 Ocak 2023</a:t>
                      </a:r>
                    </a:p>
                  </a:txBody>
                  <a:tcPr anchor="ctr"/>
                </a:tc>
                <a:tc>
                  <a:txBody>
                    <a:bodyPr/>
                    <a:lstStyle/>
                    <a:p>
                      <a:pPr algn="ctr"/>
                      <a:r>
                        <a:rPr lang="tr-TR" sz="1400" dirty="0"/>
                        <a:t>18,737</a:t>
                      </a:r>
                    </a:p>
                  </a:txBody>
                  <a:tcPr anchor="ctr"/>
                </a:tc>
                <a:tc>
                  <a:txBody>
                    <a:bodyPr/>
                    <a:lstStyle/>
                    <a:p>
                      <a:pPr algn="ctr"/>
                      <a:r>
                        <a:rPr lang="tr-TR" sz="1400" dirty="0"/>
                        <a:t>8.506 TL</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a:t>453 $</a:t>
                      </a:r>
                    </a:p>
                  </a:txBody>
                  <a:tcPr anchor="ctr"/>
                </a:tc>
                <a:extLst>
                  <a:ext uri="{0D108BD9-81ED-4DB2-BD59-A6C34878D82A}">
                    <a16:rowId xmlns:a16="http://schemas.microsoft.com/office/drawing/2014/main" val="3048643596"/>
                  </a:ext>
                </a:extLst>
              </a:tr>
              <a:tr h="304661">
                <a:tc>
                  <a:txBody>
                    <a:bodyPr/>
                    <a:lstStyle/>
                    <a:p>
                      <a:pPr algn="just"/>
                      <a:r>
                        <a:rPr lang="tr-TR" sz="1400" dirty="0"/>
                        <a:t>1 Temmuz 2023</a:t>
                      </a:r>
                    </a:p>
                  </a:txBody>
                  <a:tcPr anchor="ctr"/>
                </a:tc>
                <a:tc>
                  <a:txBody>
                    <a:bodyPr/>
                    <a:lstStyle/>
                    <a:p>
                      <a:pPr algn="ctr"/>
                      <a:r>
                        <a:rPr lang="tr-TR" sz="1400" dirty="0"/>
                        <a:t>26,078</a:t>
                      </a:r>
                    </a:p>
                  </a:txBody>
                  <a:tcPr anchor="ctr"/>
                </a:tc>
                <a:tc>
                  <a:txBody>
                    <a:bodyPr/>
                    <a:lstStyle/>
                    <a:p>
                      <a:pPr algn="ctr"/>
                      <a:r>
                        <a:rPr lang="tr-TR" sz="1400" dirty="0"/>
                        <a:t>11.402 TL</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a:t>437 $</a:t>
                      </a:r>
                    </a:p>
                  </a:txBody>
                  <a:tcPr anchor="ctr"/>
                </a:tc>
                <a:extLst>
                  <a:ext uri="{0D108BD9-81ED-4DB2-BD59-A6C34878D82A}">
                    <a16:rowId xmlns:a16="http://schemas.microsoft.com/office/drawing/2014/main" val="264750774"/>
                  </a:ext>
                </a:extLst>
              </a:tr>
              <a:tr h="304661">
                <a:tc>
                  <a:txBody>
                    <a:bodyPr/>
                    <a:lstStyle/>
                    <a:p>
                      <a:pPr algn="just"/>
                      <a:r>
                        <a:rPr lang="tr-TR" sz="1400" dirty="0"/>
                        <a:t>1 Ocak 2024</a:t>
                      </a:r>
                    </a:p>
                  </a:txBody>
                  <a:tcPr anchor="ctr"/>
                </a:tc>
                <a:tc>
                  <a:txBody>
                    <a:bodyPr/>
                    <a:lstStyle/>
                    <a:p>
                      <a:pPr algn="ctr"/>
                      <a:r>
                        <a:rPr lang="tr-TR" sz="1400" dirty="0"/>
                        <a:t>29,721</a:t>
                      </a:r>
                    </a:p>
                  </a:txBody>
                  <a:tcPr anchor="ctr"/>
                </a:tc>
                <a:tc>
                  <a:txBody>
                    <a:bodyPr/>
                    <a:lstStyle/>
                    <a:p>
                      <a:pPr algn="ctr"/>
                      <a:r>
                        <a:rPr lang="tr-TR" sz="1400" dirty="0"/>
                        <a:t>17.002 TL</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a:t>572 $</a:t>
                      </a:r>
                    </a:p>
                  </a:txBody>
                  <a:tcPr anchor="ctr"/>
                </a:tc>
                <a:extLst>
                  <a:ext uri="{0D108BD9-81ED-4DB2-BD59-A6C34878D82A}">
                    <a16:rowId xmlns:a16="http://schemas.microsoft.com/office/drawing/2014/main" val="153263624"/>
                  </a:ext>
                </a:extLst>
              </a:tr>
              <a:tr h="304661">
                <a:tc>
                  <a:txBody>
                    <a:bodyPr/>
                    <a:lstStyle/>
                    <a:p>
                      <a:pPr algn="just"/>
                      <a:r>
                        <a:rPr lang="tr-TR" sz="1400" dirty="0"/>
                        <a:t>1 Temmuz 2024</a:t>
                      </a:r>
                    </a:p>
                  </a:txBody>
                  <a:tcPr anchor="ctr"/>
                </a:tc>
                <a:tc>
                  <a:txBody>
                    <a:bodyPr/>
                    <a:lstStyle/>
                    <a:p>
                      <a:pPr algn="ctr"/>
                      <a:r>
                        <a:rPr lang="tr-TR" sz="1400" dirty="0"/>
                        <a:t>32,648</a:t>
                      </a:r>
                    </a:p>
                  </a:txBody>
                  <a:tcPr anchor="ctr"/>
                </a:tc>
                <a:tc>
                  <a:txBody>
                    <a:bodyPr/>
                    <a:lstStyle/>
                    <a:p>
                      <a:pPr algn="ctr"/>
                      <a:r>
                        <a:rPr lang="tr-TR" sz="1400" dirty="0"/>
                        <a:t>17.002 TL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520 $</a:t>
                      </a:r>
                    </a:p>
                  </a:txBody>
                  <a:tcPr anchor="ctr"/>
                </a:tc>
                <a:extLst>
                  <a:ext uri="{0D108BD9-81ED-4DB2-BD59-A6C34878D82A}">
                    <a16:rowId xmlns:a16="http://schemas.microsoft.com/office/drawing/2014/main" val="2496595688"/>
                  </a:ext>
                </a:extLst>
              </a:tr>
              <a:tr h="304661">
                <a:tc>
                  <a:txBody>
                    <a:bodyPr/>
                    <a:lstStyle/>
                    <a:p>
                      <a:pPr algn="just"/>
                      <a:r>
                        <a:rPr lang="tr-TR" sz="1400" dirty="0"/>
                        <a:t>1 Ocak 2025</a:t>
                      </a:r>
                    </a:p>
                  </a:txBody>
                  <a:tcPr anchor="ctr"/>
                </a:tc>
                <a:tc>
                  <a:txBody>
                    <a:bodyPr/>
                    <a:lstStyle/>
                    <a:p>
                      <a:pPr algn="ctr"/>
                      <a:r>
                        <a:rPr lang="tr-TR" sz="1400" dirty="0"/>
                        <a:t>35,343</a:t>
                      </a:r>
                    </a:p>
                  </a:txBody>
                  <a:tcPr anchor="ctr"/>
                </a:tc>
                <a:tc>
                  <a:txBody>
                    <a:bodyPr/>
                    <a:lstStyle/>
                    <a:p>
                      <a:pPr algn="ctr"/>
                      <a:r>
                        <a:rPr lang="tr-TR" sz="1400" dirty="0"/>
                        <a:t>22.104 TL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t>625 $</a:t>
                      </a:r>
                    </a:p>
                  </a:txBody>
                  <a:tcPr anchor="ctr"/>
                </a:tc>
                <a:extLst>
                  <a:ext uri="{0D108BD9-81ED-4DB2-BD59-A6C34878D82A}">
                    <a16:rowId xmlns:a16="http://schemas.microsoft.com/office/drawing/2014/main" val="1825047999"/>
                  </a:ext>
                </a:extLst>
              </a:tr>
            </a:tbl>
          </a:graphicData>
        </a:graphic>
      </p:graphicFrame>
    </p:spTree>
    <p:extLst>
      <p:ext uri="{BB962C8B-B14F-4D97-AF65-F5344CB8AC3E}">
        <p14:creationId xmlns:p14="http://schemas.microsoft.com/office/powerpoint/2010/main" val="21184550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çerik Yer Tutucusu 5"/>
          <p:cNvGraphicFramePr>
            <a:graphicFrameLocks noGrp="1"/>
          </p:cNvGraphicFramePr>
          <p:nvPr>
            <p:ph idx="1"/>
            <p:extLst>
              <p:ext uri="{D42A27DB-BD31-4B8C-83A1-F6EECF244321}">
                <p14:modId xmlns:p14="http://schemas.microsoft.com/office/powerpoint/2010/main" val="896499692"/>
              </p:ext>
            </p:extLst>
          </p:nvPr>
        </p:nvGraphicFramePr>
        <p:xfrm>
          <a:off x="276225" y="949569"/>
          <a:ext cx="8582025" cy="5622681"/>
        </p:xfrm>
        <a:graphic>
          <a:graphicData uri="http://schemas.openxmlformats.org/drawingml/2006/chart">
            <c:chart xmlns:c="http://schemas.openxmlformats.org/drawingml/2006/chart" xmlns:r="http://schemas.openxmlformats.org/officeDocument/2006/relationships" r:id="rId2"/>
          </a:graphicData>
        </a:graphic>
      </p:graphicFrame>
      <p:sp>
        <p:nvSpPr>
          <p:cNvPr id="7" name="Başlık 1"/>
          <p:cNvSpPr>
            <a:spLocks noGrp="1"/>
          </p:cNvSpPr>
          <p:nvPr>
            <p:ph type="title"/>
          </p:nvPr>
        </p:nvSpPr>
        <p:spPr>
          <a:xfrm>
            <a:off x="457200" y="118533"/>
            <a:ext cx="8229600" cy="725529"/>
          </a:xfrm>
          <a:solidFill>
            <a:schemeClr val="accent3">
              <a:lumMod val="40000"/>
              <a:lumOff val="60000"/>
            </a:schemeClr>
          </a:solidFill>
          <a:ln>
            <a:solidFill>
              <a:schemeClr val="tx1"/>
            </a:solidFill>
          </a:ln>
        </p:spPr>
        <p:txBody>
          <a:bodyPr>
            <a:normAutofit/>
          </a:bodyPr>
          <a:lstStyle/>
          <a:p>
            <a:r>
              <a:rPr lang="tr-TR" sz="3200" b="1" dirty="0">
                <a:latin typeface="Times New Roman" panose="02020603050405020304" pitchFamily="18" charset="0"/>
                <a:cs typeface="Times New Roman" panose="02020603050405020304" pitchFamily="18" charset="0"/>
              </a:rPr>
              <a:t>NET ASGARİ ÜCRET (DOLAR $)</a:t>
            </a:r>
          </a:p>
        </p:txBody>
      </p:sp>
    </p:spTree>
    <p:extLst>
      <p:ext uri="{BB962C8B-B14F-4D97-AF65-F5344CB8AC3E}">
        <p14:creationId xmlns:p14="http://schemas.microsoft.com/office/powerpoint/2010/main" val="204912376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71451" y="0"/>
            <a:ext cx="8801097" cy="505943"/>
          </a:xfrm>
          <a:solidFill>
            <a:schemeClr val="accent3">
              <a:lumMod val="40000"/>
              <a:lumOff val="60000"/>
            </a:schemeClr>
          </a:solidFill>
          <a:ln>
            <a:solidFill>
              <a:schemeClr val="tx1"/>
            </a:solidFill>
          </a:ln>
        </p:spPr>
        <p:txBody>
          <a:bodyPr>
            <a:normAutofit/>
          </a:bodyPr>
          <a:lstStyle/>
          <a:p>
            <a:r>
              <a:rPr lang="tr-TR" sz="2500" b="1" dirty="0">
                <a:latin typeface="Times New Roman" panose="02020603050405020304" pitchFamily="18" charset="0"/>
                <a:cs typeface="Times New Roman" panose="02020603050405020304" pitchFamily="18" charset="0"/>
              </a:rPr>
              <a:t>SATIN ALMA GÜCÜNE GÖRE ASGARİ ÜCRET </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434240443"/>
              </p:ext>
            </p:extLst>
          </p:nvPr>
        </p:nvGraphicFramePr>
        <p:xfrm>
          <a:off x="171451" y="409575"/>
          <a:ext cx="8839200" cy="6448422"/>
        </p:xfrm>
        <a:graphic>
          <a:graphicData uri="http://schemas.openxmlformats.org/drawingml/2006/table">
            <a:tbl>
              <a:tblPr firstRow="1" bandRow="1">
                <a:tableStyleId>{F5AB1C69-6EDB-4FF4-983F-18BD219EF322}</a:tableStyleId>
              </a:tblPr>
              <a:tblGrid>
                <a:gridCol w="2017916">
                  <a:extLst>
                    <a:ext uri="{9D8B030D-6E8A-4147-A177-3AD203B41FA5}">
                      <a16:colId xmlns:a16="http://schemas.microsoft.com/office/drawing/2014/main" val="20000"/>
                    </a:ext>
                  </a:extLst>
                </a:gridCol>
                <a:gridCol w="2303470">
                  <a:extLst>
                    <a:ext uri="{9D8B030D-6E8A-4147-A177-3AD203B41FA5}">
                      <a16:colId xmlns:a16="http://schemas.microsoft.com/office/drawing/2014/main" val="20001"/>
                    </a:ext>
                  </a:extLst>
                </a:gridCol>
                <a:gridCol w="2258907">
                  <a:extLst>
                    <a:ext uri="{9D8B030D-6E8A-4147-A177-3AD203B41FA5}">
                      <a16:colId xmlns:a16="http://schemas.microsoft.com/office/drawing/2014/main" val="20002"/>
                    </a:ext>
                  </a:extLst>
                </a:gridCol>
                <a:gridCol w="2258907">
                  <a:extLst>
                    <a:ext uri="{9D8B030D-6E8A-4147-A177-3AD203B41FA5}">
                      <a16:colId xmlns:a16="http://schemas.microsoft.com/office/drawing/2014/main" val="20003"/>
                    </a:ext>
                  </a:extLst>
                </a:gridCol>
              </a:tblGrid>
              <a:tr h="535022">
                <a:tc>
                  <a:txBody>
                    <a:bodyPr/>
                    <a:lstStyle/>
                    <a:p>
                      <a:pPr algn="ctr"/>
                      <a:endParaRPr lang="tr-TR" sz="1400" dirty="0"/>
                    </a:p>
                  </a:txBody>
                  <a:tcPr anchor="b">
                    <a:solidFill>
                      <a:srgbClr val="9BBB59"/>
                    </a:solidFill>
                  </a:tcPr>
                </a:tc>
                <a:tc>
                  <a:txBody>
                    <a:bodyPr/>
                    <a:lstStyle/>
                    <a:p>
                      <a:pPr algn="ctr"/>
                      <a:r>
                        <a:rPr lang="tr-TR" sz="1400" dirty="0"/>
                        <a:t>GRAM ALTIN</a:t>
                      </a:r>
                    </a:p>
                    <a:p>
                      <a:pPr algn="ctr"/>
                      <a:r>
                        <a:rPr lang="tr-TR" sz="1400" dirty="0"/>
                        <a:t>TL FİYATI</a:t>
                      </a:r>
                    </a:p>
                  </a:txBody>
                  <a:tcPr anchor="b"/>
                </a:tc>
                <a:tc>
                  <a:txBody>
                    <a:bodyPr/>
                    <a:lstStyle/>
                    <a:p>
                      <a:pPr algn="ctr"/>
                      <a:r>
                        <a:rPr lang="tr-TR" sz="1400" dirty="0"/>
                        <a:t>ASGARİ ÜCRET </a:t>
                      </a:r>
                    </a:p>
                    <a:p>
                      <a:pPr algn="ctr"/>
                      <a:r>
                        <a:rPr lang="tr-TR" sz="1400" dirty="0"/>
                        <a:t>TL FİYATI</a:t>
                      </a:r>
                    </a:p>
                  </a:txBody>
                  <a:tcPr anchor="b"/>
                </a:tc>
                <a:tc>
                  <a:txBody>
                    <a:bodyPr/>
                    <a:lstStyle/>
                    <a:p>
                      <a:pPr algn="ctr"/>
                      <a:r>
                        <a:rPr lang="tr-TR" sz="1400" dirty="0"/>
                        <a:t>ASGARİ ÜCRET KAÇ GRAM ALTIN YAPIYOR?</a:t>
                      </a:r>
                    </a:p>
                  </a:txBody>
                  <a:tcPr anchor="b"/>
                </a:tc>
                <a:extLst>
                  <a:ext uri="{0D108BD9-81ED-4DB2-BD59-A6C34878D82A}">
                    <a16:rowId xmlns:a16="http://schemas.microsoft.com/office/drawing/2014/main" val="10000"/>
                  </a:ext>
                </a:extLst>
              </a:tr>
              <a:tr h="295670">
                <a:tc>
                  <a:txBody>
                    <a:bodyPr/>
                    <a:lstStyle/>
                    <a:p>
                      <a:pPr algn="ctr"/>
                      <a:r>
                        <a:rPr lang="tr-TR" sz="1400" dirty="0"/>
                        <a:t>1 Ocak 2013</a:t>
                      </a:r>
                    </a:p>
                  </a:txBody>
                  <a:tcPr marL="0" marR="0" marT="0" marB="0" anchor="ctr"/>
                </a:tc>
                <a:tc>
                  <a:txBody>
                    <a:bodyPr/>
                    <a:lstStyle/>
                    <a:p>
                      <a:pPr algn="ctr"/>
                      <a:r>
                        <a:rPr lang="tr-TR" sz="1400" dirty="0"/>
                        <a:t>95.02</a:t>
                      </a:r>
                    </a:p>
                  </a:txBody>
                  <a:tcPr marL="0" marR="0" marT="0" marB="0" anchor="ctr"/>
                </a:tc>
                <a:tc>
                  <a:txBody>
                    <a:bodyPr/>
                    <a:lstStyle/>
                    <a:p>
                      <a:pPr algn="ctr"/>
                      <a:r>
                        <a:rPr lang="tr-TR" sz="1400" dirty="0"/>
                        <a:t>773 TL</a:t>
                      </a:r>
                    </a:p>
                  </a:txBody>
                  <a:tcPr marL="0" marR="0" marT="0" marB="0" anchor="ctr"/>
                </a:tc>
                <a:tc>
                  <a:txBody>
                    <a:bodyPr/>
                    <a:lstStyle/>
                    <a:p>
                      <a:pPr algn="ctr" fontAlgn="b"/>
                      <a:r>
                        <a:rPr lang="tr-TR" sz="1400" b="0" i="0" u="none" strike="noStrike" dirty="0">
                          <a:solidFill>
                            <a:srgbClr val="000000"/>
                          </a:solidFill>
                          <a:effectLst/>
                          <a:latin typeface="+mn-lt"/>
                        </a:rPr>
                        <a:t>8,13</a:t>
                      </a:r>
                    </a:p>
                  </a:txBody>
                  <a:tcPr marL="0" marR="0" marT="0" marB="0" anchor="ctr"/>
                </a:tc>
                <a:extLst>
                  <a:ext uri="{0D108BD9-81ED-4DB2-BD59-A6C34878D82A}">
                    <a16:rowId xmlns:a16="http://schemas.microsoft.com/office/drawing/2014/main" val="3644167835"/>
                  </a:ext>
                </a:extLst>
              </a:tr>
              <a:tr h="295670">
                <a:tc>
                  <a:txBody>
                    <a:bodyPr/>
                    <a:lstStyle/>
                    <a:p>
                      <a:pPr algn="ctr"/>
                      <a:r>
                        <a:rPr lang="tr-TR" sz="1400" b="1" dirty="0"/>
                        <a:t>1 Temmuz 2013</a:t>
                      </a:r>
                    </a:p>
                  </a:txBody>
                  <a:tcPr marL="0" marR="0" marT="0" marB="0" anchor="ctr">
                    <a:solidFill>
                      <a:srgbClr val="FFFF00"/>
                    </a:solidFill>
                  </a:tcPr>
                </a:tc>
                <a:tc>
                  <a:txBody>
                    <a:bodyPr/>
                    <a:lstStyle/>
                    <a:p>
                      <a:pPr algn="ctr"/>
                      <a:r>
                        <a:rPr lang="tr-TR" sz="1400" b="1" dirty="0"/>
                        <a:t>76.85</a:t>
                      </a:r>
                    </a:p>
                  </a:txBody>
                  <a:tcPr marL="0" marR="0" marT="0" marB="0" anchor="ctr">
                    <a:solidFill>
                      <a:srgbClr val="FFFF00"/>
                    </a:solidFill>
                  </a:tcPr>
                </a:tc>
                <a:tc>
                  <a:txBody>
                    <a:bodyPr/>
                    <a:lstStyle/>
                    <a:p>
                      <a:pPr algn="ctr"/>
                      <a:r>
                        <a:rPr lang="tr-TR" sz="1400" b="1" dirty="0"/>
                        <a:t>803 TL</a:t>
                      </a:r>
                    </a:p>
                  </a:txBody>
                  <a:tcPr marL="0" marR="0" marT="0" marB="0" anchor="ctr">
                    <a:solidFill>
                      <a:srgbClr val="FFFF00"/>
                    </a:solidFill>
                  </a:tcPr>
                </a:tc>
                <a:tc>
                  <a:txBody>
                    <a:bodyPr/>
                    <a:lstStyle/>
                    <a:p>
                      <a:pPr algn="ctr" fontAlgn="b"/>
                      <a:r>
                        <a:rPr lang="tr-TR" sz="1400" b="1" i="0" u="none" strike="noStrike" dirty="0">
                          <a:solidFill>
                            <a:srgbClr val="000000"/>
                          </a:solidFill>
                          <a:effectLst/>
                          <a:latin typeface="+mn-lt"/>
                        </a:rPr>
                        <a:t>10,44</a:t>
                      </a:r>
                    </a:p>
                  </a:txBody>
                  <a:tcPr marL="0" marR="0" marT="0" marB="0" anchor="ctr">
                    <a:solidFill>
                      <a:srgbClr val="FFFF00"/>
                    </a:solidFill>
                  </a:tcPr>
                </a:tc>
                <a:extLst>
                  <a:ext uri="{0D108BD9-81ED-4DB2-BD59-A6C34878D82A}">
                    <a16:rowId xmlns:a16="http://schemas.microsoft.com/office/drawing/2014/main" val="871008549"/>
                  </a:ext>
                </a:extLst>
              </a:tr>
              <a:tr h="295670">
                <a:tc>
                  <a:txBody>
                    <a:bodyPr/>
                    <a:lstStyle/>
                    <a:p>
                      <a:pPr algn="ctr"/>
                      <a:r>
                        <a:rPr lang="tr-TR" sz="1400" dirty="0"/>
                        <a:t>1 Ocak 2014</a:t>
                      </a:r>
                    </a:p>
                  </a:txBody>
                  <a:tcPr marL="0" marR="0" marT="0" marB="0" anchor="ctr"/>
                </a:tc>
                <a:tc>
                  <a:txBody>
                    <a:bodyPr/>
                    <a:lstStyle/>
                    <a:p>
                      <a:pPr algn="ctr"/>
                      <a:r>
                        <a:rPr lang="tr-TR" sz="1400" dirty="0"/>
                        <a:t>82.42</a:t>
                      </a:r>
                    </a:p>
                  </a:txBody>
                  <a:tcPr marL="0" marR="0" marT="0" marB="0" anchor="ctr"/>
                </a:tc>
                <a:tc>
                  <a:txBody>
                    <a:bodyPr/>
                    <a:lstStyle/>
                    <a:p>
                      <a:pPr algn="ctr"/>
                      <a:r>
                        <a:rPr lang="tr-TR" sz="1400" dirty="0"/>
                        <a:t>846 TL</a:t>
                      </a:r>
                    </a:p>
                  </a:txBody>
                  <a:tcPr marL="0" marR="0" marT="0" marB="0" anchor="ctr"/>
                </a:tc>
                <a:tc>
                  <a:txBody>
                    <a:bodyPr/>
                    <a:lstStyle/>
                    <a:p>
                      <a:pPr algn="ctr" fontAlgn="b"/>
                      <a:r>
                        <a:rPr lang="tr-TR" sz="1400" b="0" i="0" u="none" strike="noStrike" dirty="0">
                          <a:solidFill>
                            <a:srgbClr val="000000"/>
                          </a:solidFill>
                          <a:effectLst/>
                          <a:latin typeface="+mn-lt"/>
                        </a:rPr>
                        <a:t>10,26</a:t>
                      </a:r>
                    </a:p>
                  </a:txBody>
                  <a:tcPr marL="0" marR="0" marT="0" marB="0" anchor="ctr"/>
                </a:tc>
                <a:extLst>
                  <a:ext uri="{0D108BD9-81ED-4DB2-BD59-A6C34878D82A}">
                    <a16:rowId xmlns:a16="http://schemas.microsoft.com/office/drawing/2014/main" val="2149149308"/>
                  </a:ext>
                </a:extLst>
              </a:tr>
              <a:tr h="295670">
                <a:tc>
                  <a:txBody>
                    <a:bodyPr/>
                    <a:lstStyle/>
                    <a:p>
                      <a:pPr algn="ctr"/>
                      <a:r>
                        <a:rPr lang="tr-TR" sz="1400" dirty="0"/>
                        <a:t>1 Temmuz 2014</a:t>
                      </a:r>
                    </a:p>
                  </a:txBody>
                  <a:tcPr marL="0" marR="0" marT="0" marB="0" anchor="ctr"/>
                </a:tc>
                <a:tc>
                  <a:txBody>
                    <a:bodyPr/>
                    <a:lstStyle/>
                    <a:p>
                      <a:pPr algn="ctr"/>
                      <a:r>
                        <a:rPr lang="tr-TR" sz="1400" dirty="0"/>
                        <a:t>90.46</a:t>
                      </a:r>
                    </a:p>
                  </a:txBody>
                  <a:tcPr marL="0" marR="0" marT="0" marB="0" anchor="ctr"/>
                </a:tc>
                <a:tc>
                  <a:txBody>
                    <a:bodyPr/>
                    <a:lstStyle/>
                    <a:p>
                      <a:pPr algn="ctr"/>
                      <a:r>
                        <a:rPr lang="tr-TR" sz="1400" dirty="0"/>
                        <a:t>891 TL</a:t>
                      </a:r>
                    </a:p>
                  </a:txBody>
                  <a:tcPr marL="0" marR="0" marT="0" marB="0" anchor="ctr"/>
                </a:tc>
                <a:tc>
                  <a:txBody>
                    <a:bodyPr/>
                    <a:lstStyle/>
                    <a:p>
                      <a:pPr algn="ctr" fontAlgn="b"/>
                      <a:r>
                        <a:rPr lang="tr-TR" sz="1400" b="0" i="0" u="none" strike="noStrike" dirty="0">
                          <a:solidFill>
                            <a:srgbClr val="000000"/>
                          </a:solidFill>
                          <a:effectLst/>
                          <a:latin typeface="+mn-lt"/>
                        </a:rPr>
                        <a:t>9,84</a:t>
                      </a:r>
                    </a:p>
                  </a:txBody>
                  <a:tcPr marL="0" marR="0" marT="0" marB="0" anchor="ctr"/>
                </a:tc>
                <a:extLst>
                  <a:ext uri="{0D108BD9-81ED-4DB2-BD59-A6C34878D82A}">
                    <a16:rowId xmlns:a16="http://schemas.microsoft.com/office/drawing/2014/main" val="1764347554"/>
                  </a:ext>
                </a:extLst>
              </a:tr>
              <a:tr h="295670">
                <a:tc>
                  <a:txBody>
                    <a:bodyPr/>
                    <a:lstStyle/>
                    <a:p>
                      <a:pPr algn="ctr"/>
                      <a:r>
                        <a:rPr lang="tr-TR" sz="1400" dirty="0"/>
                        <a:t>1 Ocak 2015</a:t>
                      </a:r>
                    </a:p>
                  </a:txBody>
                  <a:tcPr marL="0" marR="0" marT="0" marB="0" anchor="ctr"/>
                </a:tc>
                <a:tc>
                  <a:txBody>
                    <a:bodyPr/>
                    <a:lstStyle/>
                    <a:p>
                      <a:pPr algn="ctr"/>
                      <a:r>
                        <a:rPr lang="tr-TR" sz="1400" dirty="0"/>
                        <a:t>87.57</a:t>
                      </a:r>
                    </a:p>
                  </a:txBody>
                  <a:tcPr marL="0" marR="0" marT="0" marB="0" anchor="ctr"/>
                </a:tc>
                <a:tc>
                  <a:txBody>
                    <a:bodyPr/>
                    <a:lstStyle/>
                    <a:p>
                      <a:pPr algn="ctr"/>
                      <a:r>
                        <a:rPr lang="tr-TR" sz="1400" baseline="0" dirty="0"/>
                        <a:t>949 TL</a:t>
                      </a:r>
                      <a:endParaRPr lang="tr-TR" sz="1400" dirty="0"/>
                    </a:p>
                  </a:txBody>
                  <a:tcPr marL="0" marR="0" marT="0" marB="0" anchor="ctr"/>
                </a:tc>
                <a:tc>
                  <a:txBody>
                    <a:bodyPr/>
                    <a:lstStyle/>
                    <a:p>
                      <a:pPr algn="ctr" fontAlgn="b"/>
                      <a:r>
                        <a:rPr lang="tr-TR" sz="1400" b="0" i="0" u="none" strike="noStrike" dirty="0">
                          <a:solidFill>
                            <a:srgbClr val="000000"/>
                          </a:solidFill>
                          <a:effectLst/>
                          <a:latin typeface="+mn-lt"/>
                        </a:rPr>
                        <a:t>10,83</a:t>
                      </a:r>
                    </a:p>
                  </a:txBody>
                  <a:tcPr marL="0" marR="0" marT="0" marB="0" anchor="ctr"/>
                </a:tc>
                <a:extLst>
                  <a:ext uri="{0D108BD9-81ED-4DB2-BD59-A6C34878D82A}">
                    <a16:rowId xmlns:a16="http://schemas.microsoft.com/office/drawing/2014/main" val="2047318748"/>
                  </a:ext>
                </a:extLst>
              </a:tr>
              <a:tr h="295670">
                <a:tc>
                  <a:txBody>
                    <a:bodyPr/>
                    <a:lstStyle/>
                    <a:p>
                      <a:pPr algn="ctr"/>
                      <a:r>
                        <a:rPr lang="tr-TR" sz="1400" dirty="0"/>
                        <a:t>1 Temmuz 2015</a:t>
                      </a:r>
                    </a:p>
                  </a:txBody>
                  <a:tcPr marL="0" marR="0" marT="0" marB="0" anchor="ctr"/>
                </a:tc>
                <a:tc>
                  <a:txBody>
                    <a:bodyPr/>
                    <a:lstStyle/>
                    <a:p>
                      <a:pPr algn="ctr"/>
                      <a:r>
                        <a:rPr lang="tr-TR" sz="1400" dirty="0"/>
                        <a:t>100.46</a:t>
                      </a:r>
                    </a:p>
                  </a:txBody>
                  <a:tcPr marL="0" marR="0" marT="0" marB="0" anchor="ctr"/>
                </a:tc>
                <a:tc>
                  <a:txBody>
                    <a:bodyPr/>
                    <a:lstStyle/>
                    <a:p>
                      <a:pPr algn="ctr"/>
                      <a:r>
                        <a:rPr lang="tr-TR" sz="1400" dirty="0"/>
                        <a:t>1.000</a:t>
                      </a:r>
                      <a:r>
                        <a:rPr lang="tr-TR" sz="1400" baseline="0" dirty="0"/>
                        <a:t> TL</a:t>
                      </a:r>
                      <a:endParaRPr lang="tr-TR" sz="1400" dirty="0"/>
                    </a:p>
                  </a:txBody>
                  <a:tcPr marL="0" marR="0" marT="0" marB="0" anchor="ctr"/>
                </a:tc>
                <a:tc>
                  <a:txBody>
                    <a:bodyPr/>
                    <a:lstStyle/>
                    <a:p>
                      <a:pPr algn="ctr" fontAlgn="b"/>
                      <a:r>
                        <a:rPr lang="tr-TR" sz="1400" b="0" i="0" u="none" strike="noStrike" dirty="0">
                          <a:solidFill>
                            <a:srgbClr val="000000"/>
                          </a:solidFill>
                          <a:effectLst/>
                          <a:latin typeface="+mn-lt"/>
                        </a:rPr>
                        <a:t>9,95</a:t>
                      </a:r>
                    </a:p>
                  </a:txBody>
                  <a:tcPr marL="0" marR="0" marT="0" marB="0" anchor="ctr"/>
                </a:tc>
                <a:extLst>
                  <a:ext uri="{0D108BD9-81ED-4DB2-BD59-A6C34878D82A}">
                    <a16:rowId xmlns:a16="http://schemas.microsoft.com/office/drawing/2014/main" val="199275906"/>
                  </a:ext>
                </a:extLst>
              </a:tr>
              <a:tr h="295670">
                <a:tc>
                  <a:txBody>
                    <a:bodyPr/>
                    <a:lstStyle/>
                    <a:p>
                      <a:pPr algn="ctr"/>
                      <a:r>
                        <a:rPr lang="tr-TR" sz="1400" dirty="0"/>
                        <a:t>1 Ocak 2016</a:t>
                      </a:r>
                    </a:p>
                  </a:txBody>
                  <a:tcPr marL="0" marR="0" marT="0" marB="0" anchor="ctr"/>
                </a:tc>
                <a:tc>
                  <a:txBody>
                    <a:bodyPr/>
                    <a:lstStyle/>
                    <a:p>
                      <a:pPr algn="ctr"/>
                      <a:r>
                        <a:rPr lang="tr-TR" sz="1400" dirty="0"/>
                        <a:t>98.90</a:t>
                      </a:r>
                    </a:p>
                  </a:txBody>
                  <a:tcPr marL="0" marR="0" marT="0" marB="0" anchor="ctr"/>
                </a:tc>
                <a:tc>
                  <a:txBody>
                    <a:bodyPr/>
                    <a:lstStyle/>
                    <a:p>
                      <a:pPr algn="ctr"/>
                      <a:r>
                        <a:rPr lang="tr-TR" sz="1400" dirty="0"/>
                        <a:t>1.300TL</a:t>
                      </a:r>
                    </a:p>
                  </a:txBody>
                  <a:tcPr marL="0" marR="0" marT="0" marB="0" anchor="ctr"/>
                </a:tc>
                <a:tc>
                  <a:txBody>
                    <a:bodyPr/>
                    <a:lstStyle/>
                    <a:p>
                      <a:pPr algn="ctr" fontAlgn="b"/>
                      <a:r>
                        <a:rPr lang="tr-TR" sz="1400" b="0" i="0" u="none" strike="noStrike" dirty="0">
                          <a:solidFill>
                            <a:srgbClr val="000000"/>
                          </a:solidFill>
                          <a:effectLst/>
                          <a:latin typeface="+mn-lt"/>
                        </a:rPr>
                        <a:t>13,14</a:t>
                      </a:r>
                    </a:p>
                  </a:txBody>
                  <a:tcPr marL="0" marR="0" marT="0" marB="0" anchor="ctr"/>
                </a:tc>
                <a:extLst>
                  <a:ext uri="{0D108BD9-81ED-4DB2-BD59-A6C34878D82A}">
                    <a16:rowId xmlns:a16="http://schemas.microsoft.com/office/drawing/2014/main" val="4193275436"/>
                  </a:ext>
                </a:extLst>
              </a:tr>
              <a:tr h="295670">
                <a:tc>
                  <a:txBody>
                    <a:bodyPr/>
                    <a:lstStyle/>
                    <a:p>
                      <a:pPr algn="ctr"/>
                      <a:r>
                        <a:rPr lang="tr-TR" sz="1400" dirty="0"/>
                        <a:t>1 Ocak 2017</a:t>
                      </a:r>
                    </a:p>
                  </a:txBody>
                  <a:tcPr marL="0" marR="0" marT="0" marB="0" anchor="ctr"/>
                </a:tc>
                <a:tc>
                  <a:txBody>
                    <a:bodyPr/>
                    <a:lstStyle/>
                    <a:p>
                      <a:pPr algn="ctr"/>
                      <a:r>
                        <a:rPr lang="tr-TR" sz="1400" dirty="0"/>
                        <a:t>129.25</a:t>
                      </a:r>
                    </a:p>
                  </a:txBody>
                  <a:tcPr marL="0" marR="0" marT="0" marB="0" anchor="ctr"/>
                </a:tc>
                <a:tc>
                  <a:txBody>
                    <a:bodyPr/>
                    <a:lstStyle/>
                    <a:p>
                      <a:pPr algn="ctr"/>
                      <a:r>
                        <a:rPr lang="tr-TR" sz="1400" dirty="0"/>
                        <a:t>1.404 TL</a:t>
                      </a:r>
                    </a:p>
                  </a:txBody>
                  <a:tcPr marL="0" marR="0" marT="0" marB="0" anchor="ctr"/>
                </a:tc>
                <a:tc>
                  <a:txBody>
                    <a:bodyPr/>
                    <a:lstStyle/>
                    <a:p>
                      <a:pPr algn="ctr"/>
                      <a:r>
                        <a:rPr lang="tr-TR" sz="1400" dirty="0"/>
                        <a:t>10,86</a:t>
                      </a:r>
                    </a:p>
                  </a:txBody>
                  <a:tcPr marL="0" marR="0" marT="0" marB="0" anchor="ctr"/>
                </a:tc>
                <a:extLst>
                  <a:ext uri="{0D108BD9-81ED-4DB2-BD59-A6C34878D82A}">
                    <a16:rowId xmlns:a16="http://schemas.microsoft.com/office/drawing/2014/main" val="10004"/>
                  </a:ext>
                </a:extLst>
              </a:tr>
              <a:tr h="295670">
                <a:tc>
                  <a:txBody>
                    <a:bodyPr/>
                    <a:lstStyle/>
                    <a:p>
                      <a:pPr algn="ctr"/>
                      <a:r>
                        <a:rPr lang="tr-TR" sz="1400" dirty="0"/>
                        <a:t>1 Ocak 2018</a:t>
                      </a:r>
                    </a:p>
                  </a:txBody>
                  <a:tcPr marL="0" marR="0" marT="0" marB="0" anchor="ctr"/>
                </a:tc>
                <a:tc>
                  <a:txBody>
                    <a:bodyPr/>
                    <a:lstStyle/>
                    <a:p>
                      <a:pPr algn="ctr"/>
                      <a:r>
                        <a:rPr lang="tr-TR" sz="1400" dirty="0"/>
                        <a:t>157.73</a:t>
                      </a:r>
                    </a:p>
                  </a:txBody>
                  <a:tcPr marL="0" marR="0" marT="0" marB="0" anchor="ctr"/>
                </a:tc>
                <a:tc>
                  <a:txBody>
                    <a:bodyPr/>
                    <a:lstStyle/>
                    <a:p>
                      <a:pPr algn="ctr"/>
                      <a:r>
                        <a:rPr lang="tr-TR" sz="1400" dirty="0"/>
                        <a:t>1.603 TL</a:t>
                      </a:r>
                    </a:p>
                  </a:txBody>
                  <a:tcPr marL="0" marR="0" marT="0" marB="0" anchor="ctr"/>
                </a:tc>
                <a:tc>
                  <a:txBody>
                    <a:bodyPr/>
                    <a:lstStyle/>
                    <a:p>
                      <a:pPr algn="ctr"/>
                      <a:r>
                        <a:rPr lang="tr-TR" sz="1400" dirty="0"/>
                        <a:t>10,16</a:t>
                      </a:r>
                    </a:p>
                  </a:txBody>
                  <a:tcPr marL="0" marR="0" marT="0" marB="0" anchor="ctr"/>
                </a:tc>
                <a:extLst>
                  <a:ext uri="{0D108BD9-81ED-4DB2-BD59-A6C34878D82A}">
                    <a16:rowId xmlns:a16="http://schemas.microsoft.com/office/drawing/2014/main" val="10001"/>
                  </a:ext>
                </a:extLst>
              </a:tr>
              <a:tr h="295670">
                <a:tc>
                  <a:txBody>
                    <a:bodyPr/>
                    <a:lstStyle/>
                    <a:p>
                      <a:pPr algn="ctr"/>
                      <a:r>
                        <a:rPr lang="tr-TR" sz="1400" dirty="0"/>
                        <a:t>1 Ocak 2019</a:t>
                      </a:r>
                    </a:p>
                  </a:txBody>
                  <a:tcPr marL="0" marR="0" marT="0" marB="0" anchor="ctr"/>
                </a:tc>
                <a:tc>
                  <a:txBody>
                    <a:bodyPr/>
                    <a:lstStyle/>
                    <a:p>
                      <a:pPr algn="ctr"/>
                      <a:r>
                        <a:rPr lang="tr-TR" sz="1400" dirty="0"/>
                        <a:t>216.30</a:t>
                      </a:r>
                    </a:p>
                  </a:txBody>
                  <a:tcPr marL="0" marR="0" marT="0" marB="0" anchor="ctr"/>
                </a:tc>
                <a:tc>
                  <a:txBody>
                    <a:bodyPr/>
                    <a:lstStyle/>
                    <a:p>
                      <a:pPr algn="ctr"/>
                      <a:r>
                        <a:rPr lang="tr-TR" sz="1400" dirty="0"/>
                        <a:t>2.020 TL</a:t>
                      </a:r>
                    </a:p>
                  </a:txBody>
                  <a:tcPr marL="0" marR="0" marT="0" marB="0" anchor="ctr"/>
                </a:tc>
                <a:tc>
                  <a:txBody>
                    <a:bodyPr/>
                    <a:lstStyle/>
                    <a:p>
                      <a:pPr algn="ctr"/>
                      <a:r>
                        <a:rPr lang="tr-TR" sz="1400" dirty="0"/>
                        <a:t>9,33</a:t>
                      </a:r>
                    </a:p>
                  </a:txBody>
                  <a:tcPr marL="0" marR="0" marT="0" marB="0" anchor="ctr"/>
                </a:tc>
                <a:extLst>
                  <a:ext uri="{0D108BD9-81ED-4DB2-BD59-A6C34878D82A}">
                    <a16:rowId xmlns:a16="http://schemas.microsoft.com/office/drawing/2014/main" val="10002"/>
                  </a:ext>
                </a:extLst>
              </a:tr>
              <a:tr h="295670">
                <a:tc>
                  <a:txBody>
                    <a:bodyPr/>
                    <a:lstStyle/>
                    <a:p>
                      <a:pPr algn="ctr"/>
                      <a:r>
                        <a:rPr lang="tr-TR" sz="1400" dirty="0"/>
                        <a:t>1 Ocak 2020</a:t>
                      </a:r>
                    </a:p>
                  </a:txBody>
                  <a:tcPr marL="0" marR="0" marT="0" marB="0" anchor="ctr"/>
                </a:tc>
                <a:tc>
                  <a:txBody>
                    <a:bodyPr/>
                    <a:lstStyle/>
                    <a:p>
                      <a:pPr algn="ctr"/>
                      <a:r>
                        <a:rPr lang="tr-TR" sz="1400" dirty="0"/>
                        <a:t>287.87</a:t>
                      </a:r>
                    </a:p>
                  </a:txBody>
                  <a:tcPr marL="0" marR="0" marT="0" marB="0" anchor="ctr"/>
                </a:tc>
                <a:tc>
                  <a:txBody>
                    <a:bodyPr/>
                    <a:lstStyle/>
                    <a:p>
                      <a:pPr algn="ctr"/>
                      <a:r>
                        <a:rPr lang="tr-TR" sz="1400" dirty="0"/>
                        <a:t>2.324 TL</a:t>
                      </a:r>
                    </a:p>
                  </a:txBody>
                  <a:tcPr marL="0" marR="0" marT="0" marB="0" anchor="ctr"/>
                </a:tc>
                <a:tc>
                  <a:txBody>
                    <a:bodyPr/>
                    <a:lstStyle/>
                    <a:p>
                      <a:pPr algn="ctr"/>
                      <a:r>
                        <a:rPr lang="tr-TR" sz="1400" dirty="0"/>
                        <a:t>8,07</a:t>
                      </a:r>
                    </a:p>
                  </a:txBody>
                  <a:tcPr marL="0" marR="0" marT="0" marB="0" anchor="ctr"/>
                </a:tc>
                <a:extLst>
                  <a:ext uri="{0D108BD9-81ED-4DB2-BD59-A6C34878D82A}">
                    <a16:rowId xmlns:a16="http://schemas.microsoft.com/office/drawing/2014/main" val="10003"/>
                  </a:ext>
                </a:extLst>
              </a:tr>
              <a:tr h="295670">
                <a:tc>
                  <a:txBody>
                    <a:bodyPr/>
                    <a:lstStyle/>
                    <a:p>
                      <a:pPr algn="ctr"/>
                      <a:r>
                        <a:rPr lang="tr-TR" sz="1400" dirty="0"/>
                        <a:t>1 Ocak 2021</a:t>
                      </a:r>
                    </a:p>
                  </a:txBody>
                  <a:tcPr marL="0" marR="0" marT="0" marB="0" anchor="ctr"/>
                </a:tc>
                <a:tc>
                  <a:txBody>
                    <a:bodyPr/>
                    <a:lstStyle/>
                    <a:p>
                      <a:pPr algn="ctr"/>
                      <a:r>
                        <a:rPr lang="tr-TR" sz="1400" dirty="0"/>
                        <a:t>450.74</a:t>
                      </a:r>
                    </a:p>
                  </a:txBody>
                  <a:tcPr marL="0" marR="0" marT="0" marB="0" anchor="ctr"/>
                </a:tc>
                <a:tc>
                  <a:txBody>
                    <a:bodyPr/>
                    <a:lstStyle/>
                    <a:p>
                      <a:pPr algn="ctr"/>
                      <a:r>
                        <a:rPr lang="tr-TR" sz="1400" dirty="0"/>
                        <a:t>2.825 TL</a:t>
                      </a:r>
                    </a:p>
                  </a:txBody>
                  <a:tcPr marL="0" marR="0" marT="0" marB="0" anchor="ctr"/>
                </a:tc>
                <a:tc>
                  <a:txBody>
                    <a:bodyPr/>
                    <a:lstStyle/>
                    <a:p>
                      <a:pPr algn="ctr"/>
                      <a:r>
                        <a:rPr lang="tr-TR" sz="1400" dirty="0"/>
                        <a:t>6,26</a:t>
                      </a:r>
                    </a:p>
                  </a:txBody>
                  <a:tcPr marL="0" marR="0" marT="0" marB="0" anchor="ctr"/>
                </a:tc>
                <a:extLst>
                  <a:ext uri="{0D108BD9-81ED-4DB2-BD59-A6C34878D82A}">
                    <a16:rowId xmlns:a16="http://schemas.microsoft.com/office/drawing/2014/main" val="10005"/>
                  </a:ext>
                </a:extLst>
              </a:tr>
              <a:tr h="295670">
                <a:tc>
                  <a:txBody>
                    <a:bodyPr/>
                    <a:lstStyle/>
                    <a:p>
                      <a:pPr algn="ctr"/>
                      <a:r>
                        <a:rPr lang="tr-TR" sz="1400" dirty="0"/>
                        <a:t>1 Ocak 2022</a:t>
                      </a:r>
                    </a:p>
                  </a:txBody>
                  <a:tcPr marL="0" marR="0" marT="0" marB="0" anchor="ctr"/>
                </a:tc>
                <a:tc>
                  <a:txBody>
                    <a:bodyPr/>
                    <a:lstStyle/>
                    <a:p>
                      <a:pPr algn="ctr"/>
                      <a:r>
                        <a:rPr lang="tr-TR" sz="1400" dirty="0"/>
                        <a:t>774.73</a:t>
                      </a:r>
                    </a:p>
                  </a:txBody>
                  <a:tcPr marL="0" marR="0" marT="0" marB="0" anchor="ctr"/>
                </a:tc>
                <a:tc>
                  <a:txBody>
                    <a:bodyPr/>
                    <a:lstStyle/>
                    <a:p>
                      <a:pPr algn="ctr"/>
                      <a:r>
                        <a:rPr lang="tr-TR" sz="1400" dirty="0"/>
                        <a:t>4.250 TL</a:t>
                      </a:r>
                    </a:p>
                  </a:txBody>
                  <a:tcPr marL="0" marR="0" marT="0" marB="0" anchor="ctr"/>
                </a:tc>
                <a:tc>
                  <a:txBody>
                    <a:bodyPr/>
                    <a:lstStyle/>
                    <a:p>
                      <a:pPr algn="ctr"/>
                      <a:r>
                        <a:rPr lang="tr-TR" sz="1400" dirty="0"/>
                        <a:t>5,48</a:t>
                      </a:r>
                    </a:p>
                  </a:txBody>
                  <a:tcPr marL="0" marR="0" marT="0" marB="0" anchor="ctr"/>
                </a:tc>
                <a:extLst>
                  <a:ext uri="{0D108BD9-81ED-4DB2-BD59-A6C34878D82A}">
                    <a16:rowId xmlns:a16="http://schemas.microsoft.com/office/drawing/2014/main" val="10006"/>
                  </a:ext>
                </a:extLst>
              </a:tr>
              <a:tr h="295670">
                <a:tc>
                  <a:txBody>
                    <a:bodyPr/>
                    <a:lstStyle/>
                    <a:p>
                      <a:pPr algn="ctr"/>
                      <a:r>
                        <a:rPr lang="tr-TR" sz="1400" dirty="0"/>
                        <a:t>1 Temmuz 2022</a:t>
                      </a:r>
                    </a:p>
                  </a:txBody>
                  <a:tcPr marL="0" marR="0" marT="0" marB="0" anchor="ctr"/>
                </a:tc>
                <a:tc>
                  <a:txBody>
                    <a:bodyPr/>
                    <a:lstStyle/>
                    <a:p>
                      <a:pPr algn="ctr"/>
                      <a:r>
                        <a:rPr lang="tr-TR" sz="1400" dirty="0"/>
                        <a:t>968.15</a:t>
                      </a:r>
                    </a:p>
                  </a:txBody>
                  <a:tcPr marL="0" marR="0" marT="0" marB="0" anchor="ctr"/>
                </a:tc>
                <a:tc>
                  <a:txBody>
                    <a:bodyPr/>
                    <a:lstStyle/>
                    <a:p>
                      <a:pPr algn="ctr"/>
                      <a:r>
                        <a:rPr lang="tr-TR" sz="1400" dirty="0"/>
                        <a:t>5.500 TL</a:t>
                      </a:r>
                    </a:p>
                  </a:txBody>
                  <a:tcPr marL="0" marR="0" marT="0" marB="0" anchor="ctr"/>
                </a:tc>
                <a:tc>
                  <a:txBody>
                    <a:bodyPr/>
                    <a:lstStyle/>
                    <a:p>
                      <a:pPr algn="ctr"/>
                      <a:r>
                        <a:rPr lang="tr-TR" sz="1400" dirty="0"/>
                        <a:t>5,68</a:t>
                      </a:r>
                    </a:p>
                  </a:txBody>
                  <a:tcPr marL="0" marR="0" marT="0" marB="0" anchor="ctr"/>
                </a:tc>
                <a:extLst>
                  <a:ext uri="{0D108BD9-81ED-4DB2-BD59-A6C34878D82A}">
                    <a16:rowId xmlns:a16="http://schemas.microsoft.com/office/drawing/2014/main" val="10007"/>
                  </a:ext>
                </a:extLst>
              </a:tr>
              <a:tr h="295670">
                <a:tc>
                  <a:txBody>
                    <a:bodyPr/>
                    <a:lstStyle/>
                    <a:p>
                      <a:pPr algn="ctr"/>
                      <a:r>
                        <a:rPr lang="tr-TR" sz="1400" dirty="0"/>
                        <a:t>1 Ocak 2023</a:t>
                      </a:r>
                    </a:p>
                  </a:txBody>
                  <a:tcPr marL="0" marR="0" marT="0" marB="0" anchor="ctr"/>
                </a:tc>
                <a:tc>
                  <a:txBody>
                    <a:bodyPr/>
                    <a:lstStyle/>
                    <a:p>
                      <a:pPr algn="ctr"/>
                      <a:r>
                        <a:rPr lang="tr-TR" sz="1400" dirty="0"/>
                        <a:t>1087.54</a:t>
                      </a:r>
                    </a:p>
                  </a:txBody>
                  <a:tcPr marL="0" marR="0" marT="0" marB="0" anchor="ctr"/>
                </a:tc>
                <a:tc>
                  <a:txBody>
                    <a:bodyPr/>
                    <a:lstStyle/>
                    <a:p>
                      <a:pPr algn="ctr"/>
                      <a:r>
                        <a:rPr lang="tr-TR" sz="1400" dirty="0"/>
                        <a:t>8.506 TL</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a:t>7,82</a:t>
                      </a:r>
                    </a:p>
                  </a:txBody>
                  <a:tcPr marL="0" marR="0" marT="0" marB="0" anchor="ctr"/>
                </a:tc>
                <a:extLst>
                  <a:ext uri="{0D108BD9-81ED-4DB2-BD59-A6C34878D82A}">
                    <a16:rowId xmlns:a16="http://schemas.microsoft.com/office/drawing/2014/main" val="3048643596"/>
                  </a:ext>
                </a:extLst>
              </a:tr>
              <a:tr h="295670">
                <a:tc>
                  <a:txBody>
                    <a:bodyPr/>
                    <a:lstStyle/>
                    <a:p>
                      <a:pPr algn="ctr"/>
                      <a:r>
                        <a:rPr lang="tr-TR" sz="1400" dirty="0"/>
                        <a:t>1 Temmuz 2023</a:t>
                      </a:r>
                    </a:p>
                  </a:txBody>
                  <a:tcPr marL="0" marR="0" marT="0" marB="0" anchor="ctr"/>
                </a:tc>
                <a:tc>
                  <a:txBody>
                    <a:bodyPr/>
                    <a:lstStyle/>
                    <a:p>
                      <a:pPr algn="ctr"/>
                      <a:r>
                        <a:rPr lang="tr-TR" sz="1400" dirty="0"/>
                        <a:t>1591.63</a:t>
                      </a:r>
                    </a:p>
                  </a:txBody>
                  <a:tcPr marL="0" marR="0" marT="0" marB="0" anchor="ctr"/>
                </a:tc>
                <a:tc>
                  <a:txBody>
                    <a:bodyPr/>
                    <a:lstStyle/>
                    <a:p>
                      <a:pPr algn="ctr"/>
                      <a:r>
                        <a:rPr lang="tr-TR" sz="1400" dirty="0"/>
                        <a:t>11.402 TL</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a:t>7,16</a:t>
                      </a:r>
                    </a:p>
                  </a:txBody>
                  <a:tcPr marL="0" marR="0" marT="0" marB="0" anchor="ctr"/>
                </a:tc>
                <a:extLst>
                  <a:ext uri="{0D108BD9-81ED-4DB2-BD59-A6C34878D82A}">
                    <a16:rowId xmlns:a16="http://schemas.microsoft.com/office/drawing/2014/main" val="264750774"/>
                  </a:ext>
                </a:extLst>
              </a:tr>
              <a:tr h="295670">
                <a:tc>
                  <a:txBody>
                    <a:bodyPr/>
                    <a:lstStyle/>
                    <a:p>
                      <a:pPr algn="ctr"/>
                      <a:r>
                        <a:rPr lang="tr-TR" sz="1400" dirty="0"/>
                        <a:t>1 Ocak 2024</a:t>
                      </a:r>
                    </a:p>
                  </a:txBody>
                  <a:tcPr marL="0" marR="0" marT="0" marB="0" anchor="ctr">
                    <a:solidFill>
                      <a:schemeClr val="accent3">
                        <a:lumMod val="40000"/>
                        <a:lumOff val="60000"/>
                      </a:schemeClr>
                    </a:solidFill>
                  </a:tcPr>
                </a:tc>
                <a:tc>
                  <a:txBody>
                    <a:bodyPr/>
                    <a:lstStyle/>
                    <a:p>
                      <a:pPr algn="ctr"/>
                      <a:r>
                        <a:rPr lang="tr-TR" sz="1400" dirty="0"/>
                        <a:t>1937.40</a:t>
                      </a:r>
                    </a:p>
                  </a:txBody>
                  <a:tcPr marL="0" marR="0" marT="0" marB="0" anchor="ctr">
                    <a:solidFill>
                      <a:schemeClr val="accent3">
                        <a:lumMod val="40000"/>
                        <a:lumOff val="60000"/>
                      </a:schemeClr>
                    </a:solidFill>
                  </a:tcPr>
                </a:tc>
                <a:tc>
                  <a:txBody>
                    <a:bodyPr/>
                    <a:lstStyle/>
                    <a:p>
                      <a:pPr algn="ctr"/>
                      <a:r>
                        <a:rPr lang="tr-TR" sz="1400" dirty="0"/>
                        <a:t>17.002 TL</a:t>
                      </a:r>
                    </a:p>
                  </a:txBody>
                  <a:tcPr marL="0" marR="0" marT="0" marB="0" anchor="ctr">
                    <a:solidFill>
                      <a:schemeClr val="accent3">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a:t>8,77</a:t>
                      </a:r>
                    </a:p>
                  </a:txBody>
                  <a:tcPr marL="0" marR="0" marT="0" marB="0" anchor="ctr">
                    <a:solidFill>
                      <a:schemeClr val="accent3">
                        <a:lumMod val="40000"/>
                        <a:lumOff val="60000"/>
                      </a:schemeClr>
                    </a:solidFill>
                  </a:tcPr>
                </a:tc>
                <a:extLst>
                  <a:ext uri="{0D108BD9-81ED-4DB2-BD59-A6C34878D82A}">
                    <a16:rowId xmlns:a16="http://schemas.microsoft.com/office/drawing/2014/main" val="153263624"/>
                  </a:ext>
                </a:extLst>
              </a:tr>
              <a:tr h="295670">
                <a:tc>
                  <a:txBody>
                    <a:bodyPr/>
                    <a:lstStyle/>
                    <a:p>
                      <a:pPr algn="ctr"/>
                      <a:r>
                        <a:rPr lang="tr-TR" sz="1400" b="0" dirty="0"/>
                        <a:t>1 Temmuz 2024</a:t>
                      </a:r>
                    </a:p>
                  </a:txBody>
                  <a:tcPr marL="0" marR="0" marT="0" marB="0" anchor="ctr">
                    <a:solidFill>
                      <a:schemeClr val="accent3">
                        <a:lumMod val="20000"/>
                        <a:lumOff val="80000"/>
                      </a:schemeClr>
                    </a:solidFill>
                  </a:tcPr>
                </a:tc>
                <a:tc>
                  <a:txBody>
                    <a:bodyPr/>
                    <a:lstStyle/>
                    <a:p>
                      <a:pPr algn="ctr"/>
                      <a:r>
                        <a:rPr lang="tr-TR" sz="1400" b="0" dirty="0"/>
                        <a:t>2.447,30</a:t>
                      </a:r>
                    </a:p>
                  </a:txBody>
                  <a:tcPr marL="0" marR="0" marT="0" marB="0" anchor="ctr">
                    <a:solidFill>
                      <a:schemeClr val="accent3">
                        <a:lumMod val="20000"/>
                        <a:lumOff val="80000"/>
                      </a:schemeClr>
                    </a:solidFill>
                  </a:tcPr>
                </a:tc>
                <a:tc>
                  <a:txBody>
                    <a:bodyPr/>
                    <a:lstStyle/>
                    <a:p>
                      <a:pPr algn="ctr"/>
                      <a:r>
                        <a:rPr lang="tr-TR" sz="1400" b="0" dirty="0"/>
                        <a:t>17.002 TL</a:t>
                      </a:r>
                    </a:p>
                  </a:txBody>
                  <a:tcPr marL="0" marR="0" marT="0" marB="0" anchor="ctr">
                    <a:solidFill>
                      <a:schemeClr val="accent3">
                        <a:lumMod val="20000"/>
                        <a:lumOff val="80000"/>
                      </a:schemeClr>
                    </a:solidFill>
                  </a:tcPr>
                </a:tc>
                <a:tc>
                  <a:txBody>
                    <a:bodyPr/>
                    <a:lstStyle/>
                    <a:p>
                      <a:pPr algn="ctr"/>
                      <a:r>
                        <a:rPr lang="tr-TR" sz="1400" b="0" dirty="0"/>
                        <a:t>6,94</a:t>
                      </a:r>
                    </a:p>
                  </a:txBody>
                  <a:tcPr marL="0" marR="0" marT="0" marB="0" anchor="ctr">
                    <a:solidFill>
                      <a:schemeClr val="accent3">
                        <a:lumMod val="20000"/>
                        <a:lumOff val="80000"/>
                      </a:schemeClr>
                    </a:solidFill>
                  </a:tcPr>
                </a:tc>
                <a:extLst>
                  <a:ext uri="{0D108BD9-81ED-4DB2-BD59-A6C34878D82A}">
                    <a16:rowId xmlns:a16="http://schemas.microsoft.com/office/drawing/2014/main" val="2277148478"/>
                  </a:ext>
                </a:extLst>
              </a:tr>
              <a:tr h="295670">
                <a:tc>
                  <a:txBody>
                    <a:bodyPr/>
                    <a:lstStyle/>
                    <a:p>
                      <a:pPr algn="ctr"/>
                      <a:r>
                        <a:rPr lang="tr-TR" sz="1400" b="0" dirty="0"/>
                        <a:t>1 Ocak 2025</a:t>
                      </a:r>
                    </a:p>
                  </a:txBody>
                  <a:tcPr marL="0" marR="0" marT="0" marB="0" anchor="ctr">
                    <a:solidFill>
                      <a:schemeClr val="accent3">
                        <a:lumMod val="40000"/>
                        <a:lumOff val="60000"/>
                      </a:schemeClr>
                    </a:solidFill>
                  </a:tcPr>
                </a:tc>
                <a:tc>
                  <a:txBody>
                    <a:bodyPr/>
                    <a:lstStyle/>
                    <a:p>
                      <a:pPr algn="ctr"/>
                      <a:r>
                        <a:rPr lang="tr-TR" sz="1400" b="0" dirty="0"/>
                        <a:t>3.009,39</a:t>
                      </a:r>
                    </a:p>
                  </a:txBody>
                  <a:tcPr marL="0" marR="0" marT="0" marB="0" anchor="ctr">
                    <a:solidFill>
                      <a:schemeClr val="accent3">
                        <a:lumMod val="40000"/>
                        <a:lumOff val="60000"/>
                      </a:schemeClr>
                    </a:solidFill>
                  </a:tcPr>
                </a:tc>
                <a:tc>
                  <a:txBody>
                    <a:bodyPr/>
                    <a:lstStyle/>
                    <a:p>
                      <a:pPr algn="ctr"/>
                      <a:r>
                        <a:rPr lang="tr-TR" sz="1400" b="0" dirty="0"/>
                        <a:t>22.104 TL</a:t>
                      </a:r>
                    </a:p>
                  </a:txBody>
                  <a:tcPr marL="0" marR="0" marT="0" marB="0" anchor="ctr">
                    <a:solidFill>
                      <a:schemeClr val="accent3">
                        <a:lumMod val="40000"/>
                        <a:lumOff val="60000"/>
                      </a:schemeClr>
                    </a:solidFill>
                  </a:tcPr>
                </a:tc>
                <a:tc>
                  <a:txBody>
                    <a:bodyPr/>
                    <a:lstStyle/>
                    <a:p>
                      <a:pPr algn="ctr"/>
                      <a:r>
                        <a:rPr lang="tr-TR" sz="1400" b="0" dirty="0"/>
                        <a:t>7,34</a:t>
                      </a:r>
                    </a:p>
                  </a:txBody>
                  <a:tcPr marL="0" marR="0" marT="0" marB="0" anchor="ctr">
                    <a:solidFill>
                      <a:schemeClr val="accent3">
                        <a:lumMod val="40000"/>
                        <a:lumOff val="60000"/>
                      </a:schemeClr>
                    </a:solidFill>
                  </a:tcPr>
                </a:tc>
                <a:extLst>
                  <a:ext uri="{0D108BD9-81ED-4DB2-BD59-A6C34878D82A}">
                    <a16:rowId xmlns:a16="http://schemas.microsoft.com/office/drawing/2014/main" val="1303471993"/>
                  </a:ext>
                </a:extLst>
              </a:tr>
              <a:tr h="295670">
                <a:tc>
                  <a:txBody>
                    <a:bodyPr/>
                    <a:lstStyle/>
                    <a:p>
                      <a:pPr algn="ctr"/>
                      <a:r>
                        <a:rPr lang="tr-TR" sz="1400" b="1" dirty="0">
                          <a:highlight>
                            <a:srgbClr val="FFFF00"/>
                          </a:highlight>
                        </a:rPr>
                        <a:t>1 Temmuz 2025</a:t>
                      </a:r>
                    </a:p>
                  </a:txBody>
                  <a:tcPr marL="0" marR="0" marT="0" marB="0" anchor="ctr">
                    <a:solidFill>
                      <a:srgbClr val="FFFF00"/>
                    </a:solidFill>
                  </a:tcPr>
                </a:tc>
                <a:tc>
                  <a:txBody>
                    <a:bodyPr/>
                    <a:lstStyle/>
                    <a:p>
                      <a:pPr algn="ctr"/>
                      <a:r>
                        <a:rPr lang="tr-TR" sz="1400" b="1" dirty="0">
                          <a:highlight>
                            <a:srgbClr val="FFFF00"/>
                          </a:highlight>
                        </a:rPr>
                        <a:t>4.277,03</a:t>
                      </a:r>
                    </a:p>
                  </a:txBody>
                  <a:tcPr marL="0" marR="0" marT="0" marB="0" anchor="ctr">
                    <a:solidFill>
                      <a:srgbClr val="FFFF00"/>
                    </a:solidFill>
                  </a:tcPr>
                </a:tc>
                <a:tc>
                  <a:txBody>
                    <a:bodyPr/>
                    <a:lstStyle/>
                    <a:p>
                      <a:pPr algn="ctr"/>
                      <a:r>
                        <a:rPr lang="tr-TR" sz="1400" b="1" dirty="0">
                          <a:highlight>
                            <a:srgbClr val="FFFF00"/>
                          </a:highlight>
                        </a:rPr>
                        <a:t>22.104 TL</a:t>
                      </a:r>
                    </a:p>
                  </a:txBody>
                  <a:tcPr marL="0" marR="0" marT="0" marB="0" anchor="ctr">
                    <a:solidFill>
                      <a:srgbClr val="FFFF00"/>
                    </a:solidFill>
                  </a:tcPr>
                </a:tc>
                <a:tc>
                  <a:txBody>
                    <a:bodyPr/>
                    <a:lstStyle/>
                    <a:p>
                      <a:pPr algn="ctr"/>
                      <a:r>
                        <a:rPr lang="tr-TR" sz="1400" b="1" dirty="0">
                          <a:highlight>
                            <a:srgbClr val="FFFF00"/>
                          </a:highlight>
                        </a:rPr>
                        <a:t>5,16</a:t>
                      </a:r>
                    </a:p>
                  </a:txBody>
                  <a:tcPr marL="0" marR="0" marT="0" marB="0" anchor="ctr">
                    <a:solidFill>
                      <a:srgbClr val="FFFF00"/>
                    </a:solidFill>
                  </a:tcPr>
                </a:tc>
                <a:extLst>
                  <a:ext uri="{0D108BD9-81ED-4DB2-BD59-A6C34878D82A}">
                    <a16:rowId xmlns:a16="http://schemas.microsoft.com/office/drawing/2014/main" val="1719065911"/>
                  </a:ext>
                </a:extLst>
              </a:tr>
            </a:tbl>
          </a:graphicData>
        </a:graphic>
      </p:graphicFrame>
    </p:spTree>
    <p:extLst>
      <p:ext uri="{BB962C8B-B14F-4D97-AF65-F5344CB8AC3E}">
        <p14:creationId xmlns:p14="http://schemas.microsoft.com/office/powerpoint/2010/main" val="248399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200" b="1" dirty="0">
                <a:latin typeface="Times New Roman" panose="02020603050405020304" pitchFamily="18" charset="0"/>
                <a:cs typeface="Times New Roman" panose="02020603050405020304" pitchFamily="18" charset="0"/>
              </a:rPr>
              <a:t>2014-2023 AYLIK İŞSİZLİK ORANLARI</a:t>
            </a:r>
            <a:r>
              <a:rPr lang="tr-TR" sz="2200" dirty="0">
                <a:latin typeface="Times New Roman" pitchFamily="18" charset="0"/>
                <a:cs typeface="Times New Roman" pitchFamily="18" charset="0"/>
              </a:rPr>
              <a:t>                   </a:t>
            </a:r>
          </a:p>
          <a:p>
            <a:pPr marL="514350" indent="-514350" algn="ctr">
              <a:buClrTx/>
              <a:buNone/>
            </a:pPr>
            <a:r>
              <a:rPr lang="tr-TR" sz="2200" b="1" dirty="0">
                <a:latin typeface="Times New Roman" pitchFamily="18" charset="0"/>
                <a:cs typeface="Times New Roman" pitchFamily="18" charset="0"/>
              </a:rPr>
              <a:t>       (Kaynak: 12 HAZİRAN 2024 </a:t>
            </a:r>
            <a:r>
              <a:rPr lang="tr-TR" sz="2200" b="1" dirty="0">
                <a:hlinkClick r:id="rId2"/>
              </a:rPr>
              <a:t>www.tuik.gov.tr</a:t>
            </a:r>
            <a:r>
              <a:rPr lang="tr-TR" sz="2200" b="1" dirty="0">
                <a:latin typeface="Times New Roman" pitchFamily="18" charset="0"/>
                <a:cs typeface="Times New Roman" pitchFamily="18" charset="0"/>
              </a:rPr>
              <a:t> )</a:t>
            </a:r>
            <a:endParaRPr lang="tr-TR" sz="2200" dirty="0">
              <a:latin typeface="Times New Roman" pitchFamily="18" charset="0"/>
              <a:cs typeface="Times New Roman" pitchFamily="18" charset="0"/>
            </a:endParaRPr>
          </a:p>
        </p:txBody>
      </p:sp>
      <p:graphicFrame>
        <p:nvGraphicFramePr>
          <p:cNvPr id="4" name="3 İçerik Yer Tutucusu"/>
          <p:cNvGraphicFramePr>
            <a:graphicFrameLocks/>
          </p:cNvGraphicFramePr>
          <p:nvPr>
            <p:extLst>
              <p:ext uri="{D42A27DB-BD31-4B8C-83A1-F6EECF244321}">
                <p14:modId xmlns:p14="http://schemas.microsoft.com/office/powerpoint/2010/main" val="2313735197"/>
              </p:ext>
            </p:extLst>
          </p:nvPr>
        </p:nvGraphicFramePr>
        <p:xfrm>
          <a:off x="180000" y="975302"/>
          <a:ext cx="8740033" cy="5738697"/>
        </p:xfrm>
        <a:graphic>
          <a:graphicData uri="http://schemas.openxmlformats.org/drawingml/2006/table">
            <a:tbl>
              <a:tblPr firstRow="1" bandRow="1">
                <a:tableStyleId>{5C22544A-7EE6-4342-B048-85BDC9FD1C3A}</a:tableStyleId>
              </a:tblPr>
              <a:tblGrid>
                <a:gridCol w="1138301">
                  <a:extLst>
                    <a:ext uri="{9D8B030D-6E8A-4147-A177-3AD203B41FA5}">
                      <a16:colId xmlns:a16="http://schemas.microsoft.com/office/drawing/2014/main" val="20000"/>
                    </a:ext>
                  </a:extLst>
                </a:gridCol>
                <a:gridCol w="627109">
                  <a:extLst>
                    <a:ext uri="{9D8B030D-6E8A-4147-A177-3AD203B41FA5}">
                      <a16:colId xmlns:a16="http://schemas.microsoft.com/office/drawing/2014/main" val="20009"/>
                    </a:ext>
                  </a:extLst>
                </a:gridCol>
                <a:gridCol w="726845">
                  <a:extLst>
                    <a:ext uri="{9D8B030D-6E8A-4147-A177-3AD203B41FA5}">
                      <a16:colId xmlns:a16="http://schemas.microsoft.com/office/drawing/2014/main" val="20001"/>
                    </a:ext>
                  </a:extLst>
                </a:gridCol>
                <a:gridCol w="726845">
                  <a:extLst>
                    <a:ext uri="{9D8B030D-6E8A-4147-A177-3AD203B41FA5}">
                      <a16:colId xmlns:a16="http://schemas.microsoft.com/office/drawing/2014/main" val="20002"/>
                    </a:ext>
                  </a:extLst>
                </a:gridCol>
                <a:gridCol w="773692">
                  <a:extLst>
                    <a:ext uri="{9D8B030D-6E8A-4147-A177-3AD203B41FA5}">
                      <a16:colId xmlns:a16="http://schemas.microsoft.com/office/drawing/2014/main" val="20005"/>
                    </a:ext>
                  </a:extLst>
                </a:gridCol>
                <a:gridCol w="803716">
                  <a:extLst>
                    <a:ext uri="{9D8B030D-6E8A-4147-A177-3AD203B41FA5}">
                      <a16:colId xmlns:a16="http://schemas.microsoft.com/office/drawing/2014/main" val="20007"/>
                    </a:ext>
                  </a:extLst>
                </a:gridCol>
                <a:gridCol w="788705">
                  <a:extLst>
                    <a:ext uri="{9D8B030D-6E8A-4147-A177-3AD203B41FA5}">
                      <a16:colId xmlns:a16="http://schemas.microsoft.com/office/drawing/2014/main" val="20010"/>
                    </a:ext>
                  </a:extLst>
                </a:gridCol>
                <a:gridCol w="788705">
                  <a:extLst>
                    <a:ext uri="{9D8B030D-6E8A-4147-A177-3AD203B41FA5}">
                      <a16:colId xmlns:a16="http://schemas.microsoft.com/office/drawing/2014/main" val="20011"/>
                    </a:ext>
                  </a:extLst>
                </a:gridCol>
                <a:gridCol w="788705">
                  <a:extLst>
                    <a:ext uri="{9D8B030D-6E8A-4147-A177-3AD203B41FA5}">
                      <a16:colId xmlns:a16="http://schemas.microsoft.com/office/drawing/2014/main" val="20008"/>
                    </a:ext>
                  </a:extLst>
                </a:gridCol>
                <a:gridCol w="788705">
                  <a:extLst>
                    <a:ext uri="{9D8B030D-6E8A-4147-A177-3AD203B41FA5}">
                      <a16:colId xmlns:a16="http://schemas.microsoft.com/office/drawing/2014/main" val="20012"/>
                    </a:ext>
                  </a:extLst>
                </a:gridCol>
                <a:gridCol w="788705">
                  <a:extLst>
                    <a:ext uri="{9D8B030D-6E8A-4147-A177-3AD203B41FA5}">
                      <a16:colId xmlns:a16="http://schemas.microsoft.com/office/drawing/2014/main" val="20013"/>
                    </a:ext>
                  </a:extLst>
                </a:gridCol>
              </a:tblGrid>
              <a:tr h="442690">
                <a:tc gridSpan="11">
                  <a:txBody>
                    <a:bodyPr/>
                    <a:lstStyle/>
                    <a:p>
                      <a:pPr algn="ctr"/>
                      <a:r>
                        <a:rPr lang="tr-TR" sz="1800" dirty="0">
                          <a:solidFill>
                            <a:schemeClr val="tx1"/>
                          </a:solidFill>
                          <a:latin typeface="Times New Roman" pitchFamily="18" charset="0"/>
                          <a:cs typeface="Times New Roman" pitchFamily="18" charset="0"/>
                        </a:rPr>
                        <a:t>2014-2023 AYLIK İŞSİZLİK ORANLARI (%)</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tr-TR"/>
                    </a:p>
                  </a:txBody>
                  <a:tcPr/>
                </a:tc>
                <a:tc hMerge="1">
                  <a:txBody>
                    <a:bodyPr/>
                    <a:lstStyle/>
                    <a:p>
                      <a:endParaRPr lang="tr-TR"/>
                    </a:p>
                  </a:txBody>
                  <a:tcPr/>
                </a:tc>
                <a:tc hMerge="1">
                  <a:txBody>
                    <a:bodyPr/>
                    <a:lstStyle/>
                    <a:p>
                      <a:pPr algn="ctr"/>
                      <a:endParaRPr lang="tr-TR" dirty="0"/>
                    </a:p>
                  </a:txBody>
                  <a:tcPr/>
                </a:tc>
                <a:tc hMerge="1">
                  <a:txBody>
                    <a:bodyPr/>
                    <a:lstStyle/>
                    <a:p>
                      <a:endParaRPr lang="tr-TR"/>
                    </a:p>
                  </a:txBody>
                  <a:tcPr/>
                </a:tc>
                <a:tc hMerge="1">
                  <a:txBody>
                    <a:bodyPr/>
                    <a:lstStyle/>
                    <a:p>
                      <a:pPr algn="ctr"/>
                      <a:endParaRPr lang="tr-TR" sz="1500" dirty="0">
                        <a:solidFill>
                          <a:schemeClr val="tx1"/>
                        </a:solidFill>
                        <a:latin typeface="Times New Roman" pitchFamily="18" charset="0"/>
                        <a:cs typeface="Times New Roman" pitchFamily="18" charset="0"/>
                      </a:endParaRPr>
                    </a:p>
                  </a:txBody>
                  <a:tcPr>
                    <a:solidFill>
                      <a:schemeClr val="accent1">
                        <a:lumMod val="20000"/>
                        <a:lumOff val="80000"/>
                      </a:schemeClr>
                    </a:solidFill>
                  </a:tcPr>
                </a:tc>
                <a:tc hMerge="1">
                  <a:txBody>
                    <a:bodyPr/>
                    <a:lstStyle/>
                    <a:p>
                      <a:pPr algn="ctr"/>
                      <a:endParaRPr lang="tr-TR" sz="1450" dirty="0">
                        <a:solidFill>
                          <a:schemeClr val="tx1"/>
                        </a:solidFill>
                        <a:latin typeface="Times New Roman" pitchFamily="18" charset="0"/>
                        <a:cs typeface="Times New Roman"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a:endParaRPr lang="tr-TR" sz="1800" dirty="0">
                        <a:solidFill>
                          <a:schemeClr val="tx1"/>
                        </a:solidFill>
                        <a:latin typeface="Times New Roman" pitchFamily="18" charset="0"/>
                        <a:cs typeface="Times New Roman"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a:endParaRPr lang="tr-TR" sz="1800" dirty="0">
                        <a:solidFill>
                          <a:schemeClr val="tx1"/>
                        </a:solidFill>
                        <a:latin typeface="Times New Roman" pitchFamily="18" charset="0"/>
                        <a:cs typeface="Times New Roman"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a:endParaRPr lang="tr-TR" sz="1800" dirty="0">
                        <a:solidFill>
                          <a:schemeClr val="tx1"/>
                        </a:solidFill>
                        <a:latin typeface="Times New Roman" pitchFamily="18" charset="0"/>
                        <a:cs typeface="Times New Roman"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a:endParaRPr lang="tr-TR" sz="1800" dirty="0">
                        <a:solidFill>
                          <a:schemeClr val="tx1"/>
                        </a:solidFill>
                        <a:latin typeface="Times New Roman" pitchFamily="18" charset="0"/>
                        <a:cs typeface="Times New Roman"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05800">
                <a:tc>
                  <a:txBody>
                    <a:bodyPr/>
                    <a:lstStyle/>
                    <a:p>
                      <a:pPr algn="l"/>
                      <a:r>
                        <a:rPr lang="tr-TR" sz="1500" b="1" dirty="0">
                          <a:latin typeface="Times New Roman" pitchFamily="18" charset="0"/>
                          <a:cs typeface="Times New Roman" pitchFamily="18" charset="0"/>
                        </a:rPr>
                        <a:t>AYLAR</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1" dirty="0">
                          <a:latin typeface="Times New Roman" pitchFamily="18" charset="0"/>
                          <a:cs typeface="Times New Roman" pitchFamily="18" charset="0"/>
                        </a:rPr>
                        <a:t>2014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1" dirty="0">
                          <a:latin typeface="Times New Roman" pitchFamily="18" charset="0"/>
                          <a:cs typeface="Times New Roman" pitchFamily="18" charset="0"/>
                        </a:rPr>
                        <a:t>2015</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2016</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2017</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2018</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2023</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1"/>
                  </a:ext>
                </a:extLst>
              </a:tr>
              <a:tr h="368910">
                <a:tc>
                  <a:txBody>
                    <a:bodyPr/>
                    <a:lstStyle/>
                    <a:p>
                      <a:r>
                        <a:rPr lang="tr-TR" sz="1500" b="1" dirty="0">
                          <a:latin typeface="Times New Roman" pitchFamily="18" charset="0"/>
                          <a:cs typeface="Times New Roman" pitchFamily="18" charset="0"/>
                        </a:rPr>
                        <a:t>OCAK</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10,5</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10,2</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12,0</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9,9</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9,7</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2"/>
                  </a:ext>
                </a:extLst>
              </a:tr>
              <a:tr h="368910">
                <a:tc>
                  <a:txBody>
                    <a:bodyPr/>
                    <a:lstStyle/>
                    <a:p>
                      <a:r>
                        <a:rPr lang="tr-TR" sz="1500" b="1" dirty="0">
                          <a:latin typeface="Times New Roman" pitchFamily="18" charset="0"/>
                          <a:cs typeface="Times New Roman" pitchFamily="18" charset="0"/>
                        </a:rPr>
                        <a:t>ŞUBAT</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10,7</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11,9</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10,0</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10,4</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68910">
                <a:tc>
                  <a:txBody>
                    <a:bodyPr/>
                    <a:lstStyle/>
                    <a:p>
                      <a:r>
                        <a:rPr lang="tr-TR" sz="1500" b="1" dirty="0">
                          <a:latin typeface="Times New Roman" pitchFamily="18" charset="0"/>
                          <a:cs typeface="Times New Roman" pitchFamily="18" charset="0"/>
                        </a:rPr>
                        <a:t>MART</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10,5</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10,2</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11,9</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10,0</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10,2</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68910">
                <a:tc>
                  <a:txBody>
                    <a:bodyPr/>
                    <a:lstStyle/>
                    <a:p>
                      <a:r>
                        <a:rPr lang="tr-TR" sz="1500" b="1" dirty="0">
                          <a:latin typeface="Times New Roman" pitchFamily="18" charset="0"/>
                          <a:cs typeface="Times New Roman" pitchFamily="18" charset="0"/>
                        </a:rPr>
                        <a:t>NİSAN</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10,5</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11,6</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10,2</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10,0</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68910">
                <a:tc>
                  <a:txBody>
                    <a:bodyPr/>
                    <a:lstStyle/>
                    <a:p>
                      <a:r>
                        <a:rPr lang="tr-TR" sz="1500" b="1" dirty="0">
                          <a:latin typeface="Times New Roman" pitchFamily="18" charset="0"/>
                          <a:cs typeface="Times New Roman" pitchFamily="18" charset="0"/>
                        </a:rPr>
                        <a:t>MAYIS</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10,2</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10,3</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11,1</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10,6</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10,0</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523339">
                <a:tc>
                  <a:txBody>
                    <a:bodyPr/>
                    <a:lstStyle/>
                    <a:p>
                      <a:r>
                        <a:rPr lang="tr-TR" sz="1500" b="1" dirty="0">
                          <a:latin typeface="Times New Roman" pitchFamily="18" charset="0"/>
                          <a:cs typeface="Times New Roman" pitchFamily="18" charset="0"/>
                        </a:rPr>
                        <a:t>HAZİRAN</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10,2</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10,7</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11,0</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10,7</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9,7</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523339">
                <a:tc>
                  <a:txBody>
                    <a:bodyPr/>
                    <a:lstStyle/>
                    <a:p>
                      <a:r>
                        <a:rPr lang="tr-TR" sz="1500" b="1" dirty="0">
                          <a:latin typeface="Times New Roman" pitchFamily="18" charset="0"/>
                          <a:cs typeface="Times New Roman" pitchFamily="18" charset="0"/>
                        </a:rPr>
                        <a:t>TEMMUZ</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00"/>
                    </a:solidFill>
                  </a:tcPr>
                </a:tc>
                <a:tc>
                  <a:txBody>
                    <a:bodyPr/>
                    <a:lstStyle/>
                    <a:p>
                      <a:pPr algn="ctr" fontAlgn="ctr"/>
                      <a:r>
                        <a:rPr lang="tr-TR" sz="1500" b="0" kern="1200">
                          <a:solidFill>
                            <a:schemeClr val="dk1"/>
                          </a:solidFill>
                          <a:latin typeface="Times New Roman" pitchFamily="18" charset="0"/>
                          <a:ea typeface="+mn-ea"/>
                          <a:cs typeface="Times New Roman" pitchFamily="18" charset="0"/>
                        </a:rPr>
                        <a:t>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10,1</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11,1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10,6</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10,7</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14,4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00"/>
                    </a:solidFill>
                  </a:tcPr>
                </a:tc>
                <a:tc>
                  <a:txBody>
                    <a:bodyPr/>
                    <a:lstStyle/>
                    <a:p>
                      <a:pPr algn="ctr" fontAlgn="ctr"/>
                      <a:r>
                        <a:rPr lang="tr-TR" sz="1500" b="0" kern="1200">
                          <a:solidFill>
                            <a:schemeClr val="dk1"/>
                          </a:solidFill>
                          <a:latin typeface="Times New Roman" pitchFamily="18" charset="0"/>
                          <a:ea typeface="+mn-ea"/>
                          <a:cs typeface="Times New Roman" pitchFamily="18" charset="0"/>
                        </a:rPr>
                        <a:t>11,9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9,7</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523339">
                <a:tc>
                  <a:txBody>
                    <a:bodyPr/>
                    <a:lstStyle/>
                    <a:p>
                      <a:r>
                        <a:rPr lang="tr-TR" sz="1500" b="1" dirty="0">
                          <a:latin typeface="Times New Roman" pitchFamily="18" charset="0"/>
                          <a:cs typeface="Times New Roman" pitchFamily="18" charset="0"/>
                        </a:rPr>
                        <a:t>AĞUSTOS</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10,1</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11,1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10,5</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9,2</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368910">
                <a:tc>
                  <a:txBody>
                    <a:bodyPr/>
                    <a:lstStyle/>
                    <a:p>
                      <a:r>
                        <a:rPr lang="tr-TR" sz="1500" b="1" dirty="0">
                          <a:latin typeface="Times New Roman" pitchFamily="18" charset="0"/>
                          <a:cs typeface="Times New Roman" pitchFamily="18" charset="0"/>
                        </a:rPr>
                        <a:t>EYLÜL</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10,2</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11,6</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10,3</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11,5</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9,1</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368910">
                <a:tc>
                  <a:txBody>
                    <a:bodyPr/>
                    <a:lstStyle/>
                    <a:p>
                      <a:r>
                        <a:rPr lang="tr-TR" sz="1500" b="1" dirty="0">
                          <a:latin typeface="Times New Roman" pitchFamily="18" charset="0"/>
                          <a:cs typeface="Times New Roman" pitchFamily="18" charset="0"/>
                        </a:rPr>
                        <a:t>EKİM</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10,2</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11,5</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10,3</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11,6</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tr-TR" sz="1500" b="0" kern="1200" dirty="0">
                          <a:solidFill>
                            <a:schemeClr val="dk1"/>
                          </a:solidFill>
                          <a:latin typeface="Times New Roman" pitchFamily="18" charset="0"/>
                          <a:ea typeface="+mn-ea"/>
                          <a:cs typeface="Times New Roman" pitchFamily="18" charset="0"/>
                        </a:rPr>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tr-TR" sz="1500" b="0" kern="1200" dirty="0">
                          <a:solidFill>
                            <a:schemeClr val="dk1"/>
                          </a:solidFill>
                          <a:latin typeface="Times New Roman" pitchFamily="18" charset="0"/>
                          <a:ea typeface="+mn-ea"/>
                          <a:cs typeface="Times New Roman" pitchFamily="18" charset="0"/>
                        </a:rPr>
                        <a:t>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tr-TR" sz="1500" b="0" kern="1200" dirty="0">
                          <a:solidFill>
                            <a:schemeClr val="dk1"/>
                          </a:solidFill>
                          <a:latin typeface="Times New Roman" pitchFamily="18" charset="0"/>
                          <a:ea typeface="+mn-ea"/>
                          <a:cs typeface="Times New Roman" pitchFamily="18" charset="0"/>
                        </a:rPr>
                        <a:t>8,5</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368910">
                <a:tc>
                  <a:txBody>
                    <a:bodyPr/>
                    <a:lstStyle/>
                    <a:p>
                      <a:r>
                        <a:rPr lang="tr-TR" sz="1500" b="1" dirty="0">
                          <a:latin typeface="Times New Roman" pitchFamily="18" charset="0"/>
                          <a:cs typeface="Times New Roman" pitchFamily="18" charset="0"/>
                        </a:rPr>
                        <a:t>KASIM</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10,2</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11,6</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10,1</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12,2</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0" kern="1200">
                          <a:solidFill>
                            <a:schemeClr val="dk1"/>
                          </a:solidFill>
                          <a:latin typeface="Times New Roman" pitchFamily="18" charset="0"/>
                          <a:ea typeface="+mn-ea"/>
                          <a:cs typeface="Times New Roman" pitchFamily="18" charset="0"/>
                        </a:rPr>
                        <a:t>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0" kern="1200" dirty="0">
                          <a:solidFill>
                            <a:schemeClr val="dk1"/>
                          </a:solidFill>
                          <a:latin typeface="Times New Roman" pitchFamily="18" charset="0"/>
                          <a:ea typeface="+mn-ea"/>
                          <a:cs typeface="Times New Roman" pitchFamily="18" charset="0"/>
                        </a:rPr>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0" kern="1200" dirty="0">
                          <a:solidFill>
                            <a:schemeClr val="dk1"/>
                          </a:solidFill>
                          <a:latin typeface="Times New Roman" pitchFamily="18" charset="0"/>
                          <a:ea typeface="+mn-ea"/>
                          <a:cs typeface="Times New Roman" pitchFamily="18" charset="0"/>
                        </a:rPr>
                        <a:t>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0" kern="1200" dirty="0">
                          <a:solidFill>
                            <a:schemeClr val="dk1"/>
                          </a:solidFill>
                          <a:latin typeface="Times New Roman" pitchFamily="18" charset="0"/>
                          <a:ea typeface="+mn-ea"/>
                          <a:cs typeface="Times New Roman" pitchFamily="18" charset="0"/>
                        </a:rPr>
                        <a:t>9,0</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368910">
                <a:tc>
                  <a:txBody>
                    <a:bodyPr/>
                    <a:lstStyle/>
                    <a:p>
                      <a:r>
                        <a:rPr lang="tr-TR" sz="1500" b="1" dirty="0">
                          <a:latin typeface="Times New Roman" pitchFamily="18" charset="0"/>
                          <a:cs typeface="Times New Roman" pitchFamily="18" charset="0"/>
                        </a:rPr>
                        <a:t>ARALIK</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10,4</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9,9</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12,8</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0" kern="1200" dirty="0">
                          <a:solidFill>
                            <a:schemeClr val="dk1"/>
                          </a:solidFill>
                          <a:latin typeface="Times New Roman" pitchFamily="18" charset="0"/>
                          <a:ea typeface="+mn-ea"/>
                          <a:cs typeface="Times New Roman" pitchFamily="18" charset="0"/>
                        </a:rPr>
                        <a:t>12,8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tr-TR" sz="1500" b="0" kern="1200" dirty="0">
                          <a:solidFill>
                            <a:schemeClr val="dk1"/>
                          </a:solidFill>
                          <a:latin typeface="Times New Roman" pitchFamily="18" charset="0"/>
                          <a:ea typeface="+mn-ea"/>
                          <a:cs typeface="Times New Roman" pitchFamily="18" charset="0"/>
                        </a:rPr>
                        <a:t>11,3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tr-TR" sz="1500" b="0" kern="1200" dirty="0">
                          <a:solidFill>
                            <a:schemeClr val="dk1"/>
                          </a:solidFill>
                          <a:latin typeface="Times New Roman" pitchFamily="18" charset="0"/>
                          <a:ea typeface="+mn-ea"/>
                          <a:cs typeface="Times New Roman" pitchFamily="18" charset="0"/>
                        </a:rPr>
                        <a:t>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r>
                        <a:rPr lang="tr-TR" sz="1500" b="0" kern="1200" dirty="0">
                          <a:solidFill>
                            <a:schemeClr val="dk1"/>
                          </a:solidFill>
                          <a:latin typeface="Times New Roman" pitchFamily="18" charset="0"/>
                          <a:ea typeface="+mn-ea"/>
                          <a:cs typeface="Times New Roman" pitchFamily="18" charset="0"/>
                        </a:rPr>
                        <a:t>8,8</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0719937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776832-BBF3-723C-293D-F7C7C458627F}"/>
              </a:ext>
            </a:extLst>
          </p:cNvPr>
          <p:cNvSpPr>
            <a:spLocks noGrp="1"/>
          </p:cNvSpPr>
          <p:nvPr>
            <p:ph type="title"/>
          </p:nvPr>
        </p:nvSpPr>
        <p:spPr>
          <a:xfrm>
            <a:off x="624349" y="117987"/>
            <a:ext cx="8229600" cy="727587"/>
          </a:xfrm>
        </p:spPr>
        <p:txBody>
          <a:bodyPr>
            <a:normAutofit/>
          </a:bodyPr>
          <a:lstStyle/>
          <a:p>
            <a:r>
              <a:rPr lang="tr-TR" sz="2400" dirty="0"/>
              <a:t>HİNDİSTAN-ORTADOĞU-AVRUPA EKONOMİK KORİDORU</a:t>
            </a:r>
          </a:p>
        </p:txBody>
      </p:sp>
      <p:pic>
        <p:nvPicPr>
          <p:cNvPr id="5" name="İçerik Yer Tutucusu 4">
            <a:extLst>
              <a:ext uri="{FF2B5EF4-FFF2-40B4-BE49-F238E27FC236}">
                <a16:creationId xmlns:a16="http://schemas.microsoft.com/office/drawing/2014/main" id="{71F91076-5DCA-BCC2-129D-FC721FBD3C7E}"/>
              </a:ext>
            </a:extLst>
          </p:cNvPr>
          <p:cNvPicPr>
            <a:picLocks noGrp="1" noChangeAspect="1"/>
          </p:cNvPicPr>
          <p:nvPr>
            <p:ph idx="1"/>
          </p:nvPr>
        </p:nvPicPr>
        <p:blipFill>
          <a:blip r:embed="rId2"/>
          <a:stretch>
            <a:fillRect/>
          </a:stretch>
        </p:blipFill>
        <p:spPr>
          <a:xfrm>
            <a:off x="0" y="845574"/>
            <a:ext cx="9016181" cy="5737788"/>
          </a:xfrm>
        </p:spPr>
      </p:pic>
    </p:spTree>
    <p:extLst>
      <p:ext uri="{BB962C8B-B14F-4D97-AF65-F5344CB8AC3E}">
        <p14:creationId xmlns:p14="http://schemas.microsoft.com/office/powerpoint/2010/main" val="324811346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DF41E-10E7-EA2C-27AD-C77DA904B73B}"/>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11D5E2B3-ADA0-83F7-2D06-764235A0284C}"/>
              </a:ext>
            </a:extLst>
          </p:cNvPr>
          <p:cNvSpPr>
            <a:spLocks noGrp="1"/>
          </p:cNvSpPr>
          <p:nvPr>
            <p:ph idx="1"/>
          </p:nvPr>
        </p:nvSpPr>
        <p:spPr>
          <a:xfrm>
            <a:off x="59268" y="411481"/>
            <a:ext cx="9025464" cy="6446518"/>
          </a:xfrm>
          <a:noFill/>
          <a:ln>
            <a:solidFill>
              <a:schemeClr val="accent1"/>
            </a:solidFill>
          </a:ln>
        </p:spPr>
        <p:style>
          <a:lnRef idx="2">
            <a:schemeClr val="dk1"/>
          </a:lnRef>
          <a:fillRef idx="1">
            <a:schemeClr val="lt1"/>
          </a:fillRef>
          <a:effectRef idx="0">
            <a:schemeClr val="dk1"/>
          </a:effectRef>
          <a:fontRef idx="minor">
            <a:schemeClr val="dk1"/>
          </a:fontRef>
        </p:style>
        <p:txBody>
          <a:bodyPr>
            <a:noAutofit/>
          </a:bodyPr>
          <a:lstStyle/>
          <a:p>
            <a:pPr marL="0" indent="0" algn="ctr">
              <a:buNone/>
            </a:pPr>
            <a:endParaRPr lang="tr-TR" sz="1300" b="1" u="sng" dirty="0">
              <a:highlight>
                <a:srgbClr val="FFFF00"/>
              </a:highlight>
              <a:latin typeface="Times New Roman" panose="02020603050405020304" pitchFamily="18" charset="0"/>
              <a:cs typeface="Times New Roman" panose="02020603050405020304" pitchFamily="18" charset="0"/>
            </a:endParaRPr>
          </a:p>
          <a:p>
            <a:pPr marL="0" indent="0" algn="ctr">
              <a:buNone/>
            </a:pPr>
            <a:r>
              <a:rPr lang="tr-TR" sz="1600" b="1" dirty="0">
                <a:latin typeface="Times New Roman" panose="02020603050405020304" pitchFamily="18" charset="0"/>
                <a:cs typeface="Times New Roman" panose="02020603050405020304" pitchFamily="18" charset="0"/>
              </a:rPr>
              <a:t>Biz bu yıllarda – 2020 </a:t>
            </a:r>
            <a:r>
              <a:rPr lang="tr-TR" sz="1600" b="1" dirty="0" err="1">
                <a:latin typeface="Times New Roman" panose="02020603050405020304" pitchFamily="18" charset="0"/>
                <a:cs typeface="Times New Roman" panose="02020603050405020304" pitchFamily="18" charset="0"/>
              </a:rPr>
              <a:t>li</a:t>
            </a:r>
            <a:r>
              <a:rPr lang="tr-TR" sz="1600" b="1" dirty="0">
                <a:latin typeface="Times New Roman" panose="02020603050405020304" pitchFamily="18" charset="0"/>
                <a:cs typeface="Times New Roman" panose="02020603050405020304" pitchFamily="18" charset="0"/>
              </a:rPr>
              <a:t> yıllarda , </a:t>
            </a:r>
          </a:p>
          <a:p>
            <a:pPr marL="400050" lvl="1" indent="0" algn="ctr">
              <a:buNone/>
            </a:pPr>
            <a:r>
              <a:rPr lang="tr-TR" sz="1600" b="1" dirty="0">
                <a:latin typeface="Times New Roman" panose="02020603050405020304" pitchFamily="18" charset="0"/>
                <a:cs typeface="Times New Roman" panose="02020603050405020304" pitchFamily="18" charset="0"/>
              </a:rPr>
              <a:t>1. Dünya savaşından sonra kurulan Dünya düzeninin değişeceğini ve yeni dünya düzeninin kurulacağını düşünüyoruz.</a:t>
            </a:r>
          </a:p>
          <a:p>
            <a:pPr marL="400050" lvl="1" indent="0" algn="ctr">
              <a:buNone/>
            </a:pPr>
            <a:endParaRPr lang="tr-TR" sz="1600" b="1" dirty="0">
              <a:latin typeface="Times New Roman" panose="02020603050405020304" pitchFamily="18" charset="0"/>
              <a:cs typeface="Times New Roman" panose="02020603050405020304" pitchFamily="18" charset="0"/>
            </a:endParaRPr>
          </a:p>
          <a:p>
            <a:pPr marL="400050" lvl="1" indent="0" algn="ctr">
              <a:buNone/>
            </a:pPr>
            <a:r>
              <a:rPr lang="tr-TR" sz="1600" b="1" u="sng" dirty="0">
                <a:highlight>
                  <a:srgbClr val="FFFF00"/>
                </a:highlight>
                <a:latin typeface="Times New Roman" panose="02020603050405020304" pitchFamily="18" charset="0"/>
                <a:cs typeface="Times New Roman" panose="02020603050405020304" pitchFamily="18" charset="0"/>
              </a:rPr>
              <a:t>1991 YILINDAN ÖNCE ÇİFT KUTUPLU DÜNYA DÜZENİ VARDI.</a:t>
            </a:r>
          </a:p>
          <a:p>
            <a:pPr marL="400050" lvl="1" indent="0" algn="ctr">
              <a:buNone/>
            </a:pPr>
            <a:r>
              <a:rPr lang="tr-TR" sz="1600" b="1" dirty="0">
                <a:latin typeface="Times New Roman" panose="02020603050405020304" pitchFamily="18" charset="0"/>
                <a:cs typeface="Times New Roman" panose="02020603050405020304" pitchFamily="18" charset="0"/>
              </a:rPr>
              <a:t>      DOĞU BLOĞU                                  BATI BLOĞU</a:t>
            </a:r>
          </a:p>
          <a:p>
            <a:pPr marL="400050" lvl="1" indent="0" algn="ctr">
              <a:buNone/>
            </a:pPr>
            <a:r>
              <a:rPr lang="tr-TR" sz="1600" b="1" dirty="0">
                <a:latin typeface="Times New Roman" panose="02020603050405020304" pitchFamily="18" charset="0"/>
                <a:cs typeface="Times New Roman" panose="02020603050405020304" pitchFamily="18" charset="0"/>
              </a:rPr>
              <a:t>                        Lideri SSCB               VE                   Lideri ABD ve  İngiltere                          Varşova Paktı			NATO</a:t>
            </a:r>
          </a:p>
          <a:p>
            <a:pPr marL="400050" lvl="1" indent="0" algn="ctr">
              <a:buNone/>
            </a:pPr>
            <a:endParaRPr lang="tr-TR" sz="1600" b="1" dirty="0">
              <a:latin typeface="Times New Roman" panose="02020603050405020304" pitchFamily="18" charset="0"/>
              <a:cs typeface="Times New Roman" panose="02020603050405020304" pitchFamily="18" charset="0"/>
            </a:endParaRPr>
          </a:p>
          <a:p>
            <a:pPr marL="400050" lvl="1" indent="0" algn="ctr">
              <a:buNone/>
            </a:pPr>
            <a:r>
              <a:rPr lang="tr-TR" sz="1600" b="1" dirty="0">
                <a:latin typeface="Times New Roman" panose="02020603050405020304" pitchFamily="18" charset="0"/>
                <a:cs typeface="Times New Roman" panose="02020603050405020304" pitchFamily="18" charset="0"/>
              </a:rPr>
              <a:t>1991 yılında SSCB dağılınca Dünya tek kutuplu oldu.                                                                                Küresel güç </a:t>
            </a:r>
            <a:r>
              <a:rPr lang="tr-TR" sz="1600" b="1" dirty="0" err="1">
                <a:latin typeface="Times New Roman" panose="02020603050405020304" pitchFamily="18" charset="0"/>
                <a:cs typeface="Times New Roman" panose="02020603050405020304" pitchFamily="18" charset="0"/>
              </a:rPr>
              <a:t>ABD+İngiltere+AB</a:t>
            </a:r>
            <a:r>
              <a:rPr lang="tr-TR" sz="1600" b="1" dirty="0">
                <a:latin typeface="Times New Roman" panose="02020603050405020304" pitchFamily="18" charset="0"/>
                <a:cs typeface="Times New Roman" panose="02020603050405020304" pitchFamily="18" charset="0"/>
              </a:rPr>
              <a:t> (Batı Bloğu) dünyayı yönetmeye başladı.</a:t>
            </a:r>
          </a:p>
          <a:p>
            <a:pPr marL="400050" lvl="1" indent="0" algn="ctr">
              <a:buNone/>
            </a:pPr>
            <a:endParaRPr lang="tr-TR" sz="1600" b="1" dirty="0">
              <a:latin typeface="Times New Roman" panose="02020603050405020304" pitchFamily="18" charset="0"/>
              <a:cs typeface="Times New Roman" panose="02020603050405020304" pitchFamily="18" charset="0"/>
            </a:endParaRPr>
          </a:p>
          <a:p>
            <a:pPr marL="400050" lvl="1" indent="0" algn="ctr">
              <a:buNone/>
            </a:pPr>
            <a:r>
              <a:rPr lang="tr-TR" sz="1600" b="1" u="sng" dirty="0">
                <a:highlight>
                  <a:srgbClr val="FFFF00"/>
                </a:highlight>
                <a:latin typeface="Times New Roman" panose="02020603050405020304" pitchFamily="18" charset="0"/>
                <a:cs typeface="Times New Roman" panose="02020603050405020304" pitchFamily="18" charset="0"/>
              </a:rPr>
              <a:t> ÇİN  EKONOMİSİ VE TEKRAR ÇİFT KUTUPLU DÜNYA</a:t>
            </a:r>
          </a:p>
          <a:p>
            <a:pPr marL="400050" lvl="1" indent="0" algn="ctr">
              <a:buNone/>
            </a:pPr>
            <a:r>
              <a:rPr lang="tr-TR" sz="1600" b="1" dirty="0">
                <a:latin typeface="Times New Roman" panose="02020603050405020304" pitchFamily="18" charset="0"/>
                <a:cs typeface="Times New Roman" panose="02020603050405020304" pitchFamily="18" charset="0"/>
              </a:rPr>
              <a:t>ANCAK  ZAMANLA, </a:t>
            </a:r>
          </a:p>
          <a:p>
            <a:pPr marL="400050" lvl="1" indent="0" algn="ctr">
              <a:buNone/>
            </a:pPr>
            <a:r>
              <a:rPr lang="tr-TR" sz="1600" b="1" dirty="0">
                <a:latin typeface="Times New Roman" panose="02020603050405020304" pitchFamily="18" charset="0"/>
                <a:cs typeface="Times New Roman" panose="02020603050405020304" pitchFamily="18" charset="0"/>
              </a:rPr>
              <a:t> Çin ekonomisinin büyümesi,  Çin’in yüksek teknolojiye sahip olması,  Çin’in rekabet gücünün artması,  Çin’in dünya ekonomisinde en büyük ihracatçı konumda olması,  Çin’in dünyada fabrikalar kurmaya başlaması,  Çin’in dünyada limanlar satın almaya başlaması ve Çin’in milli gelirinin ABD’nin milli gelirine yaklaşması Dünyada tekrar çift kutuplu sisteme geçilmesine neden olacaktır. </a:t>
            </a:r>
          </a:p>
          <a:p>
            <a:pPr marL="400050" lvl="1" indent="0" algn="ctr">
              <a:buNone/>
            </a:pPr>
            <a:endParaRPr lang="tr-TR" sz="1600" b="1" dirty="0">
              <a:latin typeface="Times New Roman" panose="02020603050405020304" pitchFamily="18" charset="0"/>
              <a:cs typeface="Times New Roman" panose="02020603050405020304" pitchFamily="18" charset="0"/>
            </a:endParaRPr>
          </a:p>
          <a:p>
            <a:pPr marL="400050" lvl="1" indent="0" algn="ctr">
              <a:buNone/>
            </a:pPr>
            <a:r>
              <a:rPr lang="tr-TR" sz="1600" b="1" dirty="0">
                <a:latin typeface="Times New Roman" panose="02020603050405020304" pitchFamily="18" charset="0"/>
                <a:cs typeface="Times New Roman" panose="02020603050405020304" pitchFamily="18" charset="0"/>
              </a:rPr>
              <a:t>Artık biz, dünyanın tekrar çift kutuplu dünya düzenine geçeceğini tahmin ediyoruz.</a:t>
            </a:r>
          </a:p>
        </p:txBody>
      </p:sp>
      <p:sp>
        <p:nvSpPr>
          <p:cNvPr id="6" name="1 Başlık">
            <a:extLst>
              <a:ext uri="{FF2B5EF4-FFF2-40B4-BE49-F238E27FC236}">
                <a16:creationId xmlns:a16="http://schemas.microsoft.com/office/drawing/2014/main" id="{6F0833E2-77D8-7770-AE28-0B1DE0403F41}"/>
              </a:ext>
            </a:extLst>
          </p:cNvPr>
          <p:cNvSpPr txBox="1">
            <a:spLocks/>
          </p:cNvSpPr>
          <p:nvPr/>
        </p:nvSpPr>
        <p:spPr>
          <a:xfrm>
            <a:off x="59268" y="1"/>
            <a:ext cx="9025464" cy="537881"/>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600"/>
              </a:spcBef>
            </a:pPr>
            <a:r>
              <a:rPr lang="tr-TR" sz="2200" b="1" dirty="0">
                <a:solidFill>
                  <a:prstClr val="black"/>
                </a:solidFill>
                <a:latin typeface="Times New Roman" panose="02020603050405020304" pitchFamily="18" charset="0"/>
                <a:cs typeface="Times New Roman" panose="02020603050405020304" pitchFamily="18" charset="0"/>
              </a:rPr>
              <a:t>YENİ DÜNYA DÜZENİ KURULUYOR</a:t>
            </a:r>
          </a:p>
        </p:txBody>
      </p:sp>
    </p:spTree>
    <p:extLst>
      <p:ext uri="{BB962C8B-B14F-4D97-AF65-F5344CB8AC3E}">
        <p14:creationId xmlns:p14="http://schemas.microsoft.com/office/powerpoint/2010/main" val="27004504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0DAC3-F403-FD73-48BC-615522E30964}"/>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659B8427-4325-EA9E-632D-F5B272EE6A7D}"/>
              </a:ext>
            </a:extLst>
          </p:cNvPr>
          <p:cNvSpPr>
            <a:spLocks noGrp="1"/>
          </p:cNvSpPr>
          <p:nvPr>
            <p:ph idx="1"/>
          </p:nvPr>
        </p:nvSpPr>
        <p:spPr>
          <a:xfrm>
            <a:off x="59268" y="411481"/>
            <a:ext cx="9025464" cy="6446518"/>
          </a:xfrm>
          <a:noFill/>
        </p:spPr>
        <p:style>
          <a:lnRef idx="2">
            <a:schemeClr val="dk1"/>
          </a:lnRef>
          <a:fillRef idx="1">
            <a:schemeClr val="lt1"/>
          </a:fillRef>
          <a:effectRef idx="0">
            <a:schemeClr val="dk1"/>
          </a:effectRef>
          <a:fontRef idx="minor">
            <a:schemeClr val="dk1"/>
          </a:fontRef>
        </p:style>
        <p:txBody>
          <a:bodyPr>
            <a:noAutofit/>
          </a:bodyPr>
          <a:lstStyle/>
          <a:p>
            <a:pPr marL="0" indent="0" algn="ctr">
              <a:buNone/>
            </a:pPr>
            <a:endParaRPr lang="tr-TR" sz="1300" b="1" u="sng" dirty="0">
              <a:highlight>
                <a:srgbClr val="FFFF00"/>
              </a:highlight>
              <a:latin typeface="Times New Roman" panose="02020603050405020304" pitchFamily="18" charset="0"/>
              <a:cs typeface="Times New Roman" panose="02020603050405020304" pitchFamily="18" charset="0"/>
            </a:endParaRPr>
          </a:p>
          <a:p>
            <a:pPr marL="0" indent="0" algn="ctr">
              <a:buNone/>
            </a:pPr>
            <a:r>
              <a:rPr lang="tr-TR" sz="1400" b="1" dirty="0">
                <a:highlight>
                  <a:srgbClr val="FFFF00"/>
                </a:highlight>
                <a:latin typeface="Times New Roman" panose="02020603050405020304" pitchFamily="18" charset="0"/>
                <a:cs typeface="Times New Roman" panose="02020603050405020304" pitchFamily="18" charset="0"/>
              </a:rPr>
              <a:t>YENİ DÜNYA DÜZENİ, TEKRAR DOĞU BLOĞU VE BATI BLOĞU OLARAK KARŞIMIZA ÇIKACAKTIR</a:t>
            </a:r>
            <a:r>
              <a:rPr lang="tr-TR" sz="1400" b="1" dirty="0">
                <a:latin typeface="Times New Roman" panose="02020603050405020304" pitchFamily="18" charset="0"/>
                <a:cs typeface="Times New Roman" panose="02020603050405020304" pitchFamily="18" charset="0"/>
              </a:rPr>
              <a:t>.</a:t>
            </a:r>
          </a:p>
          <a:p>
            <a:pPr marL="0" indent="0" algn="ctr">
              <a:buNone/>
            </a:pPr>
            <a:endParaRPr lang="tr-TR" sz="1400" b="1" dirty="0">
              <a:latin typeface="Times New Roman" panose="02020603050405020304" pitchFamily="18" charset="0"/>
              <a:cs typeface="Times New Roman" panose="02020603050405020304" pitchFamily="18" charset="0"/>
            </a:endParaRPr>
          </a:p>
          <a:p>
            <a:pPr marL="0" indent="0" algn="ctr">
              <a:buNone/>
            </a:pPr>
            <a:r>
              <a:rPr lang="tr-TR" sz="1700" b="1" dirty="0">
                <a:latin typeface="Times New Roman" panose="02020603050405020304" pitchFamily="18" charset="0"/>
                <a:cs typeface="Times New Roman" panose="02020603050405020304" pitchFamily="18" charset="0"/>
              </a:rPr>
              <a:t>BATI BLOĞU			DOĞU BLOĞU</a:t>
            </a:r>
          </a:p>
          <a:p>
            <a:pPr marL="0" indent="0" algn="ctr">
              <a:buNone/>
            </a:pPr>
            <a:r>
              <a:rPr lang="tr-TR" sz="1500" b="1" dirty="0">
                <a:latin typeface="Times New Roman" panose="02020603050405020304" pitchFamily="18" charset="0"/>
                <a:cs typeface="Times New Roman" panose="02020603050405020304" pitchFamily="18" charset="0"/>
              </a:rPr>
              <a:t>              ABD		                     Lideri ÇİN  ve Müttefikleri</a:t>
            </a:r>
          </a:p>
          <a:p>
            <a:pPr marL="0" indent="0" algn="ctr">
              <a:buNone/>
            </a:pPr>
            <a:r>
              <a:rPr lang="tr-TR" sz="1500" b="1" dirty="0">
                <a:latin typeface="Times New Roman" panose="02020603050405020304" pitchFamily="18" charset="0"/>
                <a:cs typeface="Times New Roman" panose="02020603050405020304" pitchFamily="18" charset="0"/>
              </a:rPr>
              <a:t>  İngiltere                   	                            	          Rusya</a:t>
            </a:r>
          </a:p>
          <a:p>
            <a:pPr marL="0" indent="0" algn="ctr">
              <a:buNone/>
            </a:pPr>
            <a:r>
              <a:rPr lang="tr-TR" sz="1500" b="1" dirty="0">
                <a:latin typeface="Times New Roman" panose="02020603050405020304" pitchFamily="18" charset="0"/>
                <a:cs typeface="Times New Roman" panose="02020603050405020304" pitchFamily="18" charset="0"/>
              </a:rPr>
              <a:t>AB ve Müttefikleri			          İran</a:t>
            </a:r>
          </a:p>
          <a:p>
            <a:pPr marL="0" indent="0" algn="ctr">
              <a:buNone/>
            </a:pPr>
            <a:r>
              <a:rPr lang="tr-TR" sz="1500" b="1" dirty="0">
                <a:latin typeface="Times New Roman" panose="02020603050405020304" pitchFamily="18" charset="0"/>
                <a:cs typeface="Times New Roman" panose="02020603050405020304" pitchFamily="18" charset="0"/>
              </a:rPr>
              <a:t>(Küresel Güç)			      Pakistan</a:t>
            </a:r>
          </a:p>
          <a:p>
            <a:pPr marL="0" indent="0" algn="ctr">
              <a:buNone/>
            </a:pPr>
            <a:r>
              <a:rPr lang="tr-TR" sz="1500" b="1" dirty="0">
                <a:latin typeface="Times New Roman" panose="02020603050405020304" pitchFamily="18" charset="0"/>
                <a:cs typeface="Times New Roman" panose="02020603050405020304" pitchFamily="18" charset="0"/>
              </a:rPr>
              <a:t>				         Afganistan</a:t>
            </a:r>
          </a:p>
          <a:p>
            <a:pPr marL="0" indent="0" algn="ctr">
              <a:buNone/>
            </a:pPr>
            <a:r>
              <a:rPr lang="tr-TR" sz="1500" b="1" dirty="0">
                <a:latin typeface="Times New Roman" panose="02020603050405020304" pitchFamily="18" charset="0"/>
                <a:cs typeface="Times New Roman" panose="02020603050405020304" pitchFamily="18" charset="0"/>
              </a:rPr>
              <a:t>				          Kuzey Kore…….</a:t>
            </a:r>
          </a:p>
          <a:p>
            <a:pPr marL="0" indent="0" algn="ctr">
              <a:buNone/>
            </a:pPr>
            <a:endParaRPr lang="tr-TR" sz="1500" b="1" dirty="0">
              <a:latin typeface="Times New Roman" panose="02020603050405020304" pitchFamily="18" charset="0"/>
              <a:cs typeface="Times New Roman" panose="02020603050405020304" pitchFamily="18" charset="0"/>
            </a:endParaRPr>
          </a:p>
          <a:p>
            <a:pPr marL="0" indent="0" algn="ctr">
              <a:buNone/>
            </a:pPr>
            <a:r>
              <a:rPr lang="tr-TR" sz="1700" b="1" u="sng" dirty="0">
                <a:highlight>
                  <a:srgbClr val="FFFF00"/>
                </a:highlight>
                <a:latin typeface="Times New Roman" panose="02020603050405020304" pitchFamily="18" charset="0"/>
                <a:cs typeface="Times New Roman" panose="02020603050405020304" pitchFamily="18" charset="0"/>
              </a:rPr>
              <a:t>BATI VE DOĞU BLOĞU ÇATIŞMASI</a:t>
            </a:r>
          </a:p>
          <a:p>
            <a:pPr marL="0" indent="0" algn="ctr">
              <a:buNone/>
            </a:pPr>
            <a:endParaRPr lang="tr-TR" sz="1700" b="1" u="sng" dirty="0">
              <a:latin typeface="Times New Roman" panose="02020603050405020304" pitchFamily="18" charset="0"/>
              <a:cs typeface="Times New Roman" panose="02020603050405020304" pitchFamily="18" charset="0"/>
            </a:endParaRPr>
          </a:p>
          <a:p>
            <a:pPr marL="0" indent="0">
              <a:buNone/>
            </a:pPr>
            <a:r>
              <a:rPr lang="tr-TR" sz="1500" b="1" dirty="0">
                <a:latin typeface="Times New Roman" panose="02020603050405020304" pitchFamily="18" charset="0"/>
                <a:cs typeface="Times New Roman" panose="02020603050405020304" pitchFamily="18" charset="0"/>
              </a:rPr>
              <a:t>     Biz, 2020’li yıllarda Doğu Bloğu ile Batı </a:t>
            </a:r>
            <a:r>
              <a:rPr lang="tr-TR" sz="1500" b="1" dirty="0" err="1">
                <a:latin typeface="Times New Roman" panose="02020603050405020304" pitchFamily="18" charset="0"/>
                <a:cs typeface="Times New Roman" panose="02020603050405020304" pitchFamily="18" charset="0"/>
              </a:rPr>
              <a:t>Bloğu’nun</a:t>
            </a:r>
            <a:r>
              <a:rPr lang="tr-TR" sz="1500" b="1" dirty="0">
                <a:latin typeface="Times New Roman" panose="02020603050405020304" pitchFamily="18" charset="0"/>
                <a:cs typeface="Times New Roman" panose="02020603050405020304" pitchFamily="18" charset="0"/>
              </a:rPr>
              <a:t> şiddetli olarak çatışacağını tahmin ediyoruz. Dünyayı yöneten küresel güç, ABD’nin derin devleti (ABD’yi kuran irade), Trump’ı bilerek ABD başkanı yapmıştır. Tam aksine görünen,  ABD kurucu iradesi Trump’ı devirmek istemekte ve başkan olmasını engellemektedir. Bu doğru değildir.  Eğer ABD derin devleti bugün istese Başkan Trump’ı öldürebilir.</a:t>
            </a:r>
          </a:p>
          <a:p>
            <a:pPr marL="0" indent="0">
              <a:buNone/>
            </a:pPr>
            <a:endParaRPr lang="tr-TR" sz="1500" b="1" dirty="0">
              <a:latin typeface="Times New Roman" panose="02020603050405020304" pitchFamily="18" charset="0"/>
              <a:cs typeface="Times New Roman" panose="02020603050405020304" pitchFamily="18" charset="0"/>
            </a:endParaRPr>
          </a:p>
          <a:p>
            <a:pPr marL="0" indent="0" algn="ctr">
              <a:buNone/>
            </a:pPr>
            <a:r>
              <a:rPr lang="tr-TR" sz="1500" b="1" dirty="0">
                <a:latin typeface="Times New Roman" panose="02020603050405020304" pitchFamily="18" charset="0"/>
                <a:cs typeface="Times New Roman" panose="02020603050405020304" pitchFamily="18" charset="0"/>
              </a:rPr>
              <a:t>Peki küresel güç ve ABD derin devleti ne yapmak istiyor?</a:t>
            </a:r>
          </a:p>
          <a:p>
            <a:pPr marL="0" indent="0" algn="ctr">
              <a:buNone/>
            </a:pPr>
            <a:endParaRPr lang="tr-TR" sz="1500" b="1" dirty="0">
              <a:latin typeface="Times New Roman" panose="02020603050405020304" pitchFamily="18" charset="0"/>
              <a:cs typeface="Times New Roman" panose="02020603050405020304" pitchFamily="18" charset="0"/>
            </a:endParaRPr>
          </a:p>
          <a:p>
            <a:pPr marL="0" indent="0" algn="ctr">
              <a:buNone/>
            </a:pPr>
            <a:r>
              <a:rPr lang="tr-TR" sz="1500" b="1" dirty="0">
                <a:latin typeface="Times New Roman" panose="02020603050405020304" pitchFamily="18" charset="0"/>
                <a:cs typeface="Times New Roman" panose="02020603050405020304" pitchFamily="18" charset="0"/>
              </a:rPr>
              <a:t>Şu anda küresel gücün en büyük hedefi,  Çin’in yükselişini durdurmaktır. Bundan dolayı küresel güç, Trump’ı başkan yaparak ABD ile Çin çatışmasının olmasını istemektedir. Çin ekonomisine ve Çin’in müttefiklerine zarar verilmesi istenmektedir. Rusya–Ukrayna savaşının nedeni budur. Pakistan–Hindistan çatışmasının nedeni budur. İran–İsrail savaşının nedeni budur. Hedef, Çin’in müttefiklerine zarar vermektir.</a:t>
            </a:r>
          </a:p>
        </p:txBody>
      </p:sp>
      <p:sp>
        <p:nvSpPr>
          <p:cNvPr id="6" name="1 Başlık">
            <a:extLst>
              <a:ext uri="{FF2B5EF4-FFF2-40B4-BE49-F238E27FC236}">
                <a16:creationId xmlns:a16="http://schemas.microsoft.com/office/drawing/2014/main" id="{B3AF26E2-98C4-FA80-0A2F-6400BD35DE58}"/>
              </a:ext>
            </a:extLst>
          </p:cNvPr>
          <p:cNvSpPr txBox="1">
            <a:spLocks/>
          </p:cNvSpPr>
          <p:nvPr/>
        </p:nvSpPr>
        <p:spPr>
          <a:xfrm>
            <a:off x="59268" y="1"/>
            <a:ext cx="9025464" cy="537881"/>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600"/>
              </a:spcBef>
            </a:pPr>
            <a:r>
              <a:rPr lang="tr-TR" sz="2200" b="1" dirty="0">
                <a:solidFill>
                  <a:prstClr val="black"/>
                </a:solidFill>
                <a:latin typeface="Times New Roman" panose="02020603050405020304" pitchFamily="18" charset="0"/>
                <a:cs typeface="Times New Roman" panose="02020603050405020304" pitchFamily="18" charset="0"/>
              </a:rPr>
              <a:t>YENİ DÜNYA DÜZENİ KURULUYOR</a:t>
            </a:r>
          </a:p>
        </p:txBody>
      </p:sp>
    </p:spTree>
    <p:extLst>
      <p:ext uri="{BB962C8B-B14F-4D97-AF65-F5344CB8AC3E}">
        <p14:creationId xmlns:p14="http://schemas.microsoft.com/office/powerpoint/2010/main" val="285769509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AEBCB-5139-9400-372D-3D354A335B5C}"/>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39E864FF-732B-28AB-4DD3-A3DC78835A3D}"/>
              </a:ext>
            </a:extLst>
          </p:cNvPr>
          <p:cNvSpPr>
            <a:spLocks noGrp="1"/>
          </p:cNvSpPr>
          <p:nvPr>
            <p:ph idx="1"/>
          </p:nvPr>
        </p:nvSpPr>
        <p:spPr>
          <a:xfrm>
            <a:off x="59268" y="411481"/>
            <a:ext cx="9025464" cy="6446518"/>
          </a:xfrm>
          <a:noFill/>
        </p:spPr>
        <p:style>
          <a:lnRef idx="2">
            <a:schemeClr val="dk1"/>
          </a:lnRef>
          <a:fillRef idx="1">
            <a:schemeClr val="lt1"/>
          </a:fillRef>
          <a:effectRef idx="0">
            <a:schemeClr val="dk1"/>
          </a:effectRef>
          <a:fontRef idx="minor">
            <a:schemeClr val="dk1"/>
          </a:fontRef>
        </p:style>
        <p:txBody>
          <a:bodyPr>
            <a:noAutofit/>
          </a:bodyPr>
          <a:lstStyle/>
          <a:p>
            <a:pPr marL="0" indent="0" algn="ctr">
              <a:buNone/>
            </a:pPr>
            <a:endParaRPr lang="tr-TR" sz="1300" b="1" u="sng" dirty="0">
              <a:highlight>
                <a:srgbClr val="FFFF00"/>
              </a:highlight>
              <a:latin typeface="Times New Roman" panose="02020603050405020304" pitchFamily="18" charset="0"/>
              <a:cs typeface="Times New Roman" panose="02020603050405020304" pitchFamily="18" charset="0"/>
            </a:endParaRPr>
          </a:p>
          <a:p>
            <a:pPr marL="0" indent="0" algn="ctr">
              <a:buNone/>
            </a:pPr>
            <a:r>
              <a:rPr lang="tr-TR" sz="1600" b="1" u="sng" dirty="0">
                <a:latin typeface="Times New Roman" panose="02020603050405020304" pitchFamily="18" charset="0"/>
                <a:cs typeface="Times New Roman" panose="02020603050405020304" pitchFamily="18" charset="0"/>
              </a:rPr>
              <a:t>ÖNGÖRÜMÜZ</a:t>
            </a:r>
          </a:p>
          <a:p>
            <a:pPr marL="0" indent="0" algn="ctr">
              <a:buNone/>
            </a:pPr>
            <a:endParaRPr lang="tr-TR" sz="1600" b="1" dirty="0">
              <a:latin typeface="Times New Roman" panose="02020603050405020304" pitchFamily="18" charset="0"/>
              <a:cs typeface="Times New Roman" panose="02020603050405020304" pitchFamily="18" charset="0"/>
            </a:endParaRPr>
          </a:p>
          <a:p>
            <a:pPr algn="ctr">
              <a:buFont typeface="+mj-lt"/>
              <a:buAutoNum type="arabicPeriod"/>
            </a:pPr>
            <a:r>
              <a:rPr lang="tr-TR" sz="1600" b="1" dirty="0">
                <a:latin typeface="Times New Roman" panose="02020603050405020304" pitchFamily="18" charset="0"/>
                <a:cs typeface="Times New Roman" panose="02020603050405020304" pitchFamily="18" charset="0"/>
              </a:rPr>
              <a:t>2020’li yıllarda, </a:t>
            </a:r>
            <a:r>
              <a:rPr lang="tr-TR" sz="1600" b="1" dirty="0">
                <a:highlight>
                  <a:srgbClr val="FFFF00"/>
                </a:highlight>
                <a:latin typeface="Times New Roman" panose="02020603050405020304" pitchFamily="18" charset="0"/>
                <a:cs typeface="Times New Roman" panose="02020603050405020304" pitchFamily="18" charset="0"/>
              </a:rPr>
              <a:t>Doğu Bloğu ile Batı Bloğu çatışmasının artacağını </a:t>
            </a:r>
            <a:r>
              <a:rPr lang="tr-TR" sz="1600" b="1" dirty="0">
                <a:latin typeface="Times New Roman" panose="02020603050405020304" pitchFamily="18" charset="0"/>
                <a:cs typeface="Times New Roman" panose="02020603050405020304" pitchFamily="18" charset="0"/>
              </a:rPr>
              <a:t>tahmin ediyoruz.</a:t>
            </a:r>
          </a:p>
          <a:p>
            <a:pPr algn="ctr">
              <a:buFont typeface="+mj-lt"/>
              <a:buAutoNum type="arabicPeriod"/>
            </a:pPr>
            <a:endParaRPr lang="tr-TR" sz="1600" b="1" dirty="0">
              <a:latin typeface="Times New Roman" panose="02020603050405020304" pitchFamily="18" charset="0"/>
              <a:cs typeface="Times New Roman" panose="02020603050405020304" pitchFamily="18" charset="0"/>
            </a:endParaRPr>
          </a:p>
          <a:p>
            <a:pPr algn="ctr">
              <a:buFont typeface="+mj-lt"/>
              <a:buAutoNum type="arabicPeriod"/>
            </a:pPr>
            <a:r>
              <a:rPr lang="tr-TR" sz="1600" b="1" dirty="0">
                <a:latin typeface="Times New Roman" panose="02020603050405020304" pitchFamily="18" charset="0"/>
                <a:cs typeface="Times New Roman" panose="02020603050405020304" pitchFamily="18" charset="0"/>
              </a:rPr>
              <a:t>Rusya’nın tarafsız olmaya karar verene kadar,  </a:t>
            </a:r>
            <a:r>
              <a:rPr lang="tr-TR" sz="1600" b="1" dirty="0">
                <a:highlight>
                  <a:srgbClr val="FFFF00"/>
                </a:highlight>
                <a:latin typeface="Times New Roman" panose="02020603050405020304" pitchFamily="18" charset="0"/>
                <a:cs typeface="Times New Roman" panose="02020603050405020304" pitchFamily="18" charset="0"/>
              </a:rPr>
              <a:t>Rusya–Ukrayna savaşının </a:t>
            </a:r>
            <a:r>
              <a:rPr lang="tr-TR" sz="1600" b="1" dirty="0">
                <a:latin typeface="Times New Roman" panose="02020603050405020304" pitchFamily="18" charset="0"/>
                <a:cs typeface="Times New Roman" panose="02020603050405020304" pitchFamily="18" charset="0"/>
              </a:rPr>
              <a:t>devam edeceğini öngörüyoruz.</a:t>
            </a:r>
          </a:p>
          <a:p>
            <a:pPr algn="ctr">
              <a:buFont typeface="+mj-lt"/>
              <a:buAutoNum type="arabicPeriod"/>
            </a:pPr>
            <a:endParaRPr lang="tr-TR" sz="1600" b="1" dirty="0">
              <a:latin typeface="Times New Roman" panose="02020603050405020304" pitchFamily="18" charset="0"/>
              <a:cs typeface="Times New Roman" panose="02020603050405020304" pitchFamily="18" charset="0"/>
            </a:endParaRPr>
          </a:p>
          <a:p>
            <a:pPr algn="ctr">
              <a:buFont typeface="+mj-lt"/>
              <a:buAutoNum type="arabicPeriod"/>
            </a:pPr>
            <a:r>
              <a:rPr lang="tr-TR" sz="1600" b="1" dirty="0">
                <a:highlight>
                  <a:srgbClr val="FFFF00"/>
                </a:highlight>
                <a:latin typeface="Times New Roman" panose="02020603050405020304" pitchFamily="18" charset="0"/>
                <a:cs typeface="Times New Roman" panose="02020603050405020304" pitchFamily="18" charset="0"/>
              </a:rPr>
              <a:t>Pakistan – Hindistan savaşının </a:t>
            </a:r>
            <a:r>
              <a:rPr lang="tr-TR" sz="1600" b="1" dirty="0">
                <a:latin typeface="Times New Roman" panose="02020603050405020304" pitchFamily="18" charset="0"/>
                <a:cs typeface="Times New Roman" panose="02020603050405020304" pitchFamily="18" charset="0"/>
              </a:rPr>
              <a:t>tekrar alevleneceğini tahmin ediyoruz.</a:t>
            </a:r>
          </a:p>
          <a:p>
            <a:pPr algn="ctr">
              <a:buFont typeface="+mj-lt"/>
              <a:buAutoNum type="arabicPeriod"/>
            </a:pPr>
            <a:endParaRPr lang="tr-TR" sz="1600" b="1" dirty="0">
              <a:latin typeface="Times New Roman" panose="02020603050405020304" pitchFamily="18" charset="0"/>
              <a:cs typeface="Times New Roman" panose="02020603050405020304" pitchFamily="18" charset="0"/>
            </a:endParaRPr>
          </a:p>
          <a:p>
            <a:pPr algn="ctr">
              <a:buFont typeface="+mj-lt"/>
              <a:buAutoNum type="arabicPeriod"/>
            </a:pPr>
            <a:r>
              <a:rPr lang="tr-TR" sz="1600" b="1" dirty="0">
                <a:latin typeface="Times New Roman" panose="02020603050405020304" pitchFamily="18" charset="0"/>
                <a:cs typeface="Times New Roman" panose="02020603050405020304" pitchFamily="18" charset="0"/>
              </a:rPr>
              <a:t>İran ile çatışmanın artacağını,  iç veya dış savaş ile </a:t>
            </a:r>
            <a:r>
              <a:rPr lang="tr-TR" sz="1600" b="1" dirty="0">
                <a:highlight>
                  <a:srgbClr val="FFFF00"/>
                </a:highlight>
                <a:latin typeface="Times New Roman" panose="02020603050405020304" pitchFamily="18" charset="0"/>
                <a:cs typeface="Times New Roman" panose="02020603050405020304" pitchFamily="18" charset="0"/>
              </a:rPr>
              <a:t>4–5 yıl içinde İran’ın 2 veya 3’e bölüneceğini </a:t>
            </a:r>
            <a:r>
              <a:rPr lang="tr-TR" sz="1600" b="1" dirty="0">
                <a:latin typeface="Times New Roman" panose="02020603050405020304" pitchFamily="18" charset="0"/>
                <a:cs typeface="Times New Roman" panose="02020603050405020304" pitchFamily="18" charset="0"/>
              </a:rPr>
              <a:t>öngörüyoruz.</a:t>
            </a:r>
          </a:p>
          <a:p>
            <a:pPr algn="ctr">
              <a:buFont typeface="+mj-lt"/>
              <a:buAutoNum type="arabicPeriod"/>
            </a:pPr>
            <a:endParaRPr lang="tr-TR" sz="1600" b="1" dirty="0">
              <a:latin typeface="Times New Roman" panose="02020603050405020304" pitchFamily="18" charset="0"/>
              <a:cs typeface="Times New Roman" panose="02020603050405020304" pitchFamily="18" charset="0"/>
            </a:endParaRPr>
          </a:p>
          <a:p>
            <a:pPr algn="ctr">
              <a:buFont typeface="+mj-lt"/>
              <a:buAutoNum type="arabicPeriod"/>
            </a:pPr>
            <a:r>
              <a:rPr lang="tr-TR" sz="1600" b="1" dirty="0">
                <a:latin typeface="Times New Roman" panose="02020603050405020304" pitchFamily="18" charset="0"/>
                <a:cs typeface="Times New Roman" panose="02020603050405020304" pitchFamily="18" charset="0"/>
              </a:rPr>
              <a:t>2025–30 yılları arasında dünyada savaşların ve çatışmaların devam edeceğini düşündüğümüz için, </a:t>
            </a:r>
            <a:r>
              <a:rPr lang="tr-TR" sz="1600" b="1" dirty="0">
                <a:highlight>
                  <a:srgbClr val="FFFF00"/>
                </a:highlight>
                <a:latin typeface="Times New Roman" panose="02020603050405020304" pitchFamily="18" charset="0"/>
                <a:cs typeface="Times New Roman" panose="02020603050405020304" pitchFamily="18" charset="0"/>
              </a:rPr>
              <a:t>dünya ekonomisinin kötü olacağını </a:t>
            </a:r>
            <a:r>
              <a:rPr lang="tr-TR" sz="1600" b="1" dirty="0">
                <a:latin typeface="Times New Roman" panose="02020603050405020304" pitchFamily="18" charset="0"/>
                <a:cs typeface="Times New Roman" panose="02020603050405020304" pitchFamily="18" charset="0"/>
              </a:rPr>
              <a:t>tahmin ediyoruz.</a:t>
            </a:r>
          </a:p>
          <a:p>
            <a:pPr algn="ctr">
              <a:buFont typeface="+mj-lt"/>
              <a:buAutoNum type="arabicPeriod"/>
            </a:pPr>
            <a:endParaRPr lang="tr-TR" sz="1600" b="1" dirty="0">
              <a:latin typeface="Times New Roman" panose="02020603050405020304" pitchFamily="18" charset="0"/>
              <a:cs typeface="Times New Roman" panose="02020603050405020304" pitchFamily="18" charset="0"/>
            </a:endParaRPr>
          </a:p>
          <a:p>
            <a:pPr algn="ctr">
              <a:buFont typeface="+mj-lt"/>
              <a:buAutoNum type="arabicPeriod"/>
            </a:pPr>
            <a:r>
              <a:rPr lang="tr-TR" sz="1600" b="1" dirty="0">
                <a:latin typeface="Times New Roman" panose="02020603050405020304" pitchFamily="18" charset="0"/>
                <a:cs typeface="Times New Roman" panose="02020603050405020304" pitchFamily="18" charset="0"/>
              </a:rPr>
              <a:t>2025–30 yılları arasında, dünyada çatışmalar ve belirsizlikler olacağı için ons altının artmaya devam edeceğini, ilk etapta </a:t>
            </a:r>
            <a:r>
              <a:rPr lang="tr-TR" sz="1600" b="1" dirty="0">
                <a:highlight>
                  <a:srgbClr val="FFFF00"/>
                </a:highlight>
                <a:latin typeface="Times New Roman" panose="02020603050405020304" pitchFamily="18" charset="0"/>
                <a:cs typeface="Times New Roman" panose="02020603050405020304" pitchFamily="18" charset="0"/>
              </a:rPr>
              <a:t>ons altının 3.900 dolar olacağını öngörüyoruz.</a:t>
            </a:r>
          </a:p>
          <a:p>
            <a:pPr algn="ctr">
              <a:buFont typeface="+mj-lt"/>
              <a:buAutoNum type="arabicPeriod"/>
            </a:pPr>
            <a:endParaRPr lang="tr-TR" sz="1600" b="1" dirty="0">
              <a:latin typeface="Times New Roman" panose="02020603050405020304" pitchFamily="18" charset="0"/>
              <a:cs typeface="Times New Roman" panose="02020603050405020304" pitchFamily="18" charset="0"/>
            </a:endParaRPr>
          </a:p>
          <a:p>
            <a:pPr algn="ctr">
              <a:buFont typeface="+mj-lt"/>
              <a:buAutoNum type="arabicPeriod"/>
            </a:pPr>
            <a:r>
              <a:rPr lang="tr-TR" sz="1600" b="1" dirty="0">
                <a:latin typeface="Times New Roman" panose="02020603050405020304" pitchFamily="18" charset="0"/>
                <a:cs typeface="Times New Roman" panose="02020603050405020304" pitchFamily="18" charset="0"/>
              </a:rPr>
              <a:t>2025–30 yıllarında dünya ekonomisi kötü olacağı için, </a:t>
            </a:r>
            <a:r>
              <a:rPr lang="tr-TR" sz="1600" b="1" dirty="0">
                <a:highlight>
                  <a:srgbClr val="FFFF00"/>
                </a:highlight>
                <a:latin typeface="Times New Roman" panose="02020603050405020304" pitchFamily="18" charset="0"/>
                <a:cs typeface="Times New Roman" panose="02020603050405020304" pitchFamily="18" charset="0"/>
              </a:rPr>
              <a:t>emtia fiyatlarının düşük seviyede seyredeceğini</a:t>
            </a:r>
            <a:r>
              <a:rPr lang="tr-TR" sz="1600" b="1" dirty="0">
                <a:latin typeface="Times New Roman" panose="02020603050405020304" pitchFamily="18" charset="0"/>
                <a:cs typeface="Times New Roman" panose="02020603050405020304" pitchFamily="18" charset="0"/>
              </a:rPr>
              <a:t> ve sadece savaş bölgelerine ait emtia fiyatlarının artabileceğini tahmin ediyoruz.</a:t>
            </a:r>
          </a:p>
        </p:txBody>
      </p:sp>
      <p:sp>
        <p:nvSpPr>
          <p:cNvPr id="6" name="1 Başlık">
            <a:extLst>
              <a:ext uri="{FF2B5EF4-FFF2-40B4-BE49-F238E27FC236}">
                <a16:creationId xmlns:a16="http://schemas.microsoft.com/office/drawing/2014/main" id="{E711B15C-D3B2-76C4-BF5F-E70822BE707F}"/>
              </a:ext>
            </a:extLst>
          </p:cNvPr>
          <p:cNvSpPr txBox="1">
            <a:spLocks/>
          </p:cNvSpPr>
          <p:nvPr/>
        </p:nvSpPr>
        <p:spPr>
          <a:xfrm>
            <a:off x="59268" y="1"/>
            <a:ext cx="9025464" cy="537881"/>
          </a:xfrm>
          <a:prstGeom prst="rect">
            <a:avLst/>
          </a:prstGeom>
          <a:solidFill>
            <a:srgbClr val="E0E0E0"/>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spcBef>
                <a:spcPts val="600"/>
              </a:spcBef>
            </a:pPr>
            <a:r>
              <a:rPr lang="tr-TR" sz="2200" b="1" dirty="0">
                <a:solidFill>
                  <a:prstClr val="black"/>
                </a:solidFill>
                <a:latin typeface="Times New Roman" panose="02020603050405020304" pitchFamily="18" charset="0"/>
                <a:cs typeface="Times New Roman" panose="02020603050405020304" pitchFamily="18" charset="0"/>
              </a:rPr>
              <a:t>YENİ DÜNYA DÜZENİ KURULUYOR</a:t>
            </a:r>
          </a:p>
        </p:txBody>
      </p:sp>
    </p:spTree>
    <p:extLst>
      <p:ext uri="{BB962C8B-B14F-4D97-AF65-F5344CB8AC3E}">
        <p14:creationId xmlns:p14="http://schemas.microsoft.com/office/powerpoint/2010/main" val="7348352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 Başlık"/>
          <p:cNvSpPr txBox="1">
            <a:spLocks/>
          </p:cNvSpPr>
          <p:nvPr/>
        </p:nvSpPr>
        <p:spPr>
          <a:xfrm>
            <a:off x="206853" y="84580"/>
            <a:ext cx="8784976" cy="463139"/>
          </a:xfrm>
          <a:prstGeom prst="rect">
            <a:avLst/>
          </a:prstGeom>
          <a:solidFill>
            <a:schemeClr val="accent2">
              <a:lumMod val="20000"/>
              <a:lumOff val="80000"/>
            </a:schemeClr>
          </a:solidFill>
          <a:ln>
            <a:solidFill>
              <a:schemeClr val="accent1"/>
            </a:solidFill>
          </a:ln>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sz="3200" b="1" dirty="0">
                <a:solidFill>
                  <a:prstClr val="black"/>
                </a:solidFill>
              </a:rPr>
              <a:t>2025 - 26  YILI İÇİN İŞVERENLERE ÖNERİLERİMİZ</a:t>
            </a:r>
          </a:p>
        </p:txBody>
      </p:sp>
      <p:sp>
        <p:nvSpPr>
          <p:cNvPr id="14" name="Content Placeholder 2"/>
          <p:cNvSpPr txBox="1">
            <a:spLocks/>
          </p:cNvSpPr>
          <p:nvPr/>
        </p:nvSpPr>
        <p:spPr>
          <a:xfrm>
            <a:off x="206846" y="3098374"/>
            <a:ext cx="8751993" cy="2233648"/>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500" dirty="0">
                <a:solidFill>
                  <a:prstClr val="black"/>
                </a:solidFill>
                <a:latin typeface="Times New Roman" panose="02020603050405020304" pitchFamily="18" charset="0"/>
                <a:cs typeface="Times New Roman" panose="02020603050405020304" pitchFamily="18" charset="0"/>
              </a:rPr>
              <a:t>Trump ABD başkanı olduktan sonra, bütün dünya ülkelerine ek gümrük vergisi koymuştur. ABD özellikle, Çin den yapılan ithalata çok yüksek vergi koymuştur. Şu anda, ABD mahkemesi bu uygulamayı mevzuata aykırı bulmuştur. </a:t>
            </a:r>
            <a:endParaRPr lang="tr-TR" sz="1500" b="1" dirty="0">
              <a:solidFill>
                <a:prstClr val="black"/>
              </a:solidFill>
              <a:latin typeface="Times New Roman" panose="02020603050405020304" pitchFamily="18" charset="0"/>
              <a:cs typeface="Times New Roman" panose="02020603050405020304" pitchFamily="18" charset="0"/>
            </a:endParaRPr>
          </a:p>
          <a:p>
            <a:pPr marL="0" indent="0">
              <a:buNone/>
            </a:pPr>
            <a:r>
              <a:rPr lang="tr-TR" sz="1500" b="1" dirty="0">
                <a:solidFill>
                  <a:prstClr val="black"/>
                </a:solidFill>
                <a:latin typeface="Times New Roman" panose="02020603050405020304" pitchFamily="18" charset="0"/>
                <a:cs typeface="Times New Roman" panose="02020603050405020304" pitchFamily="18" charset="0"/>
              </a:rPr>
              <a:t> ABD </a:t>
            </a:r>
            <a:r>
              <a:rPr lang="tr-TR" sz="1500" b="1" dirty="0" err="1">
                <a:solidFill>
                  <a:prstClr val="black"/>
                </a:solidFill>
                <a:latin typeface="Times New Roman" panose="02020603050405020304" pitchFamily="18" charset="0"/>
                <a:cs typeface="Times New Roman" panose="02020603050405020304" pitchFamily="18" charset="0"/>
              </a:rPr>
              <a:t>nin</a:t>
            </a:r>
            <a:r>
              <a:rPr lang="tr-TR" sz="1500" b="1" dirty="0">
                <a:solidFill>
                  <a:prstClr val="black"/>
                </a:solidFill>
                <a:latin typeface="Times New Roman" panose="02020603050405020304" pitchFamily="18" charset="0"/>
                <a:cs typeface="Times New Roman" panose="02020603050405020304" pitchFamily="18" charset="0"/>
              </a:rPr>
              <a:t>, Çin’e ekonomik yaptırım uygulanmasının, Türkiye ekonomisine ve şirketlerimize olumlu etki edeceğini düşünüyoruz. Çin’in ABD ye  mal satışı  yerine, Türk firmalarımızın ABD ye ihracatının kolaylaşacağını tahmin ediyoruz.</a:t>
            </a:r>
          </a:p>
          <a:p>
            <a:pPr marL="0" indent="0">
              <a:buNone/>
            </a:pPr>
            <a:r>
              <a:rPr lang="tr-TR" sz="1500" b="1" dirty="0">
                <a:solidFill>
                  <a:prstClr val="black"/>
                </a:solidFill>
                <a:latin typeface="Times New Roman" panose="02020603050405020304" pitchFamily="18" charset="0"/>
                <a:cs typeface="Times New Roman" panose="02020603050405020304" pitchFamily="18" charset="0"/>
              </a:rPr>
              <a:t>Hatta,  Çin </a:t>
            </a:r>
            <a:r>
              <a:rPr lang="tr-TR" sz="1500" b="1" dirty="0" err="1">
                <a:solidFill>
                  <a:prstClr val="black"/>
                </a:solidFill>
                <a:latin typeface="Times New Roman" panose="02020603050405020304" pitchFamily="18" charset="0"/>
                <a:cs typeface="Times New Roman" panose="02020603050405020304" pitchFamily="18" charset="0"/>
              </a:rPr>
              <a:t>li</a:t>
            </a:r>
            <a:r>
              <a:rPr lang="tr-TR" sz="1500" b="1" dirty="0">
                <a:solidFill>
                  <a:prstClr val="black"/>
                </a:solidFill>
                <a:latin typeface="Times New Roman" panose="02020603050405020304" pitchFamily="18" charset="0"/>
                <a:cs typeface="Times New Roman" panose="02020603050405020304" pitchFamily="18" charset="0"/>
              </a:rPr>
              <a:t> şirketlerin Türkiye ye gelip, Türk şirketleri ile ortaklık yapıp Türkiye ye yatırım yapmak isteyeceklerdir.</a:t>
            </a:r>
          </a:p>
        </p:txBody>
      </p:sp>
      <p:sp>
        <p:nvSpPr>
          <p:cNvPr id="7" name="Content Placeholder 2"/>
          <p:cNvSpPr txBox="1">
            <a:spLocks/>
          </p:cNvSpPr>
          <p:nvPr/>
        </p:nvSpPr>
        <p:spPr>
          <a:xfrm>
            <a:off x="206845" y="2707574"/>
            <a:ext cx="8766499" cy="463138"/>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tr-TR" sz="2000" b="1" dirty="0">
                <a:solidFill>
                  <a:prstClr val="black"/>
                </a:solidFill>
                <a:latin typeface="Times New Roman" panose="02020603050405020304" pitchFamily="18" charset="0"/>
                <a:cs typeface="Times New Roman" panose="02020603050405020304" pitchFamily="18" charset="0"/>
              </a:rPr>
              <a:t>ÇİN İLE TİCARET</a:t>
            </a:r>
          </a:p>
        </p:txBody>
      </p:sp>
      <p:sp>
        <p:nvSpPr>
          <p:cNvPr id="11" name="Content Placeholder 2"/>
          <p:cNvSpPr txBox="1">
            <a:spLocks/>
          </p:cNvSpPr>
          <p:nvPr/>
        </p:nvSpPr>
        <p:spPr>
          <a:xfrm>
            <a:off x="206846" y="1052764"/>
            <a:ext cx="8751994" cy="165481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tr-TR" sz="1500" dirty="0">
                <a:solidFill>
                  <a:prstClr val="black"/>
                </a:solidFill>
                <a:latin typeface="Times New Roman" panose="02020603050405020304" pitchFamily="18" charset="0"/>
                <a:cs typeface="Times New Roman" panose="02020603050405020304" pitchFamily="18" charset="0"/>
              </a:rPr>
              <a:t>Rusya-Ukrayna savaşı konusunda, batı ülkelerinin bu savaşın çıkmasını istediğini düşünüyoruz.                              ABD ve İngiltere isteseydi, bu savaşın çıkmasını engelleyebilirdi.</a:t>
            </a:r>
          </a:p>
          <a:p>
            <a:pPr marL="0" indent="0">
              <a:buFont typeface="Arial" pitchFamily="34" charset="0"/>
              <a:buNone/>
            </a:pPr>
            <a:r>
              <a:rPr lang="tr-TR" sz="1500" b="1" dirty="0">
                <a:solidFill>
                  <a:prstClr val="black"/>
                </a:solidFill>
                <a:latin typeface="Times New Roman" panose="02020603050405020304" pitchFamily="18" charset="0"/>
                <a:cs typeface="Times New Roman" panose="02020603050405020304" pitchFamily="18" charset="0"/>
              </a:rPr>
              <a:t>Bu savaşın çıkarılmasının amacının, </a:t>
            </a:r>
            <a:r>
              <a:rPr lang="tr-TR" sz="1500" b="1" cap="all" dirty="0">
                <a:solidFill>
                  <a:prstClr val="black"/>
                </a:solidFill>
                <a:latin typeface="Times New Roman" panose="02020603050405020304" pitchFamily="18" charset="0"/>
                <a:cs typeface="Times New Roman" panose="02020603050405020304" pitchFamily="18" charset="0"/>
              </a:rPr>
              <a:t>yeni dünya düzeni oluşurken</a:t>
            </a:r>
            <a:r>
              <a:rPr lang="tr-TR" sz="1500" b="1" dirty="0">
                <a:solidFill>
                  <a:prstClr val="black"/>
                </a:solidFill>
                <a:latin typeface="Times New Roman" panose="02020603050405020304" pitchFamily="18" charset="0"/>
                <a:cs typeface="Times New Roman" panose="02020603050405020304" pitchFamily="18" charset="0"/>
              </a:rPr>
              <a:t>, Rusya’nın ekonomik olarak çöküşünü sağlamak ve Rusya'nın güç merkezi oluşunu engellemek olduğunu düşünüyoruz.</a:t>
            </a:r>
          </a:p>
          <a:p>
            <a:pPr marL="0" indent="0">
              <a:buFont typeface="Arial" pitchFamily="34" charset="0"/>
              <a:buNone/>
            </a:pPr>
            <a:r>
              <a:rPr lang="tr-TR" sz="1500" b="1" dirty="0">
                <a:latin typeface="Times New Roman" panose="02020603050405020304" pitchFamily="18" charset="0"/>
                <a:cs typeface="Times New Roman" panose="02020603050405020304" pitchFamily="18" charset="0"/>
              </a:rPr>
              <a:t>Ancak, Rusya </a:t>
            </a:r>
            <a:r>
              <a:rPr lang="tr-TR" sz="1500" b="1" dirty="0" err="1">
                <a:latin typeface="Times New Roman" panose="02020603050405020304" pitchFamily="18" charset="0"/>
                <a:cs typeface="Times New Roman" panose="02020603050405020304" pitchFamily="18" charset="0"/>
              </a:rPr>
              <a:t>nın</a:t>
            </a:r>
            <a:r>
              <a:rPr lang="tr-TR" sz="1500" b="1" dirty="0">
                <a:latin typeface="Times New Roman" panose="02020603050405020304" pitchFamily="18" charset="0"/>
                <a:cs typeface="Times New Roman" panose="02020603050405020304" pitchFamily="18" charset="0"/>
              </a:rPr>
              <a:t> tarafsız olması durumunda,  Rusya –Ukrayna savaşının 2025 yılında biteceğini düşünüyoruz.  Rusya ve Ukrayna ile ticaret yapılmasını tavsiye ediyoruz.</a:t>
            </a:r>
          </a:p>
        </p:txBody>
      </p:sp>
      <p:sp>
        <p:nvSpPr>
          <p:cNvPr id="2" name="Content Placeholder 2">
            <a:extLst>
              <a:ext uri="{FF2B5EF4-FFF2-40B4-BE49-F238E27FC236}">
                <a16:creationId xmlns:a16="http://schemas.microsoft.com/office/drawing/2014/main" id="{C319DECF-9996-E579-088E-EA8CD5B59B76}"/>
              </a:ext>
            </a:extLst>
          </p:cNvPr>
          <p:cNvSpPr txBox="1">
            <a:spLocks/>
          </p:cNvSpPr>
          <p:nvPr/>
        </p:nvSpPr>
        <p:spPr>
          <a:xfrm>
            <a:off x="212501" y="589626"/>
            <a:ext cx="8718997" cy="433722"/>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tr-TR" sz="2000" b="1" dirty="0">
                <a:solidFill>
                  <a:prstClr val="black"/>
                </a:solidFill>
                <a:latin typeface="Times New Roman" panose="02020603050405020304" pitchFamily="18" charset="0"/>
                <a:cs typeface="Times New Roman" panose="02020603050405020304" pitchFamily="18" charset="0"/>
              </a:rPr>
              <a:t>RUSYA İLE TİCARET</a:t>
            </a:r>
          </a:p>
        </p:txBody>
      </p:sp>
      <p:sp>
        <p:nvSpPr>
          <p:cNvPr id="3" name="Content Placeholder 2">
            <a:extLst>
              <a:ext uri="{FF2B5EF4-FFF2-40B4-BE49-F238E27FC236}">
                <a16:creationId xmlns:a16="http://schemas.microsoft.com/office/drawing/2014/main" id="{22C32798-1BFE-D56C-396C-06273BB91C7E}"/>
              </a:ext>
            </a:extLst>
          </p:cNvPr>
          <p:cNvSpPr txBox="1">
            <a:spLocks/>
          </p:cNvSpPr>
          <p:nvPr/>
        </p:nvSpPr>
        <p:spPr>
          <a:xfrm>
            <a:off x="206847" y="5216321"/>
            <a:ext cx="8751993" cy="463138"/>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tr-TR" sz="2000" b="1" dirty="0">
                <a:solidFill>
                  <a:prstClr val="black"/>
                </a:solidFill>
                <a:latin typeface="Times New Roman" panose="02020603050405020304" pitchFamily="18" charset="0"/>
                <a:cs typeface="Times New Roman" panose="02020603050405020304" pitchFamily="18" charset="0"/>
              </a:rPr>
              <a:t>HİNDİSTAN VE POLONYA İLE TİCARET</a:t>
            </a:r>
          </a:p>
        </p:txBody>
      </p:sp>
      <p:sp>
        <p:nvSpPr>
          <p:cNvPr id="4" name="Content Placeholder 2">
            <a:extLst>
              <a:ext uri="{FF2B5EF4-FFF2-40B4-BE49-F238E27FC236}">
                <a16:creationId xmlns:a16="http://schemas.microsoft.com/office/drawing/2014/main" id="{8F5BCFD7-B9DD-F6BE-5411-396893D937BC}"/>
              </a:ext>
            </a:extLst>
          </p:cNvPr>
          <p:cNvSpPr txBox="1">
            <a:spLocks/>
          </p:cNvSpPr>
          <p:nvPr/>
        </p:nvSpPr>
        <p:spPr>
          <a:xfrm>
            <a:off x="206846" y="5679459"/>
            <a:ext cx="8751993" cy="1178541"/>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400" dirty="0">
                <a:solidFill>
                  <a:prstClr val="black"/>
                </a:solidFill>
                <a:latin typeface="Times New Roman" panose="02020603050405020304" pitchFamily="18" charset="0"/>
                <a:cs typeface="Times New Roman" panose="02020603050405020304" pitchFamily="18" charset="0"/>
              </a:rPr>
              <a:t>2023 yılı G-20 zirvesinde Hindistan-Ortadoğu-Avrupa Ekonomik koridoru oluşturulması kararlaştırılmıştır. Bundan dolayı, biz artık Çin ile beraber Hindistan </a:t>
            </a:r>
            <a:r>
              <a:rPr lang="tr-TR" sz="1400" dirty="0" err="1">
                <a:solidFill>
                  <a:prstClr val="black"/>
                </a:solidFill>
                <a:latin typeface="Times New Roman" panose="02020603050405020304" pitchFamily="18" charset="0"/>
                <a:cs typeface="Times New Roman" panose="02020603050405020304" pitchFamily="18" charset="0"/>
              </a:rPr>
              <a:t>ın</a:t>
            </a:r>
            <a:r>
              <a:rPr lang="tr-TR" sz="1400" dirty="0">
                <a:solidFill>
                  <a:prstClr val="black"/>
                </a:solidFill>
                <a:latin typeface="Times New Roman" panose="02020603050405020304" pitchFamily="18" charset="0"/>
                <a:cs typeface="Times New Roman" panose="02020603050405020304" pitchFamily="18" charset="0"/>
              </a:rPr>
              <a:t> da  dünyanın fabrikası olacağını ve Hindistan </a:t>
            </a:r>
            <a:r>
              <a:rPr lang="tr-TR" sz="1400" dirty="0" err="1">
                <a:solidFill>
                  <a:prstClr val="black"/>
                </a:solidFill>
                <a:latin typeface="Times New Roman" panose="02020603050405020304" pitchFamily="18" charset="0"/>
                <a:cs typeface="Times New Roman" panose="02020603050405020304" pitchFamily="18" charset="0"/>
              </a:rPr>
              <a:t>ın</a:t>
            </a:r>
            <a:r>
              <a:rPr lang="tr-TR" sz="1400" dirty="0">
                <a:solidFill>
                  <a:prstClr val="black"/>
                </a:solidFill>
                <a:latin typeface="Times New Roman" panose="02020603050405020304" pitchFamily="18" charset="0"/>
                <a:cs typeface="Times New Roman" panose="02020603050405020304" pitchFamily="18" charset="0"/>
              </a:rPr>
              <a:t> dünyanın 3. büyük ekonomisi olacağını tahmin ediyoruz. </a:t>
            </a:r>
            <a:r>
              <a:rPr lang="tr-TR" sz="1400" b="1" dirty="0">
                <a:solidFill>
                  <a:prstClr val="black"/>
                </a:solidFill>
                <a:latin typeface="Times New Roman" panose="02020603050405020304" pitchFamily="18" charset="0"/>
                <a:cs typeface="Times New Roman" panose="02020603050405020304" pitchFamily="18" charset="0"/>
              </a:rPr>
              <a:t>Bunun için, Hindistan ile ticaret yapılmasını öneriyoruz.</a:t>
            </a:r>
          </a:p>
          <a:p>
            <a:pPr marL="0" indent="0">
              <a:buNone/>
            </a:pPr>
            <a:r>
              <a:rPr lang="tr-TR" sz="1400" dirty="0">
                <a:solidFill>
                  <a:prstClr val="black"/>
                </a:solidFill>
                <a:latin typeface="Times New Roman" panose="02020603050405020304" pitchFamily="18" charset="0"/>
                <a:cs typeface="Times New Roman" panose="02020603050405020304" pitchFamily="18" charset="0"/>
              </a:rPr>
              <a:t>Ayrıca, Avrupa ülkeleri içinde Polonya’nın milli gelirinin artacağını ve ekonomisinin çok büyüyeceğini tahmin ediyoruz. </a:t>
            </a:r>
            <a:r>
              <a:rPr lang="tr-TR" sz="1400" b="1" dirty="0">
                <a:solidFill>
                  <a:prstClr val="black"/>
                </a:solidFill>
                <a:latin typeface="Times New Roman" panose="02020603050405020304" pitchFamily="18" charset="0"/>
                <a:cs typeface="Times New Roman" panose="02020603050405020304" pitchFamily="18" charset="0"/>
              </a:rPr>
              <a:t>Bu nedenle, Polonya ülkesi ile ticaret yapılmasını öneriyoruz.</a:t>
            </a:r>
          </a:p>
        </p:txBody>
      </p:sp>
    </p:spTree>
    <p:extLst>
      <p:ext uri="{BB962C8B-B14F-4D97-AF65-F5344CB8AC3E}">
        <p14:creationId xmlns:p14="http://schemas.microsoft.com/office/powerpoint/2010/main" val="3636750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0209E4-DA74-47BA-18C5-6E9259B2070A}"/>
              </a:ext>
            </a:extLst>
          </p:cNvPr>
          <p:cNvSpPr>
            <a:spLocks noGrp="1"/>
          </p:cNvSpPr>
          <p:nvPr>
            <p:ph type="title"/>
          </p:nvPr>
        </p:nvSpPr>
        <p:spPr/>
        <p:txBody>
          <a:bodyPr/>
          <a:lstStyle/>
          <a:p>
            <a:endParaRPr lang="tr-TR"/>
          </a:p>
        </p:txBody>
      </p:sp>
      <p:pic>
        <p:nvPicPr>
          <p:cNvPr id="5" name="İçerik Yer Tutucusu 4" descr="metin, harita, atlas, diyagram içeren bir resim&#10;&#10;Yapay zeka tarafından oluşturulmuş içerik yanlış olabilir.">
            <a:extLst>
              <a:ext uri="{FF2B5EF4-FFF2-40B4-BE49-F238E27FC236}">
                <a16:creationId xmlns:a16="http://schemas.microsoft.com/office/drawing/2014/main" id="{7DB5C744-2031-6543-A14B-2067D45A34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80" y="64008"/>
            <a:ext cx="9021790" cy="6684264"/>
          </a:xfrm>
        </p:spPr>
      </p:pic>
    </p:spTree>
    <p:extLst>
      <p:ext uri="{BB962C8B-B14F-4D97-AF65-F5344CB8AC3E}">
        <p14:creationId xmlns:p14="http://schemas.microsoft.com/office/powerpoint/2010/main" val="20599696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4B4300-ABCD-19B9-7615-793D0F74607E}"/>
              </a:ext>
            </a:extLst>
          </p:cNvPr>
          <p:cNvSpPr>
            <a:spLocks noGrp="1"/>
          </p:cNvSpPr>
          <p:nvPr>
            <p:ph type="title"/>
          </p:nvPr>
        </p:nvSpPr>
        <p:spPr/>
        <p:txBody>
          <a:bodyPr/>
          <a:lstStyle/>
          <a:p>
            <a:endParaRPr lang="tr-TR"/>
          </a:p>
        </p:txBody>
      </p:sp>
      <p:pic>
        <p:nvPicPr>
          <p:cNvPr id="5" name="İçerik Yer Tutucusu 4" descr="harita, metin, atlas, diyagram içeren bir resim&#10;&#10;Yapay zeka tarafından oluşturulmuş içerik yanlış olabilir.">
            <a:extLst>
              <a:ext uri="{FF2B5EF4-FFF2-40B4-BE49-F238E27FC236}">
                <a16:creationId xmlns:a16="http://schemas.microsoft.com/office/drawing/2014/main" id="{45612B83-7762-87B1-421E-367FCF5E83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 y="109728"/>
            <a:ext cx="8915399" cy="6684264"/>
          </a:xfrm>
        </p:spPr>
      </p:pic>
    </p:spTree>
    <p:extLst>
      <p:ext uri="{BB962C8B-B14F-4D97-AF65-F5344CB8AC3E}">
        <p14:creationId xmlns:p14="http://schemas.microsoft.com/office/powerpoint/2010/main" val="44141900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154546" y="141667"/>
            <a:ext cx="8886423" cy="6529589"/>
          </a:xfrm>
          <a:prstGeom prst="rect">
            <a:avLst/>
          </a:prstGeom>
        </p:spPr>
      </p:pic>
    </p:spTree>
    <p:extLst>
      <p:ext uri="{BB962C8B-B14F-4D97-AF65-F5344CB8AC3E}">
        <p14:creationId xmlns:p14="http://schemas.microsoft.com/office/powerpoint/2010/main" val="127266602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F2C230-BBAD-A376-7620-F459D01356B8}"/>
              </a:ext>
            </a:extLst>
          </p:cNvPr>
          <p:cNvSpPr>
            <a:spLocks noGrp="1"/>
          </p:cNvSpPr>
          <p:nvPr>
            <p:ph type="title"/>
          </p:nvPr>
        </p:nvSpPr>
        <p:spPr>
          <a:xfrm>
            <a:off x="457200" y="274638"/>
            <a:ext cx="8229600" cy="45719"/>
          </a:xfrm>
        </p:spPr>
        <p:txBody>
          <a:bodyPr>
            <a:normAutofit fontScale="90000"/>
          </a:bodyPr>
          <a:lstStyle/>
          <a:p>
            <a:endParaRPr lang="tr-TR" dirty="0"/>
          </a:p>
        </p:txBody>
      </p:sp>
      <p:pic>
        <p:nvPicPr>
          <p:cNvPr id="5" name="İçerik Yer Tutucusu 4" descr="metin, harita, atlas, diyagram içeren bir resim&#10;&#10;Açıklama otomatik olarak oluşturuldu">
            <a:extLst>
              <a:ext uri="{FF2B5EF4-FFF2-40B4-BE49-F238E27FC236}">
                <a16:creationId xmlns:a16="http://schemas.microsoft.com/office/drawing/2014/main" id="{980EF056-932F-C092-AE28-F732754099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629" y="111968"/>
            <a:ext cx="8920065" cy="6624734"/>
          </a:xfrm>
        </p:spPr>
      </p:pic>
    </p:spTree>
    <p:extLst>
      <p:ext uri="{BB962C8B-B14F-4D97-AF65-F5344CB8AC3E}">
        <p14:creationId xmlns:p14="http://schemas.microsoft.com/office/powerpoint/2010/main" val="20320446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540000" y="504000"/>
            <a:ext cx="8064000" cy="5853958"/>
          </a:xfrm>
          <a:solidFill>
            <a:srgbClr val="E0E0E0"/>
          </a:solidFill>
        </p:spPr>
        <p:style>
          <a:lnRef idx="1">
            <a:schemeClr val="dk1"/>
          </a:lnRef>
          <a:fillRef idx="2">
            <a:schemeClr val="dk1"/>
          </a:fillRef>
          <a:effectRef idx="1">
            <a:schemeClr val="dk1"/>
          </a:effectRef>
          <a:fontRef idx="minor">
            <a:schemeClr val="dk1"/>
          </a:fontRef>
        </p:style>
        <p:txBody>
          <a:bodyPr>
            <a:normAutofit/>
          </a:bodyPr>
          <a:lstStyle/>
          <a:p>
            <a:pPr>
              <a:buNone/>
            </a:pPr>
            <a:endParaRPr lang="tr-TR" dirty="0"/>
          </a:p>
          <a:p>
            <a:pPr algn="ctr">
              <a:buNone/>
            </a:pPr>
            <a:endParaRPr lang="tr-TR" sz="4000" dirty="0">
              <a:latin typeface="Times New Roman" pitchFamily="18" charset="0"/>
              <a:cs typeface="Times New Roman" pitchFamily="18" charset="0"/>
            </a:endParaRPr>
          </a:p>
          <a:p>
            <a:pPr algn="ctr">
              <a:buNone/>
            </a:pPr>
            <a:endParaRPr lang="tr-TR" sz="4000" dirty="0">
              <a:latin typeface="Times New Roman" pitchFamily="18" charset="0"/>
              <a:cs typeface="Times New Roman" pitchFamily="18" charset="0"/>
            </a:endParaRPr>
          </a:p>
          <a:p>
            <a:pPr algn="ctr">
              <a:buNone/>
            </a:pPr>
            <a:r>
              <a:rPr lang="tr-TR" sz="4000" b="1" dirty="0">
                <a:latin typeface="Times New Roman" pitchFamily="18" charset="0"/>
                <a:cs typeface="Times New Roman" pitchFamily="18" charset="0"/>
              </a:rPr>
              <a:t>TEŞEKKÜR  EDERİZ.</a:t>
            </a:r>
          </a:p>
          <a:p>
            <a:endParaRPr lang="tr-TR" b="1" dirty="0"/>
          </a:p>
          <a:p>
            <a:pPr algn="ctr">
              <a:buNone/>
            </a:pPr>
            <a:r>
              <a:rPr lang="tr-TR" b="1" dirty="0">
                <a:solidFill>
                  <a:schemeClr val="tx1"/>
                </a:solidFill>
                <a:latin typeface="Times New Roman" pitchFamily="18" charset="0"/>
                <a:cs typeface="Times New Roman" pitchFamily="18" charset="0"/>
              </a:rPr>
              <a:t>Prof. Dr. Arif YAVUZ</a:t>
            </a:r>
          </a:p>
          <a:p>
            <a:pPr>
              <a:buNone/>
            </a:pPr>
            <a:endParaRPr lang="tr-TR" dirty="0"/>
          </a:p>
          <a:p>
            <a:pPr>
              <a:buNone/>
            </a:pPr>
            <a:endParaRPr lang="tr-TR" dirty="0"/>
          </a:p>
        </p:txBody>
      </p:sp>
    </p:spTree>
    <p:extLst>
      <p:ext uri="{BB962C8B-B14F-4D97-AF65-F5344CB8AC3E}">
        <p14:creationId xmlns:p14="http://schemas.microsoft.com/office/powerpoint/2010/main" val="2965874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200" b="1" dirty="0">
                <a:latin typeface="Times New Roman" panose="02020603050405020304" pitchFamily="18" charset="0"/>
                <a:cs typeface="Times New Roman" panose="02020603050405020304" pitchFamily="18" charset="0"/>
              </a:rPr>
              <a:t>2024-2033 AYLIK İŞSİZLİK ORANLARI</a:t>
            </a:r>
            <a:r>
              <a:rPr lang="tr-TR" sz="2200" dirty="0">
                <a:latin typeface="Times New Roman" pitchFamily="18" charset="0"/>
                <a:cs typeface="Times New Roman" pitchFamily="18" charset="0"/>
              </a:rPr>
              <a:t>                   </a:t>
            </a:r>
          </a:p>
          <a:p>
            <a:pPr marL="514350" indent="-514350" algn="ctr">
              <a:buClrTx/>
              <a:buNone/>
            </a:pPr>
            <a:r>
              <a:rPr lang="tr-TR" sz="2200" b="1" dirty="0">
                <a:latin typeface="Times New Roman" pitchFamily="18" charset="0"/>
                <a:cs typeface="Times New Roman" pitchFamily="18" charset="0"/>
              </a:rPr>
              <a:t>       (Kaynak: 2 Temmuz 2025  </a:t>
            </a:r>
            <a:r>
              <a:rPr lang="tr-TR" sz="2200" b="1" dirty="0">
                <a:hlinkClick r:id="rId2"/>
              </a:rPr>
              <a:t>www.tuik.gov.tr</a:t>
            </a:r>
            <a:r>
              <a:rPr lang="tr-TR" sz="2200" b="1" dirty="0">
                <a:latin typeface="Times New Roman" pitchFamily="18" charset="0"/>
                <a:cs typeface="Times New Roman" pitchFamily="18" charset="0"/>
              </a:rPr>
              <a:t> )</a:t>
            </a:r>
            <a:endParaRPr lang="tr-TR" sz="2200" dirty="0">
              <a:latin typeface="Times New Roman" pitchFamily="18" charset="0"/>
              <a:cs typeface="Times New Roman" pitchFamily="18" charset="0"/>
            </a:endParaRPr>
          </a:p>
        </p:txBody>
      </p:sp>
      <p:graphicFrame>
        <p:nvGraphicFramePr>
          <p:cNvPr id="4" name="3 İçerik Yer Tutucusu"/>
          <p:cNvGraphicFramePr>
            <a:graphicFrameLocks/>
          </p:cNvGraphicFramePr>
          <p:nvPr>
            <p:extLst>
              <p:ext uri="{D42A27DB-BD31-4B8C-83A1-F6EECF244321}">
                <p14:modId xmlns:p14="http://schemas.microsoft.com/office/powerpoint/2010/main" val="3827311544"/>
              </p:ext>
            </p:extLst>
          </p:nvPr>
        </p:nvGraphicFramePr>
        <p:xfrm>
          <a:off x="180000" y="975302"/>
          <a:ext cx="8740033" cy="5738697"/>
        </p:xfrm>
        <a:graphic>
          <a:graphicData uri="http://schemas.openxmlformats.org/drawingml/2006/table">
            <a:tbl>
              <a:tblPr firstRow="1" bandRow="1">
                <a:tableStyleId>{5C22544A-7EE6-4342-B048-85BDC9FD1C3A}</a:tableStyleId>
              </a:tblPr>
              <a:tblGrid>
                <a:gridCol w="1138301">
                  <a:extLst>
                    <a:ext uri="{9D8B030D-6E8A-4147-A177-3AD203B41FA5}">
                      <a16:colId xmlns:a16="http://schemas.microsoft.com/office/drawing/2014/main" val="20000"/>
                    </a:ext>
                  </a:extLst>
                </a:gridCol>
                <a:gridCol w="627109">
                  <a:extLst>
                    <a:ext uri="{9D8B030D-6E8A-4147-A177-3AD203B41FA5}">
                      <a16:colId xmlns:a16="http://schemas.microsoft.com/office/drawing/2014/main" val="20009"/>
                    </a:ext>
                  </a:extLst>
                </a:gridCol>
                <a:gridCol w="726845">
                  <a:extLst>
                    <a:ext uri="{9D8B030D-6E8A-4147-A177-3AD203B41FA5}">
                      <a16:colId xmlns:a16="http://schemas.microsoft.com/office/drawing/2014/main" val="20001"/>
                    </a:ext>
                  </a:extLst>
                </a:gridCol>
                <a:gridCol w="726845">
                  <a:extLst>
                    <a:ext uri="{9D8B030D-6E8A-4147-A177-3AD203B41FA5}">
                      <a16:colId xmlns:a16="http://schemas.microsoft.com/office/drawing/2014/main" val="20002"/>
                    </a:ext>
                  </a:extLst>
                </a:gridCol>
                <a:gridCol w="773692">
                  <a:extLst>
                    <a:ext uri="{9D8B030D-6E8A-4147-A177-3AD203B41FA5}">
                      <a16:colId xmlns:a16="http://schemas.microsoft.com/office/drawing/2014/main" val="20005"/>
                    </a:ext>
                  </a:extLst>
                </a:gridCol>
                <a:gridCol w="803716">
                  <a:extLst>
                    <a:ext uri="{9D8B030D-6E8A-4147-A177-3AD203B41FA5}">
                      <a16:colId xmlns:a16="http://schemas.microsoft.com/office/drawing/2014/main" val="20007"/>
                    </a:ext>
                  </a:extLst>
                </a:gridCol>
                <a:gridCol w="788705">
                  <a:extLst>
                    <a:ext uri="{9D8B030D-6E8A-4147-A177-3AD203B41FA5}">
                      <a16:colId xmlns:a16="http://schemas.microsoft.com/office/drawing/2014/main" val="20010"/>
                    </a:ext>
                  </a:extLst>
                </a:gridCol>
                <a:gridCol w="788705">
                  <a:extLst>
                    <a:ext uri="{9D8B030D-6E8A-4147-A177-3AD203B41FA5}">
                      <a16:colId xmlns:a16="http://schemas.microsoft.com/office/drawing/2014/main" val="20011"/>
                    </a:ext>
                  </a:extLst>
                </a:gridCol>
                <a:gridCol w="788705">
                  <a:extLst>
                    <a:ext uri="{9D8B030D-6E8A-4147-A177-3AD203B41FA5}">
                      <a16:colId xmlns:a16="http://schemas.microsoft.com/office/drawing/2014/main" val="20008"/>
                    </a:ext>
                  </a:extLst>
                </a:gridCol>
                <a:gridCol w="788705">
                  <a:extLst>
                    <a:ext uri="{9D8B030D-6E8A-4147-A177-3AD203B41FA5}">
                      <a16:colId xmlns:a16="http://schemas.microsoft.com/office/drawing/2014/main" val="20012"/>
                    </a:ext>
                  </a:extLst>
                </a:gridCol>
                <a:gridCol w="788705">
                  <a:extLst>
                    <a:ext uri="{9D8B030D-6E8A-4147-A177-3AD203B41FA5}">
                      <a16:colId xmlns:a16="http://schemas.microsoft.com/office/drawing/2014/main" val="20013"/>
                    </a:ext>
                  </a:extLst>
                </a:gridCol>
              </a:tblGrid>
              <a:tr h="442690">
                <a:tc gridSpan="11">
                  <a:txBody>
                    <a:bodyPr/>
                    <a:lstStyle/>
                    <a:p>
                      <a:pPr algn="ctr"/>
                      <a:r>
                        <a:rPr lang="tr-TR" sz="1800" dirty="0">
                          <a:solidFill>
                            <a:schemeClr val="tx1"/>
                          </a:solidFill>
                          <a:latin typeface="Times New Roman" pitchFamily="18" charset="0"/>
                          <a:cs typeface="Times New Roman" pitchFamily="18" charset="0"/>
                        </a:rPr>
                        <a:t>2024-2033 AYLIK İŞSİZLİK ORANLARI (%)</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tr-TR"/>
                    </a:p>
                  </a:txBody>
                  <a:tcPr/>
                </a:tc>
                <a:tc hMerge="1">
                  <a:txBody>
                    <a:bodyPr/>
                    <a:lstStyle/>
                    <a:p>
                      <a:endParaRPr lang="tr-TR"/>
                    </a:p>
                  </a:txBody>
                  <a:tcPr/>
                </a:tc>
                <a:tc hMerge="1">
                  <a:txBody>
                    <a:bodyPr/>
                    <a:lstStyle/>
                    <a:p>
                      <a:pPr algn="ctr"/>
                      <a:endParaRPr lang="tr-TR" dirty="0"/>
                    </a:p>
                  </a:txBody>
                  <a:tcPr/>
                </a:tc>
                <a:tc hMerge="1">
                  <a:txBody>
                    <a:bodyPr/>
                    <a:lstStyle/>
                    <a:p>
                      <a:endParaRPr lang="tr-TR"/>
                    </a:p>
                  </a:txBody>
                  <a:tcPr/>
                </a:tc>
                <a:tc hMerge="1">
                  <a:txBody>
                    <a:bodyPr/>
                    <a:lstStyle/>
                    <a:p>
                      <a:pPr algn="ctr"/>
                      <a:endParaRPr lang="tr-TR" sz="1500" dirty="0">
                        <a:solidFill>
                          <a:schemeClr val="tx1"/>
                        </a:solidFill>
                        <a:latin typeface="Times New Roman" pitchFamily="18" charset="0"/>
                        <a:cs typeface="Times New Roman" pitchFamily="18" charset="0"/>
                      </a:endParaRPr>
                    </a:p>
                  </a:txBody>
                  <a:tcPr>
                    <a:solidFill>
                      <a:schemeClr val="accent1">
                        <a:lumMod val="20000"/>
                        <a:lumOff val="80000"/>
                      </a:schemeClr>
                    </a:solidFill>
                  </a:tcPr>
                </a:tc>
                <a:tc hMerge="1">
                  <a:txBody>
                    <a:bodyPr/>
                    <a:lstStyle/>
                    <a:p>
                      <a:pPr algn="ctr"/>
                      <a:endParaRPr lang="tr-TR" sz="1450" dirty="0">
                        <a:solidFill>
                          <a:schemeClr val="tx1"/>
                        </a:solidFill>
                        <a:latin typeface="Times New Roman" pitchFamily="18" charset="0"/>
                        <a:cs typeface="Times New Roman"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a:endParaRPr lang="tr-TR" sz="1800" dirty="0">
                        <a:solidFill>
                          <a:schemeClr val="tx1"/>
                        </a:solidFill>
                        <a:latin typeface="Times New Roman" pitchFamily="18" charset="0"/>
                        <a:cs typeface="Times New Roman"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a:endParaRPr lang="tr-TR" sz="1800" dirty="0">
                        <a:solidFill>
                          <a:schemeClr val="tx1"/>
                        </a:solidFill>
                        <a:latin typeface="Times New Roman" pitchFamily="18" charset="0"/>
                        <a:cs typeface="Times New Roman"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a:endParaRPr lang="tr-TR" sz="1800" dirty="0">
                        <a:solidFill>
                          <a:schemeClr val="tx1"/>
                        </a:solidFill>
                        <a:latin typeface="Times New Roman" pitchFamily="18" charset="0"/>
                        <a:cs typeface="Times New Roman"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a:endParaRPr lang="tr-TR" sz="1800" dirty="0">
                        <a:solidFill>
                          <a:schemeClr val="tx1"/>
                        </a:solidFill>
                        <a:latin typeface="Times New Roman" pitchFamily="18" charset="0"/>
                        <a:cs typeface="Times New Roman"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05800">
                <a:tc>
                  <a:txBody>
                    <a:bodyPr/>
                    <a:lstStyle/>
                    <a:p>
                      <a:pPr algn="l"/>
                      <a:r>
                        <a:rPr lang="tr-TR" sz="1500" b="1" dirty="0">
                          <a:latin typeface="Times New Roman" pitchFamily="18" charset="0"/>
                          <a:cs typeface="Times New Roman" pitchFamily="18" charset="0"/>
                        </a:rPr>
                        <a:t>AYLAR</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1" dirty="0">
                          <a:latin typeface="Times New Roman" pitchFamily="18" charset="0"/>
                          <a:cs typeface="Times New Roman" pitchFamily="18" charset="0"/>
                        </a:rPr>
                        <a:t>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500" b="1" dirty="0">
                          <a:latin typeface="Times New Roman" pitchFamily="18" charset="0"/>
                          <a:cs typeface="Times New Roman" pitchFamily="18" charset="0"/>
                        </a:rPr>
                        <a:t>2025</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2026</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2027</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2028</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tr-TR" sz="1500" b="1" dirty="0">
                          <a:latin typeface="Times New Roman" pitchFamily="18" charset="0"/>
                          <a:cs typeface="Times New Roman" pitchFamily="18" charset="0"/>
                        </a:rPr>
                        <a:t>2033</a:t>
                      </a: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1"/>
                  </a:ext>
                </a:extLst>
              </a:tr>
              <a:tr h="368910">
                <a:tc>
                  <a:txBody>
                    <a:bodyPr/>
                    <a:lstStyle/>
                    <a:p>
                      <a:r>
                        <a:rPr lang="tr-TR" sz="1500" b="1" dirty="0">
                          <a:latin typeface="Times New Roman" pitchFamily="18" charset="0"/>
                          <a:cs typeface="Times New Roman" pitchFamily="18" charset="0"/>
                        </a:rPr>
                        <a:t>OCAK</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8,4</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2"/>
                  </a:ext>
                </a:extLst>
              </a:tr>
              <a:tr h="368910">
                <a:tc>
                  <a:txBody>
                    <a:bodyPr/>
                    <a:lstStyle/>
                    <a:p>
                      <a:r>
                        <a:rPr lang="tr-TR" sz="1500" b="1" dirty="0">
                          <a:latin typeface="Times New Roman" pitchFamily="18" charset="0"/>
                          <a:cs typeface="Times New Roman" pitchFamily="18" charset="0"/>
                        </a:rPr>
                        <a:t>ŞUBAT</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8,2</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68910">
                <a:tc>
                  <a:txBody>
                    <a:bodyPr/>
                    <a:lstStyle/>
                    <a:p>
                      <a:r>
                        <a:rPr lang="tr-TR" sz="1500" b="1" dirty="0">
                          <a:latin typeface="Times New Roman" pitchFamily="18" charset="0"/>
                          <a:cs typeface="Times New Roman" pitchFamily="18" charset="0"/>
                        </a:rPr>
                        <a:t>MART</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7,9</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rgbClr val="FFFF00"/>
                    </a:solidFill>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68910">
                <a:tc>
                  <a:txBody>
                    <a:bodyPr/>
                    <a:lstStyle/>
                    <a:p>
                      <a:r>
                        <a:rPr lang="tr-TR" sz="1500" b="1" dirty="0">
                          <a:latin typeface="Times New Roman" pitchFamily="18" charset="0"/>
                          <a:cs typeface="Times New Roman" pitchFamily="18" charset="0"/>
                        </a:rPr>
                        <a:t>NİSAN</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8,6</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solidFill>
                      <a:srgbClr val="00B0F0"/>
                    </a:solidFill>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68910">
                <a:tc>
                  <a:txBody>
                    <a:bodyPr/>
                    <a:lstStyle/>
                    <a:p>
                      <a:r>
                        <a:rPr lang="tr-TR" sz="1500" b="1" dirty="0">
                          <a:latin typeface="Times New Roman" pitchFamily="18" charset="0"/>
                          <a:cs typeface="Times New Roman" pitchFamily="18" charset="0"/>
                        </a:rPr>
                        <a:t>MAYIS</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8,4</a:t>
                      </a: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523339">
                <a:tc>
                  <a:txBody>
                    <a:bodyPr/>
                    <a:lstStyle/>
                    <a:p>
                      <a:r>
                        <a:rPr lang="tr-TR" sz="1500" b="1" dirty="0">
                          <a:latin typeface="Times New Roman" pitchFamily="18" charset="0"/>
                          <a:cs typeface="Times New Roman" pitchFamily="18" charset="0"/>
                        </a:rPr>
                        <a:t>HAZİRAN</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1"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523339">
                <a:tc>
                  <a:txBody>
                    <a:bodyPr/>
                    <a:lstStyle/>
                    <a:p>
                      <a:r>
                        <a:rPr lang="tr-TR" sz="1500" b="1" dirty="0">
                          <a:latin typeface="Times New Roman" pitchFamily="18" charset="0"/>
                          <a:cs typeface="Times New Roman" pitchFamily="18" charset="0"/>
                        </a:rPr>
                        <a:t>TEMMUZ</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1"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523339">
                <a:tc>
                  <a:txBody>
                    <a:bodyPr/>
                    <a:lstStyle/>
                    <a:p>
                      <a:r>
                        <a:rPr lang="tr-TR" sz="1500" b="1" dirty="0">
                          <a:latin typeface="Times New Roman" pitchFamily="18" charset="0"/>
                          <a:cs typeface="Times New Roman" pitchFamily="18" charset="0"/>
                        </a:rPr>
                        <a:t>AĞUSTOS</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1"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368910">
                <a:tc>
                  <a:txBody>
                    <a:bodyPr/>
                    <a:lstStyle/>
                    <a:p>
                      <a:r>
                        <a:rPr lang="tr-TR" sz="1500" b="1" dirty="0">
                          <a:latin typeface="Times New Roman" pitchFamily="18" charset="0"/>
                          <a:cs typeface="Times New Roman" pitchFamily="18" charset="0"/>
                        </a:rPr>
                        <a:t>EYLÜL</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1"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368910">
                <a:tc>
                  <a:txBody>
                    <a:bodyPr/>
                    <a:lstStyle/>
                    <a:p>
                      <a:r>
                        <a:rPr lang="tr-TR" sz="1500" b="1" dirty="0">
                          <a:latin typeface="Times New Roman" pitchFamily="18" charset="0"/>
                          <a:cs typeface="Times New Roman" pitchFamily="18" charset="0"/>
                        </a:rPr>
                        <a:t>EKİM</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1"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tr-TR" sz="1500" b="0" kern="1200" dirty="0">
                        <a:solidFill>
                          <a:schemeClr val="dk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tr-TR" sz="1500" b="0" kern="1200" dirty="0">
                        <a:solidFill>
                          <a:schemeClr val="dk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tr-TR" sz="1500" b="0" kern="1200" dirty="0">
                        <a:solidFill>
                          <a:schemeClr val="dk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368910">
                <a:tc>
                  <a:txBody>
                    <a:bodyPr/>
                    <a:lstStyle/>
                    <a:p>
                      <a:r>
                        <a:rPr lang="tr-TR" sz="1500" b="1" dirty="0">
                          <a:latin typeface="Times New Roman" pitchFamily="18" charset="0"/>
                          <a:cs typeface="Times New Roman" pitchFamily="18" charset="0"/>
                        </a:rPr>
                        <a:t>KASIM</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1"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tr-TR" sz="1500" b="0" kern="120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500" b="0" kern="1200" dirty="0">
                        <a:solidFill>
                          <a:schemeClr val="dk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500" b="0" kern="1200" dirty="0">
                        <a:solidFill>
                          <a:schemeClr val="dk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500" b="0" kern="1200" dirty="0">
                        <a:solidFill>
                          <a:schemeClr val="dk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368910">
                <a:tc>
                  <a:txBody>
                    <a:bodyPr/>
                    <a:lstStyle/>
                    <a:p>
                      <a:r>
                        <a:rPr lang="tr-TR" sz="1500" b="1" dirty="0">
                          <a:latin typeface="Times New Roman" pitchFamily="18" charset="0"/>
                          <a:cs typeface="Times New Roman" pitchFamily="18" charset="0"/>
                        </a:rPr>
                        <a:t>ARALIK</a:t>
                      </a:r>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r>
                        <a:rPr lang="tr-TR" sz="1500" b="1" kern="1200" dirty="0">
                          <a:solidFill>
                            <a:schemeClr val="dk1"/>
                          </a:solidFill>
                          <a:latin typeface="Times New Roman" pitchFamily="18" charset="0"/>
                          <a:ea typeface="+mn-ea"/>
                          <a:cs typeface="Times New Roman" pitchFamily="18" charset="0"/>
                        </a:rPr>
                        <a:t>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endParaRPr lang="tr-TR" sz="1500" b="1"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fontAlgn="ctr"/>
                      <a:endParaRPr lang="tr-TR" sz="1500" b="0" kern="1200" dirty="0">
                        <a:solidFill>
                          <a:schemeClr val="dk1"/>
                        </a:solidFill>
                        <a:latin typeface="Times New Roman" pitchFamily="18" charset="0"/>
                        <a:ea typeface="+mn-ea"/>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endParaRPr lang="tr-TR" sz="1500" b="0" kern="1200" dirty="0">
                        <a:solidFill>
                          <a:schemeClr val="dk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endParaRPr lang="tr-TR" sz="1500" b="0" kern="1200" dirty="0">
                        <a:solidFill>
                          <a:schemeClr val="dk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ctr"/>
                      <a:endParaRPr lang="tr-TR" sz="1500" b="0" kern="1200" dirty="0">
                        <a:solidFill>
                          <a:schemeClr val="dk1"/>
                        </a:solidFill>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869973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rmAutofit/>
          </a:bodyPr>
          <a:lstStyle/>
          <a:p>
            <a:pPr marL="457200" indent="-457200">
              <a:buClrTx/>
              <a:buFont typeface="Wingdings" pitchFamily="2" charset="2"/>
              <a:buChar char="v"/>
            </a:pPr>
            <a:endParaRPr lang="tr-TR" sz="2200" dirty="0">
              <a:latin typeface="Times New Roman" panose="02020603050405020304" pitchFamily="18" charset="0"/>
              <a:cs typeface="Times New Roman" panose="02020603050405020304" pitchFamily="18" charset="0"/>
            </a:endParaRPr>
          </a:p>
          <a:p>
            <a:pPr marL="457200" indent="-457200" algn="ctr">
              <a:buClrTx/>
              <a:buNone/>
            </a:pPr>
            <a:r>
              <a:rPr lang="tr-TR" sz="2200" b="1" dirty="0">
                <a:latin typeface="Times New Roman" panose="02020603050405020304" pitchFamily="18" charset="0"/>
                <a:cs typeface="Times New Roman" panose="02020603050405020304" pitchFamily="18" charset="0"/>
              </a:rPr>
              <a:t>2005-2025 AYLIK İŞSİZLİK ORANLARI</a:t>
            </a:r>
            <a:r>
              <a:rPr lang="tr-TR" sz="2200" dirty="0">
                <a:latin typeface="Times New Roman" panose="02020603050405020304" pitchFamily="18" charset="0"/>
                <a:cs typeface="Times New Roman" panose="02020603050405020304" pitchFamily="18" charset="0"/>
              </a:rPr>
              <a:t>                    </a:t>
            </a:r>
          </a:p>
          <a:p>
            <a:pPr marL="457200" indent="-457200" algn="ctr">
              <a:buClrTx/>
              <a:buNone/>
            </a:pPr>
            <a:r>
              <a:rPr lang="tr-TR" sz="2200" b="1" dirty="0">
                <a:latin typeface="Times New Roman" panose="02020603050405020304" pitchFamily="18" charset="0"/>
                <a:cs typeface="Times New Roman" panose="02020603050405020304" pitchFamily="18" charset="0"/>
              </a:rPr>
              <a:t>      (Kaynak: : </a:t>
            </a:r>
            <a:r>
              <a:rPr lang="tr-TR" sz="2200" b="1" dirty="0">
                <a:hlinkClick r:id="rId3"/>
              </a:rPr>
              <a:t>www.tuik.gov.tr</a:t>
            </a:r>
            <a:r>
              <a:rPr lang="tr-TR" sz="2200" b="1" dirty="0">
                <a:latin typeface="Times New Roman" pitchFamily="18" charset="0"/>
                <a:cs typeface="Times New Roman" pitchFamily="18" charset="0"/>
              </a:rPr>
              <a:t> )</a:t>
            </a:r>
            <a:endParaRPr lang="tr-TR" sz="2200" dirty="0">
              <a:latin typeface="Times New Roman" panose="02020603050405020304" pitchFamily="18" charset="0"/>
              <a:cs typeface="Times New Roman" panose="02020603050405020304" pitchFamily="18" charset="0"/>
            </a:endParaRPr>
          </a:p>
        </p:txBody>
      </p:sp>
      <p:graphicFrame>
        <p:nvGraphicFramePr>
          <p:cNvPr id="5" name="4 Grafik"/>
          <p:cNvGraphicFramePr/>
          <p:nvPr>
            <p:extLst>
              <p:ext uri="{D42A27DB-BD31-4B8C-83A1-F6EECF244321}">
                <p14:modId xmlns:p14="http://schemas.microsoft.com/office/powerpoint/2010/main" val="208800724"/>
              </p:ext>
            </p:extLst>
          </p:nvPr>
        </p:nvGraphicFramePr>
        <p:xfrm>
          <a:off x="214282" y="1546412"/>
          <a:ext cx="8715436" cy="50258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282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0D4CD-495B-FDBD-6D5E-538CF221291F}"/>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8F42D0F2-4860-8AFA-45CA-6B12B6ECFB12}"/>
              </a:ext>
            </a:extLst>
          </p:cNvPr>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TÜRKİYE’NİN </a:t>
            </a:r>
          </a:p>
          <a:p>
            <a:pPr marL="457200" indent="-457200" algn="ctr" fontAlgn="base">
              <a:buClrTx/>
              <a:buNone/>
            </a:pPr>
            <a:r>
              <a:rPr lang="tr-TR" sz="3600" b="1" dirty="0">
                <a:latin typeface="Times New Roman" pitchFamily="18" charset="0"/>
                <a:cs typeface="Times New Roman" pitchFamily="18" charset="0"/>
              </a:rPr>
              <a:t>BRÜT DIŞ BORÇ STOĞU </a:t>
            </a:r>
            <a:br>
              <a:rPr lang="tr-TR" sz="3600" b="1" dirty="0">
                <a:latin typeface="Times New Roman" pitchFamily="18" charset="0"/>
                <a:cs typeface="Times New Roman" pitchFamily="18" charset="0"/>
              </a:rPr>
            </a:br>
            <a:endParaRPr lang="tr-TR"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2035376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o"/>
          <p:cNvGraphicFramePr>
            <a:graphicFrameLocks noGrp="1"/>
          </p:cNvGraphicFramePr>
          <p:nvPr>
            <p:extLst>
              <p:ext uri="{D42A27DB-BD31-4B8C-83A1-F6EECF244321}">
                <p14:modId xmlns:p14="http://schemas.microsoft.com/office/powerpoint/2010/main" val="3638320829"/>
              </p:ext>
            </p:extLst>
          </p:nvPr>
        </p:nvGraphicFramePr>
        <p:xfrm>
          <a:off x="139959" y="735106"/>
          <a:ext cx="8873410" cy="5999977"/>
        </p:xfrm>
        <a:graphic>
          <a:graphicData uri="http://schemas.openxmlformats.org/drawingml/2006/table">
            <a:tbl>
              <a:tblPr firstRow="1" bandRow="1">
                <a:tableStyleId>{5940675A-B579-460E-94D1-54222C63F5DA}</a:tableStyleId>
              </a:tblPr>
              <a:tblGrid>
                <a:gridCol w="1774682">
                  <a:extLst>
                    <a:ext uri="{9D8B030D-6E8A-4147-A177-3AD203B41FA5}">
                      <a16:colId xmlns:a16="http://schemas.microsoft.com/office/drawing/2014/main" val="20000"/>
                    </a:ext>
                  </a:extLst>
                </a:gridCol>
                <a:gridCol w="1774682">
                  <a:extLst>
                    <a:ext uri="{9D8B030D-6E8A-4147-A177-3AD203B41FA5}">
                      <a16:colId xmlns:a16="http://schemas.microsoft.com/office/drawing/2014/main" val="20001"/>
                    </a:ext>
                  </a:extLst>
                </a:gridCol>
                <a:gridCol w="1774682">
                  <a:extLst>
                    <a:ext uri="{9D8B030D-6E8A-4147-A177-3AD203B41FA5}">
                      <a16:colId xmlns:a16="http://schemas.microsoft.com/office/drawing/2014/main" val="20002"/>
                    </a:ext>
                  </a:extLst>
                </a:gridCol>
                <a:gridCol w="1774682">
                  <a:extLst>
                    <a:ext uri="{9D8B030D-6E8A-4147-A177-3AD203B41FA5}">
                      <a16:colId xmlns:a16="http://schemas.microsoft.com/office/drawing/2014/main" val="20003"/>
                    </a:ext>
                  </a:extLst>
                </a:gridCol>
                <a:gridCol w="1774682">
                  <a:extLst>
                    <a:ext uri="{9D8B030D-6E8A-4147-A177-3AD203B41FA5}">
                      <a16:colId xmlns:a16="http://schemas.microsoft.com/office/drawing/2014/main" val="20004"/>
                    </a:ext>
                  </a:extLst>
                </a:gridCol>
              </a:tblGrid>
              <a:tr h="550419">
                <a:tc gridSpan="5">
                  <a:txBody>
                    <a:bodyPr/>
                    <a:lstStyle/>
                    <a:p>
                      <a:pPr algn="ctr"/>
                      <a:r>
                        <a:rPr lang="tr-TR" sz="1400" b="1" baseline="0" dirty="0">
                          <a:latin typeface="+mn-lt"/>
                        </a:rPr>
                        <a:t>BRÜT </a:t>
                      </a:r>
                    </a:p>
                    <a:p>
                      <a:pPr algn="ctr"/>
                      <a:r>
                        <a:rPr lang="tr-TR" sz="1400" b="1" baseline="0" dirty="0">
                          <a:latin typeface="+mn-lt"/>
                        </a:rPr>
                        <a:t>  </a:t>
                      </a:r>
                      <a:endParaRPr lang="tr-TR" sz="1400" b="1" dirty="0">
                        <a:latin typeface="+mn-lt"/>
                      </a:endParaRPr>
                    </a:p>
                  </a:txBody>
                  <a:tcPr>
                    <a:solidFill>
                      <a:schemeClr val="bg1">
                        <a:lumMod val="75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679929">
                <a:tc>
                  <a:txBody>
                    <a:bodyPr/>
                    <a:lstStyle/>
                    <a:p>
                      <a:pPr algn="ctr"/>
                      <a:r>
                        <a:rPr lang="tr-TR" sz="1400" b="1">
                          <a:latin typeface="+mn-lt"/>
                        </a:rPr>
                        <a:t>YIL </a:t>
                      </a:r>
                    </a:p>
                  </a:txBody>
                  <a:tcPr anchor="ctr">
                    <a:solidFill>
                      <a:schemeClr val="bg1">
                        <a:lumMod val="75000"/>
                      </a:schemeClr>
                    </a:solidFill>
                  </a:tcPr>
                </a:tc>
                <a:tc>
                  <a:txBody>
                    <a:bodyPr/>
                    <a:lstStyle/>
                    <a:p>
                      <a:pPr algn="ctr" fontAlgn="ctr"/>
                      <a:r>
                        <a:rPr lang="tr-TR" sz="1400" b="1" i="0" u="none" strike="noStrike" dirty="0">
                          <a:latin typeface="+mn-lt"/>
                        </a:rPr>
                        <a:t>TÜRKİYE BRÜT </a:t>
                      </a:r>
                      <a:br>
                        <a:rPr lang="tr-TR" sz="1400" b="1" i="0" u="none" strike="noStrike" dirty="0">
                          <a:latin typeface="+mn-lt"/>
                        </a:rPr>
                      </a:br>
                      <a:r>
                        <a:rPr lang="tr-TR" sz="1400" b="1" i="0" u="none" strike="noStrike" dirty="0">
                          <a:latin typeface="+mn-lt"/>
                        </a:rPr>
                        <a:t>DIŞ BORÇ STOKU</a:t>
                      </a:r>
                    </a:p>
                  </a:txBody>
                  <a:tcPr marL="0" marR="0" marT="0" marB="0" anchor="ctr">
                    <a:solidFill>
                      <a:schemeClr val="bg1">
                        <a:lumMod val="75000"/>
                      </a:schemeClr>
                    </a:solidFill>
                  </a:tcPr>
                </a:tc>
                <a:tc>
                  <a:txBody>
                    <a:bodyPr/>
                    <a:lstStyle/>
                    <a:p>
                      <a:pPr algn="ctr" fontAlgn="ctr"/>
                      <a:r>
                        <a:rPr lang="tr-TR" sz="1400" b="1" i="0" u="none" strike="noStrike" dirty="0">
                          <a:latin typeface="+mn-lt"/>
                        </a:rPr>
                        <a:t>TCMB </a:t>
                      </a:r>
                      <a:br>
                        <a:rPr lang="tr-TR" sz="1400" b="1" i="0" u="none" strike="noStrike" dirty="0">
                          <a:latin typeface="+mn-lt"/>
                        </a:rPr>
                      </a:br>
                      <a:r>
                        <a:rPr lang="tr-TR" sz="1400" b="1" i="0" u="none" strike="noStrike" dirty="0">
                          <a:latin typeface="+mn-lt"/>
                        </a:rPr>
                        <a:t>DIŞ BORÇ STOKU </a:t>
                      </a:r>
                      <a:br>
                        <a:rPr lang="tr-TR" sz="1400" b="1" i="0" u="none" strike="noStrike" dirty="0">
                          <a:latin typeface="+mn-lt"/>
                        </a:rPr>
                      </a:br>
                      <a:endParaRPr lang="tr-TR" sz="1400" b="1" i="0" u="none" strike="noStrike" dirty="0">
                        <a:latin typeface="+mn-lt"/>
                      </a:endParaRPr>
                    </a:p>
                  </a:txBody>
                  <a:tcPr marL="0" marR="0" marT="0" marB="0" anchor="ctr">
                    <a:solidFill>
                      <a:schemeClr val="bg1">
                        <a:lumMod val="75000"/>
                      </a:schemeClr>
                    </a:solidFill>
                  </a:tcPr>
                </a:tc>
                <a:tc>
                  <a:txBody>
                    <a:bodyPr/>
                    <a:lstStyle/>
                    <a:p>
                      <a:pPr algn="ctr" fontAlgn="ctr"/>
                      <a:r>
                        <a:rPr lang="tr-TR" sz="1400" b="1" i="0" u="none" strike="noStrike" dirty="0">
                          <a:latin typeface="+mn-lt"/>
                        </a:rPr>
                        <a:t>BANKACILIK KESİMİ </a:t>
                      </a:r>
                      <a:br>
                        <a:rPr lang="tr-TR" sz="1400" b="1" i="0" u="none" strike="noStrike" dirty="0">
                          <a:latin typeface="+mn-lt"/>
                        </a:rPr>
                      </a:br>
                      <a:r>
                        <a:rPr lang="tr-TR" sz="1400" b="1" i="0" u="none" strike="noStrike" dirty="0">
                          <a:latin typeface="+mn-lt"/>
                        </a:rPr>
                        <a:t>DIŞ BORÇ STOKU </a:t>
                      </a:r>
                      <a:br>
                        <a:rPr lang="tr-TR" sz="1400" b="1" i="0" u="none" strike="noStrike" dirty="0">
                          <a:latin typeface="+mn-lt"/>
                        </a:rPr>
                      </a:br>
                      <a:endParaRPr lang="tr-TR" sz="1400" b="1" i="0" u="none" strike="noStrike" dirty="0">
                        <a:latin typeface="+mn-lt"/>
                      </a:endParaRPr>
                    </a:p>
                  </a:txBody>
                  <a:tcPr marL="0" marR="0" marT="0" marB="0" anchor="ctr">
                    <a:solidFill>
                      <a:schemeClr val="bg1">
                        <a:lumMod val="75000"/>
                      </a:schemeClr>
                    </a:solidFill>
                  </a:tcPr>
                </a:tc>
                <a:tc>
                  <a:txBody>
                    <a:bodyPr/>
                    <a:lstStyle/>
                    <a:p>
                      <a:pPr algn="ctr" fontAlgn="ctr"/>
                      <a:r>
                        <a:rPr lang="tr-TR" sz="1400" b="1" i="0" u="none" strike="noStrike" dirty="0">
                          <a:latin typeface="+mn-lt"/>
                        </a:rPr>
                        <a:t>BANKACILIK SEKTÖRÜ HARİÇ DIŞ BORÇ STOKU </a:t>
                      </a:r>
                      <a:br>
                        <a:rPr lang="tr-TR" sz="1400" b="1" i="0" u="none" strike="noStrike" dirty="0">
                          <a:latin typeface="+mn-lt"/>
                        </a:rPr>
                      </a:br>
                      <a:endParaRPr lang="tr-TR" sz="1400" b="1" i="0" u="none" strike="noStrike" dirty="0">
                        <a:latin typeface="+mn-lt"/>
                      </a:endParaRPr>
                    </a:p>
                  </a:txBody>
                  <a:tcPr marL="0" marR="0" marT="0" marB="0" anchor="ctr">
                    <a:solidFill>
                      <a:schemeClr val="bg1">
                        <a:lumMod val="75000"/>
                      </a:schemeClr>
                    </a:solidFill>
                  </a:tcPr>
                </a:tc>
                <a:extLst>
                  <a:ext uri="{0D108BD9-81ED-4DB2-BD59-A6C34878D82A}">
                    <a16:rowId xmlns:a16="http://schemas.microsoft.com/office/drawing/2014/main" val="10001"/>
                  </a:ext>
                </a:extLst>
              </a:tr>
              <a:tr h="237987">
                <a:tc>
                  <a:txBody>
                    <a:bodyPr/>
                    <a:lstStyle/>
                    <a:p>
                      <a:pPr algn="ctr" fontAlgn="b"/>
                      <a:r>
                        <a:rPr lang="tr-TR" sz="1400" b="1" i="0" u="none" strike="noStrike">
                          <a:latin typeface="+mn-lt"/>
                        </a:rPr>
                        <a:t>2018 Ç1</a:t>
                      </a:r>
                    </a:p>
                  </a:txBody>
                  <a:tcPr marL="0" marR="0" marT="0" marB="0" anchor="b">
                    <a:solidFill>
                      <a:srgbClr val="FFFF00"/>
                    </a:solidFill>
                  </a:tcPr>
                </a:tc>
                <a:tc>
                  <a:txBody>
                    <a:bodyPr/>
                    <a:lstStyle/>
                    <a:p>
                      <a:pPr algn="ctr" fontAlgn="ctr"/>
                      <a:r>
                        <a:rPr lang="tr-TR" sz="1400" b="1" i="0" u="none" strike="noStrike" kern="1200" baseline="0">
                          <a:solidFill>
                            <a:schemeClr val="tx1"/>
                          </a:solidFill>
                          <a:latin typeface="+mn-lt"/>
                          <a:ea typeface="+mn-ea"/>
                          <a:cs typeface="+mn-cs"/>
                        </a:rPr>
                        <a:t>457.493</a:t>
                      </a:r>
                    </a:p>
                  </a:txBody>
                  <a:tcPr marL="0" marR="0" marT="0" marB="0" anchor="ctr">
                    <a:solidFill>
                      <a:srgbClr val="FFFF00"/>
                    </a:solidFill>
                  </a:tcPr>
                </a:tc>
                <a:tc>
                  <a:txBody>
                    <a:bodyPr/>
                    <a:lstStyle/>
                    <a:p>
                      <a:pPr algn="ctr" fontAlgn="ctr"/>
                      <a:r>
                        <a:rPr lang="tr-TR" sz="1400" b="0" i="0" u="none" strike="noStrike" kern="1200" baseline="0" dirty="0">
                          <a:solidFill>
                            <a:schemeClr val="tx1"/>
                          </a:solidFill>
                          <a:latin typeface="+mn-lt"/>
                          <a:ea typeface="+mn-ea"/>
                          <a:cs typeface="+mn-cs"/>
                        </a:rPr>
                        <a:t>1.437</a:t>
                      </a:r>
                    </a:p>
                  </a:txBody>
                  <a:tcPr marL="0" marR="0" marT="0" marB="0" anchor="ctr"/>
                </a:tc>
                <a:tc>
                  <a:txBody>
                    <a:bodyPr/>
                    <a:lstStyle/>
                    <a:p>
                      <a:pPr algn="ctr" fontAlgn="ctr"/>
                      <a:r>
                        <a:rPr lang="tr-TR" sz="1400" b="0" i="0" u="none" strike="noStrike" kern="1200" baseline="0" dirty="0">
                          <a:solidFill>
                            <a:schemeClr val="tx1"/>
                          </a:solidFill>
                          <a:latin typeface="+mn-lt"/>
                          <a:ea typeface="+mn-ea"/>
                          <a:cs typeface="+mn-cs"/>
                        </a:rPr>
                        <a:t>141.334</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314.722</a:t>
                      </a:r>
                    </a:p>
                  </a:txBody>
                  <a:tcPr marL="0" marR="0" marT="0" marB="0" anchor="ctr"/>
                </a:tc>
                <a:extLst>
                  <a:ext uri="{0D108BD9-81ED-4DB2-BD59-A6C34878D82A}">
                    <a16:rowId xmlns:a16="http://schemas.microsoft.com/office/drawing/2014/main" val="10002"/>
                  </a:ext>
                </a:extLst>
              </a:tr>
              <a:tr h="237987">
                <a:tc>
                  <a:txBody>
                    <a:bodyPr/>
                    <a:lstStyle/>
                    <a:p>
                      <a:pPr algn="ctr" fontAlgn="b"/>
                      <a:r>
                        <a:rPr lang="tr-TR" sz="1400" b="1" i="0" u="none" strike="noStrike">
                          <a:latin typeface="+mn-lt"/>
                        </a:rPr>
                        <a:t>2018</a:t>
                      </a:r>
                      <a:r>
                        <a:rPr lang="tr-TR" sz="1400" b="1" i="0" u="none" strike="noStrike" baseline="0">
                          <a:latin typeface="+mn-lt"/>
                        </a:rPr>
                        <a:t> Ç2</a:t>
                      </a:r>
                      <a:endParaRPr lang="tr-TR" sz="1400" b="1" i="0" u="none" strike="noStrike">
                        <a:latin typeface="+mn-lt"/>
                      </a:endParaRPr>
                    </a:p>
                  </a:txBody>
                  <a:tcPr marL="0" marR="0" marT="0" marB="0" anchor="b"/>
                </a:tc>
                <a:tc>
                  <a:txBody>
                    <a:bodyPr/>
                    <a:lstStyle/>
                    <a:p>
                      <a:pPr algn="ctr" fontAlgn="ctr"/>
                      <a:r>
                        <a:rPr lang="tr-TR" sz="1400" b="1" i="0" u="none" strike="noStrike" kern="1200" baseline="0">
                          <a:solidFill>
                            <a:schemeClr val="tx1"/>
                          </a:solidFill>
                          <a:latin typeface="+mn-lt"/>
                          <a:ea typeface="+mn-ea"/>
                          <a:cs typeface="+mn-cs"/>
                        </a:rPr>
                        <a:t>448.579</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1.826</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139.625</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307.128</a:t>
                      </a:r>
                    </a:p>
                  </a:txBody>
                  <a:tcPr marL="0" marR="0" marT="0" marB="0" anchor="ctr"/>
                </a:tc>
                <a:extLst>
                  <a:ext uri="{0D108BD9-81ED-4DB2-BD59-A6C34878D82A}">
                    <a16:rowId xmlns:a16="http://schemas.microsoft.com/office/drawing/2014/main" val="10003"/>
                  </a:ext>
                </a:extLst>
              </a:tr>
              <a:tr h="237987">
                <a:tc>
                  <a:txBody>
                    <a:bodyPr/>
                    <a:lstStyle/>
                    <a:p>
                      <a:pPr algn="ctr" fontAlgn="b"/>
                      <a:r>
                        <a:rPr lang="tr-TR" sz="1400" b="1" i="0" u="none" strike="noStrike">
                          <a:latin typeface="+mn-lt"/>
                        </a:rPr>
                        <a:t>2018 Ç3</a:t>
                      </a:r>
                    </a:p>
                  </a:txBody>
                  <a:tcPr marL="0" marR="0" marT="0" marB="0" anchor="b"/>
                </a:tc>
                <a:tc>
                  <a:txBody>
                    <a:bodyPr/>
                    <a:lstStyle/>
                    <a:p>
                      <a:pPr algn="ctr" fontAlgn="ctr"/>
                      <a:r>
                        <a:rPr lang="tr-TR" sz="1400" b="1" i="0" u="none" strike="noStrike" kern="1200" baseline="0">
                          <a:solidFill>
                            <a:schemeClr val="tx1"/>
                          </a:solidFill>
                          <a:latin typeface="+mn-lt"/>
                          <a:ea typeface="+mn-ea"/>
                          <a:cs typeface="+mn-cs"/>
                        </a:rPr>
                        <a:t>435.382</a:t>
                      </a:r>
                    </a:p>
                  </a:txBody>
                  <a:tcPr marL="0" marR="0" marT="0" marB="0" anchor="ctr"/>
                </a:tc>
                <a:tc>
                  <a:txBody>
                    <a:bodyPr/>
                    <a:lstStyle/>
                    <a:p>
                      <a:pPr algn="ctr" fontAlgn="ctr"/>
                      <a:r>
                        <a:rPr lang="tr-TR" sz="1400" b="0" i="0" u="none" strike="noStrike" kern="1200" baseline="0" dirty="0">
                          <a:solidFill>
                            <a:schemeClr val="tx1"/>
                          </a:solidFill>
                          <a:latin typeface="+mn-lt"/>
                          <a:ea typeface="+mn-ea"/>
                          <a:cs typeface="+mn-cs"/>
                        </a:rPr>
                        <a:t>6.706</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138.177</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290.499</a:t>
                      </a:r>
                    </a:p>
                  </a:txBody>
                  <a:tcPr marL="0" marR="0" marT="0" marB="0" anchor="ctr"/>
                </a:tc>
                <a:extLst>
                  <a:ext uri="{0D108BD9-81ED-4DB2-BD59-A6C34878D82A}">
                    <a16:rowId xmlns:a16="http://schemas.microsoft.com/office/drawing/2014/main" val="10004"/>
                  </a:ext>
                </a:extLst>
              </a:tr>
              <a:tr h="250052">
                <a:tc>
                  <a:txBody>
                    <a:bodyPr/>
                    <a:lstStyle/>
                    <a:p>
                      <a:pPr algn="ctr" fontAlgn="b"/>
                      <a:r>
                        <a:rPr lang="tr-TR" sz="1400" b="1" i="0" u="none" strike="noStrike">
                          <a:latin typeface="+mn-lt"/>
                        </a:rPr>
                        <a:t>2018 Ç4</a:t>
                      </a:r>
                    </a:p>
                  </a:txBody>
                  <a:tcPr marL="0" marR="0" marT="0" marB="0" anchor="b"/>
                </a:tc>
                <a:tc>
                  <a:txBody>
                    <a:bodyPr/>
                    <a:lstStyle/>
                    <a:p>
                      <a:pPr algn="ctr" fontAlgn="ctr"/>
                      <a:r>
                        <a:rPr lang="tr-TR" sz="1400" b="1" i="0" u="none" strike="noStrike" kern="1200" baseline="0">
                          <a:solidFill>
                            <a:schemeClr val="tx1"/>
                          </a:solidFill>
                          <a:latin typeface="+mn-lt"/>
                          <a:ea typeface="+mn-ea"/>
                          <a:cs typeface="+mn-cs"/>
                        </a:rPr>
                        <a:t>426.985</a:t>
                      </a:r>
                    </a:p>
                  </a:txBody>
                  <a:tcPr marL="0" marR="0" marT="0" marB="0" anchor="ctr"/>
                </a:tc>
                <a:tc>
                  <a:txBody>
                    <a:bodyPr/>
                    <a:lstStyle/>
                    <a:p>
                      <a:pPr algn="ctr" fontAlgn="ctr"/>
                      <a:r>
                        <a:rPr lang="tr-TR" sz="1400" b="0" i="0" u="none" strike="noStrike" kern="1200" baseline="0" dirty="0">
                          <a:solidFill>
                            <a:schemeClr val="tx1"/>
                          </a:solidFill>
                          <a:latin typeface="+mn-lt"/>
                          <a:ea typeface="+mn-ea"/>
                          <a:cs typeface="+mn-cs"/>
                        </a:rPr>
                        <a:t>5.914</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143.059</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278.013</a:t>
                      </a:r>
                    </a:p>
                  </a:txBody>
                  <a:tcPr marL="0" marR="0" marT="0" marB="0" anchor="ctr"/>
                </a:tc>
                <a:extLst>
                  <a:ext uri="{0D108BD9-81ED-4DB2-BD59-A6C34878D82A}">
                    <a16:rowId xmlns:a16="http://schemas.microsoft.com/office/drawing/2014/main" val="10005"/>
                  </a:ext>
                </a:extLst>
              </a:tr>
              <a:tr h="237987">
                <a:tc>
                  <a:txBody>
                    <a:bodyPr/>
                    <a:lstStyle/>
                    <a:p>
                      <a:pPr algn="ctr" fontAlgn="b"/>
                      <a:r>
                        <a:rPr lang="tr-TR" sz="1400" b="1" i="0" u="none" strike="noStrike">
                          <a:latin typeface="+mn-lt"/>
                        </a:rPr>
                        <a:t>2019 Ç1</a:t>
                      </a:r>
                    </a:p>
                  </a:txBody>
                  <a:tcPr marL="0" marR="0" marT="0" marB="0" anchor="b"/>
                </a:tc>
                <a:tc>
                  <a:txBody>
                    <a:bodyPr/>
                    <a:lstStyle/>
                    <a:p>
                      <a:pPr algn="ctr" fontAlgn="ctr"/>
                      <a:r>
                        <a:rPr lang="tr-TR" sz="1400" b="1" i="0" u="none" strike="noStrike" kern="1200" baseline="0" dirty="0">
                          <a:solidFill>
                            <a:schemeClr val="tx1"/>
                          </a:solidFill>
                          <a:latin typeface="+mn-lt"/>
                          <a:ea typeface="+mn-ea"/>
                          <a:cs typeface="+mn-cs"/>
                        </a:rPr>
                        <a:t>433.244</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5.896</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150.115</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277.233</a:t>
                      </a:r>
                    </a:p>
                  </a:txBody>
                  <a:tcPr marL="0" marR="0" marT="0" marB="0" anchor="ctr"/>
                </a:tc>
                <a:extLst>
                  <a:ext uri="{0D108BD9-81ED-4DB2-BD59-A6C34878D82A}">
                    <a16:rowId xmlns:a16="http://schemas.microsoft.com/office/drawing/2014/main" val="10006"/>
                  </a:ext>
                </a:extLst>
              </a:tr>
              <a:tr h="237987">
                <a:tc>
                  <a:txBody>
                    <a:bodyPr/>
                    <a:lstStyle/>
                    <a:p>
                      <a:pPr algn="ctr" fontAlgn="b"/>
                      <a:r>
                        <a:rPr lang="tr-TR" sz="1400" b="1" i="0" u="none" strike="noStrike">
                          <a:latin typeface="+mn-lt"/>
                        </a:rPr>
                        <a:t>2019 Ç2</a:t>
                      </a:r>
                    </a:p>
                  </a:txBody>
                  <a:tcPr marL="0" marR="0" marT="0" marB="0" anchor="b"/>
                </a:tc>
                <a:tc>
                  <a:txBody>
                    <a:bodyPr/>
                    <a:lstStyle/>
                    <a:p>
                      <a:pPr algn="ctr" fontAlgn="ctr"/>
                      <a:r>
                        <a:rPr lang="tr-TR" sz="1400" b="1" i="0" u="none" strike="noStrike" kern="1200" baseline="0">
                          <a:solidFill>
                            <a:schemeClr val="tx1"/>
                          </a:solidFill>
                          <a:latin typeface="+mn-lt"/>
                          <a:ea typeface="+mn-ea"/>
                          <a:cs typeface="+mn-cs"/>
                        </a:rPr>
                        <a:t>425.689</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6.491</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146.723</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272.475</a:t>
                      </a:r>
                    </a:p>
                  </a:txBody>
                  <a:tcPr marL="0" marR="0" marT="0" marB="0" anchor="ctr"/>
                </a:tc>
                <a:extLst>
                  <a:ext uri="{0D108BD9-81ED-4DB2-BD59-A6C34878D82A}">
                    <a16:rowId xmlns:a16="http://schemas.microsoft.com/office/drawing/2014/main" val="10007"/>
                  </a:ext>
                </a:extLst>
              </a:tr>
              <a:tr h="237987">
                <a:tc>
                  <a:txBody>
                    <a:bodyPr/>
                    <a:lstStyle/>
                    <a:p>
                      <a:pPr algn="ctr" fontAlgn="b"/>
                      <a:r>
                        <a:rPr lang="tr-TR" sz="1400" b="1" i="0" u="none" strike="noStrike">
                          <a:latin typeface="+mn-lt"/>
                        </a:rPr>
                        <a:t>2019 Ç3</a:t>
                      </a:r>
                    </a:p>
                  </a:txBody>
                  <a:tcPr marL="0" marR="0" marT="0" marB="0" anchor="b"/>
                </a:tc>
                <a:tc>
                  <a:txBody>
                    <a:bodyPr/>
                    <a:lstStyle/>
                    <a:p>
                      <a:pPr algn="ctr" fontAlgn="ctr"/>
                      <a:r>
                        <a:rPr lang="tr-TR" sz="1400" b="1" i="0" u="none" strike="noStrike" kern="1200" baseline="0">
                          <a:solidFill>
                            <a:schemeClr val="tx1"/>
                          </a:solidFill>
                          <a:latin typeface="+mn-lt"/>
                          <a:ea typeface="+mn-ea"/>
                          <a:cs typeface="+mn-cs"/>
                        </a:rPr>
                        <a:t>417.523</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6.394</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145.222</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265.907</a:t>
                      </a:r>
                    </a:p>
                  </a:txBody>
                  <a:tcPr marL="0" marR="0" marT="0" marB="0" anchor="ctr"/>
                </a:tc>
                <a:extLst>
                  <a:ext uri="{0D108BD9-81ED-4DB2-BD59-A6C34878D82A}">
                    <a16:rowId xmlns:a16="http://schemas.microsoft.com/office/drawing/2014/main" val="10008"/>
                  </a:ext>
                </a:extLst>
              </a:tr>
              <a:tr h="237987">
                <a:tc>
                  <a:txBody>
                    <a:bodyPr/>
                    <a:lstStyle/>
                    <a:p>
                      <a:pPr algn="ctr" fontAlgn="b"/>
                      <a:r>
                        <a:rPr lang="tr-TR" sz="1400" b="1" i="0" u="none" strike="noStrike">
                          <a:latin typeface="+mn-lt"/>
                        </a:rPr>
                        <a:t>2019 Ç4</a:t>
                      </a:r>
                    </a:p>
                  </a:txBody>
                  <a:tcPr marL="0" marR="0" marT="0" marB="0" anchor="b"/>
                </a:tc>
                <a:tc>
                  <a:txBody>
                    <a:bodyPr/>
                    <a:lstStyle/>
                    <a:p>
                      <a:pPr algn="ctr" fontAlgn="ctr"/>
                      <a:r>
                        <a:rPr lang="tr-TR" sz="1400" b="1" i="0" u="none" strike="noStrike" kern="1200" baseline="0">
                          <a:solidFill>
                            <a:schemeClr val="tx1"/>
                          </a:solidFill>
                          <a:latin typeface="+mn-lt"/>
                          <a:ea typeface="+mn-ea"/>
                          <a:cs typeface="+mn-cs"/>
                        </a:rPr>
                        <a:t>416.163</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8.452</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159.684</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248.027</a:t>
                      </a:r>
                    </a:p>
                  </a:txBody>
                  <a:tcPr marL="0" marR="0" marT="0" marB="0" anchor="ctr"/>
                </a:tc>
                <a:extLst>
                  <a:ext uri="{0D108BD9-81ED-4DB2-BD59-A6C34878D82A}">
                    <a16:rowId xmlns:a16="http://schemas.microsoft.com/office/drawing/2014/main" val="10009"/>
                  </a:ext>
                </a:extLst>
              </a:tr>
              <a:tr h="237987">
                <a:tc>
                  <a:txBody>
                    <a:bodyPr/>
                    <a:lstStyle/>
                    <a:p>
                      <a:pPr algn="ctr" fontAlgn="b"/>
                      <a:r>
                        <a:rPr lang="tr-TR" sz="1400" b="1" i="0" u="none" strike="noStrike">
                          <a:latin typeface="+mn-lt"/>
                        </a:rPr>
                        <a:t>2020 Ç1</a:t>
                      </a:r>
                    </a:p>
                  </a:txBody>
                  <a:tcPr marL="0" marR="0" marT="0" marB="0" anchor="b"/>
                </a:tc>
                <a:tc>
                  <a:txBody>
                    <a:bodyPr/>
                    <a:lstStyle/>
                    <a:p>
                      <a:pPr algn="ctr" fontAlgn="ctr"/>
                      <a:r>
                        <a:rPr lang="tr-TR" sz="1400" b="1" i="0" u="none" strike="noStrike" kern="1200" baseline="0">
                          <a:solidFill>
                            <a:schemeClr val="tx1"/>
                          </a:solidFill>
                          <a:latin typeface="+mn-lt"/>
                          <a:ea typeface="+mn-ea"/>
                          <a:cs typeface="+mn-cs"/>
                        </a:rPr>
                        <a:t>412.279</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8.383</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171.276</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232.621</a:t>
                      </a:r>
                    </a:p>
                  </a:txBody>
                  <a:tcPr marL="0" marR="0" marT="0" marB="0" anchor="ctr"/>
                </a:tc>
                <a:extLst>
                  <a:ext uri="{0D108BD9-81ED-4DB2-BD59-A6C34878D82A}">
                    <a16:rowId xmlns:a16="http://schemas.microsoft.com/office/drawing/2014/main" val="10010"/>
                  </a:ext>
                </a:extLst>
              </a:tr>
              <a:tr h="237987">
                <a:tc>
                  <a:txBody>
                    <a:bodyPr/>
                    <a:lstStyle/>
                    <a:p>
                      <a:pPr algn="ctr" fontAlgn="b"/>
                      <a:r>
                        <a:rPr lang="tr-TR" sz="1400" b="1" i="0" u="none" strike="noStrike">
                          <a:latin typeface="+mn-lt"/>
                        </a:rPr>
                        <a:t>2020 Ç2</a:t>
                      </a:r>
                    </a:p>
                  </a:txBody>
                  <a:tcPr marL="0" marR="0" marT="0" marB="0" anchor="b">
                    <a:solidFill>
                      <a:srgbClr val="FFFF00"/>
                    </a:solidFill>
                  </a:tcPr>
                </a:tc>
                <a:tc>
                  <a:txBody>
                    <a:bodyPr/>
                    <a:lstStyle/>
                    <a:p>
                      <a:pPr algn="ctr" fontAlgn="ctr"/>
                      <a:r>
                        <a:rPr lang="tr-TR" sz="1400" b="1" i="0" u="none" strike="noStrike" kern="1200" baseline="0">
                          <a:solidFill>
                            <a:schemeClr val="tx1"/>
                          </a:solidFill>
                          <a:latin typeface="+mn-lt"/>
                          <a:ea typeface="+mn-ea"/>
                          <a:cs typeface="+mn-cs"/>
                        </a:rPr>
                        <a:t>408.812</a:t>
                      </a:r>
                    </a:p>
                  </a:txBody>
                  <a:tcPr marL="0" marR="0" marT="0" marB="0" anchor="ctr">
                    <a:solidFill>
                      <a:srgbClr val="FFFF00"/>
                    </a:solidFill>
                  </a:tcPr>
                </a:tc>
                <a:tc>
                  <a:txBody>
                    <a:bodyPr/>
                    <a:lstStyle/>
                    <a:p>
                      <a:pPr algn="ctr" fontAlgn="ctr"/>
                      <a:r>
                        <a:rPr lang="tr-TR" sz="1400" b="0" i="0" u="none" strike="noStrike" kern="1200" baseline="0">
                          <a:solidFill>
                            <a:schemeClr val="tx1"/>
                          </a:solidFill>
                          <a:latin typeface="+mn-lt"/>
                          <a:ea typeface="+mn-ea"/>
                          <a:cs typeface="+mn-cs"/>
                        </a:rPr>
                        <a:t>19.617</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165.639</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223.556</a:t>
                      </a:r>
                    </a:p>
                  </a:txBody>
                  <a:tcPr marL="0" marR="0" marT="0" marB="0" anchor="ctr"/>
                </a:tc>
                <a:extLst>
                  <a:ext uri="{0D108BD9-81ED-4DB2-BD59-A6C34878D82A}">
                    <a16:rowId xmlns:a16="http://schemas.microsoft.com/office/drawing/2014/main" val="10011"/>
                  </a:ext>
                </a:extLst>
              </a:tr>
              <a:tr h="237987">
                <a:tc>
                  <a:txBody>
                    <a:bodyPr/>
                    <a:lstStyle/>
                    <a:p>
                      <a:pPr algn="ctr" fontAlgn="b"/>
                      <a:r>
                        <a:rPr lang="tr-TR" sz="1400" b="1" i="0" u="none" strike="noStrike">
                          <a:latin typeface="+mn-lt"/>
                        </a:rPr>
                        <a:t>2020 Ç3</a:t>
                      </a:r>
                    </a:p>
                  </a:txBody>
                  <a:tcPr marL="0" marR="0" marT="0" marB="0" anchor="b">
                    <a:noFill/>
                  </a:tcPr>
                </a:tc>
                <a:tc>
                  <a:txBody>
                    <a:bodyPr/>
                    <a:lstStyle/>
                    <a:p>
                      <a:pPr algn="ctr" fontAlgn="ctr"/>
                      <a:r>
                        <a:rPr lang="tr-TR" sz="1400" b="1" i="0" u="none" strike="noStrike" kern="1200" baseline="0">
                          <a:solidFill>
                            <a:schemeClr val="tx1"/>
                          </a:solidFill>
                          <a:latin typeface="+mn-lt"/>
                          <a:ea typeface="+mn-ea"/>
                          <a:cs typeface="+mn-cs"/>
                        </a:rPr>
                        <a:t>417.560</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20.989</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168.034</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228.537</a:t>
                      </a:r>
                    </a:p>
                  </a:txBody>
                  <a:tcPr marL="0" marR="0" marT="0" marB="0" anchor="ctr"/>
                </a:tc>
                <a:extLst>
                  <a:ext uri="{0D108BD9-81ED-4DB2-BD59-A6C34878D82A}">
                    <a16:rowId xmlns:a16="http://schemas.microsoft.com/office/drawing/2014/main" val="10012"/>
                  </a:ext>
                </a:extLst>
              </a:tr>
              <a:tr h="237987">
                <a:tc>
                  <a:txBody>
                    <a:bodyPr/>
                    <a:lstStyle/>
                    <a:p>
                      <a:pPr algn="ctr" fontAlgn="b"/>
                      <a:r>
                        <a:rPr lang="tr-TR" sz="1400" b="1" i="0" u="none" strike="noStrike">
                          <a:latin typeface="+mn-lt"/>
                        </a:rPr>
                        <a:t>2020 Ç4</a:t>
                      </a:r>
                    </a:p>
                  </a:txBody>
                  <a:tcPr marL="0" marR="0" marT="0" marB="0" anchor="b">
                    <a:noFill/>
                  </a:tcPr>
                </a:tc>
                <a:tc>
                  <a:txBody>
                    <a:bodyPr/>
                    <a:lstStyle/>
                    <a:p>
                      <a:pPr algn="ctr" fontAlgn="ctr"/>
                      <a:r>
                        <a:rPr lang="tr-TR" sz="1400" b="1" i="0" u="none" strike="noStrike" kern="1200" baseline="0">
                          <a:solidFill>
                            <a:schemeClr val="tx1"/>
                          </a:solidFill>
                          <a:latin typeface="+mn-lt"/>
                          <a:ea typeface="+mn-ea"/>
                          <a:cs typeface="+mn-cs"/>
                        </a:rPr>
                        <a:t>433.042</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21.344</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176.651</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235.047</a:t>
                      </a:r>
                    </a:p>
                  </a:txBody>
                  <a:tcPr marL="0" marR="0" marT="0" marB="0" anchor="ctr"/>
                </a:tc>
                <a:extLst>
                  <a:ext uri="{0D108BD9-81ED-4DB2-BD59-A6C34878D82A}">
                    <a16:rowId xmlns:a16="http://schemas.microsoft.com/office/drawing/2014/main" val="10013"/>
                  </a:ext>
                </a:extLst>
              </a:tr>
              <a:tr h="237987">
                <a:tc>
                  <a:txBody>
                    <a:bodyPr/>
                    <a:lstStyle/>
                    <a:p>
                      <a:pPr algn="ctr" fontAlgn="b"/>
                      <a:r>
                        <a:rPr lang="tr-TR" sz="1400" b="1" i="0" u="none" strike="noStrike">
                          <a:latin typeface="+mn-lt"/>
                        </a:rPr>
                        <a:t>2021 Ç1</a:t>
                      </a:r>
                    </a:p>
                  </a:txBody>
                  <a:tcPr marL="0" marR="0" marT="0" marB="0" anchor="b">
                    <a:noFill/>
                  </a:tcPr>
                </a:tc>
                <a:tc>
                  <a:txBody>
                    <a:bodyPr/>
                    <a:lstStyle/>
                    <a:p>
                      <a:pPr algn="ctr" fontAlgn="ctr"/>
                      <a:r>
                        <a:rPr lang="tr-TR" sz="1400" b="1" i="0" u="none" strike="noStrike" kern="1200" baseline="0">
                          <a:solidFill>
                            <a:schemeClr val="tx1"/>
                          </a:solidFill>
                          <a:latin typeface="+mn-lt"/>
                          <a:ea typeface="+mn-ea"/>
                          <a:cs typeface="+mn-cs"/>
                        </a:rPr>
                        <a:t>430.457</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22.616</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177.060</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230.781</a:t>
                      </a:r>
                    </a:p>
                  </a:txBody>
                  <a:tcPr marL="0" marR="0" marT="0" marB="0" anchor="ctr"/>
                </a:tc>
                <a:extLst>
                  <a:ext uri="{0D108BD9-81ED-4DB2-BD59-A6C34878D82A}">
                    <a16:rowId xmlns:a16="http://schemas.microsoft.com/office/drawing/2014/main" val="10014"/>
                  </a:ext>
                </a:extLst>
              </a:tr>
              <a:tr h="237987">
                <a:tc>
                  <a:txBody>
                    <a:bodyPr/>
                    <a:lstStyle/>
                    <a:p>
                      <a:pPr algn="ctr" fontAlgn="b"/>
                      <a:r>
                        <a:rPr lang="tr-TR" sz="1400" b="1" i="0" u="none" strike="noStrike">
                          <a:latin typeface="+mn-lt"/>
                        </a:rPr>
                        <a:t>2021 Ç2</a:t>
                      </a:r>
                    </a:p>
                  </a:txBody>
                  <a:tcPr marL="0" marR="0" marT="0" marB="0" anchor="b">
                    <a:noFill/>
                  </a:tcPr>
                </a:tc>
                <a:tc>
                  <a:txBody>
                    <a:bodyPr/>
                    <a:lstStyle/>
                    <a:p>
                      <a:pPr algn="ctr" fontAlgn="ctr"/>
                      <a:r>
                        <a:rPr lang="tr-TR" sz="1400" b="1" i="0" u="none" strike="noStrike" kern="1200" baseline="0">
                          <a:solidFill>
                            <a:schemeClr val="tx1"/>
                          </a:solidFill>
                          <a:latin typeface="+mn-lt"/>
                          <a:ea typeface="+mn-ea"/>
                          <a:cs typeface="+mn-cs"/>
                        </a:rPr>
                        <a:t>445.564</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25.824</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180.261</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239.479</a:t>
                      </a:r>
                    </a:p>
                  </a:txBody>
                  <a:tcPr marL="0" marR="0" marT="0" marB="0" anchor="ctr"/>
                </a:tc>
                <a:extLst>
                  <a:ext uri="{0D108BD9-81ED-4DB2-BD59-A6C34878D82A}">
                    <a16:rowId xmlns:a16="http://schemas.microsoft.com/office/drawing/2014/main" val="10015"/>
                  </a:ext>
                </a:extLst>
              </a:tr>
              <a:tr h="237987">
                <a:tc>
                  <a:txBody>
                    <a:bodyPr/>
                    <a:lstStyle/>
                    <a:p>
                      <a:pPr algn="ctr" fontAlgn="b"/>
                      <a:r>
                        <a:rPr lang="tr-TR" sz="1400" b="1" i="0" u="none" strike="noStrike">
                          <a:latin typeface="+mn-lt"/>
                        </a:rPr>
                        <a:t>2021 Ç3</a:t>
                      </a:r>
                    </a:p>
                  </a:txBody>
                  <a:tcPr marL="0" marR="0" marT="0" marB="0" anchor="b">
                    <a:noFill/>
                  </a:tcPr>
                </a:tc>
                <a:tc>
                  <a:txBody>
                    <a:bodyPr/>
                    <a:lstStyle/>
                    <a:p>
                      <a:pPr algn="ctr" fontAlgn="ctr"/>
                      <a:r>
                        <a:rPr lang="tr-TR" sz="1400" b="1" i="0" u="none" strike="noStrike" kern="1200" baseline="0">
                          <a:solidFill>
                            <a:schemeClr val="tx1"/>
                          </a:solidFill>
                          <a:latin typeface="+mn-lt"/>
                          <a:ea typeface="+mn-ea"/>
                          <a:cs typeface="+mn-cs"/>
                        </a:rPr>
                        <a:t>453.463</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25.850</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188.183</a:t>
                      </a:r>
                    </a:p>
                  </a:txBody>
                  <a:tcPr marL="0" marR="0" marT="0" marB="0" anchor="ctr"/>
                </a:tc>
                <a:tc>
                  <a:txBody>
                    <a:bodyPr/>
                    <a:lstStyle/>
                    <a:p>
                      <a:pPr algn="ctr" fontAlgn="ctr"/>
                      <a:r>
                        <a:rPr lang="tr-TR" sz="1400" b="0" i="0" u="none" strike="noStrike" kern="1200" baseline="0">
                          <a:solidFill>
                            <a:schemeClr val="tx1"/>
                          </a:solidFill>
                          <a:latin typeface="+mn-lt"/>
                          <a:ea typeface="+mn-ea"/>
                          <a:cs typeface="+mn-cs"/>
                        </a:rPr>
                        <a:t>239.430</a:t>
                      </a:r>
                    </a:p>
                  </a:txBody>
                  <a:tcPr marL="0" marR="0" marT="0" marB="0" anchor="ctr"/>
                </a:tc>
                <a:extLst>
                  <a:ext uri="{0D108BD9-81ED-4DB2-BD59-A6C34878D82A}">
                    <a16:rowId xmlns:a16="http://schemas.microsoft.com/office/drawing/2014/main" val="10016"/>
                  </a:ext>
                </a:extLst>
              </a:tr>
              <a:tr h="237987">
                <a:tc>
                  <a:txBody>
                    <a:bodyPr/>
                    <a:lstStyle/>
                    <a:p>
                      <a:pPr algn="ctr" fontAlgn="b"/>
                      <a:r>
                        <a:rPr lang="tr-TR" sz="1400" b="1" i="0" u="none" strike="noStrike">
                          <a:latin typeface="+mn-lt"/>
                        </a:rPr>
                        <a:t>2021 Ç4</a:t>
                      </a:r>
                    </a:p>
                  </a:txBody>
                  <a:tcPr marL="0" marR="0" marT="0" marB="0" anchor="b">
                    <a:noFill/>
                  </a:tcPr>
                </a:tc>
                <a:tc>
                  <a:txBody>
                    <a:bodyPr/>
                    <a:lstStyle/>
                    <a:p>
                      <a:pPr algn="ctr" fontAlgn="ctr"/>
                      <a:r>
                        <a:rPr lang="tr-TR" sz="1400" b="1" i="0" u="none" strike="noStrike" kern="1200" baseline="0">
                          <a:solidFill>
                            <a:schemeClr val="tx1"/>
                          </a:solidFill>
                          <a:latin typeface="+mn-lt"/>
                          <a:ea typeface="+mn-ea"/>
                          <a:cs typeface="+mn-cs"/>
                        </a:rPr>
                        <a:t>441.064</a:t>
                      </a:r>
                    </a:p>
                  </a:txBody>
                  <a:tcPr marL="0" marR="0" marT="0" marB="0" anchor="ctr">
                    <a:noFill/>
                  </a:tcPr>
                </a:tc>
                <a:tc>
                  <a:txBody>
                    <a:bodyPr/>
                    <a:lstStyle/>
                    <a:p>
                      <a:pPr algn="ctr" fontAlgn="ctr"/>
                      <a:r>
                        <a:rPr lang="tr-TR" sz="1400" b="0" i="0" u="none" strike="noStrike" kern="1200" baseline="0">
                          <a:solidFill>
                            <a:schemeClr val="tx1"/>
                          </a:solidFill>
                          <a:latin typeface="+mn-lt"/>
                          <a:ea typeface="+mn-ea"/>
                          <a:cs typeface="+mn-cs"/>
                        </a:rPr>
                        <a:t>26.052</a:t>
                      </a:r>
                    </a:p>
                  </a:txBody>
                  <a:tcPr marL="0" marR="0" marT="0" marB="0" anchor="ctr">
                    <a:noFill/>
                  </a:tcPr>
                </a:tc>
                <a:tc>
                  <a:txBody>
                    <a:bodyPr/>
                    <a:lstStyle/>
                    <a:p>
                      <a:pPr algn="ctr" fontAlgn="ctr"/>
                      <a:r>
                        <a:rPr lang="tr-TR" sz="1400" b="0" i="0" u="none" strike="noStrike">
                          <a:effectLst/>
                          <a:latin typeface="+mn-lt"/>
                        </a:rPr>
                        <a:t>179.786</a:t>
                      </a:r>
                    </a:p>
                  </a:txBody>
                  <a:tcPr marL="0" marR="0" marT="0" marB="0" anchor="ctr"/>
                </a:tc>
                <a:tc>
                  <a:txBody>
                    <a:bodyPr/>
                    <a:lstStyle/>
                    <a:p>
                      <a:pPr algn="ctr" fontAlgn="ctr"/>
                      <a:r>
                        <a:rPr lang="tr-TR" sz="1400" b="0" i="0" u="none" strike="noStrike">
                          <a:effectLst/>
                          <a:latin typeface="+mn-lt"/>
                        </a:rPr>
                        <a:t>235.226</a:t>
                      </a:r>
                    </a:p>
                  </a:txBody>
                  <a:tcPr marL="0" marR="0" marT="0" marB="0" anchor="ctr"/>
                </a:tc>
                <a:extLst>
                  <a:ext uri="{0D108BD9-81ED-4DB2-BD59-A6C34878D82A}">
                    <a16:rowId xmlns:a16="http://schemas.microsoft.com/office/drawing/2014/main" val="10017"/>
                  </a:ext>
                </a:extLst>
              </a:tr>
              <a:tr h="237987">
                <a:tc>
                  <a:txBody>
                    <a:bodyPr/>
                    <a:lstStyle/>
                    <a:p>
                      <a:pPr algn="ctr" fontAlgn="b"/>
                      <a:r>
                        <a:rPr lang="tr-TR" sz="1400" b="1" i="0" u="none" strike="noStrike">
                          <a:latin typeface="+mn-lt"/>
                        </a:rPr>
                        <a:t>2022</a:t>
                      </a:r>
                      <a:r>
                        <a:rPr lang="tr-TR" sz="1400" b="1" i="0" u="none" strike="noStrike" baseline="0">
                          <a:latin typeface="+mn-lt"/>
                        </a:rPr>
                        <a:t> Ç1</a:t>
                      </a:r>
                      <a:endParaRPr lang="tr-TR" sz="1400" b="1" i="0" u="none" strike="noStrike">
                        <a:latin typeface="+mn-lt"/>
                      </a:endParaRPr>
                    </a:p>
                  </a:txBody>
                  <a:tcPr marL="0" marR="0" marT="0" marB="0" anchor="ctr">
                    <a:noFill/>
                  </a:tcPr>
                </a:tc>
                <a:tc>
                  <a:txBody>
                    <a:bodyPr/>
                    <a:lstStyle/>
                    <a:p>
                      <a:pPr algn="ctr" fontAlgn="ctr"/>
                      <a:r>
                        <a:rPr lang="tr-TR" sz="1400" b="1" i="0" u="none" strike="noStrike">
                          <a:effectLst/>
                          <a:latin typeface="+mn-lt"/>
                        </a:rPr>
                        <a:t>451.169</a:t>
                      </a:r>
                    </a:p>
                  </a:txBody>
                  <a:tcPr marL="0" marR="0" marT="0" marB="0" anchor="ctr">
                    <a:noFill/>
                  </a:tcPr>
                </a:tc>
                <a:tc>
                  <a:txBody>
                    <a:bodyPr/>
                    <a:lstStyle/>
                    <a:p>
                      <a:pPr algn="ctr" fontAlgn="ctr"/>
                      <a:r>
                        <a:rPr lang="tr-TR" sz="1400" b="0" i="0" u="none" strike="noStrike">
                          <a:effectLst/>
                          <a:latin typeface="+mn-lt"/>
                        </a:rPr>
                        <a:t>29.812</a:t>
                      </a:r>
                    </a:p>
                  </a:txBody>
                  <a:tcPr marL="0" marR="0" marT="0" marB="0" anchor="ctr">
                    <a:noFill/>
                  </a:tcPr>
                </a:tc>
                <a:tc>
                  <a:txBody>
                    <a:bodyPr/>
                    <a:lstStyle/>
                    <a:p>
                      <a:pPr algn="ctr" fontAlgn="ctr"/>
                      <a:r>
                        <a:rPr lang="tr-TR" sz="1400" b="0" i="0" u="none" strike="noStrike">
                          <a:effectLst/>
                          <a:latin typeface="+mn-lt"/>
                        </a:rPr>
                        <a:t>182.710</a:t>
                      </a:r>
                    </a:p>
                  </a:txBody>
                  <a:tcPr marL="0" marR="0" marT="0" marB="0" anchor="ctr"/>
                </a:tc>
                <a:tc>
                  <a:txBody>
                    <a:bodyPr/>
                    <a:lstStyle/>
                    <a:p>
                      <a:pPr algn="ctr" fontAlgn="ctr"/>
                      <a:r>
                        <a:rPr lang="tr-TR" sz="1400" b="0" i="0" u="none" strike="noStrike">
                          <a:effectLst/>
                          <a:latin typeface="+mn-lt"/>
                        </a:rPr>
                        <a:t>238.646</a:t>
                      </a:r>
                    </a:p>
                  </a:txBody>
                  <a:tcPr marL="0" marR="0" marT="0" marB="0" anchor="ctr"/>
                </a:tc>
                <a:extLst>
                  <a:ext uri="{0D108BD9-81ED-4DB2-BD59-A6C34878D82A}">
                    <a16:rowId xmlns:a16="http://schemas.microsoft.com/office/drawing/2014/main" val="10018"/>
                  </a:ext>
                </a:extLst>
              </a:tr>
              <a:tr h="237987">
                <a:tc>
                  <a:txBody>
                    <a:bodyPr/>
                    <a:lstStyle/>
                    <a:p>
                      <a:pPr algn="ctr" fontAlgn="b"/>
                      <a:r>
                        <a:rPr lang="tr-TR" sz="1400" b="1" i="0" u="none" strike="noStrike">
                          <a:latin typeface="+mn-lt"/>
                        </a:rPr>
                        <a:t>2022 Ç2</a:t>
                      </a:r>
                    </a:p>
                  </a:txBody>
                  <a:tcPr marL="0" marR="0" marT="0" marB="0" anchor="ctr">
                    <a:noFill/>
                  </a:tcPr>
                </a:tc>
                <a:tc>
                  <a:txBody>
                    <a:bodyPr/>
                    <a:lstStyle/>
                    <a:p>
                      <a:pPr algn="ctr" fontAlgn="ctr"/>
                      <a:r>
                        <a:rPr lang="tr-TR" sz="1400" b="1" i="0" u="none" strike="noStrike">
                          <a:effectLst/>
                          <a:latin typeface="+mn-lt"/>
                        </a:rPr>
                        <a:t>444.392</a:t>
                      </a:r>
                    </a:p>
                  </a:txBody>
                  <a:tcPr marL="0" marR="0" marT="0" marB="0" anchor="ctr">
                    <a:noFill/>
                  </a:tcPr>
                </a:tc>
                <a:tc>
                  <a:txBody>
                    <a:bodyPr/>
                    <a:lstStyle/>
                    <a:p>
                      <a:pPr algn="ctr" fontAlgn="ctr"/>
                      <a:r>
                        <a:rPr lang="tr-TR" sz="1400" b="0" i="0" u="none" strike="noStrike">
                          <a:effectLst/>
                          <a:latin typeface="+mn-lt"/>
                        </a:rPr>
                        <a:t>29.428</a:t>
                      </a:r>
                    </a:p>
                  </a:txBody>
                  <a:tcPr marL="0" marR="0" marT="0" marB="0" anchor="ctr">
                    <a:noFill/>
                  </a:tcPr>
                </a:tc>
                <a:tc>
                  <a:txBody>
                    <a:bodyPr/>
                    <a:lstStyle/>
                    <a:p>
                      <a:pPr algn="ctr" fontAlgn="ctr"/>
                      <a:r>
                        <a:rPr lang="tr-TR" sz="1400" b="0" i="0" u="none" strike="noStrike">
                          <a:effectLst/>
                          <a:latin typeface="+mn-lt"/>
                        </a:rPr>
                        <a:t>179.169</a:t>
                      </a:r>
                    </a:p>
                  </a:txBody>
                  <a:tcPr marL="0" marR="0" marT="0" marB="0" anchor="ctr"/>
                </a:tc>
                <a:tc>
                  <a:txBody>
                    <a:bodyPr/>
                    <a:lstStyle/>
                    <a:p>
                      <a:pPr algn="ctr" fontAlgn="ctr"/>
                      <a:r>
                        <a:rPr lang="tr-TR" sz="1400" b="0" i="0" u="none" strike="noStrike">
                          <a:effectLst/>
                          <a:latin typeface="+mn-lt"/>
                        </a:rPr>
                        <a:t>235.795</a:t>
                      </a:r>
                    </a:p>
                  </a:txBody>
                  <a:tcPr marL="0" marR="0" marT="0" marB="0" anchor="ctr"/>
                </a:tc>
                <a:extLst>
                  <a:ext uri="{0D108BD9-81ED-4DB2-BD59-A6C34878D82A}">
                    <a16:rowId xmlns:a16="http://schemas.microsoft.com/office/drawing/2014/main" val="2195924079"/>
                  </a:ext>
                </a:extLst>
              </a:tr>
              <a:tr h="237987">
                <a:tc>
                  <a:txBody>
                    <a:bodyPr/>
                    <a:lstStyle/>
                    <a:p>
                      <a:pPr algn="ctr" fontAlgn="b"/>
                      <a:r>
                        <a:rPr lang="tr-TR" sz="1400" b="1" i="0" u="none" strike="noStrike">
                          <a:latin typeface="+mn-lt"/>
                        </a:rPr>
                        <a:t>2022 Ç3</a:t>
                      </a:r>
                    </a:p>
                  </a:txBody>
                  <a:tcPr marL="0" marR="0" marT="0" marB="0" anchor="ctr">
                    <a:noFill/>
                  </a:tcPr>
                </a:tc>
                <a:tc>
                  <a:txBody>
                    <a:bodyPr/>
                    <a:lstStyle/>
                    <a:p>
                      <a:pPr algn="ctr" fontAlgn="ctr"/>
                      <a:r>
                        <a:rPr lang="tr-TR" sz="1400" b="1" i="0" u="none" strike="noStrike">
                          <a:effectLst/>
                          <a:latin typeface="+mn-lt"/>
                        </a:rPr>
                        <a:t>439.544</a:t>
                      </a:r>
                    </a:p>
                  </a:txBody>
                  <a:tcPr marL="0" marR="0" marT="0" marB="0" anchor="ctr">
                    <a:noFill/>
                  </a:tcPr>
                </a:tc>
                <a:tc>
                  <a:txBody>
                    <a:bodyPr/>
                    <a:lstStyle/>
                    <a:p>
                      <a:pPr algn="ctr" fontAlgn="ctr"/>
                      <a:r>
                        <a:rPr lang="tr-TR" sz="1400" b="0" i="0" u="none" strike="noStrike">
                          <a:effectLst/>
                          <a:latin typeface="+mn-lt"/>
                        </a:rPr>
                        <a:t>31.975</a:t>
                      </a:r>
                    </a:p>
                  </a:txBody>
                  <a:tcPr marL="0" marR="0" marT="0" marB="0" anchor="ctr">
                    <a:noFill/>
                  </a:tcPr>
                </a:tc>
                <a:tc>
                  <a:txBody>
                    <a:bodyPr/>
                    <a:lstStyle/>
                    <a:p>
                      <a:pPr algn="ctr" fontAlgn="ctr"/>
                      <a:r>
                        <a:rPr lang="tr-TR" sz="1400" b="0" i="0" u="none" strike="noStrike">
                          <a:effectLst/>
                          <a:latin typeface="+mn-lt"/>
                        </a:rPr>
                        <a:t>173.902</a:t>
                      </a:r>
                    </a:p>
                  </a:txBody>
                  <a:tcPr marL="0" marR="0" marT="0" marB="0" anchor="ctr"/>
                </a:tc>
                <a:tc>
                  <a:txBody>
                    <a:bodyPr/>
                    <a:lstStyle/>
                    <a:p>
                      <a:pPr algn="ctr" fontAlgn="ctr"/>
                      <a:r>
                        <a:rPr lang="tr-TR" sz="1400" b="0" i="0" u="none" strike="noStrike">
                          <a:effectLst/>
                          <a:latin typeface="+mn-lt"/>
                        </a:rPr>
                        <a:t>232.748</a:t>
                      </a:r>
                    </a:p>
                  </a:txBody>
                  <a:tcPr marL="0" marR="0" marT="0" marB="0" anchor="ctr"/>
                </a:tc>
                <a:extLst>
                  <a:ext uri="{0D108BD9-81ED-4DB2-BD59-A6C34878D82A}">
                    <a16:rowId xmlns:a16="http://schemas.microsoft.com/office/drawing/2014/main" val="10020"/>
                  </a:ext>
                </a:extLst>
              </a:tr>
              <a:tr h="235811">
                <a:tc>
                  <a:txBody>
                    <a:bodyPr/>
                    <a:lstStyle/>
                    <a:p>
                      <a:pPr algn="ctr" fontAlgn="b"/>
                      <a:r>
                        <a:rPr lang="tr-TR" sz="1400" b="1" i="0" u="none" strike="noStrike">
                          <a:latin typeface="+mn-lt"/>
                        </a:rPr>
                        <a:t>2022 Ç4</a:t>
                      </a:r>
                    </a:p>
                  </a:txBody>
                  <a:tcPr marL="0" marR="0" marT="0" marB="0" anchor="ctr">
                    <a:noFill/>
                  </a:tcPr>
                </a:tc>
                <a:tc>
                  <a:txBody>
                    <a:bodyPr/>
                    <a:lstStyle/>
                    <a:p>
                      <a:pPr algn="ctr" fontAlgn="ctr"/>
                      <a:r>
                        <a:rPr lang="tr-TR" sz="1400" b="1" i="0" u="none" strike="noStrike">
                          <a:effectLst/>
                          <a:latin typeface="+mn-lt"/>
                        </a:rPr>
                        <a:t>459.030</a:t>
                      </a:r>
                    </a:p>
                  </a:txBody>
                  <a:tcPr marL="0" marR="0" marT="0" marB="0" anchor="ctr">
                    <a:noFill/>
                  </a:tcPr>
                </a:tc>
                <a:tc>
                  <a:txBody>
                    <a:bodyPr/>
                    <a:lstStyle/>
                    <a:p>
                      <a:pPr algn="ctr" fontAlgn="ctr"/>
                      <a:r>
                        <a:rPr lang="tr-TR" sz="1400" b="0" i="0" u="none" strike="noStrike">
                          <a:effectLst/>
                          <a:latin typeface="+mn-lt"/>
                        </a:rPr>
                        <a:t>32.790</a:t>
                      </a:r>
                    </a:p>
                  </a:txBody>
                  <a:tcPr marL="0" marR="0" marT="0" marB="0" anchor="ctr">
                    <a:noFill/>
                  </a:tcPr>
                </a:tc>
                <a:tc>
                  <a:txBody>
                    <a:bodyPr/>
                    <a:lstStyle/>
                    <a:p>
                      <a:pPr algn="ctr" fontAlgn="ctr"/>
                      <a:r>
                        <a:rPr lang="tr-TR" sz="1400" b="0" i="0" u="none" strike="noStrike">
                          <a:effectLst/>
                          <a:latin typeface="+mn-lt"/>
                        </a:rPr>
                        <a:t>186.851</a:t>
                      </a:r>
                    </a:p>
                  </a:txBody>
                  <a:tcPr marL="0" marR="0" marT="0" marB="0" anchor="ctr"/>
                </a:tc>
                <a:tc>
                  <a:txBody>
                    <a:bodyPr/>
                    <a:lstStyle/>
                    <a:p>
                      <a:pPr algn="ctr" fontAlgn="ctr"/>
                      <a:r>
                        <a:rPr lang="tr-TR" sz="1400" b="0" i="0" u="none" strike="noStrike" dirty="0">
                          <a:effectLst/>
                          <a:latin typeface="+mn-lt"/>
                        </a:rPr>
                        <a:t>239.057</a:t>
                      </a:r>
                    </a:p>
                  </a:txBody>
                  <a:tcPr marL="0" marR="0" marT="0" marB="0" anchor="ctr"/>
                </a:tc>
                <a:extLst>
                  <a:ext uri="{0D108BD9-81ED-4DB2-BD59-A6C34878D82A}">
                    <a16:rowId xmlns:a16="http://schemas.microsoft.com/office/drawing/2014/main" val="10021"/>
                  </a:ext>
                </a:extLst>
              </a:tr>
            </a:tbl>
          </a:graphicData>
        </a:graphic>
      </p:graphicFrame>
      <p:sp>
        <p:nvSpPr>
          <p:cNvPr id="4" name="1 Başlık"/>
          <p:cNvSpPr txBox="1">
            <a:spLocks/>
          </p:cNvSpPr>
          <p:nvPr/>
        </p:nvSpPr>
        <p:spPr>
          <a:xfrm>
            <a:off x="425127" y="118905"/>
            <a:ext cx="8229600" cy="61620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sz="1800" b="1" dirty="0">
                <a:latin typeface="Times New Roman" pitchFamily="18" charset="0"/>
                <a:cs typeface="Times New Roman" pitchFamily="18" charset="0"/>
              </a:rPr>
              <a:t>13 Ekim 2025</a:t>
            </a:r>
            <a:endParaRPr lang="tr-TR" sz="1800" b="1" dirty="0">
              <a:latin typeface="Arial" pitchFamily="34" charset="0"/>
              <a:cs typeface="Arial" pitchFamily="34" charset="0"/>
            </a:endParaRPr>
          </a:p>
        </p:txBody>
      </p:sp>
    </p:spTree>
    <p:extLst>
      <p:ext uri="{BB962C8B-B14F-4D97-AF65-F5344CB8AC3E}">
        <p14:creationId xmlns:p14="http://schemas.microsoft.com/office/powerpoint/2010/main" val="3927900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22CAB4-7E62-2497-6903-67147AC84430}"/>
              </a:ext>
            </a:extLst>
          </p:cNvPr>
          <p:cNvSpPr>
            <a:spLocks noGrp="1"/>
          </p:cNvSpPr>
          <p:nvPr>
            <p:ph type="title"/>
          </p:nvPr>
        </p:nvSpPr>
        <p:spPr>
          <a:xfrm>
            <a:off x="518160" y="100467"/>
            <a:ext cx="8229600" cy="1143000"/>
          </a:xfrm>
        </p:spPr>
        <p:txBody>
          <a:bodyPr>
            <a:normAutofit/>
          </a:bodyPr>
          <a:lstStyle/>
          <a:p>
            <a:r>
              <a:rPr lang="tr-TR" sz="4000" b="1" dirty="0"/>
              <a:t>İÇİNDEKİLER</a:t>
            </a:r>
          </a:p>
        </p:txBody>
      </p:sp>
      <p:sp>
        <p:nvSpPr>
          <p:cNvPr id="5" name="Metin kutusu 4"/>
          <p:cNvSpPr txBox="1"/>
          <p:nvPr/>
        </p:nvSpPr>
        <p:spPr>
          <a:xfrm>
            <a:off x="585651" y="1154977"/>
            <a:ext cx="8094617" cy="5059679"/>
          </a:xfrm>
          <a:prstGeom prst="rect">
            <a:avLst/>
          </a:prstGeom>
          <a:solidFill>
            <a:schemeClr val="bg1">
              <a:lumMod val="85000"/>
            </a:schemeClr>
          </a:solidFill>
          <a:ln w="381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İçerik Yer Tutucusu 2">
            <a:extLst>
              <a:ext uri="{FF2B5EF4-FFF2-40B4-BE49-F238E27FC236}">
                <a16:creationId xmlns:a16="http://schemas.microsoft.com/office/drawing/2014/main" id="{13F809BA-7DD8-1553-83C5-57FEE95B3EF6}"/>
              </a:ext>
            </a:extLst>
          </p:cNvPr>
          <p:cNvSpPr>
            <a:spLocks noGrp="1"/>
          </p:cNvSpPr>
          <p:nvPr>
            <p:ph idx="1"/>
          </p:nvPr>
        </p:nvSpPr>
        <p:spPr>
          <a:xfrm>
            <a:off x="1067163" y="1421836"/>
            <a:ext cx="8229600" cy="4525963"/>
          </a:xfrm>
        </p:spPr>
        <p:txBody>
          <a:bodyPr>
            <a:normAutofit/>
          </a:bodyPr>
          <a:lstStyle/>
          <a:p>
            <a:pPr marL="0" indent="0">
              <a:buNone/>
            </a:pPr>
            <a:r>
              <a:rPr lang="tr-TR" sz="2400" b="1" dirty="0">
                <a:latin typeface="Times New Roman" pitchFamily="18" charset="0"/>
                <a:cs typeface="Times New Roman" pitchFamily="18" charset="0"/>
              </a:rPr>
              <a:t>1. BÖLÜM</a:t>
            </a:r>
            <a:br>
              <a:rPr lang="tr-TR" sz="2400" b="1" dirty="0">
                <a:latin typeface="Times New Roman" pitchFamily="18" charset="0"/>
                <a:cs typeface="Times New Roman" pitchFamily="18" charset="0"/>
              </a:rPr>
            </a:br>
            <a:endParaRPr lang="tr-TR" sz="2400" b="1" dirty="0">
              <a:latin typeface="Times New Roman" pitchFamily="18" charset="0"/>
              <a:cs typeface="Times New Roman" pitchFamily="18" charset="0"/>
            </a:endParaRPr>
          </a:p>
          <a:p>
            <a:pPr marL="0" indent="0">
              <a:buNone/>
            </a:pPr>
            <a:r>
              <a:rPr lang="tr-TR" sz="2400" b="1" dirty="0">
                <a:latin typeface="Times New Roman" pitchFamily="18" charset="0"/>
                <a:cs typeface="Times New Roman" pitchFamily="18" charset="0"/>
              </a:rPr>
              <a:t>TÜRKİYE EKONOMİSİNİN </a:t>
            </a:r>
          </a:p>
          <a:p>
            <a:pPr marL="0" indent="0">
              <a:buNone/>
            </a:pPr>
            <a:r>
              <a:rPr lang="tr-TR" sz="2400" b="1" dirty="0">
                <a:latin typeface="Times New Roman" pitchFamily="18" charset="0"/>
                <a:cs typeface="Times New Roman" pitchFamily="18" charset="0"/>
              </a:rPr>
              <a:t>DEĞERLENDİRİLMESİ ……….…… 3</a:t>
            </a:r>
          </a:p>
          <a:p>
            <a:endParaRPr lang="tr-TR" sz="2400" b="1" dirty="0">
              <a:latin typeface="Times New Roman" pitchFamily="18" charset="0"/>
              <a:cs typeface="Times New Roman" pitchFamily="18" charset="0"/>
            </a:endParaRPr>
          </a:p>
          <a:p>
            <a:pPr marL="0" indent="0">
              <a:buNone/>
            </a:pPr>
            <a:r>
              <a:rPr lang="tr-TR" sz="2400" b="1" dirty="0">
                <a:latin typeface="Times New Roman" pitchFamily="18" charset="0"/>
                <a:cs typeface="Times New Roman" pitchFamily="18" charset="0"/>
              </a:rPr>
              <a:t>2. BÖLÜM</a:t>
            </a:r>
            <a:br>
              <a:rPr lang="tr-TR" sz="2400" b="1" dirty="0">
                <a:latin typeface="Times New Roman" pitchFamily="18" charset="0"/>
                <a:cs typeface="Times New Roman" pitchFamily="18" charset="0"/>
              </a:rPr>
            </a:br>
            <a:br>
              <a:rPr lang="tr-TR" sz="2400" b="1" dirty="0">
                <a:latin typeface="Times New Roman" pitchFamily="18" charset="0"/>
                <a:cs typeface="Times New Roman" pitchFamily="18" charset="0"/>
              </a:rPr>
            </a:br>
            <a:r>
              <a:rPr lang="tr-TR" sz="2400" b="1" dirty="0">
                <a:latin typeface="Times New Roman" pitchFamily="18" charset="0"/>
                <a:cs typeface="Times New Roman" pitchFamily="18" charset="0"/>
              </a:rPr>
              <a:t>EKONOMİK ÖNGÖRÜLER VE                                                </a:t>
            </a:r>
          </a:p>
          <a:p>
            <a:pPr marL="0" indent="0">
              <a:buNone/>
            </a:pPr>
            <a:r>
              <a:rPr lang="tr-TR" sz="2400" b="1" dirty="0">
                <a:latin typeface="Times New Roman" pitchFamily="18" charset="0"/>
                <a:cs typeface="Times New Roman" pitchFamily="18" charset="0"/>
              </a:rPr>
              <a:t>İŞVERENLERE  TAVSİYELER …….….145</a:t>
            </a:r>
          </a:p>
        </p:txBody>
      </p:sp>
    </p:spTree>
    <p:extLst>
      <p:ext uri="{BB962C8B-B14F-4D97-AF65-F5344CB8AC3E}">
        <p14:creationId xmlns:p14="http://schemas.microsoft.com/office/powerpoint/2010/main" val="140000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o"/>
          <p:cNvGraphicFramePr>
            <a:graphicFrameLocks noGrp="1"/>
          </p:cNvGraphicFramePr>
          <p:nvPr>
            <p:extLst>
              <p:ext uri="{D42A27DB-BD31-4B8C-83A1-F6EECF244321}">
                <p14:modId xmlns:p14="http://schemas.microsoft.com/office/powerpoint/2010/main" val="1113897849"/>
              </p:ext>
            </p:extLst>
          </p:nvPr>
        </p:nvGraphicFramePr>
        <p:xfrm>
          <a:off x="139959" y="735107"/>
          <a:ext cx="8873410" cy="5820975"/>
        </p:xfrm>
        <a:graphic>
          <a:graphicData uri="http://schemas.openxmlformats.org/drawingml/2006/table">
            <a:tbl>
              <a:tblPr firstRow="1" bandRow="1">
                <a:tableStyleId>{5940675A-B579-460E-94D1-54222C63F5DA}</a:tableStyleId>
              </a:tblPr>
              <a:tblGrid>
                <a:gridCol w="1774682">
                  <a:extLst>
                    <a:ext uri="{9D8B030D-6E8A-4147-A177-3AD203B41FA5}">
                      <a16:colId xmlns:a16="http://schemas.microsoft.com/office/drawing/2014/main" val="20000"/>
                    </a:ext>
                  </a:extLst>
                </a:gridCol>
                <a:gridCol w="1774682">
                  <a:extLst>
                    <a:ext uri="{9D8B030D-6E8A-4147-A177-3AD203B41FA5}">
                      <a16:colId xmlns:a16="http://schemas.microsoft.com/office/drawing/2014/main" val="20001"/>
                    </a:ext>
                  </a:extLst>
                </a:gridCol>
                <a:gridCol w="1774682">
                  <a:extLst>
                    <a:ext uri="{9D8B030D-6E8A-4147-A177-3AD203B41FA5}">
                      <a16:colId xmlns:a16="http://schemas.microsoft.com/office/drawing/2014/main" val="20002"/>
                    </a:ext>
                  </a:extLst>
                </a:gridCol>
                <a:gridCol w="1774682">
                  <a:extLst>
                    <a:ext uri="{9D8B030D-6E8A-4147-A177-3AD203B41FA5}">
                      <a16:colId xmlns:a16="http://schemas.microsoft.com/office/drawing/2014/main" val="20003"/>
                    </a:ext>
                  </a:extLst>
                </a:gridCol>
                <a:gridCol w="1774682">
                  <a:extLst>
                    <a:ext uri="{9D8B030D-6E8A-4147-A177-3AD203B41FA5}">
                      <a16:colId xmlns:a16="http://schemas.microsoft.com/office/drawing/2014/main" val="20004"/>
                    </a:ext>
                  </a:extLst>
                </a:gridCol>
              </a:tblGrid>
              <a:tr h="344756">
                <a:tc gridSpan="5">
                  <a:txBody>
                    <a:bodyPr/>
                    <a:lstStyle/>
                    <a:p>
                      <a:pPr algn="ctr"/>
                      <a:r>
                        <a:rPr lang="tr-TR" sz="1400" b="1" baseline="0" dirty="0">
                          <a:latin typeface="+mn-lt"/>
                        </a:rPr>
                        <a:t>BRÜT </a:t>
                      </a:r>
                    </a:p>
                    <a:p>
                      <a:pPr algn="ctr"/>
                      <a:r>
                        <a:rPr lang="tr-TR" sz="1400" b="1" baseline="0" dirty="0">
                          <a:latin typeface="+mn-lt"/>
                        </a:rPr>
                        <a:t>  2025 C2</a:t>
                      </a:r>
                      <a:endParaRPr lang="tr-TR" sz="1400" b="1" dirty="0">
                        <a:latin typeface="+mn-lt"/>
                      </a:endParaRPr>
                    </a:p>
                  </a:txBody>
                  <a:tcPr>
                    <a:solidFill>
                      <a:schemeClr val="bg1">
                        <a:lumMod val="75000"/>
                      </a:schemeClr>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625745">
                <a:tc>
                  <a:txBody>
                    <a:bodyPr/>
                    <a:lstStyle/>
                    <a:p>
                      <a:pPr algn="ctr"/>
                      <a:r>
                        <a:rPr lang="tr-TR" sz="1400" b="1" dirty="0">
                          <a:latin typeface="+mn-lt"/>
                        </a:rPr>
                        <a:t>552.890</a:t>
                      </a:r>
                    </a:p>
                  </a:txBody>
                  <a:tcPr anchor="ctr">
                    <a:solidFill>
                      <a:schemeClr val="bg1">
                        <a:lumMod val="75000"/>
                      </a:schemeClr>
                    </a:solidFill>
                  </a:tcPr>
                </a:tc>
                <a:tc>
                  <a:txBody>
                    <a:bodyPr/>
                    <a:lstStyle/>
                    <a:p>
                      <a:pPr algn="ctr" fontAlgn="ctr"/>
                      <a:r>
                        <a:rPr lang="tr-TR" sz="1400" b="1" i="0" u="none" strike="noStrike" dirty="0">
                          <a:latin typeface="+mn-lt"/>
                        </a:rPr>
                        <a:t>31.125</a:t>
                      </a:r>
                    </a:p>
                  </a:txBody>
                  <a:tcPr marL="0" marR="0" marT="0" marB="0" anchor="ctr">
                    <a:solidFill>
                      <a:schemeClr val="bg1">
                        <a:lumMod val="75000"/>
                      </a:schemeClr>
                    </a:solidFill>
                  </a:tcPr>
                </a:tc>
                <a:tc>
                  <a:txBody>
                    <a:bodyPr/>
                    <a:lstStyle/>
                    <a:p>
                      <a:pPr algn="ctr" fontAlgn="ctr"/>
                      <a:r>
                        <a:rPr lang="tr-TR" sz="1400" b="1" i="0" u="none" strike="noStrike" dirty="0">
                          <a:latin typeface="+mn-lt"/>
                        </a:rPr>
                        <a:t>189.850</a:t>
                      </a:r>
                    </a:p>
                  </a:txBody>
                  <a:tcPr marL="0" marR="0" marT="0" marB="0" anchor="ctr">
                    <a:solidFill>
                      <a:schemeClr val="bg1">
                        <a:lumMod val="75000"/>
                      </a:schemeClr>
                    </a:solidFill>
                  </a:tcPr>
                </a:tc>
                <a:tc>
                  <a:txBody>
                    <a:bodyPr/>
                    <a:lstStyle/>
                    <a:p>
                      <a:pPr algn="ctr" fontAlgn="ctr"/>
                      <a:r>
                        <a:rPr lang="tr-TR" sz="1400" b="1" i="0" u="none" strike="noStrike" dirty="0">
                          <a:latin typeface="+mn-lt"/>
                        </a:rPr>
                        <a:t>331.915</a:t>
                      </a:r>
                    </a:p>
                  </a:txBody>
                  <a:tcPr marL="0" marR="0" marT="0" marB="0" anchor="ctr">
                    <a:solidFill>
                      <a:schemeClr val="bg1">
                        <a:lumMod val="75000"/>
                      </a:schemeClr>
                    </a:solidFill>
                  </a:tcPr>
                </a:tc>
                <a:tc>
                  <a:txBody>
                    <a:bodyPr/>
                    <a:lstStyle/>
                    <a:p>
                      <a:pPr algn="ctr" fontAlgn="ctr"/>
                      <a:r>
                        <a:rPr lang="tr-TR" sz="1400" b="1" i="0" u="none" strike="noStrike" dirty="0">
                          <a:latin typeface="+mn-lt"/>
                        </a:rPr>
                        <a:t>BANKACILIK SEKTÖRÜ HARİÇ DIŞ BORÇ STOKU </a:t>
                      </a:r>
                      <a:br>
                        <a:rPr lang="tr-TR" sz="1400" b="1" i="0" u="none" strike="noStrike" dirty="0">
                          <a:latin typeface="+mn-lt"/>
                        </a:rPr>
                      </a:br>
                      <a:endParaRPr lang="tr-TR" sz="1400" b="1" i="0" u="none" strike="noStrike" dirty="0">
                        <a:latin typeface="+mn-lt"/>
                      </a:endParaRPr>
                    </a:p>
                  </a:txBody>
                  <a:tcPr marL="0" marR="0" marT="0" marB="0" anchor="ctr">
                    <a:solidFill>
                      <a:schemeClr val="bg1">
                        <a:lumMod val="75000"/>
                      </a:schemeClr>
                    </a:solidFill>
                  </a:tcPr>
                </a:tc>
                <a:extLst>
                  <a:ext uri="{0D108BD9-81ED-4DB2-BD59-A6C34878D82A}">
                    <a16:rowId xmlns:a16="http://schemas.microsoft.com/office/drawing/2014/main" val="10001"/>
                  </a:ext>
                </a:extLst>
              </a:tr>
              <a:tr h="208582">
                <a:tc>
                  <a:txBody>
                    <a:bodyPr/>
                    <a:lstStyle/>
                    <a:p>
                      <a:pPr algn="ctr"/>
                      <a:r>
                        <a:rPr lang="tr-TR" sz="1400" b="1" dirty="0">
                          <a:latin typeface="+mn-lt"/>
                        </a:rPr>
                        <a:t>2023 Ç1</a:t>
                      </a:r>
                    </a:p>
                  </a:txBody>
                  <a:tcPr marL="0" marR="0" marT="0" marB="0" anchor="b">
                    <a:noFill/>
                  </a:tcPr>
                </a:tc>
                <a:tc>
                  <a:txBody>
                    <a:bodyPr/>
                    <a:lstStyle/>
                    <a:p>
                      <a:pPr algn="ctr" fontAlgn="ctr"/>
                      <a:r>
                        <a:rPr lang="tr-TR" sz="1300" b="1" i="0" u="none" strike="noStrike" dirty="0">
                          <a:effectLst/>
                          <a:latin typeface="+mj-lt"/>
                        </a:rPr>
                        <a:t>466.006</a:t>
                      </a:r>
                    </a:p>
                  </a:txBody>
                  <a:tcPr marL="0" marR="0" marT="0" marB="0" anchor="ctr">
                    <a:noFill/>
                  </a:tcPr>
                </a:tc>
                <a:tc>
                  <a:txBody>
                    <a:bodyPr/>
                    <a:lstStyle/>
                    <a:p>
                      <a:pPr algn="ctr" fontAlgn="ctr"/>
                      <a:r>
                        <a:rPr lang="tr-TR" sz="1400" b="0" i="0" u="none" strike="noStrike" dirty="0">
                          <a:effectLst/>
                          <a:latin typeface="+mn-lt"/>
                        </a:rPr>
                        <a:t>39.321</a:t>
                      </a:r>
                    </a:p>
                  </a:txBody>
                  <a:tcPr marL="0" marR="0" marT="0" marB="0" anchor="ctr"/>
                </a:tc>
                <a:tc>
                  <a:txBody>
                    <a:bodyPr/>
                    <a:lstStyle/>
                    <a:p>
                      <a:pPr algn="ctr" fontAlgn="ctr"/>
                      <a:r>
                        <a:rPr lang="tr-TR" sz="1400" b="0" i="0" u="none" strike="noStrike" dirty="0">
                          <a:effectLst/>
                          <a:latin typeface="+mn-lt"/>
                        </a:rPr>
                        <a:t>197.340</a:t>
                      </a:r>
                    </a:p>
                  </a:txBody>
                  <a:tcPr marL="0" marR="0" marT="0" marB="0" anchor="ctr"/>
                </a:tc>
                <a:tc>
                  <a:txBody>
                    <a:bodyPr/>
                    <a:lstStyle/>
                    <a:p>
                      <a:pPr algn="ctr" fontAlgn="ctr"/>
                      <a:r>
                        <a:rPr lang="tr-TR" sz="1400" b="0" i="0" u="none" strike="noStrike" dirty="0">
                          <a:effectLst/>
                          <a:latin typeface="+mn-lt"/>
                        </a:rPr>
                        <a:t>240.106</a:t>
                      </a:r>
                    </a:p>
                  </a:txBody>
                  <a:tcPr marL="0" marR="0" marT="0" marB="0" anchor="ctr"/>
                </a:tc>
                <a:extLst>
                  <a:ext uri="{0D108BD9-81ED-4DB2-BD59-A6C34878D82A}">
                    <a16:rowId xmlns:a16="http://schemas.microsoft.com/office/drawing/2014/main" val="10002"/>
                  </a:ext>
                </a:extLst>
              </a:tr>
              <a:tr h="208582">
                <a:tc>
                  <a:txBody>
                    <a:bodyPr/>
                    <a:lstStyle/>
                    <a:p>
                      <a:pPr algn="ctr"/>
                      <a:r>
                        <a:rPr lang="tr-TR" sz="1400" b="1" dirty="0">
                          <a:latin typeface="+mn-lt"/>
                        </a:rPr>
                        <a:t>2023 Ç2</a:t>
                      </a:r>
                    </a:p>
                  </a:txBody>
                  <a:tcPr marL="0" marR="0" marT="0" marB="0" anchor="b"/>
                </a:tc>
                <a:tc>
                  <a:txBody>
                    <a:bodyPr/>
                    <a:lstStyle/>
                    <a:p>
                      <a:pPr algn="ctr" fontAlgn="ctr"/>
                      <a:r>
                        <a:rPr lang="tr-TR" sz="1300" b="1" i="0" u="none" strike="noStrike" dirty="0">
                          <a:effectLst/>
                          <a:latin typeface="+mj-lt"/>
                        </a:rPr>
                        <a:t>467.687</a:t>
                      </a:r>
                    </a:p>
                  </a:txBody>
                  <a:tcPr marL="0" marR="0" marT="0" marB="0" anchor="ctr"/>
                </a:tc>
                <a:tc>
                  <a:txBody>
                    <a:bodyPr/>
                    <a:lstStyle/>
                    <a:p>
                      <a:pPr algn="ctr" fontAlgn="ctr"/>
                      <a:r>
                        <a:rPr lang="tr-TR" sz="1400" b="0" i="0" u="none" strike="noStrike" dirty="0">
                          <a:effectLst/>
                          <a:latin typeface="+mn-lt"/>
                        </a:rPr>
                        <a:t>46.234</a:t>
                      </a:r>
                    </a:p>
                  </a:txBody>
                  <a:tcPr marL="0" marR="0" marT="0" marB="0" anchor="ctr"/>
                </a:tc>
                <a:tc>
                  <a:txBody>
                    <a:bodyPr/>
                    <a:lstStyle/>
                    <a:p>
                      <a:pPr algn="ctr" fontAlgn="ctr"/>
                      <a:r>
                        <a:rPr lang="tr-TR" sz="1400" b="0" i="0" u="none" strike="noStrike" dirty="0">
                          <a:effectLst/>
                          <a:latin typeface="+mn-lt"/>
                        </a:rPr>
                        <a:t>195.346</a:t>
                      </a:r>
                    </a:p>
                  </a:txBody>
                  <a:tcPr marL="0" marR="0" marT="0" marB="0" anchor="ctr"/>
                </a:tc>
                <a:tc>
                  <a:txBody>
                    <a:bodyPr/>
                    <a:lstStyle/>
                    <a:p>
                      <a:pPr algn="ctr" fontAlgn="ctr"/>
                      <a:r>
                        <a:rPr lang="tr-TR" sz="1400" b="0" i="0" u="none" strike="noStrike" dirty="0">
                          <a:effectLst/>
                          <a:latin typeface="+mn-lt"/>
                        </a:rPr>
                        <a:t>236.819</a:t>
                      </a:r>
                    </a:p>
                  </a:txBody>
                  <a:tcPr marL="0" marR="0" marT="0" marB="0" anchor="ctr"/>
                </a:tc>
                <a:extLst>
                  <a:ext uri="{0D108BD9-81ED-4DB2-BD59-A6C34878D82A}">
                    <a16:rowId xmlns:a16="http://schemas.microsoft.com/office/drawing/2014/main" val="10003"/>
                  </a:ext>
                </a:extLst>
              </a:tr>
              <a:tr h="208582">
                <a:tc>
                  <a:txBody>
                    <a:bodyPr/>
                    <a:lstStyle/>
                    <a:p>
                      <a:pPr algn="ctr"/>
                      <a:r>
                        <a:rPr lang="tr-TR" sz="1400" b="1" dirty="0">
                          <a:latin typeface="+mn-lt"/>
                        </a:rPr>
                        <a:t>2023 Ç3</a:t>
                      </a:r>
                    </a:p>
                  </a:txBody>
                  <a:tcPr marL="0" marR="0" marT="0" marB="0" anchor="b"/>
                </a:tc>
                <a:tc>
                  <a:txBody>
                    <a:bodyPr/>
                    <a:lstStyle/>
                    <a:p>
                      <a:pPr algn="ctr" fontAlgn="ctr"/>
                      <a:r>
                        <a:rPr lang="tr-TR" sz="1300" b="1" i="0" u="none" strike="noStrike" dirty="0">
                          <a:effectLst/>
                          <a:latin typeface="+mj-lt"/>
                        </a:rPr>
                        <a:t>471.864</a:t>
                      </a:r>
                    </a:p>
                  </a:txBody>
                  <a:tcPr marL="0" marR="0" marT="0" marB="0" anchor="ctr"/>
                </a:tc>
                <a:tc>
                  <a:txBody>
                    <a:bodyPr/>
                    <a:lstStyle/>
                    <a:p>
                      <a:pPr algn="ctr" fontAlgn="ctr"/>
                      <a:r>
                        <a:rPr lang="tr-TR" sz="1300" b="0" i="0" u="none" strike="noStrike" dirty="0">
                          <a:effectLst/>
                          <a:latin typeface="+mn-lt"/>
                        </a:rPr>
                        <a:t>45.714</a:t>
                      </a:r>
                    </a:p>
                  </a:txBody>
                  <a:tcPr marL="0" marR="0" marT="0" marB="0" anchor="ctr">
                    <a:noFill/>
                  </a:tcPr>
                </a:tc>
                <a:tc>
                  <a:txBody>
                    <a:bodyPr/>
                    <a:lstStyle/>
                    <a:p>
                      <a:pPr algn="ctr" fontAlgn="ctr"/>
                      <a:r>
                        <a:rPr lang="tr-TR" sz="1300" b="0" i="0" u="none" strike="noStrike" dirty="0">
                          <a:effectLst/>
                          <a:latin typeface="+mn-lt"/>
                        </a:rPr>
                        <a:t>194.806</a:t>
                      </a:r>
                    </a:p>
                  </a:txBody>
                  <a:tcPr marL="0" marR="0" marT="0" marB="0" anchor="ctr"/>
                </a:tc>
                <a:tc>
                  <a:txBody>
                    <a:bodyPr/>
                    <a:lstStyle/>
                    <a:p>
                      <a:pPr algn="ctr" fontAlgn="ctr"/>
                      <a:r>
                        <a:rPr lang="tr-TR" sz="1300" b="0" i="0" u="none" strike="noStrike" dirty="0">
                          <a:effectLst/>
                          <a:latin typeface="+mn-lt"/>
                        </a:rPr>
                        <a:t>242.119</a:t>
                      </a:r>
                    </a:p>
                  </a:txBody>
                  <a:tcPr marL="0" marR="0" marT="0" marB="0" anchor="ctr"/>
                </a:tc>
                <a:extLst>
                  <a:ext uri="{0D108BD9-81ED-4DB2-BD59-A6C34878D82A}">
                    <a16:rowId xmlns:a16="http://schemas.microsoft.com/office/drawing/2014/main" val="10004"/>
                  </a:ext>
                </a:extLst>
              </a:tr>
              <a:tr h="268177">
                <a:tc>
                  <a:txBody>
                    <a:bodyPr/>
                    <a:lstStyle/>
                    <a:p>
                      <a:pPr algn="ctr"/>
                      <a:r>
                        <a:rPr lang="tr-TR" sz="1400" b="1" dirty="0"/>
                        <a:t>2023 Ç4</a:t>
                      </a:r>
                    </a:p>
                  </a:txBody>
                  <a:tcPr marL="0" marR="0" marT="0" marB="0" anchor="b"/>
                </a:tc>
                <a:tc>
                  <a:txBody>
                    <a:bodyPr/>
                    <a:lstStyle/>
                    <a:p>
                      <a:pPr algn="ctr" fontAlgn="ctr"/>
                      <a:r>
                        <a:rPr lang="tr-TR" sz="1300" b="1" i="0" u="none" strike="noStrike" dirty="0">
                          <a:effectLst/>
                          <a:latin typeface="+mj-lt"/>
                        </a:rPr>
                        <a:t>490.624</a:t>
                      </a:r>
                    </a:p>
                  </a:txBody>
                  <a:tcPr marL="0" marR="0" marT="0" marB="0" anchor="ctr"/>
                </a:tc>
                <a:tc>
                  <a:txBody>
                    <a:bodyPr/>
                    <a:lstStyle/>
                    <a:p>
                      <a:pPr algn="ctr" fontAlgn="ctr"/>
                      <a:r>
                        <a:rPr lang="tr-TR" sz="1300" b="0" i="0" u="none" strike="noStrike" dirty="0">
                          <a:effectLst/>
                          <a:latin typeface="Arial" panose="020B0604020202020204" pitchFamily="34" charset="0"/>
                        </a:rPr>
                        <a:t>46.360</a:t>
                      </a:r>
                    </a:p>
                  </a:txBody>
                  <a:tcPr marL="0" marR="0" marT="0" marB="0" anchor="ctr">
                    <a:noFill/>
                  </a:tcPr>
                </a:tc>
                <a:tc>
                  <a:txBody>
                    <a:bodyPr/>
                    <a:lstStyle/>
                    <a:p>
                      <a:pPr algn="ctr" fontAlgn="ctr"/>
                      <a:r>
                        <a:rPr lang="tr-TR" sz="1300" b="0" i="0" u="none" strike="noStrike" dirty="0">
                          <a:effectLst/>
                          <a:latin typeface="Arial" panose="020B0604020202020204" pitchFamily="34" charset="0"/>
                        </a:rPr>
                        <a:t>202.468</a:t>
                      </a:r>
                    </a:p>
                  </a:txBody>
                  <a:tcPr marL="0" marR="0" marT="0" marB="0" anchor="ctr"/>
                </a:tc>
                <a:tc>
                  <a:txBody>
                    <a:bodyPr/>
                    <a:lstStyle/>
                    <a:p>
                      <a:pPr algn="ctr" fontAlgn="ctr"/>
                      <a:r>
                        <a:rPr lang="tr-TR" sz="1300" b="0" i="0" u="none" strike="noStrike" dirty="0">
                          <a:effectLst/>
                          <a:latin typeface="Arial" panose="020B0604020202020204" pitchFamily="34" charset="0"/>
                        </a:rPr>
                        <a:t>251.058</a:t>
                      </a:r>
                    </a:p>
                  </a:txBody>
                  <a:tcPr marL="0" marR="0" marT="0" marB="0" anchor="ctr"/>
                </a:tc>
                <a:extLst>
                  <a:ext uri="{0D108BD9-81ED-4DB2-BD59-A6C34878D82A}">
                    <a16:rowId xmlns:a16="http://schemas.microsoft.com/office/drawing/2014/main" val="10005"/>
                  </a:ext>
                </a:extLst>
              </a:tr>
              <a:tr h="268177">
                <a:tc>
                  <a:txBody>
                    <a:bodyPr/>
                    <a:lstStyle/>
                    <a:p>
                      <a:pPr algn="ctr"/>
                      <a:r>
                        <a:rPr lang="tr-TR" sz="1400" b="1" dirty="0"/>
                        <a:t>2024 Ç1</a:t>
                      </a:r>
                    </a:p>
                  </a:txBody>
                  <a:tcPr marL="0" marR="0" marT="0" marB="0" anchor="b"/>
                </a:tc>
                <a:tc>
                  <a:txBody>
                    <a:bodyPr/>
                    <a:lstStyle/>
                    <a:p>
                      <a:pPr algn="ctr" fontAlgn="ctr"/>
                      <a:r>
                        <a:rPr lang="tr-TR" sz="1300" b="1" i="0" u="none" strike="noStrike" dirty="0">
                          <a:effectLst/>
                          <a:latin typeface="+mj-lt"/>
                        </a:rPr>
                        <a:t>493.111</a:t>
                      </a:r>
                    </a:p>
                  </a:txBody>
                  <a:tcPr marL="0" marR="0" marT="0" marB="0" anchor="ctr"/>
                </a:tc>
                <a:tc>
                  <a:txBody>
                    <a:bodyPr/>
                    <a:lstStyle/>
                    <a:p>
                      <a:pPr algn="ctr"/>
                      <a:r>
                        <a:rPr lang="tr-TR" sz="1400" dirty="0"/>
                        <a:t>45.918</a:t>
                      </a:r>
                    </a:p>
                  </a:txBody>
                  <a:tcPr marL="0" marR="0" marT="0" marB="0" anchor="ctr">
                    <a:noFill/>
                  </a:tcPr>
                </a:tc>
                <a:tc>
                  <a:txBody>
                    <a:bodyPr/>
                    <a:lstStyle/>
                    <a:p>
                      <a:pPr algn="ctr"/>
                      <a:r>
                        <a:rPr lang="tr-TR" sz="1400" dirty="0"/>
                        <a:t>207.400</a:t>
                      </a:r>
                    </a:p>
                  </a:txBody>
                  <a:tcPr marL="0" marR="0" marT="0" marB="0" anchor="ctr"/>
                </a:tc>
                <a:tc>
                  <a:txBody>
                    <a:bodyPr/>
                    <a:lstStyle/>
                    <a:p>
                      <a:pPr algn="ctr"/>
                      <a:r>
                        <a:rPr lang="tr-TR" sz="1400" dirty="0"/>
                        <a:t>253.505</a:t>
                      </a:r>
                    </a:p>
                  </a:txBody>
                  <a:tcPr marL="0" marR="0" marT="0" marB="0" anchor="ctr"/>
                </a:tc>
                <a:extLst>
                  <a:ext uri="{0D108BD9-81ED-4DB2-BD59-A6C34878D82A}">
                    <a16:rowId xmlns:a16="http://schemas.microsoft.com/office/drawing/2014/main" val="10006"/>
                  </a:ext>
                </a:extLst>
              </a:tr>
              <a:tr h="268177">
                <a:tc>
                  <a:txBody>
                    <a:bodyPr/>
                    <a:lstStyle/>
                    <a:p>
                      <a:pPr algn="ctr"/>
                      <a:r>
                        <a:rPr lang="tr-TR" sz="1400" b="1" dirty="0"/>
                        <a:t>2024 Ç2</a:t>
                      </a:r>
                    </a:p>
                  </a:txBody>
                  <a:tcPr marL="0" marR="0" marT="0" marB="0" anchor="ctr"/>
                </a:tc>
                <a:tc>
                  <a:txBody>
                    <a:bodyPr/>
                    <a:lstStyle/>
                    <a:p>
                      <a:pPr algn="ctr" fontAlgn="ctr"/>
                      <a:r>
                        <a:rPr lang="tr-TR" sz="1300" b="1" i="0" u="none" strike="noStrike" dirty="0">
                          <a:effectLst/>
                          <a:latin typeface="+mj-lt"/>
                        </a:rPr>
                        <a:t>504.110</a:t>
                      </a:r>
                    </a:p>
                  </a:txBody>
                  <a:tcPr marL="0" marR="0" marT="0" marB="0" anchor="ctr"/>
                </a:tc>
                <a:tc>
                  <a:txBody>
                    <a:bodyPr/>
                    <a:lstStyle/>
                    <a:p>
                      <a:pPr algn="ctr"/>
                      <a:r>
                        <a:rPr lang="tr-TR" sz="1400" dirty="0"/>
                        <a:t>44.691</a:t>
                      </a:r>
                    </a:p>
                  </a:txBody>
                  <a:tcPr marL="0" marR="0" marT="0" marB="0" anchor="ctr">
                    <a:noFill/>
                  </a:tcPr>
                </a:tc>
                <a:tc>
                  <a:txBody>
                    <a:bodyPr/>
                    <a:lstStyle/>
                    <a:p>
                      <a:pPr algn="ctr"/>
                      <a:r>
                        <a:rPr lang="tr-TR" sz="1400" dirty="0"/>
                        <a:t>210.673</a:t>
                      </a:r>
                    </a:p>
                  </a:txBody>
                  <a:tcPr marL="0" marR="0" marT="0" marB="0" anchor="ctr"/>
                </a:tc>
                <a:tc>
                  <a:txBody>
                    <a:bodyPr/>
                    <a:lstStyle/>
                    <a:p>
                      <a:pPr algn="ctr"/>
                      <a:r>
                        <a:rPr lang="tr-TR" sz="1400" dirty="0"/>
                        <a:t>256.611</a:t>
                      </a:r>
                    </a:p>
                  </a:txBody>
                  <a:tcPr marL="0" marR="0" marT="0" marB="0" anchor="ctr"/>
                </a:tc>
                <a:extLst>
                  <a:ext uri="{0D108BD9-81ED-4DB2-BD59-A6C34878D82A}">
                    <a16:rowId xmlns:a16="http://schemas.microsoft.com/office/drawing/2014/main" val="10007"/>
                  </a:ext>
                </a:extLst>
              </a:tr>
              <a:tr h="268177">
                <a:tc>
                  <a:txBody>
                    <a:bodyPr/>
                    <a:lstStyle/>
                    <a:p>
                      <a:pPr algn="ctr"/>
                      <a:r>
                        <a:rPr lang="tr-TR" sz="1400" b="1" dirty="0">
                          <a:latin typeface="+mj-lt"/>
                        </a:rPr>
                        <a:t>2024 Ç3</a:t>
                      </a:r>
                    </a:p>
                  </a:txBody>
                  <a:tcPr marL="0" marR="0" marT="0" marB="0" anchor="b">
                    <a:noFill/>
                  </a:tcPr>
                </a:tc>
                <a:tc>
                  <a:txBody>
                    <a:bodyPr/>
                    <a:lstStyle/>
                    <a:p>
                      <a:pPr algn="ctr" fontAlgn="ctr"/>
                      <a:r>
                        <a:rPr lang="tr-TR" sz="1300" b="1" i="0" u="none" strike="noStrike" dirty="0">
                          <a:effectLst/>
                          <a:latin typeface="+mj-lt"/>
                        </a:rPr>
                        <a:t>516.549</a:t>
                      </a:r>
                    </a:p>
                  </a:txBody>
                  <a:tcPr marL="0" marR="0" marT="0" marB="0" anchor="ctr">
                    <a:noFill/>
                  </a:tcPr>
                </a:tc>
                <a:tc>
                  <a:txBody>
                    <a:bodyPr/>
                    <a:lstStyle/>
                    <a:p>
                      <a:pPr algn="ctr" fontAlgn="ctr"/>
                      <a:r>
                        <a:rPr lang="tr-TR" sz="1400" b="1" i="0" u="none" strike="noStrike" dirty="0">
                          <a:effectLst/>
                          <a:latin typeface="+mj-lt"/>
                        </a:rPr>
                        <a:t>38.372</a:t>
                      </a:r>
                    </a:p>
                  </a:txBody>
                  <a:tcPr marL="0" marR="0" marT="0" marB="0" anchor="ctr">
                    <a:noFill/>
                  </a:tcPr>
                </a:tc>
                <a:tc>
                  <a:txBody>
                    <a:bodyPr/>
                    <a:lstStyle/>
                    <a:p>
                      <a:pPr algn="ctr" fontAlgn="ctr"/>
                      <a:r>
                        <a:rPr lang="tr-TR" sz="1400" b="1" i="0" u="none" strike="noStrike" dirty="0">
                          <a:effectLst/>
                          <a:latin typeface="+mj-lt"/>
                        </a:rPr>
                        <a:t>220.808</a:t>
                      </a:r>
                    </a:p>
                  </a:txBody>
                  <a:tcPr marL="0" marR="0" marT="0" marB="0" anchor="ctr">
                    <a:noFill/>
                  </a:tcPr>
                </a:tc>
                <a:tc>
                  <a:txBody>
                    <a:bodyPr/>
                    <a:lstStyle/>
                    <a:p>
                      <a:pPr algn="ctr" fontAlgn="ctr"/>
                      <a:r>
                        <a:rPr lang="tr-TR" sz="1400" b="1" i="0" u="none" strike="noStrike" dirty="0">
                          <a:effectLst/>
                          <a:latin typeface="+mj-lt"/>
                        </a:rPr>
                        <a:t>266.620</a:t>
                      </a:r>
                    </a:p>
                  </a:txBody>
                  <a:tcPr marL="0" marR="0" marT="0" marB="0" anchor="ctr">
                    <a:noFill/>
                  </a:tcPr>
                </a:tc>
                <a:extLst>
                  <a:ext uri="{0D108BD9-81ED-4DB2-BD59-A6C34878D82A}">
                    <a16:rowId xmlns:a16="http://schemas.microsoft.com/office/drawing/2014/main" val="10008"/>
                  </a:ext>
                </a:extLst>
              </a:tr>
              <a:tr h="268177">
                <a:tc>
                  <a:txBody>
                    <a:bodyPr/>
                    <a:lstStyle/>
                    <a:p>
                      <a:pPr algn="ctr"/>
                      <a:r>
                        <a:rPr lang="tr-TR" sz="1400" b="1" dirty="0"/>
                        <a:t>2024 Ç4</a:t>
                      </a:r>
                    </a:p>
                  </a:txBody>
                  <a:tcPr marL="0" marR="0" marT="0" marB="0" anchor="b">
                    <a:noFill/>
                  </a:tcPr>
                </a:tc>
                <a:tc>
                  <a:txBody>
                    <a:bodyPr/>
                    <a:lstStyle/>
                    <a:p>
                      <a:pPr algn="ctr" fontAlgn="ctr"/>
                      <a:r>
                        <a:rPr lang="tr-TR" sz="1300" b="1" i="0" u="none" strike="noStrike" dirty="0">
                          <a:effectLst/>
                          <a:latin typeface="+mj-lt"/>
                        </a:rPr>
                        <a:t>515.496</a:t>
                      </a:r>
                    </a:p>
                  </a:txBody>
                  <a:tcPr marL="0" marR="0" marT="0" marB="0" anchor="ctr">
                    <a:noFill/>
                  </a:tcPr>
                </a:tc>
                <a:tc>
                  <a:txBody>
                    <a:bodyPr/>
                    <a:lstStyle/>
                    <a:p>
                      <a:pPr algn="ctr" fontAlgn="ctr"/>
                      <a:r>
                        <a:rPr lang="tr-TR" sz="1200" b="1" i="0" u="none" strike="noStrike" dirty="0">
                          <a:effectLst/>
                          <a:latin typeface="Arial" panose="020B0604020202020204" pitchFamily="34" charset="0"/>
                        </a:rPr>
                        <a:t>34.775</a:t>
                      </a:r>
                    </a:p>
                  </a:txBody>
                  <a:tcPr marL="0" marR="0" marT="0" marB="0" anchor="ctr">
                    <a:noFill/>
                  </a:tcPr>
                </a:tc>
                <a:tc>
                  <a:txBody>
                    <a:bodyPr/>
                    <a:lstStyle/>
                    <a:p>
                      <a:pPr algn="ctr"/>
                      <a:r>
                        <a:rPr lang="tr-TR" sz="1400" b="1" dirty="0"/>
                        <a:t>177.539</a:t>
                      </a:r>
                    </a:p>
                  </a:txBody>
                  <a:tcPr marL="0" marR="0" marT="0" marB="0" anchor="ctr">
                    <a:noFill/>
                  </a:tcPr>
                </a:tc>
                <a:tc>
                  <a:txBody>
                    <a:bodyPr/>
                    <a:lstStyle/>
                    <a:p>
                      <a:pPr algn="ctr"/>
                      <a:r>
                        <a:rPr lang="tr-TR" sz="1400" b="1" dirty="0"/>
                        <a:t>303.182</a:t>
                      </a:r>
                    </a:p>
                  </a:txBody>
                  <a:tcPr marL="0" marR="0" marT="0" marB="0" anchor="ctr">
                    <a:noFill/>
                  </a:tcPr>
                </a:tc>
                <a:extLst>
                  <a:ext uri="{0D108BD9-81ED-4DB2-BD59-A6C34878D82A}">
                    <a16:rowId xmlns:a16="http://schemas.microsoft.com/office/drawing/2014/main" val="10009"/>
                  </a:ext>
                </a:extLst>
              </a:tr>
              <a:tr h="268177">
                <a:tc>
                  <a:txBody>
                    <a:bodyPr/>
                    <a:lstStyle/>
                    <a:p>
                      <a:pPr algn="ctr"/>
                      <a:r>
                        <a:rPr lang="tr-TR" sz="1400" b="1" dirty="0"/>
                        <a:t>2025 Ç1</a:t>
                      </a:r>
                    </a:p>
                  </a:txBody>
                  <a:tcPr marL="0" marR="0" marT="0" marB="0" anchor="b">
                    <a:solidFill>
                      <a:srgbClr val="FFFF00"/>
                    </a:solidFill>
                  </a:tcPr>
                </a:tc>
                <a:tc>
                  <a:txBody>
                    <a:bodyPr/>
                    <a:lstStyle/>
                    <a:p>
                      <a:pPr algn="ctr"/>
                      <a:r>
                        <a:rPr lang="tr-TR" sz="1400" b="1" dirty="0"/>
                        <a:t>527.495</a:t>
                      </a:r>
                    </a:p>
                  </a:txBody>
                  <a:tcPr marL="0" marR="0" marT="0" marB="0" anchor="ctr">
                    <a:solidFill>
                      <a:srgbClr val="FFFF00"/>
                    </a:solidFill>
                  </a:tcPr>
                </a:tc>
                <a:tc>
                  <a:txBody>
                    <a:bodyPr/>
                    <a:lstStyle/>
                    <a:p>
                      <a:pPr algn="ctr" fontAlgn="ctr"/>
                      <a:r>
                        <a:rPr lang="tr-TR" sz="1200" b="1" i="0" u="none" strike="noStrike" dirty="0">
                          <a:effectLst/>
                          <a:latin typeface="Arial" panose="020B0604020202020204" pitchFamily="34" charset="0"/>
                        </a:rPr>
                        <a:t>30.096</a:t>
                      </a:r>
                    </a:p>
                  </a:txBody>
                  <a:tcPr marL="0" marR="0" marT="0" marB="0" anchor="ctr">
                    <a:solidFill>
                      <a:srgbClr val="FFFF00"/>
                    </a:solidFill>
                  </a:tcPr>
                </a:tc>
                <a:tc>
                  <a:txBody>
                    <a:bodyPr/>
                    <a:lstStyle/>
                    <a:p>
                      <a:pPr algn="ctr"/>
                      <a:r>
                        <a:rPr lang="tr-TR" sz="1400" b="1" dirty="0"/>
                        <a:t>188.711</a:t>
                      </a:r>
                    </a:p>
                  </a:txBody>
                  <a:tcPr marL="0" marR="0" marT="0" marB="0" anchor="ctr">
                    <a:solidFill>
                      <a:srgbClr val="FFFF00"/>
                    </a:solidFill>
                  </a:tcPr>
                </a:tc>
                <a:tc>
                  <a:txBody>
                    <a:bodyPr/>
                    <a:lstStyle/>
                    <a:p>
                      <a:pPr algn="ctr"/>
                      <a:r>
                        <a:rPr lang="tr-TR" sz="1400" b="1" dirty="0"/>
                        <a:t>308.688</a:t>
                      </a:r>
                    </a:p>
                  </a:txBody>
                  <a:tcPr marL="0" marR="0" marT="0" marB="0" anchor="ctr">
                    <a:solidFill>
                      <a:srgbClr val="FFFF00"/>
                    </a:solidFill>
                  </a:tcPr>
                </a:tc>
                <a:extLst>
                  <a:ext uri="{0D108BD9-81ED-4DB2-BD59-A6C34878D82A}">
                    <a16:rowId xmlns:a16="http://schemas.microsoft.com/office/drawing/2014/main" val="10010"/>
                  </a:ext>
                </a:extLst>
              </a:tr>
              <a:tr h="268177">
                <a:tc>
                  <a:txBody>
                    <a:bodyPr/>
                    <a:lstStyle/>
                    <a:p>
                      <a:pPr algn="ctr"/>
                      <a:endParaRPr lang="tr-TR" sz="1400" b="1" dirty="0"/>
                    </a:p>
                  </a:txBody>
                  <a:tcPr marL="0" marR="0" marT="0" marB="0" anchor="b">
                    <a:noFill/>
                  </a:tcPr>
                </a:tc>
                <a:tc>
                  <a:txBody>
                    <a:bodyPr/>
                    <a:lstStyle/>
                    <a:p>
                      <a:pPr algn="ctr"/>
                      <a:endParaRPr lang="tr-TR" sz="1400" b="1" dirty="0"/>
                    </a:p>
                  </a:txBody>
                  <a:tcPr marL="0" marR="0" marT="0" marB="0" anchor="ctr">
                    <a:noFill/>
                  </a:tcPr>
                </a:tc>
                <a:tc>
                  <a:txBody>
                    <a:bodyPr/>
                    <a:lstStyle/>
                    <a:p>
                      <a:pPr algn="ctr"/>
                      <a:endParaRPr lang="tr-TR" sz="1400" b="1"/>
                    </a:p>
                  </a:txBody>
                  <a:tcPr marL="0" marR="0" marT="0" marB="0" anchor="ctr">
                    <a:noFill/>
                  </a:tcPr>
                </a:tc>
                <a:tc>
                  <a:txBody>
                    <a:bodyPr/>
                    <a:lstStyle/>
                    <a:p>
                      <a:pPr algn="ctr"/>
                      <a:endParaRPr lang="tr-TR" sz="1400" b="1" dirty="0"/>
                    </a:p>
                  </a:txBody>
                  <a:tcPr marL="0" marR="0" marT="0" marB="0" anchor="ctr"/>
                </a:tc>
                <a:tc>
                  <a:txBody>
                    <a:bodyPr/>
                    <a:lstStyle/>
                    <a:p>
                      <a:pPr algn="ctr"/>
                      <a:endParaRPr lang="tr-TR" sz="1400" b="1"/>
                    </a:p>
                  </a:txBody>
                  <a:tcPr marL="0" marR="0" marT="0" marB="0" anchor="ctr"/>
                </a:tc>
                <a:extLst>
                  <a:ext uri="{0D108BD9-81ED-4DB2-BD59-A6C34878D82A}">
                    <a16:rowId xmlns:a16="http://schemas.microsoft.com/office/drawing/2014/main" val="10011"/>
                  </a:ext>
                </a:extLst>
              </a:tr>
              <a:tr h="268177">
                <a:tc>
                  <a:txBody>
                    <a:bodyPr/>
                    <a:lstStyle/>
                    <a:p>
                      <a:pPr algn="ctr"/>
                      <a:endParaRPr lang="tr-TR" sz="1400" b="1" dirty="0"/>
                    </a:p>
                  </a:txBody>
                  <a:tcPr marL="0" marR="0" marT="0" marB="0" anchor="b">
                    <a:noFill/>
                  </a:tcPr>
                </a:tc>
                <a:tc>
                  <a:txBody>
                    <a:bodyPr/>
                    <a:lstStyle/>
                    <a:p>
                      <a:pPr algn="ctr"/>
                      <a:endParaRPr lang="tr-TR" sz="1400" b="1" dirty="0"/>
                    </a:p>
                  </a:txBody>
                  <a:tcPr marL="0" marR="0" marT="0" marB="0" anchor="ctr">
                    <a:noFill/>
                  </a:tcPr>
                </a:tc>
                <a:tc>
                  <a:txBody>
                    <a:bodyPr/>
                    <a:lstStyle/>
                    <a:p>
                      <a:pPr algn="ctr"/>
                      <a:endParaRPr lang="tr-TR" sz="1400" b="1"/>
                    </a:p>
                  </a:txBody>
                  <a:tcPr marL="0" marR="0" marT="0" marB="0" anchor="ctr">
                    <a:noFill/>
                  </a:tcPr>
                </a:tc>
                <a:tc>
                  <a:txBody>
                    <a:bodyPr/>
                    <a:lstStyle/>
                    <a:p>
                      <a:pPr algn="ctr"/>
                      <a:endParaRPr lang="tr-TR" sz="1400" b="1"/>
                    </a:p>
                  </a:txBody>
                  <a:tcPr marL="0" marR="0" marT="0" marB="0" anchor="ctr"/>
                </a:tc>
                <a:tc>
                  <a:txBody>
                    <a:bodyPr/>
                    <a:lstStyle/>
                    <a:p>
                      <a:pPr algn="ctr"/>
                      <a:endParaRPr lang="tr-TR" sz="1400" b="1"/>
                    </a:p>
                  </a:txBody>
                  <a:tcPr marL="0" marR="0" marT="0" marB="0" anchor="ctr"/>
                </a:tc>
                <a:extLst>
                  <a:ext uri="{0D108BD9-81ED-4DB2-BD59-A6C34878D82A}">
                    <a16:rowId xmlns:a16="http://schemas.microsoft.com/office/drawing/2014/main" val="10012"/>
                  </a:ext>
                </a:extLst>
              </a:tr>
              <a:tr h="268177">
                <a:tc>
                  <a:txBody>
                    <a:bodyPr/>
                    <a:lstStyle/>
                    <a:p>
                      <a:pPr algn="ctr"/>
                      <a:endParaRPr lang="tr-TR" sz="1400" b="1"/>
                    </a:p>
                  </a:txBody>
                  <a:tcPr marL="0" marR="0" marT="0" marB="0" anchor="b">
                    <a:noFill/>
                  </a:tcPr>
                </a:tc>
                <a:tc>
                  <a:txBody>
                    <a:bodyPr/>
                    <a:lstStyle/>
                    <a:p>
                      <a:pPr algn="ctr"/>
                      <a:endParaRPr lang="tr-TR" sz="1400" b="1" dirty="0"/>
                    </a:p>
                  </a:txBody>
                  <a:tcPr marL="0" marR="0" marT="0" marB="0" anchor="ctr">
                    <a:noFill/>
                  </a:tcPr>
                </a:tc>
                <a:tc>
                  <a:txBody>
                    <a:bodyPr/>
                    <a:lstStyle/>
                    <a:p>
                      <a:pPr algn="ctr"/>
                      <a:endParaRPr lang="tr-TR" sz="1400" b="1"/>
                    </a:p>
                  </a:txBody>
                  <a:tcPr marL="0" marR="0" marT="0" marB="0" anchor="ctr">
                    <a:noFill/>
                  </a:tcPr>
                </a:tc>
                <a:tc>
                  <a:txBody>
                    <a:bodyPr/>
                    <a:lstStyle/>
                    <a:p>
                      <a:pPr algn="ctr"/>
                      <a:endParaRPr lang="tr-TR" sz="1400" b="1" dirty="0"/>
                    </a:p>
                  </a:txBody>
                  <a:tcPr marL="0" marR="0" marT="0" marB="0" anchor="ctr"/>
                </a:tc>
                <a:tc>
                  <a:txBody>
                    <a:bodyPr/>
                    <a:lstStyle/>
                    <a:p>
                      <a:pPr algn="ctr"/>
                      <a:endParaRPr lang="tr-TR" sz="1400" b="1"/>
                    </a:p>
                  </a:txBody>
                  <a:tcPr marL="0" marR="0" marT="0" marB="0" anchor="ctr"/>
                </a:tc>
                <a:extLst>
                  <a:ext uri="{0D108BD9-81ED-4DB2-BD59-A6C34878D82A}">
                    <a16:rowId xmlns:a16="http://schemas.microsoft.com/office/drawing/2014/main" val="10013"/>
                  </a:ext>
                </a:extLst>
              </a:tr>
              <a:tr h="268177">
                <a:tc>
                  <a:txBody>
                    <a:bodyPr/>
                    <a:lstStyle/>
                    <a:p>
                      <a:pPr algn="ctr"/>
                      <a:endParaRPr lang="tr-TR" sz="1400" b="1"/>
                    </a:p>
                  </a:txBody>
                  <a:tcPr marL="0" marR="0" marT="0" marB="0" anchor="b">
                    <a:noFill/>
                  </a:tcPr>
                </a:tc>
                <a:tc>
                  <a:txBody>
                    <a:bodyPr/>
                    <a:lstStyle/>
                    <a:p>
                      <a:pPr algn="ctr"/>
                      <a:endParaRPr lang="tr-TR" sz="1400" b="1" dirty="0"/>
                    </a:p>
                  </a:txBody>
                  <a:tcPr marL="0" marR="0" marT="0" marB="0" anchor="ctr">
                    <a:noFill/>
                  </a:tcPr>
                </a:tc>
                <a:tc>
                  <a:txBody>
                    <a:bodyPr/>
                    <a:lstStyle/>
                    <a:p>
                      <a:pPr algn="ctr"/>
                      <a:endParaRPr lang="tr-TR" sz="1400" b="1" dirty="0"/>
                    </a:p>
                  </a:txBody>
                  <a:tcPr marL="0" marR="0" marT="0" marB="0" anchor="ctr">
                    <a:noFill/>
                  </a:tcPr>
                </a:tc>
                <a:tc>
                  <a:txBody>
                    <a:bodyPr/>
                    <a:lstStyle/>
                    <a:p>
                      <a:pPr algn="ctr"/>
                      <a:endParaRPr lang="tr-TR" sz="1400" b="1" dirty="0"/>
                    </a:p>
                  </a:txBody>
                  <a:tcPr marL="0" marR="0" marT="0" marB="0" anchor="ctr"/>
                </a:tc>
                <a:tc>
                  <a:txBody>
                    <a:bodyPr/>
                    <a:lstStyle/>
                    <a:p>
                      <a:pPr algn="ctr"/>
                      <a:endParaRPr lang="tr-TR" sz="1400" b="1"/>
                    </a:p>
                  </a:txBody>
                  <a:tcPr marL="0" marR="0" marT="0" marB="0" anchor="ctr"/>
                </a:tc>
                <a:extLst>
                  <a:ext uri="{0D108BD9-81ED-4DB2-BD59-A6C34878D82A}">
                    <a16:rowId xmlns:a16="http://schemas.microsoft.com/office/drawing/2014/main" val="10014"/>
                  </a:ext>
                </a:extLst>
              </a:tr>
              <a:tr h="268177">
                <a:tc>
                  <a:txBody>
                    <a:bodyPr/>
                    <a:lstStyle/>
                    <a:p>
                      <a:pPr algn="ctr"/>
                      <a:endParaRPr lang="tr-TR" sz="1400" b="1" dirty="0"/>
                    </a:p>
                  </a:txBody>
                  <a:tcPr marL="0" marR="0" marT="0" marB="0" anchor="b">
                    <a:noFill/>
                  </a:tcPr>
                </a:tc>
                <a:tc>
                  <a:txBody>
                    <a:bodyPr/>
                    <a:lstStyle/>
                    <a:p>
                      <a:pPr algn="ctr"/>
                      <a:endParaRPr lang="tr-TR" sz="1400" b="1" dirty="0"/>
                    </a:p>
                  </a:txBody>
                  <a:tcPr marL="0" marR="0" marT="0" marB="0" anchor="ctr">
                    <a:noFill/>
                  </a:tcPr>
                </a:tc>
                <a:tc>
                  <a:txBody>
                    <a:bodyPr/>
                    <a:lstStyle/>
                    <a:p>
                      <a:pPr algn="ctr"/>
                      <a:endParaRPr lang="tr-TR" sz="1400" b="1" dirty="0"/>
                    </a:p>
                  </a:txBody>
                  <a:tcPr marL="0" marR="0" marT="0" marB="0" anchor="ctr">
                    <a:noFill/>
                  </a:tcPr>
                </a:tc>
                <a:tc>
                  <a:txBody>
                    <a:bodyPr/>
                    <a:lstStyle/>
                    <a:p>
                      <a:pPr algn="ctr"/>
                      <a:endParaRPr lang="tr-TR" sz="1400" b="1" dirty="0"/>
                    </a:p>
                  </a:txBody>
                  <a:tcPr marL="0" marR="0" marT="0" marB="0" anchor="ctr"/>
                </a:tc>
                <a:tc>
                  <a:txBody>
                    <a:bodyPr/>
                    <a:lstStyle/>
                    <a:p>
                      <a:pPr algn="ctr"/>
                      <a:endParaRPr lang="tr-TR" sz="1400" b="1" dirty="0"/>
                    </a:p>
                  </a:txBody>
                  <a:tcPr marL="0" marR="0" marT="0" marB="0" anchor="ctr"/>
                </a:tc>
                <a:extLst>
                  <a:ext uri="{0D108BD9-81ED-4DB2-BD59-A6C34878D82A}">
                    <a16:rowId xmlns:a16="http://schemas.microsoft.com/office/drawing/2014/main" val="10015"/>
                  </a:ext>
                </a:extLst>
              </a:tr>
              <a:tr h="268177">
                <a:tc>
                  <a:txBody>
                    <a:bodyPr/>
                    <a:lstStyle/>
                    <a:p>
                      <a:pPr algn="ctr"/>
                      <a:endParaRPr lang="tr-TR" sz="1400" b="1"/>
                    </a:p>
                  </a:txBody>
                  <a:tcPr marL="0" marR="0" marT="0" marB="0" anchor="b">
                    <a:noFill/>
                  </a:tcPr>
                </a:tc>
                <a:tc>
                  <a:txBody>
                    <a:bodyPr/>
                    <a:lstStyle/>
                    <a:p>
                      <a:pPr algn="ctr"/>
                      <a:endParaRPr lang="tr-TR" sz="1400" b="1" dirty="0"/>
                    </a:p>
                  </a:txBody>
                  <a:tcPr marL="0" marR="0" marT="0" marB="0" anchor="ctr">
                    <a:noFill/>
                  </a:tcPr>
                </a:tc>
                <a:tc>
                  <a:txBody>
                    <a:bodyPr/>
                    <a:lstStyle/>
                    <a:p>
                      <a:pPr algn="ctr"/>
                      <a:endParaRPr lang="tr-TR" sz="1400" b="1"/>
                    </a:p>
                  </a:txBody>
                  <a:tcPr marL="0" marR="0" marT="0" marB="0" anchor="ctr">
                    <a:noFill/>
                  </a:tcPr>
                </a:tc>
                <a:tc>
                  <a:txBody>
                    <a:bodyPr/>
                    <a:lstStyle/>
                    <a:p>
                      <a:pPr algn="ctr"/>
                      <a:endParaRPr lang="tr-TR" sz="1400" b="1" dirty="0"/>
                    </a:p>
                  </a:txBody>
                  <a:tcPr marL="0" marR="0" marT="0" marB="0" anchor="ctr"/>
                </a:tc>
                <a:tc>
                  <a:txBody>
                    <a:bodyPr/>
                    <a:lstStyle/>
                    <a:p>
                      <a:pPr algn="ctr"/>
                      <a:endParaRPr lang="tr-TR" sz="1400" b="1"/>
                    </a:p>
                  </a:txBody>
                  <a:tcPr marL="0" marR="0" marT="0" marB="0" anchor="ctr"/>
                </a:tc>
                <a:extLst>
                  <a:ext uri="{0D108BD9-81ED-4DB2-BD59-A6C34878D82A}">
                    <a16:rowId xmlns:a16="http://schemas.microsoft.com/office/drawing/2014/main" val="10016"/>
                  </a:ext>
                </a:extLst>
              </a:tr>
              <a:tr h="268177">
                <a:tc>
                  <a:txBody>
                    <a:bodyPr/>
                    <a:lstStyle/>
                    <a:p>
                      <a:pPr algn="ctr"/>
                      <a:endParaRPr lang="tr-TR" sz="1400" b="1"/>
                    </a:p>
                  </a:txBody>
                  <a:tcPr marL="0" marR="0" marT="0" marB="0" anchor="ctr">
                    <a:noFill/>
                  </a:tcPr>
                </a:tc>
                <a:tc>
                  <a:txBody>
                    <a:bodyPr/>
                    <a:lstStyle/>
                    <a:p>
                      <a:pPr algn="ctr"/>
                      <a:endParaRPr lang="tr-TR" sz="1400" b="1" dirty="0"/>
                    </a:p>
                  </a:txBody>
                  <a:tcPr marL="0" marR="0" marT="0" marB="0" anchor="ctr">
                    <a:noFill/>
                  </a:tcPr>
                </a:tc>
                <a:tc>
                  <a:txBody>
                    <a:bodyPr/>
                    <a:lstStyle/>
                    <a:p>
                      <a:pPr algn="ctr"/>
                      <a:endParaRPr lang="tr-TR" sz="1400" b="1"/>
                    </a:p>
                  </a:txBody>
                  <a:tcPr marL="0" marR="0" marT="0" marB="0" anchor="ctr">
                    <a:noFill/>
                  </a:tcPr>
                </a:tc>
                <a:tc>
                  <a:txBody>
                    <a:bodyPr/>
                    <a:lstStyle/>
                    <a:p>
                      <a:pPr algn="ctr"/>
                      <a:endParaRPr lang="tr-TR" sz="1400" b="1" dirty="0"/>
                    </a:p>
                  </a:txBody>
                  <a:tcPr marL="0" marR="0" marT="0" marB="0" anchor="ctr"/>
                </a:tc>
                <a:tc>
                  <a:txBody>
                    <a:bodyPr/>
                    <a:lstStyle/>
                    <a:p>
                      <a:pPr algn="ctr"/>
                      <a:endParaRPr lang="tr-TR" sz="1400" b="1" dirty="0"/>
                    </a:p>
                  </a:txBody>
                  <a:tcPr marL="0" marR="0" marT="0" marB="0" anchor="ctr"/>
                </a:tc>
                <a:extLst>
                  <a:ext uri="{0D108BD9-81ED-4DB2-BD59-A6C34878D82A}">
                    <a16:rowId xmlns:a16="http://schemas.microsoft.com/office/drawing/2014/main" val="10018"/>
                  </a:ext>
                </a:extLst>
              </a:tr>
              <a:tr h="268177">
                <a:tc>
                  <a:txBody>
                    <a:bodyPr/>
                    <a:lstStyle/>
                    <a:p>
                      <a:pPr algn="ctr"/>
                      <a:endParaRPr lang="tr-TR" sz="1400" b="1"/>
                    </a:p>
                  </a:txBody>
                  <a:tcPr marL="0" marR="0" marT="0" marB="0" anchor="ctr">
                    <a:noFill/>
                  </a:tcPr>
                </a:tc>
                <a:tc>
                  <a:txBody>
                    <a:bodyPr/>
                    <a:lstStyle/>
                    <a:p>
                      <a:pPr algn="ctr"/>
                      <a:endParaRPr lang="tr-TR" sz="1400" b="1" dirty="0"/>
                    </a:p>
                  </a:txBody>
                  <a:tcPr marL="0" marR="0" marT="0" marB="0" anchor="ctr">
                    <a:noFill/>
                  </a:tcPr>
                </a:tc>
                <a:tc>
                  <a:txBody>
                    <a:bodyPr/>
                    <a:lstStyle/>
                    <a:p>
                      <a:pPr algn="ctr"/>
                      <a:endParaRPr lang="tr-TR" sz="1400" b="1"/>
                    </a:p>
                  </a:txBody>
                  <a:tcPr marL="0" marR="0" marT="0" marB="0" anchor="ctr">
                    <a:noFill/>
                  </a:tcPr>
                </a:tc>
                <a:tc>
                  <a:txBody>
                    <a:bodyPr/>
                    <a:lstStyle/>
                    <a:p>
                      <a:pPr algn="ctr"/>
                      <a:endParaRPr lang="tr-TR" sz="1400" b="1"/>
                    </a:p>
                  </a:txBody>
                  <a:tcPr marL="0" marR="0" marT="0" marB="0" anchor="ctr"/>
                </a:tc>
                <a:tc>
                  <a:txBody>
                    <a:bodyPr/>
                    <a:lstStyle/>
                    <a:p>
                      <a:pPr algn="ctr"/>
                      <a:endParaRPr lang="tr-TR" sz="1400" b="1" dirty="0"/>
                    </a:p>
                  </a:txBody>
                  <a:tcPr marL="0" marR="0" marT="0" marB="0" anchor="ctr"/>
                </a:tc>
                <a:extLst>
                  <a:ext uri="{0D108BD9-81ED-4DB2-BD59-A6C34878D82A}">
                    <a16:rowId xmlns:a16="http://schemas.microsoft.com/office/drawing/2014/main" val="2195924079"/>
                  </a:ext>
                </a:extLst>
              </a:tr>
              <a:tr h="268177">
                <a:tc>
                  <a:txBody>
                    <a:bodyPr/>
                    <a:lstStyle/>
                    <a:p>
                      <a:pPr algn="ctr"/>
                      <a:endParaRPr lang="tr-TR" sz="1400" b="1"/>
                    </a:p>
                  </a:txBody>
                  <a:tcPr marL="0" marR="0" marT="0" marB="0" anchor="ctr">
                    <a:noFill/>
                  </a:tcPr>
                </a:tc>
                <a:tc>
                  <a:txBody>
                    <a:bodyPr/>
                    <a:lstStyle/>
                    <a:p>
                      <a:pPr algn="ctr"/>
                      <a:endParaRPr lang="tr-TR" sz="1400" b="1" dirty="0"/>
                    </a:p>
                  </a:txBody>
                  <a:tcPr marL="0" marR="0" marT="0" marB="0" anchor="ctr">
                    <a:noFill/>
                  </a:tcPr>
                </a:tc>
                <a:tc>
                  <a:txBody>
                    <a:bodyPr/>
                    <a:lstStyle/>
                    <a:p>
                      <a:pPr algn="ctr"/>
                      <a:endParaRPr lang="tr-TR" sz="1400" b="1"/>
                    </a:p>
                  </a:txBody>
                  <a:tcPr marL="0" marR="0" marT="0" marB="0" anchor="ctr">
                    <a:noFill/>
                  </a:tcPr>
                </a:tc>
                <a:tc>
                  <a:txBody>
                    <a:bodyPr/>
                    <a:lstStyle/>
                    <a:p>
                      <a:pPr algn="ctr"/>
                      <a:endParaRPr lang="tr-TR" sz="1400" b="1"/>
                    </a:p>
                  </a:txBody>
                  <a:tcPr marL="0" marR="0" marT="0" marB="0" anchor="ctr"/>
                </a:tc>
                <a:tc>
                  <a:txBody>
                    <a:bodyPr/>
                    <a:lstStyle/>
                    <a:p>
                      <a:pPr algn="ctr"/>
                      <a:endParaRPr lang="tr-TR" sz="1400" b="1" dirty="0"/>
                    </a:p>
                  </a:txBody>
                  <a:tcPr marL="0" marR="0" marT="0" marB="0" anchor="ctr"/>
                </a:tc>
                <a:extLst>
                  <a:ext uri="{0D108BD9-81ED-4DB2-BD59-A6C34878D82A}">
                    <a16:rowId xmlns:a16="http://schemas.microsoft.com/office/drawing/2014/main" val="10020"/>
                  </a:ext>
                </a:extLst>
              </a:tr>
            </a:tbl>
          </a:graphicData>
        </a:graphic>
      </p:graphicFrame>
      <p:sp>
        <p:nvSpPr>
          <p:cNvPr id="4" name="1 Başlık"/>
          <p:cNvSpPr txBox="1">
            <a:spLocks/>
          </p:cNvSpPr>
          <p:nvPr/>
        </p:nvSpPr>
        <p:spPr>
          <a:xfrm>
            <a:off x="461864" y="118906"/>
            <a:ext cx="8229600" cy="61620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sz="1800" b="1" dirty="0">
                <a:latin typeface="Times New Roman" pitchFamily="18" charset="0"/>
                <a:cs typeface="Times New Roman" pitchFamily="18" charset="0"/>
              </a:rPr>
              <a:t>30 Eylül 2025</a:t>
            </a:r>
            <a:endParaRPr lang="tr-TR" sz="1800" b="1" dirty="0">
              <a:latin typeface="Arial" pitchFamily="34" charset="0"/>
              <a:cs typeface="Arial" pitchFamily="34" charset="0"/>
            </a:endParaRPr>
          </a:p>
        </p:txBody>
      </p:sp>
    </p:spTree>
    <p:extLst>
      <p:ext uri="{BB962C8B-B14F-4D97-AF65-F5344CB8AC3E}">
        <p14:creationId xmlns:p14="http://schemas.microsoft.com/office/powerpoint/2010/main" val="3525601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Dikdörtgen"/>
          <p:cNvSpPr/>
          <p:nvPr/>
        </p:nvSpPr>
        <p:spPr>
          <a:xfrm>
            <a:off x="357158" y="357166"/>
            <a:ext cx="8286808" cy="1354217"/>
          </a:xfrm>
          <a:prstGeom prst="rect">
            <a:avLst/>
          </a:prstGeom>
        </p:spPr>
        <p:txBody>
          <a:bodyPr wrap="square">
            <a:spAutoFit/>
          </a:bodyPr>
          <a:lstStyle/>
          <a:p>
            <a:pPr algn="ctr"/>
            <a:r>
              <a:rPr lang="tr-TR" sz="2200" b="1" dirty="0">
                <a:latin typeface="Times New Roman" pitchFamily="18" charset="0"/>
                <a:cs typeface="Times New Roman" pitchFamily="18" charset="0"/>
              </a:rPr>
              <a:t>TÜRKİYE’NİN BRÜT DIŞ BORÇ STOĞU  (MİLYON DOLAR)</a:t>
            </a:r>
          </a:p>
          <a:p>
            <a:pPr algn="ctr"/>
            <a:r>
              <a:rPr lang="tr-TR" sz="2400" b="1" dirty="0">
                <a:latin typeface="Times New Roman" pitchFamily="18" charset="0"/>
                <a:cs typeface="Times New Roman" pitchFamily="18" charset="0"/>
              </a:rPr>
              <a:t>(2000-2025)</a:t>
            </a:r>
            <a:br>
              <a:rPr lang="tr-TR" b="1" dirty="0">
                <a:latin typeface="Times New Roman" pitchFamily="18" charset="0"/>
                <a:cs typeface="Times New Roman" pitchFamily="18" charset="0"/>
              </a:rPr>
            </a:br>
            <a:r>
              <a:rPr lang="tr-TR" b="1" dirty="0">
                <a:latin typeface="Times New Roman" pitchFamily="18" charset="0"/>
                <a:cs typeface="Times New Roman" pitchFamily="18" charset="0"/>
              </a:rPr>
              <a:t> </a:t>
            </a:r>
            <a:br>
              <a:rPr lang="tr-TR" b="1" dirty="0">
                <a:latin typeface="Times New Roman" pitchFamily="18" charset="0"/>
                <a:cs typeface="Times New Roman" pitchFamily="18" charset="0"/>
              </a:rPr>
            </a:br>
            <a:endParaRPr lang="tr-TR" dirty="0"/>
          </a:p>
        </p:txBody>
      </p:sp>
      <p:sp>
        <p:nvSpPr>
          <p:cNvPr id="5" name="4 Dikdörtgen"/>
          <p:cNvSpPr/>
          <p:nvPr/>
        </p:nvSpPr>
        <p:spPr>
          <a:xfrm>
            <a:off x="214282" y="214290"/>
            <a:ext cx="8643998" cy="63579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7" name="1 Grafik"/>
          <p:cNvGraphicFramePr/>
          <p:nvPr>
            <p:extLst>
              <p:ext uri="{D42A27DB-BD31-4B8C-83A1-F6EECF244321}">
                <p14:modId xmlns:p14="http://schemas.microsoft.com/office/powerpoint/2010/main" val="3256960266"/>
              </p:ext>
            </p:extLst>
          </p:nvPr>
        </p:nvGraphicFramePr>
        <p:xfrm>
          <a:off x="357158" y="1071546"/>
          <a:ext cx="8358246" cy="53578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87308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385481" y="394447"/>
            <a:ext cx="8534399" cy="854080"/>
          </a:xfrm>
          <a:prstGeom prst="rect">
            <a:avLst/>
          </a:prstGeom>
        </p:spPr>
        <p:txBody>
          <a:bodyPr wrap="square">
            <a:spAutoFit/>
          </a:bodyPr>
          <a:lstStyle/>
          <a:p>
            <a:pPr algn="ctr"/>
            <a:r>
              <a:rPr lang="tr-TR" b="1" dirty="0">
                <a:latin typeface="Times New Roman" pitchFamily="18" charset="0"/>
                <a:cs typeface="Times New Roman" pitchFamily="18" charset="0"/>
              </a:rPr>
              <a:t>TÜRKİYE</a:t>
            </a:r>
            <a:r>
              <a:rPr lang="en-US" b="1" dirty="0">
                <a:latin typeface="Times New Roman" pitchFamily="18" charset="0"/>
                <a:cs typeface="Times New Roman" pitchFamily="18" charset="0"/>
              </a:rPr>
              <a:t> </a:t>
            </a:r>
            <a:r>
              <a:rPr lang="tr-TR" b="1" dirty="0">
                <a:latin typeface="Times New Roman" pitchFamily="18" charset="0"/>
                <a:cs typeface="Times New Roman" pitchFamily="18" charset="0"/>
              </a:rPr>
              <a:t>NİN TOPLAM DIŞ BORCUNUN  MİLLİ GELİRİNE  ORANI (%)</a:t>
            </a:r>
          </a:p>
          <a:p>
            <a:pPr algn="ctr"/>
            <a:r>
              <a:rPr lang="tr-TR" b="1" dirty="0">
                <a:latin typeface="Times New Roman" pitchFamily="18" charset="0"/>
                <a:cs typeface="Times New Roman" pitchFamily="18" charset="0"/>
              </a:rPr>
              <a:t>(2000-2025)</a:t>
            </a:r>
            <a:br>
              <a:rPr lang="tr-TR" sz="1350" b="1" dirty="0">
                <a:latin typeface="Times New Roman" pitchFamily="18" charset="0"/>
                <a:cs typeface="Times New Roman" pitchFamily="18" charset="0"/>
              </a:rPr>
            </a:br>
            <a:endParaRPr lang="tr-TR" sz="1350" dirty="0"/>
          </a:p>
        </p:txBody>
      </p:sp>
      <p:graphicFrame>
        <p:nvGraphicFramePr>
          <p:cNvPr id="5" name="1 Grafik"/>
          <p:cNvGraphicFramePr/>
          <p:nvPr>
            <p:extLst>
              <p:ext uri="{D42A27DB-BD31-4B8C-83A1-F6EECF244321}">
                <p14:modId xmlns:p14="http://schemas.microsoft.com/office/powerpoint/2010/main" val="3922177874"/>
              </p:ext>
            </p:extLst>
          </p:nvPr>
        </p:nvGraphicFramePr>
        <p:xfrm>
          <a:off x="507871" y="1012054"/>
          <a:ext cx="8534399" cy="5099926"/>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7C6AA878-EC65-47A7-A0D7-6159E9432071}"/>
              </a:ext>
            </a:extLst>
          </p:cNvPr>
          <p:cNvSpPr>
            <a:spLocks noGrp="1"/>
          </p:cNvSpPr>
          <p:nvPr>
            <p:ph type="sldNum" sz="quarter" idx="12"/>
          </p:nvPr>
        </p:nvSpPr>
        <p:spPr/>
        <p:txBody>
          <a:bodyPr/>
          <a:lstStyle/>
          <a:p>
            <a:fld id="{D66E2FE0-E694-4F4E-8A37-FAE1497D3405}" type="slidenum">
              <a:rPr lang="tr-TR" smtClean="0"/>
              <a:t>32</a:t>
            </a:fld>
            <a:endParaRPr lang="tr-TR"/>
          </a:p>
        </p:txBody>
      </p:sp>
      <p:sp>
        <p:nvSpPr>
          <p:cNvPr id="4" name="Metin kutusu 3">
            <a:extLst>
              <a:ext uri="{FF2B5EF4-FFF2-40B4-BE49-F238E27FC236}">
                <a16:creationId xmlns:a16="http://schemas.microsoft.com/office/drawing/2014/main" id="{26DB9FD4-45D8-C110-6365-EC38D75D79BB}"/>
              </a:ext>
            </a:extLst>
          </p:cNvPr>
          <p:cNvSpPr txBox="1"/>
          <p:nvPr/>
        </p:nvSpPr>
        <p:spPr>
          <a:xfrm rot="10800000" flipV="1">
            <a:off x="8025413" y="3027273"/>
            <a:ext cx="894467" cy="461665"/>
          </a:xfrm>
          <a:prstGeom prst="rect">
            <a:avLst/>
          </a:prstGeom>
          <a:noFill/>
          <a:ln>
            <a:solidFill>
              <a:schemeClr val="accent1"/>
            </a:solidFill>
          </a:ln>
        </p:spPr>
        <p:txBody>
          <a:bodyPr wrap="square" rtlCol="0">
            <a:spAutoFit/>
          </a:bodyPr>
          <a:lstStyle/>
          <a:p>
            <a:r>
              <a:rPr lang="tr-TR" sz="1200" b="1" dirty="0"/>
              <a:t>2025 Ç1</a:t>
            </a:r>
          </a:p>
          <a:p>
            <a:r>
              <a:rPr lang="tr-TR" sz="1200" b="1" dirty="0"/>
              <a:t>% 38,5</a:t>
            </a:r>
          </a:p>
        </p:txBody>
      </p:sp>
    </p:spTree>
    <p:extLst>
      <p:ext uri="{BB962C8B-B14F-4D97-AF65-F5344CB8AC3E}">
        <p14:creationId xmlns:p14="http://schemas.microsoft.com/office/powerpoint/2010/main" val="2017193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6.</a:t>
            </a:r>
            <a:endParaRPr lang="tr-TR" b="1" dirty="0">
              <a:latin typeface="Times New Roman" pitchFamily="18" charset="0"/>
              <a:cs typeface="Times New Roman" pitchFamily="18" charset="0"/>
            </a:endParaRPr>
          </a:p>
          <a:p>
            <a:pPr marL="457200" indent="-457200" algn="ctr" fontAlgn="base">
              <a:buClrTx/>
              <a:buNone/>
            </a:pPr>
            <a:r>
              <a:rPr lang="it-IT" sz="3600" b="1" dirty="0">
                <a:latin typeface="Times New Roman" pitchFamily="18" charset="0"/>
                <a:cs typeface="Times New Roman" pitchFamily="18" charset="0"/>
              </a:rPr>
              <a:t>DIŞ TİCARET </a:t>
            </a:r>
            <a:endParaRPr lang="tr-TR" sz="3600" b="1" dirty="0">
              <a:latin typeface="Times New Roman" pitchFamily="18" charset="0"/>
              <a:cs typeface="Times New Roman" pitchFamily="18" charset="0"/>
            </a:endParaRPr>
          </a:p>
          <a:p>
            <a:pPr marL="457200" indent="-457200" algn="ctr" fontAlgn="base">
              <a:buClrTx/>
              <a:buNone/>
            </a:pPr>
            <a:r>
              <a:rPr lang="it-IT" sz="3600" b="1" dirty="0">
                <a:latin typeface="Times New Roman" pitchFamily="18" charset="0"/>
                <a:cs typeface="Times New Roman" pitchFamily="18" charset="0"/>
              </a:rPr>
              <a:t>VE </a:t>
            </a:r>
            <a:endParaRPr lang="tr-TR" sz="3600" b="1" dirty="0">
              <a:latin typeface="Times New Roman" pitchFamily="18" charset="0"/>
              <a:cs typeface="Times New Roman" pitchFamily="18" charset="0"/>
            </a:endParaRPr>
          </a:p>
          <a:p>
            <a:pPr marL="457200" indent="-457200" algn="ctr" fontAlgn="base">
              <a:buClrTx/>
              <a:buNone/>
            </a:pPr>
            <a:r>
              <a:rPr lang="it-IT" sz="3600" b="1" dirty="0">
                <a:latin typeface="Times New Roman" pitchFamily="18" charset="0"/>
                <a:cs typeface="Times New Roman" pitchFamily="18" charset="0"/>
              </a:rPr>
              <a:t>CARİ AÇIK VERİLERİ</a:t>
            </a:r>
            <a:endParaRPr lang="tr-TR" sz="3600" b="1" dirty="0">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Başlık"/>
          <p:cNvSpPr>
            <a:spLocks noGrp="1"/>
          </p:cNvSpPr>
          <p:nvPr>
            <p:ph type="title" idx="4294967295"/>
          </p:nvPr>
        </p:nvSpPr>
        <p:spPr>
          <a:xfrm>
            <a:off x="1" y="87087"/>
            <a:ext cx="8974182" cy="923108"/>
          </a:xfrm>
        </p:spPr>
        <p:txBody>
          <a:bodyPr>
            <a:normAutofit/>
          </a:bodyPr>
          <a:lstStyle/>
          <a:p>
            <a:r>
              <a:rPr lang="tr-TR" sz="2400" b="1" dirty="0">
                <a:latin typeface="Times New Roman" pitchFamily="18" charset="0"/>
                <a:cs typeface="Times New Roman" pitchFamily="18" charset="0"/>
              </a:rPr>
              <a:t>2010-2025 YILI İHRACAT-İTHALAT RAKAMLARI (MİLYON $)  </a:t>
            </a:r>
            <a:br>
              <a:rPr lang="tr-TR" sz="2400" b="1" dirty="0">
                <a:latin typeface="Times New Roman" pitchFamily="18" charset="0"/>
                <a:cs typeface="Times New Roman" pitchFamily="18" charset="0"/>
              </a:rPr>
            </a:br>
            <a:r>
              <a:rPr lang="tr-TR" sz="2300" b="1" dirty="0">
                <a:latin typeface="Times New Roman" pitchFamily="18" charset="0"/>
                <a:cs typeface="Times New Roman" pitchFamily="18" charset="0"/>
              </a:rPr>
              <a:t>(ÖZEL TİCARET SİSTEMİNE GÖRE)</a:t>
            </a:r>
            <a:endParaRPr lang="tr-TR" dirty="0"/>
          </a:p>
        </p:txBody>
      </p:sp>
      <p:graphicFrame>
        <p:nvGraphicFramePr>
          <p:cNvPr id="2" name="Grafik 1"/>
          <p:cNvGraphicFramePr/>
          <p:nvPr>
            <p:extLst>
              <p:ext uri="{D42A27DB-BD31-4B8C-83A1-F6EECF244321}">
                <p14:modId xmlns:p14="http://schemas.microsoft.com/office/powerpoint/2010/main" val="413162069"/>
              </p:ext>
            </p:extLst>
          </p:nvPr>
        </p:nvGraphicFramePr>
        <p:xfrm>
          <a:off x="326262" y="1104186"/>
          <a:ext cx="8723469" cy="54148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4429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1"/>
            <a:ext cx="8229600" cy="1007705"/>
          </a:xfrm>
        </p:spPr>
        <p:txBody>
          <a:bodyPr>
            <a:normAutofit/>
          </a:bodyPr>
          <a:lstStyle/>
          <a:p>
            <a:pPr marL="514350" indent="-514350"/>
            <a:r>
              <a:rPr lang="tr-TR" sz="2000" b="1" dirty="0">
                <a:latin typeface="Times New Roman" panose="02020603050405020304" pitchFamily="18" charset="0"/>
                <a:cs typeface="Times New Roman" panose="02020603050405020304" pitchFamily="18" charset="0"/>
              </a:rPr>
              <a:t>TÜRKİYE’NİN DIŞ TİCARET AÇIĞI  </a:t>
            </a:r>
            <a:r>
              <a:rPr lang="tr-TR" sz="2000" b="1" dirty="0">
                <a:solidFill>
                  <a:srgbClr val="000000"/>
                </a:solidFill>
                <a:latin typeface="Times New Roman" panose="02020603050405020304" pitchFamily="18" charset="0"/>
                <a:cs typeface="Times New Roman" panose="02020603050405020304" pitchFamily="18" charset="0"/>
              </a:rPr>
              <a:t>(BİN $)</a:t>
            </a:r>
            <a:br>
              <a:rPr lang="tr-TR" sz="2000" b="1" dirty="0">
                <a:solidFill>
                  <a:srgbClr val="000000"/>
                </a:solidFill>
                <a:latin typeface="Times New Roman" panose="02020603050405020304" pitchFamily="18" charset="0"/>
                <a:cs typeface="Times New Roman" panose="02020603050405020304" pitchFamily="18" charset="0"/>
              </a:rPr>
            </a:br>
            <a:r>
              <a:rPr lang="tr-TR" sz="2000" b="1" dirty="0">
                <a:solidFill>
                  <a:srgbClr val="000000"/>
                </a:solidFill>
                <a:latin typeface="Times New Roman" panose="02020603050405020304" pitchFamily="18" charset="0"/>
                <a:cs typeface="Times New Roman" panose="02020603050405020304" pitchFamily="18" charset="0"/>
              </a:rPr>
              <a:t>(ÖZEL TİCARET SİSTEMİNE GÖRE)  </a:t>
            </a:r>
            <a:r>
              <a:rPr lang="tr-TR" sz="2000" b="1" dirty="0">
                <a:latin typeface="Times New Roman" panose="02020603050405020304" pitchFamily="18" charset="0"/>
                <a:cs typeface="Times New Roman" panose="02020603050405020304" pitchFamily="18" charset="0"/>
              </a:rPr>
              <a:t>(2010-2025</a:t>
            </a:r>
            <a:r>
              <a:rPr lang="tr-TR" sz="2000" b="1" dirty="0">
                <a:latin typeface="Trebuchet MS" panose="020B0603020202020204" pitchFamily="34" charset="0"/>
                <a:cs typeface="Times New Roman" pitchFamily="18" charset="0"/>
              </a:rPr>
              <a:t>)</a:t>
            </a:r>
          </a:p>
        </p:txBody>
      </p:sp>
      <p:graphicFrame>
        <p:nvGraphicFramePr>
          <p:cNvPr id="5" name="İçerik Yer Tutucusu 3"/>
          <p:cNvGraphicFramePr>
            <a:graphicFrameLocks noGrp="1"/>
          </p:cNvGraphicFramePr>
          <p:nvPr>
            <p:ph idx="1"/>
            <p:extLst>
              <p:ext uri="{D42A27DB-BD31-4B8C-83A1-F6EECF244321}">
                <p14:modId xmlns:p14="http://schemas.microsoft.com/office/powerpoint/2010/main" val="2404336730"/>
              </p:ext>
            </p:extLst>
          </p:nvPr>
        </p:nvGraphicFramePr>
        <p:xfrm>
          <a:off x="139959" y="923109"/>
          <a:ext cx="8817429" cy="57109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9074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Başlık"/>
          <p:cNvSpPr>
            <a:spLocks noGrp="1"/>
          </p:cNvSpPr>
          <p:nvPr>
            <p:ph type="title" idx="4294967295"/>
          </p:nvPr>
        </p:nvSpPr>
        <p:spPr>
          <a:xfrm>
            <a:off x="1" y="435544"/>
            <a:ext cx="8974182" cy="883805"/>
          </a:xfrm>
        </p:spPr>
        <p:txBody>
          <a:bodyPr>
            <a:normAutofit fontScale="90000"/>
          </a:bodyPr>
          <a:lstStyle/>
          <a:p>
            <a:r>
              <a:rPr lang="tr-TR" sz="2400" b="1" dirty="0">
                <a:latin typeface="Times New Roman"/>
                <a:cs typeface="Times New Roman"/>
              </a:rPr>
              <a:t>2024-2025 YILI İHRACAT - İTHALAT RAKAMLARI  </a:t>
            </a:r>
            <a:br>
              <a:rPr lang="tr-TR" sz="2400" b="1" dirty="0">
                <a:latin typeface="Times New Roman"/>
                <a:cs typeface="Times New Roman"/>
              </a:rPr>
            </a:br>
            <a:r>
              <a:rPr lang="tr-TR" sz="2300" b="1" dirty="0">
                <a:latin typeface="Times New Roman"/>
                <a:cs typeface="Times New Roman"/>
              </a:rPr>
              <a:t>(ÖZEL TİCARET SİSTEMİNE GÖRE)</a:t>
            </a:r>
            <a:br>
              <a:rPr lang="tr-TR" sz="2300" b="1" dirty="0">
                <a:latin typeface="Times New Roman" pitchFamily="18" charset="0"/>
                <a:cs typeface="Times New Roman" pitchFamily="18" charset="0"/>
              </a:rPr>
            </a:br>
            <a:r>
              <a:rPr lang="tr-TR" sz="2300" b="1" dirty="0">
                <a:latin typeface="Times New Roman"/>
                <a:cs typeface="Times New Roman"/>
              </a:rPr>
              <a:t>(Kaynak: 30 Haziran 2025 </a:t>
            </a:r>
            <a:r>
              <a:rPr lang="tr-TR" sz="2300" b="1" dirty="0">
                <a:latin typeface="Times New Roman"/>
                <a:cs typeface="Times New Roman"/>
                <a:hlinkClick r:id="rId3"/>
              </a:rPr>
              <a:t>www.tuik.gov.tr</a:t>
            </a:r>
            <a:r>
              <a:rPr lang="tr-TR" sz="2300" b="1" dirty="0">
                <a:latin typeface="Times New Roman"/>
                <a:cs typeface="Times New Roman"/>
              </a:rPr>
              <a:t> )</a:t>
            </a:r>
            <a:br>
              <a:rPr lang="tr-TR" dirty="0">
                <a:latin typeface="Times New Roman" pitchFamily="18" charset="0"/>
                <a:cs typeface="Times New Roman" pitchFamily="18" charset="0"/>
              </a:rPr>
            </a:br>
            <a:endParaRPr lang="tr-TR" dirty="0"/>
          </a:p>
        </p:txBody>
      </p:sp>
      <p:graphicFrame>
        <p:nvGraphicFramePr>
          <p:cNvPr id="4" name="Tablo 3">
            <a:extLst>
              <a:ext uri="{FF2B5EF4-FFF2-40B4-BE49-F238E27FC236}">
                <a16:creationId xmlns:a16="http://schemas.microsoft.com/office/drawing/2014/main" id="{DB82A889-6FE2-CED9-270E-E28032E84210}"/>
              </a:ext>
            </a:extLst>
          </p:cNvPr>
          <p:cNvGraphicFramePr>
            <a:graphicFrameLocks noGrp="1"/>
          </p:cNvGraphicFramePr>
          <p:nvPr>
            <p:extLst>
              <p:ext uri="{D42A27DB-BD31-4B8C-83A1-F6EECF244321}">
                <p14:modId xmlns:p14="http://schemas.microsoft.com/office/powerpoint/2010/main" val="1557745150"/>
              </p:ext>
            </p:extLst>
          </p:nvPr>
        </p:nvGraphicFramePr>
        <p:xfrm>
          <a:off x="87085" y="1140822"/>
          <a:ext cx="8887099" cy="5547359"/>
        </p:xfrm>
        <a:graphic>
          <a:graphicData uri="http://schemas.openxmlformats.org/drawingml/2006/table">
            <a:tbl>
              <a:tblPr/>
              <a:tblGrid>
                <a:gridCol w="907392">
                  <a:extLst>
                    <a:ext uri="{9D8B030D-6E8A-4147-A177-3AD203B41FA5}">
                      <a16:colId xmlns:a16="http://schemas.microsoft.com/office/drawing/2014/main" val="2295611280"/>
                    </a:ext>
                  </a:extLst>
                </a:gridCol>
                <a:gridCol w="1147584">
                  <a:extLst>
                    <a:ext uri="{9D8B030D-6E8A-4147-A177-3AD203B41FA5}">
                      <a16:colId xmlns:a16="http://schemas.microsoft.com/office/drawing/2014/main" val="1783246168"/>
                    </a:ext>
                  </a:extLst>
                </a:gridCol>
                <a:gridCol w="1147584">
                  <a:extLst>
                    <a:ext uri="{9D8B030D-6E8A-4147-A177-3AD203B41FA5}">
                      <a16:colId xmlns:a16="http://schemas.microsoft.com/office/drawing/2014/main" val="4269676458"/>
                    </a:ext>
                  </a:extLst>
                </a:gridCol>
                <a:gridCol w="1240990">
                  <a:extLst>
                    <a:ext uri="{9D8B030D-6E8A-4147-A177-3AD203B41FA5}">
                      <a16:colId xmlns:a16="http://schemas.microsoft.com/office/drawing/2014/main" val="262145098"/>
                    </a:ext>
                  </a:extLst>
                </a:gridCol>
                <a:gridCol w="1500551">
                  <a:extLst>
                    <a:ext uri="{9D8B030D-6E8A-4147-A177-3AD203B41FA5}">
                      <a16:colId xmlns:a16="http://schemas.microsoft.com/office/drawing/2014/main" val="1901943591"/>
                    </a:ext>
                  </a:extLst>
                </a:gridCol>
                <a:gridCol w="1371193">
                  <a:extLst>
                    <a:ext uri="{9D8B030D-6E8A-4147-A177-3AD203B41FA5}">
                      <a16:colId xmlns:a16="http://schemas.microsoft.com/office/drawing/2014/main" val="1972381543"/>
                    </a:ext>
                  </a:extLst>
                </a:gridCol>
                <a:gridCol w="1571805">
                  <a:extLst>
                    <a:ext uri="{9D8B030D-6E8A-4147-A177-3AD203B41FA5}">
                      <a16:colId xmlns:a16="http://schemas.microsoft.com/office/drawing/2014/main" val="105668548"/>
                    </a:ext>
                  </a:extLst>
                </a:gridCol>
              </a:tblGrid>
              <a:tr h="588110">
                <a:tc gridSpan="4">
                  <a:txBody>
                    <a:bodyPr/>
                    <a:lstStyle/>
                    <a:p>
                      <a:pPr algn="ctr"/>
                      <a:r>
                        <a:rPr lang="tr-TR" sz="1400" b="1" i="0" u="none" strike="noStrike" dirty="0">
                          <a:solidFill>
                            <a:srgbClr val="000000"/>
                          </a:solidFill>
                          <a:effectLst/>
                          <a:latin typeface="+mn-lt"/>
                        </a:rPr>
                        <a:t>2024 YILI İTHALAT İHRACAT RAKAMLARI</a:t>
                      </a:r>
                      <a:r>
                        <a:rPr lang="tr-TR" sz="1400" b="1" i="0" u="none" strike="noStrike" dirty="0">
                          <a:solidFill>
                            <a:srgbClr val="000000"/>
                          </a:solidFill>
                          <a:latin typeface="+mn-lt"/>
                        </a:rPr>
                        <a:t> </a:t>
                      </a:r>
                      <a:r>
                        <a:rPr lang="tr-TR" sz="1400" b="1" i="0" u="none" strike="noStrike" dirty="0">
                          <a:solidFill>
                            <a:srgbClr val="000000"/>
                          </a:solidFill>
                          <a:effectLst/>
                          <a:latin typeface="+mn-lt"/>
                        </a:rPr>
                        <a:t> (BİN $)</a:t>
                      </a:r>
                    </a:p>
                  </a:txBody>
                  <a:tcPr marL="6178" marR="6178" marT="61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hMerge="1">
                  <a:txBody>
                    <a:bodyPr/>
                    <a:lstStyle/>
                    <a:p>
                      <a:endParaRPr lang="tr-TR"/>
                    </a:p>
                  </a:txBody>
                  <a:tcPr/>
                </a:tc>
                <a:tc hMerge="1">
                  <a:txBody>
                    <a:bodyPr/>
                    <a:lstStyle/>
                    <a:p>
                      <a:endParaRPr lang="tr-TR"/>
                    </a:p>
                  </a:txBody>
                  <a:tcPr/>
                </a:tc>
                <a:tc hMerge="1">
                  <a:txBody>
                    <a:bodyPr/>
                    <a:lstStyle/>
                    <a:p>
                      <a:endParaRPr lang="tr-TR"/>
                    </a:p>
                  </a:txBody>
                  <a:tcPr/>
                </a:tc>
                <a:tc gridSpan="3">
                  <a:txBody>
                    <a:bodyPr/>
                    <a:lstStyle/>
                    <a:p>
                      <a:pPr algn="ctr"/>
                      <a:r>
                        <a:rPr lang="tr-TR" sz="1400" b="1" i="0" u="none" strike="noStrike" dirty="0">
                          <a:solidFill>
                            <a:srgbClr val="000000"/>
                          </a:solidFill>
                          <a:effectLst/>
                          <a:latin typeface="+mn-lt"/>
                        </a:rPr>
                        <a:t>2025 YILI İTHALAT İHRACAT RAKAMLARI</a:t>
                      </a:r>
                      <a:r>
                        <a:rPr lang="tr-TR" sz="1400" b="1" i="0" u="none" strike="noStrike" dirty="0">
                          <a:solidFill>
                            <a:srgbClr val="000000"/>
                          </a:solidFill>
                          <a:latin typeface="+mn-lt"/>
                        </a:rPr>
                        <a:t> </a:t>
                      </a:r>
                      <a:r>
                        <a:rPr lang="tr-TR" sz="1400" b="1" i="0" u="none" strike="noStrike" dirty="0">
                          <a:solidFill>
                            <a:srgbClr val="000000"/>
                          </a:solidFill>
                          <a:effectLst/>
                          <a:latin typeface="+mn-lt"/>
                        </a:rPr>
                        <a:t> (BİN $)</a:t>
                      </a:r>
                    </a:p>
                  </a:txBody>
                  <a:tcPr marL="6178" marR="6178" marT="617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2944966555"/>
                  </a:ext>
                </a:extLst>
              </a:tr>
              <a:tr h="620967">
                <a:tc>
                  <a:txBody>
                    <a:bodyPr/>
                    <a:lstStyle/>
                    <a:p>
                      <a:pPr algn="ctr" rtl="0" fontAlgn="ctr"/>
                      <a:r>
                        <a:rPr lang="tr-TR" sz="1400" b="0" i="0" u="none" strike="noStrike">
                          <a:solidFill>
                            <a:srgbClr val="000000"/>
                          </a:solidFill>
                          <a:effectLst/>
                          <a:latin typeface="+mn-lt"/>
                        </a:rPr>
                        <a:t>AY</a:t>
                      </a:r>
                    </a:p>
                  </a:txBody>
                  <a:tcPr marL="6178" marR="6178" marT="61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tr-TR" sz="1400" b="1" i="0" u="none" strike="noStrike" dirty="0">
                          <a:solidFill>
                            <a:srgbClr val="000000"/>
                          </a:solidFill>
                          <a:effectLst/>
                          <a:latin typeface="+mn-lt"/>
                        </a:rPr>
                        <a:t>İHRACAT ($)</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tr-TR" sz="1400" b="1" i="0" u="none" strike="noStrike" dirty="0">
                          <a:solidFill>
                            <a:srgbClr val="000000"/>
                          </a:solidFill>
                          <a:effectLst/>
                          <a:latin typeface="+mn-lt"/>
                        </a:rPr>
                        <a:t>İTHALAT($)</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tr-TR" sz="1400" b="1" i="0" u="none" strike="noStrike">
                          <a:solidFill>
                            <a:srgbClr val="000000"/>
                          </a:solidFill>
                          <a:effectLst/>
                          <a:latin typeface="+mn-lt"/>
                        </a:rPr>
                        <a:t>DIŞ TİCARET AÇIĞI</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tr-TR" sz="1400" b="1" i="0" u="none" strike="noStrike">
                          <a:solidFill>
                            <a:srgbClr val="000000"/>
                          </a:solidFill>
                          <a:effectLst/>
                          <a:latin typeface="+mn-lt"/>
                        </a:rPr>
                        <a:t>İHRACAT ($)</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tr-TR" sz="1400" b="1" i="0" u="none" strike="noStrike" dirty="0">
                          <a:solidFill>
                            <a:srgbClr val="000000"/>
                          </a:solidFill>
                          <a:effectLst/>
                          <a:latin typeface="+mn-lt"/>
                        </a:rPr>
                        <a:t>İTHALAT($)</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rtl="0" fontAlgn="ctr"/>
                      <a:r>
                        <a:rPr lang="tr-TR" sz="1400" b="1" i="0" u="none" strike="noStrike" dirty="0">
                          <a:solidFill>
                            <a:srgbClr val="000000"/>
                          </a:solidFill>
                          <a:effectLst/>
                          <a:latin typeface="+mn-lt"/>
                        </a:rPr>
                        <a:t>DIŞ TİCARET AÇIĞI</a:t>
                      </a:r>
                    </a:p>
                  </a:txBody>
                  <a:tcPr marL="6178" marR="6178" marT="617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64070471"/>
                  </a:ext>
                </a:extLst>
              </a:tr>
              <a:tr h="333714">
                <a:tc>
                  <a:txBody>
                    <a:bodyPr/>
                    <a:lstStyle/>
                    <a:p>
                      <a:pPr algn="ctr" rtl="0" fontAlgn="ctr"/>
                      <a:r>
                        <a:rPr lang="tr-TR" sz="1400" b="0" i="0" u="none" strike="noStrike">
                          <a:solidFill>
                            <a:srgbClr val="000000"/>
                          </a:solidFill>
                          <a:effectLst/>
                          <a:latin typeface="+mn-lt"/>
                        </a:rPr>
                        <a:t>OCAK</a:t>
                      </a:r>
                      <a:endParaRPr lang="tr-TR" sz="1400" b="0"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dirty="0">
                          <a:effectLst/>
                          <a:latin typeface="+mj-lt"/>
                        </a:rPr>
                        <a:t>17.927.920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dirty="0">
                          <a:latin typeface="+mj-lt"/>
                          <a:cs typeface="Arial" panose="020B0604020202020204" pitchFamily="34" charset="0"/>
                        </a:rPr>
                        <a:t> 24.804.322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mn-lt"/>
                        </a:rPr>
                        <a:t>-6.876.402 </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fontAlgn="auto"/>
                      <a:r>
                        <a:rPr lang="tr-TR" sz="1400" b="0" i="0" u="none" strike="noStrike" dirty="0">
                          <a:effectLst/>
                          <a:latin typeface="+mj-lt"/>
                        </a:rPr>
                        <a:t>19.269.460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a:effectLst/>
                          <a:latin typeface="+mj-lt"/>
                        </a:rPr>
                        <a:t>    26.900.862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1" i="0" u="none" strike="noStrike" dirty="0">
                          <a:effectLst/>
                          <a:latin typeface="+mj-lt"/>
                        </a:rPr>
                        <a:t>-7.631.402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585402329"/>
                  </a:ext>
                </a:extLst>
              </a:tr>
              <a:tr h="333714">
                <a:tc>
                  <a:txBody>
                    <a:bodyPr/>
                    <a:lstStyle/>
                    <a:p>
                      <a:pPr algn="ctr" rtl="0" fontAlgn="ctr"/>
                      <a:r>
                        <a:rPr lang="tr-TR" sz="1400" b="0" i="0" u="none" strike="noStrike">
                          <a:solidFill>
                            <a:srgbClr val="000000"/>
                          </a:solidFill>
                          <a:effectLst/>
                          <a:latin typeface="+mn-lt"/>
                        </a:rPr>
                        <a:t>ŞUBAT</a:t>
                      </a:r>
                      <a:endParaRPr lang="tr-TR" sz="1400" b="0"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a:effectLst/>
                          <a:latin typeface="+mj-lt"/>
                        </a:rPr>
                        <a:t>19.229.726 </a:t>
                      </a:r>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a:latin typeface="+mj-lt"/>
                          <a:cs typeface="Arial" panose="020B0604020202020204" pitchFamily="34" charset="0"/>
                        </a:rPr>
                        <a:t> 26.305.549 </a:t>
                      </a: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mn-lt"/>
                        </a:rPr>
                        <a:t>-7.075.823 </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fontAlgn="auto"/>
                      <a:r>
                        <a:rPr lang="tr-TR" sz="1400" b="0" i="0" u="none" strike="noStrike" dirty="0">
                          <a:effectLst/>
                          <a:latin typeface="+mj-lt"/>
                        </a:rPr>
                        <a:t>18.825.589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a:effectLst/>
                          <a:latin typeface="+mj-lt"/>
                        </a:rPr>
                        <a:t>    26.766.772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1" i="0" u="none" strike="noStrike" dirty="0">
                          <a:effectLst/>
                          <a:latin typeface="+mj-lt"/>
                        </a:rPr>
                        <a:t>-7.941.183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106436947"/>
                  </a:ext>
                </a:extLst>
              </a:tr>
              <a:tr h="333714">
                <a:tc>
                  <a:txBody>
                    <a:bodyPr/>
                    <a:lstStyle/>
                    <a:p>
                      <a:pPr algn="ctr" rtl="0" fontAlgn="ctr"/>
                      <a:r>
                        <a:rPr lang="tr-TR" sz="1400" b="0" i="0" u="none" strike="noStrike">
                          <a:solidFill>
                            <a:srgbClr val="000000"/>
                          </a:solidFill>
                          <a:effectLst/>
                          <a:latin typeface="+mn-lt"/>
                        </a:rPr>
                        <a:t>MART</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dirty="0">
                          <a:effectLst/>
                          <a:latin typeface="+mj-lt"/>
                        </a:rPr>
                        <a:t>20.646.982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dirty="0">
                          <a:latin typeface="+mj-lt"/>
                          <a:cs typeface="Arial" panose="020B0604020202020204" pitchFamily="34" charset="0"/>
                        </a:rPr>
                        <a:t> 28.012.002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mn-lt"/>
                        </a:rPr>
                        <a:t>-7.365.020 </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fontAlgn="auto"/>
                      <a:r>
                        <a:rPr lang="tr-TR" sz="1400" b="0" i="0" u="none" strike="noStrike" dirty="0">
                          <a:effectLst/>
                          <a:latin typeface="+mj-lt"/>
                        </a:rPr>
                        <a:t>21.348.782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a:effectLst/>
                          <a:latin typeface="+mj-lt"/>
                        </a:rPr>
                        <a:t>    29.200.997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1" i="0" u="none" strike="noStrike" dirty="0">
                          <a:effectLst/>
                          <a:latin typeface="+mj-lt"/>
                        </a:rPr>
                        <a:t>-7.852.215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556412388"/>
                  </a:ext>
                </a:extLst>
              </a:tr>
              <a:tr h="333714">
                <a:tc>
                  <a:txBody>
                    <a:bodyPr/>
                    <a:lstStyle/>
                    <a:p>
                      <a:pPr algn="ctr" rtl="0" fontAlgn="ctr"/>
                      <a:r>
                        <a:rPr lang="tr-TR" sz="1400" b="0" i="0" u="none" strike="noStrike">
                          <a:solidFill>
                            <a:srgbClr val="000000"/>
                          </a:solidFill>
                          <a:effectLst/>
                          <a:latin typeface="+mn-lt"/>
                        </a:rPr>
                        <a:t>NİSAN</a:t>
                      </a:r>
                      <a:endParaRPr lang="tr-TR" sz="1400" b="0"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dirty="0">
                          <a:effectLst/>
                          <a:latin typeface="+mj-lt"/>
                        </a:rPr>
                        <a:t>17.269.277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a:latin typeface="+mj-lt"/>
                          <a:cs typeface="Arial" panose="020B0604020202020204" pitchFamily="34" charset="0"/>
                        </a:rPr>
                        <a:t> 26.607.287 </a:t>
                      </a: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dirty="0">
                          <a:solidFill>
                            <a:srgbClr val="000000"/>
                          </a:solidFill>
                          <a:effectLst/>
                          <a:latin typeface="+mn-lt"/>
                        </a:rPr>
                        <a:t>-9.338.010 </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fontAlgn="auto"/>
                      <a:r>
                        <a:rPr lang="tr-TR" sz="1400" b="0" i="0" u="none" strike="noStrike" dirty="0">
                          <a:effectLst/>
                          <a:latin typeface="+mj-lt"/>
                        </a:rPr>
                        <a:t>18.863.101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a:effectLst/>
                          <a:latin typeface="+mj-lt"/>
                        </a:rPr>
                        <a:t>    30.470.803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1" i="0" u="none" strike="noStrike" dirty="0">
                          <a:effectLst/>
                          <a:latin typeface="+mj-lt"/>
                        </a:rPr>
                        <a:t>-11.607.702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08069465"/>
                  </a:ext>
                </a:extLst>
              </a:tr>
              <a:tr h="333714">
                <a:tc>
                  <a:txBody>
                    <a:bodyPr/>
                    <a:lstStyle/>
                    <a:p>
                      <a:pPr algn="ctr" rtl="0" fontAlgn="ctr"/>
                      <a:r>
                        <a:rPr lang="tr-TR" sz="1400" b="0" i="0" u="none" strike="noStrike">
                          <a:solidFill>
                            <a:srgbClr val="000000"/>
                          </a:solidFill>
                          <a:effectLst/>
                          <a:latin typeface="+mn-lt"/>
                        </a:rPr>
                        <a:t>MAYIS</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a:effectLst/>
                          <a:latin typeface="+mj-lt"/>
                        </a:rPr>
                        <a:t>21.990.359 </a:t>
                      </a:r>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a:latin typeface="+mj-lt"/>
                          <a:cs typeface="Arial" panose="020B0604020202020204" pitchFamily="34" charset="0"/>
                        </a:rPr>
                        <a:t> 28.944.692 </a:t>
                      </a: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-6.954.332 </a:t>
                      </a:r>
                      <a:endParaRPr lang="tr-TR" sz="1400" b="1"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auto"/>
                      <a:r>
                        <a:rPr lang="tr-TR" sz="1400" b="0" i="0" u="none" strike="noStrike" dirty="0">
                          <a:effectLst/>
                          <a:latin typeface="+mj-lt"/>
                        </a:rPr>
                        <a:t>22.658.219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dirty="0">
                          <a:effectLst/>
                          <a:latin typeface="+mj-lt"/>
                        </a:rPr>
                        <a:t>    29.320.246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1" i="0" u="none" strike="noStrike" dirty="0">
                          <a:effectLst/>
                          <a:latin typeface="+mj-lt"/>
                        </a:rPr>
                        <a:t>-6.662.027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31628949"/>
                  </a:ext>
                </a:extLst>
              </a:tr>
              <a:tr h="333714">
                <a:tc>
                  <a:txBody>
                    <a:bodyPr/>
                    <a:lstStyle/>
                    <a:p>
                      <a:pPr algn="ctr" rtl="0" fontAlgn="ctr"/>
                      <a:r>
                        <a:rPr lang="tr-TR" sz="1400" b="0" i="0" u="none" strike="noStrike" dirty="0">
                          <a:solidFill>
                            <a:srgbClr val="000000"/>
                          </a:solidFill>
                          <a:effectLst/>
                          <a:latin typeface="+mn-lt"/>
                        </a:rPr>
                        <a:t>HAZİRAN</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dirty="0">
                          <a:effectLst/>
                          <a:latin typeface="+mj-lt"/>
                        </a:rPr>
                        <a:t>17.094.891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a:latin typeface="+mj-lt"/>
                          <a:cs typeface="Arial" panose="020B0604020202020204" pitchFamily="34" charset="0"/>
                        </a:rPr>
                        <a:t> 22.730.613 </a:t>
                      </a: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-5.635.722 </a:t>
                      </a:r>
                      <a:endParaRPr lang="tr-TR" sz="1400" b="1"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auto"/>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tr-TR" sz="1400" b="1" i="0" u="none" strike="noStrike" dirty="0">
                        <a:solidFill>
                          <a:srgbClr val="000000"/>
                        </a:solidFill>
                        <a:effectLst/>
                        <a:latin typeface="+mj-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665740"/>
                  </a:ext>
                </a:extLst>
              </a:tr>
              <a:tr h="333714">
                <a:tc>
                  <a:txBody>
                    <a:bodyPr/>
                    <a:lstStyle/>
                    <a:p>
                      <a:pPr algn="ctr" rtl="0" fontAlgn="ctr"/>
                      <a:r>
                        <a:rPr lang="tr-TR" sz="1400" b="0" i="0" u="none" strike="noStrike">
                          <a:solidFill>
                            <a:srgbClr val="000000"/>
                          </a:solidFill>
                          <a:effectLst/>
                          <a:latin typeface="+mn-lt"/>
                        </a:rPr>
                        <a:t>TEMMUZ</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a:effectLst/>
                          <a:latin typeface="+mj-lt"/>
                        </a:rPr>
                        <a:t>20.374.346 </a:t>
                      </a:r>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a:latin typeface="+mj-lt"/>
                          <a:cs typeface="Arial" panose="020B0604020202020204" pitchFamily="34" charset="0"/>
                        </a:rPr>
                        <a:t> 27.142.726</a:t>
                      </a: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-6.768.381 </a:t>
                      </a:r>
                      <a:endParaRPr lang="tr-TR" sz="1400" b="1"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auto"/>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endParaRPr lang="tr-TR" sz="1400" b="1" i="0" u="none" strike="noStrike" dirty="0">
                        <a:solidFill>
                          <a:srgbClr val="000000"/>
                        </a:solidFill>
                        <a:effectLst/>
                        <a:latin typeface="+mj-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191134"/>
                  </a:ext>
                </a:extLst>
              </a:tr>
              <a:tr h="333714">
                <a:tc>
                  <a:txBody>
                    <a:bodyPr/>
                    <a:lstStyle/>
                    <a:p>
                      <a:pPr algn="ctr" rtl="0" fontAlgn="ctr"/>
                      <a:r>
                        <a:rPr lang="tr-TR" sz="1400" b="0" i="0" u="none" strike="noStrike">
                          <a:solidFill>
                            <a:srgbClr val="000000"/>
                          </a:solidFill>
                          <a:effectLst/>
                          <a:latin typeface="+mn-lt"/>
                        </a:rPr>
                        <a:t>AĞUSTOS</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a:effectLst/>
                          <a:latin typeface="+mj-lt"/>
                        </a:rPr>
                        <a:t>19.836.528 </a:t>
                      </a:r>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a:latin typeface="+mj-lt"/>
                          <a:cs typeface="Arial" panose="020B0604020202020204" pitchFamily="34" charset="0"/>
                        </a:rPr>
                        <a:t> 25.293.517 </a:t>
                      </a: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-5.456.990 </a:t>
                      </a:r>
                      <a:endParaRPr lang="tr-TR" sz="1400" b="1"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auto"/>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tr-TR" sz="1400" b="1" i="0" u="none" strike="noStrike" dirty="0">
                        <a:solidFill>
                          <a:srgbClr val="000000"/>
                        </a:solidFill>
                        <a:effectLst/>
                        <a:latin typeface="+mj-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4093784"/>
                  </a:ext>
                </a:extLst>
              </a:tr>
              <a:tr h="333714">
                <a:tc>
                  <a:txBody>
                    <a:bodyPr/>
                    <a:lstStyle/>
                    <a:p>
                      <a:pPr algn="ctr" rtl="0" fontAlgn="ctr"/>
                      <a:r>
                        <a:rPr lang="tr-TR" sz="1400" b="0" i="0" u="none" strike="noStrike">
                          <a:solidFill>
                            <a:srgbClr val="000000"/>
                          </a:solidFill>
                          <a:effectLst/>
                          <a:latin typeface="+mn-lt"/>
                        </a:rPr>
                        <a:t>EYLÜL</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a:effectLst/>
                          <a:latin typeface="+mj-lt"/>
                        </a:rPr>
                        <a:t>19.976.181 </a:t>
                      </a:r>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a:latin typeface="+mj-lt"/>
                          <a:cs typeface="Arial" panose="020B0604020202020204" pitchFamily="34" charset="0"/>
                        </a:rPr>
                        <a:t> 25.344.248 </a:t>
                      </a: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-5.368.067 </a:t>
                      </a:r>
                      <a:endParaRPr lang="tr-TR" sz="1400" b="1"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auto"/>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tr-TR" sz="1400" b="1" i="0" u="none" strike="noStrike" dirty="0">
                        <a:solidFill>
                          <a:srgbClr val="000000"/>
                        </a:solidFill>
                        <a:effectLst/>
                        <a:latin typeface="+mj-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853545"/>
                  </a:ext>
                </a:extLst>
              </a:tr>
              <a:tr h="333714">
                <a:tc>
                  <a:txBody>
                    <a:bodyPr/>
                    <a:lstStyle/>
                    <a:p>
                      <a:pPr algn="ctr" rtl="0" fontAlgn="ctr"/>
                      <a:r>
                        <a:rPr lang="tr-TR" sz="1400" b="0" i="0" u="none" strike="noStrike">
                          <a:solidFill>
                            <a:srgbClr val="000000"/>
                          </a:solidFill>
                          <a:effectLst/>
                          <a:latin typeface="+mn-lt"/>
                        </a:rPr>
                        <a:t>EKİM</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a:effectLst/>
                          <a:latin typeface="+mj-lt"/>
                        </a:rPr>
                        <a:t>21.443.745 </a:t>
                      </a:r>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a:latin typeface="+mj-lt"/>
                          <a:cs typeface="Arial" panose="020B0604020202020204" pitchFamily="34" charset="0"/>
                        </a:rPr>
                        <a:t> 27.352.069 </a:t>
                      </a: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-5.908.325 </a:t>
                      </a:r>
                      <a:endParaRPr lang="tr-TR" sz="1400" b="1"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auto"/>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tr-TR" sz="1400" b="1" i="0" u="none" strike="noStrike" dirty="0">
                        <a:solidFill>
                          <a:srgbClr val="000000"/>
                        </a:solidFill>
                        <a:effectLst/>
                        <a:latin typeface="+mj-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5228671"/>
                  </a:ext>
                </a:extLst>
              </a:tr>
              <a:tr h="333714">
                <a:tc>
                  <a:txBody>
                    <a:bodyPr/>
                    <a:lstStyle/>
                    <a:p>
                      <a:pPr algn="ctr" rtl="0" fontAlgn="ctr"/>
                      <a:r>
                        <a:rPr lang="tr-TR" sz="1400" b="0" i="0" u="none" strike="noStrike">
                          <a:solidFill>
                            <a:srgbClr val="000000"/>
                          </a:solidFill>
                          <a:effectLst/>
                          <a:latin typeface="+mn-lt"/>
                        </a:rPr>
                        <a:t>KASIM</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r>
                        <a:rPr lang="tr-TR" sz="1400" b="0" i="0" u="none" strike="noStrike">
                          <a:effectLst/>
                          <a:latin typeface="+mj-lt"/>
                        </a:rPr>
                        <a:t>20.596.169 </a:t>
                      </a:r>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tr-TR" sz="1400">
                          <a:latin typeface="+mj-lt"/>
                          <a:cs typeface="Arial" panose="020B0604020202020204" pitchFamily="34" charset="0"/>
                        </a:rPr>
                        <a:t> 28.457.171 </a:t>
                      </a: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-7.861.002 </a:t>
                      </a:r>
                      <a:endParaRPr lang="tr-TR" sz="1400" b="1"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auto"/>
                      <a:endParaRPr lang="tr-TR" sz="1400" b="0" i="0" u="none" strike="noStrike" dirty="0">
                        <a:effectLst/>
                        <a:latin typeface="+mj-lt"/>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tr-TR" sz="1400" dirty="0">
                        <a:latin typeface="+mj-lt"/>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tr-TR" sz="1400" b="1" i="0" u="none" strike="noStrike" dirty="0">
                        <a:solidFill>
                          <a:srgbClr val="000000"/>
                        </a:solidFill>
                        <a:effectLst/>
                        <a:latin typeface="+mj-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7045580"/>
                  </a:ext>
                </a:extLst>
              </a:tr>
              <a:tr h="333714">
                <a:tc>
                  <a:txBody>
                    <a:bodyPr/>
                    <a:lstStyle/>
                    <a:p>
                      <a:pPr algn="ctr" rtl="0" fontAlgn="ctr"/>
                      <a:r>
                        <a:rPr lang="tr-TR" sz="1400" b="0" i="0" u="none" strike="noStrike">
                          <a:solidFill>
                            <a:srgbClr val="000000"/>
                          </a:solidFill>
                          <a:effectLst/>
                          <a:latin typeface="+mn-lt"/>
                        </a:rPr>
                        <a:t>ARALIK</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21.225.606</a:t>
                      </a:r>
                      <a:endParaRPr lang="tr-TR" sz="1400" b="0"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 30.412.925</a:t>
                      </a:r>
                      <a:endParaRPr lang="tr-TR" sz="1400" b="0"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tr-TR" sz="1400" b="1" i="0" u="none" strike="noStrike">
                          <a:solidFill>
                            <a:srgbClr val="000000"/>
                          </a:solidFill>
                          <a:effectLst/>
                          <a:latin typeface="+mn-lt"/>
                        </a:rPr>
                        <a:t>-9.187.319</a:t>
                      </a:r>
                      <a:endParaRPr lang="tr-TR" sz="1400" b="1" i="0" u="none" strike="noStrike" dirty="0">
                        <a:solidFill>
                          <a:srgbClr val="000000"/>
                        </a:solidFill>
                        <a:effectLst/>
                        <a:latin typeface="+mn-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rtl="0" fontAlgn="ctr"/>
                      <a:endParaRPr lang="tr-TR" sz="1400" b="0" i="0" u="none" strike="noStrike" dirty="0">
                        <a:solidFill>
                          <a:srgbClr val="000000"/>
                        </a:solidFill>
                        <a:effectLst/>
                        <a:latin typeface="+mj-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tr-TR" sz="1400" b="0" i="0" u="none" strike="noStrike" dirty="0">
                        <a:solidFill>
                          <a:srgbClr val="000000"/>
                        </a:solidFill>
                        <a:effectLst/>
                        <a:latin typeface="+mj-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tr-TR" sz="1400" b="1" i="0" u="none" strike="noStrike" dirty="0">
                        <a:solidFill>
                          <a:srgbClr val="000000"/>
                        </a:solidFill>
                        <a:effectLst/>
                        <a:latin typeface="+mj-lt"/>
                      </a:endParaRP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9514877"/>
                  </a:ext>
                </a:extLst>
              </a:tr>
              <a:tr h="333714">
                <a:tc>
                  <a:txBody>
                    <a:bodyPr/>
                    <a:lstStyle/>
                    <a:p>
                      <a:pPr algn="ctr" rtl="0" fontAlgn="ctr"/>
                      <a:r>
                        <a:rPr lang="tr-TR" sz="1400" b="1" i="0" u="none" strike="noStrike">
                          <a:solidFill>
                            <a:srgbClr val="000000"/>
                          </a:solidFill>
                          <a:effectLst/>
                          <a:latin typeface="+mn-lt"/>
                        </a:rPr>
                        <a:t>TOPLAM</a:t>
                      </a:r>
                    </a:p>
                  </a:txBody>
                  <a:tcPr marL="6178" marR="6178" marT="61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algn="ctr" fontAlgn="b"/>
                      <a:r>
                        <a:rPr lang="tr-TR" sz="1400" b="1" i="0" u="none" strike="noStrike">
                          <a:solidFill>
                            <a:srgbClr val="000000"/>
                          </a:solidFill>
                          <a:effectLst/>
                          <a:latin typeface="Calibri" panose="020F0502020204030204" pitchFamily="34" charset="0"/>
                        </a:rPr>
                        <a:t> 237.558.795</a:t>
                      </a:r>
                      <a:endParaRPr lang="tr-TR" sz="14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algn="ctr"/>
                      <a:r>
                        <a:rPr lang="tr-TR" sz="1200" b="1">
                          <a:latin typeface="Arial" panose="020B0604020202020204" pitchFamily="34" charset="0"/>
                          <a:cs typeface="Arial" panose="020B0604020202020204" pitchFamily="34" charset="0"/>
                        </a:rPr>
                        <a:t>321.411.392</a:t>
                      </a:r>
                      <a:endParaRPr lang="tr-TR" sz="1200" b="1" dirty="0">
                        <a:latin typeface="Arial" panose="020B0604020202020204" pitchFamily="34" charset="0"/>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algn="ctr" fontAlgn="b"/>
                      <a:r>
                        <a:rPr lang="tr-TR" sz="1400" b="1" i="0" u="none" strike="noStrike" dirty="0">
                          <a:solidFill>
                            <a:srgbClr val="000000"/>
                          </a:solidFill>
                          <a:effectLst/>
                          <a:latin typeface="Calibri" panose="020F0502020204030204" pitchFamily="34" charset="0"/>
                        </a:rPr>
                        <a:t>-83.852.598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auto"/>
                      <a:r>
                        <a:rPr lang="tr-TR" sz="1400" b="1" i="0" u="none" strike="noStrike" dirty="0">
                          <a:effectLst/>
                          <a:latin typeface="+mj-lt"/>
                        </a:rPr>
                        <a:t>100.965.151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algn="ctr" fontAlgn="auto"/>
                      <a:r>
                        <a:rPr lang="tr-TR" sz="1400" b="1" i="0" u="none" strike="noStrike" dirty="0">
                          <a:effectLst/>
                          <a:latin typeface="+mj-lt"/>
                        </a:rPr>
                        <a:t>142.659.681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algn="ctr" fontAlgn="auto"/>
                      <a:r>
                        <a:rPr lang="tr-TR" sz="1400" b="1" i="0" u="none" strike="noStrike" dirty="0">
                          <a:effectLst/>
                          <a:latin typeface="+mj-lt"/>
                        </a:rPr>
                        <a:t>-41.694.530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166696950"/>
                  </a:ext>
                </a:extLst>
              </a:tr>
            </a:tbl>
          </a:graphicData>
        </a:graphic>
      </p:graphicFrame>
    </p:spTree>
    <p:extLst>
      <p:ext uri="{BB962C8B-B14F-4D97-AF65-F5344CB8AC3E}">
        <p14:creationId xmlns:p14="http://schemas.microsoft.com/office/powerpoint/2010/main" val="4066906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Başlık"/>
          <p:cNvSpPr>
            <a:spLocks noGrp="1"/>
          </p:cNvSpPr>
          <p:nvPr>
            <p:ph type="title" idx="4294967295"/>
          </p:nvPr>
        </p:nvSpPr>
        <p:spPr>
          <a:xfrm>
            <a:off x="0" y="434975"/>
            <a:ext cx="8974138" cy="884238"/>
          </a:xfrm>
        </p:spPr>
        <p:txBody>
          <a:bodyPr>
            <a:normAutofit/>
          </a:bodyPr>
          <a:lstStyle/>
          <a:p>
            <a:r>
              <a:rPr lang="tr-TR" sz="2400" b="1" dirty="0">
                <a:latin typeface="Times New Roman" pitchFamily="18" charset="0"/>
                <a:cs typeface="Times New Roman" pitchFamily="18" charset="0"/>
              </a:rPr>
              <a:t>2 Ekim 2025</a:t>
            </a:r>
            <a:endParaRPr lang="tr-TR" dirty="0"/>
          </a:p>
        </p:txBody>
      </p:sp>
      <p:graphicFrame>
        <p:nvGraphicFramePr>
          <p:cNvPr id="4" name="3 İçerik Yer Tutucusu"/>
          <p:cNvGraphicFramePr>
            <a:graphicFrameLocks noGrp="1"/>
          </p:cNvGraphicFramePr>
          <p:nvPr>
            <p:ph idx="4294967295"/>
            <p:extLst>
              <p:ext uri="{D42A27DB-BD31-4B8C-83A1-F6EECF244321}">
                <p14:modId xmlns:p14="http://schemas.microsoft.com/office/powerpoint/2010/main" val="812619201"/>
              </p:ext>
            </p:extLst>
          </p:nvPr>
        </p:nvGraphicFramePr>
        <p:xfrm>
          <a:off x="0" y="1162050"/>
          <a:ext cx="9001189" cy="5300952"/>
        </p:xfrm>
        <a:graphic>
          <a:graphicData uri="http://schemas.openxmlformats.org/drawingml/2006/table">
            <a:tbl>
              <a:tblPr firstRow="1" bandRow="1">
                <a:tableStyleId>{5940675A-B579-460E-94D1-54222C63F5DA}</a:tableStyleId>
              </a:tblPr>
              <a:tblGrid>
                <a:gridCol w="1000131">
                  <a:extLst>
                    <a:ext uri="{9D8B030D-6E8A-4147-A177-3AD203B41FA5}">
                      <a16:colId xmlns:a16="http://schemas.microsoft.com/office/drawing/2014/main" val="20000"/>
                    </a:ext>
                  </a:extLst>
                </a:gridCol>
                <a:gridCol w="1285885">
                  <a:extLst>
                    <a:ext uri="{9D8B030D-6E8A-4147-A177-3AD203B41FA5}">
                      <a16:colId xmlns:a16="http://schemas.microsoft.com/office/drawing/2014/main" val="20001"/>
                    </a:ext>
                  </a:extLst>
                </a:gridCol>
                <a:gridCol w="1214445">
                  <a:extLst>
                    <a:ext uri="{9D8B030D-6E8A-4147-A177-3AD203B41FA5}">
                      <a16:colId xmlns:a16="http://schemas.microsoft.com/office/drawing/2014/main" val="20002"/>
                    </a:ext>
                  </a:extLst>
                </a:gridCol>
                <a:gridCol w="1428761">
                  <a:extLst>
                    <a:ext uri="{9D8B030D-6E8A-4147-A177-3AD203B41FA5}">
                      <a16:colId xmlns:a16="http://schemas.microsoft.com/office/drawing/2014/main" val="20003"/>
                    </a:ext>
                  </a:extLst>
                </a:gridCol>
                <a:gridCol w="1428759">
                  <a:extLst>
                    <a:ext uri="{9D8B030D-6E8A-4147-A177-3AD203B41FA5}">
                      <a16:colId xmlns:a16="http://schemas.microsoft.com/office/drawing/2014/main" val="20004"/>
                    </a:ext>
                  </a:extLst>
                </a:gridCol>
                <a:gridCol w="1285884">
                  <a:extLst>
                    <a:ext uri="{9D8B030D-6E8A-4147-A177-3AD203B41FA5}">
                      <a16:colId xmlns:a16="http://schemas.microsoft.com/office/drawing/2014/main" val="20005"/>
                    </a:ext>
                  </a:extLst>
                </a:gridCol>
                <a:gridCol w="1357324">
                  <a:extLst>
                    <a:ext uri="{9D8B030D-6E8A-4147-A177-3AD203B41FA5}">
                      <a16:colId xmlns:a16="http://schemas.microsoft.com/office/drawing/2014/main" val="20006"/>
                    </a:ext>
                  </a:extLst>
                </a:gridCol>
              </a:tblGrid>
              <a:tr h="58806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b="1" dirty="0">
                          <a:solidFill>
                            <a:schemeClr val="tx1"/>
                          </a:solidFill>
                          <a:latin typeface="Trebuchet MS" pitchFamily="34" charset="0"/>
                          <a:cs typeface="Times New Roman" pitchFamily="18" charset="0"/>
                        </a:rPr>
                        <a:t>2023 YILI</a:t>
                      </a:r>
                      <a:r>
                        <a:rPr lang="tr-TR" sz="1450" b="1" baseline="0" dirty="0">
                          <a:solidFill>
                            <a:schemeClr val="tx1"/>
                          </a:solidFill>
                          <a:latin typeface="Trebuchet MS" pitchFamily="34" charset="0"/>
                          <a:cs typeface="Times New Roman" pitchFamily="18" charset="0"/>
                        </a:rPr>
                        <a:t> </a:t>
                      </a:r>
                      <a:r>
                        <a:rPr lang="tr-TR" sz="1450" b="1" dirty="0">
                          <a:solidFill>
                            <a:schemeClr val="tx1"/>
                          </a:solidFill>
                          <a:latin typeface="Trebuchet MS" pitchFamily="34" charset="0"/>
                          <a:cs typeface="Times New Roman" pitchFamily="18" charset="0"/>
                        </a:rPr>
                        <a:t>İTHALAT İHRACAT RAKAMLARI</a:t>
                      </a:r>
                    </a:p>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b="1" dirty="0">
                          <a:solidFill>
                            <a:schemeClr val="tx1"/>
                          </a:solidFill>
                          <a:latin typeface="Trebuchet MS" pitchFamily="34" charset="0"/>
                          <a:cs typeface="Times New Roman" pitchFamily="18" charset="0"/>
                        </a:rPr>
                        <a:t>( BİN $)</a:t>
                      </a:r>
                    </a:p>
                  </a:txBody>
                  <a:tcPr>
                    <a:solidFill>
                      <a:schemeClr val="accent3">
                        <a:lumMod val="20000"/>
                        <a:lumOff val="80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gridSpan="3">
                  <a:txBody>
                    <a:bodyPr/>
                    <a:lstStyle/>
                    <a:p>
                      <a:pPr algn="ctr"/>
                      <a:r>
                        <a:rPr lang="tr-TR" sz="1450" b="1" dirty="0">
                          <a:solidFill>
                            <a:schemeClr val="tx1"/>
                          </a:solidFill>
                          <a:latin typeface="Trebuchet MS" pitchFamily="34" charset="0"/>
                          <a:cs typeface="Times New Roman" pitchFamily="18" charset="0"/>
                        </a:rPr>
                        <a:t>2024 YILI</a:t>
                      </a:r>
                      <a:r>
                        <a:rPr lang="tr-TR" sz="1450" b="1" baseline="0" dirty="0">
                          <a:solidFill>
                            <a:schemeClr val="tx1"/>
                          </a:solidFill>
                          <a:latin typeface="Trebuchet MS" pitchFamily="34" charset="0"/>
                          <a:cs typeface="Times New Roman" pitchFamily="18" charset="0"/>
                        </a:rPr>
                        <a:t> </a:t>
                      </a:r>
                      <a:r>
                        <a:rPr lang="tr-TR" sz="1450" b="1" dirty="0">
                          <a:solidFill>
                            <a:schemeClr val="tx1"/>
                          </a:solidFill>
                          <a:latin typeface="Trebuchet MS" pitchFamily="34" charset="0"/>
                          <a:cs typeface="Times New Roman" pitchFamily="18" charset="0"/>
                        </a:rPr>
                        <a:t>İTHALAT İHRACAT RAKAMLARI </a:t>
                      </a:r>
                    </a:p>
                    <a:p>
                      <a:pPr algn="ctr"/>
                      <a:r>
                        <a:rPr lang="tr-TR" sz="1450" b="1" dirty="0">
                          <a:solidFill>
                            <a:schemeClr val="tx1"/>
                          </a:solidFill>
                          <a:latin typeface="Trebuchet MS" pitchFamily="34" charset="0"/>
                          <a:cs typeface="Times New Roman" pitchFamily="18" charset="0"/>
                        </a:rPr>
                        <a:t>(BİN $)</a:t>
                      </a:r>
                    </a:p>
                  </a:txBody>
                  <a:tcPr>
                    <a:solidFill>
                      <a:schemeClr val="accent3">
                        <a:lumMod val="20000"/>
                        <a:lumOff val="80000"/>
                      </a:schemeClr>
                    </a:solidFill>
                  </a:tcPr>
                </a:tc>
                <a:tc hMerge="1">
                  <a:txBody>
                    <a:bodyPr/>
                    <a:lstStyle/>
                    <a:p>
                      <a:pPr algn="ctr"/>
                      <a:endParaRPr lang="tr-TR" b="1" dirty="0">
                        <a:solidFill>
                          <a:schemeClr val="bg1"/>
                        </a:solidFill>
                        <a:latin typeface="Trebuchet MS" pitchFamily="34" charset="0"/>
                        <a:cs typeface="Times New Roman" pitchFamily="18" charset="0"/>
                      </a:endParaRPr>
                    </a:p>
                  </a:txBody>
                  <a:tcPr>
                    <a:solidFill>
                      <a:srgbClr val="FF0000"/>
                    </a:solidFill>
                  </a:tcPr>
                </a:tc>
                <a:tc hMerge="1">
                  <a:txBody>
                    <a:bodyPr/>
                    <a:lstStyle/>
                    <a:p>
                      <a:pPr algn="ctr"/>
                      <a:endParaRPr lang="tr-TR" b="1" dirty="0">
                        <a:solidFill>
                          <a:schemeClr val="bg1"/>
                        </a:solidFill>
                        <a:latin typeface="Trebuchet MS" pitchFamily="34" charset="0"/>
                        <a:cs typeface="Times New Roman" pitchFamily="18" charset="0"/>
                      </a:endParaRPr>
                    </a:p>
                  </a:txBody>
                  <a:tcPr>
                    <a:solidFill>
                      <a:srgbClr val="FF0000"/>
                    </a:solidFill>
                  </a:tcPr>
                </a:tc>
                <a:extLst>
                  <a:ext uri="{0D108BD9-81ED-4DB2-BD59-A6C34878D82A}">
                    <a16:rowId xmlns:a16="http://schemas.microsoft.com/office/drawing/2014/main" val="10000"/>
                  </a:ext>
                </a:extLst>
              </a:tr>
              <a:tr h="0">
                <a:tc>
                  <a:txBody>
                    <a:bodyPr/>
                    <a:lstStyle/>
                    <a:p>
                      <a:pPr algn="ctr"/>
                      <a:r>
                        <a:rPr lang="tr-TR" sz="1450" dirty="0">
                          <a:solidFill>
                            <a:schemeClr val="tx1"/>
                          </a:solidFill>
                          <a:latin typeface="Trebuchet MS" pitchFamily="34" charset="0"/>
                        </a:rPr>
                        <a:t>AY</a:t>
                      </a:r>
                    </a:p>
                  </a:txBody>
                  <a:tcPr>
                    <a:solidFill>
                      <a:schemeClr val="accent3">
                        <a:lumMod val="20000"/>
                        <a:lumOff val="80000"/>
                      </a:schemeClr>
                    </a:solidFill>
                  </a:tcPr>
                </a:tc>
                <a:tc>
                  <a:txBody>
                    <a:bodyPr/>
                    <a:lstStyle/>
                    <a:p>
                      <a:pPr algn="l" fontAlgn="ctr"/>
                      <a:r>
                        <a:rPr lang="tr-TR" sz="1450" b="1" i="0" u="none" strike="noStrike" dirty="0">
                          <a:solidFill>
                            <a:schemeClr val="tx1"/>
                          </a:solidFill>
                          <a:latin typeface="Trebuchet MS"/>
                        </a:rPr>
                        <a:t>İHRACAT ($)</a:t>
                      </a:r>
                    </a:p>
                  </a:txBody>
                  <a:tcPr marL="171450" marR="9525" marT="9525" marB="0" anchor="ctr">
                    <a:solidFill>
                      <a:schemeClr val="accent3">
                        <a:lumMod val="20000"/>
                        <a:lumOff val="80000"/>
                      </a:schemeClr>
                    </a:solidFill>
                  </a:tcPr>
                </a:tc>
                <a:tc>
                  <a:txBody>
                    <a:bodyPr/>
                    <a:lstStyle/>
                    <a:p>
                      <a:pPr algn="l" fontAlgn="ctr"/>
                      <a:r>
                        <a:rPr lang="tr-TR" sz="1450" b="1" i="0" u="none" strike="noStrike" dirty="0">
                          <a:solidFill>
                            <a:schemeClr val="tx1"/>
                          </a:solidFill>
                          <a:latin typeface="Trebuchet MS"/>
                        </a:rPr>
                        <a:t>İTHALAT($)</a:t>
                      </a:r>
                    </a:p>
                  </a:txBody>
                  <a:tcPr marL="171450" marR="9525" marT="9525" marB="0" anchor="ctr">
                    <a:solidFill>
                      <a:schemeClr val="accent3">
                        <a:lumMod val="20000"/>
                        <a:lumOff val="80000"/>
                      </a:schemeClr>
                    </a:solidFill>
                  </a:tcPr>
                </a:tc>
                <a:tc>
                  <a:txBody>
                    <a:bodyPr/>
                    <a:lstStyle/>
                    <a:p>
                      <a:pPr algn="ctr"/>
                      <a:r>
                        <a:rPr lang="tr-TR" sz="1450" b="1" dirty="0">
                          <a:solidFill>
                            <a:schemeClr val="tx1"/>
                          </a:solidFill>
                          <a:latin typeface="Trebuchet MS" pitchFamily="34" charset="0"/>
                        </a:rPr>
                        <a:t>DIŞ</a:t>
                      </a:r>
                      <a:r>
                        <a:rPr lang="tr-TR" sz="1450" b="1" baseline="0" dirty="0">
                          <a:solidFill>
                            <a:schemeClr val="tx1"/>
                          </a:solidFill>
                          <a:latin typeface="Trebuchet MS" pitchFamily="34" charset="0"/>
                        </a:rPr>
                        <a:t> </a:t>
                      </a:r>
                    </a:p>
                    <a:p>
                      <a:pPr algn="ctr"/>
                      <a:r>
                        <a:rPr lang="tr-TR" sz="1450" b="1" baseline="0" dirty="0">
                          <a:solidFill>
                            <a:schemeClr val="tx1"/>
                          </a:solidFill>
                          <a:latin typeface="Trebuchet MS" pitchFamily="34" charset="0"/>
                        </a:rPr>
                        <a:t>TİCARET AÇIĞI</a:t>
                      </a:r>
                      <a:endParaRPr lang="tr-TR" sz="1450" b="1" dirty="0">
                        <a:solidFill>
                          <a:schemeClr val="tx1"/>
                        </a:solidFill>
                        <a:latin typeface="Trebuchet MS" pitchFamily="34" charset="0"/>
                      </a:endParaRPr>
                    </a:p>
                  </a:txBody>
                  <a:tcPr>
                    <a:solidFill>
                      <a:schemeClr val="accent3">
                        <a:lumMod val="20000"/>
                        <a:lumOff val="80000"/>
                      </a:schemeClr>
                    </a:solidFill>
                  </a:tcPr>
                </a:tc>
                <a:tc>
                  <a:txBody>
                    <a:bodyPr/>
                    <a:lstStyle/>
                    <a:p>
                      <a:pPr algn="l" fontAlgn="ctr"/>
                      <a:r>
                        <a:rPr lang="tr-TR" sz="1450" b="1" i="0" u="none" strike="noStrike" dirty="0">
                          <a:solidFill>
                            <a:schemeClr val="tx1"/>
                          </a:solidFill>
                          <a:latin typeface="Trebuchet MS"/>
                        </a:rPr>
                        <a:t>İHRACAT ($)</a:t>
                      </a:r>
                    </a:p>
                  </a:txBody>
                  <a:tcPr marL="171450" marR="9525" marT="9525" marB="0" anchor="ctr">
                    <a:solidFill>
                      <a:schemeClr val="accent3">
                        <a:lumMod val="20000"/>
                        <a:lumOff val="80000"/>
                      </a:schemeClr>
                    </a:solidFill>
                  </a:tcPr>
                </a:tc>
                <a:tc>
                  <a:txBody>
                    <a:bodyPr/>
                    <a:lstStyle/>
                    <a:p>
                      <a:pPr algn="l" fontAlgn="ctr"/>
                      <a:r>
                        <a:rPr lang="tr-TR" sz="1450" b="1" i="0" u="none" strike="noStrike" dirty="0">
                          <a:solidFill>
                            <a:schemeClr val="tx1"/>
                          </a:solidFill>
                          <a:latin typeface="Trebuchet MS"/>
                        </a:rPr>
                        <a:t>İTHALAT($)</a:t>
                      </a:r>
                    </a:p>
                  </a:txBody>
                  <a:tcPr marL="171450" marR="9525" marT="9525" marB="0" anchor="ctr">
                    <a:solidFill>
                      <a:schemeClr val="accent3">
                        <a:lumMod val="20000"/>
                        <a:lumOff val="80000"/>
                      </a:schemeClr>
                    </a:solidFill>
                  </a:tcPr>
                </a:tc>
                <a:tc>
                  <a:txBody>
                    <a:bodyPr/>
                    <a:lstStyle/>
                    <a:p>
                      <a:pPr algn="ctr"/>
                      <a:r>
                        <a:rPr lang="tr-TR" sz="1450" b="1" dirty="0">
                          <a:solidFill>
                            <a:schemeClr val="tx1"/>
                          </a:solidFill>
                          <a:latin typeface="Trebuchet MS" pitchFamily="34" charset="0"/>
                        </a:rPr>
                        <a:t>DIŞ</a:t>
                      </a:r>
                      <a:r>
                        <a:rPr lang="tr-TR" sz="1450" b="1" baseline="0" dirty="0">
                          <a:solidFill>
                            <a:schemeClr val="tx1"/>
                          </a:solidFill>
                          <a:latin typeface="Trebuchet MS" pitchFamily="34" charset="0"/>
                        </a:rPr>
                        <a:t> TİCARET AÇIĞI</a:t>
                      </a:r>
                      <a:endParaRPr lang="tr-TR" sz="1450" b="1" dirty="0">
                        <a:solidFill>
                          <a:schemeClr val="tx1"/>
                        </a:solidFill>
                        <a:latin typeface="Trebuchet MS" pitchFamily="34" charset="0"/>
                      </a:endParaRPr>
                    </a:p>
                  </a:txBody>
                  <a:tcPr>
                    <a:solidFill>
                      <a:schemeClr val="accent3">
                        <a:lumMod val="20000"/>
                        <a:lumOff val="80000"/>
                      </a:schemeClr>
                    </a:solidFill>
                  </a:tcPr>
                </a:tc>
                <a:extLst>
                  <a:ext uri="{0D108BD9-81ED-4DB2-BD59-A6C34878D82A}">
                    <a16:rowId xmlns:a16="http://schemas.microsoft.com/office/drawing/2014/main" val="10001"/>
                  </a:ext>
                </a:extLst>
              </a:tr>
              <a:tr h="245726">
                <a:tc>
                  <a:txBody>
                    <a:bodyPr/>
                    <a:lstStyle/>
                    <a:p>
                      <a:pPr algn="l" fontAlgn="ctr"/>
                      <a:r>
                        <a:rPr lang="tr-TR" sz="1400" b="0" i="0" u="none" strike="noStrike" dirty="0">
                          <a:solidFill>
                            <a:srgbClr val="000000"/>
                          </a:solidFill>
                          <a:latin typeface="Trebuchet MS" pitchFamily="34" charset="0"/>
                        </a:rPr>
                        <a:t>OCAK</a:t>
                      </a:r>
                    </a:p>
                  </a:txBody>
                  <a:tcPr marL="171450" marR="9525" marT="9525" marB="0" anchor="ctr"/>
                </a:tc>
                <a:tc>
                  <a:txBody>
                    <a:bodyPr/>
                    <a:lstStyle/>
                    <a:p>
                      <a:pPr algn="ctr" fontAlgn="b"/>
                      <a:r>
                        <a:rPr lang="tr-TR" sz="1200" b="0" i="0" u="none" strike="noStrike" dirty="0">
                          <a:solidFill>
                            <a:srgbClr val="000000"/>
                          </a:solidFill>
                          <a:effectLst/>
                          <a:latin typeface="Trebuchet MS" panose="020B0603020202020204" pitchFamily="34" charset="0"/>
                        </a:rPr>
                        <a:t>19 331 709</a:t>
                      </a:r>
                    </a:p>
                  </a:txBody>
                  <a:tcPr marL="7620" marR="7620" marT="7620" marB="0" anchor="ctr"/>
                </a:tc>
                <a:tc>
                  <a:txBody>
                    <a:bodyPr/>
                    <a:lstStyle/>
                    <a:p>
                      <a:pPr algn="ctr" fontAlgn="b"/>
                      <a:r>
                        <a:rPr lang="tr-TR" sz="1200" b="0" i="0" u="none" strike="noStrike" dirty="0">
                          <a:solidFill>
                            <a:srgbClr val="000000"/>
                          </a:solidFill>
                          <a:effectLst/>
                          <a:latin typeface="Trebuchet MS" panose="020B0603020202020204" pitchFamily="34" charset="0"/>
                        </a:rPr>
                        <a:t>         33.621.846   </a:t>
                      </a:r>
                    </a:p>
                  </a:txBody>
                  <a:tcPr marL="7620" marR="7620" marT="7620" marB="0" anchor="ctr"/>
                </a:tc>
                <a:tc>
                  <a:txBody>
                    <a:bodyPr/>
                    <a:lstStyle/>
                    <a:p>
                      <a:pPr algn="ctr" fontAlgn="b"/>
                      <a:r>
                        <a:rPr lang="tr-TR" sz="1200" b="1" i="0" u="none" strike="noStrike" dirty="0">
                          <a:solidFill>
                            <a:srgbClr val="000000"/>
                          </a:solidFill>
                          <a:effectLst/>
                          <a:latin typeface="Trebuchet MS" panose="020B0603020202020204" pitchFamily="34" charset="0"/>
                        </a:rPr>
                        <a:t>-14.290.137   </a:t>
                      </a:r>
                    </a:p>
                  </a:txBody>
                  <a:tcPr marL="7620" marR="7620" marT="7620" marB="0" anchor="ctr">
                    <a:solidFill>
                      <a:srgbClr val="FFFF00"/>
                    </a:solidFill>
                  </a:tcPr>
                </a:tc>
                <a:tc>
                  <a:txBody>
                    <a:bodyPr/>
                    <a:lstStyle/>
                    <a:p>
                      <a:pPr algn="l" fontAlgn="b"/>
                      <a:r>
                        <a:rPr lang="tr-TR" sz="1200" b="0" i="0" u="none" strike="noStrike" dirty="0">
                          <a:solidFill>
                            <a:srgbClr val="000000"/>
                          </a:solidFill>
                          <a:effectLst/>
                          <a:latin typeface="Trebuchet MS" panose="020B0603020202020204" pitchFamily="34" charset="0"/>
                        </a:rPr>
                        <a:t>     20.001.448   </a:t>
                      </a:r>
                    </a:p>
                  </a:txBody>
                  <a:tcPr marL="7620" marR="7620" marT="7620" marB="0" anchor="b">
                    <a:noFill/>
                  </a:tcPr>
                </a:tc>
                <a:tc>
                  <a:txBody>
                    <a:bodyPr/>
                    <a:lstStyle/>
                    <a:p>
                      <a:pPr algn="ctr" fontAlgn="b"/>
                      <a:r>
                        <a:rPr lang="tr-TR" sz="1200" b="0" i="0" u="none" strike="noStrike" dirty="0">
                          <a:solidFill>
                            <a:srgbClr val="000000"/>
                          </a:solidFill>
                          <a:effectLst/>
                          <a:latin typeface="Trebuchet MS" panose="020B0603020202020204" pitchFamily="34" charset="0"/>
                        </a:rPr>
                        <a:t>26.186.598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-6.185.151   </a:t>
                      </a:r>
                    </a:p>
                  </a:txBody>
                  <a:tcPr marL="7620" marR="7620" marT="7620" marB="0" anchor="b">
                    <a:solidFill>
                      <a:srgbClr val="FFFF00"/>
                    </a:solidFill>
                  </a:tcPr>
                </a:tc>
                <a:extLst>
                  <a:ext uri="{0D108BD9-81ED-4DB2-BD59-A6C34878D82A}">
                    <a16:rowId xmlns:a16="http://schemas.microsoft.com/office/drawing/2014/main" val="10002"/>
                  </a:ext>
                </a:extLst>
              </a:tr>
              <a:tr h="245726">
                <a:tc>
                  <a:txBody>
                    <a:bodyPr/>
                    <a:lstStyle/>
                    <a:p>
                      <a:pPr algn="l" fontAlgn="ctr"/>
                      <a:r>
                        <a:rPr lang="tr-TR" sz="1400" b="0" i="0" u="none" strike="noStrike" dirty="0">
                          <a:solidFill>
                            <a:srgbClr val="000000"/>
                          </a:solidFill>
                          <a:latin typeface="Trebuchet MS" pitchFamily="34" charset="0"/>
                        </a:rPr>
                        <a:t>ŞUBAT</a:t>
                      </a:r>
                    </a:p>
                  </a:txBody>
                  <a:tcPr marL="171450" marR="9525" marT="9525" marB="0" anchor="ctr"/>
                </a:tc>
                <a:tc>
                  <a:txBody>
                    <a:bodyPr/>
                    <a:lstStyle/>
                    <a:p>
                      <a:pPr algn="ctr" fontAlgn="b"/>
                      <a:r>
                        <a:rPr lang="tr-TR" sz="1200" b="0" i="0" u="none" strike="noStrike" dirty="0">
                          <a:solidFill>
                            <a:srgbClr val="000000"/>
                          </a:solidFill>
                          <a:effectLst/>
                          <a:latin typeface="Trebuchet MS" panose="020B0603020202020204" pitchFamily="34" charset="0"/>
                        </a:rPr>
                        <a:t>18 565 678</a:t>
                      </a:r>
                    </a:p>
                  </a:txBody>
                  <a:tcPr marL="7620" marR="7620" marT="7620" marB="0" anchor="ctr"/>
                </a:tc>
                <a:tc>
                  <a:txBody>
                    <a:bodyPr/>
                    <a:lstStyle/>
                    <a:p>
                      <a:pPr algn="ctr" fontAlgn="b"/>
                      <a:r>
                        <a:rPr lang="tr-TR" sz="1200" b="0" i="0" u="none" strike="noStrike" dirty="0">
                          <a:solidFill>
                            <a:srgbClr val="000000"/>
                          </a:solidFill>
                          <a:effectLst/>
                          <a:latin typeface="Trebuchet MS" panose="020B0603020202020204" pitchFamily="34" charset="0"/>
                        </a:rPr>
                        <a:t>         30.695.902   </a:t>
                      </a:r>
                    </a:p>
                  </a:txBody>
                  <a:tcPr marL="7620" marR="7620" marT="7620" marB="0" anchor="ctr"/>
                </a:tc>
                <a:tc>
                  <a:txBody>
                    <a:bodyPr/>
                    <a:lstStyle/>
                    <a:p>
                      <a:pPr algn="ctr" fontAlgn="b"/>
                      <a:r>
                        <a:rPr lang="tr-TR" sz="1200" b="1" i="0" u="none" strike="noStrike" dirty="0">
                          <a:solidFill>
                            <a:srgbClr val="000000"/>
                          </a:solidFill>
                          <a:effectLst/>
                          <a:latin typeface="Trebuchet MS" panose="020B0603020202020204" pitchFamily="34" charset="0"/>
                        </a:rPr>
                        <a:t>-12.130.224   </a:t>
                      </a:r>
                    </a:p>
                  </a:txBody>
                  <a:tcPr marL="7620" marR="7620" marT="7620" marB="0" anchor="ctr">
                    <a:solidFill>
                      <a:srgbClr val="FFFF00"/>
                    </a:solidFill>
                  </a:tcPr>
                </a:tc>
                <a:tc>
                  <a:txBody>
                    <a:bodyPr/>
                    <a:lstStyle/>
                    <a:p>
                      <a:pPr algn="l" fontAlgn="b"/>
                      <a:r>
                        <a:rPr lang="tr-TR" sz="1200" b="0" i="0" u="none" strike="noStrike" dirty="0">
                          <a:solidFill>
                            <a:srgbClr val="000000"/>
                          </a:solidFill>
                          <a:effectLst/>
                          <a:latin typeface="Trebuchet MS" panose="020B0603020202020204" pitchFamily="34" charset="0"/>
                        </a:rPr>
                        <a:t>     21.091.064   </a:t>
                      </a:r>
                    </a:p>
                  </a:txBody>
                  <a:tcPr marL="7620" marR="7620" marT="7620" marB="0" anchor="b">
                    <a:noFill/>
                  </a:tcPr>
                </a:tc>
                <a:tc>
                  <a:txBody>
                    <a:bodyPr/>
                    <a:lstStyle/>
                    <a:p>
                      <a:pPr algn="ctr" fontAlgn="b"/>
                      <a:r>
                        <a:rPr lang="tr-TR" sz="1200" b="0" i="0" u="none" strike="noStrike" dirty="0">
                          <a:solidFill>
                            <a:srgbClr val="000000"/>
                          </a:solidFill>
                          <a:effectLst/>
                          <a:latin typeface="Trebuchet MS" panose="020B0603020202020204" pitchFamily="34" charset="0"/>
                        </a:rPr>
                        <a:t>27.857.270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-6.766.207   </a:t>
                      </a:r>
                    </a:p>
                  </a:txBody>
                  <a:tcPr marL="7620" marR="7620" marT="7620" marB="0" anchor="b">
                    <a:solidFill>
                      <a:srgbClr val="FFFF00"/>
                    </a:solidFill>
                  </a:tcPr>
                </a:tc>
                <a:extLst>
                  <a:ext uri="{0D108BD9-81ED-4DB2-BD59-A6C34878D82A}">
                    <a16:rowId xmlns:a16="http://schemas.microsoft.com/office/drawing/2014/main" val="10003"/>
                  </a:ext>
                </a:extLst>
              </a:tr>
              <a:tr h="245726">
                <a:tc>
                  <a:txBody>
                    <a:bodyPr/>
                    <a:lstStyle/>
                    <a:p>
                      <a:pPr algn="l" fontAlgn="ctr"/>
                      <a:r>
                        <a:rPr lang="tr-TR" sz="1400" b="0" i="0" u="none" strike="noStrike" dirty="0">
                          <a:solidFill>
                            <a:srgbClr val="000000"/>
                          </a:solidFill>
                          <a:latin typeface="Trebuchet MS" pitchFamily="34" charset="0"/>
                        </a:rPr>
                        <a:t>MART</a:t>
                      </a:r>
                    </a:p>
                  </a:txBody>
                  <a:tcPr marL="171450" marR="9525" marT="9525" marB="0" anchor="ctr"/>
                </a:tc>
                <a:tc>
                  <a:txBody>
                    <a:bodyPr/>
                    <a:lstStyle/>
                    <a:p>
                      <a:pPr algn="ctr" fontAlgn="b"/>
                      <a:r>
                        <a:rPr lang="tr-TR" sz="1200" b="0" i="0" u="none" strike="noStrike" dirty="0">
                          <a:solidFill>
                            <a:srgbClr val="000000"/>
                          </a:solidFill>
                          <a:effectLst/>
                          <a:latin typeface="Trebuchet MS" panose="020B0603020202020204" pitchFamily="34" charset="0"/>
                        </a:rPr>
                        <a:t>23 562 970</a:t>
                      </a:r>
                    </a:p>
                  </a:txBody>
                  <a:tcPr marL="7620" marR="7620" marT="7620" marB="0" anchor="ctr">
                    <a:noFill/>
                  </a:tcPr>
                </a:tc>
                <a:tc>
                  <a:txBody>
                    <a:bodyPr/>
                    <a:lstStyle/>
                    <a:p>
                      <a:pPr algn="ctr" fontAlgn="b"/>
                      <a:r>
                        <a:rPr lang="tr-TR" sz="1200" b="0" i="0" u="none" strike="noStrike">
                          <a:solidFill>
                            <a:srgbClr val="000000"/>
                          </a:solidFill>
                          <a:effectLst/>
                          <a:latin typeface="Trebuchet MS" panose="020B0603020202020204" pitchFamily="34" charset="0"/>
                        </a:rPr>
                        <a:t>         31.938.752   </a:t>
                      </a:r>
                    </a:p>
                  </a:txBody>
                  <a:tcPr marL="7620" marR="7620" marT="7620" marB="0" anchor="ctr"/>
                </a:tc>
                <a:tc>
                  <a:txBody>
                    <a:bodyPr/>
                    <a:lstStyle/>
                    <a:p>
                      <a:pPr algn="ctr" fontAlgn="b"/>
                      <a:r>
                        <a:rPr lang="tr-TR" sz="1200" b="1" i="0" u="none" strike="noStrike" dirty="0">
                          <a:solidFill>
                            <a:srgbClr val="000000"/>
                          </a:solidFill>
                          <a:effectLst/>
                          <a:latin typeface="Trebuchet MS" panose="020B0603020202020204" pitchFamily="34" charset="0"/>
                        </a:rPr>
                        <a:t>-8.375.782   </a:t>
                      </a:r>
                    </a:p>
                  </a:txBody>
                  <a:tcPr marL="7620" marR="7620" marT="7620" marB="0" anchor="ctr">
                    <a:solidFill>
                      <a:srgbClr val="FFFF00"/>
                    </a:solidFill>
                  </a:tcPr>
                </a:tc>
                <a:tc>
                  <a:txBody>
                    <a:bodyPr/>
                    <a:lstStyle/>
                    <a:p>
                      <a:pPr algn="l" fontAlgn="b"/>
                      <a:r>
                        <a:rPr lang="tr-TR" sz="1200" b="0" i="0" u="none" strike="noStrike" dirty="0">
                          <a:solidFill>
                            <a:srgbClr val="000000"/>
                          </a:solidFill>
                          <a:effectLst/>
                          <a:latin typeface="Trebuchet MS" panose="020B0603020202020204" pitchFamily="34" charset="0"/>
                        </a:rPr>
                        <a:t>     22.650.927   </a:t>
                      </a:r>
                    </a:p>
                  </a:txBody>
                  <a:tcPr marL="7620" marR="7620" marT="7620" marB="0" anchor="b"/>
                </a:tc>
                <a:tc>
                  <a:txBody>
                    <a:bodyPr/>
                    <a:lstStyle/>
                    <a:p>
                      <a:pPr algn="ctr" fontAlgn="b"/>
                      <a:r>
                        <a:rPr lang="tr-TR" sz="1200" b="0" i="0" u="none" strike="noStrike" dirty="0">
                          <a:solidFill>
                            <a:srgbClr val="000000"/>
                          </a:solidFill>
                          <a:effectLst/>
                          <a:latin typeface="Trebuchet MS" panose="020B0603020202020204" pitchFamily="34" charset="0"/>
                        </a:rPr>
                        <a:t>29.952.146   </a:t>
                      </a:r>
                    </a:p>
                  </a:txBody>
                  <a:tcPr marL="7620" marR="7620" marT="7620" marB="0" anchor="b"/>
                </a:tc>
                <a:tc>
                  <a:txBody>
                    <a:bodyPr/>
                    <a:lstStyle/>
                    <a:p>
                      <a:pPr algn="ctr" fontAlgn="b"/>
                      <a:r>
                        <a:rPr lang="tr-TR" sz="1200" b="1" i="0" u="none" strike="noStrike" dirty="0">
                          <a:solidFill>
                            <a:srgbClr val="000000"/>
                          </a:solidFill>
                          <a:effectLst/>
                          <a:latin typeface="Trebuchet MS" panose="020B0603020202020204" pitchFamily="34" charset="0"/>
                        </a:rPr>
                        <a:t>-7.301.219   </a:t>
                      </a:r>
                    </a:p>
                  </a:txBody>
                  <a:tcPr marL="7620" marR="7620" marT="7620" marB="0" anchor="b">
                    <a:solidFill>
                      <a:srgbClr val="FFFF00"/>
                    </a:solidFill>
                  </a:tcPr>
                </a:tc>
                <a:extLst>
                  <a:ext uri="{0D108BD9-81ED-4DB2-BD59-A6C34878D82A}">
                    <a16:rowId xmlns:a16="http://schemas.microsoft.com/office/drawing/2014/main" val="10004"/>
                  </a:ext>
                </a:extLst>
              </a:tr>
              <a:tr h="286172">
                <a:tc>
                  <a:txBody>
                    <a:bodyPr/>
                    <a:lstStyle/>
                    <a:p>
                      <a:pPr algn="l" fontAlgn="ctr"/>
                      <a:r>
                        <a:rPr lang="tr-TR" sz="1400" b="0" i="0" u="none" strike="noStrike" dirty="0">
                          <a:solidFill>
                            <a:srgbClr val="000000"/>
                          </a:solidFill>
                          <a:latin typeface="Trebuchet MS" pitchFamily="34" charset="0"/>
                        </a:rPr>
                        <a:t>NİSAN</a:t>
                      </a:r>
                    </a:p>
                  </a:txBody>
                  <a:tcPr marL="171450" marR="9525" marT="9525" marB="0" anchor="ctr"/>
                </a:tc>
                <a:tc>
                  <a:txBody>
                    <a:bodyPr/>
                    <a:lstStyle/>
                    <a:p>
                      <a:pPr algn="ctr" fontAlgn="b"/>
                      <a:r>
                        <a:rPr lang="tr-TR" sz="1200" b="0" i="0" u="none" strike="noStrike">
                          <a:solidFill>
                            <a:srgbClr val="000000"/>
                          </a:solidFill>
                          <a:effectLst/>
                          <a:latin typeface="Trebuchet MS" panose="020B0603020202020204" pitchFamily="34" charset="0"/>
                        </a:rPr>
                        <a:t>19 250 045</a:t>
                      </a:r>
                    </a:p>
                  </a:txBody>
                  <a:tcPr marL="7620" marR="7620" marT="7620" marB="0" anchor="ctr">
                    <a:noFill/>
                  </a:tcPr>
                </a:tc>
                <a:tc>
                  <a:txBody>
                    <a:bodyPr/>
                    <a:lstStyle/>
                    <a:p>
                      <a:pPr algn="ctr" fontAlgn="b"/>
                      <a:r>
                        <a:rPr lang="tr-TR" sz="1200" b="0" i="0" u="none" strike="noStrike">
                          <a:solidFill>
                            <a:srgbClr val="000000"/>
                          </a:solidFill>
                          <a:effectLst/>
                          <a:latin typeface="Trebuchet MS" panose="020B0603020202020204" pitchFamily="34" charset="0"/>
                        </a:rPr>
                        <a:t>         27.988.326   </a:t>
                      </a:r>
                    </a:p>
                  </a:txBody>
                  <a:tcPr marL="7620" marR="7620" marT="7620" marB="0" anchor="ctr">
                    <a:noFill/>
                  </a:tcPr>
                </a:tc>
                <a:tc>
                  <a:txBody>
                    <a:bodyPr/>
                    <a:lstStyle/>
                    <a:p>
                      <a:pPr algn="ctr" fontAlgn="b"/>
                      <a:r>
                        <a:rPr lang="tr-TR" sz="1200" b="1" i="0" u="none" strike="noStrike" dirty="0">
                          <a:solidFill>
                            <a:srgbClr val="000000"/>
                          </a:solidFill>
                          <a:effectLst/>
                          <a:latin typeface="Trebuchet MS" panose="020B0603020202020204" pitchFamily="34" charset="0"/>
                        </a:rPr>
                        <a:t>-8.738.281   </a:t>
                      </a:r>
                    </a:p>
                  </a:txBody>
                  <a:tcPr marL="7620" marR="7620" marT="7620" marB="0" anchor="ctr">
                    <a:solidFill>
                      <a:srgbClr val="FFFF00"/>
                    </a:solidFill>
                  </a:tcPr>
                </a:tc>
                <a:tc>
                  <a:txBody>
                    <a:bodyPr/>
                    <a:lstStyle/>
                    <a:p>
                      <a:pPr algn="l" fontAlgn="b"/>
                      <a:r>
                        <a:rPr lang="tr-TR" sz="1200" b="0" i="0" u="none" strike="noStrike" dirty="0">
                          <a:solidFill>
                            <a:srgbClr val="000000"/>
                          </a:solidFill>
                          <a:effectLst/>
                          <a:latin typeface="Trebuchet MS" panose="020B0603020202020204" pitchFamily="34" charset="0"/>
                        </a:rPr>
                        <a:t>     19.295.058   </a:t>
                      </a:r>
                    </a:p>
                  </a:txBody>
                  <a:tcPr marL="7620" marR="7620" marT="7620" marB="0" anchor="b"/>
                </a:tc>
                <a:tc>
                  <a:txBody>
                    <a:bodyPr/>
                    <a:lstStyle/>
                    <a:p>
                      <a:pPr algn="ctr" fontAlgn="b"/>
                      <a:r>
                        <a:rPr lang="tr-TR" sz="1200" b="0" i="0" u="none" strike="noStrike" dirty="0">
                          <a:solidFill>
                            <a:srgbClr val="000000"/>
                          </a:solidFill>
                          <a:effectLst/>
                          <a:latin typeface="Trebuchet MS" panose="020B0603020202020204" pitchFamily="34" charset="0"/>
                        </a:rPr>
                        <a:t>29.184.921   </a:t>
                      </a:r>
                    </a:p>
                  </a:txBody>
                  <a:tcPr marL="7620" marR="7620" marT="7620" marB="0" anchor="b"/>
                </a:tc>
                <a:tc>
                  <a:txBody>
                    <a:bodyPr/>
                    <a:lstStyle/>
                    <a:p>
                      <a:pPr algn="ctr" fontAlgn="b"/>
                      <a:r>
                        <a:rPr lang="tr-TR" sz="1200" b="1" i="0" u="none" strike="noStrike" dirty="0">
                          <a:solidFill>
                            <a:srgbClr val="000000"/>
                          </a:solidFill>
                          <a:effectLst/>
                          <a:latin typeface="Trebuchet MS" panose="020B0603020202020204" pitchFamily="34" charset="0"/>
                        </a:rPr>
                        <a:t>-9.889.863   </a:t>
                      </a:r>
                    </a:p>
                  </a:txBody>
                  <a:tcPr marL="7620" marR="7620" marT="7620" marB="0" anchor="b">
                    <a:solidFill>
                      <a:srgbClr val="FFFF00"/>
                    </a:solidFill>
                  </a:tcPr>
                </a:tc>
                <a:extLst>
                  <a:ext uri="{0D108BD9-81ED-4DB2-BD59-A6C34878D82A}">
                    <a16:rowId xmlns:a16="http://schemas.microsoft.com/office/drawing/2014/main" val="10005"/>
                  </a:ext>
                </a:extLst>
              </a:tr>
              <a:tr h="304372">
                <a:tc>
                  <a:txBody>
                    <a:bodyPr/>
                    <a:lstStyle/>
                    <a:p>
                      <a:pPr algn="l" fontAlgn="ctr"/>
                      <a:r>
                        <a:rPr lang="tr-TR" sz="1400" b="0" i="0" u="none" strike="noStrike" dirty="0">
                          <a:solidFill>
                            <a:srgbClr val="000000"/>
                          </a:solidFill>
                          <a:latin typeface="Trebuchet MS" pitchFamily="34" charset="0"/>
                        </a:rPr>
                        <a:t>MAYIS</a:t>
                      </a:r>
                    </a:p>
                  </a:txBody>
                  <a:tcPr marL="171450" marR="9525" marT="9525" marB="0" anchor="ctr"/>
                </a:tc>
                <a:tc>
                  <a:txBody>
                    <a:bodyPr/>
                    <a:lstStyle/>
                    <a:p>
                      <a:pPr algn="ctr" fontAlgn="b"/>
                      <a:r>
                        <a:rPr lang="tr-TR" sz="1200" b="0" i="0" u="none" strike="noStrike" dirty="0">
                          <a:solidFill>
                            <a:srgbClr val="000000"/>
                          </a:solidFill>
                          <a:effectLst/>
                          <a:latin typeface="Trebuchet MS" panose="020B0603020202020204" pitchFamily="34" charset="0"/>
                        </a:rPr>
                        <a:t>21 633 012</a:t>
                      </a:r>
                    </a:p>
                  </a:txBody>
                  <a:tcPr marL="7620" marR="7620" marT="7620" marB="0" anchor="ctr"/>
                </a:tc>
                <a:tc>
                  <a:txBody>
                    <a:bodyPr/>
                    <a:lstStyle/>
                    <a:p>
                      <a:pPr algn="ctr" fontAlgn="b"/>
                      <a:r>
                        <a:rPr lang="tr-TR" sz="1200" b="0" i="0" u="none" strike="noStrike">
                          <a:solidFill>
                            <a:srgbClr val="000000"/>
                          </a:solidFill>
                          <a:effectLst/>
                          <a:latin typeface="Trebuchet MS" panose="020B0603020202020204" pitchFamily="34" charset="0"/>
                        </a:rPr>
                        <a:t>         34.125.638   </a:t>
                      </a:r>
                    </a:p>
                  </a:txBody>
                  <a:tcPr marL="7620" marR="7620" marT="7620" marB="0" anchor="ctr">
                    <a:noFill/>
                  </a:tcPr>
                </a:tc>
                <a:tc>
                  <a:txBody>
                    <a:bodyPr/>
                    <a:lstStyle/>
                    <a:p>
                      <a:pPr algn="ctr" fontAlgn="b"/>
                      <a:r>
                        <a:rPr lang="tr-TR" sz="1200" b="1" i="0" u="none" strike="noStrike" dirty="0">
                          <a:solidFill>
                            <a:srgbClr val="000000"/>
                          </a:solidFill>
                          <a:effectLst/>
                          <a:latin typeface="Trebuchet MS" panose="020B0603020202020204" pitchFamily="34" charset="0"/>
                        </a:rPr>
                        <a:t>-12.492.626   </a:t>
                      </a:r>
                    </a:p>
                  </a:txBody>
                  <a:tcPr marL="7620" marR="7620" marT="7620" marB="0" anchor="ctr">
                    <a:solidFill>
                      <a:srgbClr val="FFFF00"/>
                    </a:solidFill>
                  </a:tcPr>
                </a:tc>
                <a:tc>
                  <a:txBody>
                    <a:bodyPr/>
                    <a:lstStyle/>
                    <a:p>
                      <a:pPr algn="l" fontAlgn="b"/>
                      <a:r>
                        <a:rPr lang="tr-TR" sz="1200" b="0" i="0" u="none" strike="noStrike" dirty="0">
                          <a:solidFill>
                            <a:srgbClr val="000000"/>
                          </a:solidFill>
                          <a:effectLst/>
                          <a:latin typeface="Trebuchet MS" panose="020B0603020202020204" pitchFamily="34" charset="0"/>
                        </a:rPr>
                        <a:t>     24.173.187   </a:t>
                      </a:r>
                    </a:p>
                  </a:txBody>
                  <a:tcPr marL="7620" marR="7620" marT="7620" marB="0" anchor="b">
                    <a:noFill/>
                  </a:tcPr>
                </a:tc>
                <a:tc>
                  <a:txBody>
                    <a:bodyPr/>
                    <a:lstStyle/>
                    <a:p>
                      <a:pPr algn="ctr" fontAlgn="b"/>
                      <a:r>
                        <a:rPr lang="tr-TR" sz="1200" b="0" i="0" u="none" strike="noStrike" dirty="0">
                          <a:solidFill>
                            <a:srgbClr val="000000"/>
                          </a:solidFill>
                          <a:effectLst/>
                          <a:latin typeface="Trebuchet MS" panose="020B0603020202020204" pitchFamily="34" charset="0"/>
                        </a:rPr>
                        <a:t>30.648.504   </a:t>
                      </a:r>
                    </a:p>
                  </a:txBody>
                  <a:tcPr marL="7620" marR="7620" marT="7620" marB="0" anchor="b"/>
                </a:tc>
                <a:tc>
                  <a:txBody>
                    <a:bodyPr/>
                    <a:lstStyle/>
                    <a:p>
                      <a:pPr algn="ctr" fontAlgn="b"/>
                      <a:r>
                        <a:rPr lang="tr-TR" sz="1200" b="1" i="0" u="none" strike="noStrike" dirty="0">
                          <a:solidFill>
                            <a:srgbClr val="000000"/>
                          </a:solidFill>
                          <a:effectLst/>
                          <a:latin typeface="Trebuchet MS" panose="020B0603020202020204" pitchFamily="34" charset="0"/>
                        </a:rPr>
                        <a:t>-6.475.317   </a:t>
                      </a:r>
                    </a:p>
                  </a:txBody>
                  <a:tcPr marL="7620" marR="7620" marT="7620" marB="0" anchor="b">
                    <a:solidFill>
                      <a:srgbClr val="FFFF00"/>
                    </a:solidFill>
                  </a:tcPr>
                </a:tc>
                <a:extLst>
                  <a:ext uri="{0D108BD9-81ED-4DB2-BD59-A6C34878D82A}">
                    <a16:rowId xmlns:a16="http://schemas.microsoft.com/office/drawing/2014/main" val="10006"/>
                  </a:ext>
                </a:extLst>
              </a:tr>
              <a:tr h="319301">
                <a:tc>
                  <a:txBody>
                    <a:bodyPr/>
                    <a:lstStyle/>
                    <a:p>
                      <a:pPr algn="l" fontAlgn="ctr"/>
                      <a:r>
                        <a:rPr lang="tr-TR" sz="1400" b="0" i="0" u="none" strike="noStrike" dirty="0">
                          <a:solidFill>
                            <a:srgbClr val="000000"/>
                          </a:solidFill>
                          <a:latin typeface="Trebuchet MS" pitchFamily="34" charset="0"/>
                        </a:rPr>
                        <a:t>HAZİRAN</a:t>
                      </a:r>
                    </a:p>
                  </a:txBody>
                  <a:tcPr marL="171450" marR="9525" marT="9525" marB="0" anchor="ctr"/>
                </a:tc>
                <a:tc>
                  <a:txBody>
                    <a:bodyPr/>
                    <a:lstStyle/>
                    <a:p>
                      <a:pPr algn="ctr" fontAlgn="b"/>
                      <a:r>
                        <a:rPr lang="tr-TR" sz="1200" b="0" i="0" u="none" strike="noStrike" dirty="0">
                          <a:solidFill>
                            <a:srgbClr val="000000"/>
                          </a:solidFill>
                          <a:effectLst/>
                          <a:latin typeface="Trebuchet MS" panose="020B0603020202020204" pitchFamily="34" charset="0"/>
                        </a:rPr>
                        <a:t>20 773 219</a:t>
                      </a:r>
                    </a:p>
                  </a:txBody>
                  <a:tcPr marL="7620" marR="7620" marT="7620" marB="0" anchor="ctr"/>
                </a:tc>
                <a:tc>
                  <a:txBody>
                    <a:bodyPr/>
                    <a:lstStyle/>
                    <a:p>
                      <a:pPr algn="ctr" fontAlgn="b"/>
                      <a:r>
                        <a:rPr lang="tr-TR" sz="1200" b="0" i="0" u="none" strike="noStrike" dirty="0">
                          <a:solidFill>
                            <a:srgbClr val="000000"/>
                          </a:solidFill>
                          <a:effectLst/>
                          <a:latin typeface="Trebuchet MS" panose="020B0603020202020204" pitchFamily="34" charset="0"/>
                        </a:rPr>
                        <a:t>         26.071.482   </a:t>
                      </a:r>
                    </a:p>
                  </a:txBody>
                  <a:tcPr marL="7620" marR="7620" marT="7620" marB="0" anchor="ctr"/>
                </a:tc>
                <a:tc>
                  <a:txBody>
                    <a:bodyPr/>
                    <a:lstStyle/>
                    <a:p>
                      <a:pPr algn="ctr" fontAlgn="b"/>
                      <a:r>
                        <a:rPr lang="tr-TR" sz="1200" b="1" i="0" u="none" strike="noStrike" dirty="0">
                          <a:solidFill>
                            <a:srgbClr val="000000"/>
                          </a:solidFill>
                          <a:effectLst/>
                          <a:latin typeface="Trebuchet MS" panose="020B0603020202020204" pitchFamily="34" charset="0"/>
                        </a:rPr>
                        <a:t>-5.298.263   </a:t>
                      </a:r>
                    </a:p>
                  </a:txBody>
                  <a:tcPr marL="7620" marR="7620" marT="7620" marB="0" anchor="ctr">
                    <a:solidFill>
                      <a:srgbClr val="FFFF00"/>
                    </a:solidFill>
                  </a:tcPr>
                </a:tc>
                <a:tc>
                  <a:txBody>
                    <a:bodyPr/>
                    <a:lstStyle/>
                    <a:p>
                      <a:pPr algn="l" fontAlgn="b"/>
                      <a:r>
                        <a:rPr lang="tr-TR" sz="1200" b="0" i="0" u="none" strike="noStrike">
                          <a:solidFill>
                            <a:srgbClr val="000000"/>
                          </a:solidFill>
                          <a:effectLst/>
                          <a:latin typeface="Trebuchet MS" panose="020B0603020202020204" pitchFamily="34" charset="0"/>
                        </a:rPr>
                        <a:t>     19.016.008   </a:t>
                      </a:r>
                    </a:p>
                  </a:txBody>
                  <a:tcPr marL="7620" marR="7620" marT="7620" marB="0" anchor="b"/>
                </a:tc>
                <a:tc>
                  <a:txBody>
                    <a:bodyPr/>
                    <a:lstStyle/>
                    <a:p>
                      <a:pPr algn="ctr" fontAlgn="b"/>
                      <a:r>
                        <a:rPr lang="tr-TR" sz="1200" b="0" i="0" u="none" strike="noStrike" dirty="0">
                          <a:solidFill>
                            <a:srgbClr val="000000"/>
                          </a:solidFill>
                          <a:effectLst/>
                          <a:latin typeface="Trebuchet MS" panose="020B0603020202020204" pitchFamily="34" charset="0"/>
                        </a:rPr>
                        <a:t>24.904.529   </a:t>
                      </a:r>
                    </a:p>
                  </a:txBody>
                  <a:tcPr marL="7620" marR="7620" marT="7620" marB="0" anchor="b"/>
                </a:tc>
                <a:tc>
                  <a:txBody>
                    <a:bodyPr/>
                    <a:lstStyle/>
                    <a:p>
                      <a:pPr algn="ctr" fontAlgn="b"/>
                      <a:r>
                        <a:rPr lang="tr-TR" sz="1200" b="1" i="0" u="none" strike="noStrike" dirty="0">
                          <a:solidFill>
                            <a:srgbClr val="000000"/>
                          </a:solidFill>
                          <a:effectLst/>
                          <a:latin typeface="Trebuchet MS" panose="020B0603020202020204" pitchFamily="34" charset="0"/>
                        </a:rPr>
                        <a:t>-5.888.521   </a:t>
                      </a:r>
                    </a:p>
                  </a:txBody>
                  <a:tcPr marL="7620" marR="7620" marT="7620" marB="0" anchor="b">
                    <a:solidFill>
                      <a:srgbClr val="FFFF00"/>
                    </a:solidFill>
                  </a:tcPr>
                </a:tc>
                <a:extLst>
                  <a:ext uri="{0D108BD9-81ED-4DB2-BD59-A6C34878D82A}">
                    <a16:rowId xmlns:a16="http://schemas.microsoft.com/office/drawing/2014/main" val="10007"/>
                  </a:ext>
                </a:extLst>
              </a:tr>
              <a:tr h="319301">
                <a:tc>
                  <a:txBody>
                    <a:bodyPr/>
                    <a:lstStyle/>
                    <a:p>
                      <a:pPr algn="l" fontAlgn="ctr"/>
                      <a:r>
                        <a:rPr lang="tr-TR" sz="1400" b="1" i="0" u="none" strike="noStrike" dirty="0">
                          <a:solidFill>
                            <a:srgbClr val="000000"/>
                          </a:solidFill>
                          <a:latin typeface="Trebuchet MS" pitchFamily="34" charset="0"/>
                        </a:rPr>
                        <a:t>TEMMUZ</a:t>
                      </a:r>
                    </a:p>
                  </a:txBody>
                  <a:tcPr marL="171450" marR="9525" marT="9525" marB="0" anchor="ctr">
                    <a:solidFill>
                      <a:srgbClr val="FFFF00"/>
                    </a:solidFill>
                  </a:tcPr>
                </a:tc>
                <a:tc>
                  <a:txBody>
                    <a:bodyPr/>
                    <a:lstStyle/>
                    <a:p>
                      <a:pPr algn="ctr" fontAlgn="b"/>
                      <a:r>
                        <a:rPr lang="tr-TR" sz="1200" b="0" i="0" u="none" strike="noStrike" dirty="0">
                          <a:solidFill>
                            <a:srgbClr val="000000"/>
                          </a:solidFill>
                          <a:effectLst/>
                          <a:latin typeface="Trebuchet MS" panose="020B0603020202020204" pitchFamily="34" charset="0"/>
                        </a:rPr>
                        <a:t>19 779 817</a:t>
                      </a:r>
                    </a:p>
                  </a:txBody>
                  <a:tcPr marL="7620" marR="7620" marT="7620" marB="0" anchor="ctr"/>
                </a:tc>
                <a:tc>
                  <a:txBody>
                    <a:bodyPr/>
                    <a:lstStyle/>
                    <a:p>
                      <a:pPr algn="ctr" fontAlgn="b"/>
                      <a:r>
                        <a:rPr lang="tr-TR" sz="1200" b="0" i="0" u="none" strike="noStrike">
                          <a:solidFill>
                            <a:srgbClr val="000000"/>
                          </a:solidFill>
                          <a:effectLst/>
                          <a:latin typeface="Trebuchet MS" panose="020B0603020202020204" pitchFamily="34" charset="0"/>
                        </a:rPr>
                        <a:t>         32.311.359   </a:t>
                      </a:r>
                    </a:p>
                  </a:txBody>
                  <a:tcPr marL="7620" marR="7620" marT="7620" marB="0" anchor="ctr"/>
                </a:tc>
                <a:tc>
                  <a:txBody>
                    <a:bodyPr/>
                    <a:lstStyle/>
                    <a:p>
                      <a:pPr algn="ctr" fontAlgn="b"/>
                      <a:r>
                        <a:rPr lang="tr-TR" sz="1200" b="1" i="0" u="none" strike="noStrike" dirty="0">
                          <a:solidFill>
                            <a:srgbClr val="000000"/>
                          </a:solidFill>
                          <a:effectLst/>
                          <a:latin typeface="Trebuchet MS" panose="020B0603020202020204" pitchFamily="34" charset="0"/>
                        </a:rPr>
                        <a:t>-12.531.542   </a:t>
                      </a:r>
                    </a:p>
                  </a:txBody>
                  <a:tcPr marL="7620" marR="7620" marT="7620" marB="0" anchor="ctr">
                    <a:solidFill>
                      <a:srgbClr val="FFFF00"/>
                    </a:solidFill>
                  </a:tcPr>
                </a:tc>
                <a:tc>
                  <a:txBody>
                    <a:bodyPr/>
                    <a:lstStyle/>
                    <a:p>
                      <a:pPr algn="l" fontAlgn="b"/>
                      <a:r>
                        <a:rPr lang="tr-TR" sz="1200" b="0" i="0" u="none" strike="noStrike">
                          <a:solidFill>
                            <a:srgbClr val="000000"/>
                          </a:solidFill>
                          <a:effectLst/>
                          <a:latin typeface="Trebuchet MS" panose="020B0603020202020204" pitchFamily="34" charset="0"/>
                        </a:rPr>
                        <a:t>     22.479.414   </a:t>
                      </a:r>
                    </a:p>
                  </a:txBody>
                  <a:tcPr marL="7620" marR="7620" marT="7620" marB="0" anchor="b"/>
                </a:tc>
                <a:tc>
                  <a:txBody>
                    <a:bodyPr/>
                    <a:lstStyle/>
                    <a:p>
                      <a:pPr algn="ctr" fontAlgn="b"/>
                      <a:r>
                        <a:rPr lang="tr-TR" sz="1200" b="0" i="0" u="none" strike="noStrike" dirty="0">
                          <a:solidFill>
                            <a:srgbClr val="000000"/>
                          </a:solidFill>
                          <a:effectLst/>
                          <a:latin typeface="Trebuchet MS" panose="020B0603020202020204" pitchFamily="34" charset="0"/>
                        </a:rPr>
                        <a:t>29.783.264   </a:t>
                      </a:r>
                    </a:p>
                  </a:txBody>
                  <a:tcPr marL="7620" marR="7620" marT="7620" marB="0" anchor="b"/>
                </a:tc>
                <a:tc>
                  <a:txBody>
                    <a:bodyPr/>
                    <a:lstStyle/>
                    <a:p>
                      <a:pPr algn="ctr" fontAlgn="b"/>
                      <a:r>
                        <a:rPr lang="tr-TR" sz="1200" b="1" i="0" u="none" strike="noStrike" dirty="0">
                          <a:solidFill>
                            <a:srgbClr val="000000"/>
                          </a:solidFill>
                          <a:effectLst/>
                          <a:latin typeface="Trebuchet MS" panose="020B0603020202020204" pitchFamily="34" charset="0"/>
                        </a:rPr>
                        <a:t>-7.303.850   </a:t>
                      </a:r>
                    </a:p>
                  </a:txBody>
                  <a:tcPr marL="7620" marR="7620" marT="7620" marB="0" anchor="b">
                    <a:solidFill>
                      <a:srgbClr val="FFFF00"/>
                    </a:solidFill>
                  </a:tcPr>
                </a:tc>
                <a:extLst>
                  <a:ext uri="{0D108BD9-81ED-4DB2-BD59-A6C34878D82A}">
                    <a16:rowId xmlns:a16="http://schemas.microsoft.com/office/drawing/2014/main" val="10008"/>
                  </a:ext>
                </a:extLst>
              </a:tr>
              <a:tr h="319301">
                <a:tc>
                  <a:txBody>
                    <a:bodyPr/>
                    <a:lstStyle/>
                    <a:p>
                      <a:pPr algn="l" fontAlgn="ctr"/>
                      <a:r>
                        <a:rPr lang="tr-TR" sz="1400" b="1" i="0" u="none" strike="noStrike" dirty="0">
                          <a:solidFill>
                            <a:srgbClr val="000000"/>
                          </a:solidFill>
                          <a:latin typeface="Trebuchet MS" pitchFamily="34" charset="0"/>
                        </a:rPr>
                        <a:t>AĞUSTOS</a:t>
                      </a:r>
                    </a:p>
                  </a:txBody>
                  <a:tcPr marL="171450" marR="9525" marT="9525" marB="0" anchor="ctr">
                    <a:solidFill>
                      <a:srgbClr val="FFFF00"/>
                    </a:solidFill>
                  </a:tcPr>
                </a:tc>
                <a:tc>
                  <a:txBody>
                    <a:bodyPr/>
                    <a:lstStyle/>
                    <a:p>
                      <a:pPr algn="ctr" fontAlgn="b"/>
                      <a:r>
                        <a:rPr lang="tr-TR" sz="1200" b="0" i="0" u="none" strike="noStrike" dirty="0">
                          <a:solidFill>
                            <a:srgbClr val="000000"/>
                          </a:solidFill>
                          <a:effectLst/>
                          <a:latin typeface="Trebuchet MS" panose="020B0603020202020204" pitchFamily="34" charset="0"/>
                        </a:rPr>
                        <a:t>21 556 273</a:t>
                      </a:r>
                    </a:p>
                  </a:txBody>
                  <a:tcPr marL="7620" marR="7620" marT="7620" marB="0" anchor="ctr"/>
                </a:tc>
                <a:tc>
                  <a:txBody>
                    <a:bodyPr/>
                    <a:lstStyle/>
                    <a:p>
                      <a:pPr algn="ctr" fontAlgn="b"/>
                      <a:r>
                        <a:rPr lang="tr-TR" sz="1200" b="0" i="0" u="none" strike="noStrike" dirty="0">
                          <a:solidFill>
                            <a:srgbClr val="000000"/>
                          </a:solidFill>
                          <a:effectLst/>
                          <a:latin typeface="Trebuchet MS" panose="020B0603020202020204" pitchFamily="34" charset="0"/>
                        </a:rPr>
                        <a:t>         30.268.059   </a:t>
                      </a:r>
                    </a:p>
                  </a:txBody>
                  <a:tcPr marL="7620" marR="7620" marT="7620" marB="0" anchor="ctr"/>
                </a:tc>
                <a:tc>
                  <a:txBody>
                    <a:bodyPr/>
                    <a:lstStyle/>
                    <a:p>
                      <a:pPr algn="ctr" fontAlgn="b"/>
                      <a:r>
                        <a:rPr lang="tr-TR" sz="1200" b="1" i="0" u="none" strike="noStrike" dirty="0">
                          <a:solidFill>
                            <a:srgbClr val="000000"/>
                          </a:solidFill>
                          <a:effectLst/>
                          <a:latin typeface="Trebuchet MS" panose="020B0603020202020204" pitchFamily="34" charset="0"/>
                        </a:rPr>
                        <a:t>- 8.711.786   </a:t>
                      </a:r>
                    </a:p>
                  </a:txBody>
                  <a:tcPr marL="7620" marR="7620" marT="7620" marB="0" anchor="ctr">
                    <a:solidFill>
                      <a:srgbClr val="FFFF00"/>
                    </a:solidFill>
                  </a:tcPr>
                </a:tc>
                <a:tc>
                  <a:txBody>
                    <a:bodyPr/>
                    <a:lstStyle/>
                    <a:p>
                      <a:pPr algn="l" fontAlgn="b"/>
                      <a:r>
                        <a:rPr lang="tr-TR" sz="1200" b="0" i="0" u="none" strike="noStrike">
                          <a:solidFill>
                            <a:srgbClr val="000000"/>
                          </a:solidFill>
                          <a:effectLst/>
                          <a:latin typeface="Trebuchet MS" panose="020B0603020202020204" pitchFamily="34" charset="0"/>
                        </a:rPr>
                        <a:t>     22.006.864   </a:t>
                      </a:r>
                    </a:p>
                  </a:txBody>
                  <a:tcPr marL="7620" marR="7620" marT="7620" marB="0" anchor="b"/>
                </a:tc>
                <a:tc>
                  <a:txBody>
                    <a:bodyPr/>
                    <a:lstStyle/>
                    <a:p>
                      <a:pPr algn="ctr" fontAlgn="b"/>
                      <a:r>
                        <a:rPr lang="tr-TR" sz="1200" b="0" i="0" u="none" strike="noStrike" dirty="0">
                          <a:solidFill>
                            <a:srgbClr val="000000"/>
                          </a:solidFill>
                          <a:effectLst/>
                          <a:latin typeface="Trebuchet MS" panose="020B0603020202020204" pitchFamily="34" charset="0"/>
                        </a:rPr>
                        <a:t>27.006.638   </a:t>
                      </a:r>
                    </a:p>
                  </a:txBody>
                  <a:tcPr marL="7620" marR="7620" marT="7620" marB="0" anchor="b"/>
                </a:tc>
                <a:tc>
                  <a:txBody>
                    <a:bodyPr/>
                    <a:lstStyle/>
                    <a:p>
                      <a:pPr algn="ctr" fontAlgn="b"/>
                      <a:r>
                        <a:rPr lang="tr-TR" sz="1200" b="1" i="0" u="none" strike="noStrike" dirty="0">
                          <a:solidFill>
                            <a:srgbClr val="000000"/>
                          </a:solidFill>
                          <a:effectLst/>
                          <a:latin typeface="Trebuchet MS" panose="020B0603020202020204" pitchFamily="34" charset="0"/>
                        </a:rPr>
                        <a:t>-4.999.774   </a:t>
                      </a:r>
                    </a:p>
                  </a:txBody>
                  <a:tcPr marL="7620" marR="7620" marT="7620" marB="0" anchor="b">
                    <a:solidFill>
                      <a:srgbClr val="FFFF00"/>
                    </a:solidFill>
                  </a:tcPr>
                </a:tc>
                <a:extLst>
                  <a:ext uri="{0D108BD9-81ED-4DB2-BD59-A6C34878D82A}">
                    <a16:rowId xmlns:a16="http://schemas.microsoft.com/office/drawing/2014/main" val="10009"/>
                  </a:ext>
                </a:extLst>
              </a:tr>
              <a:tr h="319301">
                <a:tc>
                  <a:txBody>
                    <a:bodyPr/>
                    <a:lstStyle/>
                    <a:p>
                      <a:pPr algn="l" fontAlgn="ctr"/>
                      <a:r>
                        <a:rPr lang="tr-TR" sz="1400" b="1" i="0" u="none" strike="noStrike" dirty="0">
                          <a:solidFill>
                            <a:srgbClr val="000000"/>
                          </a:solidFill>
                          <a:latin typeface="Trebuchet MS" pitchFamily="34" charset="0"/>
                        </a:rPr>
                        <a:t>EYLÜL</a:t>
                      </a:r>
                    </a:p>
                  </a:txBody>
                  <a:tcPr marL="171450" marR="9525" marT="9525" marB="0" anchor="ctr">
                    <a:solidFill>
                      <a:srgbClr val="FFFF00"/>
                    </a:solidFill>
                  </a:tcPr>
                </a:tc>
                <a:tc>
                  <a:txBody>
                    <a:bodyPr/>
                    <a:lstStyle/>
                    <a:p>
                      <a:pPr algn="ctr" fontAlgn="b"/>
                      <a:r>
                        <a:rPr lang="tr-TR" sz="1200" b="0" i="0" u="none" strike="noStrike" dirty="0">
                          <a:solidFill>
                            <a:srgbClr val="000000"/>
                          </a:solidFill>
                          <a:effectLst/>
                          <a:latin typeface="Trebuchet MS" panose="020B0603020202020204" pitchFamily="34" charset="0"/>
                        </a:rPr>
                        <a:t>22.607</a:t>
                      </a:r>
                    </a:p>
                  </a:txBody>
                  <a:tcPr marL="7620" marR="7620" marT="7620" marB="0" anchor="ctr"/>
                </a:tc>
                <a:tc>
                  <a:txBody>
                    <a:bodyPr/>
                    <a:lstStyle/>
                    <a:p>
                      <a:pPr algn="ctr" fontAlgn="b"/>
                      <a:r>
                        <a:rPr lang="tr-TR" sz="1200" b="0" i="0" u="none" strike="noStrike" dirty="0">
                          <a:solidFill>
                            <a:srgbClr val="000000"/>
                          </a:solidFill>
                          <a:effectLst/>
                          <a:latin typeface="Trebuchet MS" panose="020B0603020202020204" pitchFamily="34" charset="0"/>
                        </a:rPr>
                        <a:t>29.492</a:t>
                      </a:r>
                    </a:p>
                  </a:txBody>
                  <a:tcPr marL="7620" marR="7620" marT="7620" marB="0" anchor="ctr"/>
                </a:tc>
                <a:tc>
                  <a:txBody>
                    <a:bodyPr/>
                    <a:lstStyle/>
                    <a:p>
                      <a:pPr algn="ctr" fontAlgn="b"/>
                      <a:r>
                        <a:rPr lang="tr-TR" sz="1200" b="1" i="0" u="none" strike="noStrike" dirty="0">
                          <a:solidFill>
                            <a:srgbClr val="000000"/>
                          </a:solidFill>
                          <a:effectLst/>
                          <a:latin typeface="Trebuchet MS" panose="020B0603020202020204" pitchFamily="34" charset="0"/>
                        </a:rPr>
                        <a:t>-5.095.047   </a:t>
                      </a:r>
                    </a:p>
                  </a:txBody>
                  <a:tcPr marL="7620" marR="7620" marT="7620" marB="0" anchor="ctr">
                    <a:solidFill>
                      <a:srgbClr val="FFFF00"/>
                    </a:solidFill>
                  </a:tcPr>
                </a:tc>
                <a:tc>
                  <a:txBody>
                    <a:bodyPr/>
                    <a:lstStyle/>
                    <a:p>
                      <a:pPr algn="l" fontAlgn="b"/>
                      <a:r>
                        <a:rPr lang="tr-TR" sz="1200" b="0" i="0" u="none" strike="noStrike">
                          <a:solidFill>
                            <a:srgbClr val="000000"/>
                          </a:solidFill>
                          <a:effectLst/>
                          <a:latin typeface="Trebuchet MS" panose="020B0603020202020204" pitchFamily="34" charset="0"/>
                        </a:rPr>
                        <a:t>     21.974.136   </a:t>
                      </a:r>
                    </a:p>
                  </a:txBody>
                  <a:tcPr marL="7620" marR="7620" marT="7620" marB="0" anchor="b"/>
                </a:tc>
                <a:tc>
                  <a:txBody>
                    <a:bodyPr/>
                    <a:lstStyle/>
                    <a:p>
                      <a:pPr algn="ctr" fontAlgn="b"/>
                      <a:r>
                        <a:rPr lang="tr-TR" sz="1200" b="0" i="0" u="none" strike="noStrike" dirty="0">
                          <a:solidFill>
                            <a:srgbClr val="000000"/>
                          </a:solidFill>
                          <a:effectLst/>
                          <a:latin typeface="Trebuchet MS" panose="020B0603020202020204" pitchFamily="34" charset="0"/>
                        </a:rPr>
                        <a:t>27.115.526   </a:t>
                      </a:r>
                    </a:p>
                  </a:txBody>
                  <a:tcPr marL="7620" marR="7620" marT="7620" marB="0" anchor="b"/>
                </a:tc>
                <a:tc>
                  <a:txBody>
                    <a:bodyPr/>
                    <a:lstStyle/>
                    <a:p>
                      <a:pPr algn="ctr" fontAlgn="b"/>
                      <a:r>
                        <a:rPr lang="tr-TR" sz="1200" b="1" i="0" u="none" strike="noStrike" dirty="0">
                          <a:solidFill>
                            <a:srgbClr val="000000"/>
                          </a:solidFill>
                          <a:effectLst/>
                          <a:latin typeface="Trebuchet MS" panose="020B0603020202020204" pitchFamily="34" charset="0"/>
                        </a:rPr>
                        <a:t>-5.141.390   </a:t>
                      </a:r>
                    </a:p>
                  </a:txBody>
                  <a:tcPr marL="7620" marR="7620" marT="7620" marB="0" anchor="b">
                    <a:solidFill>
                      <a:srgbClr val="FFFF00"/>
                    </a:solidFill>
                  </a:tcPr>
                </a:tc>
                <a:extLst>
                  <a:ext uri="{0D108BD9-81ED-4DB2-BD59-A6C34878D82A}">
                    <a16:rowId xmlns:a16="http://schemas.microsoft.com/office/drawing/2014/main" val="10010"/>
                  </a:ext>
                </a:extLst>
              </a:tr>
              <a:tr h="319301">
                <a:tc>
                  <a:txBody>
                    <a:bodyPr/>
                    <a:lstStyle/>
                    <a:p>
                      <a:pPr algn="l" fontAlgn="ctr"/>
                      <a:r>
                        <a:rPr lang="tr-TR" sz="1400" b="1" i="0" u="none" strike="noStrike" dirty="0">
                          <a:solidFill>
                            <a:srgbClr val="000000"/>
                          </a:solidFill>
                          <a:latin typeface="Trebuchet MS" pitchFamily="34" charset="0"/>
                        </a:rPr>
                        <a:t>EKİM</a:t>
                      </a:r>
                    </a:p>
                  </a:txBody>
                  <a:tcPr marL="171450" marR="9525" marT="9525" marB="0" anchor="ctr">
                    <a:solidFill>
                      <a:srgbClr val="FFFF00"/>
                    </a:solidFill>
                  </a:tcPr>
                </a:tc>
                <a:tc>
                  <a:txBody>
                    <a:bodyPr/>
                    <a:lstStyle/>
                    <a:p>
                      <a:pPr algn="ctr" fontAlgn="b"/>
                      <a:r>
                        <a:rPr lang="tr-TR" sz="1200" b="0" i="0" u="none" strike="noStrike" dirty="0">
                          <a:solidFill>
                            <a:srgbClr val="000000"/>
                          </a:solidFill>
                          <a:effectLst/>
                          <a:latin typeface="Trebuchet MS" panose="020B0603020202020204" pitchFamily="34" charset="0"/>
                        </a:rPr>
                        <a:t>22 804 541</a:t>
                      </a:r>
                    </a:p>
                  </a:txBody>
                  <a:tcPr marL="7620" marR="7620" marT="7620" marB="0" anchor="ctr">
                    <a:noFill/>
                  </a:tcPr>
                </a:tc>
                <a:tc>
                  <a:txBody>
                    <a:bodyPr/>
                    <a:lstStyle/>
                    <a:p>
                      <a:pPr algn="ctr" fontAlgn="b"/>
                      <a:r>
                        <a:rPr lang="tr-TR" sz="1200" b="0" i="0" u="none" strike="noStrike" dirty="0">
                          <a:solidFill>
                            <a:srgbClr val="000000"/>
                          </a:solidFill>
                          <a:effectLst/>
                          <a:latin typeface="Trebuchet MS" panose="020B0603020202020204" pitchFamily="34" charset="0"/>
                        </a:rPr>
                        <a:t>         29.407.654   </a:t>
                      </a:r>
                    </a:p>
                  </a:txBody>
                  <a:tcPr marL="7620" marR="7620" marT="7620" marB="0" anchor="ctr"/>
                </a:tc>
                <a:tc>
                  <a:txBody>
                    <a:bodyPr/>
                    <a:lstStyle/>
                    <a:p>
                      <a:pPr algn="ctr" fontAlgn="b"/>
                      <a:r>
                        <a:rPr lang="tr-TR" sz="1200" b="1" i="0" u="none" strike="noStrike" dirty="0">
                          <a:solidFill>
                            <a:srgbClr val="000000"/>
                          </a:solidFill>
                          <a:effectLst/>
                          <a:latin typeface="Trebuchet MS" panose="020B0603020202020204" pitchFamily="34" charset="0"/>
                        </a:rPr>
                        <a:t>-6.603.113   </a:t>
                      </a:r>
                    </a:p>
                  </a:txBody>
                  <a:tcPr marL="7620" marR="7620" marT="7620" marB="0" anchor="ctr">
                    <a:solidFill>
                      <a:srgbClr val="FFFF00"/>
                    </a:solidFill>
                  </a:tcPr>
                </a:tc>
                <a:tc>
                  <a:txBody>
                    <a:bodyPr/>
                    <a:lstStyle/>
                    <a:p>
                      <a:pPr algn="l" fontAlgn="b"/>
                      <a:r>
                        <a:rPr lang="tr-TR" sz="1200" b="0" i="0" u="none" strike="noStrike">
                          <a:solidFill>
                            <a:srgbClr val="000000"/>
                          </a:solidFill>
                          <a:effectLst/>
                          <a:latin typeface="Trebuchet MS" panose="020B0603020202020204" pitchFamily="34" charset="0"/>
                        </a:rPr>
                        <a:t>     23.484.866   </a:t>
                      </a:r>
                    </a:p>
                  </a:txBody>
                  <a:tcPr marL="7620" marR="7620" marT="7620" marB="0" anchor="b"/>
                </a:tc>
                <a:tc>
                  <a:txBody>
                    <a:bodyPr/>
                    <a:lstStyle/>
                    <a:p>
                      <a:pPr algn="ctr" fontAlgn="b"/>
                      <a:r>
                        <a:rPr lang="tr-TR" sz="1200" b="0" i="0" u="none" strike="noStrike" dirty="0">
                          <a:solidFill>
                            <a:srgbClr val="000000"/>
                          </a:solidFill>
                          <a:effectLst/>
                          <a:latin typeface="Trebuchet MS" panose="020B0603020202020204" pitchFamily="34" charset="0"/>
                        </a:rPr>
                        <a:t>29.410.409   </a:t>
                      </a:r>
                    </a:p>
                  </a:txBody>
                  <a:tcPr marL="7620" marR="7620" marT="7620" marB="0" anchor="b"/>
                </a:tc>
                <a:tc>
                  <a:txBody>
                    <a:bodyPr/>
                    <a:lstStyle/>
                    <a:p>
                      <a:pPr algn="ctr" fontAlgn="b"/>
                      <a:r>
                        <a:rPr lang="tr-TR" sz="1200" b="1" i="0" u="none" strike="noStrike" dirty="0">
                          <a:solidFill>
                            <a:srgbClr val="000000"/>
                          </a:solidFill>
                          <a:effectLst/>
                          <a:latin typeface="Trebuchet MS" panose="020B0603020202020204" pitchFamily="34" charset="0"/>
                        </a:rPr>
                        <a:t>-5.925.543   </a:t>
                      </a:r>
                    </a:p>
                  </a:txBody>
                  <a:tcPr marL="7620" marR="7620" marT="7620" marB="0" anchor="b">
                    <a:solidFill>
                      <a:srgbClr val="FFFF00"/>
                    </a:solidFill>
                  </a:tcPr>
                </a:tc>
                <a:extLst>
                  <a:ext uri="{0D108BD9-81ED-4DB2-BD59-A6C34878D82A}">
                    <a16:rowId xmlns:a16="http://schemas.microsoft.com/office/drawing/2014/main" val="10011"/>
                  </a:ext>
                </a:extLst>
              </a:tr>
              <a:tr h="383166">
                <a:tc>
                  <a:txBody>
                    <a:bodyPr/>
                    <a:lstStyle/>
                    <a:p>
                      <a:pPr algn="l" fontAlgn="ctr"/>
                      <a:r>
                        <a:rPr lang="tr-TR" sz="1500" b="1" i="0" u="none" strike="noStrike" dirty="0">
                          <a:solidFill>
                            <a:srgbClr val="000000"/>
                          </a:solidFill>
                          <a:latin typeface="Trebuchet MS" pitchFamily="34" charset="0"/>
                        </a:rPr>
                        <a:t>KASIM</a:t>
                      </a:r>
                    </a:p>
                  </a:txBody>
                  <a:tcPr marL="171450" marR="9525" marT="9525" marB="0" anchor="ctr">
                    <a:solidFill>
                      <a:srgbClr val="00B0F0"/>
                    </a:solidFill>
                  </a:tcPr>
                </a:tc>
                <a:tc>
                  <a:txBody>
                    <a:bodyPr/>
                    <a:lstStyle/>
                    <a:p>
                      <a:pPr algn="ctr" fontAlgn="b"/>
                      <a:r>
                        <a:rPr lang="tr-TR" sz="1200" b="1" i="0" u="none" strike="noStrike" dirty="0">
                          <a:solidFill>
                            <a:srgbClr val="000000"/>
                          </a:solidFill>
                          <a:effectLst/>
                          <a:latin typeface="Trebuchet MS" panose="020B0603020202020204" pitchFamily="34" charset="0"/>
                        </a:rPr>
                        <a:t>23 000 730</a:t>
                      </a:r>
                    </a:p>
                  </a:txBody>
                  <a:tcPr marL="7620" marR="7620" marT="7620" marB="0" anchor="ctr">
                    <a:solidFill>
                      <a:srgbClr val="FFFF00"/>
                    </a:solidFill>
                  </a:tcPr>
                </a:tc>
                <a:tc>
                  <a:txBody>
                    <a:bodyPr/>
                    <a:lstStyle/>
                    <a:p>
                      <a:pPr algn="ctr" fontAlgn="b"/>
                      <a:r>
                        <a:rPr lang="tr-TR" sz="1200" b="1" i="0" u="none" strike="noStrike" dirty="0">
                          <a:solidFill>
                            <a:srgbClr val="000000"/>
                          </a:solidFill>
                          <a:effectLst/>
                          <a:latin typeface="Trebuchet MS" panose="020B0603020202020204" pitchFamily="34" charset="0"/>
                        </a:rPr>
                        <a:t>         28.973.697   </a:t>
                      </a:r>
                    </a:p>
                  </a:txBody>
                  <a:tcPr marL="7620" marR="7620" marT="7620" marB="0" anchor="ctr"/>
                </a:tc>
                <a:tc>
                  <a:txBody>
                    <a:bodyPr/>
                    <a:lstStyle/>
                    <a:p>
                      <a:pPr algn="ctr" fontAlgn="b"/>
                      <a:r>
                        <a:rPr lang="tr-TR" sz="1200" b="1" i="0" u="none" strike="noStrike" dirty="0">
                          <a:solidFill>
                            <a:srgbClr val="000000"/>
                          </a:solidFill>
                          <a:effectLst/>
                          <a:latin typeface="Trebuchet MS" panose="020B0603020202020204" pitchFamily="34" charset="0"/>
                        </a:rPr>
                        <a:t>-5.972.967   </a:t>
                      </a:r>
                    </a:p>
                  </a:txBody>
                  <a:tcPr marL="7620" marR="7620" marT="7620" marB="0" anchor="ctr">
                    <a:solidFill>
                      <a:srgbClr val="00B0F0"/>
                    </a:solidFill>
                  </a:tcPr>
                </a:tc>
                <a:tc>
                  <a:txBody>
                    <a:bodyPr/>
                    <a:lstStyle/>
                    <a:p>
                      <a:pPr algn="l" fontAlgn="b"/>
                      <a:r>
                        <a:rPr lang="tr-TR" sz="1200" b="1" i="0" u="none" strike="noStrike" dirty="0">
                          <a:solidFill>
                            <a:srgbClr val="000000"/>
                          </a:solidFill>
                          <a:effectLst/>
                          <a:latin typeface="Trebuchet MS" panose="020B0603020202020204" pitchFamily="34" charset="0"/>
                        </a:rPr>
                        <a:t>     22.289.240   </a:t>
                      </a:r>
                    </a:p>
                  </a:txBody>
                  <a:tcPr marL="7620" marR="7620" marT="7620" marB="0" anchor="b">
                    <a:solidFill>
                      <a:srgbClr val="FFFF00"/>
                    </a:solidFill>
                  </a:tcPr>
                </a:tc>
                <a:tc>
                  <a:txBody>
                    <a:bodyPr/>
                    <a:lstStyle/>
                    <a:p>
                      <a:pPr algn="ctr" fontAlgn="b"/>
                      <a:r>
                        <a:rPr lang="tr-TR" sz="1200" b="1" i="0" u="none" strike="noStrike" dirty="0">
                          <a:solidFill>
                            <a:srgbClr val="000000"/>
                          </a:solidFill>
                          <a:effectLst/>
                          <a:latin typeface="Trebuchet MS" panose="020B0603020202020204" pitchFamily="34" charset="0"/>
                        </a:rPr>
                        <a:t>29.748.185   </a:t>
                      </a:r>
                    </a:p>
                  </a:txBody>
                  <a:tcPr marL="7620" marR="7620" marT="7620" marB="0" anchor="b"/>
                </a:tc>
                <a:tc>
                  <a:txBody>
                    <a:bodyPr/>
                    <a:lstStyle/>
                    <a:p>
                      <a:pPr algn="ctr" fontAlgn="b"/>
                      <a:r>
                        <a:rPr lang="tr-TR" sz="1200" b="1" i="0" u="none" strike="noStrike" dirty="0">
                          <a:solidFill>
                            <a:srgbClr val="000000"/>
                          </a:solidFill>
                          <a:effectLst/>
                          <a:latin typeface="Trebuchet MS" panose="020B0603020202020204" pitchFamily="34" charset="0"/>
                        </a:rPr>
                        <a:t>-7.458.945   </a:t>
                      </a:r>
                    </a:p>
                  </a:txBody>
                  <a:tcPr marL="7620" marR="7620" marT="7620" marB="0" anchor="b">
                    <a:solidFill>
                      <a:srgbClr val="00B0F0"/>
                    </a:solidFill>
                  </a:tcPr>
                </a:tc>
                <a:extLst>
                  <a:ext uri="{0D108BD9-81ED-4DB2-BD59-A6C34878D82A}">
                    <a16:rowId xmlns:a16="http://schemas.microsoft.com/office/drawing/2014/main" val="10012"/>
                  </a:ext>
                </a:extLst>
              </a:tr>
              <a:tr h="383166">
                <a:tc>
                  <a:txBody>
                    <a:bodyPr/>
                    <a:lstStyle/>
                    <a:p>
                      <a:pPr algn="l" fontAlgn="ctr"/>
                      <a:r>
                        <a:rPr lang="tr-TR" sz="1500" b="1" i="0" u="none" strike="noStrike" dirty="0">
                          <a:solidFill>
                            <a:srgbClr val="000000"/>
                          </a:solidFill>
                          <a:latin typeface="Trebuchet MS" pitchFamily="34" charset="0"/>
                        </a:rPr>
                        <a:t>ARALIK</a:t>
                      </a:r>
                    </a:p>
                  </a:txBody>
                  <a:tcPr marL="171450" marR="9525" marT="9525" marB="0" anchor="ctr">
                    <a:solidFill>
                      <a:srgbClr val="00B0F0"/>
                    </a:solidFill>
                  </a:tcPr>
                </a:tc>
                <a:tc>
                  <a:txBody>
                    <a:bodyPr/>
                    <a:lstStyle/>
                    <a:p>
                      <a:pPr algn="ctr" fontAlgn="b"/>
                      <a:r>
                        <a:rPr lang="tr-TR" sz="1200" b="1" i="0" u="none" strike="noStrike" dirty="0">
                          <a:solidFill>
                            <a:srgbClr val="000000"/>
                          </a:solidFill>
                          <a:effectLst/>
                          <a:latin typeface="Trebuchet MS" panose="020B0603020202020204" pitchFamily="34" charset="0"/>
                        </a:rPr>
                        <a:t>22 958 051</a:t>
                      </a:r>
                    </a:p>
                  </a:txBody>
                  <a:tcPr marL="7620" marR="7620" marT="7620" marB="0" anchor="ctr"/>
                </a:tc>
                <a:tc>
                  <a:txBody>
                    <a:bodyPr/>
                    <a:lstStyle/>
                    <a:p>
                      <a:pPr algn="ctr" fontAlgn="b"/>
                      <a:r>
                        <a:rPr lang="tr-TR" sz="1200" b="1" i="0" u="none" strike="noStrike" dirty="0">
                          <a:solidFill>
                            <a:srgbClr val="000000"/>
                          </a:solidFill>
                          <a:effectLst/>
                          <a:latin typeface="Trebuchet MS" panose="020B0603020202020204" pitchFamily="34" charset="0"/>
                        </a:rPr>
                        <a:t>         29.057.765   </a:t>
                      </a:r>
                    </a:p>
                  </a:txBody>
                  <a:tcPr marL="7620" marR="7620" marT="7620" marB="0" anchor="ctr"/>
                </a:tc>
                <a:tc>
                  <a:txBody>
                    <a:bodyPr/>
                    <a:lstStyle/>
                    <a:p>
                      <a:pPr algn="ctr" fontAlgn="b"/>
                      <a:r>
                        <a:rPr lang="tr-TR" sz="1200" b="1" i="0" u="none" strike="noStrike" dirty="0">
                          <a:solidFill>
                            <a:srgbClr val="000000"/>
                          </a:solidFill>
                          <a:effectLst/>
                          <a:latin typeface="Trebuchet MS" panose="020B0603020202020204" pitchFamily="34" charset="0"/>
                        </a:rPr>
                        <a:t>-6.099.714   </a:t>
                      </a:r>
                    </a:p>
                  </a:txBody>
                  <a:tcPr marL="7620" marR="7620" marT="7620" marB="0" anchor="ctr">
                    <a:solidFill>
                      <a:srgbClr val="00B0F0"/>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 23.443.110</a:t>
                      </a:r>
                    </a:p>
                  </a:txBody>
                  <a:tcPr marL="6178" marR="6178" marT="6178" marB="0" anchor="ctr"/>
                </a:tc>
                <a:tc>
                  <a:txBody>
                    <a:bodyPr/>
                    <a:lstStyle/>
                    <a:p>
                      <a:pPr algn="ctr" rtl="0" fontAlgn="ctr"/>
                      <a:r>
                        <a:rPr lang="tr-TR" sz="1400" b="1" i="0" u="none" strike="noStrike" dirty="0">
                          <a:solidFill>
                            <a:srgbClr val="000000"/>
                          </a:solidFill>
                          <a:effectLst/>
                          <a:latin typeface="Trebuchet MS" panose="020B0603020202020204" pitchFamily="34" charset="0"/>
                        </a:rPr>
                        <a:t> 32.221.359</a:t>
                      </a:r>
                    </a:p>
                  </a:txBody>
                  <a:tcPr marL="6178" marR="6178" marT="6178" marB="0" anchor="ctr"/>
                </a:tc>
                <a:tc>
                  <a:txBody>
                    <a:bodyPr/>
                    <a:lstStyle/>
                    <a:p>
                      <a:pPr algn="ctr" fontAlgn="b"/>
                      <a:r>
                        <a:rPr lang="tr-TR" sz="1200" b="1" i="0" u="none" strike="noStrike" dirty="0">
                          <a:solidFill>
                            <a:srgbClr val="000000"/>
                          </a:solidFill>
                          <a:effectLst/>
                          <a:latin typeface="Trebuchet MS" panose="020B0603020202020204" pitchFamily="34" charset="0"/>
                        </a:rPr>
                        <a:t>-8.778.248</a:t>
                      </a:r>
                    </a:p>
                  </a:txBody>
                  <a:tcPr marL="7620" marR="7620" marT="7620" marB="0" anchor="ctr">
                    <a:solidFill>
                      <a:srgbClr val="00B0F0"/>
                    </a:solidFill>
                  </a:tcPr>
                </a:tc>
                <a:extLst>
                  <a:ext uri="{0D108BD9-81ED-4DB2-BD59-A6C34878D82A}">
                    <a16:rowId xmlns:a16="http://schemas.microsoft.com/office/drawing/2014/main" val="10013"/>
                  </a:ext>
                </a:extLst>
              </a:tr>
              <a:tr h="488930">
                <a:tc>
                  <a:txBody>
                    <a:bodyPr/>
                    <a:lstStyle/>
                    <a:p>
                      <a:r>
                        <a:rPr lang="tr-TR" sz="1500" b="1" dirty="0">
                          <a:solidFill>
                            <a:schemeClr val="tx1"/>
                          </a:solidFill>
                          <a:latin typeface="Trebuchet MS" pitchFamily="34" charset="0"/>
                        </a:rPr>
                        <a:t>TOPLAM</a:t>
                      </a:r>
                    </a:p>
                  </a:txBody>
                  <a:tcPr anchor="ctr">
                    <a:solidFill>
                      <a:schemeClr val="accent3">
                        <a:lumMod val="20000"/>
                        <a:lumOff val="80000"/>
                      </a:schemeClr>
                    </a:solidFill>
                  </a:tcPr>
                </a:tc>
                <a:tc>
                  <a:txBody>
                    <a:bodyPr/>
                    <a:lstStyle/>
                    <a:p>
                      <a:pPr algn="ctr" fontAlgn="b"/>
                      <a:r>
                        <a:rPr lang="tr-TR" sz="1400" b="1" i="0" u="none" strike="noStrike" dirty="0">
                          <a:solidFill>
                            <a:srgbClr val="000000"/>
                          </a:solidFill>
                          <a:effectLst/>
                          <a:latin typeface="Trebuchet MS" panose="020B0603020202020204" pitchFamily="34" charset="0"/>
                        </a:rPr>
                        <a:t>200.625</a:t>
                      </a:r>
                    </a:p>
                  </a:txBody>
                  <a:tcPr marL="9525" marR="9525" marT="9525" marB="0" anchor="ctr">
                    <a:solidFill>
                      <a:schemeClr val="accent3">
                        <a:lumMod val="20000"/>
                        <a:lumOff val="80000"/>
                      </a:schemeClr>
                    </a:solidFill>
                  </a:tcPr>
                </a:tc>
                <a:tc>
                  <a:txBody>
                    <a:bodyPr/>
                    <a:lstStyle/>
                    <a:p>
                      <a:pPr algn="ctr"/>
                      <a:r>
                        <a:rPr lang="tr-TR" sz="1400" b="1" dirty="0">
                          <a:latin typeface="Trebuchet MS" panose="020B0603020202020204" pitchFamily="34" charset="0"/>
                        </a:rPr>
                        <a:t>267.651</a:t>
                      </a:r>
                    </a:p>
                  </a:txBody>
                  <a:tcPr marL="9525" marR="9525" marT="9525" marB="0" anchor="ctr">
                    <a:solidFill>
                      <a:schemeClr val="accent3">
                        <a:lumMod val="20000"/>
                        <a:lumOff val="80000"/>
                      </a:schemeClr>
                    </a:solidFill>
                  </a:tcPr>
                </a:tc>
                <a:tc>
                  <a:txBody>
                    <a:bodyPr/>
                    <a:lstStyle/>
                    <a:p>
                      <a:pPr algn="ctr"/>
                      <a:r>
                        <a:rPr lang="tr-TR" sz="1400" b="1" dirty="0">
                          <a:latin typeface="Trebuchet MS" panose="020B0603020202020204" pitchFamily="34" charset="0"/>
                        </a:rPr>
                        <a:t>-106.339.483</a:t>
                      </a:r>
                    </a:p>
                  </a:txBody>
                  <a:tcPr marL="6178" marR="6178" marT="6178" marB="0" anchor="ctr">
                    <a:solidFill>
                      <a:srgbClr val="FFFF00"/>
                    </a:solidFill>
                  </a:tcPr>
                </a:tc>
                <a:tc>
                  <a:txBody>
                    <a:bodyPr/>
                    <a:lstStyle/>
                    <a:p>
                      <a:pPr algn="ctr" rtl="0" fontAlgn="b"/>
                      <a:r>
                        <a:rPr lang="tr-TR" sz="1400" b="1" i="0" u="none" strike="noStrike" dirty="0">
                          <a:solidFill>
                            <a:srgbClr val="000000"/>
                          </a:solidFill>
                          <a:effectLst/>
                          <a:latin typeface="Trebuchet MS" panose="020B0603020202020204" pitchFamily="34" charset="0"/>
                        </a:rPr>
                        <a:t> 261.854.678</a:t>
                      </a:r>
                    </a:p>
                  </a:txBody>
                  <a:tcPr marL="6178" marR="6178" marT="6178" marB="0" anchor="ctr">
                    <a:solidFill>
                      <a:schemeClr val="accent3">
                        <a:lumMod val="20000"/>
                        <a:lumOff val="80000"/>
                      </a:schemeClr>
                    </a:solidFill>
                  </a:tcPr>
                </a:tc>
                <a:tc>
                  <a:txBody>
                    <a:bodyPr/>
                    <a:lstStyle/>
                    <a:p>
                      <a:pPr algn="ctr" rtl="0" fontAlgn="b"/>
                      <a:r>
                        <a:rPr lang="tr-TR" sz="1400" b="1" i="0" u="none" strike="noStrike" dirty="0">
                          <a:solidFill>
                            <a:srgbClr val="000000"/>
                          </a:solidFill>
                          <a:effectLst/>
                          <a:latin typeface="Trebuchet MS" panose="020B0603020202020204" pitchFamily="34" charset="0"/>
                        </a:rPr>
                        <a:t> 344.019.959</a:t>
                      </a:r>
                    </a:p>
                  </a:txBody>
                  <a:tcPr marL="6178" marR="6178" marT="6178" marB="0" anchor="ctr">
                    <a:solidFill>
                      <a:schemeClr val="accent3">
                        <a:lumMod val="20000"/>
                        <a:lumOff val="80000"/>
                      </a:schemeClr>
                    </a:solidFill>
                  </a:tcPr>
                </a:tc>
                <a:tc>
                  <a:txBody>
                    <a:bodyPr/>
                    <a:lstStyle/>
                    <a:p>
                      <a:pPr algn="ctr" rtl="0" fontAlgn="b"/>
                      <a:r>
                        <a:rPr lang="tr-TR" sz="1400" b="1" i="0" u="none" strike="noStrike" dirty="0">
                          <a:solidFill>
                            <a:srgbClr val="000000"/>
                          </a:solidFill>
                          <a:effectLst/>
                          <a:latin typeface="Trebuchet MS" panose="020B0603020202020204" pitchFamily="34" charset="0"/>
                        </a:rPr>
                        <a:t>-82.165.282</a:t>
                      </a:r>
                    </a:p>
                  </a:txBody>
                  <a:tcPr marL="6178" marR="6178" marT="6178" marB="0" anchor="ctr">
                    <a:solidFill>
                      <a:srgbClr val="FFFF00"/>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441091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FEECF-1DC7-8031-AA30-2100E9E874AC}"/>
            </a:ext>
          </a:extLst>
        </p:cNvPr>
        <p:cNvGrpSpPr/>
        <p:nvPr/>
      </p:nvGrpSpPr>
      <p:grpSpPr>
        <a:xfrm>
          <a:off x="0" y="0"/>
          <a:ext cx="0" cy="0"/>
          <a:chOff x="0" y="0"/>
          <a:chExt cx="0" cy="0"/>
        </a:xfrm>
      </p:grpSpPr>
      <p:sp>
        <p:nvSpPr>
          <p:cNvPr id="5" name="4 Başlık">
            <a:extLst>
              <a:ext uri="{FF2B5EF4-FFF2-40B4-BE49-F238E27FC236}">
                <a16:creationId xmlns:a16="http://schemas.microsoft.com/office/drawing/2014/main" id="{0350EBEA-89A6-5B28-0611-C2954E2B7EA6}"/>
              </a:ext>
            </a:extLst>
          </p:cNvPr>
          <p:cNvSpPr>
            <a:spLocks noGrp="1"/>
          </p:cNvSpPr>
          <p:nvPr>
            <p:ph type="title" idx="4294967295"/>
          </p:nvPr>
        </p:nvSpPr>
        <p:spPr>
          <a:xfrm>
            <a:off x="0" y="104775"/>
            <a:ext cx="8974138" cy="828676"/>
          </a:xfrm>
        </p:spPr>
        <p:txBody>
          <a:bodyPr>
            <a:noAutofit/>
          </a:bodyPr>
          <a:lstStyle/>
          <a:p>
            <a:r>
              <a:rPr lang="tr-TR" sz="1800" b="1" dirty="0">
                <a:latin typeface="Times New Roman" pitchFamily="18" charset="0"/>
                <a:cs typeface="Times New Roman" pitchFamily="18" charset="0"/>
              </a:rPr>
              <a:t>2024-2025 YILI İHRACAT - İTHALAT RAKAMLARI  </a:t>
            </a:r>
            <a:br>
              <a:rPr lang="tr-TR" sz="1800" b="1" dirty="0">
                <a:latin typeface="Times New Roman" pitchFamily="18" charset="0"/>
                <a:cs typeface="Times New Roman" pitchFamily="18" charset="0"/>
              </a:rPr>
            </a:br>
            <a:r>
              <a:rPr lang="tr-TR" sz="1800" b="1" dirty="0">
                <a:latin typeface="Times New Roman" pitchFamily="18" charset="0"/>
                <a:cs typeface="Times New Roman" pitchFamily="18" charset="0"/>
              </a:rPr>
              <a:t>(GENEL TİCARET SİSTEMİNE GÖRE)</a:t>
            </a:r>
            <a:br>
              <a:rPr lang="tr-TR" sz="1800" b="1" dirty="0">
                <a:latin typeface="Times New Roman" pitchFamily="18" charset="0"/>
                <a:cs typeface="Times New Roman" pitchFamily="18" charset="0"/>
              </a:rPr>
            </a:br>
            <a:r>
              <a:rPr lang="tr-TR" sz="1800" b="1" dirty="0">
                <a:latin typeface="Times New Roman" pitchFamily="18" charset="0"/>
                <a:cs typeface="Times New Roman" pitchFamily="18" charset="0"/>
              </a:rPr>
              <a:t>(Kaynak: 2 Temmuz </a:t>
            </a:r>
            <a:r>
              <a:rPr lang="tr-TR" sz="1800" b="1" dirty="0">
                <a:latin typeface="Times New Roman"/>
                <a:cs typeface="Times New Roman"/>
              </a:rPr>
              <a:t>2025 </a:t>
            </a:r>
            <a:r>
              <a:rPr lang="tr-TR" sz="1800" b="1" dirty="0">
                <a:latin typeface="Times New Roman" pitchFamily="18" charset="0"/>
                <a:cs typeface="Times New Roman" pitchFamily="18" charset="0"/>
                <a:hlinkClick r:id="rId3"/>
              </a:rPr>
              <a:t>www.tuik.gov.tr</a:t>
            </a:r>
            <a:r>
              <a:rPr lang="tr-TR" sz="1800" b="1" dirty="0">
                <a:latin typeface="Times New Roman" pitchFamily="18" charset="0"/>
                <a:cs typeface="Times New Roman" pitchFamily="18" charset="0"/>
              </a:rPr>
              <a:t> )</a:t>
            </a:r>
            <a:br>
              <a:rPr lang="tr-TR" sz="1800" dirty="0">
                <a:latin typeface="Times New Roman" pitchFamily="18" charset="0"/>
                <a:cs typeface="Times New Roman" pitchFamily="18" charset="0"/>
              </a:rPr>
            </a:br>
            <a:endParaRPr lang="tr-TR" sz="1800" dirty="0"/>
          </a:p>
        </p:txBody>
      </p:sp>
      <p:graphicFrame>
        <p:nvGraphicFramePr>
          <p:cNvPr id="4" name="3 İçerik Yer Tutucusu">
            <a:extLst>
              <a:ext uri="{FF2B5EF4-FFF2-40B4-BE49-F238E27FC236}">
                <a16:creationId xmlns:a16="http://schemas.microsoft.com/office/drawing/2014/main" id="{93FAE8FC-F5F7-FB33-C199-5E9B97ABEB96}"/>
              </a:ext>
            </a:extLst>
          </p:cNvPr>
          <p:cNvGraphicFramePr>
            <a:graphicFrameLocks noGrp="1"/>
          </p:cNvGraphicFramePr>
          <p:nvPr>
            <p:ph idx="4294967295"/>
            <p:extLst>
              <p:ext uri="{D42A27DB-BD31-4B8C-83A1-F6EECF244321}">
                <p14:modId xmlns:p14="http://schemas.microsoft.com/office/powerpoint/2010/main" val="3283005531"/>
              </p:ext>
            </p:extLst>
          </p:nvPr>
        </p:nvGraphicFramePr>
        <p:xfrm>
          <a:off x="94448" y="848413"/>
          <a:ext cx="8974137" cy="5904813"/>
        </p:xfrm>
        <a:graphic>
          <a:graphicData uri="http://schemas.openxmlformats.org/drawingml/2006/table">
            <a:tbl>
              <a:tblPr firstRow="1" bandRow="1">
                <a:tableStyleId>{5940675A-B579-460E-94D1-54222C63F5DA}</a:tableStyleId>
              </a:tblPr>
              <a:tblGrid>
                <a:gridCol w="997126">
                  <a:extLst>
                    <a:ext uri="{9D8B030D-6E8A-4147-A177-3AD203B41FA5}">
                      <a16:colId xmlns:a16="http://schemas.microsoft.com/office/drawing/2014/main" val="20000"/>
                    </a:ext>
                  </a:extLst>
                </a:gridCol>
                <a:gridCol w="1282020">
                  <a:extLst>
                    <a:ext uri="{9D8B030D-6E8A-4147-A177-3AD203B41FA5}">
                      <a16:colId xmlns:a16="http://schemas.microsoft.com/office/drawing/2014/main" val="20001"/>
                    </a:ext>
                  </a:extLst>
                </a:gridCol>
                <a:gridCol w="1210795">
                  <a:extLst>
                    <a:ext uri="{9D8B030D-6E8A-4147-A177-3AD203B41FA5}">
                      <a16:colId xmlns:a16="http://schemas.microsoft.com/office/drawing/2014/main" val="20002"/>
                    </a:ext>
                  </a:extLst>
                </a:gridCol>
                <a:gridCol w="1424467">
                  <a:extLst>
                    <a:ext uri="{9D8B030D-6E8A-4147-A177-3AD203B41FA5}">
                      <a16:colId xmlns:a16="http://schemas.microsoft.com/office/drawing/2014/main" val="20003"/>
                    </a:ext>
                  </a:extLst>
                </a:gridCol>
                <a:gridCol w="1424465">
                  <a:extLst>
                    <a:ext uri="{9D8B030D-6E8A-4147-A177-3AD203B41FA5}">
                      <a16:colId xmlns:a16="http://schemas.microsoft.com/office/drawing/2014/main" val="20004"/>
                    </a:ext>
                  </a:extLst>
                </a:gridCol>
                <a:gridCol w="1282019">
                  <a:extLst>
                    <a:ext uri="{9D8B030D-6E8A-4147-A177-3AD203B41FA5}">
                      <a16:colId xmlns:a16="http://schemas.microsoft.com/office/drawing/2014/main" val="20005"/>
                    </a:ext>
                  </a:extLst>
                </a:gridCol>
                <a:gridCol w="1353245">
                  <a:extLst>
                    <a:ext uri="{9D8B030D-6E8A-4147-A177-3AD203B41FA5}">
                      <a16:colId xmlns:a16="http://schemas.microsoft.com/office/drawing/2014/main" val="20006"/>
                    </a:ext>
                  </a:extLst>
                </a:gridCol>
              </a:tblGrid>
              <a:tr h="640314">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b="1" dirty="0">
                          <a:solidFill>
                            <a:schemeClr val="tx1"/>
                          </a:solidFill>
                          <a:latin typeface="Trebuchet MS" pitchFamily="34" charset="0"/>
                          <a:cs typeface="Times New Roman" pitchFamily="18" charset="0"/>
                        </a:rPr>
                        <a:t>2024 YILI</a:t>
                      </a:r>
                      <a:r>
                        <a:rPr lang="tr-TR" sz="1450" b="1" baseline="0" dirty="0">
                          <a:solidFill>
                            <a:schemeClr val="tx1"/>
                          </a:solidFill>
                          <a:latin typeface="Trebuchet MS" pitchFamily="34" charset="0"/>
                          <a:cs typeface="Times New Roman" pitchFamily="18" charset="0"/>
                        </a:rPr>
                        <a:t> </a:t>
                      </a:r>
                      <a:r>
                        <a:rPr lang="tr-TR" sz="1450" b="1" dirty="0">
                          <a:solidFill>
                            <a:schemeClr val="tx1"/>
                          </a:solidFill>
                          <a:latin typeface="Trebuchet MS" pitchFamily="34" charset="0"/>
                          <a:cs typeface="Times New Roman" pitchFamily="18" charset="0"/>
                        </a:rPr>
                        <a:t>İTHALAT İHRACAT RAKAMLARI</a:t>
                      </a:r>
                    </a:p>
                    <a:p>
                      <a:pPr marL="0" marR="0" lvl="0" indent="0" algn="ctr" defTabSz="914400" rtl="0" eaLnBrk="1" fontAlgn="auto" latinLnBrk="0" hangingPunct="1">
                        <a:lnSpc>
                          <a:spcPct val="100000"/>
                        </a:lnSpc>
                        <a:spcBef>
                          <a:spcPts val="0"/>
                        </a:spcBef>
                        <a:spcAft>
                          <a:spcPts val="0"/>
                        </a:spcAft>
                        <a:buClrTx/>
                        <a:buSzTx/>
                        <a:buFontTx/>
                        <a:buNone/>
                        <a:tabLst/>
                        <a:defRPr/>
                      </a:pPr>
                      <a:r>
                        <a:rPr lang="tr-TR" sz="1450" b="1" dirty="0">
                          <a:solidFill>
                            <a:schemeClr val="tx1"/>
                          </a:solidFill>
                          <a:latin typeface="Trebuchet MS" pitchFamily="34" charset="0"/>
                          <a:cs typeface="Times New Roman" pitchFamily="18" charset="0"/>
                        </a:rPr>
                        <a:t>( BİN $)</a:t>
                      </a:r>
                    </a:p>
                  </a:txBody>
                  <a:tcPr>
                    <a:solidFill>
                      <a:schemeClr val="accent3">
                        <a:lumMod val="20000"/>
                        <a:lumOff val="80000"/>
                      </a:schemeClr>
                    </a:solidFill>
                  </a:tcPr>
                </a:tc>
                <a:tc hMerge="1">
                  <a:txBody>
                    <a:bodyPr/>
                    <a:lstStyle/>
                    <a:p>
                      <a:endParaRPr lang="tr-TR" dirty="0"/>
                    </a:p>
                  </a:txBody>
                  <a:tcPr/>
                </a:tc>
                <a:tc hMerge="1">
                  <a:txBody>
                    <a:bodyPr/>
                    <a:lstStyle/>
                    <a:p>
                      <a:endParaRPr lang="tr-TR" dirty="0"/>
                    </a:p>
                  </a:txBody>
                  <a:tcPr/>
                </a:tc>
                <a:tc hMerge="1">
                  <a:txBody>
                    <a:bodyPr/>
                    <a:lstStyle/>
                    <a:p>
                      <a:endParaRPr lang="tr-TR" dirty="0"/>
                    </a:p>
                  </a:txBody>
                  <a:tcPr/>
                </a:tc>
                <a:tc gridSpan="3">
                  <a:txBody>
                    <a:bodyPr/>
                    <a:lstStyle/>
                    <a:p>
                      <a:pPr algn="ctr"/>
                      <a:r>
                        <a:rPr lang="tr-TR" sz="1450" b="1" dirty="0">
                          <a:solidFill>
                            <a:schemeClr val="tx1"/>
                          </a:solidFill>
                          <a:latin typeface="Trebuchet MS" pitchFamily="34" charset="0"/>
                          <a:cs typeface="Times New Roman" pitchFamily="18" charset="0"/>
                        </a:rPr>
                        <a:t>2025 YILI</a:t>
                      </a:r>
                      <a:r>
                        <a:rPr lang="tr-TR" sz="1450" b="1" baseline="0" dirty="0">
                          <a:solidFill>
                            <a:schemeClr val="tx1"/>
                          </a:solidFill>
                          <a:latin typeface="Trebuchet MS" pitchFamily="34" charset="0"/>
                          <a:cs typeface="Times New Roman" pitchFamily="18" charset="0"/>
                        </a:rPr>
                        <a:t> </a:t>
                      </a:r>
                      <a:r>
                        <a:rPr lang="tr-TR" sz="1450" b="1" dirty="0">
                          <a:solidFill>
                            <a:schemeClr val="tx1"/>
                          </a:solidFill>
                          <a:latin typeface="Trebuchet MS" pitchFamily="34" charset="0"/>
                          <a:cs typeface="Times New Roman" pitchFamily="18" charset="0"/>
                        </a:rPr>
                        <a:t>İTHALAT İHRACAT RAKAMLARI </a:t>
                      </a:r>
                    </a:p>
                    <a:p>
                      <a:pPr algn="ctr"/>
                      <a:r>
                        <a:rPr lang="tr-TR" sz="1450" b="1" dirty="0">
                          <a:solidFill>
                            <a:schemeClr val="tx1"/>
                          </a:solidFill>
                          <a:latin typeface="Trebuchet MS" pitchFamily="34" charset="0"/>
                          <a:cs typeface="Times New Roman" pitchFamily="18" charset="0"/>
                        </a:rPr>
                        <a:t>(BİN $)</a:t>
                      </a:r>
                    </a:p>
                  </a:txBody>
                  <a:tcPr>
                    <a:solidFill>
                      <a:schemeClr val="accent3">
                        <a:lumMod val="20000"/>
                        <a:lumOff val="80000"/>
                      </a:schemeClr>
                    </a:solidFill>
                  </a:tcPr>
                </a:tc>
                <a:tc hMerge="1">
                  <a:txBody>
                    <a:bodyPr/>
                    <a:lstStyle/>
                    <a:p>
                      <a:pPr algn="ctr"/>
                      <a:endParaRPr lang="tr-TR" b="1" dirty="0">
                        <a:solidFill>
                          <a:schemeClr val="bg1"/>
                        </a:solidFill>
                        <a:latin typeface="Trebuchet MS" pitchFamily="34" charset="0"/>
                        <a:cs typeface="Times New Roman" pitchFamily="18" charset="0"/>
                      </a:endParaRPr>
                    </a:p>
                  </a:txBody>
                  <a:tcPr>
                    <a:solidFill>
                      <a:srgbClr val="FF0000"/>
                    </a:solidFill>
                  </a:tcPr>
                </a:tc>
                <a:tc hMerge="1">
                  <a:txBody>
                    <a:bodyPr/>
                    <a:lstStyle/>
                    <a:p>
                      <a:pPr algn="ctr"/>
                      <a:endParaRPr lang="tr-TR" b="1" dirty="0">
                        <a:solidFill>
                          <a:schemeClr val="bg1"/>
                        </a:solidFill>
                        <a:latin typeface="Trebuchet MS" pitchFamily="34" charset="0"/>
                        <a:cs typeface="Times New Roman" pitchFamily="18" charset="0"/>
                      </a:endParaRPr>
                    </a:p>
                  </a:txBody>
                  <a:tcPr>
                    <a:solidFill>
                      <a:srgbClr val="FF0000"/>
                    </a:solidFill>
                  </a:tcPr>
                </a:tc>
                <a:extLst>
                  <a:ext uri="{0D108BD9-81ED-4DB2-BD59-A6C34878D82A}">
                    <a16:rowId xmlns:a16="http://schemas.microsoft.com/office/drawing/2014/main" val="10000"/>
                  </a:ext>
                </a:extLst>
              </a:tr>
              <a:tr h="580793">
                <a:tc>
                  <a:txBody>
                    <a:bodyPr/>
                    <a:lstStyle/>
                    <a:p>
                      <a:pPr algn="ctr"/>
                      <a:r>
                        <a:rPr lang="tr-TR" sz="1450" dirty="0">
                          <a:solidFill>
                            <a:schemeClr val="tx1"/>
                          </a:solidFill>
                          <a:latin typeface="Trebuchet MS" pitchFamily="34" charset="0"/>
                        </a:rPr>
                        <a:t>AY</a:t>
                      </a:r>
                    </a:p>
                  </a:txBody>
                  <a:tcPr>
                    <a:solidFill>
                      <a:schemeClr val="accent3">
                        <a:lumMod val="20000"/>
                        <a:lumOff val="80000"/>
                      </a:schemeClr>
                    </a:solidFill>
                  </a:tcPr>
                </a:tc>
                <a:tc>
                  <a:txBody>
                    <a:bodyPr/>
                    <a:lstStyle/>
                    <a:p>
                      <a:pPr algn="l" fontAlgn="ctr"/>
                      <a:r>
                        <a:rPr lang="tr-TR" sz="1450" b="1" i="0" u="none" strike="noStrike" dirty="0">
                          <a:solidFill>
                            <a:schemeClr val="tx1"/>
                          </a:solidFill>
                          <a:latin typeface="Trebuchet MS"/>
                        </a:rPr>
                        <a:t>İHRACAT ($)</a:t>
                      </a:r>
                    </a:p>
                  </a:txBody>
                  <a:tcPr marL="171450" marR="9525" marT="9525" marB="0" anchor="ctr">
                    <a:solidFill>
                      <a:schemeClr val="accent3">
                        <a:lumMod val="20000"/>
                        <a:lumOff val="80000"/>
                      </a:schemeClr>
                    </a:solidFill>
                  </a:tcPr>
                </a:tc>
                <a:tc>
                  <a:txBody>
                    <a:bodyPr/>
                    <a:lstStyle/>
                    <a:p>
                      <a:pPr algn="l" fontAlgn="ctr"/>
                      <a:r>
                        <a:rPr lang="tr-TR" sz="1450" b="1" i="0" u="none" strike="noStrike" dirty="0">
                          <a:solidFill>
                            <a:schemeClr val="tx1"/>
                          </a:solidFill>
                          <a:latin typeface="Trebuchet MS"/>
                        </a:rPr>
                        <a:t>İTHALAT($)</a:t>
                      </a:r>
                    </a:p>
                  </a:txBody>
                  <a:tcPr marL="171450" marR="9525" marT="9525" marB="0" anchor="ctr">
                    <a:solidFill>
                      <a:schemeClr val="accent3">
                        <a:lumMod val="20000"/>
                        <a:lumOff val="80000"/>
                      </a:schemeClr>
                    </a:solidFill>
                  </a:tcPr>
                </a:tc>
                <a:tc>
                  <a:txBody>
                    <a:bodyPr/>
                    <a:lstStyle/>
                    <a:p>
                      <a:pPr algn="ctr"/>
                      <a:r>
                        <a:rPr lang="tr-TR" sz="1450" b="1" dirty="0">
                          <a:solidFill>
                            <a:schemeClr val="tx1"/>
                          </a:solidFill>
                          <a:latin typeface="Trebuchet MS" pitchFamily="34" charset="0"/>
                        </a:rPr>
                        <a:t>DIŞ</a:t>
                      </a:r>
                      <a:r>
                        <a:rPr lang="tr-TR" sz="1450" b="1" baseline="0" dirty="0">
                          <a:solidFill>
                            <a:schemeClr val="tx1"/>
                          </a:solidFill>
                          <a:latin typeface="Trebuchet MS" pitchFamily="34" charset="0"/>
                        </a:rPr>
                        <a:t> </a:t>
                      </a:r>
                    </a:p>
                    <a:p>
                      <a:pPr algn="ctr"/>
                      <a:r>
                        <a:rPr lang="tr-TR" sz="1450" b="1" baseline="0" dirty="0">
                          <a:solidFill>
                            <a:schemeClr val="tx1"/>
                          </a:solidFill>
                          <a:latin typeface="Trebuchet MS" pitchFamily="34" charset="0"/>
                        </a:rPr>
                        <a:t>TİCARET AÇIĞI</a:t>
                      </a:r>
                      <a:endParaRPr lang="tr-TR" sz="1450" b="1" dirty="0">
                        <a:solidFill>
                          <a:schemeClr val="tx1"/>
                        </a:solidFill>
                        <a:latin typeface="Trebuchet MS" pitchFamily="34" charset="0"/>
                      </a:endParaRPr>
                    </a:p>
                  </a:txBody>
                  <a:tcPr>
                    <a:solidFill>
                      <a:schemeClr val="accent3">
                        <a:lumMod val="20000"/>
                        <a:lumOff val="80000"/>
                      </a:schemeClr>
                    </a:solidFill>
                  </a:tcPr>
                </a:tc>
                <a:tc>
                  <a:txBody>
                    <a:bodyPr/>
                    <a:lstStyle/>
                    <a:p>
                      <a:pPr algn="l" fontAlgn="ctr"/>
                      <a:r>
                        <a:rPr lang="tr-TR" sz="1450" b="1" i="0" u="none" strike="noStrike" dirty="0">
                          <a:solidFill>
                            <a:schemeClr val="tx1"/>
                          </a:solidFill>
                          <a:latin typeface="Trebuchet MS"/>
                        </a:rPr>
                        <a:t>İHRACAT ($)</a:t>
                      </a:r>
                    </a:p>
                  </a:txBody>
                  <a:tcPr marL="171450" marR="9525" marT="9525" marB="0" anchor="ctr">
                    <a:solidFill>
                      <a:schemeClr val="accent3">
                        <a:lumMod val="20000"/>
                        <a:lumOff val="80000"/>
                      </a:schemeClr>
                    </a:solidFill>
                  </a:tcPr>
                </a:tc>
                <a:tc>
                  <a:txBody>
                    <a:bodyPr/>
                    <a:lstStyle/>
                    <a:p>
                      <a:pPr algn="l" fontAlgn="ctr"/>
                      <a:r>
                        <a:rPr lang="tr-TR" sz="1450" b="1" i="0" u="none" strike="noStrike" dirty="0">
                          <a:solidFill>
                            <a:schemeClr val="tx1"/>
                          </a:solidFill>
                          <a:latin typeface="Trebuchet MS"/>
                        </a:rPr>
                        <a:t>İTHALAT($)</a:t>
                      </a:r>
                    </a:p>
                  </a:txBody>
                  <a:tcPr marL="171450" marR="9525" marT="9525" marB="0" anchor="ctr">
                    <a:solidFill>
                      <a:schemeClr val="accent3">
                        <a:lumMod val="20000"/>
                        <a:lumOff val="80000"/>
                      </a:schemeClr>
                    </a:solidFill>
                  </a:tcPr>
                </a:tc>
                <a:tc>
                  <a:txBody>
                    <a:bodyPr/>
                    <a:lstStyle/>
                    <a:p>
                      <a:pPr algn="ctr"/>
                      <a:r>
                        <a:rPr lang="tr-TR" sz="1450" b="1" dirty="0">
                          <a:solidFill>
                            <a:schemeClr val="tx1"/>
                          </a:solidFill>
                          <a:latin typeface="Trebuchet MS" pitchFamily="34" charset="0"/>
                        </a:rPr>
                        <a:t>DIŞ</a:t>
                      </a:r>
                      <a:r>
                        <a:rPr lang="tr-TR" sz="1450" b="1" baseline="0" dirty="0">
                          <a:solidFill>
                            <a:schemeClr val="tx1"/>
                          </a:solidFill>
                          <a:latin typeface="Trebuchet MS" pitchFamily="34" charset="0"/>
                        </a:rPr>
                        <a:t> TİCARET AÇIĞI</a:t>
                      </a:r>
                      <a:endParaRPr lang="tr-TR" sz="1450" b="1" dirty="0">
                        <a:solidFill>
                          <a:schemeClr val="tx1"/>
                        </a:solidFill>
                        <a:latin typeface="Trebuchet MS" pitchFamily="34" charset="0"/>
                      </a:endParaRPr>
                    </a:p>
                  </a:txBody>
                  <a:tcPr>
                    <a:solidFill>
                      <a:schemeClr val="accent3">
                        <a:lumMod val="20000"/>
                        <a:lumOff val="80000"/>
                      </a:schemeClr>
                    </a:solidFill>
                  </a:tcPr>
                </a:tc>
                <a:extLst>
                  <a:ext uri="{0D108BD9-81ED-4DB2-BD59-A6C34878D82A}">
                    <a16:rowId xmlns:a16="http://schemas.microsoft.com/office/drawing/2014/main" val="10001"/>
                  </a:ext>
                </a:extLst>
              </a:tr>
              <a:tr h="349815">
                <a:tc>
                  <a:txBody>
                    <a:bodyPr/>
                    <a:lstStyle/>
                    <a:p>
                      <a:pPr algn="l" fontAlgn="ctr"/>
                      <a:r>
                        <a:rPr lang="tr-TR" sz="1300" b="0" i="0" u="none" strike="noStrike" dirty="0">
                          <a:solidFill>
                            <a:srgbClr val="000000"/>
                          </a:solidFill>
                          <a:latin typeface="Trebuchet MS" pitchFamily="34" charset="0"/>
                        </a:rPr>
                        <a:t>OCAK</a:t>
                      </a:r>
                    </a:p>
                  </a:txBody>
                  <a:tcPr marL="171450" marR="9525" marT="9525" marB="0" anchor="ctr">
                    <a:solidFill>
                      <a:srgbClr val="00B0F0"/>
                    </a:solidFill>
                  </a:tcPr>
                </a:tc>
                <a:tc>
                  <a:txBody>
                    <a:bodyPr/>
                    <a:lstStyle/>
                    <a:p>
                      <a:pPr algn="l" fontAlgn="b"/>
                      <a:r>
                        <a:rPr lang="tr-TR" sz="1300" b="0" i="0" u="none" strike="noStrike" dirty="0">
                          <a:solidFill>
                            <a:srgbClr val="000000"/>
                          </a:solidFill>
                          <a:effectLst/>
                          <a:latin typeface="Trebuchet MS" panose="020B0603020202020204" pitchFamily="34" charset="0"/>
                        </a:rPr>
                        <a:t>     20.001.448   </a:t>
                      </a:r>
                    </a:p>
                  </a:txBody>
                  <a:tcPr marL="7620" marR="7620" marT="7620" marB="0" anchor="b">
                    <a:noFill/>
                  </a:tcPr>
                </a:tc>
                <a:tc>
                  <a:txBody>
                    <a:bodyPr/>
                    <a:lstStyle/>
                    <a:p>
                      <a:pPr algn="ctr" fontAlgn="b"/>
                      <a:r>
                        <a:rPr lang="tr-TR" sz="1300" b="0" i="0" u="none" strike="noStrike" dirty="0">
                          <a:solidFill>
                            <a:srgbClr val="000000"/>
                          </a:solidFill>
                          <a:effectLst/>
                          <a:latin typeface="Trebuchet MS" panose="020B0603020202020204" pitchFamily="34" charset="0"/>
                        </a:rPr>
                        <a:t>26.186.598   </a:t>
                      </a:r>
                    </a:p>
                  </a:txBody>
                  <a:tcPr marL="7620" marR="7620" marT="7620" marB="0" anchor="b">
                    <a:noFill/>
                  </a:tcPr>
                </a:tc>
                <a:tc>
                  <a:txBody>
                    <a:bodyPr/>
                    <a:lstStyle/>
                    <a:p>
                      <a:pPr algn="ctr" fontAlgn="b"/>
                      <a:r>
                        <a:rPr lang="tr-TR" sz="1300" b="1" i="0" u="none" strike="noStrike" dirty="0">
                          <a:solidFill>
                            <a:srgbClr val="000000"/>
                          </a:solidFill>
                          <a:effectLst/>
                          <a:latin typeface="Trebuchet MS" panose="020B0603020202020204" pitchFamily="34" charset="0"/>
                        </a:rPr>
                        <a:t>-6.185.151   </a:t>
                      </a:r>
                    </a:p>
                  </a:txBody>
                  <a:tcPr marL="7620" marR="7620" marT="7620" marB="0" anchor="b">
                    <a:solidFill>
                      <a:srgbClr val="00B0F0"/>
                    </a:solidFill>
                  </a:tcPr>
                </a:tc>
                <a:tc>
                  <a:txBody>
                    <a:bodyPr/>
                    <a:lstStyle/>
                    <a:p>
                      <a:pPr algn="ctr" fontAlgn="auto"/>
                      <a:r>
                        <a:rPr lang="tr-TR" sz="1300" b="0" i="0" u="none" strike="noStrike" dirty="0">
                          <a:effectLst/>
                          <a:latin typeface="Trebuchet MS" panose="020B0603020202020204" pitchFamily="34" charset="0"/>
                        </a:rPr>
                        <a:t>21.157.344     </a:t>
                      </a:r>
                    </a:p>
                  </a:txBody>
                  <a:tcPr marL="7620" marR="7620" marT="7620" marB="0" anchor="ctr">
                    <a:noFill/>
                  </a:tcPr>
                </a:tc>
                <a:tc>
                  <a:txBody>
                    <a:bodyPr/>
                    <a:lstStyle/>
                    <a:p>
                      <a:pPr algn="ctr" fontAlgn="auto"/>
                      <a:r>
                        <a:rPr lang="tr-TR" sz="1300" b="0" i="0" u="none" strike="noStrike" dirty="0">
                          <a:effectLst/>
                          <a:latin typeface="Trebuchet MS" panose="020B0603020202020204" pitchFamily="34" charset="0"/>
                        </a:rPr>
                        <a:t>28.671.529     </a:t>
                      </a:r>
                    </a:p>
                  </a:txBody>
                  <a:tcPr marL="7620" marR="7620" marT="7620" marB="0" anchor="ctr">
                    <a:noFill/>
                  </a:tcPr>
                </a:tc>
                <a:tc>
                  <a:txBody>
                    <a:bodyPr/>
                    <a:lstStyle/>
                    <a:p>
                      <a:pPr algn="ctr" fontAlgn="auto"/>
                      <a:r>
                        <a:rPr lang="tr-TR" sz="1300" b="1" i="0" u="none" strike="noStrike" dirty="0">
                          <a:effectLst/>
                          <a:latin typeface="Trebuchet MS" panose="020B0603020202020204" pitchFamily="34" charset="0"/>
                        </a:rPr>
                        <a:t>-7.514.185     </a:t>
                      </a:r>
                    </a:p>
                  </a:txBody>
                  <a:tcPr marL="7620" marR="7620" marT="7620" marB="0" anchor="ctr">
                    <a:solidFill>
                      <a:srgbClr val="00B0F0"/>
                    </a:solidFill>
                  </a:tcPr>
                </a:tc>
                <a:extLst>
                  <a:ext uri="{0D108BD9-81ED-4DB2-BD59-A6C34878D82A}">
                    <a16:rowId xmlns:a16="http://schemas.microsoft.com/office/drawing/2014/main" val="10002"/>
                  </a:ext>
                </a:extLst>
              </a:tr>
              <a:tr h="318161">
                <a:tc>
                  <a:txBody>
                    <a:bodyPr/>
                    <a:lstStyle/>
                    <a:p>
                      <a:pPr algn="l" fontAlgn="ctr"/>
                      <a:r>
                        <a:rPr lang="tr-TR" sz="1300" b="0" i="0" u="none" strike="noStrike" dirty="0">
                          <a:solidFill>
                            <a:srgbClr val="000000"/>
                          </a:solidFill>
                          <a:latin typeface="Trebuchet MS" pitchFamily="34" charset="0"/>
                        </a:rPr>
                        <a:t>ŞUBAT</a:t>
                      </a:r>
                    </a:p>
                  </a:txBody>
                  <a:tcPr marL="171450" marR="9525" marT="9525" marB="0" anchor="ctr">
                    <a:solidFill>
                      <a:srgbClr val="00B0F0"/>
                    </a:solidFill>
                  </a:tcPr>
                </a:tc>
                <a:tc>
                  <a:txBody>
                    <a:bodyPr/>
                    <a:lstStyle/>
                    <a:p>
                      <a:pPr algn="l" fontAlgn="b"/>
                      <a:r>
                        <a:rPr lang="tr-TR" sz="1300" b="0" i="0" u="none" strike="noStrike" dirty="0">
                          <a:solidFill>
                            <a:srgbClr val="000000"/>
                          </a:solidFill>
                          <a:effectLst/>
                          <a:latin typeface="Trebuchet MS" panose="020B0603020202020204" pitchFamily="34" charset="0"/>
                        </a:rPr>
                        <a:t>     21.091.064   </a:t>
                      </a:r>
                    </a:p>
                  </a:txBody>
                  <a:tcPr marL="7620" marR="7620" marT="7620" marB="0" anchor="b">
                    <a:noFill/>
                  </a:tcPr>
                </a:tc>
                <a:tc>
                  <a:txBody>
                    <a:bodyPr/>
                    <a:lstStyle/>
                    <a:p>
                      <a:pPr algn="ctr" fontAlgn="b"/>
                      <a:r>
                        <a:rPr lang="tr-TR" sz="1300" b="0" i="0" u="none" strike="noStrike" dirty="0">
                          <a:solidFill>
                            <a:srgbClr val="000000"/>
                          </a:solidFill>
                          <a:effectLst/>
                          <a:latin typeface="Trebuchet MS" panose="020B0603020202020204" pitchFamily="34" charset="0"/>
                        </a:rPr>
                        <a:t>27.857.270   </a:t>
                      </a:r>
                    </a:p>
                  </a:txBody>
                  <a:tcPr marL="7620" marR="7620" marT="7620" marB="0" anchor="b">
                    <a:noFill/>
                  </a:tcPr>
                </a:tc>
                <a:tc>
                  <a:txBody>
                    <a:bodyPr/>
                    <a:lstStyle/>
                    <a:p>
                      <a:pPr algn="ctr" fontAlgn="b"/>
                      <a:r>
                        <a:rPr lang="tr-TR" sz="1300" b="1" i="0" u="none" strike="noStrike" dirty="0">
                          <a:solidFill>
                            <a:srgbClr val="000000"/>
                          </a:solidFill>
                          <a:effectLst/>
                          <a:latin typeface="Trebuchet MS" panose="020B0603020202020204" pitchFamily="34" charset="0"/>
                        </a:rPr>
                        <a:t>-6.766.207   </a:t>
                      </a:r>
                    </a:p>
                  </a:txBody>
                  <a:tcPr marL="7620" marR="7620" marT="7620" marB="0" anchor="b">
                    <a:solidFill>
                      <a:srgbClr val="00B0F0"/>
                    </a:solidFill>
                  </a:tcPr>
                </a:tc>
                <a:tc>
                  <a:txBody>
                    <a:bodyPr/>
                    <a:lstStyle/>
                    <a:p>
                      <a:pPr algn="ctr" fontAlgn="auto"/>
                      <a:r>
                        <a:rPr lang="tr-TR" sz="1300" b="0" i="0" u="none" strike="noStrike" dirty="0">
                          <a:effectLst/>
                          <a:latin typeface="Trebuchet MS" panose="020B0603020202020204" pitchFamily="34" charset="0"/>
                        </a:rPr>
                        <a:t>20.735.704     </a:t>
                      </a:r>
                    </a:p>
                  </a:txBody>
                  <a:tcPr marL="7620" marR="7620" marT="7620" marB="0" anchor="ctr">
                    <a:noFill/>
                  </a:tcPr>
                </a:tc>
                <a:tc>
                  <a:txBody>
                    <a:bodyPr/>
                    <a:lstStyle/>
                    <a:p>
                      <a:pPr algn="ctr" fontAlgn="auto"/>
                      <a:r>
                        <a:rPr lang="tr-TR" sz="1300" b="0" i="0" u="none" strike="noStrike" dirty="0">
                          <a:effectLst/>
                          <a:latin typeface="Trebuchet MS" panose="020B0603020202020204" pitchFamily="34" charset="0"/>
                        </a:rPr>
                        <a:t>28.526.772     </a:t>
                      </a:r>
                    </a:p>
                  </a:txBody>
                  <a:tcPr marL="7620" marR="7620" marT="7620" marB="0" anchor="ctr">
                    <a:noFill/>
                  </a:tcPr>
                </a:tc>
                <a:tc>
                  <a:txBody>
                    <a:bodyPr/>
                    <a:lstStyle/>
                    <a:p>
                      <a:pPr algn="ctr" fontAlgn="auto"/>
                      <a:r>
                        <a:rPr lang="tr-TR" sz="1300" b="1" i="0" u="none" strike="noStrike" dirty="0">
                          <a:effectLst/>
                          <a:latin typeface="Trebuchet MS" panose="020B0603020202020204" pitchFamily="34" charset="0"/>
                        </a:rPr>
                        <a:t>-7.791.068     </a:t>
                      </a:r>
                    </a:p>
                  </a:txBody>
                  <a:tcPr marL="7620" marR="7620" marT="7620" marB="0" anchor="ctr">
                    <a:solidFill>
                      <a:srgbClr val="00B0F0"/>
                    </a:solidFill>
                  </a:tcPr>
                </a:tc>
                <a:extLst>
                  <a:ext uri="{0D108BD9-81ED-4DB2-BD59-A6C34878D82A}">
                    <a16:rowId xmlns:a16="http://schemas.microsoft.com/office/drawing/2014/main" val="10003"/>
                  </a:ext>
                </a:extLst>
              </a:tr>
              <a:tr h="267559">
                <a:tc>
                  <a:txBody>
                    <a:bodyPr/>
                    <a:lstStyle/>
                    <a:p>
                      <a:pPr algn="l" fontAlgn="ctr"/>
                      <a:r>
                        <a:rPr lang="tr-TR" sz="1400" b="0" i="0" u="none" strike="noStrike" dirty="0">
                          <a:solidFill>
                            <a:srgbClr val="000000"/>
                          </a:solidFill>
                          <a:latin typeface="Trebuchet MS" pitchFamily="34" charset="0"/>
                        </a:rPr>
                        <a:t>MART</a:t>
                      </a:r>
                    </a:p>
                  </a:txBody>
                  <a:tcPr marL="171450" marR="9525" marT="9525" marB="0" anchor="ctr">
                    <a:noFill/>
                  </a:tcPr>
                </a:tc>
                <a:tc>
                  <a:txBody>
                    <a:bodyPr/>
                    <a:lstStyle/>
                    <a:p>
                      <a:pPr algn="l" fontAlgn="b"/>
                      <a:r>
                        <a:rPr lang="tr-TR" sz="1200" b="0" i="0" u="none" strike="noStrike" dirty="0">
                          <a:solidFill>
                            <a:srgbClr val="000000"/>
                          </a:solidFill>
                          <a:effectLst/>
                          <a:latin typeface="Trebuchet MS" panose="020B0603020202020204" pitchFamily="34" charset="0"/>
                        </a:rPr>
                        <a:t>     22.650.927   </a:t>
                      </a:r>
                    </a:p>
                  </a:txBody>
                  <a:tcPr marL="7620" marR="7620" marT="7620" marB="0" anchor="b">
                    <a:noFill/>
                  </a:tcPr>
                </a:tc>
                <a:tc>
                  <a:txBody>
                    <a:bodyPr/>
                    <a:lstStyle/>
                    <a:p>
                      <a:pPr algn="ctr" fontAlgn="b"/>
                      <a:r>
                        <a:rPr lang="tr-TR" sz="1200" b="0" i="0" u="none" strike="noStrike" dirty="0">
                          <a:solidFill>
                            <a:srgbClr val="000000"/>
                          </a:solidFill>
                          <a:effectLst/>
                          <a:latin typeface="Trebuchet MS" panose="020B0603020202020204" pitchFamily="34" charset="0"/>
                        </a:rPr>
                        <a:t>29.952.146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-7.301.219   </a:t>
                      </a:r>
                    </a:p>
                  </a:txBody>
                  <a:tcPr marL="7620" marR="7620" marT="7620" marB="0" anchor="b">
                    <a:noFill/>
                  </a:tcPr>
                </a:tc>
                <a:tc>
                  <a:txBody>
                    <a:bodyPr/>
                    <a:lstStyle/>
                    <a:p>
                      <a:pPr algn="ctr" fontAlgn="auto"/>
                      <a:r>
                        <a:rPr lang="tr-TR" sz="1300" b="0" i="0" u="none" strike="noStrike" dirty="0">
                          <a:effectLst/>
                          <a:latin typeface="Trebuchet MS" panose="020B0603020202020204" pitchFamily="34" charset="0"/>
                        </a:rPr>
                        <a:t>23.408.383     </a:t>
                      </a:r>
                    </a:p>
                  </a:txBody>
                  <a:tcPr marL="7620" marR="7620" marT="7620" marB="0" anchor="ctr"/>
                </a:tc>
                <a:tc>
                  <a:txBody>
                    <a:bodyPr/>
                    <a:lstStyle/>
                    <a:p>
                      <a:pPr algn="ctr" fontAlgn="auto"/>
                      <a:r>
                        <a:rPr lang="tr-TR" sz="1300" b="0" i="0" u="none" strike="noStrike" dirty="0">
                          <a:effectLst/>
                          <a:latin typeface="Trebuchet MS" panose="020B0603020202020204" pitchFamily="34" charset="0"/>
                        </a:rPr>
                        <a:t>30.607.327     </a:t>
                      </a:r>
                    </a:p>
                  </a:txBody>
                  <a:tcPr marL="7620" marR="7620" marT="7620" marB="0" anchor="ctr"/>
                </a:tc>
                <a:tc>
                  <a:txBody>
                    <a:bodyPr/>
                    <a:lstStyle/>
                    <a:p>
                      <a:pPr algn="ctr" fontAlgn="auto"/>
                      <a:r>
                        <a:rPr lang="tr-TR" sz="1300" b="1" i="0" u="none" strike="noStrike" dirty="0">
                          <a:effectLst/>
                          <a:latin typeface="Trebuchet MS" panose="020B0603020202020204" pitchFamily="34" charset="0"/>
                        </a:rPr>
                        <a:t>-7.198.944     </a:t>
                      </a:r>
                    </a:p>
                  </a:txBody>
                  <a:tcPr marL="7620" marR="7620" marT="7620" marB="0" anchor="ctr">
                    <a:noFill/>
                  </a:tcPr>
                </a:tc>
                <a:extLst>
                  <a:ext uri="{0D108BD9-81ED-4DB2-BD59-A6C34878D82A}">
                    <a16:rowId xmlns:a16="http://schemas.microsoft.com/office/drawing/2014/main" val="10004"/>
                  </a:ext>
                </a:extLst>
              </a:tr>
              <a:tr h="311599">
                <a:tc>
                  <a:txBody>
                    <a:bodyPr/>
                    <a:lstStyle/>
                    <a:p>
                      <a:pPr algn="l" fontAlgn="ctr"/>
                      <a:r>
                        <a:rPr lang="tr-TR" sz="1400" b="0" i="0" u="none" strike="noStrike" dirty="0">
                          <a:solidFill>
                            <a:srgbClr val="000000"/>
                          </a:solidFill>
                          <a:latin typeface="Trebuchet MS" pitchFamily="34" charset="0"/>
                        </a:rPr>
                        <a:t>NİSAN</a:t>
                      </a:r>
                    </a:p>
                  </a:txBody>
                  <a:tcPr marL="171450" marR="9525" marT="9525" marB="0" anchor="ctr">
                    <a:solidFill>
                      <a:srgbClr val="00B0F0"/>
                    </a:solidFill>
                  </a:tcPr>
                </a:tc>
                <a:tc>
                  <a:txBody>
                    <a:bodyPr/>
                    <a:lstStyle/>
                    <a:p>
                      <a:pPr algn="l" fontAlgn="b"/>
                      <a:r>
                        <a:rPr lang="tr-TR" sz="1200" b="0" i="0" u="none" strike="noStrike" dirty="0">
                          <a:solidFill>
                            <a:srgbClr val="000000"/>
                          </a:solidFill>
                          <a:effectLst/>
                          <a:latin typeface="Trebuchet MS" panose="020B0603020202020204" pitchFamily="34" charset="0"/>
                        </a:rPr>
                        <a:t>     19.295.058   </a:t>
                      </a:r>
                    </a:p>
                  </a:txBody>
                  <a:tcPr marL="7620" marR="7620" marT="7620" marB="0" anchor="b">
                    <a:noFill/>
                  </a:tcPr>
                </a:tc>
                <a:tc>
                  <a:txBody>
                    <a:bodyPr/>
                    <a:lstStyle/>
                    <a:p>
                      <a:pPr algn="ctr" fontAlgn="b"/>
                      <a:r>
                        <a:rPr lang="tr-TR" sz="1200" b="0" i="0" u="none" strike="noStrike" dirty="0">
                          <a:solidFill>
                            <a:srgbClr val="000000"/>
                          </a:solidFill>
                          <a:effectLst/>
                          <a:latin typeface="Trebuchet MS" panose="020B0603020202020204" pitchFamily="34" charset="0"/>
                        </a:rPr>
                        <a:t>29.184.921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-9.889.863   </a:t>
                      </a:r>
                    </a:p>
                  </a:txBody>
                  <a:tcPr marL="7620" marR="7620" marT="7620" marB="0" anchor="b">
                    <a:solidFill>
                      <a:srgbClr val="00B0F0"/>
                    </a:solidFill>
                  </a:tcPr>
                </a:tc>
                <a:tc>
                  <a:txBody>
                    <a:bodyPr/>
                    <a:lstStyle/>
                    <a:p>
                      <a:pPr algn="ctr" fontAlgn="auto"/>
                      <a:r>
                        <a:rPr lang="tr-TR" sz="1300" b="0" i="0" u="none" strike="noStrike" dirty="0">
                          <a:effectLst/>
                          <a:latin typeface="Trebuchet MS" panose="020B0603020202020204" pitchFamily="34" charset="0"/>
                        </a:rPr>
                        <a:t>20.785.330     </a:t>
                      </a:r>
                    </a:p>
                  </a:txBody>
                  <a:tcPr marL="7620" marR="7620" marT="7620" marB="0" anchor="ctr"/>
                </a:tc>
                <a:tc>
                  <a:txBody>
                    <a:bodyPr/>
                    <a:lstStyle/>
                    <a:p>
                      <a:pPr algn="ctr" fontAlgn="auto"/>
                      <a:r>
                        <a:rPr lang="tr-TR" sz="1300" b="0" i="0" u="none" strike="noStrike" dirty="0">
                          <a:effectLst/>
                          <a:latin typeface="Trebuchet MS" panose="020B0603020202020204" pitchFamily="34" charset="0"/>
                        </a:rPr>
                        <a:t>32.892.751     </a:t>
                      </a:r>
                    </a:p>
                  </a:txBody>
                  <a:tcPr marL="7620" marR="7620" marT="7620" marB="0" anchor="ctr"/>
                </a:tc>
                <a:tc>
                  <a:txBody>
                    <a:bodyPr/>
                    <a:lstStyle/>
                    <a:p>
                      <a:pPr algn="ctr" fontAlgn="auto"/>
                      <a:r>
                        <a:rPr lang="tr-TR" sz="1300" b="1" i="0" u="none" strike="noStrike" dirty="0">
                          <a:effectLst/>
                          <a:latin typeface="Trebuchet MS" panose="020B0603020202020204" pitchFamily="34" charset="0"/>
                        </a:rPr>
                        <a:t>-12.107.422     </a:t>
                      </a:r>
                    </a:p>
                  </a:txBody>
                  <a:tcPr marL="7620" marR="7620" marT="7620" marB="0" anchor="ctr">
                    <a:solidFill>
                      <a:srgbClr val="00B0F0"/>
                    </a:solidFill>
                  </a:tcPr>
                </a:tc>
                <a:extLst>
                  <a:ext uri="{0D108BD9-81ED-4DB2-BD59-A6C34878D82A}">
                    <a16:rowId xmlns:a16="http://schemas.microsoft.com/office/drawing/2014/main" val="10005"/>
                  </a:ext>
                </a:extLst>
              </a:tr>
              <a:tr h="331416">
                <a:tc>
                  <a:txBody>
                    <a:bodyPr/>
                    <a:lstStyle/>
                    <a:p>
                      <a:pPr algn="l" fontAlgn="ctr"/>
                      <a:r>
                        <a:rPr lang="tr-TR" sz="1400" b="0" i="0" u="none" strike="noStrike" dirty="0">
                          <a:solidFill>
                            <a:srgbClr val="000000"/>
                          </a:solidFill>
                          <a:latin typeface="Trebuchet MS" pitchFamily="34" charset="0"/>
                        </a:rPr>
                        <a:t>MAYIS</a:t>
                      </a:r>
                    </a:p>
                  </a:txBody>
                  <a:tcPr marL="171450" marR="9525" marT="9525" marB="0" anchor="ctr">
                    <a:noFill/>
                  </a:tcPr>
                </a:tc>
                <a:tc>
                  <a:txBody>
                    <a:bodyPr/>
                    <a:lstStyle/>
                    <a:p>
                      <a:pPr algn="l" fontAlgn="b"/>
                      <a:r>
                        <a:rPr lang="tr-TR" sz="1200" b="0" i="0" u="none" strike="noStrike" dirty="0">
                          <a:solidFill>
                            <a:srgbClr val="000000"/>
                          </a:solidFill>
                          <a:effectLst/>
                          <a:latin typeface="Trebuchet MS" panose="020B0603020202020204" pitchFamily="34" charset="0"/>
                        </a:rPr>
                        <a:t>     24.173.187   </a:t>
                      </a:r>
                    </a:p>
                  </a:txBody>
                  <a:tcPr marL="7620" marR="7620" marT="7620" marB="0" anchor="b">
                    <a:noFill/>
                  </a:tcPr>
                </a:tc>
                <a:tc>
                  <a:txBody>
                    <a:bodyPr/>
                    <a:lstStyle/>
                    <a:p>
                      <a:pPr algn="ctr" fontAlgn="b"/>
                      <a:r>
                        <a:rPr lang="tr-TR" sz="1200" b="0" i="0" u="none" strike="noStrike" dirty="0">
                          <a:solidFill>
                            <a:srgbClr val="000000"/>
                          </a:solidFill>
                          <a:effectLst/>
                          <a:latin typeface="Trebuchet MS" panose="020B0603020202020204" pitchFamily="34" charset="0"/>
                        </a:rPr>
                        <a:t>30.648.504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-6.475.317   </a:t>
                      </a:r>
                    </a:p>
                  </a:txBody>
                  <a:tcPr marL="7620" marR="7620" marT="7620" marB="0" anchor="b">
                    <a:noFill/>
                  </a:tcPr>
                </a:tc>
                <a:tc>
                  <a:txBody>
                    <a:bodyPr/>
                    <a:lstStyle/>
                    <a:p>
                      <a:pPr algn="ctr" fontAlgn="auto"/>
                      <a:r>
                        <a:rPr lang="tr-TR" sz="1300" b="0" i="0" u="none" strike="noStrike" dirty="0">
                          <a:effectLst/>
                          <a:latin typeface="Trebuchet MS" panose="020B0603020202020204" pitchFamily="34" charset="0"/>
                        </a:rPr>
                        <a:t>24.816.796     </a:t>
                      </a:r>
                    </a:p>
                  </a:txBody>
                  <a:tcPr marL="7620" marR="7620" marT="7620" marB="0" anchor="ctr">
                    <a:noFill/>
                  </a:tcPr>
                </a:tc>
                <a:tc>
                  <a:txBody>
                    <a:bodyPr/>
                    <a:lstStyle/>
                    <a:p>
                      <a:pPr algn="ctr" fontAlgn="auto"/>
                      <a:r>
                        <a:rPr lang="tr-TR" sz="1300" b="0" i="0" u="none" strike="noStrike" dirty="0">
                          <a:effectLst/>
                          <a:latin typeface="Trebuchet MS" panose="020B0603020202020204" pitchFamily="34" charset="0"/>
                        </a:rPr>
                        <a:t>31.461.958     </a:t>
                      </a:r>
                    </a:p>
                  </a:txBody>
                  <a:tcPr marL="7620" marR="7620" marT="7620" marB="0" anchor="ctr"/>
                </a:tc>
                <a:tc>
                  <a:txBody>
                    <a:bodyPr/>
                    <a:lstStyle/>
                    <a:p>
                      <a:pPr algn="ctr" fontAlgn="auto"/>
                      <a:r>
                        <a:rPr lang="tr-TR" sz="1300" b="1" i="0" u="none" strike="noStrike" dirty="0">
                          <a:effectLst/>
                          <a:latin typeface="Trebuchet MS" panose="020B0603020202020204" pitchFamily="34" charset="0"/>
                        </a:rPr>
                        <a:t>-6.645.162     </a:t>
                      </a:r>
                    </a:p>
                  </a:txBody>
                  <a:tcPr marL="7620" marR="7620" marT="7620" marB="0" anchor="ctr">
                    <a:noFill/>
                  </a:tcPr>
                </a:tc>
                <a:extLst>
                  <a:ext uri="{0D108BD9-81ED-4DB2-BD59-A6C34878D82A}">
                    <a16:rowId xmlns:a16="http://schemas.microsoft.com/office/drawing/2014/main" val="10006"/>
                  </a:ext>
                </a:extLst>
              </a:tr>
              <a:tr h="347672">
                <a:tc>
                  <a:txBody>
                    <a:bodyPr/>
                    <a:lstStyle/>
                    <a:p>
                      <a:pPr algn="l" fontAlgn="ctr"/>
                      <a:r>
                        <a:rPr lang="tr-TR" sz="1400" b="0" i="0" u="none" strike="noStrike" dirty="0">
                          <a:solidFill>
                            <a:srgbClr val="000000"/>
                          </a:solidFill>
                          <a:latin typeface="Trebuchet MS" pitchFamily="34" charset="0"/>
                        </a:rPr>
                        <a:t>HAZİRAN</a:t>
                      </a:r>
                    </a:p>
                  </a:txBody>
                  <a:tcPr marL="171450" marR="9525" marT="9525" marB="0" anchor="ctr">
                    <a:solidFill>
                      <a:srgbClr val="00B0F0"/>
                    </a:solidFill>
                  </a:tcPr>
                </a:tc>
                <a:tc>
                  <a:txBody>
                    <a:bodyPr/>
                    <a:lstStyle/>
                    <a:p>
                      <a:pPr algn="l" fontAlgn="b"/>
                      <a:r>
                        <a:rPr lang="tr-TR" sz="1200" b="0" i="0" u="none" strike="noStrike">
                          <a:solidFill>
                            <a:srgbClr val="000000"/>
                          </a:solidFill>
                          <a:effectLst/>
                          <a:latin typeface="Trebuchet MS" panose="020B0603020202020204" pitchFamily="34" charset="0"/>
                        </a:rPr>
                        <a:t>     19.016.008   </a:t>
                      </a:r>
                    </a:p>
                  </a:txBody>
                  <a:tcPr marL="7620" marR="7620" marT="7620" marB="0" anchor="b">
                    <a:noFill/>
                  </a:tcPr>
                </a:tc>
                <a:tc>
                  <a:txBody>
                    <a:bodyPr/>
                    <a:lstStyle/>
                    <a:p>
                      <a:pPr algn="ctr" fontAlgn="b"/>
                      <a:r>
                        <a:rPr lang="tr-TR" sz="1200" b="0" i="0" u="none" strike="noStrike" dirty="0">
                          <a:solidFill>
                            <a:srgbClr val="000000"/>
                          </a:solidFill>
                          <a:effectLst/>
                          <a:latin typeface="Trebuchet MS" panose="020B0603020202020204" pitchFamily="34" charset="0"/>
                        </a:rPr>
                        <a:t>24.904.529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-5.888.521   </a:t>
                      </a:r>
                    </a:p>
                  </a:txBody>
                  <a:tcPr marL="7620" marR="7620" marT="7620" marB="0" anchor="b">
                    <a:solidFill>
                      <a:srgbClr val="00B0F0"/>
                    </a:solidFill>
                  </a:tcPr>
                </a:tc>
                <a:tc>
                  <a:txBody>
                    <a:bodyPr/>
                    <a:lstStyle/>
                    <a:p>
                      <a:pPr algn="ctr" fontAlgn="b"/>
                      <a:r>
                        <a:rPr lang="tr-TR" sz="1300" b="0" i="0" u="none" strike="noStrike" dirty="0">
                          <a:solidFill>
                            <a:srgbClr val="000000"/>
                          </a:solidFill>
                          <a:effectLst/>
                          <a:latin typeface="Trebuchet MS" panose="020B0603020202020204" pitchFamily="34" charset="0"/>
                        </a:rPr>
                        <a:t>20.537.000</a:t>
                      </a:r>
                    </a:p>
                  </a:txBody>
                  <a:tcPr marL="7620" marR="7620" marT="7620" marB="0" anchor="ctr"/>
                </a:tc>
                <a:tc>
                  <a:txBody>
                    <a:bodyPr/>
                    <a:lstStyle/>
                    <a:p>
                      <a:pPr algn="ctr" fontAlgn="b"/>
                      <a:r>
                        <a:rPr lang="tr-TR" sz="1300" b="0" i="0" u="none" strike="noStrike" dirty="0">
                          <a:solidFill>
                            <a:srgbClr val="000000"/>
                          </a:solidFill>
                          <a:effectLst/>
                          <a:latin typeface="Trebuchet MS" panose="020B0603020202020204" pitchFamily="34" charset="0"/>
                        </a:rPr>
                        <a:t>28.708.000</a:t>
                      </a:r>
                    </a:p>
                  </a:txBody>
                  <a:tcPr marL="7620" marR="7620" marT="7620" marB="0" anchor="ctr"/>
                </a:tc>
                <a:tc>
                  <a:txBody>
                    <a:bodyPr/>
                    <a:lstStyle/>
                    <a:p>
                      <a:pPr algn="ctr" fontAlgn="b"/>
                      <a:r>
                        <a:rPr lang="tr-TR" sz="1300" b="1" i="0" u="none" strike="noStrike" dirty="0">
                          <a:solidFill>
                            <a:srgbClr val="000000"/>
                          </a:solidFill>
                          <a:effectLst/>
                          <a:latin typeface="Trebuchet MS" panose="020B0603020202020204" pitchFamily="34" charset="0"/>
                        </a:rPr>
                        <a:t>-8.172.000</a:t>
                      </a:r>
                    </a:p>
                  </a:txBody>
                  <a:tcPr marL="7620" marR="7620" marT="7620" marB="0" anchor="ctr">
                    <a:solidFill>
                      <a:srgbClr val="00B0F0"/>
                    </a:solidFill>
                  </a:tcPr>
                </a:tc>
                <a:extLst>
                  <a:ext uri="{0D108BD9-81ED-4DB2-BD59-A6C34878D82A}">
                    <a16:rowId xmlns:a16="http://schemas.microsoft.com/office/drawing/2014/main" val="10007"/>
                  </a:ext>
                </a:extLst>
              </a:tr>
              <a:tr h="347672">
                <a:tc>
                  <a:txBody>
                    <a:bodyPr/>
                    <a:lstStyle/>
                    <a:p>
                      <a:pPr algn="l" fontAlgn="ctr"/>
                      <a:r>
                        <a:rPr lang="tr-TR" sz="1400" b="1" i="0" u="none" strike="noStrike" dirty="0">
                          <a:solidFill>
                            <a:srgbClr val="000000"/>
                          </a:solidFill>
                          <a:latin typeface="Trebuchet MS" pitchFamily="34" charset="0"/>
                        </a:rPr>
                        <a:t>TEMMUZ</a:t>
                      </a:r>
                    </a:p>
                  </a:txBody>
                  <a:tcPr marL="171450" marR="9525" marT="9525" marB="0" anchor="ctr">
                    <a:noFill/>
                  </a:tcPr>
                </a:tc>
                <a:tc>
                  <a:txBody>
                    <a:bodyPr/>
                    <a:lstStyle/>
                    <a:p>
                      <a:pPr algn="l" fontAlgn="b"/>
                      <a:r>
                        <a:rPr lang="tr-TR" sz="1200" b="0" i="0" u="none" strike="noStrike">
                          <a:solidFill>
                            <a:srgbClr val="000000"/>
                          </a:solidFill>
                          <a:effectLst/>
                          <a:latin typeface="Trebuchet MS" panose="020B0603020202020204" pitchFamily="34" charset="0"/>
                        </a:rPr>
                        <a:t>     22.479.414   </a:t>
                      </a:r>
                    </a:p>
                  </a:txBody>
                  <a:tcPr marL="7620" marR="7620" marT="7620" marB="0" anchor="b">
                    <a:noFill/>
                  </a:tcPr>
                </a:tc>
                <a:tc>
                  <a:txBody>
                    <a:bodyPr/>
                    <a:lstStyle/>
                    <a:p>
                      <a:pPr algn="ctr" fontAlgn="b"/>
                      <a:r>
                        <a:rPr lang="tr-TR" sz="1200" b="0" i="0" u="none" strike="noStrike" dirty="0">
                          <a:solidFill>
                            <a:srgbClr val="000000"/>
                          </a:solidFill>
                          <a:effectLst/>
                          <a:latin typeface="Trebuchet MS" panose="020B0603020202020204" pitchFamily="34" charset="0"/>
                        </a:rPr>
                        <a:t>29.783.264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-7.303.850   </a:t>
                      </a:r>
                    </a:p>
                  </a:txBody>
                  <a:tcPr marL="7620" marR="7620" marT="7620" marB="0" anchor="b">
                    <a:noFill/>
                  </a:tcPr>
                </a:tc>
                <a:tc>
                  <a:txBody>
                    <a:bodyPr/>
                    <a:lstStyle/>
                    <a:p>
                      <a:pPr algn="ctr" fontAlgn="b"/>
                      <a:endParaRPr lang="tr-TR" sz="1300" b="0" i="0" u="none" strike="noStrike">
                        <a:solidFill>
                          <a:srgbClr val="000000"/>
                        </a:solidFill>
                        <a:effectLst/>
                        <a:latin typeface="Trebuchet MS" panose="020B0603020202020204" pitchFamily="34" charset="0"/>
                      </a:endParaRPr>
                    </a:p>
                  </a:txBody>
                  <a:tcPr marL="7620" marR="7620" marT="7620" marB="0" anchor="ctr"/>
                </a:tc>
                <a:tc>
                  <a:txBody>
                    <a:bodyPr/>
                    <a:lstStyle/>
                    <a:p>
                      <a:pPr algn="ctr" fontAlgn="b"/>
                      <a:endParaRPr lang="tr-TR" sz="1300" b="0" i="0" u="none" strike="noStrike" dirty="0">
                        <a:solidFill>
                          <a:srgbClr val="000000"/>
                        </a:solidFill>
                        <a:effectLst/>
                        <a:latin typeface="Trebuchet MS" panose="020B0603020202020204" pitchFamily="34" charset="0"/>
                      </a:endParaRPr>
                    </a:p>
                  </a:txBody>
                  <a:tcPr marL="7620" marR="7620" marT="7620" marB="0" anchor="ctr"/>
                </a:tc>
                <a:tc>
                  <a:txBody>
                    <a:bodyPr/>
                    <a:lstStyle/>
                    <a:p>
                      <a:pPr algn="ctr" fontAlgn="b"/>
                      <a:endParaRPr lang="tr-TR" sz="1300" b="1" i="0" u="none" strike="noStrike" dirty="0">
                        <a:solidFill>
                          <a:srgbClr val="000000"/>
                        </a:solidFill>
                        <a:effectLst/>
                        <a:latin typeface="Trebuchet MS" panose="020B0603020202020204" pitchFamily="34" charset="0"/>
                      </a:endParaRPr>
                    </a:p>
                  </a:txBody>
                  <a:tcPr marL="7620" marR="7620" marT="7620" marB="0" anchor="ctr">
                    <a:noFill/>
                  </a:tcPr>
                </a:tc>
                <a:extLst>
                  <a:ext uri="{0D108BD9-81ED-4DB2-BD59-A6C34878D82A}">
                    <a16:rowId xmlns:a16="http://schemas.microsoft.com/office/drawing/2014/main" val="10008"/>
                  </a:ext>
                </a:extLst>
              </a:tr>
              <a:tr h="347672">
                <a:tc>
                  <a:txBody>
                    <a:bodyPr/>
                    <a:lstStyle/>
                    <a:p>
                      <a:pPr algn="l" fontAlgn="ctr"/>
                      <a:r>
                        <a:rPr lang="tr-TR" sz="1400" b="1" i="0" u="none" strike="noStrike" dirty="0">
                          <a:solidFill>
                            <a:srgbClr val="000000"/>
                          </a:solidFill>
                          <a:latin typeface="Trebuchet MS" pitchFamily="34" charset="0"/>
                        </a:rPr>
                        <a:t>AĞUSTOS</a:t>
                      </a:r>
                    </a:p>
                  </a:txBody>
                  <a:tcPr marL="171450" marR="9525" marT="9525" marB="0" anchor="ctr">
                    <a:noFill/>
                  </a:tcPr>
                </a:tc>
                <a:tc>
                  <a:txBody>
                    <a:bodyPr/>
                    <a:lstStyle/>
                    <a:p>
                      <a:pPr algn="l" fontAlgn="b"/>
                      <a:r>
                        <a:rPr lang="tr-TR" sz="1200" b="0" i="0" u="none" strike="noStrike">
                          <a:solidFill>
                            <a:srgbClr val="000000"/>
                          </a:solidFill>
                          <a:effectLst/>
                          <a:latin typeface="Trebuchet MS" panose="020B0603020202020204" pitchFamily="34" charset="0"/>
                        </a:rPr>
                        <a:t>     22.006.864   </a:t>
                      </a:r>
                    </a:p>
                  </a:txBody>
                  <a:tcPr marL="7620" marR="7620" marT="7620" marB="0" anchor="b">
                    <a:noFill/>
                  </a:tcPr>
                </a:tc>
                <a:tc>
                  <a:txBody>
                    <a:bodyPr/>
                    <a:lstStyle/>
                    <a:p>
                      <a:pPr algn="ctr" fontAlgn="b"/>
                      <a:r>
                        <a:rPr lang="tr-TR" sz="1200" b="0" i="0" u="none" strike="noStrike" dirty="0">
                          <a:solidFill>
                            <a:srgbClr val="000000"/>
                          </a:solidFill>
                          <a:effectLst/>
                          <a:latin typeface="Trebuchet MS" panose="020B0603020202020204" pitchFamily="34" charset="0"/>
                        </a:rPr>
                        <a:t>27.006.638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-4.999.774   </a:t>
                      </a:r>
                    </a:p>
                  </a:txBody>
                  <a:tcPr marL="7620" marR="7620" marT="7620" marB="0" anchor="b">
                    <a:noFill/>
                  </a:tcPr>
                </a:tc>
                <a:tc>
                  <a:txBody>
                    <a:bodyPr/>
                    <a:lstStyle/>
                    <a:p>
                      <a:pPr algn="ctr" fontAlgn="b"/>
                      <a:endParaRPr lang="tr-TR" sz="1300" b="0" i="0" u="none" strike="noStrike">
                        <a:solidFill>
                          <a:srgbClr val="000000"/>
                        </a:solidFill>
                        <a:effectLst/>
                        <a:latin typeface="Trebuchet MS" panose="020B0603020202020204" pitchFamily="34" charset="0"/>
                      </a:endParaRPr>
                    </a:p>
                  </a:txBody>
                  <a:tcPr marL="7620" marR="7620" marT="7620" marB="0" anchor="ctr"/>
                </a:tc>
                <a:tc>
                  <a:txBody>
                    <a:bodyPr/>
                    <a:lstStyle/>
                    <a:p>
                      <a:pPr algn="ctr" fontAlgn="b"/>
                      <a:endParaRPr lang="tr-TR" sz="1300" b="0" i="0" u="none" strike="noStrike" dirty="0">
                        <a:solidFill>
                          <a:srgbClr val="000000"/>
                        </a:solidFill>
                        <a:effectLst/>
                        <a:latin typeface="Trebuchet MS" panose="020B0603020202020204" pitchFamily="34" charset="0"/>
                      </a:endParaRPr>
                    </a:p>
                  </a:txBody>
                  <a:tcPr marL="7620" marR="7620" marT="7620" marB="0" anchor="ctr"/>
                </a:tc>
                <a:tc>
                  <a:txBody>
                    <a:bodyPr/>
                    <a:lstStyle/>
                    <a:p>
                      <a:pPr algn="ctr" fontAlgn="b"/>
                      <a:endParaRPr lang="tr-TR" sz="1300" b="1" i="0" u="none" strike="noStrike" dirty="0">
                        <a:solidFill>
                          <a:srgbClr val="000000"/>
                        </a:solidFill>
                        <a:effectLst/>
                        <a:latin typeface="Trebuchet MS" panose="020B0603020202020204" pitchFamily="34" charset="0"/>
                      </a:endParaRPr>
                    </a:p>
                  </a:txBody>
                  <a:tcPr marL="7620" marR="7620" marT="7620" marB="0" anchor="ctr">
                    <a:noFill/>
                  </a:tcPr>
                </a:tc>
                <a:extLst>
                  <a:ext uri="{0D108BD9-81ED-4DB2-BD59-A6C34878D82A}">
                    <a16:rowId xmlns:a16="http://schemas.microsoft.com/office/drawing/2014/main" val="10009"/>
                  </a:ext>
                </a:extLst>
              </a:tr>
              <a:tr h="347672">
                <a:tc>
                  <a:txBody>
                    <a:bodyPr/>
                    <a:lstStyle/>
                    <a:p>
                      <a:pPr algn="l" fontAlgn="ctr"/>
                      <a:r>
                        <a:rPr lang="tr-TR" sz="1400" b="1" i="0" u="none" strike="noStrike" dirty="0">
                          <a:solidFill>
                            <a:srgbClr val="000000"/>
                          </a:solidFill>
                          <a:latin typeface="Trebuchet MS" pitchFamily="34" charset="0"/>
                        </a:rPr>
                        <a:t>EYLÜL</a:t>
                      </a:r>
                    </a:p>
                  </a:txBody>
                  <a:tcPr marL="171450" marR="9525" marT="9525" marB="0" anchor="ctr">
                    <a:noFill/>
                  </a:tcPr>
                </a:tc>
                <a:tc>
                  <a:txBody>
                    <a:bodyPr/>
                    <a:lstStyle/>
                    <a:p>
                      <a:pPr algn="l" fontAlgn="b"/>
                      <a:r>
                        <a:rPr lang="tr-TR" sz="1200" b="0" i="0" u="none" strike="noStrike">
                          <a:solidFill>
                            <a:srgbClr val="000000"/>
                          </a:solidFill>
                          <a:effectLst/>
                          <a:latin typeface="Trebuchet MS" panose="020B0603020202020204" pitchFamily="34" charset="0"/>
                        </a:rPr>
                        <a:t>     21.974.136   </a:t>
                      </a:r>
                    </a:p>
                  </a:txBody>
                  <a:tcPr marL="7620" marR="7620" marT="7620" marB="0" anchor="b">
                    <a:noFill/>
                  </a:tcPr>
                </a:tc>
                <a:tc>
                  <a:txBody>
                    <a:bodyPr/>
                    <a:lstStyle/>
                    <a:p>
                      <a:pPr algn="ctr" fontAlgn="b"/>
                      <a:r>
                        <a:rPr lang="tr-TR" sz="1200" b="0" i="0" u="none" strike="noStrike" dirty="0">
                          <a:solidFill>
                            <a:srgbClr val="000000"/>
                          </a:solidFill>
                          <a:effectLst/>
                          <a:latin typeface="Trebuchet MS" panose="020B0603020202020204" pitchFamily="34" charset="0"/>
                        </a:rPr>
                        <a:t>27.115.526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-5.141.390   </a:t>
                      </a:r>
                    </a:p>
                  </a:txBody>
                  <a:tcPr marL="7620" marR="7620" marT="7620" marB="0" anchor="b">
                    <a:noFill/>
                  </a:tcPr>
                </a:tc>
                <a:tc>
                  <a:txBody>
                    <a:bodyPr/>
                    <a:lstStyle/>
                    <a:p>
                      <a:pPr algn="ctr" fontAlgn="b"/>
                      <a:endParaRPr lang="tr-TR" sz="1300" b="0" i="0" u="none" strike="noStrike">
                        <a:solidFill>
                          <a:srgbClr val="000000"/>
                        </a:solidFill>
                        <a:effectLst/>
                        <a:latin typeface="Trebuchet MS" panose="020B0603020202020204" pitchFamily="34" charset="0"/>
                      </a:endParaRPr>
                    </a:p>
                  </a:txBody>
                  <a:tcPr marL="7620" marR="7620" marT="7620" marB="0" anchor="ctr"/>
                </a:tc>
                <a:tc>
                  <a:txBody>
                    <a:bodyPr/>
                    <a:lstStyle/>
                    <a:p>
                      <a:pPr algn="ctr" fontAlgn="b"/>
                      <a:endParaRPr lang="tr-TR" sz="1300" b="0" i="0" u="none" strike="noStrike" dirty="0">
                        <a:solidFill>
                          <a:srgbClr val="000000"/>
                        </a:solidFill>
                        <a:effectLst/>
                        <a:latin typeface="Trebuchet MS" panose="020B0603020202020204" pitchFamily="34" charset="0"/>
                      </a:endParaRPr>
                    </a:p>
                  </a:txBody>
                  <a:tcPr marL="7620" marR="7620" marT="7620" marB="0" anchor="ctr"/>
                </a:tc>
                <a:tc>
                  <a:txBody>
                    <a:bodyPr/>
                    <a:lstStyle/>
                    <a:p>
                      <a:pPr algn="ctr" fontAlgn="b"/>
                      <a:endParaRPr lang="tr-TR" sz="1300" b="1" i="0" u="none" strike="noStrike" dirty="0">
                        <a:solidFill>
                          <a:srgbClr val="000000"/>
                        </a:solidFill>
                        <a:effectLst/>
                        <a:latin typeface="Trebuchet MS" panose="020B0603020202020204" pitchFamily="34" charset="0"/>
                      </a:endParaRPr>
                    </a:p>
                  </a:txBody>
                  <a:tcPr marL="7620" marR="7620" marT="7620" marB="0" anchor="ctr">
                    <a:noFill/>
                  </a:tcPr>
                </a:tc>
                <a:extLst>
                  <a:ext uri="{0D108BD9-81ED-4DB2-BD59-A6C34878D82A}">
                    <a16:rowId xmlns:a16="http://schemas.microsoft.com/office/drawing/2014/main" val="10010"/>
                  </a:ext>
                </a:extLst>
              </a:tr>
              <a:tr h="347672">
                <a:tc>
                  <a:txBody>
                    <a:bodyPr/>
                    <a:lstStyle/>
                    <a:p>
                      <a:pPr algn="l" fontAlgn="ctr"/>
                      <a:r>
                        <a:rPr lang="tr-TR" sz="1400" b="1" i="0" u="none" strike="noStrike" dirty="0">
                          <a:solidFill>
                            <a:srgbClr val="000000"/>
                          </a:solidFill>
                          <a:latin typeface="Trebuchet MS" pitchFamily="34" charset="0"/>
                        </a:rPr>
                        <a:t>EKİM</a:t>
                      </a:r>
                    </a:p>
                  </a:txBody>
                  <a:tcPr marL="171450" marR="9525" marT="9525" marB="0" anchor="ctr">
                    <a:noFill/>
                  </a:tcPr>
                </a:tc>
                <a:tc>
                  <a:txBody>
                    <a:bodyPr/>
                    <a:lstStyle/>
                    <a:p>
                      <a:pPr algn="l" fontAlgn="b"/>
                      <a:r>
                        <a:rPr lang="tr-TR" sz="1200" b="0" i="0" u="none" strike="noStrike">
                          <a:solidFill>
                            <a:srgbClr val="000000"/>
                          </a:solidFill>
                          <a:effectLst/>
                          <a:latin typeface="Trebuchet MS" panose="020B0603020202020204" pitchFamily="34" charset="0"/>
                        </a:rPr>
                        <a:t>     23.484.866   </a:t>
                      </a:r>
                    </a:p>
                  </a:txBody>
                  <a:tcPr marL="7620" marR="7620" marT="7620" marB="0" anchor="b">
                    <a:noFill/>
                  </a:tcPr>
                </a:tc>
                <a:tc>
                  <a:txBody>
                    <a:bodyPr/>
                    <a:lstStyle/>
                    <a:p>
                      <a:pPr algn="ctr" fontAlgn="b"/>
                      <a:r>
                        <a:rPr lang="tr-TR" sz="1200" b="0" i="0" u="none" strike="noStrike" dirty="0">
                          <a:solidFill>
                            <a:srgbClr val="000000"/>
                          </a:solidFill>
                          <a:effectLst/>
                          <a:latin typeface="Trebuchet MS" panose="020B0603020202020204" pitchFamily="34" charset="0"/>
                        </a:rPr>
                        <a:t>29.410.409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-5.925.543   </a:t>
                      </a:r>
                    </a:p>
                  </a:txBody>
                  <a:tcPr marL="7620" marR="7620" marT="7620" marB="0" anchor="b">
                    <a:noFill/>
                  </a:tcPr>
                </a:tc>
                <a:tc>
                  <a:txBody>
                    <a:bodyPr/>
                    <a:lstStyle/>
                    <a:p>
                      <a:pPr algn="ctr" fontAlgn="b"/>
                      <a:endParaRPr lang="tr-TR" sz="1300" b="0" i="0" u="none" strike="noStrike">
                        <a:solidFill>
                          <a:srgbClr val="000000"/>
                        </a:solidFill>
                        <a:effectLst/>
                        <a:latin typeface="Trebuchet MS" panose="020B0603020202020204" pitchFamily="34" charset="0"/>
                      </a:endParaRPr>
                    </a:p>
                  </a:txBody>
                  <a:tcPr marL="7620" marR="7620" marT="7620" marB="0" anchor="ctr"/>
                </a:tc>
                <a:tc>
                  <a:txBody>
                    <a:bodyPr/>
                    <a:lstStyle/>
                    <a:p>
                      <a:pPr algn="ctr" fontAlgn="b"/>
                      <a:endParaRPr lang="tr-TR" sz="1300" b="0" i="0" u="none" strike="noStrike" dirty="0">
                        <a:solidFill>
                          <a:srgbClr val="000000"/>
                        </a:solidFill>
                        <a:effectLst/>
                        <a:latin typeface="Trebuchet MS" panose="020B0603020202020204" pitchFamily="34" charset="0"/>
                      </a:endParaRPr>
                    </a:p>
                  </a:txBody>
                  <a:tcPr marL="7620" marR="7620" marT="7620" marB="0" anchor="ctr"/>
                </a:tc>
                <a:tc>
                  <a:txBody>
                    <a:bodyPr/>
                    <a:lstStyle/>
                    <a:p>
                      <a:pPr algn="ctr" fontAlgn="b"/>
                      <a:endParaRPr lang="tr-TR" sz="1300" b="1" i="0" u="none" strike="noStrike" dirty="0">
                        <a:solidFill>
                          <a:srgbClr val="000000"/>
                        </a:solidFill>
                        <a:effectLst/>
                        <a:latin typeface="Trebuchet MS" panose="020B0603020202020204" pitchFamily="34" charset="0"/>
                      </a:endParaRPr>
                    </a:p>
                  </a:txBody>
                  <a:tcPr marL="7620" marR="7620" marT="7620" marB="0" anchor="ctr">
                    <a:noFill/>
                  </a:tcPr>
                </a:tc>
                <a:extLst>
                  <a:ext uri="{0D108BD9-81ED-4DB2-BD59-A6C34878D82A}">
                    <a16:rowId xmlns:a16="http://schemas.microsoft.com/office/drawing/2014/main" val="10011"/>
                  </a:ext>
                </a:extLst>
              </a:tr>
              <a:tr h="417212">
                <a:tc>
                  <a:txBody>
                    <a:bodyPr/>
                    <a:lstStyle/>
                    <a:p>
                      <a:pPr algn="l" fontAlgn="ctr"/>
                      <a:r>
                        <a:rPr lang="tr-TR" sz="1500" b="1" i="0" u="none" strike="noStrike" dirty="0">
                          <a:solidFill>
                            <a:srgbClr val="000000"/>
                          </a:solidFill>
                          <a:latin typeface="Trebuchet MS" pitchFamily="34" charset="0"/>
                        </a:rPr>
                        <a:t>KASIM</a:t>
                      </a:r>
                    </a:p>
                  </a:txBody>
                  <a:tcPr marL="171450" marR="9525" marT="9525" marB="0" anchor="ctr">
                    <a:noFill/>
                  </a:tcPr>
                </a:tc>
                <a:tc>
                  <a:txBody>
                    <a:bodyPr/>
                    <a:lstStyle/>
                    <a:p>
                      <a:pPr algn="l" fontAlgn="b"/>
                      <a:r>
                        <a:rPr lang="tr-TR" sz="1200" b="1" i="0" u="none" strike="noStrike" dirty="0">
                          <a:solidFill>
                            <a:srgbClr val="000000"/>
                          </a:solidFill>
                          <a:effectLst/>
                          <a:latin typeface="Trebuchet MS" panose="020B0603020202020204" pitchFamily="34" charset="0"/>
                        </a:rPr>
                        <a:t>     22.289.240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29.748.185   </a:t>
                      </a:r>
                    </a:p>
                  </a:txBody>
                  <a:tcPr marL="7620" marR="7620" marT="7620" marB="0" anchor="b">
                    <a:noFill/>
                  </a:tcPr>
                </a:tc>
                <a:tc>
                  <a:txBody>
                    <a:bodyPr/>
                    <a:lstStyle/>
                    <a:p>
                      <a:pPr algn="ctr" fontAlgn="b"/>
                      <a:r>
                        <a:rPr lang="tr-TR" sz="1200" b="1" i="0" u="none" strike="noStrike" dirty="0">
                          <a:solidFill>
                            <a:srgbClr val="000000"/>
                          </a:solidFill>
                          <a:effectLst/>
                          <a:latin typeface="Trebuchet MS" panose="020B0603020202020204" pitchFamily="34" charset="0"/>
                        </a:rPr>
                        <a:t>-7.458.945   </a:t>
                      </a:r>
                    </a:p>
                  </a:txBody>
                  <a:tcPr marL="7620" marR="7620" marT="7620" marB="0" anchor="b">
                    <a:noFill/>
                  </a:tcPr>
                </a:tc>
                <a:tc>
                  <a:txBody>
                    <a:bodyPr/>
                    <a:lstStyle/>
                    <a:p>
                      <a:pPr algn="ctr" fontAlgn="b"/>
                      <a:endParaRPr lang="tr-TR" sz="1300" b="1" i="0" u="none" strike="noStrike" dirty="0">
                        <a:solidFill>
                          <a:srgbClr val="000000"/>
                        </a:solidFill>
                        <a:effectLst/>
                        <a:latin typeface="Trebuchet MS" panose="020B0603020202020204" pitchFamily="34" charset="0"/>
                      </a:endParaRPr>
                    </a:p>
                  </a:txBody>
                  <a:tcPr marL="7620" marR="7620" marT="7620" marB="0" anchor="ctr">
                    <a:noFill/>
                  </a:tcPr>
                </a:tc>
                <a:tc>
                  <a:txBody>
                    <a:bodyPr/>
                    <a:lstStyle/>
                    <a:p>
                      <a:pPr algn="ctr" fontAlgn="b"/>
                      <a:endParaRPr lang="tr-TR" sz="1300" b="1" i="0" u="none" strike="noStrike" dirty="0">
                        <a:solidFill>
                          <a:srgbClr val="000000"/>
                        </a:solidFill>
                        <a:effectLst/>
                        <a:latin typeface="Trebuchet MS" panose="020B0603020202020204" pitchFamily="34" charset="0"/>
                      </a:endParaRPr>
                    </a:p>
                  </a:txBody>
                  <a:tcPr marL="7620" marR="7620" marT="7620" marB="0" anchor="ctr"/>
                </a:tc>
                <a:tc>
                  <a:txBody>
                    <a:bodyPr/>
                    <a:lstStyle/>
                    <a:p>
                      <a:pPr algn="ctr" fontAlgn="b"/>
                      <a:endParaRPr lang="tr-TR" sz="1300" b="1" i="0" u="none" strike="noStrike" dirty="0">
                        <a:solidFill>
                          <a:srgbClr val="000000"/>
                        </a:solidFill>
                        <a:effectLst/>
                        <a:latin typeface="Trebuchet MS" panose="020B0603020202020204" pitchFamily="34" charset="0"/>
                      </a:endParaRPr>
                    </a:p>
                  </a:txBody>
                  <a:tcPr marL="7620" marR="7620" marT="7620" marB="0" anchor="ctr">
                    <a:noFill/>
                  </a:tcPr>
                </a:tc>
                <a:extLst>
                  <a:ext uri="{0D108BD9-81ED-4DB2-BD59-A6C34878D82A}">
                    <a16:rowId xmlns:a16="http://schemas.microsoft.com/office/drawing/2014/main" val="10012"/>
                  </a:ext>
                </a:extLst>
              </a:tr>
              <a:tr h="417212">
                <a:tc>
                  <a:txBody>
                    <a:bodyPr/>
                    <a:lstStyle/>
                    <a:p>
                      <a:pPr algn="l" fontAlgn="ctr"/>
                      <a:r>
                        <a:rPr lang="tr-TR" sz="1500" b="1" i="0" u="none" strike="noStrike" dirty="0">
                          <a:solidFill>
                            <a:srgbClr val="000000"/>
                          </a:solidFill>
                          <a:latin typeface="Trebuchet MS" pitchFamily="34" charset="0"/>
                        </a:rPr>
                        <a:t>ARALIK</a:t>
                      </a:r>
                    </a:p>
                  </a:txBody>
                  <a:tcPr marL="171450" marR="9525" marT="9525" marB="0" anchor="ctr">
                    <a:noFill/>
                  </a:tcPr>
                </a:tc>
                <a:tc>
                  <a:txBody>
                    <a:bodyPr/>
                    <a:lstStyle/>
                    <a:p>
                      <a:pPr algn="ctr" rtl="0" fontAlgn="ctr"/>
                      <a:r>
                        <a:rPr lang="tr-TR" sz="1400" b="1" i="0" u="none" strike="noStrike" dirty="0">
                          <a:solidFill>
                            <a:srgbClr val="000000"/>
                          </a:solidFill>
                          <a:effectLst/>
                          <a:latin typeface="Trebuchet MS" panose="020B0603020202020204" pitchFamily="34" charset="0"/>
                        </a:rPr>
                        <a:t> 23.443.110</a:t>
                      </a:r>
                    </a:p>
                  </a:txBody>
                  <a:tcPr marL="6178" marR="6178" marT="6178" marB="0" anchor="ctr">
                    <a:noFill/>
                  </a:tcPr>
                </a:tc>
                <a:tc>
                  <a:txBody>
                    <a:bodyPr/>
                    <a:lstStyle/>
                    <a:p>
                      <a:pPr algn="ctr" rtl="0" fontAlgn="ctr"/>
                      <a:r>
                        <a:rPr lang="tr-TR" sz="1400" b="1" i="0" u="none" strike="noStrike" dirty="0">
                          <a:solidFill>
                            <a:srgbClr val="000000"/>
                          </a:solidFill>
                          <a:effectLst/>
                          <a:latin typeface="Trebuchet MS" panose="020B0603020202020204" pitchFamily="34" charset="0"/>
                        </a:rPr>
                        <a:t> 32.221.359</a:t>
                      </a:r>
                    </a:p>
                  </a:txBody>
                  <a:tcPr marL="6178" marR="6178" marT="6178" marB="0" anchor="ctr">
                    <a:noFill/>
                  </a:tcPr>
                </a:tc>
                <a:tc>
                  <a:txBody>
                    <a:bodyPr/>
                    <a:lstStyle/>
                    <a:p>
                      <a:pPr algn="ctr" fontAlgn="b"/>
                      <a:r>
                        <a:rPr lang="tr-TR" sz="1200" b="1" i="0" u="none" strike="noStrike" dirty="0">
                          <a:solidFill>
                            <a:srgbClr val="000000"/>
                          </a:solidFill>
                          <a:effectLst/>
                          <a:latin typeface="Trebuchet MS" panose="020B0603020202020204" pitchFamily="34" charset="0"/>
                        </a:rPr>
                        <a:t>-8.778.248</a:t>
                      </a:r>
                    </a:p>
                  </a:txBody>
                  <a:tcPr marL="7620" marR="7620" marT="7620" marB="0" anchor="ctr">
                    <a:noFill/>
                  </a:tcPr>
                </a:tc>
                <a:tc>
                  <a:txBody>
                    <a:bodyPr/>
                    <a:lstStyle/>
                    <a:p>
                      <a:pPr algn="ctr" rtl="0" fontAlgn="ctr"/>
                      <a:endParaRPr lang="tr-TR" sz="1300" b="1" i="0" u="none" strike="noStrike" dirty="0">
                        <a:solidFill>
                          <a:srgbClr val="000000"/>
                        </a:solidFill>
                        <a:effectLst/>
                        <a:latin typeface="Trebuchet MS" panose="020B0603020202020204" pitchFamily="34" charset="0"/>
                      </a:endParaRPr>
                    </a:p>
                  </a:txBody>
                  <a:tcPr marL="6178" marR="6178" marT="6178" marB="0" anchor="ctr"/>
                </a:tc>
                <a:tc>
                  <a:txBody>
                    <a:bodyPr/>
                    <a:lstStyle/>
                    <a:p>
                      <a:pPr algn="ctr" rtl="0" fontAlgn="ctr"/>
                      <a:endParaRPr lang="tr-TR" sz="1300" b="1" i="0" u="none" strike="noStrike" dirty="0">
                        <a:solidFill>
                          <a:srgbClr val="000000"/>
                        </a:solidFill>
                        <a:effectLst/>
                        <a:latin typeface="Trebuchet MS" panose="020B0603020202020204" pitchFamily="34" charset="0"/>
                      </a:endParaRPr>
                    </a:p>
                  </a:txBody>
                  <a:tcPr marL="6178" marR="6178" marT="6178" marB="0" anchor="ctr"/>
                </a:tc>
                <a:tc>
                  <a:txBody>
                    <a:bodyPr/>
                    <a:lstStyle/>
                    <a:p>
                      <a:pPr algn="ctr" fontAlgn="b"/>
                      <a:endParaRPr lang="tr-TR" sz="1300" b="1" i="0" u="none" strike="noStrike" dirty="0">
                        <a:solidFill>
                          <a:srgbClr val="000000"/>
                        </a:solidFill>
                        <a:effectLst/>
                        <a:latin typeface="Trebuchet MS" panose="020B0603020202020204" pitchFamily="34" charset="0"/>
                      </a:endParaRPr>
                    </a:p>
                  </a:txBody>
                  <a:tcPr marL="7620" marR="7620" marT="7620" marB="0" anchor="ctr">
                    <a:noFill/>
                  </a:tcPr>
                </a:tc>
                <a:extLst>
                  <a:ext uri="{0D108BD9-81ED-4DB2-BD59-A6C34878D82A}">
                    <a16:rowId xmlns:a16="http://schemas.microsoft.com/office/drawing/2014/main" val="10013"/>
                  </a:ext>
                </a:extLst>
              </a:tr>
              <a:tr h="532372">
                <a:tc>
                  <a:txBody>
                    <a:bodyPr/>
                    <a:lstStyle/>
                    <a:p>
                      <a:r>
                        <a:rPr lang="tr-TR" sz="1500" b="1" dirty="0">
                          <a:solidFill>
                            <a:schemeClr val="tx1"/>
                          </a:solidFill>
                          <a:latin typeface="Trebuchet MS" pitchFamily="34" charset="0"/>
                        </a:rPr>
                        <a:t>TOPLAM</a:t>
                      </a:r>
                    </a:p>
                  </a:txBody>
                  <a:tcPr anchor="ctr">
                    <a:solidFill>
                      <a:schemeClr val="accent3">
                        <a:lumMod val="20000"/>
                        <a:lumOff val="80000"/>
                      </a:schemeClr>
                    </a:solidFill>
                  </a:tcPr>
                </a:tc>
                <a:tc>
                  <a:txBody>
                    <a:bodyPr/>
                    <a:lstStyle/>
                    <a:p>
                      <a:pPr algn="ctr" rtl="0" fontAlgn="b"/>
                      <a:r>
                        <a:rPr lang="tr-TR" sz="1400" b="1" i="0" u="none" strike="noStrike" dirty="0">
                          <a:solidFill>
                            <a:srgbClr val="000000"/>
                          </a:solidFill>
                          <a:effectLst/>
                          <a:latin typeface="Trebuchet MS" panose="020B0603020202020204" pitchFamily="34" charset="0"/>
                        </a:rPr>
                        <a:t> 261.854.678</a:t>
                      </a:r>
                    </a:p>
                  </a:txBody>
                  <a:tcPr marL="6178" marR="6178" marT="6178" marB="0" anchor="ctr">
                    <a:solidFill>
                      <a:schemeClr val="accent3">
                        <a:lumMod val="20000"/>
                        <a:lumOff val="80000"/>
                      </a:schemeClr>
                    </a:solidFill>
                  </a:tcPr>
                </a:tc>
                <a:tc>
                  <a:txBody>
                    <a:bodyPr/>
                    <a:lstStyle/>
                    <a:p>
                      <a:pPr algn="ctr" rtl="0" fontAlgn="b"/>
                      <a:r>
                        <a:rPr lang="tr-TR" sz="1400" b="1" i="0" u="none" strike="noStrike" dirty="0">
                          <a:solidFill>
                            <a:srgbClr val="000000"/>
                          </a:solidFill>
                          <a:effectLst/>
                          <a:latin typeface="Trebuchet MS" panose="020B0603020202020204" pitchFamily="34" charset="0"/>
                        </a:rPr>
                        <a:t> 344.019.959</a:t>
                      </a:r>
                    </a:p>
                  </a:txBody>
                  <a:tcPr marL="6178" marR="6178" marT="6178" marB="0" anchor="ctr">
                    <a:solidFill>
                      <a:schemeClr val="accent3">
                        <a:lumMod val="20000"/>
                        <a:lumOff val="80000"/>
                      </a:schemeClr>
                    </a:solidFill>
                  </a:tcPr>
                </a:tc>
                <a:tc>
                  <a:txBody>
                    <a:bodyPr/>
                    <a:lstStyle/>
                    <a:p>
                      <a:pPr algn="ctr" rtl="0" fontAlgn="b"/>
                      <a:r>
                        <a:rPr lang="tr-TR" sz="1400" b="1" i="0" u="none" strike="noStrike" dirty="0">
                          <a:solidFill>
                            <a:srgbClr val="000000"/>
                          </a:solidFill>
                          <a:effectLst/>
                          <a:latin typeface="Trebuchet MS" panose="020B0603020202020204" pitchFamily="34" charset="0"/>
                        </a:rPr>
                        <a:t>-82.165.282</a:t>
                      </a:r>
                    </a:p>
                  </a:txBody>
                  <a:tcPr marL="6178" marR="6178" marT="6178" marB="0" anchor="ctr">
                    <a:solidFill>
                      <a:srgbClr val="FFFF00"/>
                    </a:solidFill>
                  </a:tcPr>
                </a:tc>
                <a:tc>
                  <a:txBody>
                    <a:bodyPr/>
                    <a:lstStyle/>
                    <a:p>
                      <a:pPr algn="ctr" fontAlgn="auto"/>
                      <a:r>
                        <a:rPr lang="tr-TR" sz="1300" b="1" i="0" u="none" strike="noStrike" dirty="0">
                          <a:effectLst/>
                          <a:latin typeface="Trebuchet MS" panose="020B0603020202020204" pitchFamily="34" charset="0"/>
                        </a:rPr>
                        <a:t>131.440.556     </a:t>
                      </a:r>
                    </a:p>
                  </a:txBody>
                  <a:tcPr marL="7620" marR="7620" marT="7620" marB="0" anchor="ctr">
                    <a:solidFill>
                      <a:schemeClr val="accent3">
                        <a:lumMod val="20000"/>
                        <a:lumOff val="80000"/>
                      </a:schemeClr>
                    </a:solidFill>
                  </a:tcPr>
                </a:tc>
                <a:tc>
                  <a:txBody>
                    <a:bodyPr/>
                    <a:lstStyle/>
                    <a:p>
                      <a:pPr algn="ctr" fontAlgn="auto"/>
                      <a:r>
                        <a:rPr lang="tr-TR" sz="1300" b="1" i="0" u="none" strike="noStrike" dirty="0">
                          <a:effectLst/>
                          <a:latin typeface="Trebuchet MS" panose="020B0603020202020204" pitchFamily="34" charset="0"/>
                        </a:rPr>
                        <a:t>180.868.338     </a:t>
                      </a:r>
                    </a:p>
                  </a:txBody>
                  <a:tcPr marL="7620" marR="7620" marT="7620" marB="0" anchor="c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300" b="1" i="0" u="none" strike="noStrike" dirty="0">
                          <a:solidFill>
                            <a:srgbClr val="000000"/>
                          </a:solidFill>
                          <a:effectLst/>
                          <a:latin typeface="Trebuchet MS" panose="020B0603020202020204" pitchFamily="34" charset="0"/>
                        </a:rPr>
                        <a:t>-49.428.781</a:t>
                      </a:r>
                    </a:p>
                  </a:txBody>
                  <a:tcPr marL="6178" marR="6178" marT="6178" marB="0" anchor="ctr">
                    <a:solidFill>
                      <a:srgbClr val="FFFF00"/>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449352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560B6-207E-9475-565E-9C0A7015D40D}"/>
            </a:ext>
          </a:extLst>
        </p:cNvPr>
        <p:cNvGrpSpPr/>
        <p:nvPr/>
      </p:nvGrpSpPr>
      <p:grpSpPr>
        <a:xfrm>
          <a:off x="0" y="0"/>
          <a:ext cx="0" cy="0"/>
          <a:chOff x="0" y="0"/>
          <a:chExt cx="0" cy="0"/>
        </a:xfrm>
      </p:grpSpPr>
      <p:sp>
        <p:nvSpPr>
          <p:cNvPr id="5" name="4 Başlık">
            <a:extLst>
              <a:ext uri="{FF2B5EF4-FFF2-40B4-BE49-F238E27FC236}">
                <a16:creationId xmlns:a16="http://schemas.microsoft.com/office/drawing/2014/main" id="{5B6C5D46-72A2-D693-6001-A06733AE6F0F}"/>
              </a:ext>
            </a:extLst>
          </p:cNvPr>
          <p:cNvSpPr>
            <a:spLocks noGrp="1"/>
          </p:cNvSpPr>
          <p:nvPr>
            <p:ph type="title" idx="4294967295"/>
          </p:nvPr>
        </p:nvSpPr>
        <p:spPr>
          <a:xfrm>
            <a:off x="1" y="56717"/>
            <a:ext cx="8974182" cy="883805"/>
          </a:xfrm>
        </p:spPr>
        <p:txBody>
          <a:bodyPr>
            <a:normAutofit/>
          </a:bodyPr>
          <a:lstStyle/>
          <a:p>
            <a:r>
              <a:rPr lang="tr-TR" sz="2700" b="1" dirty="0">
                <a:latin typeface="Times New Roman" pitchFamily="18" charset="0"/>
                <a:cs typeface="Times New Roman" pitchFamily="18" charset="0"/>
              </a:rPr>
              <a:t>SEKTÖRLERE GÖRE İHRACATIN DAĞILIMI </a:t>
            </a:r>
            <a:br>
              <a:rPr lang="tr-TR" sz="2700" b="1" dirty="0">
                <a:latin typeface="Times New Roman" pitchFamily="18" charset="0"/>
                <a:cs typeface="Times New Roman" pitchFamily="18" charset="0"/>
              </a:rPr>
            </a:br>
            <a:r>
              <a:rPr lang="tr-TR" sz="2400" b="1" dirty="0">
                <a:latin typeface="Times New Roman" pitchFamily="18" charset="0"/>
                <a:cs typeface="Times New Roman" pitchFamily="18" charset="0"/>
              </a:rPr>
              <a:t>(Kaynak: 30 Haziran 2025 </a:t>
            </a:r>
            <a:r>
              <a:rPr lang="tr-TR" sz="2400" b="1" dirty="0">
                <a:latin typeface="Times New Roman" pitchFamily="18" charset="0"/>
                <a:cs typeface="Times New Roman" pitchFamily="18" charset="0"/>
                <a:hlinkClick r:id="rId2"/>
              </a:rPr>
              <a:t>www.tuik.gov.tr</a:t>
            </a:r>
            <a:r>
              <a:rPr lang="tr-TR" sz="2400" b="1" dirty="0">
                <a:latin typeface="Times New Roman" pitchFamily="18" charset="0"/>
                <a:cs typeface="Times New Roman" pitchFamily="18" charset="0"/>
              </a:rPr>
              <a:t> ) (MİLYON DOLAR)</a:t>
            </a:r>
            <a:endParaRPr lang="tr-TR" dirty="0"/>
          </a:p>
        </p:txBody>
      </p:sp>
      <p:graphicFrame>
        <p:nvGraphicFramePr>
          <p:cNvPr id="4" name="3 İçerik Yer Tutucusu">
            <a:extLst>
              <a:ext uri="{FF2B5EF4-FFF2-40B4-BE49-F238E27FC236}">
                <a16:creationId xmlns:a16="http://schemas.microsoft.com/office/drawing/2014/main" id="{D4D30F4B-BD6C-F9EE-3D4A-06C388C029DD}"/>
              </a:ext>
            </a:extLst>
          </p:cNvPr>
          <p:cNvGraphicFramePr>
            <a:graphicFrameLocks noGrp="1"/>
          </p:cNvGraphicFramePr>
          <p:nvPr>
            <p:ph idx="4294967295"/>
            <p:extLst>
              <p:ext uri="{D42A27DB-BD31-4B8C-83A1-F6EECF244321}">
                <p14:modId xmlns:p14="http://schemas.microsoft.com/office/powerpoint/2010/main" val="3055873042"/>
              </p:ext>
            </p:extLst>
          </p:nvPr>
        </p:nvGraphicFramePr>
        <p:xfrm>
          <a:off x="0" y="1081307"/>
          <a:ext cx="9162857" cy="5719976"/>
        </p:xfrm>
        <a:graphic>
          <a:graphicData uri="http://schemas.openxmlformats.org/drawingml/2006/table">
            <a:tbl>
              <a:tblPr firstRow="1" bandRow="1">
                <a:tableStyleId>{5940675A-B579-460E-94D1-54222C63F5DA}</a:tableStyleId>
              </a:tblPr>
              <a:tblGrid>
                <a:gridCol w="930972">
                  <a:extLst>
                    <a:ext uri="{9D8B030D-6E8A-4147-A177-3AD203B41FA5}">
                      <a16:colId xmlns:a16="http://schemas.microsoft.com/office/drawing/2014/main" val="20000"/>
                    </a:ext>
                  </a:extLst>
                </a:gridCol>
                <a:gridCol w="773541">
                  <a:extLst>
                    <a:ext uri="{9D8B030D-6E8A-4147-A177-3AD203B41FA5}">
                      <a16:colId xmlns:a16="http://schemas.microsoft.com/office/drawing/2014/main" val="20003"/>
                    </a:ext>
                  </a:extLst>
                </a:gridCol>
                <a:gridCol w="772357">
                  <a:extLst>
                    <a:ext uri="{9D8B030D-6E8A-4147-A177-3AD203B41FA5}">
                      <a16:colId xmlns:a16="http://schemas.microsoft.com/office/drawing/2014/main" val="20006"/>
                    </a:ext>
                  </a:extLst>
                </a:gridCol>
                <a:gridCol w="772357">
                  <a:extLst>
                    <a:ext uri="{9D8B030D-6E8A-4147-A177-3AD203B41FA5}">
                      <a16:colId xmlns:a16="http://schemas.microsoft.com/office/drawing/2014/main" val="20004"/>
                    </a:ext>
                  </a:extLst>
                </a:gridCol>
                <a:gridCol w="639192">
                  <a:extLst>
                    <a:ext uri="{9D8B030D-6E8A-4147-A177-3AD203B41FA5}">
                      <a16:colId xmlns:a16="http://schemas.microsoft.com/office/drawing/2014/main" val="20007"/>
                    </a:ext>
                  </a:extLst>
                </a:gridCol>
                <a:gridCol w="656948">
                  <a:extLst>
                    <a:ext uri="{9D8B030D-6E8A-4147-A177-3AD203B41FA5}">
                      <a16:colId xmlns:a16="http://schemas.microsoft.com/office/drawing/2014/main" val="20008"/>
                    </a:ext>
                  </a:extLst>
                </a:gridCol>
                <a:gridCol w="537727">
                  <a:extLst>
                    <a:ext uri="{9D8B030D-6E8A-4147-A177-3AD203B41FA5}">
                      <a16:colId xmlns:a16="http://schemas.microsoft.com/office/drawing/2014/main" val="20009"/>
                    </a:ext>
                  </a:extLst>
                </a:gridCol>
                <a:gridCol w="771880">
                  <a:extLst>
                    <a:ext uri="{9D8B030D-6E8A-4147-A177-3AD203B41FA5}">
                      <a16:colId xmlns:a16="http://schemas.microsoft.com/office/drawing/2014/main" val="20010"/>
                    </a:ext>
                  </a:extLst>
                </a:gridCol>
                <a:gridCol w="779929">
                  <a:extLst>
                    <a:ext uri="{9D8B030D-6E8A-4147-A177-3AD203B41FA5}">
                      <a16:colId xmlns:a16="http://schemas.microsoft.com/office/drawing/2014/main" val="20011"/>
                    </a:ext>
                  </a:extLst>
                </a:gridCol>
                <a:gridCol w="645459">
                  <a:extLst>
                    <a:ext uri="{9D8B030D-6E8A-4147-A177-3AD203B41FA5}">
                      <a16:colId xmlns:a16="http://schemas.microsoft.com/office/drawing/2014/main" val="20012"/>
                    </a:ext>
                  </a:extLst>
                </a:gridCol>
                <a:gridCol w="594659">
                  <a:extLst>
                    <a:ext uri="{9D8B030D-6E8A-4147-A177-3AD203B41FA5}">
                      <a16:colId xmlns:a16="http://schemas.microsoft.com/office/drawing/2014/main" val="20013"/>
                    </a:ext>
                  </a:extLst>
                </a:gridCol>
                <a:gridCol w="552824">
                  <a:extLst>
                    <a:ext uri="{9D8B030D-6E8A-4147-A177-3AD203B41FA5}">
                      <a16:colId xmlns:a16="http://schemas.microsoft.com/office/drawing/2014/main" val="20014"/>
                    </a:ext>
                  </a:extLst>
                </a:gridCol>
                <a:gridCol w="735012">
                  <a:extLst>
                    <a:ext uri="{9D8B030D-6E8A-4147-A177-3AD203B41FA5}">
                      <a16:colId xmlns:a16="http://schemas.microsoft.com/office/drawing/2014/main" val="20015"/>
                    </a:ext>
                  </a:extLst>
                </a:gridCol>
              </a:tblGrid>
              <a:tr h="710042">
                <a:tc>
                  <a:txBody>
                    <a:bodyPr/>
                    <a:lstStyle/>
                    <a:p>
                      <a:pPr algn="ctr"/>
                      <a:r>
                        <a:rPr lang="tr-TR" sz="1450" b="1" dirty="0">
                          <a:solidFill>
                            <a:schemeClr val="tx1"/>
                          </a:solidFill>
                          <a:latin typeface="Trebuchet MS" pitchFamily="34" charset="0"/>
                        </a:rPr>
                        <a:t>2025</a:t>
                      </a:r>
                    </a:p>
                    <a:p>
                      <a:pPr algn="ctr"/>
                      <a:r>
                        <a:rPr lang="tr-TR" sz="1450" b="1" dirty="0">
                          <a:solidFill>
                            <a:schemeClr val="tx1"/>
                          </a:solidFill>
                          <a:latin typeface="Trebuchet MS" pitchFamily="34" charset="0"/>
                        </a:rPr>
                        <a:t>YILI</a:t>
                      </a:r>
                    </a:p>
                  </a:txBody>
                  <a:tcPr anchor="ctr">
                    <a:solidFill>
                      <a:schemeClr val="tx2">
                        <a:lumMod val="20000"/>
                        <a:lumOff val="80000"/>
                      </a:schemeClr>
                    </a:solidFill>
                  </a:tcPr>
                </a:tc>
                <a:tc>
                  <a:txBody>
                    <a:bodyPr/>
                    <a:lstStyle/>
                    <a:p>
                      <a:pPr algn="ctr" rtl="0" fontAlgn="ctr"/>
                      <a:r>
                        <a:rPr lang="tr-TR" sz="1200" b="1" i="0" u="none" strike="noStrike" dirty="0">
                          <a:solidFill>
                            <a:srgbClr val="000000"/>
                          </a:solidFill>
                          <a:effectLst/>
                          <a:latin typeface="Trebuchet MS"/>
                        </a:rPr>
                        <a:t>OCAK</a:t>
                      </a:r>
                    </a:p>
                  </a:txBody>
                  <a:tcPr marL="171450" marR="9525" marT="9525" marB="0" anchor="ctr">
                    <a:solidFill>
                      <a:schemeClr val="tx2">
                        <a:lumMod val="20000"/>
                        <a:lumOff val="80000"/>
                      </a:schemeClr>
                    </a:solidFill>
                  </a:tcPr>
                </a:tc>
                <a:tc>
                  <a:txBody>
                    <a:bodyPr/>
                    <a:lstStyle/>
                    <a:p>
                      <a:pPr algn="ctr" rtl="0" fontAlgn="ctr"/>
                      <a:r>
                        <a:rPr lang="tr-TR" sz="1200" b="1" i="0" u="none" strike="noStrike" baseline="0" dirty="0">
                          <a:solidFill>
                            <a:srgbClr val="000000"/>
                          </a:solidFill>
                          <a:effectLst/>
                          <a:latin typeface="Trebuchet MS"/>
                        </a:rPr>
                        <a:t>ŞUBAT</a:t>
                      </a:r>
                      <a:endParaRPr lang="tr-TR" sz="1200" b="1" i="0" u="none" strike="noStrike" dirty="0">
                        <a:solidFill>
                          <a:srgbClr val="000000"/>
                        </a:solidFill>
                        <a:effectLst/>
                        <a:latin typeface="Trebuchet MS"/>
                      </a:endParaRPr>
                    </a:p>
                  </a:txBody>
                  <a:tcPr marL="171450" marR="9525" marT="9525" marB="0" anchor="ctr">
                    <a:solidFill>
                      <a:schemeClr val="tx2">
                        <a:lumMod val="20000"/>
                        <a:lumOff val="80000"/>
                      </a:schemeClr>
                    </a:solidFill>
                  </a:tcPr>
                </a:tc>
                <a:tc>
                  <a:txBody>
                    <a:bodyPr/>
                    <a:lstStyle/>
                    <a:p>
                      <a:pPr algn="l" rtl="0" fontAlgn="ctr"/>
                      <a:r>
                        <a:rPr lang="tr-TR" sz="1200" b="1" i="0" u="none" strike="noStrike" baseline="0" dirty="0">
                          <a:solidFill>
                            <a:srgbClr val="000000"/>
                          </a:solidFill>
                          <a:effectLst/>
                          <a:latin typeface="Trebuchet MS"/>
                        </a:rPr>
                        <a:t>MART</a:t>
                      </a:r>
                      <a:endParaRPr lang="tr-TR" sz="1200" b="1" i="0" u="none" strike="noStrike" dirty="0">
                        <a:solidFill>
                          <a:srgbClr val="000000"/>
                        </a:solidFill>
                        <a:effectLst/>
                        <a:latin typeface="Trebuchet MS"/>
                      </a:endParaRPr>
                    </a:p>
                  </a:txBody>
                  <a:tcPr marL="171450" marR="9525" marT="9525" marB="0" anchor="ctr">
                    <a:solidFill>
                      <a:schemeClr val="tx2">
                        <a:lumMod val="20000"/>
                        <a:lumOff val="80000"/>
                      </a:schemeClr>
                    </a:solidFill>
                  </a:tcPr>
                </a:tc>
                <a:tc>
                  <a:txBody>
                    <a:bodyPr/>
                    <a:lstStyle/>
                    <a:p>
                      <a:pPr algn="l" rtl="0" fontAlgn="ctr"/>
                      <a:r>
                        <a:rPr lang="tr-TR" sz="1200" b="1" i="0" u="none" strike="noStrike" baseline="0" dirty="0">
                          <a:solidFill>
                            <a:srgbClr val="000000"/>
                          </a:solidFill>
                          <a:effectLst/>
                          <a:latin typeface="Trebuchet MS"/>
                        </a:rPr>
                        <a:t>NİSAN</a:t>
                      </a:r>
                      <a:endParaRPr lang="tr-TR" sz="1200" b="1" i="0" u="none" strike="noStrike" dirty="0">
                        <a:solidFill>
                          <a:srgbClr val="000000"/>
                        </a:solidFill>
                        <a:effectLst/>
                        <a:latin typeface="Trebuchet MS"/>
                      </a:endParaRPr>
                    </a:p>
                  </a:txBody>
                  <a:tcPr marL="171450" marR="9525" marT="9525" marB="0" anchor="ctr">
                    <a:solidFill>
                      <a:schemeClr val="tx2">
                        <a:lumMod val="20000"/>
                        <a:lumOff val="80000"/>
                      </a:schemeClr>
                    </a:solidFill>
                  </a:tcPr>
                </a:tc>
                <a:tc>
                  <a:txBody>
                    <a:bodyPr/>
                    <a:lstStyle/>
                    <a:p>
                      <a:pPr algn="l" rtl="0" fontAlgn="ctr"/>
                      <a:r>
                        <a:rPr lang="tr-TR" sz="1200" b="1" i="0" u="none" strike="noStrike" baseline="0" dirty="0">
                          <a:solidFill>
                            <a:srgbClr val="000000"/>
                          </a:solidFill>
                          <a:effectLst/>
                          <a:latin typeface="Trebuchet MS"/>
                        </a:rPr>
                        <a:t>MAYIS</a:t>
                      </a:r>
                      <a:endParaRPr lang="tr-TR" sz="1200" b="1" i="0" u="none" strike="noStrike" dirty="0">
                        <a:solidFill>
                          <a:srgbClr val="000000"/>
                        </a:solidFill>
                        <a:effectLst/>
                        <a:latin typeface="Trebuchet MS"/>
                      </a:endParaRPr>
                    </a:p>
                  </a:txBody>
                  <a:tcPr marL="171450" marR="9525" marT="9525" marB="0" anchor="ctr">
                    <a:solidFill>
                      <a:schemeClr val="tx2">
                        <a:lumMod val="20000"/>
                        <a:lumOff val="80000"/>
                      </a:schemeClr>
                    </a:solidFill>
                  </a:tcPr>
                </a:tc>
                <a:tc>
                  <a:txBody>
                    <a:bodyPr/>
                    <a:lstStyle/>
                    <a:p>
                      <a:pPr algn="l" rtl="0" fontAlgn="ctr"/>
                      <a:r>
                        <a:rPr lang="tr-TR" sz="1200" b="1" i="0" u="none" strike="noStrike" dirty="0">
                          <a:solidFill>
                            <a:srgbClr val="000000"/>
                          </a:solidFill>
                          <a:effectLst/>
                          <a:latin typeface="Trebuchet MS"/>
                        </a:rPr>
                        <a:t>HAZİRAN</a:t>
                      </a:r>
                    </a:p>
                  </a:txBody>
                  <a:tcPr marL="171450" marR="9525" marT="9525" marB="0" anchor="ctr">
                    <a:solidFill>
                      <a:schemeClr val="tx2">
                        <a:lumMod val="20000"/>
                        <a:lumOff val="80000"/>
                      </a:schemeClr>
                    </a:solidFill>
                  </a:tcPr>
                </a:tc>
                <a:tc>
                  <a:txBody>
                    <a:bodyPr/>
                    <a:lstStyle/>
                    <a:p>
                      <a:pPr algn="l"/>
                      <a:r>
                        <a:rPr lang="tr-TR" sz="1200" b="1" dirty="0">
                          <a:latin typeface="Trebuchet MS" panose="020B0603020202020204" pitchFamily="34" charset="0"/>
                        </a:rPr>
                        <a:t>TEMMUZ</a:t>
                      </a:r>
                    </a:p>
                  </a:txBody>
                  <a:tcPr marL="171450" marR="9525" marT="9525" marB="0" anchor="ctr">
                    <a:solidFill>
                      <a:schemeClr val="tx2">
                        <a:lumMod val="20000"/>
                        <a:lumOff val="80000"/>
                      </a:schemeClr>
                    </a:solidFill>
                  </a:tcPr>
                </a:tc>
                <a:tc>
                  <a:txBody>
                    <a:bodyPr/>
                    <a:lstStyle/>
                    <a:p>
                      <a:pPr algn="l"/>
                      <a:r>
                        <a:rPr lang="tr-TR" sz="1200" b="1" dirty="0">
                          <a:latin typeface="Trebuchet MS" panose="020B0603020202020204" pitchFamily="34" charset="0"/>
                        </a:rPr>
                        <a:t>AĞUSTOS</a:t>
                      </a:r>
                    </a:p>
                  </a:txBody>
                  <a:tcPr marL="171450" marR="9525" marT="9525" marB="0" anchor="ctr">
                    <a:solidFill>
                      <a:schemeClr val="tx2">
                        <a:lumMod val="20000"/>
                        <a:lumOff val="80000"/>
                      </a:schemeClr>
                    </a:solidFill>
                  </a:tcPr>
                </a:tc>
                <a:tc>
                  <a:txBody>
                    <a:bodyPr/>
                    <a:lstStyle/>
                    <a:p>
                      <a:pPr algn="l" rtl="0" fontAlgn="ctr"/>
                      <a:r>
                        <a:rPr lang="tr-TR" sz="1200" b="1" i="0" u="none" strike="noStrike" dirty="0">
                          <a:solidFill>
                            <a:srgbClr val="000000"/>
                          </a:solidFill>
                          <a:effectLst/>
                          <a:latin typeface="Trebuchet MS" panose="020B0603020202020204" pitchFamily="34" charset="0"/>
                        </a:rPr>
                        <a:t>EYLÜL </a:t>
                      </a:r>
                    </a:p>
                  </a:txBody>
                  <a:tcPr marL="171450" marR="9525" marT="9525" marB="0" anchor="ctr">
                    <a:solidFill>
                      <a:schemeClr val="tx2">
                        <a:lumMod val="20000"/>
                        <a:lumOff val="80000"/>
                      </a:schemeClr>
                    </a:solidFill>
                  </a:tcPr>
                </a:tc>
                <a:tc>
                  <a:txBody>
                    <a:bodyPr/>
                    <a:lstStyle/>
                    <a:p>
                      <a:pPr algn="l" rtl="0" fontAlgn="ctr"/>
                      <a:r>
                        <a:rPr lang="tr-TR" sz="1200" b="1" i="0" u="none" strike="noStrike" dirty="0">
                          <a:solidFill>
                            <a:srgbClr val="000000"/>
                          </a:solidFill>
                          <a:effectLst/>
                          <a:latin typeface="Trebuchet MS" panose="020B0603020202020204" pitchFamily="34" charset="0"/>
                        </a:rPr>
                        <a:t>EKİM</a:t>
                      </a:r>
                    </a:p>
                  </a:txBody>
                  <a:tcPr marL="171450" marR="9525" marT="9525" marB="0" anchor="ctr">
                    <a:solidFill>
                      <a:schemeClr val="tx2">
                        <a:lumMod val="20000"/>
                        <a:lumOff val="80000"/>
                      </a:schemeClr>
                    </a:solidFill>
                  </a:tcPr>
                </a:tc>
                <a:tc>
                  <a:txBody>
                    <a:bodyPr/>
                    <a:lstStyle/>
                    <a:p>
                      <a:pPr algn="l" rtl="0" fontAlgn="ctr"/>
                      <a:r>
                        <a:rPr lang="tr-TR" sz="1200" b="1" i="0" u="none" strike="noStrike" dirty="0">
                          <a:solidFill>
                            <a:srgbClr val="000000"/>
                          </a:solidFill>
                          <a:effectLst/>
                          <a:latin typeface="Trebuchet MS" panose="020B0603020202020204" pitchFamily="34" charset="0"/>
                        </a:rPr>
                        <a:t>KASIM</a:t>
                      </a:r>
                    </a:p>
                  </a:txBody>
                  <a:tcPr marL="171450" marR="9525" marT="9525" marB="0" anchor="ctr">
                    <a:solidFill>
                      <a:schemeClr val="tx2">
                        <a:lumMod val="20000"/>
                        <a:lumOff val="80000"/>
                      </a:schemeClr>
                    </a:solidFill>
                  </a:tcPr>
                </a:tc>
                <a:tc>
                  <a:txBody>
                    <a:bodyPr/>
                    <a:lstStyle/>
                    <a:p>
                      <a:pPr algn="ctr" rtl="0" fontAlgn="ctr"/>
                      <a:r>
                        <a:rPr lang="tr-TR" sz="1200" b="1" i="0" u="none" strike="noStrike" dirty="0">
                          <a:solidFill>
                            <a:srgbClr val="000000"/>
                          </a:solidFill>
                          <a:effectLst/>
                          <a:latin typeface="Trebuchet MS" panose="020B0603020202020204" pitchFamily="34" charset="0"/>
                        </a:rPr>
                        <a:t>ARALIK</a:t>
                      </a:r>
                    </a:p>
                  </a:txBody>
                  <a:tcPr marL="171450" marR="9525" marT="9525" marB="0" anchor="ctr">
                    <a:solidFill>
                      <a:schemeClr val="tx2">
                        <a:lumMod val="20000"/>
                        <a:lumOff val="80000"/>
                      </a:schemeClr>
                    </a:solidFill>
                  </a:tcPr>
                </a:tc>
                <a:extLst>
                  <a:ext uri="{0D108BD9-81ED-4DB2-BD59-A6C34878D82A}">
                    <a16:rowId xmlns:a16="http://schemas.microsoft.com/office/drawing/2014/main" val="10001"/>
                  </a:ext>
                </a:extLst>
              </a:tr>
              <a:tr h="1253884">
                <a:tc>
                  <a:txBody>
                    <a:bodyPr/>
                    <a:lstStyle/>
                    <a:p>
                      <a:pPr algn="ctr" rtl="0" fontAlgn="ctr"/>
                      <a:r>
                        <a:rPr lang="tr-TR" sz="1200" b="1" i="0" u="none" strike="noStrike" dirty="0">
                          <a:solidFill>
                            <a:srgbClr val="000000"/>
                          </a:solidFill>
                          <a:effectLst/>
                          <a:latin typeface="Trebuchet MS"/>
                        </a:rPr>
                        <a:t>İMALAT SANAYİ</a:t>
                      </a:r>
                    </a:p>
                  </a:txBody>
                  <a:tcPr marL="9525" marR="9525" marT="9525" marB="0" anchor="ctr">
                    <a:solidFill>
                      <a:srgbClr val="FFFF00"/>
                    </a:solidFill>
                  </a:tcPr>
                </a:tc>
                <a:tc>
                  <a:txBody>
                    <a:bodyPr/>
                    <a:lstStyle/>
                    <a:p>
                      <a:pPr algn="ctr" fontAlgn="b"/>
                      <a:r>
                        <a:rPr lang="tr-TR" sz="1300" b="1" i="0" u="none" strike="noStrike" dirty="0">
                          <a:effectLst/>
                          <a:latin typeface="+mn-lt"/>
                        </a:rPr>
                        <a:t>19.757</a:t>
                      </a:r>
                    </a:p>
                    <a:p>
                      <a:pPr algn="ctr" fontAlgn="b"/>
                      <a:r>
                        <a:rPr lang="tr-TR" sz="1300" b="1" i="0" u="none" strike="noStrike" dirty="0">
                          <a:effectLst/>
                          <a:latin typeface="+mn-lt"/>
                        </a:rPr>
                        <a:t>(93,4 %)</a:t>
                      </a:r>
                    </a:p>
                  </a:txBody>
                  <a:tcPr marL="9525" marR="9525" marT="9525" marB="0" anchor="ctr">
                    <a:solidFill>
                      <a:srgbClr val="FFFF00"/>
                    </a:solidFill>
                  </a:tcPr>
                </a:tc>
                <a:tc>
                  <a:txBody>
                    <a:bodyPr/>
                    <a:lstStyle/>
                    <a:p>
                      <a:pPr algn="ctr" fontAlgn="b"/>
                      <a:r>
                        <a:rPr lang="tr-TR" sz="1300" b="1" i="0" u="none" strike="noStrike" dirty="0">
                          <a:effectLst/>
                          <a:latin typeface="+mn-lt"/>
                        </a:rPr>
                        <a:t> 19.425</a:t>
                      </a:r>
                    </a:p>
                    <a:p>
                      <a:pPr marL="0" marR="0" lvl="0" indent="0" algn="ctr" defTabSz="914400" rtl="0" eaLnBrk="1" fontAlgn="b" latinLnBrk="0" hangingPunct="1">
                        <a:lnSpc>
                          <a:spcPct val="100000"/>
                        </a:lnSpc>
                        <a:spcBef>
                          <a:spcPts val="0"/>
                        </a:spcBef>
                        <a:spcAft>
                          <a:spcPts val="0"/>
                        </a:spcAft>
                        <a:buClrTx/>
                        <a:buSzTx/>
                        <a:buFontTx/>
                        <a:buNone/>
                        <a:tabLst/>
                        <a:defRPr/>
                      </a:pPr>
                      <a:r>
                        <a:rPr lang="tr-TR" sz="1300" b="1" i="0" u="none" strike="noStrike" dirty="0">
                          <a:effectLst/>
                          <a:latin typeface="+mn-lt"/>
                        </a:rPr>
                        <a:t>( 93,6 %)</a:t>
                      </a:r>
                    </a:p>
                  </a:txBody>
                  <a:tcPr marL="9525" marR="9525" marT="9525" marB="0" anchor="ctr">
                    <a:solidFill>
                      <a:srgbClr val="FFFF00"/>
                    </a:solidFill>
                  </a:tcPr>
                </a:tc>
                <a:tc>
                  <a:txBody>
                    <a:bodyPr/>
                    <a:lstStyle/>
                    <a:p>
                      <a:pPr algn="ctr" fontAlgn="b"/>
                      <a:r>
                        <a:rPr lang="tr-TR" sz="1300" b="1" i="0" u="none" strike="noStrike" dirty="0">
                          <a:effectLst/>
                          <a:latin typeface="+mn-lt"/>
                        </a:rPr>
                        <a:t> 22.014</a:t>
                      </a:r>
                    </a:p>
                    <a:p>
                      <a:pPr algn="ctr" fontAlgn="b"/>
                      <a:r>
                        <a:rPr lang="tr-TR" sz="1300" b="1" i="0" u="none" strike="noStrike" dirty="0">
                          <a:effectLst/>
                          <a:latin typeface="+mn-lt"/>
                        </a:rPr>
                        <a:t>(94,0 %)</a:t>
                      </a:r>
                    </a:p>
                  </a:txBody>
                  <a:tcPr marL="9525" marR="9525" marT="9525" marB="0" anchor="ctr">
                    <a:solidFill>
                      <a:srgbClr val="FFFF00"/>
                    </a:solidFill>
                  </a:tcPr>
                </a:tc>
                <a:tc>
                  <a:txBody>
                    <a:bodyPr/>
                    <a:lstStyle/>
                    <a:p>
                      <a:pPr algn="ctr" fontAlgn="b"/>
                      <a:r>
                        <a:rPr lang="tr-TR" sz="1300" b="1" i="0" u="none" strike="noStrike" dirty="0">
                          <a:effectLst/>
                          <a:latin typeface="+mn-lt"/>
                        </a:rPr>
                        <a:t>19.634</a:t>
                      </a:r>
                    </a:p>
                    <a:p>
                      <a:pPr algn="ctr" fontAlgn="b"/>
                      <a:r>
                        <a:rPr lang="tr-TR" sz="1300" b="1" i="0" u="none" strike="noStrike" dirty="0">
                          <a:effectLst/>
                          <a:latin typeface="+mn-lt"/>
                        </a:rPr>
                        <a:t>(94,4 %)</a:t>
                      </a:r>
                    </a:p>
                  </a:txBody>
                  <a:tcPr marL="9525" marR="9525" marT="9525" marB="0" anchor="ctr">
                    <a:solidFill>
                      <a:srgbClr val="FFFF00"/>
                    </a:solidFill>
                  </a:tcPr>
                </a:tc>
                <a:tc>
                  <a:txBody>
                    <a:bodyPr/>
                    <a:lstStyle/>
                    <a:p>
                      <a:pPr algn="ctr" fontAlgn="b"/>
                      <a:r>
                        <a:rPr lang="tr-TR" sz="1300" b="1" i="0" u="none" strike="noStrike" dirty="0">
                          <a:effectLst/>
                          <a:latin typeface="+mn-lt"/>
                        </a:rPr>
                        <a:t> 23.583</a:t>
                      </a:r>
                    </a:p>
                    <a:p>
                      <a:pPr algn="ctr" fontAlgn="b"/>
                      <a:r>
                        <a:rPr lang="tr-TR" sz="1300" b="1" i="0" u="none" strike="noStrike" dirty="0">
                          <a:effectLst/>
                          <a:latin typeface="+mn-lt"/>
                        </a:rPr>
                        <a:t>(95,0 %)</a:t>
                      </a:r>
                    </a:p>
                  </a:txBody>
                  <a:tcPr marL="9525" marR="9525" marT="9525" marB="0" anchor="ctr">
                    <a:solidFill>
                      <a:srgbClr val="FFFF00"/>
                    </a:solidFill>
                  </a:tcPr>
                </a:tc>
                <a:tc>
                  <a:txBody>
                    <a:bodyPr/>
                    <a:lstStyle/>
                    <a:p>
                      <a:pPr algn="ctr" fontAlgn="b"/>
                      <a:endParaRPr lang="tr-TR" sz="1300" b="1" i="0" u="none" strike="noStrike" dirty="0">
                        <a:effectLst/>
                        <a:latin typeface="+mn-lt"/>
                      </a:endParaRPr>
                    </a:p>
                  </a:txBody>
                  <a:tcPr marL="9525" marR="9525" marT="9525" marB="0" anchor="ctr">
                    <a:noFill/>
                  </a:tcPr>
                </a:tc>
                <a:tc>
                  <a:txBody>
                    <a:bodyPr/>
                    <a:lstStyle/>
                    <a:p>
                      <a:pPr algn="ctr" fontAlgn="b"/>
                      <a:endParaRPr lang="tr-TR" sz="1300" b="1" i="0" u="none" strike="noStrike" dirty="0">
                        <a:effectLst/>
                        <a:latin typeface="+mn-lt"/>
                      </a:endParaRPr>
                    </a:p>
                  </a:txBody>
                  <a:tcPr marL="9525" marR="9525" marT="9525" marB="0" anchor="ctr">
                    <a:noFill/>
                  </a:tcPr>
                </a:tc>
                <a:tc>
                  <a:txBody>
                    <a:bodyPr/>
                    <a:lstStyle/>
                    <a:p>
                      <a:pPr algn="ctr" fontAlgn="b"/>
                      <a:endParaRPr lang="tr-TR" sz="1300" b="1" i="0" u="none" strike="noStrike" dirty="0">
                        <a:effectLst/>
                        <a:latin typeface="+mn-lt"/>
                      </a:endParaRPr>
                    </a:p>
                  </a:txBody>
                  <a:tcPr marL="9525" marR="9525" marT="9525" marB="0" anchor="ctr">
                    <a:noFill/>
                  </a:tcPr>
                </a:tc>
                <a:tc>
                  <a:txBody>
                    <a:bodyPr/>
                    <a:lstStyle/>
                    <a:p>
                      <a:pPr algn="ctr" fontAlgn="b"/>
                      <a:endParaRPr lang="tr-TR" sz="1300" b="1" i="0" u="none" strike="noStrike" dirty="0">
                        <a:effectLst/>
                        <a:latin typeface="+mn-lt"/>
                      </a:endParaRPr>
                    </a:p>
                  </a:txBody>
                  <a:tcPr marL="9525" marR="9525" marT="9525" marB="0" anchor="ctr">
                    <a:noFill/>
                  </a:tcPr>
                </a:tc>
                <a:tc>
                  <a:txBody>
                    <a:bodyPr/>
                    <a:lstStyle/>
                    <a:p>
                      <a:pPr algn="ctr" fontAlgn="b"/>
                      <a:endParaRPr lang="tr-TR" sz="1300" b="1" i="0" u="none" strike="noStrike" dirty="0">
                        <a:effectLst/>
                        <a:highlight>
                          <a:srgbClr val="FFFF00"/>
                        </a:highlight>
                        <a:latin typeface="+mn-lt"/>
                      </a:endParaRPr>
                    </a:p>
                  </a:txBody>
                  <a:tcPr marL="9525" marR="9525" marT="9525" marB="0" anchor="ctr">
                    <a:noFill/>
                  </a:tcPr>
                </a:tc>
                <a:tc>
                  <a:txBody>
                    <a:bodyPr/>
                    <a:lstStyle/>
                    <a:p>
                      <a:pPr algn="ctr" fontAlgn="b"/>
                      <a:endParaRPr lang="tr-TR" sz="1300" b="1" i="0" u="none" strike="noStrike" dirty="0">
                        <a:effectLst/>
                        <a:highlight>
                          <a:srgbClr val="FFFF00"/>
                        </a:highlight>
                        <a:latin typeface="+mn-lt"/>
                      </a:endParaRPr>
                    </a:p>
                  </a:txBody>
                  <a:tcPr marL="9525" marR="9525" marT="9525" marB="0" anchor="ctr">
                    <a:noFill/>
                  </a:tcPr>
                </a:tc>
                <a:tc>
                  <a:txBody>
                    <a:bodyPr/>
                    <a:lstStyle/>
                    <a:p>
                      <a:pPr algn="ctr" fontAlgn="b"/>
                      <a:endParaRPr lang="tr-TR" sz="1300" b="1" i="0" u="none" strike="noStrike" dirty="0">
                        <a:effectLst/>
                        <a:latin typeface="+mn-lt"/>
                      </a:endParaRPr>
                    </a:p>
                  </a:txBody>
                  <a:tcPr marL="9525" marR="9525" marT="9525" marB="0" anchor="ctr">
                    <a:noFill/>
                  </a:tcPr>
                </a:tc>
                <a:extLst>
                  <a:ext uri="{0D108BD9-81ED-4DB2-BD59-A6C34878D82A}">
                    <a16:rowId xmlns:a16="http://schemas.microsoft.com/office/drawing/2014/main" val="10002"/>
                  </a:ext>
                </a:extLst>
              </a:tr>
              <a:tr h="1276686">
                <a:tc>
                  <a:txBody>
                    <a:bodyPr/>
                    <a:lstStyle/>
                    <a:p>
                      <a:pPr algn="ctr" rtl="0" fontAlgn="ctr"/>
                      <a:r>
                        <a:rPr lang="tr-TR" sz="1200" b="1" i="0" u="none" strike="noStrike" dirty="0">
                          <a:solidFill>
                            <a:srgbClr val="000000"/>
                          </a:solidFill>
                          <a:effectLst/>
                          <a:latin typeface="Trebuchet MS"/>
                        </a:rPr>
                        <a:t>TARIM ORMANCILIK VE BALIKÇILIK</a:t>
                      </a:r>
                    </a:p>
                  </a:txBody>
                  <a:tcPr marL="9525" marR="9525" marT="9525" marB="0" anchor="ctr"/>
                </a:tc>
                <a:tc>
                  <a:txBody>
                    <a:bodyPr/>
                    <a:lstStyle/>
                    <a:p>
                      <a:pPr algn="ctr" fontAlgn="b"/>
                      <a:r>
                        <a:rPr lang="tr-TR" sz="1300" b="0" i="0" u="none" strike="noStrike" dirty="0">
                          <a:effectLst/>
                          <a:latin typeface="+mn-lt"/>
                        </a:rPr>
                        <a:t>962 </a:t>
                      </a:r>
                    </a:p>
                    <a:p>
                      <a:pPr algn="ctr" fontAlgn="b"/>
                      <a:r>
                        <a:rPr lang="tr-TR" sz="1300" b="0" i="0" u="none" strike="noStrike" dirty="0">
                          <a:effectLst/>
                          <a:latin typeface="+mn-lt"/>
                        </a:rPr>
                        <a:t>(4,5 %)</a:t>
                      </a:r>
                    </a:p>
                  </a:txBody>
                  <a:tcPr marL="9525" marR="9525" marT="9525" marB="0" anchor="ctr"/>
                </a:tc>
                <a:tc>
                  <a:txBody>
                    <a:bodyPr/>
                    <a:lstStyle/>
                    <a:p>
                      <a:pPr algn="ctr" fontAlgn="b"/>
                      <a:r>
                        <a:rPr lang="tr-TR" sz="1300" b="0" i="0" u="none" strike="noStrike" dirty="0">
                          <a:effectLst/>
                          <a:latin typeface="+mn-lt"/>
                        </a:rPr>
                        <a:t> 901</a:t>
                      </a:r>
                    </a:p>
                    <a:p>
                      <a:pPr marL="0" marR="0" lvl="0" indent="0" algn="ctr" defTabSz="914400" rtl="0" eaLnBrk="1" fontAlgn="b" latinLnBrk="0" hangingPunct="1">
                        <a:lnSpc>
                          <a:spcPct val="100000"/>
                        </a:lnSpc>
                        <a:spcBef>
                          <a:spcPts val="0"/>
                        </a:spcBef>
                        <a:spcAft>
                          <a:spcPts val="0"/>
                        </a:spcAft>
                        <a:buClrTx/>
                        <a:buSzTx/>
                        <a:buFontTx/>
                        <a:buNone/>
                        <a:tabLst/>
                        <a:defRPr/>
                      </a:pPr>
                      <a:r>
                        <a:rPr lang="tr-TR" sz="1300" b="0" i="0" u="none" strike="noStrike" dirty="0">
                          <a:effectLst/>
                          <a:latin typeface="+mn-lt"/>
                        </a:rPr>
                        <a:t>(4,3 %)</a:t>
                      </a:r>
                    </a:p>
                  </a:txBody>
                  <a:tcPr marL="9525" marR="9525" marT="9525" marB="0" anchor="ctr">
                    <a:noFill/>
                  </a:tcPr>
                </a:tc>
                <a:tc>
                  <a:txBody>
                    <a:bodyPr/>
                    <a:lstStyle/>
                    <a:p>
                      <a:pPr algn="ctr" fontAlgn="b"/>
                      <a:r>
                        <a:rPr lang="tr-TR" sz="1300" b="0" i="0" u="none" strike="noStrike" dirty="0">
                          <a:effectLst/>
                          <a:latin typeface="+mn-lt"/>
                        </a:rPr>
                        <a:t> 858</a:t>
                      </a:r>
                    </a:p>
                    <a:p>
                      <a:pPr algn="ctr" fontAlgn="b"/>
                      <a:r>
                        <a:rPr lang="tr-TR" sz="1300" b="0" i="0" u="none" strike="noStrike" dirty="0">
                          <a:effectLst/>
                          <a:latin typeface="+mn-lt"/>
                        </a:rPr>
                        <a:t>(3,7 %)</a:t>
                      </a:r>
                    </a:p>
                  </a:txBody>
                  <a:tcPr marL="9525" marR="9525" marT="9525" marB="0" anchor="ctr"/>
                </a:tc>
                <a:tc>
                  <a:txBody>
                    <a:bodyPr/>
                    <a:lstStyle/>
                    <a:p>
                      <a:pPr algn="ctr" fontAlgn="b"/>
                      <a:r>
                        <a:rPr lang="tr-TR" sz="1300" b="0" i="0" u="none" strike="noStrike" dirty="0">
                          <a:effectLst/>
                          <a:latin typeface="+mn-lt"/>
                        </a:rPr>
                        <a:t>686</a:t>
                      </a:r>
                    </a:p>
                    <a:p>
                      <a:pPr algn="ctr" fontAlgn="b"/>
                      <a:r>
                        <a:rPr lang="tr-TR" sz="1300" b="0" i="0" u="none" strike="noStrike" dirty="0">
                          <a:effectLst/>
                          <a:latin typeface="+mn-lt"/>
                        </a:rPr>
                        <a:t>(3,3 %)</a:t>
                      </a:r>
                    </a:p>
                  </a:txBody>
                  <a:tcPr marL="9525" marR="9525" marT="9525" marB="0" anchor="ctr">
                    <a:noFill/>
                  </a:tcPr>
                </a:tc>
                <a:tc>
                  <a:txBody>
                    <a:bodyPr/>
                    <a:lstStyle/>
                    <a:p>
                      <a:pPr algn="ctr" fontAlgn="b"/>
                      <a:r>
                        <a:rPr lang="tr-TR" sz="1300" b="0" i="0" u="none" strike="noStrike" dirty="0">
                          <a:effectLst/>
                          <a:latin typeface="+mn-lt"/>
                        </a:rPr>
                        <a:t> 749</a:t>
                      </a:r>
                    </a:p>
                    <a:p>
                      <a:pPr algn="ctr" fontAlgn="b"/>
                      <a:r>
                        <a:rPr lang="tr-TR" sz="1300" b="0" i="0" u="none" strike="noStrike" dirty="0">
                          <a:effectLst/>
                          <a:latin typeface="+mn-lt"/>
                        </a:rPr>
                        <a:t>(3,0 %)</a:t>
                      </a:r>
                      <a:endParaRPr lang="tr-TR" sz="1300" b="0" i="0" u="none" strike="noStrike" dirty="0">
                        <a:effectLst/>
                        <a:highlight>
                          <a:srgbClr val="FFFFFF"/>
                        </a:highlight>
                        <a:latin typeface="+mn-lt"/>
                      </a:endParaRPr>
                    </a:p>
                  </a:txBody>
                  <a:tcPr marL="9525" marR="9525" marT="9525" marB="0" anchor="ctr"/>
                </a:tc>
                <a:tc>
                  <a:txBody>
                    <a:bodyPr/>
                    <a:lstStyle/>
                    <a:p>
                      <a:pPr algn="ctr" fontAlgn="b"/>
                      <a:endParaRPr lang="tr-TR" sz="1300" b="0" i="0" u="none" strike="noStrike" dirty="0">
                        <a:effectLst/>
                        <a:latin typeface="+mn-lt"/>
                      </a:endParaRPr>
                    </a:p>
                  </a:txBody>
                  <a:tcPr marL="9525" marR="9525" marT="9525" marB="0" anchor="ctr">
                    <a:noFill/>
                  </a:tcPr>
                </a:tc>
                <a:tc>
                  <a:txBody>
                    <a:bodyPr/>
                    <a:lstStyle/>
                    <a:p>
                      <a:pPr algn="ctr" fontAlgn="b"/>
                      <a:endParaRPr lang="tr-TR" sz="1300" b="0" i="0" u="none" strike="noStrike" dirty="0">
                        <a:effectLst/>
                        <a:latin typeface="+mn-lt"/>
                      </a:endParaRPr>
                    </a:p>
                  </a:txBody>
                  <a:tcPr marL="9525" marR="9525" marT="9525" marB="0" anchor="ctr">
                    <a:noFill/>
                  </a:tcPr>
                </a:tc>
                <a:tc>
                  <a:txBody>
                    <a:bodyPr/>
                    <a:lstStyle/>
                    <a:p>
                      <a:pPr algn="ctr" fontAlgn="b"/>
                      <a:endParaRPr lang="tr-TR" sz="1300" b="0" i="0" u="none" strike="noStrike" dirty="0">
                        <a:effectLst/>
                        <a:latin typeface="+mn-lt"/>
                      </a:endParaRPr>
                    </a:p>
                  </a:txBody>
                  <a:tcPr marL="9525" marR="9525" marT="9525" marB="0" anchor="ctr">
                    <a:noFill/>
                  </a:tcPr>
                </a:tc>
                <a:tc>
                  <a:txBody>
                    <a:bodyPr/>
                    <a:lstStyle/>
                    <a:p>
                      <a:pPr algn="ctr" fontAlgn="b"/>
                      <a:endParaRPr lang="tr-TR" sz="1300" b="0" i="0" u="none" strike="noStrike" dirty="0">
                        <a:effectLst/>
                        <a:latin typeface="+mn-lt"/>
                      </a:endParaRPr>
                    </a:p>
                  </a:txBody>
                  <a:tcPr marL="9525" marR="9525" marT="9525" marB="0" anchor="ctr">
                    <a:noFill/>
                  </a:tcPr>
                </a:tc>
                <a:tc>
                  <a:txBody>
                    <a:bodyPr/>
                    <a:lstStyle/>
                    <a:p>
                      <a:pPr algn="ctr" fontAlgn="b"/>
                      <a:endParaRPr lang="tr-TR" sz="1300" b="0" i="0" u="none" strike="noStrike" dirty="0">
                        <a:effectLst/>
                        <a:highlight>
                          <a:srgbClr val="FFFFFF"/>
                        </a:highlight>
                        <a:latin typeface="+mn-lt"/>
                      </a:endParaRPr>
                    </a:p>
                  </a:txBody>
                  <a:tcPr marL="9525" marR="9525" marT="9525" marB="0" anchor="ctr">
                    <a:noFill/>
                  </a:tcPr>
                </a:tc>
                <a:tc>
                  <a:txBody>
                    <a:bodyPr/>
                    <a:lstStyle/>
                    <a:p>
                      <a:pPr algn="ctr" fontAlgn="b"/>
                      <a:endParaRPr lang="tr-TR" sz="1300" b="0" i="0" u="none" strike="noStrike" dirty="0">
                        <a:effectLst/>
                        <a:latin typeface="+mj-lt"/>
                      </a:endParaRPr>
                    </a:p>
                  </a:txBody>
                  <a:tcPr marL="7620" marR="7620" marT="7620" marB="0" anchor="ctr">
                    <a:noFill/>
                  </a:tcPr>
                </a:tc>
                <a:tc>
                  <a:txBody>
                    <a:bodyPr/>
                    <a:lstStyle/>
                    <a:p>
                      <a:pPr algn="ctr" fontAlgn="b"/>
                      <a:endParaRPr lang="tr-TR" sz="1300" b="0" i="0" u="none" strike="noStrike" dirty="0">
                        <a:effectLst/>
                        <a:latin typeface="+mj-lt"/>
                      </a:endParaRPr>
                    </a:p>
                  </a:txBody>
                  <a:tcPr marL="7620" marR="7620" marT="7620" marB="0" anchor="ctr">
                    <a:noFill/>
                  </a:tcPr>
                </a:tc>
                <a:extLst>
                  <a:ext uri="{0D108BD9-81ED-4DB2-BD59-A6C34878D82A}">
                    <a16:rowId xmlns:a16="http://schemas.microsoft.com/office/drawing/2014/main" val="10003"/>
                  </a:ext>
                </a:extLst>
              </a:tr>
              <a:tr h="1239682">
                <a:tc>
                  <a:txBody>
                    <a:bodyPr/>
                    <a:lstStyle/>
                    <a:p>
                      <a:pPr algn="ctr" rtl="0" fontAlgn="ctr"/>
                      <a:r>
                        <a:rPr lang="tr-TR" sz="1200" b="1" i="0" u="none" strike="noStrike" dirty="0">
                          <a:solidFill>
                            <a:srgbClr val="000000"/>
                          </a:solidFill>
                          <a:effectLst/>
                          <a:latin typeface="Trebuchet MS"/>
                        </a:rPr>
                        <a:t>MADENCİLİK VE TAŞ OCAĞI</a:t>
                      </a:r>
                    </a:p>
                  </a:txBody>
                  <a:tcPr marL="9525" marR="9525" marT="9525" marB="0" anchor="ctr"/>
                </a:tc>
                <a:tc>
                  <a:txBody>
                    <a:bodyPr/>
                    <a:lstStyle/>
                    <a:p>
                      <a:pPr algn="ctr" fontAlgn="b"/>
                      <a:r>
                        <a:rPr lang="tr-TR" sz="1300" b="0" i="0" u="none" strike="noStrike" dirty="0">
                          <a:solidFill>
                            <a:srgbClr val="000000"/>
                          </a:solidFill>
                          <a:effectLst/>
                          <a:latin typeface="+mn-lt"/>
                        </a:rPr>
                        <a:t>316</a:t>
                      </a:r>
                    </a:p>
                    <a:p>
                      <a:pPr algn="ctr" fontAlgn="b"/>
                      <a:r>
                        <a:rPr lang="tr-TR" sz="1300" b="0" i="0" u="none" strike="noStrike" dirty="0">
                          <a:solidFill>
                            <a:srgbClr val="000000"/>
                          </a:solidFill>
                          <a:effectLst/>
                          <a:latin typeface="+mn-lt"/>
                        </a:rPr>
                        <a:t>(1,5 %)</a:t>
                      </a:r>
                    </a:p>
                  </a:txBody>
                  <a:tcPr marL="7620" marR="7620" marT="7620" marB="0" anchor="ctr"/>
                </a:tc>
                <a:tc>
                  <a:txBody>
                    <a:bodyPr/>
                    <a:lstStyle/>
                    <a:p>
                      <a:pPr algn="ctr" fontAlgn="b"/>
                      <a:r>
                        <a:rPr lang="tr-TR" sz="1300" b="0" i="0" u="none" strike="noStrike" dirty="0">
                          <a:solidFill>
                            <a:srgbClr val="000000"/>
                          </a:solidFill>
                          <a:effectLst/>
                          <a:latin typeface="+mn-lt"/>
                        </a:rPr>
                        <a:t> 300</a:t>
                      </a:r>
                    </a:p>
                    <a:p>
                      <a:pPr marL="0" marR="0" lvl="0" indent="0" algn="ctr" defTabSz="914400" rtl="0" eaLnBrk="1" fontAlgn="b" latinLnBrk="0" hangingPunct="1">
                        <a:lnSpc>
                          <a:spcPct val="100000"/>
                        </a:lnSpc>
                        <a:spcBef>
                          <a:spcPts val="0"/>
                        </a:spcBef>
                        <a:spcAft>
                          <a:spcPts val="0"/>
                        </a:spcAft>
                        <a:buClrTx/>
                        <a:buSzTx/>
                        <a:buFontTx/>
                        <a:buNone/>
                        <a:tabLst/>
                        <a:defRPr/>
                      </a:pPr>
                      <a:r>
                        <a:rPr lang="tr-TR" sz="1300" b="0" i="0" u="none" strike="noStrike" dirty="0">
                          <a:effectLst/>
                          <a:latin typeface="+mn-lt"/>
                        </a:rPr>
                        <a:t>(1,4 %)</a:t>
                      </a:r>
                    </a:p>
                  </a:txBody>
                  <a:tcPr marL="7620" marR="7620" marT="7620" marB="0" anchor="ctr"/>
                </a:tc>
                <a:tc>
                  <a:txBody>
                    <a:bodyPr/>
                    <a:lstStyle/>
                    <a:p>
                      <a:pPr algn="ctr" fontAlgn="b"/>
                      <a:r>
                        <a:rPr lang="tr-TR" sz="1300" b="0" i="0" u="none" strike="noStrike" dirty="0">
                          <a:solidFill>
                            <a:srgbClr val="000000"/>
                          </a:solidFill>
                          <a:effectLst/>
                          <a:latin typeface="+mn-lt"/>
                        </a:rPr>
                        <a:t> 390</a:t>
                      </a:r>
                    </a:p>
                    <a:p>
                      <a:pPr algn="ctr" fontAlgn="b"/>
                      <a:r>
                        <a:rPr lang="tr-TR" sz="1300" b="0" i="0" u="none" strike="noStrike" dirty="0">
                          <a:solidFill>
                            <a:srgbClr val="000000"/>
                          </a:solidFill>
                          <a:effectLst/>
                          <a:latin typeface="+mn-lt"/>
                        </a:rPr>
                        <a:t>(1,7 %)</a:t>
                      </a:r>
                    </a:p>
                  </a:txBody>
                  <a:tcPr marL="7620" marR="7620" marT="7620" marB="0" anchor="ctr"/>
                </a:tc>
                <a:tc>
                  <a:txBody>
                    <a:bodyPr/>
                    <a:lstStyle/>
                    <a:p>
                      <a:pPr algn="ctr" fontAlgn="b"/>
                      <a:r>
                        <a:rPr lang="tr-TR" sz="1300" b="0" i="0" u="none" strike="noStrike" dirty="0">
                          <a:solidFill>
                            <a:srgbClr val="000000"/>
                          </a:solidFill>
                          <a:effectLst/>
                          <a:latin typeface="+mn-lt"/>
                        </a:rPr>
                        <a:t>359</a:t>
                      </a:r>
                    </a:p>
                    <a:p>
                      <a:pPr marL="0" marR="0" lvl="0" indent="0" algn="ctr" defTabSz="914400" rtl="0" eaLnBrk="1" fontAlgn="b" latinLnBrk="0" hangingPunct="1">
                        <a:lnSpc>
                          <a:spcPct val="100000"/>
                        </a:lnSpc>
                        <a:spcBef>
                          <a:spcPts val="0"/>
                        </a:spcBef>
                        <a:spcAft>
                          <a:spcPts val="0"/>
                        </a:spcAft>
                        <a:buClrTx/>
                        <a:buSzTx/>
                        <a:buFontTx/>
                        <a:buNone/>
                        <a:tabLst/>
                        <a:defRPr/>
                      </a:pPr>
                      <a:r>
                        <a:rPr lang="tr-TR" sz="1300" b="0" i="0" u="none" strike="noStrike" dirty="0">
                          <a:effectLst/>
                          <a:latin typeface="+mn-lt"/>
                        </a:rPr>
                        <a:t>(1,7 %)</a:t>
                      </a:r>
                    </a:p>
                  </a:txBody>
                  <a:tcPr marL="7620" marR="7620" marT="7620" marB="0" anchor="ctr"/>
                </a:tc>
                <a:tc>
                  <a:txBody>
                    <a:bodyPr/>
                    <a:lstStyle/>
                    <a:p>
                      <a:pPr algn="ctr" fontAlgn="b"/>
                      <a:r>
                        <a:rPr lang="tr-TR" sz="1300" b="0" i="0" u="none" strike="noStrike" dirty="0">
                          <a:solidFill>
                            <a:srgbClr val="000000"/>
                          </a:solidFill>
                          <a:effectLst/>
                          <a:latin typeface="+mn-lt"/>
                        </a:rPr>
                        <a:t> 357</a:t>
                      </a:r>
                    </a:p>
                    <a:p>
                      <a:pPr algn="ctr" fontAlgn="b"/>
                      <a:r>
                        <a:rPr lang="tr-TR" sz="1300" b="0" i="0" u="none" strike="noStrike" dirty="0">
                          <a:solidFill>
                            <a:srgbClr val="000000"/>
                          </a:solidFill>
                          <a:effectLst/>
                          <a:latin typeface="+mn-lt"/>
                        </a:rPr>
                        <a:t>(1,4 %)</a:t>
                      </a:r>
                    </a:p>
                  </a:txBody>
                  <a:tcPr marL="7620" marR="7620" marT="7620" marB="0" anchor="ctr"/>
                </a:tc>
                <a:tc>
                  <a:txBody>
                    <a:bodyPr/>
                    <a:lstStyle/>
                    <a:p>
                      <a:pPr algn="ctr" fontAlgn="b"/>
                      <a:endParaRPr lang="tr-TR" sz="1300" b="0" i="0" u="none" strike="noStrike" dirty="0">
                        <a:solidFill>
                          <a:srgbClr val="000000"/>
                        </a:solidFill>
                        <a:effectLst/>
                        <a:latin typeface="+mn-lt"/>
                      </a:endParaRPr>
                    </a:p>
                  </a:txBody>
                  <a:tcPr marL="7620" marR="7620" marT="7620" marB="0" anchor="ctr"/>
                </a:tc>
                <a:tc>
                  <a:txBody>
                    <a:bodyPr/>
                    <a:lstStyle/>
                    <a:p>
                      <a:pPr algn="ctr" fontAlgn="b"/>
                      <a:endParaRPr lang="tr-TR" sz="1300" b="0" i="0" u="none" strike="noStrike" dirty="0">
                        <a:solidFill>
                          <a:srgbClr val="000000"/>
                        </a:solidFill>
                        <a:effectLst/>
                        <a:latin typeface="+mn-lt"/>
                      </a:endParaRPr>
                    </a:p>
                  </a:txBody>
                  <a:tcPr marL="7620" marR="7620" marT="7620" marB="0" anchor="ctr"/>
                </a:tc>
                <a:tc>
                  <a:txBody>
                    <a:bodyPr/>
                    <a:lstStyle/>
                    <a:p>
                      <a:pPr algn="ctr" fontAlgn="b"/>
                      <a:endParaRPr lang="tr-TR" sz="1300" b="0" i="0" u="none" strike="noStrike" dirty="0">
                        <a:solidFill>
                          <a:srgbClr val="000000"/>
                        </a:solidFill>
                        <a:effectLst/>
                        <a:latin typeface="+mn-lt"/>
                      </a:endParaRPr>
                    </a:p>
                  </a:txBody>
                  <a:tcPr marL="7620" marR="7620" marT="7620" marB="0" anchor="ctr"/>
                </a:tc>
                <a:tc>
                  <a:txBody>
                    <a:bodyPr/>
                    <a:lstStyle/>
                    <a:p>
                      <a:pPr algn="ctr" fontAlgn="b"/>
                      <a:endParaRPr lang="tr-TR" sz="1300" b="0" i="0" u="none" strike="noStrike" dirty="0">
                        <a:solidFill>
                          <a:srgbClr val="000000"/>
                        </a:solidFill>
                        <a:effectLst/>
                        <a:latin typeface="+mn-lt"/>
                      </a:endParaRPr>
                    </a:p>
                  </a:txBody>
                  <a:tcPr marL="7620" marR="7620" marT="7620" marB="0" anchor="ctr"/>
                </a:tc>
                <a:tc>
                  <a:txBody>
                    <a:bodyPr/>
                    <a:lstStyle/>
                    <a:p>
                      <a:pPr algn="ctr" fontAlgn="b"/>
                      <a:endParaRPr lang="tr-TR" sz="1300" b="0" i="0" u="none" strike="noStrike" dirty="0">
                        <a:solidFill>
                          <a:srgbClr val="000000"/>
                        </a:solidFill>
                        <a:effectLst/>
                        <a:latin typeface="+mn-lt"/>
                      </a:endParaRPr>
                    </a:p>
                  </a:txBody>
                  <a:tcPr marL="7620" marR="7620" marT="7620" marB="0" anchor="ctr"/>
                </a:tc>
                <a:tc>
                  <a:txBody>
                    <a:bodyPr/>
                    <a:lstStyle/>
                    <a:p>
                      <a:pPr algn="ctr" fontAlgn="b"/>
                      <a:endParaRPr lang="tr-TR" sz="1300" b="0" i="0" u="none" strike="noStrike" dirty="0">
                        <a:solidFill>
                          <a:srgbClr val="000000"/>
                        </a:solidFill>
                        <a:effectLst/>
                        <a:latin typeface="+mj-lt"/>
                      </a:endParaRPr>
                    </a:p>
                  </a:txBody>
                  <a:tcPr marL="7620" marR="7620" marT="7620" marB="0" anchor="ctr"/>
                </a:tc>
                <a:tc>
                  <a:txBody>
                    <a:bodyPr/>
                    <a:lstStyle/>
                    <a:p>
                      <a:pPr algn="ctr" fontAlgn="b"/>
                      <a:endParaRPr lang="tr-TR" sz="1300" b="0" i="0" u="none" strike="noStrike" dirty="0">
                        <a:solidFill>
                          <a:srgbClr val="000000"/>
                        </a:solidFill>
                        <a:effectLst/>
                        <a:latin typeface="+mj-lt"/>
                      </a:endParaRPr>
                    </a:p>
                  </a:txBody>
                  <a:tcPr marL="7620" marR="7620" marT="7620" marB="0" anchor="ctr"/>
                </a:tc>
                <a:extLst>
                  <a:ext uri="{0D108BD9-81ED-4DB2-BD59-A6C34878D82A}">
                    <a16:rowId xmlns:a16="http://schemas.microsoft.com/office/drawing/2014/main" val="10004"/>
                  </a:ext>
                </a:extLst>
              </a:tr>
              <a:tr h="1239682">
                <a:tc>
                  <a:txBody>
                    <a:bodyPr/>
                    <a:lstStyle/>
                    <a:p>
                      <a:pPr algn="ctr" rtl="0" fontAlgn="ctr"/>
                      <a:r>
                        <a:rPr lang="tr-TR" sz="1200" b="1" i="0" u="none" strike="noStrike" dirty="0">
                          <a:solidFill>
                            <a:srgbClr val="000000"/>
                          </a:solidFill>
                          <a:effectLst/>
                          <a:latin typeface="Trebuchet MS"/>
                        </a:rPr>
                        <a:t>DİĞER</a:t>
                      </a:r>
                    </a:p>
                  </a:txBody>
                  <a:tcPr marL="9525" marR="9525" marT="9525" marB="0" anchor="ctr"/>
                </a:tc>
                <a:tc>
                  <a:txBody>
                    <a:bodyPr/>
                    <a:lstStyle/>
                    <a:p>
                      <a:pPr algn="ctr" fontAlgn="b"/>
                      <a:r>
                        <a:rPr lang="tr-TR" sz="1300" b="0" i="0" u="none" strike="noStrike" dirty="0">
                          <a:solidFill>
                            <a:srgbClr val="000000"/>
                          </a:solidFill>
                          <a:effectLst/>
                          <a:latin typeface="+mn-lt"/>
                        </a:rPr>
                        <a:t>127</a:t>
                      </a:r>
                    </a:p>
                    <a:p>
                      <a:pPr algn="ctr" fontAlgn="b"/>
                      <a:r>
                        <a:rPr lang="tr-TR" sz="1300" b="0" i="0" u="none" strike="noStrike" dirty="0">
                          <a:solidFill>
                            <a:srgbClr val="000000"/>
                          </a:solidFill>
                          <a:effectLst/>
                          <a:latin typeface="+mn-lt"/>
                        </a:rPr>
                        <a:t> (0,6 %)</a:t>
                      </a:r>
                    </a:p>
                  </a:txBody>
                  <a:tcPr marL="7620" marR="7620" marT="7620" marB="0" anchor="ctr"/>
                </a:tc>
                <a:tc>
                  <a:txBody>
                    <a:bodyPr/>
                    <a:lstStyle/>
                    <a:p>
                      <a:pPr algn="ctr" fontAlgn="b"/>
                      <a:r>
                        <a:rPr lang="tr-TR" sz="1300" b="0" i="0" u="none" strike="noStrike" dirty="0">
                          <a:solidFill>
                            <a:srgbClr val="000000"/>
                          </a:solidFill>
                          <a:effectLst/>
                          <a:latin typeface="+mn-lt"/>
                        </a:rPr>
                        <a:t> 134</a:t>
                      </a:r>
                    </a:p>
                    <a:p>
                      <a:pPr marL="0" marR="0" lvl="0" indent="0" algn="ctr" defTabSz="914400" rtl="0" eaLnBrk="1" fontAlgn="b" latinLnBrk="0" hangingPunct="1">
                        <a:lnSpc>
                          <a:spcPct val="100000"/>
                        </a:lnSpc>
                        <a:spcBef>
                          <a:spcPts val="0"/>
                        </a:spcBef>
                        <a:spcAft>
                          <a:spcPts val="0"/>
                        </a:spcAft>
                        <a:buClrTx/>
                        <a:buSzTx/>
                        <a:buFontTx/>
                        <a:buNone/>
                        <a:tabLst/>
                        <a:defRPr/>
                      </a:pPr>
                      <a:r>
                        <a:rPr lang="tr-TR" sz="1300" b="0" i="0" u="none" strike="noStrike" dirty="0">
                          <a:effectLst/>
                          <a:latin typeface="+mn-lt"/>
                        </a:rPr>
                        <a:t>(0,7 %)</a:t>
                      </a:r>
                    </a:p>
                  </a:txBody>
                  <a:tcPr marL="7620" marR="7620" marT="7620" marB="0" anchor="ctr"/>
                </a:tc>
                <a:tc>
                  <a:txBody>
                    <a:bodyPr/>
                    <a:lstStyle/>
                    <a:p>
                      <a:pPr algn="ctr" fontAlgn="b"/>
                      <a:r>
                        <a:rPr lang="tr-TR" sz="1300" b="0" i="0" u="none" strike="noStrike" dirty="0">
                          <a:solidFill>
                            <a:srgbClr val="000000"/>
                          </a:solidFill>
                          <a:effectLst/>
                          <a:latin typeface="+mn-lt"/>
                        </a:rPr>
                        <a:t> 151</a:t>
                      </a:r>
                    </a:p>
                    <a:p>
                      <a:pPr algn="ctr" fontAlgn="b"/>
                      <a:r>
                        <a:rPr lang="tr-TR" sz="1300" b="0" i="0" u="none" strike="noStrike" dirty="0">
                          <a:solidFill>
                            <a:srgbClr val="000000"/>
                          </a:solidFill>
                          <a:effectLst/>
                          <a:latin typeface="+mn-lt"/>
                        </a:rPr>
                        <a:t>(0,6 %)</a:t>
                      </a:r>
                    </a:p>
                  </a:txBody>
                  <a:tcPr marL="7620" marR="7620" marT="7620" marB="0" anchor="ctr"/>
                </a:tc>
                <a:tc>
                  <a:txBody>
                    <a:bodyPr/>
                    <a:lstStyle/>
                    <a:p>
                      <a:pPr algn="ctr" fontAlgn="b"/>
                      <a:r>
                        <a:rPr lang="tr-TR" sz="1300" b="0" i="0" u="none" strike="noStrike" dirty="0">
                          <a:solidFill>
                            <a:srgbClr val="000000"/>
                          </a:solidFill>
                          <a:effectLst/>
                          <a:latin typeface="+mn-lt"/>
                        </a:rPr>
                        <a:t>120</a:t>
                      </a:r>
                    </a:p>
                    <a:p>
                      <a:pPr marL="0" marR="0" lvl="0" indent="0" algn="ctr" defTabSz="914400" rtl="0" eaLnBrk="1" fontAlgn="b" latinLnBrk="0" hangingPunct="1">
                        <a:lnSpc>
                          <a:spcPct val="100000"/>
                        </a:lnSpc>
                        <a:spcBef>
                          <a:spcPts val="0"/>
                        </a:spcBef>
                        <a:spcAft>
                          <a:spcPts val="0"/>
                        </a:spcAft>
                        <a:buClrTx/>
                        <a:buSzTx/>
                        <a:buFontTx/>
                        <a:buNone/>
                        <a:tabLst/>
                        <a:defRPr/>
                      </a:pPr>
                      <a:r>
                        <a:rPr lang="tr-TR" sz="1300" b="0" i="0" u="none" strike="noStrike" dirty="0">
                          <a:effectLst/>
                          <a:latin typeface="+mn-lt"/>
                        </a:rPr>
                        <a:t>(0,6 %)</a:t>
                      </a:r>
                    </a:p>
                  </a:txBody>
                  <a:tcPr marL="7620" marR="7620" marT="7620" marB="0" anchor="ctr"/>
                </a:tc>
                <a:tc>
                  <a:txBody>
                    <a:bodyPr/>
                    <a:lstStyle/>
                    <a:p>
                      <a:pPr algn="ctr" fontAlgn="b"/>
                      <a:r>
                        <a:rPr lang="tr-TR" sz="1300" b="0" i="0" u="none" strike="noStrike" dirty="0">
                          <a:solidFill>
                            <a:srgbClr val="000000"/>
                          </a:solidFill>
                          <a:effectLst/>
                          <a:latin typeface="+mn-lt"/>
                        </a:rPr>
                        <a:t> 126</a:t>
                      </a:r>
                    </a:p>
                    <a:p>
                      <a:pPr algn="ctr" fontAlgn="b"/>
                      <a:r>
                        <a:rPr lang="tr-TR" sz="1300" b="0" i="0" u="none" strike="noStrike" dirty="0">
                          <a:solidFill>
                            <a:srgbClr val="000000"/>
                          </a:solidFill>
                          <a:effectLst/>
                          <a:latin typeface="+mn-lt"/>
                        </a:rPr>
                        <a:t>(0,5 %)</a:t>
                      </a:r>
                    </a:p>
                  </a:txBody>
                  <a:tcPr marL="7620" marR="7620" marT="7620" marB="0" anchor="ctr"/>
                </a:tc>
                <a:tc>
                  <a:txBody>
                    <a:bodyPr/>
                    <a:lstStyle/>
                    <a:p>
                      <a:pPr algn="ctr" fontAlgn="b"/>
                      <a:endParaRPr lang="tr-TR" sz="1300" b="0" i="0" u="none" strike="noStrike" dirty="0">
                        <a:solidFill>
                          <a:srgbClr val="000000"/>
                        </a:solidFill>
                        <a:effectLst/>
                        <a:latin typeface="+mn-lt"/>
                      </a:endParaRPr>
                    </a:p>
                  </a:txBody>
                  <a:tcPr marL="7620" marR="7620" marT="7620" marB="0" anchor="ctr"/>
                </a:tc>
                <a:tc>
                  <a:txBody>
                    <a:bodyPr/>
                    <a:lstStyle/>
                    <a:p>
                      <a:pPr algn="ctr" fontAlgn="b"/>
                      <a:endParaRPr lang="tr-TR" sz="1300" b="0" i="0" u="none" strike="noStrike" dirty="0">
                        <a:solidFill>
                          <a:srgbClr val="000000"/>
                        </a:solidFill>
                        <a:effectLst/>
                        <a:latin typeface="+mn-lt"/>
                      </a:endParaRPr>
                    </a:p>
                  </a:txBody>
                  <a:tcPr marL="7620" marR="7620" marT="7620" marB="0" anchor="ctr"/>
                </a:tc>
                <a:tc>
                  <a:txBody>
                    <a:bodyPr/>
                    <a:lstStyle/>
                    <a:p>
                      <a:pPr algn="ctr" fontAlgn="b"/>
                      <a:endParaRPr lang="tr-TR" sz="1300" b="0" i="0" u="none" strike="noStrike" dirty="0">
                        <a:solidFill>
                          <a:srgbClr val="000000"/>
                        </a:solidFill>
                        <a:effectLst/>
                        <a:latin typeface="+mn-lt"/>
                      </a:endParaRPr>
                    </a:p>
                  </a:txBody>
                  <a:tcPr marL="7620" marR="7620" marT="7620" marB="0" anchor="ctr"/>
                </a:tc>
                <a:tc>
                  <a:txBody>
                    <a:bodyPr/>
                    <a:lstStyle/>
                    <a:p>
                      <a:pPr algn="ctr" fontAlgn="b"/>
                      <a:endParaRPr lang="tr-TR" sz="1300" b="0" i="0" u="none" strike="noStrike" dirty="0">
                        <a:solidFill>
                          <a:srgbClr val="000000"/>
                        </a:solidFill>
                        <a:effectLst/>
                        <a:latin typeface="+mn-lt"/>
                      </a:endParaRPr>
                    </a:p>
                  </a:txBody>
                  <a:tcPr marL="7620" marR="7620" marT="7620" marB="0" anchor="ctr"/>
                </a:tc>
                <a:tc>
                  <a:txBody>
                    <a:bodyPr/>
                    <a:lstStyle/>
                    <a:p>
                      <a:pPr algn="ctr" fontAlgn="b"/>
                      <a:endParaRPr lang="tr-TR" sz="1300" b="0" i="0" u="none" strike="noStrike" dirty="0">
                        <a:solidFill>
                          <a:srgbClr val="000000"/>
                        </a:solidFill>
                        <a:effectLst/>
                        <a:latin typeface="+mn-lt"/>
                      </a:endParaRPr>
                    </a:p>
                  </a:txBody>
                  <a:tcPr marL="7620" marR="7620" marT="7620" marB="0" anchor="ctr"/>
                </a:tc>
                <a:tc>
                  <a:txBody>
                    <a:bodyPr/>
                    <a:lstStyle/>
                    <a:p>
                      <a:pPr algn="ctr" fontAlgn="b"/>
                      <a:endParaRPr lang="tr-TR" sz="1300" b="0" i="0" u="none" strike="noStrike" dirty="0">
                        <a:solidFill>
                          <a:srgbClr val="000000"/>
                        </a:solidFill>
                        <a:effectLst/>
                        <a:latin typeface="+mj-lt"/>
                      </a:endParaRPr>
                    </a:p>
                  </a:txBody>
                  <a:tcPr marL="7620" marR="7620" marT="7620" marB="0" anchor="ctr"/>
                </a:tc>
                <a:tc>
                  <a:txBody>
                    <a:bodyPr/>
                    <a:lstStyle/>
                    <a:p>
                      <a:pPr algn="ctr" fontAlgn="b"/>
                      <a:endParaRPr lang="tr-TR" sz="1300" b="0" i="0" u="none" strike="noStrike" dirty="0">
                        <a:solidFill>
                          <a:srgbClr val="000000"/>
                        </a:solidFill>
                        <a:effectLst/>
                        <a:latin typeface="+mj-lt"/>
                      </a:endParaRPr>
                    </a:p>
                  </a:txBody>
                  <a:tcPr marL="7620" marR="7620" marT="7620" marB="0" anchor="ctr"/>
                </a:tc>
                <a:extLst>
                  <a:ext uri="{0D108BD9-81ED-4DB2-BD59-A6C34878D82A}">
                    <a16:rowId xmlns:a16="http://schemas.microsoft.com/office/drawing/2014/main" val="823583446"/>
                  </a:ext>
                </a:extLst>
              </a:tr>
            </a:tbl>
          </a:graphicData>
        </a:graphic>
      </p:graphicFrame>
    </p:spTree>
    <p:extLst>
      <p:ext uri="{BB962C8B-B14F-4D97-AF65-F5344CB8AC3E}">
        <p14:creationId xmlns:p14="http://schemas.microsoft.com/office/powerpoint/2010/main" val="2488775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a:xfrm>
            <a:off x="540000" y="504000"/>
            <a:ext cx="8064000" cy="5853600"/>
          </a:xfrm>
          <a:solidFill>
            <a:srgbClr val="E0E0E0"/>
          </a:solidFill>
        </p:spPr>
        <p:style>
          <a:lnRef idx="1">
            <a:schemeClr val="dk1"/>
          </a:lnRef>
          <a:fillRef idx="2">
            <a:schemeClr val="dk1"/>
          </a:fillRef>
          <a:effectRef idx="1">
            <a:schemeClr val="dk1"/>
          </a:effectRef>
          <a:fontRef idx="minor">
            <a:schemeClr val="dk1"/>
          </a:fontRef>
        </p:style>
        <p:txBody>
          <a:bodyPr>
            <a:normAutofit/>
          </a:bodyPr>
          <a:lstStyle/>
          <a:p>
            <a:pPr marL="514350" indent="-514350"/>
            <a:r>
              <a:rPr lang="tr-TR" sz="3200" b="1" dirty="0">
                <a:latin typeface="Times New Roman" pitchFamily="18" charset="0"/>
                <a:cs typeface="Times New Roman" pitchFamily="18" charset="0"/>
              </a:rPr>
              <a:t>1. BÖLÜM</a:t>
            </a:r>
            <a:br>
              <a:rPr lang="tr-TR" sz="3200" b="1" dirty="0">
                <a:latin typeface="Times New Roman" pitchFamily="18" charset="0"/>
                <a:cs typeface="Times New Roman" pitchFamily="18" charset="0"/>
              </a:rPr>
            </a:br>
            <a:br>
              <a:rPr lang="tr-TR" sz="3200" b="1" dirty="0">
                <a:latin typeface="Times New Roman" pitchFamily="18" charset="0"/>
                <a:cs typeface="Times New Roman" pitchFamily="18" charset="0"/>
              </a:rPr>
            </a:br>
            <a:r>
              <a:rPr lang="tr-TR" sz="3200" b="1" dirty="0">
                <a:latin typeface="Times New Roman" pitchFamily="18" charset="0"/>
                <a:cs typeface="Times New Roman" pitchFamily="18" charset="0"/>
              </a:rPr>
              <a:t>TÜRKİYE EKONOMİSİNİN DEĞERLENDİRİLMESİ</a:t>
            </a:r>
          </a:p>
        </p:txBody>
      </p:sp>
    </p:spTree>
    <p:extLst>
      <p:ext uri="{BB962C8B-B14F-4D97-AF65-F5344CB8AC3E}">
        <p14:creationId xmlns:p14="http://schemas.microsoft.com/office/powerpoint/2010/main" val="3821370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E9147-3A91-D184-AE29-6B18658FA68C}"/>
            </a:ext>
          </a:extLst>
        </p:cNvPr>
        <p:cNvGrpSpPr/>
        <p:nvPr/>
      </p:nvGrpSpPr>
      <p:grpSpPr>
        <a:xfrm>
          <a:off x="0" y="0"/>
          <a:ext cx="0" cy="0"/>
          <a:chOff x="0" y="0"/>
          <a:chExt cx="0" cy="0"/>
        </a:xfrm>
      </p:grpSpPr>
      <p:sp>
        <p:nvSpPr>
          <p:cNvPr id="5" name="4 Başlık">
            <a:extLst>
              <a:ext uri="{FF2B5EF4-FFF2-40B4-BE49-F238E27FC236}">
                <a16:creationId xmlns:a16="http://schemas.microsoft.com/office/drawing/2014/main" id="{6F5CB75D-1B30-610D-BEE1-EDF1DC00E356}"/>
              </a:ext>
            </a:extLst>
          </p:cNvPr>
          <p:cNvSpPr>
            <a:spLocks noGrp="1"/>
          </p:cNvSpPr>
          <p:nvPr>
            <p:ph type="title" idx="4294967295"/>
          </p:nvPr>
        </p:nvSpPr>
        <p:spPr>
          <a:xfrm>
            <a:off x="1" y="56717"/>
            <a:ext cx="8974182" cy="883805"/>
          </a:xfrm>
        </p:spPr>
        <p:txBody>
          <a:bodyPr>
            <a:normAutofit fontScale="90000"/>
          </a:bodyPr>
          <a:lstStyle/>
          <a:p>
            <a:r>
              <a:rPr lang="tr-TR" sz="2700" b="1" dirty="0">
                <a:latin typeface="Times New Roman" pitchFamily="18" charset="0"/>
                <a:cs typeface="Times New Roman" pitchFamily="18" charset="0"/>
              </a:rPr>
              <a:t>29. İTHALATIN SINIFLANDIRILMASI</a:t>
            </a:r>
            <a:r>
              <a:rPr lang="tr-TR" sz="2800" b="1" dirty="0">
                <a:latin typeface="Times New Roman" pitchFamily="18" charset="0"/>
                <a:cs typeface="Times New Roman" pitchFamily="18" charset="0"/>
              </a:rPr>
              <a:t> -</a:t>
            </a:r>
            <a:br>
              <a:rPr lang="tr-TR" sz="2800" b="1" dirty="0">
                <a:latin typeface="Times New Roman" pitchFamily="18" charset="0"/>
                <a:cs typeface="Times New Roman" pitchFamily="18" charset="0"/>
              </a:rPr>
            </a:br>
            <a:r>
              <a:rPr lang="tr-TR" sz="2700" b="1" dirty="0">
                <a:latin typeface="Times New Roman" pitchFamily="18" charset="0"/>
                <a:cs typeface="Times New Roman" pitchFamily="18" charset="0"/>
              </a:rPr>
              <a:t>İTHALAT KALEMLERİ </a:t>
            </a:r>
            <a:r>
              <a:rPr lang="tr-TR" sz="2400" b="1" dirty="0">
                <a:latin typeface="Times New Roman" pitchFamily="18" charset="0"/>
                <a:cs typeface="Times New Roman" pitchFamily="18" charset="0"/>
              </a:rPr>
              <a:t>(GENEL TİCARET SİSTEMİNE GÖRE)</a:t>
            </a:r>
            <a:br>
              <a:rPr lang="tr-TR" sz="2400" b="1" dirty="0">
                <a:latin typeface="Times New Roman" pitchFamily="18" charset="0"/>
                <a:cs typeface="Times New Roman" pitchFamily="18" charset="0"/>
              </a:rPr>
            </a:br>
            <a:r>
              <a:rPr lang="tr-TR" sz="2400" b="1" dirty="0">
                <a:latin typeface="Times New Roman" pitchFamily="18" charset="0"/>
                <a:cs typeface="Times New Roman" pitchFamily="18" charset="0"/>
              </a:rPr>
              <a:t>(Kaynak: 6 Şubat 2025 </a:t>
            </a:r>
            <a:r>
              <a:rPr lang="tr-TR" sz="2400" b="1" dirty="0">
                <a:latin typeface="Times New Roman" pitchFamily="18" charset="0"/>
                <a:cs typeface="Times New Roman" pitchFamily="18" charset="0"/>
                <a:hlinkClick r:id="rId2"/>
              </a:rPr>
              <a:t>www.tuik.gov.tr</a:t>
            </a:r>
            <a:r>
              <a:rPr lang="tr-TR" sz="2400" b="1" dirty="0">
                <a:latin typeface="Times New Roman" pitchFamily="18" charset="0"/>
                <a:cs typeface="Times New Roman" pitchFamily="18" charset="0"/>
              </a:rPr>
              <a:t> )</a:t>
            </a:r>
            <a:endParaRPr lang="tr-TR" dirty="0"/>
          </a:p>
        </p:txBody>
      </p:sp>
      <p:graphicFrame>
        <p:nvGraphicFramePr>
          <p:cNvPr id="4" name="3 İçerik Yer Tutucusu">
            <a:extLst>
              <a:ext uri="{FF2B5EF4-FFF2-40B4-BE49-F238E27FC236}">
                <a16:creationId xmlns:a16="http://schemas.microsoft.com/office/drawing/2014/main" id="{CAB80C49-404C-4A5B-CCE6-ACB277E7B2AE}"/>
              </a:ext>
            </a:extLst>
          </p:cNvPr>
          <p:cNvGraphicFramePr>
            <a:graphicFrameLocks noGrp="1"/>
          </p:cNvGraphicFramePr>
          <p:nvPr>
            <p:ph idx="4294967295"/>
            <p:extLst>
              <p:ext uri="{D42A27DB-BD31-4B8C-83A1-F6EECF244321}">
                <p14:modId xmlns:p14="http://schemas.microsoft.com/office/powerpoint/2010/main" val="643517719"/>
              </p:ext>
            </p:extLst>
          </p:nvPr>
        </p:nvGraphicFramePr>
        <p:xfrm>
          <a:off x="137771" y="1151644"/>
          <a:ext cx="8927851" cy="5640315"/>
        </p:xfrm>
        <a:graphic>
          <a:graphicData uri="http://schemas.openxmlformats.org/drawingml/2006/table">
            <a:tbl>
              <a:tblPr firstRow="1" bandRow="1">
                <a:tableStyleId>{5940675A-B579-460E-94D1-54222C63F5DA}</a:tableStyleId>
              </a:tblPr>
              <a:tblGrid>
                <a:gridCol w="782159">
                  <a:extLst>
                    <a:ext uri="{9D8B030D-6E8A-4147-A177-3AD203B41FA5}">
                      <a16:colId xmlns:a16="http://schemas.microsoft.com/office/drawing/2014/main" val="20000"/>
                    </a:ext>
                  </a:extLst>
                </a:gridCol>
                <a:gridCol w="931876">
                  <a:extLst>
                    <a:ext uri="{9D8B030D-6E8A-4147-A177-3AD203B41FA5}">
                      <a16:colId xmlns:a16="http://schemas.microsoft.com/office/drawing/2014/main" val="20003"/>
                    </a:ext>
                  </a:extLst>
                </a:gridCol>
                <a:gridCol w="813011">
                  <a:extLst>
                    <a:ext uri="{9D8B030D-6E8A-4147-A177-3AD203B41FA5}">
                      <a16:colId xmlns:a16="http://schemas.microsoft.com/office/drawing/2014/main" val="20006"/>
                    </a:ext>
                  </a:extLst>
                </a:gridCol>
                <a:gridCol w="721844">
                  <a:extLst>
                    <a:ext uri="{9D8B030D-6E8A-4147-A177-3AD203B41FA5}">
                      <a16:colId xmlns:a16="http://schemas.microsoft.com/office/drawing/2014/main" val="20004"/>
                    </a:ext>
                  </a:extLst>
                </a:gridCol>
                <a:gridCol w="624904">
                  <a:extLst>
                    <a:ext uri="{9D8B030D-6E8A-4147-A177-3AD203B41FA5}">
                      <a16:colId xmlns:a16="http://schemas.microsoft.com/office/drawing/2014/main" val="20007"/>
                    </a:ext>
                  </a:extLst>
                </a:gridCol>
                <a:gridCol w="676837">
                  <a:extLst>
                    <a:ext uri="{9D8B030D-6E8A-4147-A177-3AD203B41FA5}">
                      <a16:colId xmlns:a16="http://schemas.microsoft.com/office/drawing/2014/main" val="20008"/>
                    </a:ext>
                  </a:extLst>
                </a:gridCol>
                <a:gridCol w="540084">
                  <a:extLst>
                    <a:ext uri="{9D8B030D-6E8A-4147-A177-3AD203B41FA5}">
                      <a16:colId xmlns:a16="http://schemas.microsoft.com/office/drawing/2014/main" val="20009"/>
                    </a:ext>
                  </a:extLst>
                </a:gridCol>
                <a:gridCol w="657795">
                  <a:extLst>
                    <a:ext uri="{9D8B030D-6E8A-4147-A177-3AD203B41FA5}">
                      <a16:colId xmlns:a16="http://schemas.microsoft.com/office/drawing/2014/main" val="20010"/>
                    </a:ext>
                  </a:extLst>
                </a:gridCol>
                <a:gridCol w="690684">
                  <a:extLst>
                    <a:ext uri="{9D8B030D-6E8A-4147-A177-3AD203B41FA5}">
                      <a16:colId xmlns:a16="http://schemas.microsoft.com/office/drawing/2014/main" val="20011"/>
                    </a:ext>
                  </a:extLst>
                </a:gridCol>
                <a:gridCol w="635868">
                  <a:extLst>
                    <a:ext uri="{9D8B030D-6E8A-4147-A177-3AD203B41FA5}">
                      <a16:colId xmlns:a16="http://schemas.microsoft.com/office/drawing/2014/main" val="20012"/>
                    </a:ext>
                  </a:extLst>
                </a:gridCol>
                <a:gridCol w="613942">
                  <a:extLst>
                    <a:ext uri="{9D8B030D-6E8A-4147-A177-3AD203B41FA5}">
                      <a16:colId xmlns:a16="http://schemas.microsoft.com/office/drawing/2014/main" val="20013"/>
                    </a:ext>
                  </a:extLst>
                </a:gridCol>
                <a:gridCol w="624905">
                  <a:extLst>
                    <a:ext uri="{9D8B030D-6E8A-4147-A177-3AD203B41FA5}">
                      <a16:colId xmlns:a16="http://schemas.microsoft.com/office/drawing/2014/main" val="20014"/>
                    </a:ext>
                  </a:extLst>
                </a:gridCol>
                <a:gridCol w="613942">
                  <a:extLst>
                    <a:ext uri="{9D8B030D-6E8A-4147-A177-3AD203B41FA5}">
                      <a16:colId xmlns:a16="http://schemas.microsoft.com/office/drawing/2014/main" val="20015"/>
                    </a:ext>
                  </a:extLst>
                </a:gridCol>
              </a:tblGrid>
              <a:tr h="712800">
                <a:tc>
                  <a:txBody>
                    <a:bodyPr/>
                    <a:lstStyle/>
                    <a:p>
                      <a:pPr algn="ctr"/>
                      <a:r>
                        <a:rPr lang="tr-TR" sz="1450" b="1">
                          <a:solidFill>
                            <a:schemeClr val="tx1"/>
                          </a:solidFill>
                          <a:latin typeface="Trebuchet MS" pitchFamily="34" charset="0"/>
                        </a:rPr>
                        <a:t>AY</a:t>
                      </a:r>
                    </a:p>
                  </a:txBody>
                  <a:tcPr anchor="ctr">
                    <a:solidFill>
                      <a:schemeClr val="accent6">
                        <a:lumMod val="20000"/>
                        <a:lumOff val="80000"/>
                      </a:schemeClr>
                    </a:solidFill>
                  </a:tcPr>
                </a:tc>
                <a:tc>
                  <a:txBody>
                    <a:bodyPr/>
                    <a:lstStyle/>
                    <a:p>
                      <a:pPr algn="l" rtl="0" fontAlgn="ctr"/>
                      <a:r>
                        <a:rPr lang="tr-TR" sz="1200" b="1" i="0" u="none" strike="noStrike" dirty="0">
                          <a:solidFill>
                            <a:srgbClr val="000000"/>
                          </a:solidFill>
                          <a:effectLst/>
                          <a:latin typeface="Trebuchet MS"/>
                        </a:rPr>
                        <a:t>2024 TEMMUZ</a:t>
                      </a:r>
                    </a:p>
                  </a:txBody>
                  <a:tcPr marL="171450" marR="9525" marT="9525" marB="0" anchor="ctr">
                    <a:solidFill>
                      <a:schemeClr val="accent6">
                        <a:lumMod val="20000"/>
                        <a:lumOff val="80000"/>
                      </a:schemeClr>
                    </a:solidFill>
                  </a:tcPr>
                </a:tc>
                <a:tc>
                  <a:txBody>
                    <a:bodyPr/>
                    <a:lstStyle/>
                    <a:p>
                      <a:pPr algn="l" rtl="0" fontAlgn="ctr"/>
                      <a:r>
                        <a:rPr lang="tr-TR" sz="1200" b="1" i="0" u="none" strike="noStrike">
                          <a:solidFill>
                            <a:srgbClr val="000000"/>
                          </a:solidFill>
                          <a:effectLst/>
                          <a:latin typeface="Trebuchet MS"/>
                        </a:rPr>
                        <a:t>TEMMUZ ORAN %</a:t>
                      </a:r>
                    </a:p>
                  </a:txBody>
                  <a:tcPr marL="171450" marR="9525" marT="9525" marB="0" anchor="ctr">
                    <a:solidFill>
                      <a:schemeClr val="accent3">
                        <a:lumMod val="20000"/>
                        <a:lumOff val="80000"/>
                      </a:schemeClr>
                    </a:solidFill>
                  </a:tcPr>
                </a:tc>
                <a:tc>
                  <a:txBody>
                    <a:bodyPr/>
                    <a:lstStyle/>
                    <a:p>
                      <a:pPr algn="l" rtl="0" fontAlgn="ctr"/>
                      <a:r>
                        <a:rPr lang="tr-TR" sz="1200" b="1" i="0" u="none" strike="noStrike" dirty="0">
                          <a:solidFill>
                            <a:srgbClr val="000000"/>
                          </a:solidFill>
                          <a:effectLst/>
                          <a:latin typeface="Trebuchet MS"/>
                        </a:rPr>
                        <a:t>2024 AĞUSTOS</a:t>
                      </a:r>
                    </a:p>
                  </a:txBody>
                  <a:tcPr marL="171450" marR="9525" marT="9525" marB="0" anchor="ctr">
                    <a:solidFill>
                      <a:schemeClr val="accent6">
                        <a:lumMod val="20000"/>
                        <a:lumOff val="80000"/>
                      </a:schemeClr>
                    </a:solidFill>
                  </a:tcPr>
                </a:tc>
                <a:tc>
                  <a:txBody>
                    <a:bodyPr/>
                    <a:lstStyle/>
                    <a:p>
                      <a:pPr algn="l" rtl="0" fontAlgn="ctr"/>
                      <a:r>
                        <a:rPr lang="tr-TR" sz="1200" b="1" i="0" u="none" strike="noStrike">
                          <a:solidFill>
                            <a:srgbClr val="000000"/>
                          </a:solidFill>
                          <a:effectLst/>
                          <a:latin typeface="Trebuchet MS"/>
                        </a:rPr>
                        <a:t>AĞUSTOS ORAN %</a:t>
                      </a:r>
                    </a:p>
                  </a:txBody>
                  <a:tcPr marL="171450" marR="9525" marT="9525" marB="0" anchor="ctr">
                    <a:solidFill>
                      <a:schemeClr val="accent3">
                        <a:lumMod val="20000"/>
                        <a:lumOff val="80000"/>
                      </a:schemeClr>
                    </a:solidFill>
                  </a:tcPr>
                </a:tc>
                <a:tc>
                  <a:txBody>
                    <a:bodyPr/>
                    <a:lstStyle/>
                    <a:p>
                      <a:pPr algn="l" rtl="0" fontAlgn="ctr"/>
                      <a:r>
                        <a:rPr lang="tr-TR" sz="1200" b="1" i="0" u="none" strike="noStrike" dirty="0">
                          <a:solidFill>
                            <a:srgbClr val="000000"/>
                          </a:solidFill>
                          <a:effectLst/>
                          <a:latin typeface="Trebuchet MS"/>
                        </a:rPr>
                        <a:t>2024 EYLÜL</a:t>
                      </a:r>
                    </a:p>
                  </a:txBody>
                  <a:tcPr marL="171450" marR="9525" marT="9525" marB="0" anchor="ctr">
                    <a:solidFill>
                      <a:schemeClr val="accent6">
                        <a:lumMod val="20000"/>
                        <a:lumOff val="80000"/>
                      </a:schemeClr>
                    </a:solidFill>
                  </a:tcPr>
                </a:tc>
                <a:tc>
                  <a:txBody>
                    <a:bodyPr/>
                    <a:lstStyle/>
                    <a:p>
                      <a:pPr algn="l" rtl="0" fontAlgn="ctr"/>
                      <a:r>
                        <a:rPr lang="tr-TR" sz="1200" b="1" i="0" u="none" strike="noStrike">
                          <a:solidFill>
                            <a:srgbClr val="000000"/>
                          </a:solidFill>
                          <a:effectLst/>
                          <a:latin typeface="Trebuchet MS"/>
                        </a:rPr>
                        <a:t>EYLÜL ORAN %</a:t>
                      </a:r>
                    </a:p>
                  </a:txBody>
                  <a:tcPr marL="171450" marR="9525" marT="9525" marB="0" anchor="ctr">
                    <a:solidFill>
                      <a:schemeClr val="accent3">
                        <a:lumMod val="20000"/>
                        <a:lumOff val="80000"/>
                      </a:schemeClr>
                    </a:solidFill>
                  </a:tcPr>
                </a:tc>
                <a:tc>
                  <a:txBody>
                    <a:bodyPr/>
                    <a:lstStyle/>
                    <a:p>
                      <a:pPr algn="l" rtl="0" fontAlgn="ctr"/>
                      <a:r>
                        <a:rPr lang="tr-TR" sz="1200" b="1" i="0" u="none" strike="noStrike" dirty="0">
                          <a:solidFill>
                            <a:srgbClr val="000000"/>
                          </a:solidFill>
                          <a:effectLst/>
                          <a:latin typeface="Trebuchet MS"/>
                        </a:rPr>
                        <a:t>2024</a:t>
                      </a:r>
                      <a:endParaRPr lang="tr-TR" sz="1200" b="1" i="0" u="none" strike="noStrike" baseline="0" dirty="0">
                        <a:solidFill>
                          <a:srgbClr val="000000"/>
                        </a:solidFill>
                        <a:effectLst/>
                        <a:latin typeface="Trebuchet MS"/>
                      </a:endParaRPr>
                    </a:p>
                    <a:p>
                      <a:pPr algn="l" rtl="0" fontAlgn="ctr"/>
                      <a:r>
                        <a:rPr lang="tr-TR" sz="1200" b="1" i="0" u="none" strike="noStrike" dirty="0">
                          <a:solidFill>
                            <a:srgbClr val="000000"/>
                          </a:solidFill>
                          <a:effectLst/>
                          <a:latin typeface="Trebuchet MS"/>
                        </a:rPr>
                        <a:t>EKİM</a:t>
                      </a:r>
                    </a:p>
                  </a:txBody>
                  <a:tcPr marL="171450" marR="9525" marT="9525" marB="0" anchor="ctr">
                    <a:solidFill>
                      <a:schemeClr val="accent6">
                        <a:lumMod val="20000"/>
                        <a:lumOff val="80000"/>
                      </a:schemeClr>
                    </a:solidFill>
                  </a:tcPr>
                </a:tc>
                <a:tc>
                  <a:txBody>
                    <a:bodyPr/>
                    <a:lstStyle/>
                    <a:p>
                      <a:pPr algn="l" rtl="0" fontAlgn="ctr"/>
                      <a:r>
                        <a:rPr lang="tr-TR" sz="1200" b="1" i="0" u="none" strike="noStrike">
                          <a:solidFill>
                            <a:srgbClr val="000000"/>
                          </a:solidFill>
                          <a:effectLst/>
                          <a:latin typeface="Trebuchet MS"/>
                        </a:rPr>
                        <a:t> EKİM ORAN %</a:t>
                      </a:r>
                    </a:p>
                  </a:txBody>
                  <a:tcPr marL="171450" marR="9525" marT="9525" marB="0" anchor="ctr">
                    <a:solidFill>
                      <a:schemeClr val="accent3">
                        <a:lumMod val="20000"/>
                        <a:lumOff val="80000"/>
                      </a:schemeClr>
                    </a:solidFill>
                  </a:tcPr>
                </a:tc>
                <a:tc>
                  <a:txBody>
                    <a:bodyPr/>
                    <a:lstStyle/>
                    <a:p>
                      <a:pPr algn="l" rtl="0" fontAlgn="ctr"/>
                      <a:r>
                        <a:rPr lang="tr-TR" sz="1200" b="1" i="0" u="none" strike="noStrike" dirty="0">
                          <a:solidFill>
                            <a:srgbClr val="000000"/>
                          </a:solidFill>
                          <a:effectLst/>
                          <a:latin typeface="Trebuchet MS"/>
                        </a:rPr>
                        <a:t>2024 KASIM</a:t>
                      </a:r>
                    </a:p>
                  </a:txBody>
                  <a:tcPr marL="171450" marR="9525" marT="9525" marB="0" anchor="ctr">
                    <a:solidFill>
                      <a:schemeClr val="accent6">
                        <a:lumMod val="20000"/>
                        <a:lumOff val="80000"/>
                      </a:schemeClr>
                    </a:solidFill>
                  </a:tcPr>
                </a:tc>
                <a:tc>
                  <a:txBody>
                    <a:bodyPr/>
                    <a:lstStyle/>
                    <a:p>
                      <a:pPr algn="l" rtl="0" fontAlgn="ctr"/>
                      <a:r>
                        <a:rPr lang="tr-TR" sz="1200" b="1" i="0" u="none" strike="noStrike" dirty="0">
                          <a:solidFill>
                            <a:srgbClr val="000000"/>
                          </a:solidFill>
                          <a:effectLst/>
                          <a:latin typeface="Trebuchet MS"/>
                        </a:rPr>
                        <a:t>KASIM ORAN %</a:t>
                      </a:r>
                    </a:p>
                  </a:txBody>
                  <a:tcPr marL="171450" marR="9525" marT="9525" marB="0" anchor="ctr">
                    <a:solidFill>
                      <a:schemeClr val="accent3">
                        <a:lumMod val="20000"/>
                        <a:lumOff val="80000"/>
                      </a:schemeClr>
                    </a:solidFill>
                  </a:tcPr>
                </a:tc>
                <a:tc>
                  <a:txBody>
                    <a:bodyPr/>
                    <a:lstStyle/>
                    <a:p>
                      <a:pPr algn="l" rtl="0" fontAlgn="ctr"/>
                      <a:r>
                        <a:rPr lang="tr-TR" sz="1200" b="1" i="0" u="none" strike="noStrike" dirty="0">
                          <a:solidFill>
                            <a:srgbClr val="000000"/>
                          </a:solidFill>
                          <a:effectLst/>
                          <a:latin typeface="Trebuchet MS"/>
                        </a:rPr>
                        <a:t>2024 ARALIK</a:t>
                      </a:r>
                    </a:p>
                  </a:txBody>
                  <a:tcPr marL="171450" marR="9525" marT="9525" marB="0" anchor="ctr">
                    <a:solidFill>
                      <a:schemeClr val="accent6">
                        <a:lumMod val="20000"/>
                        <a:lumOff val="80000"/>
                      </a:schemeClr>
                    </a:solidFill>
                  </a:tcPr>
                </a:tc>
                <a:tc>
                  <a:txBody>
                    <a:bodyPr/>
                    <a:lstStyle/>
                    <a:p>
                      <a:pPr algn="l" rtl="0" fontAlgn="ctr"/>
                      <a:r>
                        <a:rPr lang="tr-TR" sz="1200" b="1" i="0" u="none" strike="noStrike">
                          <a:solidFill>
                            <a:srgbClr val="000000"/>
                          </a:solidFill>
                          <a:effectLst/>
                          <a:latin typeface="Trebuchet MS"/>
                        </a:rPr>
                        <a:t>ARALIK</a:t>
                      </a:r>
                    </a:p>
                    <a:p>
                      <a:pPr algn="l" rtl="0" fontAlgn="ctr"/>
                      <a:r>
                        <a:rPr lang="tr-TR" sz="1200" b="1" i="0" u="none" strike="noStrike">
                          <a:solidFill>
                            <a:srgbClr val="000000"/>
                          </a:solidFill>
                          <a:effectLst/>
                          <a:latin typeface="Trebuchet MS"/>
                        </a:rPr>
                        <a:t>ORAN %</a:t>
                      </a:r>
                    </a:p>
                  </a:txBody>
                  <a:tcPr marL="171450" marR="9525" marT="9525" marB="0" anchor="ctr">
                    <a:solidFill>
                      <a:schemeClr val="accent3">
                        <a:lumMod val="20000"/>
                        <a:lumOff val="80000"/>
                      </a:schemeClr>
                    </a:solidFill>
                  </a:tcPr>
                </a:tc>
                <a:extLst>
                  <a:ext uri="{0D108BD9-81ED-4DB2-BD59-A6C34878D82A}">
                    <a16:rowId xmlns:a16="http://schemas.microsoft.com/office/drawing/2014/main" val="10001"/>
                  </a:ext>
                </a:extLst>
              </a:tr>
              <a:tr h="1258754">
                <a:tc>
                  <a:txBody>
                    <a:bodyPr/>
                    <a:lstStyle/>
                    <a:p>
                      <a:pPr algn="l" rtl="0" fontAlgn="ctr"/>
                      <a:r>
                        <a:rPr lang="tr-TR" sz="1200" b="1" i="0" u="none" strike="noStrike">
                          <a:solidFill>
                            <a:srgbClr val="000000"/>
                          </a:solidFill>
                          <a:effectLst/>
                          <a:latin typeface="Trebuchet MS"/>
                        </a:rPr>
                        <a:t>YATIRIM (SERMAYE) MALLARI </a:t>
                      </a:r>
                    </a:p>
                  </a:txBody>
                  <a:tcPr marL="9525" marR="9525" marT="9525" marB="0" anchor="ctr"/>
                </a:tc>
                <a:tc>
                  <a:txBody>
                    <a:bodyPr/>
                    <a:lstStyle/>
                    <a:p>
                      <a:pPr algn="ctr" fontAlgn="b"/>
                      <a:r>
                        <a:rPr lang="tr-TR" sz="1450" b="0" i="0" u="none" strike="noStrike" dirty="0">
                          <a:effectLst/>
                          <a:latin typeface="Trebuchet MS" panose="020B0603020202020204" pitchFamily="34" charset="0"/>
                        </a:rPr>
                        <a:t>4.741    </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15,9</a:t>
                      </a:r>
                    </a:p>
                  </a:txBody>
                  <a:tcPr marL="7620" marR="7620" marT="7620" marB="0" anchor="ctr">
                    <a:solidFill>
                      <a:schemeClr val="bg1"/>
                    </a:solidFill>
                  </a:tcPr>
                </a:tc>
                <a:tc>
                  <a:txBody>
                    <a:bodyPr/>
                    <a:lstStyle/>
                    <a:p>
                      <a:pPr algn="ctr" fontAlgn="b"/>
                      <a:r>
                        <a:rPr lang="tr-TR" sz="1450" b="0" i="0" u="none" strike="noStrike" dirty="0">
                          <a:effectLst/>
                          <a:latin typeface="Trebuchet MS" panose="020B0603020202020204" pitchFamily="34" charset="0"/>
                        </a:rPr>
                        <a:t>4.023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14,9</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4.356    </a:t>
                      </a:r>
                    </a:p>
                  </a:txBody>
                  <a:tcPr marL="7620" marR="7620" marT="7620" marB="0" anchor="ctr"/>
                </a:tc>
                <a:tc>
                  <a:txBody>
                    <a:bodyPr/>
                    <a:lstStyle/>
                    <a:p>
                      <a:pPr algn="ctr" fontAlgn="b"/>
                      <a:r>
                        <a:rPr lang="tr-TR" sz="1450" b="0" i="0" u="none" strike="noStrike">
                          <a:effectLst/>
                          <a:latin typeface="Trebuchet MS" panose="020B0603020202020204" pitchFamily="34" charset="0"/>
                        </a:rPr>
                        <a:t>16,1</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4.197    </a:t>
                      </a:r>
                    </a:p>
                  </a:txBody>
                  <a:tcPr marL="7620" marR="7620" marT="7620" marB="0" anchor="ctr">
                    <a:noFill/>
                  </a:tcPr>
                </a:tc>
                <a:tc>
                  <a:txBody>
                    <a:bodyPr/>
                    <a:lstStyle/>
                    <a:p>
                      <a:pPr algn="ctr" fontAlgn="b"/>
                      <a:r>
                        <a:rPr lang="tr-TR" sz="1450" b="0" i="0" u="none" strike="noStrike">
                          <a:effectLst/>
                          <a:latin typeface="Trebuchet MS" panose="020B0603020202020204" pitchFamily="34" charset="0"/>
                        </a:rPr>
                        <a:t>14,3</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4.128    </a:t>
                      </a:r>
                    </a:p>
                  </a:txBody>
                  <a:tcPr marL="7620" marR="7620" marT="7620" marB="0" anchor="ctr">
                    <a:noFill/>
                  </a:tcPr>
                </a:tc>
                <a:tc>
                  <a:txBody>
                    <a:bodyPr/>
                    <a:lstStyle/>
                    <a:p>
                      <a:pPr algn="ctr" fontAlgn="b"/>
                      <a:r>
                        <a:rPr lang="tr-TR" sz="1450" b="0" i="0" u="none" strike="noStrike">
                          <a:effectLst/>
                          <a:latin typeface="Trebuchet MS" panose="020B0603020202020204" pitchFamily="34" charset="0"/>
                        </a:rPr>
                        <a:t>13,9</a:t>
                      </a:r>
                    </a:p>
                  </a:txBody>
                  <a:tcPr marL="7620" marR="7620" marT="7620" marB="0" anchor="ctr">
                    <a:noFill/>
                  </a:tcPr>
                </a:tc>
                <a:tc>
                  <a:txBody>
                    <a:bodyPr/>
                    <a:lstStyle/>
                    <a:p>
                      <a:pPr algn="ctr" fontAlgn="ctr"/>
                      <a:r>
                        <a:rPr lang="tr-TR" sz="1450" b="0" i="0" u="none" strike="noStrike" kern="1200" dirty="0">
                          <a:solidFill>
                            <a:srgbClr val="000000"/>
                          </a:solidFill>
                          <a:effectLst/>
                          <a:latin typeface="Trebuchet MS" panose="020B0603020202020204" pitchFamily="34" charset="0"/>
                          <a:ea typeface="+mn-ea"/>
                          <a:cs typeface="+mn-cs"/>
                        </a:rPr>
                        <a:t>4.622</a:t>
                      </a:r>
                    </a:p>
                  </a:txBody>
                  <a:tcPr marL="9525" marR="9525" marT="9525" marB="0" anchor="ctr">
                    <a:noFill/>
                  </a:tcPr>
                </a:tc>
                <a:tc>
                  <a:txBody>
                    <a:bodyPr/>
                    <a:lstStyle/>
                    <a:p>
                      <a:pPr algn="ctr" fontAlgn="b"/>
                      <a:r>
                        <a:rPr lang="tr-TR" sz="1450" b="0" i="0" u="none" strike="noStrike">
                          <a:effectLst/>
                          <a:latin typeface="Trebuchet MS" panose="020B0603020202020204" pitchFamily="34" charset="0"/>
                        </a:rPr>
                        <a:t>14,3</a:t>
                      </a:r>
                    </a:p>
                  </a:txBody>
                  <a:tcPr marL="7620" marR="7620" marT="7620" marB="0" anchor="ctr">
                    <a:noFill/>
                  </a:tcPr>
                </a:tc>
                <a:extLst>
                  <a:ext uri="{0D108BD9-81ED-4DB2-BD59-A6C34878D82A}">
                    <a16:rowId xmlns:a16="http://schemas.microsoft.com/office/drawing/2014/main" val="10002"/>
                  </a:ext>
                </a:extLst>
              </a:tr>
              <a:tr h="1281645">
                <a:tc>
                  <a:txBody>
                    <a:bodyPr/>
                    <a:lstStyle/>
                    <a:p>
                      <a:pPr algn="l" rtl="0" fontAlgn="ctr"/>
                      <a:r>
                        <a:rPr lang="tr-TR" sz="1200" b="1" i="0" u="none" strike="noStrike">
                          <a:solidFill>
                            <a:srgbClr val="000000"/>
                          </a:solidFill>
                          <a:effectLst/>
                          <a:latin typeface="Trebuchet MS"/>
                        </a:rPr>
                        <a:t>HAM MADDE (ARA MALLAR)</a:t>
                      </a:r>
                    </a:p>
                  </a:txBody>
                  <a:tcPr marL="9525" marR="9525" marT="9525" marB="0" anchor="ctr"/>
                </a:tc>
                <a:tc>
                  <a:txBody>
                    <a:bodyPr/>
                    <a:lstStyle/>
                    <a:p>
                      <a:pPr algn="ctr" fontAlgn="b"/>
                      <a:r>
                        <a:rPr lang="tr-TR" sz="1450" b="0" i="0" u="none" strike="noStrike" dirty="0">
                          <a:effectLst/>
                          <a:latin typeface="Trebuchet MS" panose="020B0603020202020204" pitchFamily="34" charset="0"/>
                        </a:rPr>
                        <a:t>20.453    </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68,6</a:t>
                      </a:r>
                    </a:p>
                  </a:txBody>
                  <a:tcPr marL="7620" marR="7620" marT="7620" marB="0" anchor="ctr">
                    <a:solidFill>
                      <a:schemeClr val="bg1"/>
                    </a:solidFill>
                  </a:tcPr>
                </a:tc>
                <a:tc>
                  <a:txBody>
                    <a:bodyPr/>
                    <a:lstStyle/>
                    <a:p>
                      <a:pPr algn="ctr" fontAlgn="b"/>
                      <a:r>
                        <a:rPr lang="tr-TR" sz="1450" b="0" i="0" u="none" strike="noStrike" dirty="0">
                          <a:effectLst/>
                          <a:latin typeface="Trebuchet MS" panose="020B0603020202020204" pitchFamily="34" charset="0"/>
                        </a:rPr>
                        <a:t>18.832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69,6</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18.367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67,7</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20.062    </a:t>
                      </a:r>
                    </a:p>
                  </a:txBody>
                  <a:tcPr marL="7620" marR="7620" marT="7620" marB="0" anchor="ctr">
                    <a:noFill/>
                  </a:tcPr>
                </a:tc>
                <a:tc>
                  <a:txBody>
                    <a:bodyPr/>
                    <a:lstStyle/>
                    <a:p>
                      <a:pPr algn="ctr" fontAlgn="b"/>
                      <a:r>
                        <a:rPr lang="tr-TR" sz="1450" b="0" i="0" u="none" strike="noStrike">
                          <a:effectLst/>
                          <a:latin typeface="Trebuchet MS" panose="020B0603020202020204" pitchFamily="34" charset="0"/>
                        </a:rPr>
                        <a:t>68,2</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20.373    </a:t>
                      </a:r>
                    </a:p>
                  </a:txBody>
                  <a:tcPr marL="7620" marR="7620" marT="7620" marB="0" anchor="ctr">
                    <a:noFill/>
                  </a:tcPr>
                </a:tc>
                <a:tc>
                  <a:txBody>
                    <a:bodyPr/>
                    <a:lstStyle/>
                    <a:p>
                      <a:pPr algn="ctr" fontAlgn="b"/>
                      <a:r>
                        <a:rPr lang="tr-TR" sz="1450" b="0" i="0" u="none" strike="noStrike">
                          <a:effectLst/>
                          <a:latin typeface="Trebuchet MS" panose="020B0603020202020204" pitchFamily="34" charset="0"/>
                        </a:rPr>
                        <a:t>68,5</a:t>
                      </a:r>
                    </a:p>
                  </a:txBody>
                  <a:tcPr marL="7620" marR="7620" marT="7620" marB="0" anchor="ctr">
                    <a:noFill/>
                  </a:tcPr>
                </a:tc>
                <a:tc>
                  <a:txBody>
                    <a:bodyPr/>
                    <a:lstStyle/>
                    <a:p>
                      <a:pPr algn="ctr" fontAlgn="ctr"/>
                      <a:r>
                        <a:rPr lang="tr-TR" sz="1450" b="0" i="0" u="none" strike="noStrike" kern="1200" dirty="0">
                          <a:solidFill>
                            <a:srgbClr val="000000"/>
                          </a:solidFill>
                          <a:effectLst/>
                          <a:latin typeface="Trebuchet MS" panose="020B0603020202020204" pitchFamily="34" charset="0"/>
                          <a:ea typeface="+mn-ea"/>
                          <a:cs typeface="+mn-cs"/>
                        </a:rPr>
                        <a:t>22.113</a:t>
                      </a:r>
                    </a:p>
                  </a:txBody>
                  <a:tcPr marL="9525" marR="9525" marT="9525" marB="0" anchor="ctr">
                    <a:noFill/>
                  </a:tcPr>
                </a:tc>
                <a:tc>
                  <a:txBody>
                    <a:bodyPr/>
                    <a:lstStyle/>
                    <a:p>
                      <a:pPr algn="ctr" fontAlgn="b"/>
                      <a:r>
                        <a:rPr lang="tr-TR" sz="1450" b="0" i="0" u="none" strike="noStrike">
                          <a:effectLst/>
                          <a:latin typeface="Trebuchet MS" panose="020B0603020202020204" pitchFamily="34" charset="0"/>
                        </a:rPr>
                        <a:t>68,6</a:t>
                      </a:r>
                    </a:p>
                  </a:txBody>
                  <a:tcPr marL="7620" marR="7620" marT="7620" marB="0" anchor="ctr">
                    <a:noFill/>
                  </a:tcPr>
                </a:tc>
                <a:extLst>
                  <a:ext uri="{0D108BD9-81ED-4DB2-BD59-A6C34878D82A}">
                    <a16:rowId xmlns:a16="http://schemas.microsoft.com/office/drawing/2014/main" val="10003"/>
                  </a:ext>
                </a:extLst>
              </a:tr>
              <a:tr h="1244497">
                <a:tc>
                  <a:txBody>
                    <a:bodyPr/>
                    <a:lstStyle/>
                    <a:p>
                      <a:pPr algn="l" rtl="0" fontAlgn="ctr"/>
                      <a:r>
                        <a:rPr lang="tr-TR" sz="1200" b="1" i="0" u="none" strike="noStrike" dirty="0">
                          <a:solidFill>
                            <a:srgbClr val="000000"/>
                          </a:solidFill>
                          <a:effectLst/>
                          <a:latin typeface="Trebuchet MS"/>
                        </a:rPr>
                        <a:t>TÜKETİM MALLARI </a:t>
                      </a:r>
                    </a:p>
                  </a:txBody>
                  <a:tcPr marL="9525" marR="9525" marT="9525" marB="0" anchor="ctr">
                    <a:noFill/>
                  </a:tcPr>
                </a:tc>
                <a:tc>
                  <a:txBody>
                    <a:bodyPr/>
                    <a:lstStyle/>
                    <a:p>
                      <a:pPr algn="ctr" fontAlgn="b"/>
                      <a:r>
                        <a:rPr lang="tr-TR" sz="1450" b="0" i="0" u="none" strike="noStrike" dirty="0">
                          <a:effectLst/>
                          <a:latin typeface="Trebuchet MS" panose="020B0603020202020204" pitchFamily="34" charset="0"/>
                        </a:rPr>
                        <a:t>4.561    </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15,3</a:t>
                      </a:r>
                    </a:p>
                  </a:txBody>
                  <a:tcPr marL="7620" marR="7620" marT="7620" marB="0" anchor="ctr">
                    <a:solidFill>
                      <a:srgbClr val="FFFF00"/>
                    </a:solidFill>
                  </a:tcPr>
                </a:tc>
                <a:tc>
                  <a:txBody>
                    <a:bodyPr/>
                    <a:lstStyle/>
                    <a:p>
                      <a:pPr algn="ctr" fontAlgn="b"/>
                      <a:r>
                        <a:rPr lang="tr-TR" sz="1450" b="0" i="0" u="none" strike="noStrike" dirty="0">
                          <a:effectLst/>
                          <a:latin typeface="Trebuchet MS" panose="020B0603020202020204" pitchFamily="34" charset="0"/>
                        </a:rPr>
                        <a:t>4.171    </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15,4</a:t>
                      </a:r>
                    </a:p>
                  </a:txBody>
                  <a:tcPr marL="7620" marR="7620" marT="7620" marB="0" anchor="ctr">
                    <a:solidFill>
                      <a:srgbClr val="FFFF00"/>
                    </a:solidFill>
                  </a:tcPr>
                </a:tc>
                <a:tc>
                  <a:txBody>
                    <a:bodyPr/>
                    <a:lstStyle/>
                    <a:p>
                      <a:pPr algn="ctr" fontAlgn="b"/>
                      <a:r>
                        <a:rPr lang="tr-TR" sz="1450" b="0" i="0" u="none" strike="noStrike" dirty="0">
                          <a:effectLst/>
                          <a:latin typeface="Trebuchet MS" panose="020B0603020202020204" pitchFamily="34" charset="0"/>
                        </a:rPr>
                        <a:t>4.227    </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15,6</a:t>
                      </a:r>
                    </a:p>
                  </a:txBody>
                  <a:tcPr marL="7620" marR="7620" marT="7620" marB="0" anchor="ctr">
                    <a:solidFill>
                      <a:srgbClr val="FFFF00"/>
                    </a:solidFill>
                  </a:tcPr>
                </a:tc>
                <a:tc>
                  <a:txBody>
                    <a:bodyPr/>
                    <a:lstStyle/>
                    <a:p>
                      <a:pPr algn="ctr" fontAlgn="b"/>
                      <a:r>
                        <a:rPr lang="tr-TR" sz="1450" b="0" i="0" u="none" strike="noStrike" dirty="0">
                          <a:effectLst/>
                          <a:latin typeface="Trebuchet MS" panose="020B0603020202020204" pitchFamily="34" charset="0"/>
                        </a:rPr>
                        <a:t>5.103    </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17,4</a:t>
                      </a:r>
                    </a:p>
                  </a:txBody>
                  <a:tcPr marL="7620" marR="7620" marT="7620" marB="0" anchor="ctr">
                    <a:solidFill>
                      <a:srgbClr val="FFFF00"/>
                    </a:solidFill>
                  </a:tcPr>
                </a:tc>
                <a:tc>
                  <a:txBody>
                    <a:bodyPr/>
                    <a:lstStyle/>
                    <a:p>
                      <a:pPr algn="ctr" fontAlgn="b"/>
                      <a:r>
                        <a:rPr lang="tr-TR" sz="1450" b="0" i="0" u="none" strike="noStrike" dirty="0">
                          <a:effectLst/>
                          <a:latin typeface="Trebuchet MS" panose="020B0603020202020204" pitchFamily="34" charset="0"/>
                        </a:rPr>
                        <a:t>5.154    </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17,3</a:t>
                      </a:r>
                    </a:p>
                  </a:txBody>
                  <a:tcPr marL="7620" marR="7620" marT="7620" marB="0" anchor="ctr">
                    <a:solidFill>
                      <a:srgbClr val="FFFF00"/>
                    </a:solidFill>
                  </a:tcPr>
                </a:tc>
                <a:tc>
                  <a:txBody>
                    <a:bodyPr/>
                    <a:lstStyle/>
                    <a:p>
                      <a:pPr algn="ctr" fontAlgn="ctr"/>
                      <a:r>
                        <a:rPr lang="tr-TR" sz="1450" b="0" i="0" u="none" strike="noStrike" kern="1200" dirty="0">
                          <a:solidFill>
                            <a:srgbClr val="000000"/>
                          </a:solidFill>
                          <a:effectLst/>
                          <a:latin typeface="Trebuchet MS" panose="020B0603020202020204" pitchFamily="34" charset="0"/>
                          <a:ea typeface="+mn-ea"/>
                          <a:cs typeface="+mn-cs"/>
                        </a:rPr>
                        <a:t>5.420</a:t>
                      </a:r>
                    </a:p>
                  </a:txBody>
                  <a:tcPr marL="9525" marR="9525" marT="9525" marB="0" anchor="ctr">
                    <a:noFill/>
                  </a:tcPr>
                </a:tc>
                <a:tc>
                  <a:txBody>
                    <a:bodyPr/>
                    <a:lstStyle/>
                    <a:p>
                      <a:pPr algn="ctr" fontAlgn="b"/>
                      <a:r>
                        <a:rPr lang="tr-TR" sz="1450" b="0" i="0" u="none" strike="noStrike" dirty="0">
                          <a:effectLst/>
                          <a:latin typeface="Trebuchet MS" panose="020B0603020202020204" pitchFamily="34" charset="0"/>
                        </a:rPr>
                        <a:t>16,8</a:t>
                      </a:r>
                    </a:p>
                  </a:txBody>
                  <a:tcPr marL="7620" marR="7620" marT="7620" marB="0" anchor="ctr">
                    <a:solidFill>
                      <a:srgbClr val="FFFF00"/>
                    </a:solidFill>
                  </a:tcPr>
                </a:tc>
                <a:extLst>
                  <a:ext uri="{0D108BD9-81ED-4DB2-BD59-A6C34878D82A}">
                    <a16:rowId xmlns:a16="http://schemas.microsoft.com/office/drawing/2014/main" val="10004"/>
                  </a:ext>
                </a:extLst>
              </a:tr>
              <a:tr h="662889">
                <a:tc>
                  <a:txBody>
                    <a:bodyPr/>
                    <a:lstStyle/>
                    <a:p>
                      <a:pPr algn="l" rtl="0" fontAlgn="ctr"/>
                      <a:r>
                        <a:rPr lang="tr-TR" sz="1200" b="1" i="0" u="none" strike="noStrike">
                          <a:solidFill>
                            <a:srgbClr val="000000"/>
                          </a:solidFill>
                          <a:effectLst/>
                          <a:latin typeface="Trebuchet MS"/>
                        </a:rPr>
                        <a:t>DİĞER </a:t>
                      </a:r>
                    </a:p>
                  </a:txBody>
                  <a:tcPr marL="9525" marR="9525" marT="9525" marB="0" anchor="ctr"/>
                </a:tc>
                <a:tc>
                  <a:txBody>
                    <a:bodyPr/>
                    <a:lstStyle/>
                    <a:p>
                      <a:pPr algn="ctr" fontAlgn="b"/>
                      <a:r>
                        <a:rPr lang="tr-TR" sz="1450" b="0" i="0" u="none" strike="noStrike" dirty="0">
                          <a:effectLst/>
                          <a:latin typeface="Trebuchet MS" panose="020B0603020202020204" pitchFamily="34" charset="0"/>
                        </a:rPr>
                        <a:t>48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0,2</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13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0,0</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164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0,6</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45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0,2</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92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0,3</a:t>
                      </a:r>
                    </a:p>
                  </a:txBody>
                  <a:tcPr marL="7620" marR="7620" marT="7620" marB="0" anchor="ctr"/>
                </a:tc>
                <a:tc>
                  <a:txBody>
                    <a:bodyPr/>
                    <a:lstStyle/>
                    <a:p>
                      <a:pPr algn="ctr" fontAlgn="ctr"/>
                      <a:r>
                        <a:rPr lang="tr-TR" sz="1450" b="0" i="0" u="none" strike="noStrike" kern="1200" dirty="0">
                          <a:solidFill>
                            <a:srgbClr val="000000"/>
                          </a:solidFill>
                          <a:effectLst/>
                          <a:latin typeface="Trebuchet MS" panose="020B0603020202020204" pitchFamily="34" charset="0"/>
                          <a:ea typeface="+mn-ea"/>
                          <a:cs typeface="+mn-cs"/>
                        </a:rPr>
                        <a:t>65</a:t>
                      </a:r>
                    </a:p>
                  </a:txBody>
                  <a:tcPr marL="9525" marR="9525" marT="9525" marB="0" anchor="ctr"/>
                </a:tc>
                <a:tc>
                  <a:txBody>
                    <a:bodyPr/>
                    <a:lstStyle/>
                    <a:p>
                      <a:pPr algn="ctr" fontAlgn="b"/>
                      <a:r>
                        <a:rPr lang="tr-TR" sz="1450" b="0" i="0" u="none" strike="noStrike" dirty="0">
                          <a:effectLst/>
                          <a:latin typeface="Trebuchet MS" panose="020B0603020202020204" pitchFamily="34" charset="0"/>
                        </a:rPr>
                        <a:t>0,2</a:t>
                      </a:r>
                    </a:p>
                  </a:txBody>
                  <a:tcPr marL="7620" marR="7620" marT="7620" marB="0" anchor="ctr"/>
                </a:tc>
                <a:extLst>
                  <a:ext uri="{0D108BD9-81ED-4DB2-BD59-A6C34878D82A}">
                    <a16:rowId xmlns:a16="http://schemas.microsoft.com/office/drawing/2014/main" val="10005"/>
                  </a:ext>
                </a:extLst>
              </a:tr>
              <a:tr h="336764">
                <a:tc>
                  <a:txBody>
                    <a:bodyPr/>
                    <a:lstStyle/>
                    <a:p>
                      <a:pPr algn="l" rtl="0" fontAlgn="ctr"/>
                      <a:r>
                        <a:rPr lang="tr-TR" sz="1200" b="1" i="0" u="none" strike="noStrike">
                          <a:solidFill>
                            <a:srgbClr val="000000"/>
                          </a:solidFill>
                          <a:effectLst/>
                          <a:latin typeface="Trebuchet MS"/>
                        </a:rPr>
                        <a:t>TOPLAM</a:t>
                      </a:r>
                    </a:p>
                  </a:txBody>
                  <a:tcPr marL="9525" marR="9525" marT="9525" marB="0" anchor="ctr"/>
                </a:tc>
                <a:tc>
                  <a:txBody>
                    <a:bodyPr/>
                    <a:lstStyle/>
                    <a:p>
                      <a:pPr algn="ctr" rtl="0" fontAlgn="ctr"/>
                      <a:r>
                        <a:rPr lang="tr-TR" sz="1450" b="1" i="0" u="none" strike="noStrike" dirty="0">
                          <a:solidFill>
                            <a:srgbClr val="000000"/>
                          </a:solidFill>
                          <a:effectLst/>
                          <a:latin typeface="Trebuchet MS" panose="020B0603020202020204" pitchFamily="34" charset="0"/>
                        </a:rPr>
                        <a:t> 29.804 </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kern="1200" dirty="0">
                          <a:solidFill>
                            <a:srgbClr val="000000"/>
                          </a:solidFill>
                          <a:effectLst/>
                          <a:latin typeface="Trebuchet MS" panose="020B0603020202020204" pitchFamily="34" charset="0"/>
                          <a:ea typeface="+mn-ea"/>
                          <a:cs typeface="+mn-cs"/>
                        </a:rPr>
                        <a:t>100%</a:t>
                      </a:r>
                    </a:p>
                  </a:txBody>
                  <a:tcPr marL="9525" marR="9525" marT="9525" marB="0" anchor="ctr"/>
                </a:tc>
                <a:tc>
                  <a:txBody>
                    <a:bodyPr/>
                    <a:lstStyle/>
                    <a:p>
                      <a:pPr algn="ctr" rtl="0" fontAlgn="ctr"/>
                      <a:r>
                        <a:rPr lang="tr-TR" sz="1450" b="1" i="0" u="none" strike="noStrike" kern="1200" dirty="0">
                          <a:solidFill>
                            <a:srgbClr val="000000"/>
                          </a:solidFill>
                          <a:effectLst/>
                          <a:latin typeface="Trebuchet MS" panose="020B0603020202020204" pitchFamily="34" charset="0"/>
                          <a:ea typeface="+mn-ea"/>
                          <a:cs typeface="+mn-cs"/>
                        </a:rPr>
                        <a:t>27.040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kern="1200" dirty="0">
                          <a:solidFill>
                            <a:srgbClr val="000000"/>
                          </a:solidFill>
                          <a:effectLst/>
                          <a:latin typeface="Trebuchet MS" panose="020B0603020202020204" pitchFamily="34" charset="0"/>
                          <a:ea typeface="+mn-ea"/>
                          <a:cs typeface="+mn-cs"/>
                        </a:rPr>
                        <a:t>100%</a:t>
                      </a:r>
                    </a:p>
                  </a:txBody>
                  <a:tcPr marL="9525" marR="9525" marT="9525" marB="0" anchor="ctr"/>
                </a:tc>
                <a:tc>
                  <a:txBody>
                    <a:bodyPr/>
                    <a:lstStyle/>
                    <a:p>
                      <a:pPr algn="ctr" rtl="0" fontAlgn="ctr"/>
                      <a:r>
                        <a:rPr lang="tr-TR" sz="1450" b="1" i="0" u="none" strike="noStrike" dirty="0">
                          <a:solidFill>
                            <a:srgbClr val="000000"/>
                          </a:solidFill>
                          <a:effectLst/>
                          <a:latin typeface="Trebuchet MS" panose="020B0603020202020204" pitchFamily="34" charset="0"/>
                        </a:rPr>
                        <a:t>27.115 </a:t>
                      </a:r>
                    </a:p>
                  </a:txBody>
                  <a:tcPr marL="9525" marR="9525" marT="9525" marB="0" anchor="ctr"/>
                </a:tc>
                <a:tc>
                  <a:txBody>
                    <a:bodyPr/>
                    <a:lstStyle/>
                    <a:p>
                      <a:pPr algn="ctr" rtl="0" fontAlgn="ctr"/>
                      <a:r>
                        <a:rPr lang="tr-TR" sz="1450" b="1" i="0" u="none" strike="noStrike" dirty="0">
                          <a:solidFill>
                            <a:srgbClr val="000000"/>
                          </a:solidFill>
                          <a:effectLst/>
                          <a:latin typeface="Trebuchet MS" panose="020B0603020202020204" pitchFamily="34" charset="0"/>
                        </a:rPr>
                        <a:t>100%</a:t>
                      </a:r>
                    </a:p>
                  </a:txBody>
                  <a:tcPr marL="9525" marR="9525" marT="9525" marB="0" anchor="ctr"/>
                </a:tc>
                <a:tc>
                  <a:txBody>
                    <a:bodyPr/>
                    <a:lstStyle/>
                    <a:p>
                      <a:pPr algn="ctr" fontAlgn="ctr"/>
                      <a:r>
                        <a:rPr lang="tr-TR" sz="1450" b="1" i="0" u="none" strike="noStrike" kern="1200" dirty="0">
                          <a:solidFill>
                            <a:srgbClr val="000000"/>
                          </a:solidFill>
                          <a:effectLst/>
                          <a:latin typeface="Trebuchet MS" panose="020B0603020202020204" pitchFamily="34" charset="0"/>
                          <a:ea typeface="+mn-ea"/>
                          <a:cs typeface="+mn-cs"/>
                        </a:rPr>
                        <a:t>29.409</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dirty="0">
                          <a:solidFill>
                            <a:srgbClr val="000000"/>
                          </a:solidFill>
                          <a:effectLst/>
                          <a:latin typeface="Trebuchet MS" panose="020B0603020202020204" pitchFamily="34" charset="0"/>
                        </a:rPr>
                        <a:t>100%</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dirty="0">
                          <a:solidFill>
                            <a:srgbClr val="000000"/>
                          </a:solidFill>
                          <a:effectLst/>
                          <a:latin typeface="Trebuchet MS" panose="020B0603020202020204" pitchFamily="34" charset="0"/>
                        </a:rPr>
                        <a:t>29.748</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dirty="0">
                          <a:solidFill>
                            <a:srgbClr val="000000"/>
                          </a:solidFill>
                          <a:effectLst/>
                          <a:latin typeface="Trebuchet MS" panose="020B0603020202020204" pitchFamily="34" charset="0"/>
                        </a:rPr>
                        <a:t>100%</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dirty="0">
                          <a:solidFill>
                            <a:srgbClr val="000000"/>
                          </a:solidFill>
                          <a:effectLst/>
                          <a:latin typeface="Trebuchet MS" panose="020B0603020202020204" pitchFamily="34" charset="0"/>
                        </a:rPr>
                        <a:t>32.221</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dirty="0">
                          <a:solidFill>
                            <a:srgbClr val="000000"/>
                          </a:solidFill>
                          <a:effectLst/>
                          <a:latin typeface="Trebuchet MS" panose="020B0603020202020204" pitchFamily="34" charset="0"/>
                        </a:rPr>
                        <a:t>%100</a:t>
                      </a:r>
                    </a:p>
                  </a:txBody>
                  <a:tcPr marL="9525" marR="9525" marT="9525"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5086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5A8CD-C09A-BF7E-47E0-56F60A3EAD8E}"/>
            </a:ext>
          </a:extLst>
        </p:cNvPr>
        <p:cNvGrpSpPr/>
        <p:nvPr/>
      </p:nvGrpSpPr>
      <p:grpSpPr>
        <a:xfrm>
          <a:off x="0" y="0"/>
          <a:ext cx="0" cy="0"/>
          <a:chOff x="0" y="0"/>
          <a:chExt cx="0" cy="0"/>
        </a:xfrm>
      </p:grpSpPr>
      <p:sp>
        <p:nvSpPr>
          <p:cNvPr id="5" name="4 Başlık">
            <a:extLst>
              <a:ext uri="{FF2B5EF4-FFF2-40B4-BE49-F238E27FC236}">
                <a16:creationId xmlns:a16="http://schemas.microsoft.com/office/drawing/2014/main" id="{8AAA36EA-01C2-F541-7A94-C7665078FB70}"/>
              </a:ext>
            </a:extLst>
          </p:cNvPr>
          <p:cNvSpPr>
            <a:spLocks noGrp="1"/>
          </p:cNvSpPr>
          <p:nvPr>
            <p:ph type="title" idx="4294967295"/>
          </p:nvPr>
        </p:nvSpPr>
        <p:spPr>
          <a:xfrm>
            <a:off x="1" y="56717"/>
            <a:ext cx="8974182" cy="883805"/>
          </a:xfrm>
        </p:spPr>
        <p:txBody>
          <a:bodyPr>
            <a:normAutofit fontScale="90000"/>
          </a:bodyPr>
          <a:lstStyle/>
          <a:p>
            <a:r>
              <a:rPr lang="tr-TR" sz="2700" b="1" dirty="0">
                <a:latin typeface="Times New Roman" pitchFamily="18" charset="0"/>
                <a:cs typeface="Times New Roman" pitchFamily="18" charset="0"/>
              </a:rPr>
              <a:t>29. İTHALATIN SINIFLANDIRILMASI</a:t>
            </a:r>
            <a:r>
              <a:rPr lang="tr-TR" sz="2800" b="1" dirty="0">
                <a:latin typeface="Times New Roman" pitchFamily="18" charset="0"/>
                <a:cs typeface="Times New Roman" pitchFamily="18" charset="0"/>
              </a:rPr>
              <a:t> -</a:t>
            </a:r>
            <a:br>
              <a:rPr lang="tr-TR" sz="2800" b="1" dirty="0">
                <a:latin typeface="Times New Roman" pitchFamily="18" charset="0"/>
                <a:cs typeface="Times New Roman" pitchFamily="18" charset="0"/>
              </a:rPr>
            </a:br>
            <a:r>
              <a:rPr lang="tr-TR" sz="2700" b="1" dirty="0">
                <a:latin typeface="Times New Roman" pitchFamily="18" charset="0"/>
                <a:cs typeface="Times New Roman" pitchFamily="18" charset="0"/>
              </a:rPr>
              <a:t>İTHALAT KALEMLERİ </a:t>
            </a:r>
            <a:r>
              <a:rPr lang="tr-TR" sz="2400" b="1" dirty="0">
                <a:latin typeface="Times New Roman" pitchFamily="18" charset="0"/>
                <a:cs typeface="Times New Roman" pitchFamily="18" charset="0"/>
              </a:rPr>
              <a:t>(GENEL TİCARET SİSTEMİNE GÖRE)</a:t>
            </a:r>
            <a:br>
              <a:rPr lang="tr-TR" sz="2400" b="1" dirty="0">
                <a:latin typeface="Times New Roman" pitchFamily="18" charset="0"/>
                <a:cs typeface="Times New Roman" pitchFamily="18" charset="0"/>
              </a:rPr>
            </a:br>
            <a:r>
              <a:rPr lang="tr-TR" sz="2400" b="1" dirty="0">
                <a:latin typeface="Times New Roman" pitchFamily="18" charset="0"/>
                <a:cs typeface="Times New Roman" pitchFamily="18" charset="0"/>
              </a:rPr>
              <a:t>(Kaynak: 30 Haziran 2025 </a:t>
            </a:r>
            <a:r>
              <a:rPr lang="tr-TR" sz="2400" b="1" dirty="0">
                <a:latin typeface="Times New Roman" pitchFamily="18" charset="0"/>
                <a:cs typeface="Times New Roman" pitchFamily="18" charset="0"/>
                <a:hlinkClick r:id="rId3"/>
              </a:rPr>
              <a:t>www.tuik.gov.tr</a:t>
            </a:r>
            <a:r>
              <a:rPr lang="tr-TR" sz="2400" b="1" dirty="0">
                <a:latin typeface="Times New Roman" pitchFamily="18" charset="0"/>
                <a:cs typeface="Times New Roman" pitchFamily="18" charset="0"/>
              </a:rPr>
              <a:t> )</a:t>
            </a:r>
            <a:endParaRPr lang="tr-TR" dirty="0"/>
          </a:p>
        </p:txBody>
      </p:sp>
      <p:graphicFrame>
        <p:nvGraphicFramePr>
          <p:cNvPr id="4" name="3 İçerik Yer Tutucusu">
            <a:extLst>
              <a:ext uri="{FF2B5EF4-FFF2-40B4-BE49-F238E27FC236}">
                <a16:creationId xmlns:a16="http://schemas.microsoft.com/office/drawing/2014/main" id="{119D1173-B84B-8119-C659-F6B92B3E8A58}"/>
              </a:ext>
            </a:extLst>
          </p:cNvPr>
          <p:cNvGraphicFramePr>
            <a:graphicFrameLocks noGrp="1"/>
          </p:cNvGraphicFramePr>
          <p:nvPr>
            <p:ph idx="4294967295"/>
            <p:extLst>
              <p:ext uri="{D42A27DB-BD31-4B8C-83A1-F6EECF244321}">
                <p14:modId xmlns:p14="http://schemas.microsoft.com/office/powerpoint/2010/main" val="865389623"/>
              </p:ext>
            </p:extLst>
          </p:nvPr>
        </p:nvGraphicFramePr>
        <p:xfrm>
          <a:off x="108074" y="1119372"/>
          <a:ext cx="8974182" cy="5701942"/>
        </p:xfrm>
        <a:graphic>
          <a:graphicData uri="http://schemas.openxmlformats.org/drawingml/2006/table">
            <a:tbl>
              <a:tblPr firstRow="1" bandRow="1">
                <a:tableStyleId>{5940675A-B579-460E-94D1-54222C63F5DA}</a:tableStyleId>
              </a:tblPr>
              <a:tblGrid>
                <a:gridCol w="786218">
                  <a:extLst>
                    <a:ext uri="{9D8B030D-6E8A-4147-A177-3AD203B41FA5}">
                      <a16:colId xmlns:a16="http://schemas.microsoft.com/office/drawing/2014/main" val="20000"/>
                    </a:ext>
                  </a:extLst>
                </a:gridCol>
                <a:gridCol w="936712">
                  <a:extLst>
                    <a:ext uri="{9D8B030D-6E8A-4147-A177-3AD203B41FA5}">
                      <a16:colId xmlns:a16="http://schemas.microsoft.com/office/drawing/2014/main" val="20003"/>
                    </a:ext>
                  </a:extLst>
                </a:gridCol>
                <a:gridCol w="412466">
                  <a:extLst>
                    <a:ext uri="{9D8B030D-6E8A-4147-A177-3AD203B41FA5}">
                      <a16:colId xmlns:a16="http://schemas.microsoft.com/office/drawing/2014/main" val="20006"/>
                    </a:ext>
                  </a:extLst>
                </a:gridCol>
                <a:gridCol w="925032">
                  <a:extLst>
                    <a:ext uri="{9D8B030D-6E8A-4147-A177-3AD203B41FA5}">
                      <a16:colId xmlns:a16="http://schemas.microsoft.com/office/drawing/2014/main" val="20004"/>
                    </a:ext>
                  </a:extLst>
                </a:gridCol>
                <a:gridCol w="414670">
                  <a:extLst>
                    <a:ext uri="{9D8B030D-6E8A-4147-A177-3AD203B41FA5}">
                      <a16:colId xmlns:a16="http://schemas.microsoft.com/office/drawing/2014/main" val="20007"/>
                    </a:ext>
                  </a:extLst>
                </a:gridCol>
                <a:gridCol w="882502">
                  <a:extLst>
                    <a:ext uri="{9D8B030D-6E8A-4147-A177-3AD203B41FA5}">
                      <a16:colId xmlns:a16="http://schemas.microsoft.com/office/drawing/2014/main" val="20008"/>
                    </a:ext>
                  </a:extLst>
                </a:gridCol>
                <a:gridCol w="446568">
                  <a:extLst>
                    <a:ext uri="{9D8B030D-6E8A-4147-A177-3AD203B41FA5}">
                      <a16:colId xmlns:a16="http://schemas.microsoft.com/office/drawing/2014/main" val="20009"/>
                    </a:ext>
                  </a:extLst>
                </a:gridCol>
                <a:gridCol w="900729">
                  <a:extLst>
                    <a:ext uri="{9D8B030D-6E8A-4147-A177-3AD203B41FA5}">
                      <a16:colId xmlns:a16="http://schemas.microsoft.com/office/drawing/2014/main" val="20010"/>
                    </a:ext>
                  </a:extLst>
                </a:gridCol>
                <a:gridCol w="522515">
                  <a:extLst>
                    <a:ext uri="{9D8B030D-6E8A-4147-A177-3AD203B41FA5}">
                      <a16:colId xmlns:a16="http://schemas.microsoft.com/office/drawing/2014/main" val="20011"/>
                    </a:ext>
                  </a:extLst>
                </a:gridCol>
                <a:gridCol w="884366">
                  <a:extLst>
                    <a:ext uri="{9D8B030D-6E8A-4147-A177-3AD203B41FA5}">
                      <a16:colId xmlns:a16="http://schemas.microsoft.com/office/drawing/2014/main" val="20012"/>
                    </a:ext>
                  </a:extLst>
                </a:gridCol>
                <a:gridCol w="617128">
                  <a:extLst>
                    <a:ext uri="{9D8B030D-6E8A-4147-A177-3AD203B41FA5}">
                      <a16:colId xmlns:a16="http://schemas.microsoft.com/office/drawing/2014/main" val="20013"/>
                    </a:ext>
                  </a:extLst>
                </a:gridCol>
                <a:gridCol w="628148">
                  <a:extLst>
                    <a:ext uri="{9D8B030D-6E8A-4147-A177-3AD203B41FA5}">
                      <a16:colId xmlns:a16="http://schemas.microsoft.com/office/drawing/2014/main" val="20014"/>
                    </a:ext>
                  </a:extLst>
                </a:gridCol>
                <a:gridCol w="617128">
                  <a:extLst>
                    <a:ext uri="{9D8B030D-6E8A-4147-A177-3AD203B41FA5}">
                      <a16:colId xmlns:a16="http://schemas.microsoft.com/office/drawing/2014/main" val="20015"/>
                    </a:ext>
                  </a:extLst>
                </a:gridCol>
              </a:tblGrid>
              <a:tr h="1086774">
                <a:tc>
                  <a:txBody>
                    <a:bodyPr/>
                    <a:lstStyle/>
                    <a:p>
                      <a:pPr algn="ctr"/>
                      <a:r>
                        <a:rPr lang="tr-TR" sz="1450" b="1">
                          <a:solidFill>
                            <a:schemeClr val="tx1"/>
                          </a:solidFill>
                          <a:latin typeface="Trebuchet MS" pitchFamily="34" charset="0"/>
                        </a:rPr>
                        <a:t>AY</a:t>
                      </a:r>
                    </a:p>
                  </a:txBody>
                  <a:tcPr anchor="ctr">
                    <a:solidFill>
                      <a:schemeClr val="accent6">
                        <a:lumMod val="20000"/>
                        <a:lumOff val="80000"/>
                      </a:schemeClr>
                    </a:solidFill>
                  </a:tcPr>
                </a:tc>
                <a:tc>
                  <a:txBody>
                    <a:bodyPr/>
                    <a:lstStyle/>
                    <a:p>
                      <a:pPr algn="l" rtl="0" fontAlgn="ctr"/>
                      <a:r>
                        <a:rPr lang="tr-TR" sz="1200" b="1" i="0" u="none" strike="noStrike" dirty="0">
                          <a:solidFill>
                            <a:srgbClr val="000000"/>
                          </a:solidFill>
                          <a:effectLst/>
                          <a:latin typeface="Trebuchet MS"/>
                        </a:rPr>
                        <a:t>2025 OCAK</a:t>
                      </a:r>
                    </a:p>
                  </a:txBody>
                  <a:tcPr marL="171450" marR="9525" marT="9525" marB="0" anchor="ctr">
                    <a:solidFill>
                      <a:schemeClr val="accent6">
                        <a:lumMod val="20000"/>
                        <a:lumOff val="80000"/>
                      </a:schemeClr>
                    </a:solidFill>
                  </a:tcPr>
                </a:tc>
                <a:tc>
                  <a:txBody>
                    <a:bodyPr/>
                    <a:lstStyle/>
                    <a:p>
                      <a:pPr algn="l" rtl="0" fontAlgn="ctr"/>
                      <a:r>
                        <a:rPr lang="tr-TR" sz="1200" b="1" i="0" u="none" strike="noStrike" dirty="0">
                          <a:solidFill>
                            <a:srgbClr val="000000"/>
                          </a:solidFill>
                          <a:effectLst/>
                          <a:latin typeface="Trebuchet MS"/>
                        </a:rPr>
                        <a:t>OCAK ORAN %</a:t>
                      </a:r>
                    </a:p>
                  </a:txBody>
                  <a:tcPr marL="171450" marR="9525" marT="9525" marB="0" anchor="ctr">
                    <a:solidFill>
                      <a:schemeClr val="accent3">
                        <a:lumMod val="20000"/>
                        <a:lumOff val="80000"/>
                      </a:schemeClr>
                    </a:solidFill>
                  </a:tcPr>
                </a:tc>
                <a:tc>
                  <a:txBody>
                    <a:bodyPr/>
                    <a:lstStyle/>
                    <a:p>
                      <a:pPr algn="l" rtl="0" fontAlgn="ctr"/>
                      <a:r>
                        <a:rPr lang="tr-TR" sz="1200" b="1" i="0" u="none" strike="noStrike" dirty="0">
                          <a:solidFill>
                            <a:srgbClr val="000000"/>
                          </a:solidFill>
                          <a:effectLst/>
                          <a:latin typeface="Trebuchet MS"/>
                        </a:rPr>
                        <a:t>2025 ŞUBAT</a:t>
                      </a:r>
                    </a:p>
                  </a:txBody>
                  <a:tcPr marL="171450" marR="9525" marT="9525" marB="0" anchor="ctr">
                    <a:solidFill>
                      <a:schemeClr val="accent6">
                        <a:lumMod val="20000"/>
                        <a:lumOff val="80000"/>
                      </a:schemeClr>
                    </a:solidFill>
                  </a:tcPr>
                </a:tc>
                <a:tc>
                  <a:txBody>
                    <a:bodyPr/>
                    <a:lstStyle/>
                    <a:p>
                      <a:pPr algn="l" rtl="0" fontAlgn="ctr"/>
                      <a:r>
                        <a:rPr lang="tr-TR" sz="1200" b="1" i="0" u="none" strike="noStrike" dirty="0">
                          <a:solidFill>
                            <a:srgbClr val="000000"/>
                          </a:solidFill>
                          <a:effectLst/>
                          <a:latin typeface="Trebuchet MS"/>
                        </a:rPr>
                        <a:t>ŞUBAT ORAN %</a:t>
                      </a:r>
                    </a:p>
                  </a:txBody>
                  <a:tcPr marL="171450" marR="9525" marT="9525" marB="0" anchor="ctr">
                    <a:solidFill>
                      <a:schemeClr val="accent3">
                        <a:lumMod val="20000"/>
                        <a:lumOff val="80000"/>
                      </a:schemeClr>
                    </a:solidFill>
                  </a:tcPr>
                </a:tc>
                <a:tc>
                  <a:txBody>
                    <a:bodyPr/>
                    <a:lstStyle/>
                    <a:p>
                      <a:pPr algn="l" rtl="0" fontAlgn="ctr"/>
                      <a:r>
                        <a:rPr lang="tr-TR" sz="1200" b="1" i="0" u="none" strike="noStrike" dirty="0">
                          <a:solidFill>
                            <a:srgbClr val="000000"/>
                          </a:solidFill>
                          <a:effectLst/>
                          <a:latin typeface="Trebuchet MS"/>
                        </a:rPr>
                        <a:t>2025 MART</a:t>
                      </a:r>
                    </a:p>
                  </a:txBody>
                  <a:tcPr marL="171450" marR="9525" marT="9525" marB="0" anchor="ctr">
                    <a:solidFill>
                      <a:schemeClr val="accent6">
                        <a:lumMod val="20000"/>
                        <a:lumOff val="80000"/>
                      </a:schemeClr>
                    </a:solidFill>
                  </a:tcPr>
                </a:tc>
                <a:tc>
                  <a:txBody>
                    <a:bodyPr/>
                    <a:lstStyle/>
                    <a:p>
                      <a:pPr algn="l" rtl="0" fontAlgn="ctr"/>
                      <a:r>
                        <a:rPr lang="tr-TR" sz="1200" b="1" i="0" u="none" strike="noStrike" dirty="0">
                          <a:solidFill>
                            <a:srgbClr val="000000"/>
                          </a:solidFill>
                          <a:effectLst/>
                          <a:latin typeface="Trebuchet MS"/>
                        </a:rPr>
                        <a:t>MART ORAN %</a:t>
                      </a:r>
                    </a:p>
                  </a:txBody>
                  <a:tcPr marL="171450" marR="9525" marT="9525" marB="0" anchor="ctr">
                    <a:solidFill>
                      <a:schemeClr val="accent3">
                        <a:lumMod val="20000"/>
                        <a:lumOff val="80000"/>
                      </a:schemeClr>
                    </a:solidFill>
                  </a:tcPr>
                </a:tc>
                <a:tc>
                  <a:txBody>
                    <a:bodyPr/>
                    <a:lstStyle/>
                    <a:p>
                      <a:pPr algn="l" rtl="0" fontAlgn="ctr"/>
                      <a:r>
                        <a:rPr lang="tr-TR" sz="1200" b="1" i="0" u="none" strike="noStrike" dirty="0">
                          <a:solidFill>
                            <a:srgbClr val="000000"/>
                          </a:solidFill>
                          <a:effectLst/>
                          <a:latin typeface="Trebuchet MS"/>
                        </a:rPr>
                        <a:t>2025 NİSAN</a:t>
                      </a:r>
                      <a:endParaRPr lang="tr-TR" sz="1200" b="1" i="0" u="none" strike="noStrike" baseline="0" dirty="0">
                        <a:solidFill>
                          <a:srgbClr val="000000"/>
                        </a:solidFill>
                        <a:effectLst/>
                        <a:latin typeface="Trebuchet MS"/>
                      </a:endParaRPr>
                    </a:p>
                  </a:txBody>
                  <a:tcPr marL="171450" marR="9525" marT="9525" marB="0" anchor="ctr">
                    <a:solidFill>
                      <a:schemeClr val="accent6">
                        <a:lumMod val="20000"/>
                        <a:lumOff val="80000"/>
                      </a:schemeClr>
                    </a:solidFill>
                  </a:tcPr>
                </a:tc>
                <a:tc>
                  <a:txBody>
                    <a:bodyPr/>
                    <a:lstStyle/>
                    <a:p>
                      <a:pPr algn="l" rtl="0" fontAlgn="ctr"/>
                      <a:r>
                        <a:rPr lang="tr-TR" sz="1200" b="1" i="0" u="none" strike="noStrike" dirty="0">
                          <a:solidFill>
                            <a:srgbClr val="000000"/>
                          </a:solidFill>
                          <a:effectLst/>
                          <a:latin typeface="Trebuchet MS"/>
                        </a:rPr>
                        <a:t>NİSANORAN %</a:t>
                      </a:r>
                    </a:p>
                  </a:txBody>
                  <a:tcPr marL="171450" marR="9525" marT="9525" marB="0" anchor="ctr">
                    <a:solidFill>
                      <a:schemeClr val="accent3">
                        <a:lumMod val="20000"/>
                        <a:lumOff val="80000"/>
                      </a:schemeClr>
                    </a:solidFill>
                  </a:tcPr>
                </a:tc>
                <a:tc>
                  <a:txBody>
                    <a:bodyPr/>
                    <a:lstStyle/>
                    <a:p>
                      <a:pPr algn="l" rtl="0" fontAlgn="ctr"/>
                      <a:r>
                        <a:rPr lang="tr-TR" sz="1200" b="1" i="0" u="none" strike="noStrike" dirty="0">
                          <a:solidFill>
                            <a:srgbClr val="000000"/>
                          </a:solidFill>
                          <a:effectLst/>
                          <a:latin typeface="Trebuchet MS"/>
                        </a:rPr>
                        <a:t>2025 MAYIS</a:t>
                      </a:r>
                    </a:p>
                  </a:txBody>
                  <a:tcPr marL="171450" marR="9525" marT="9525" marB="0" anchor="ctr">
                    <a:solidFill>
                      <a:schemeClr val="accent6">
                        <a:lumMod val="20000"/>
                        <a:lumOff val="80000"/>
                      </a:schemeClr>
                    </a:solidFill>
                  </a:tcPr>
                </a:tc>
                <a:tc>
                  <a:txBody>
                    <a:bodyPr/>
                    <a:lstStyle/>
                    <a:p>
                      <a:pPr algn="l" rtl="0" fontAlgn="ctr"/>
                      <a:r>
                        <a:rPr lang="tr-TR" sz="1200" b="1" i="0" u="none" strike="noStrike" dirty="0">
                          <a:solidFill>
                            <a:srgbClr val="000000"/>
                          </a:solidFill>
                          <a:effectLst/>
                          <a:latin typeface="Trebuchet MS"/>
                        </a:rPr>
                        <a:t>MAYIS ORAN %</a:t>
                      </a:r>
                    </a:p>
                  </a:txBody>
                  <a:tcPr marL="171450" marR="9525" marT="9525" marB="0" anchor="ctr">
                    <a:solidFill>
                      <a:schemeClr val="accent3">
                        <a:lumMod val="20000"/>
                        <a:lumOff val="80000"/>
                      </a:schemeClr>
                    </a:solidFill>
                  </a:tcPr>
                </a:tc>
                <a:tc>
                  <a:txBody>
                    <a:bodyPr/>
                    <a:lstStyle/>
                    <a:p>
                      <a:pPr algn="l" rtl="0" fontAlgn="ctr"/>
                      <a:r>
                        <a:rPr lang="tr-TR" sz="1200" b="1" i="0" u="none" strike="noStrike" dirty="0">
                          <a:solidFill>
                            <a:srgbClr val="000000"/>
                          </a:solidFill>
                          <a:effectLst/>
                          <a:latin typeface="Trebuchet MS"/>
                        </a:rPr>
                        <a:t>2025HAZİRAN</a:t>
                      </a:r>
                    </a:p>
                  </a:txBody>
                  <a:tcPr marL="171450" marR="9525" marT="9525" marB="0" anchor="ctr">
                    <a:solidFill>
                      <a:schemeClr val="accent6">
                        <a:lumMod val="20000"/>
                        <a:lumOff val="80000"/>
                      </a:schemeClr>
                    </a:solidFill>
                  </a:tcPr>
                </a:tc>
                <a:tc>
                  <a:txBody>
                    <a:bodyPr/>
                    <a:lstStyle/>
                    <a:p>
                      <a:pPr algn="l" rtl="0" fontAlgn="ctr"/>
                      <a:r>
                        <a:rPr lang="tr-TR" sz="1200" b="1" i="0" u="none" strike="noStrike" dirty="0">
                          <a:solidFill>
                            <a:srgbClr val="000000"/>
                          </a:solidFill>
                          <a:effectLst/>
                          <a:latin typeface="Trebuchet MS"/>
                        </a:rPr>
                        <a:t>HAZİRAN ORAN %</a:t>
                      </a:r>
                    </a:p>
                  </a:txBody>
                  <a:tcPr marL="171450" marR="9525" marT="9525" marB="0" anchor="ctr">
                    <a:solidFill>
                      <a:schemeClr val="accent3">
                        <a:lumMod val="20000"/>
                        <a:lumOff val="80000"/>
                      </a:schemeClr>
                    </a:solidFill>
                  </a:tcPr>
                </a:tc>
                <a:extLst>
                  <a:ext uri="{0D108BD9-81ED-4DB2-BD59-A6C34878D82A}">
                    <a16:rowId xmlns:a16="http://schemas.microsoft.com/office/drawing/2014/main" val="10001"/>
                  </a:ext>
                </a:extLst>
              </a:tr>
              <a:tr h="1121695">
                <a:tc>
                  <a:txBody>
                    <a:bodyPr/>
                    <a:lstStyle/>
                    <a:p>
                      <a:pPr algn="l" rtl="0" fontAlgn="ctr"/>
                      <a:r>
                        <a:rPr lang="tr-TR" sz="1200" b="1" i="0" u="none" strike="noStrike">
                          <a:solidFill>
                            <a:srgbClr val="000000"/>
                          </a:solidFill>
                          <a:effectLst/>
                          <a:latin typeface="Trebuchet MS"/>
                        </a:rPr>
                        <a:t>YATIRIM (SERMAYE) MALLARI </a:t>
                      </a:r>
                    </a:p>
                  </a:txBody>
                  <a:tcPr marL="9525" marR="9525" marT="9525" marB="0" anchor="ctr"/>
                </a:tc>
                <a:tc>
                  <a:txBody>
                    <a:bodyPr/>
                    <a:lstStyle/>
                    <a:p>
                      <a:pPr algn="ctr" fontAlgn="b"/>
                      <a:r>
                        <a:rPr lang="tr-TR" sz="1450" b="0" i="0" u="none" strike="noStrike" dirty="0">
                          <a:effectLst/>
                          <a:latin typeface="Trebuchet MS" panose="020B0603020202020204" pitchFamily="34" charset="0"/>
                        </a:rPr>
                        <a:t>3.737.805    </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13,0</a:t>
                      </a:r>
                    </a:p>
                  </a:txBody>
                  <a:tcPr marL="7620" marR="7620" marT="7620" marB="0" anchor="ctr">
                    <a:solidFill>
                      <a:schemeClr val="bg1"/>
                    </a:solidFill>
                  </a:tcPr>
                </a:tc>
                <a:tc>
                  <a:txBody>
                    <a:bodyPr/>
                    <a:lstStyle/>
                    <a:p>
                      <a:pPr algn="ctr" fontAlgn="ctr"/>
                      <a:r>
                        <a:rPr lang="tr-TR" sz="1450" b="0" i="0" u="none" strike="noStrike" dirty="0">
                          <a:effectLst/>
                          <a:latin typeface="Trebuchet MS" panose="020B0603020202020204" pitchFamily="34" charset="0"/>
                        </a:rPr>
                        <a:t>3.470.811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12,2</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           4.497.456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14,7</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4.596.745</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14,0</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 4.602.758 </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14,6</a:t>
                      </a:r>
                    </a:p>
                  </a:txBody>
                  <a:tcPr marL="7620" marR="7620" marT="7620" marB="0" anchor="ctr">
                    <a:noFill/>
                  </a:tcPr>
                </a:tc>
                <a:tc>
                  <a:txBody>
                    <a:bodyPr/>
                    <a:lstStyle/>
                    <a:p>
                      <a:pPr algn="ctr" fontAlgn="b"/>
                      <a:endParaRPr lang="tr-TR" sz="1450" b="0" i="0" u="none" strike="noStrike" dirty="0">
                        <a:effectLst/>
                        <a:latin typeface="Trebuchet MS" panose="020B0603020202020204" pitchFamily="34" charset="0"/>
                      </a:endParaRPr>
                    </a:p>
                  </a:txBody>
                  <a:tcPr marL="7620" marR="7620" marT="7620" marB="0" anchor="ctr">
                    <a:noFill/>
                  </a:tcPr>
                </a:tc>
                <a:tc>
                  <a:txBody>
                    <a:bodyPr/>
                    <a:lstStyle/>
                    <a:p>
                      <a:pPr algn="ctr" fontAlgn="b"/>
                      <a:endParaRPr lang="tr-TR" sz="1450" b="0" i="0" u="none" strike="noStrike" dirty="0">
                        <a:effectLst/>
                        <a:latin typeface="Trebuchet MS" panose="020B0603020202020204" pitchFamily="34" charset="0"/>
                      </a:endParaRPr>
                    </a:p>
                  </a:txBody>
                  <a:tcPr marL="7620" marR="7620" marT="7620" marB="0" anchor="ctr">
                    <a:noFill/>
                  </a:tcPr>
                </a:tc>
                <a:extLst>
                  <a:ext uri="{0D108BD9-81ED-4DB2-BD59-A6C34878D82A}">
                    <a16:rowId xmlns:a16="http://schemas.microsoft.com/office/drawing/2014/main" val="10002"/>
                  </a:ext>
                </a:extLst>
              </a:tr>
              <a:tr h="1142092">
                <a:tc>
                  <a:txBody>
                    <a:bodyPr/>
                    <a:lstStyle/>
                    <a:p>
                      <a:pPr algn="l" rtl="0" fontAlgn="ctr"/>
                      <a:r>
                        <a:rPr lang="tr-TR" sz="1200" b="1" i="0" u="none" strike="noStrike">
                          <a:solidFill>
                            <a:srgbClr val="000000"/>
                          </a:solidFill>
                          <a:effectLst/>
                          <a:latin typeface="Trebuchet MS"/>
                        </a:rPr>
                        <a:t>HAM MADDE (ARA MALLAR)</a:t>
                      </a:r>
                    </a:p>
                  </a:txBody>
                  <a:tcPr marL="9525" marR="9525" marT="9525" marB="0" anchor="ctr"/>
                </a:tc>
                <a:tc>
                  <a:txBody>
                    <a:bodyPr/>
                    <a:lstStyle/>
                    <a:p>
                      <a:pPr algn="ctr" fontAlgn="b"/>
                      <a:r>
                        <a:rPr lang="tr-TR" sz="1450" b="0" i="0" u="none" strike="noStrike" dirty="0">
                          <a:effectLst/>
                          <a:latin typeface="Trebuchet MS" panose="020B0603020202020204" pitchFamily="34" charset="0"/>
                        </a:rPr>
                        <a:t>20.926.193    </a:t>
                      </a:r>
                    </a:p>
                  </a:txBody>
                  <a:tcPr marL="7620" marR="7620" marT="7620" marB="0" anchor="ctr">
                    <a:noFill/>
                  </a:tcPr>
                </a:tc>
                <a:tc>
                  <a:txBody>
                    <a:bodyPr/>
                    <a:lstStyle/>
                    <a:p>
                      <a:pPr algn="ctr" fontAlgn="b"/>
                      <a:r>
                        <a:rPr lang="tr-TR" sz="1450" b="0" i="0" u="none" strike="noStrike">
                          <a:effectLst/>
                          <a:latin typeface="Trebuchet MS" panose="020B0603020202020204" pitchFamily="34" charset="0"/>
                        </a:rPr>
                        <a:t>72,9</a:t>
                      </a:r>
                    </a:p>
                  </a:txBody>
                  <a:tcPr marL="7620" marR="7620" marT="7620" marB="0" anchor="ctr">
                    <a:solidFill>
                      <a:schemeClr val="bg1"/>
                    </a:solidFill>
                  </a:tcPr>
                </a:tc>
                <a:tc>
                  <a:txBody>
                    <a:bodyPr/>
                    <a:lstStyle/>
                    <a:p>
                      <a:pPr algn="ctr" fontAlgn="ctr"/>
                      <a:r>
                        <a:rPr lang="tr-TR" sz="1450" b="0" i="0" u="none" strike="noStrike" dirty="0">
                          <a:effectLst/>
                          <a:latin typeface="Trebuchet MS" panose="020B0603020202020204" pitchFamily="34" charset="0"/>
                        </a:rPr>
                        <a:t>20.749.780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72,7</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         20.851.300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68,1</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22.830.954</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69,4</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 21.268.054 </a:t>
                      </a:r>
                    </a:p>
                  </a:txBody>
                  <a:tcPr marL="7620" marR="7620" marT="7620" marB="0" anchor="ctr">
                    <a:noFill/>
                  </a:tcPr>
                </a:tc>
                <a:tc>
                  <a:txBody>
                    <a:bodyPr/>
                    <a:lstStyle/>
                    <a:p>
                      <a:pPr algn="ctr" fontAlgn="b"/>
                      <a:r>
                        <a:rPr lang="tr-TR" sz="1450" b="0" i="0" u="none" strike="noStrike" dirty="0">
                          <a:effectLst/>
                          <a:latin typeface="Trebuchet MS" panose="020B0603020202020204" pitchFamily="34" charset="0"/>
                        </a:rPr>
                        <a:t>67,6</a:t>
                      </a:r>
                    </a:p>
                  </a:txBody>
                  <a:tcPr marL="7620" marR="7620" marT="7620" marB="0" anchor="ctr">
                    <a:noFill/>
                  </a:tcPr>
                </a:tc>
                <a:tc>
                  <a:txBody>
                    <a:bodyPr/>
                    <a:lstStyle/>
                    <a:p>
                      <a:pPr algn="ctr" fontAlgn="b"/>
                      <a:endParaRPr lang="tr-TR" sz="1450" b="0" i="0" u="none" strike="noStrike" dirty="0">
                        <a:effectLst/>
                        <a:latin typeface="Trebuchet MS" panose="020B0603020202020204" pitchFamily="34" charset="0"/>
                      </a:endParaRPr>
                    </a:p>
                  </a:txBody>
                  <a:tcPr marL="7620" marR="7620" marT="7620" marB="0" anchor="ctr">
                    <a:noFill/>
                  </a:tcPr>
                </a:tc>
                <a:tc>
                  <a:txBody>
                    <a:bodyPr/>
                    <a:lstStyle/>
                    <a:p>
                      <a:pPr algn="ctr" fontAlgn="b"/>
                      <a:endParaRPr lang="tr-TR" sz="1450" b="0" i="0" u="none" strike="noStrike">
                        <a:effectLst/>
                        <a:latin typeface="Trebuchet MS" panose="020B0603020202020204" pitchFamily="34" charset="0"/>
                      </a:endParaRPr>
                    </a:p>
                  </a:txBody>
                  <a:tcPr marL="7620" marR="7620" marT="7620" marB="0" anchor="ctr">
                    <a:noFill/>
                  </a:tcPr>
                </a:tc>
                <a:extLst>
                  <a:ext uri="{0D108BD9-81ED-4DB2-BD59-A6C34878D82A}">
                    <a16:rowId xmlns:a16="http://schemas.microsoft.com/office/drawing/2014/main" val="10003"/>
                  </a:ext>
                </a:extLst>
              </a:tr>
              <a:tr h="1108990">
                <a:tc>
                  <a:txBody>
                    <a:bodyPr/>
                    <a:lstStyle/>
                    <a:p>
                      <a:pPr algn="l" rtl="0" fontAlgn="ctr"/>
                      <a:r>
                        <a:rPr lang="tr-TR" sz="1200" b="1" i="0" u="none" strike="noStrike" dirty="0">
                          <a:solidFill>
                            <a:srgbClr val="000000"/>
                          </a:solidFill>
                          <a:effectLst/>
                          <a:latin typeface="Trebuchet MS"/>
                        </a:rPr>
                        <a:t>TÜKETİM MALLARI </a:t>
                      </a:r>
                    </a:p>
                  </a:txBody>
                  <a:tcPr marL="9525" marR="9525" marT="9525" marB="0" anchor="ctr">
                    <a:solidFill>
                      <a:srgbClr val="FFFF00"/>
                    </a:solidFill>
                  </a:tcPr>
                </a:tc>
                <a:tc>
                  <a:txBody>
                    <a:bodyPr/>
                    <a:lstStyle/>
                    <a:p>
                      <a:pPr algn="ctr" fontAlgn="b"/>
                      <a:r>
                        <a:rPr lang="tr-TR" sz="1450" b="0" i="0" u="none" strike="noStrike" dirty="0">
                          <a:effectLst/>
                          <a:latin typeface="Trebuchet MS" panose="020B0603020202020204" pitchFamily="34" charset="0"/>
                        </a:rPr>
                        <a:t>3.991.611    </a:t>
                      </a:r>
                    </a:p>
                  </a:txBody>
                  <a:tcPr marL="7620" marR="7620" marT="7620" marB="0" anchor="ctr"/>
                </a:tc>
                <a:tc>
                  <a:txBody>
                    <a:bodyPr/>
                    <a:lstStyle/>
                    <a:p>
                      <a:pPr algn="ctr" fontAlgn="b"/>
                      <a:r>
                        <a:rPr lang="tr-TR" sz="1450" b="0" i="0" u="none" strike="noStrike">
                          <a:effectLst/>
                          <a:latin typeface="Trebuchet MS" panose="020B0603020202020204" pitchFamily="34" charset="0"/>
                        </a:rPr>
                        <a:t>13,9</a:t>
                      </a:r>
                    </a:p>
                  </a:txBody>
                  <a:tcPr marL="7620" marR="7620" marT="7620" marB="0" anchor="ctr">
                    <a:solidFill>
                      <a:srgbClr val="FFFF00"/>
                    </a:solidFill>
                  </a:tcPr>
                </a:tc>
                <a:tc>
                  <a:txBody>
                    <a:bodyPr/>
                    <a:lstStyle/>
                    <a:p>
                      <a:pPr algn="ctr" fontAlgn="ctr"/>
                      <a:r>
                        <a:rPr lang="tr-TR" sz="1450" b="0" i="0" u="none" strike="noStrike" dirty="0">
                          <a:effectLst/>
                          <a:latin typeface="Trebuchet MS" panose="020B0603020202020204" pitchFamily="34" charset="0"/>
                        </a:rPr>
                        <a:t>4.242.035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14,9</a:t>
                      </a:r>
                    </a:p>
                  </a:txBody>
                  <a:tcPr marL="7620" marR="7620" marT="7620" marB="0" anchor="ctr">
                    <a:solidFill>
                      <a:srgbClr val="FFFF00"/>
                    </a:solidFill>
                  </a:tcPr>
                </a:tc>
                <a:tc>
                  <a:txBody>
                    <a:bodyPr/>
                    <a:lstStyle/>
                    <a:p>
                      <a:pPr algn="ctr" fontAlgn="b"/>
                      <a:r>
                        <a:rPr lang="tr-TR" sz="1450" b="0" i="0" u="none" strike="noStrike" dirty="0">
                          <a:effectLst/>
                          <a:latin typeface="Trebuchet MS" panose="020B0603020202020204" pitchFamily="34" charset="0"/>
                        </a:rPr>
                        <a:t>           5.215.307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17,0</a:t>
                      </a:r>
                    </a:p>
                  </a:txBody>
                  <a:tcPr marL="7620" marR="7620" marT="7620" marB="0" anchor="ctr">
                    <a:solidFill>
                      <a:srgbClr val="FFFF00"/>
                    </a:solidFill>
                  </a:tcPr>
                </a:tc>
                <a:tc>
                  <a:txBody>
                    <a:bodyPr/>
                    <a:lstStyle/>
                    <a:p>
                      <a:pPr algn="ctr" fontAlgn="b"/>
                      <a:r>
                        <a:rPr lang="tr-TR" sz="1450" b="0" i="0" u="none" strike="noStrike" dirty="0">
                          <a:effectLst/>
                          <a:latin typeface="Trebuchet MS" panose="020B0603020202020204" pitchFamily="34" charset="0"/>
                        </a:rPr>
                        <a:t>5.357.677</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16,3</a:t>
                      </a:r>
                    </a:p>
                  </a:txBody>
                  <a:tcPr marL="7620" marR="7620" marT="7620" marB="0" anchor="ctr">
                    <a:solidFill>
                      <a:srgbClr val="FFFF00"/>
                    </a:solidFill>
                  </a:tcPr>
                </a:tc>
                <a:tc>
                  <a:txBody>
                    <a:bodyPr/>
                    <a:lstStyle/>
                    <a:p>
                      <a:pPr algn="ctr" fontAlgn="b"/>
                      <a:r>
                        <a:rPr lang="tr-TR" sz="1450" b="0" i="0" u="none" strike="noStrike" dirty="0">
                          <a:effectLst/>
                          <a:latin typeface="Trebuchet MS" panose="020B0603020202020204" pitchFamily="34" charset="0"/>
                        </a:rPr>
                        <a:t> 5.564.891</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17,7</a:t>
                      </a:r>
                    </a:p>
                  </a:txBody>
                  <a:tcPr marL="7620" marR="7620" marT="7620" marB="0" anchor="ctr">
                    <a:solidFill>
                      <a:srgbClr val="FFFF00"/>
                    </a:solidFill>
                  </a:tcPr>
                </a:tc>
                <a:tc>
                  <a:txBody>
                    <a:bodyPr/>
                    <a:lstStyle/>
                    <a:p>
                      <a:pPr algn="ctr" fontAlgn="b"/>
                      <a:endParaRPr lang="tr-TR" sz="1450" b="0" i="0" u="none" strike="noStrike" dirty="0">
                        <a:effectLst/>
                        <a:latin typeface="Trebuchet MS" panose="020B0603020202020204" pitchFamily="34" charset="0"/>
                      </a:endParaRPr>
                    </a:p>
                  </a:txBody>
                  <a:tcPr marL="7620" marR="7620" marT="7620" marB="0" anchor="ctr"/>
                </a:tc>
                <a:tc>
                  <a:txBody>
                    <a:bodyPr/>
                    <a:lstStyle/>
                    <a:p>
                      <a:pPr algn="ctr" fontAlgn="b"/>
                      <a:endParaRPr lang="tr-TR" sz="1450" b="0" i="0" u="none" strike="noStrike">
                        <a:effectLst/>
                        <a:latin typeface="Trebuchet MS" panose="020B0603020202020204" pitchFamily="34" charset="0"/>
                      </a:endParaRPr>
                    </a:p>
                  </a:txBody>
                  <a:tcPr marL="7620" marR="7620" marT="7620" marB="0" anchor="ctr">
                    <a:solidFill>
                      <a:srgbClr val="FFFF00"/>
                    </a:solidFill>
                  </a:tcPr>
                </a:tc>
                <a:extLst>
                  <a:ext uri="{0D108BD9-81ED-4DB2-BD59-A6C34878D82A}">
                    <a16:rowId xmlns:a16="http://schemas.microsoft.com/office/drawing/2014/main" val="10004"/>
                  </a:ext>
                </a:extLst>
              </a:tr>
              <a:tr h="590710">
                <a:tc>
                  <a:txBody>
                    <a:bodyPr/>
                    <a:lstStyle/>
                    <a:p>
                      <a:pPr algn="l" rtl="0" fontAlgn="ctr"/>
                      <a:r>
                        <a:rPr lang="tr-TR" sz="1200" b="1" i="0" u="none" strike="noStrike">
                          <a:solidFill>
                            <a:srgbClr val="000000"/>
                          </a:solidFill>
                          <a:effectLst/>
                          <a:latin typeface="Trebuchet MS"/>
                        </a:rPr>
                        <a:t>DİĞER </a:t>
                      </a:r>
                    </a:p>
                  </a:txBody>
                  <a:tcPr marL="9525" marR="9525" marT="9525" marB="0" anchor="ctr"/>
                </a:tc>
                <a:tc>
                  <a:txBody>
                    <a:bodyPr/>
                    <a:lstStyle/>
                    <a:p>
                      <a:pPr algn="ctr" fontAlgn="b"/>
                      <a:r>
                        <a:rPr lang="tr-TR" sz="1450" b="0" i="0" u="none" strike="noStrike" dirty="0">
                          <a:effectLst/>
                          <a:latin typeface="Trebuchet MS" panose="020B0603020202020204" pitchFamily="34" charset="0"/>
                        </a:rPr>
                        <a:t>47.231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0,2</a:t>
                      </a:r>
                    </a:p>
                  </a:txBody>
                  <a:tcPr marL="7620" marR="7620" marT="7620" marB="0" anchor="ctr"/>
                </a:tc>
                <a:tc>
                  <a:txBody>
                    <a:bodyPr/>
                    <a:lstStyle/>
                    <a:p>
                      <a:pPr algn="ctr" fontAlgn="ctr"/>
                      <a:r>
                        <a:rPr lang="tr-TR" sz="1450" b="0" i="0" u="none" strike="noStrike" dirty="0">
                          <a:effectLst/>
                          <a:latin typeface="Trebuchet MS" panose="020B0603020202020204" pitchFamily="34" charset="0"/>
                        </a:rPr>
                        <a:t>69.940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0,2</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                46.076    </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0,2</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107.693</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0,3</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 26.256</a:t>
                      </a:r>
                    </a:p>
                  </a:txBody>
                  <a:tcPr marL="7620" marR="7620" marT="7620" marB="0" anchor="ctr"/>
                </a:tc>
                <a:tc>
                  <a:txBody>
                    <a:bodyPr/>
                    <a:lstStyle/>
                    <a:p>
                      <a:pPr algn="ctr" fontAlgn="b"/>
                      <a:r>
                        <a:rPr lang="tr-TR" sz="1450" b="0" i="0" u="none" strike="noStrike" dirty="0">
                          <a:effectLst/>
                          <a:latin typeface="Trebuchet MS" panose="020B0603020202020204" pitchFamily="34" charset="0"/>
                        </a:rPr>
                        <a:t>0,1</a:t>
                      </a:r>
                    </a:p>
                  </a:txBody>
                  <a:tcPr marL="7620" marR="7620" marT="7620" marB="0" anchor="ctr"/>
                </a:tc>
                <a:tc>
                  <a:txBody>
                    <a:bodyPr/>
                    <a:lstStyle/>
                    <a:p>
                      <a:pPr algn="ctr" fontAlgn="b"/>
                      <a:endParaRPr lang="tr-TR" sz="1450" b="0" i="0" u="none" strike="noStrike" dirty="0">
                        <a:effectLst/>
                        <a:latin typeface="Trebuchet MS" panose="020B0603020202020204" pitchFamily="34" charset="0"/>
                      </a:endParaRPr>
                    </a:p>
                  </a:txBody>
                  <a:tcPr marL="7620" marR="7620" marT="7620" marB="0" anchor="ctr"/>
                </a:tc>
                <a:tc>
                  <a:txBody>
                    <a:bodyPr/>
                    <a:lstStyle/>
                    <a:p>
                      <a:pPr algn="ctr" fontAlgn="b"/>
                      <a:endParaRPr lang="tr-TR" sz="1450" b="0" i="0" u="none" strike="noStrike" dirty="0">
                        <a:effectLst/>
                        <a:latin typeface="Trebuchet MS" panose="020B0603020202020204" pitchFamily="34" charset="0"/>
                      </a:endParaRPr>
                    </a:p>
                  </a:txBody>
                  <a:tcPr marL="7620" marR="7620" marT="7620" marB="0" anchor="ctr"/>
                </a:tc>
                <a:extLst>
                  <a:ext uri="{0D108BD9-81ED-4DB2-BD59-A6C34878D82A}">
                    <a16:rowId xmlns:a16="http://schemas.microsoft.com/office/drawing/2014/main" val="10005"/>
                  </a:ext>
                </a:extLst>
              </a:tr>
              <a:tr h="631650">
                <a:tc>
                  <a:txBody>
                    <a:bodyPr/>
                    <a:lstStyle/>
                    <a:p>
                      <a:pPr algn="l" rtl="0" fontAlgn="ctr"/>
                      <a:r>
                        <a:rPr lang="tr-TR" sz="1200" b="1" i="0" u="none" strike="noStrike">
                          <a:solidFill>
                            <a:srgbClr val="000000"/>
                          </a:solidFill>
                          <a:effectLst/>
                          <a:latin typeface="Trebuchet MS"/>
                        </a:rPr>
                        <a:t>TOPLAM</a:t>
                      </a:r>
                    </a:p>
                  </a:txBody>
                  <a:tcPr marL="9525" marR="9525" marT="9525" marB="0" anchor="ctr"/>
                </a:tc>
                <a:tc>
                  <a:txBody>
                    <a:bodyPr/>
                    <a:lstStyle/>
                    <a:p>
                      <a:pPr algn="ctr" fontAlgn="b"/>
                      <a:r>
                        <a:rPr lang="tr-TR" sz="1300" b="1" i="0" u="none" strike="noStrike" dirty="0">
                          <a:effectLst/>
                          <a:latin typeface="Trebuchet MS" panose="020B0603020202020204" pitchFamily="34" charset="0"/>
                        </a:rPr>
                        <a:t>27.859.430 </a:t>
                      </a:r>
                      <a:r>
                        <a:rPr lang="tr-TR" sz="1450" b="1" i="0" u="none" strike="noStrike" dirty="0">
                          <a:effectLst/>
                          <a:latin typeface="Trebuchet MS" panose="020B0603020202020204" pitchFamily="34" charset="0"/>
                        </a:rPr>
                        <a:t> </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kern="1200" dirty="0">
                          <a:solidFill>
                            <a:srgbClr val="000000"/>
                          </a:solidFill>
                          <a:effectLst/>
                          <a:latin typeface="Trebuchet MS" panose="020B0603020202020204" pitchFamily="34" charset="0"/>
                          <a:ea typeface="+mn-ea"/>
                          <a:cs typeface="+mn-cs"/>
                        </a:rPr>
                        <a:t>100%</a:t>
                      </a:r>
                    </a:p>
                  </a:txBody>
                  <a:tcPr marL="9525" marR="9525" marT="9525" marB="0" anchor="ctr"/>
                </a:tc>
                <a:tc>
                  <a:txBody>
                    <a:bodyPr/>
                    <a:lstStyle/>
                    <a:p>
                      <a:pPr algn="ctr" rtl="0" fontAlgn="ctr"/>
                      <a:r>
                        <a:rPr lang="tr-TR" sz="1300" b="1" i="0" u="none" strike="noStrike" kern="1200" dirty="0">
                          <a:solidFill>
                            <a:srgbClr val="000000"/>
                          </a:solidFill>
                          <a:effectLst/>
                          <a:latin typeface="Trebuchet MS"/>
                          <a:ea typeface="+mn-ea"/>
                          <a:cs typeface="+mn-cs"/>
                        </a:rPr>
                        <a:t>28.532.566</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kern="1200" dirty="0">
                          <a:solidFill>
                            <a:srgbClr val="000000"/>
                          </a:solidFill>
                          <a:effectLst/>
                          <a:latin typeface="Trebuchet MS"/>
                          <a:ea typeface="+mn-ea"/>
                          <a:cs typeface="+mn-cs"/>
                        </a:rPr>
                        <a:t>100%</a:t>
                      </a:r>
                    </a:p>
                  </a:txBody>
                  <a:tcPr marL="9525" marR="9525" marT="9525" marB="0" anchor="ctr"/>
                </a:tc>
                <a:tc>
                  <a:txBody>
                    <a:bodyPr/>
                    <a:lstStyle/>
                    <a:p>
                      <a:pPr algn="ctr" rtl="0" fontAlgn="ctr"/>
                      <a:r>
                        <a:rPr lang="tr-TR" sz="1200" b="1" i="0" u="none" strike="noStrike" dirty="0">
                          <a:solidFill>
                            <a:srgbClr val="000000"/>
                          </a:solidFill>
                          <a:effectLst/>
                          <a:latin typeface="Trebuchet MS"/>
                        </a:rPr>
                        <a:t>30.610.139</a:t>
                      </a:r>
                      <a:r>
                        <a:rPr lang="tr-TR" sz="1300" b="1" i="0" u="none" strike="noStrike" dirty="0">
                          <a:solidFill>
                            <a:srgbClr val="000000"/>
                          </a:solidFill>
                          <a:effectLst/>
                          <a:latin typeface="Trebuchet MS"/>
                        </a:rPr>
                        <a:t> </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kern="1200" dirty="0">
                          <a:solidFill>
                            <a:srgbClr val="000000"/>
                          </a:solidFill>
                          <a:effectLst/>
                          <a:latin typeface="Trebuchet MS"/>
                          <a:ea typeface="+mn-ea"/>
                          <a:cs typeface="+mn-cs"/>
                        </a:rPr>
                        <a:t>100%</a:t>
                      </a:r>
                    </a:p>
                  </a:txBody>
                  <a:tcPr marL="9525" marR="9525" marT="9525" marB="0" anchor="ctr"/>
                </a:tc>
                <a:tc>
                  <a:txBody>
                    <a:bodyPr/>
                    <a:lstStyle/>
                    <a:p>
                      <a:pPr algn="ctr" fontAlgn="ctr"/>
                      <a:r>
                        <a:rPr lang="tr-TR" sz="1450" b="1" i="0" u="none" strike="noStrike" kern="1200" dirty="0">
                          <a:solidFill>
                            <a:srgbClr val="000000"/>
                          </a:solidFill>
                          <a:effectLst/>
                          <a:latin typeface="Trebuchet MS"/>
                          <a:ea typeface="+mn-ea"/>
                          <a:cs typeface="+mn-cs"/>
                        </a:rPr>
                        <a:t>32.893.070 </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dirty="0">
                          <a:solidFill>
                            <a:srgbClr val="000000"/>
                          </a:solidFill>
                          <a:effectLst/>
                          <a:latin typeface="Trebuchet MS"/>
                        </a:rPr>
                        <a:t>100%</a:t>
                      </a:r>
                    </a:p>
                  </a:txBody>
                  <a:tcPr marL="9525" marR="9525" marT="9525" marB="0" anchor="ctr"/>
                </a:tc>
                <a:tc>
                  <a:txBody>
                    <a:bodyPr/>
                    <a:lstStyle/>
                    <a:p>
                      <a:pPr algn="ctr" fontAlgn="b"/>
                      <a:r>
                        <a:rPr lang="tr-TR" sz="1450" b="1" i="0" u="none" strike="noStrike" dirty="0">
                          <a:effectLst/>
                          <a:latin typeface="Trebuchet MS" panose="020B0603020202020204" pitchFamily="34" charset="0"/>
                        </a:rPr>
                        <a:t>31.461.958</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50" b="1" i="0" u="none" strike="noStrike" dirty="0">
                          <a:solidFill>
                            <a:srgbClr val="000000"/>
                          </a:solidFill>
                          <a:effectLst/>
                          <a:latin typeface="Trebuchet MS"/>
                        </a:rPr>
                        <a:t>100%</a:t>
                      </a:r>
                    </a:p>
                  </a:txBody>
                  <a:tcPr marL="9525" marR="9525" marT="9525" marB="0" anchor="ctr"/>
                </a:tc>
                <a:tc>
                  <a:txBody>
                    <a:bodyPr/>
                    <a:lstStyle/>
                    <a:p>
                      <a:pPr algn="l" fontAlgn="b"/>
                      <a:endParaRPr lang="tr-TR" sz="900" b="1" i="0" u="none" strike="noStrike" dirty="0">
                        <a:effectLst/>
                        <a:latin typeface="Arial" panose="020B0604020202020204" pitchFamily="34" charset="0"/>
                      </a:endParaRPr>
                    </a:p>
                  </a:txBody>
                  <a:tcPr marL="7620" marR="7620" marT="7620" marB="0" anchor="b"/>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00" b="1" i="0" u="none" strike="noStrike" dirty="0">
                        <a:solidFill>
                          <a:srgbClr val="000000"/>
                        </a:solidFill>
                        <a:effectLst/>
                        <a:latin typeface="Trebuchet MS"/>
                      </a:endParaRPr>
                    </a:p>
                  </a:txBody>
                  <a:tcPr marL="9525" marR="9525" marT="9525"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68598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02637" y="74645"/>
            <a:ext cx="8897363" cy="6693355"/>
          </a:xfrm>
        </p:spPr>
        <p:style>
          <a:lnRef idx="2">
            <a:schemeClr val="dk1"/>
          </a:lnRef>
          <a:fillRef idx="1">
            <a:schemeClr val="lt1"/>
          </a:fillRef>
          <a:effectRef idx="0">
            <a:schemeClr val="dk1"/>
          </a:effectRef>
          <a:fontRef idx="minor">
            <a:schemeClr val="dk1"/>
          </a:fontRef>
        </p:style>
        <p:txBody>
          <a:bodyPr>
            <a:normAutofit/>
          </a:bodyPr>
          <a:lstStyle/>
          <a:p>
            <a:pPr marL="514350" indent="-514350" algn="ctr">
              <a:buClrTx/>
              <a:buNone/>
            </a:pPr>
            <a:r>
              <a:rPr lang="tr-TR" sz="2200" b="1" dirty="0">
                <a:latin typeface="Times New Roman" pitchFamily="18" charset="0"/>
                <a:cs typeface="Times New Roman" pitchFamily="18" charset="0"/>
              </a:rPr>
              <a:t>TÜRKİYE’NİN CARİ İŞLEMLER DENGESİ </a:t>
            </a:r>
            <a:r>
              <a:rPr lang="tr-TR" sz="2200" dirty="0">
                <a:latin typeface="Times New Roman" pitchFamily="18" charset="0"/>
                <a:cs typeface="Times New Roman" pitchFamily="18" charset="0"/>
              </a:rPr>
              <a:t>                          </a:t>
            </a:r>
          </a:p>
          <a:p>
            <a:pPr marL="514350" indent="-514350" algn="ctr">
              <a:buClrTx/>
              <a:buNone/>
            </a:pPr>
            <a:r>
              <a:rPr lang="tr-TR" sz="2200" b="1" dirty="0">
                <a:latin typeface="Times New Roman" pitchFamily="18" charset="0"/>
                <a:cs typeface="Times New Roman" pitchFamily="18" charset="0"/>
              </a:rPr>
              <a:t>(Kaynak: 16 Haziran 2025 </a:t>
            </a:r>
            <a:r>
              <a:rPr lang="tr-TR" sz="2200" b="1" dirty="0">
                <a:hlinkClick r:id="rId3"/>
              </a:rPr>
              <a:t>www.tcmb.gov.tr</a:t>
            </a:r>
            <a:r>
              <a:rPr lang="tr-TR" sz="2200" b="1" dirty="0"/>
              <a:t> </a:t>
            </a:r>
            <a:r>
              <a:rPr lang="tr-TR" sz="2200" b="1" dirty="0">
                <a:latin typeface="Times New Roman" pitchFamily="18" charset="0"/>
                <a:cs typeface="Times New Roman" pitchFamily="18" charset="0"/>
              </a:rPr>
              <a:t>)</a:t>
            </a:r>
            <a:endParaRPr lang="tr-TR" sz="2200" dirty="0">
              <a:latin typeface="Times New Roman" pitchFamily="18" charset="0"/>
              <a:cs typeface="Times New Roman" pitchFamily="18" charset="0"/>
            </a:endParaRPr>
          </a:p>
        </p:txBody>
      </p:sp>
      <p:graphicFrame>
        <p:nvGraphicFramePr>
          <p:cNvPr id="2" name="Tablo 1">
            <a:extLst>
              <a:ext uri="{FF2B5EF4-FFF2-40B4-BE49-F238E27FC236}">
                <a16:creationId xmlns:a16="http://schemas.microsoft.com/office/drawing/2014/main" id="{8564FC44-C87B-1901-B3A1-5B231B3D814B}"/>
              </a:ext>
            </a:extLst>
          </p:cNvPr>
          <p:cNvGraphicFramePr>
            <a:graphicFrameLocks noGrp="1"/>
          </p:cNvGraphicFramePr>
          <p:nvPr>
            <p:extLst>
              <p:ext uri="{D42A27DB-BD31-4B8C-83A1-F6EECF244321}">
                <p14:modId xmlns:p14="http://schemas.microsoft.com/office/powerpoint/2010/main" val="1331387650"/>
              </p:ext>
            </p:extLst>
          </p:nvPr>
        </p:nvGraphicFramePr>
        <p:xfrm>
          <a:off x="144000" y="905069"/>
          <a:ext cx="8820000" cy="5923542"/>
        </p:xfrm>
        <a:graphic>
          <a:graphicData uri="http://schemas.openxmlformats.org/drawingml/2006/table">
            <a:tbl>
              <a:tblPr/>
              <a:tblGrid>
                <a:gridCol w="929586">
                  <a:extLst>
                    <a:ext uri="{9D8B030D-6E8A-4147-A177-3AD203B41FA5}">
                      <a16:colId xmlns:a16="http://schemas.microsoft.com/office/drawing/2014/main" val="959220900"/>
                    </a:ext>
                  </a:extLst>
                </a:gridCol>
                <a:gridCol w="730389">
                  <a:extLst>
                    <a:ext uri="{9D8B030D-6E8A-4147-A177-3AD203B41FA5}">
                      <a16:colId xmlns:a16="http://schemas.microsoft.com/office/drawing/2014/main" val="2794071605"/>
                    </a:ext>
                  </a:extLst>
                </a:gridCol>
                <a:gridCol w="730389">
                  <a:extLst>
                    <a:ext uri="{9D8B030D-6E8A-4147-A177-3AD203B41FA5}">
                      <a16:colId xmlns:a16="http://schemas.microsoft.com/office/drawing/2014/main" val="866781309"/>
                    </a:ext>
                  </a:extLst>
                </a:gridCol>
                <a:gridCol w="730389">
                  <a:extLst>
                    <a:ext uri="{9D8B030D-6E8A-4147-A177-3AD203B41FA5}">
                      <a16:colId xmlns:a16="http://schemas.microsoft.com/office/drawing/2014/main" val="3953780766"/>
                    </a:ext>
                  </a:extLst>
                </a:gridCol>
                <a:gridCol w="730389">
                  <a:extLst>
                    <a:ext uri="{9D8B030D-6E8A-4147-A177-3AD203B41FA5}">
                      <a16:colId xmlns:a16="http://schemas.microsoft.com/office/drawing/2014/main" val="3978410134"/>
                    </a:ext>
                  </a:extLst>
                </a:gridCol>
                <a:gridCol w="586524">
                  <a:extLst>
                    <a:ext uri="{9D8B030D-6E8A-4147-A177-3AD203B41FA5}">
                      <a16:colId xmlns:a16="http://schemas.microsoft.com/office/drawing/2014/main" val="4260370609"/>
                    </a:ext>
                  </a:extLst>
                </a:gridCol>
                <a:gridCol w="730389">
                  <a:extLst>
                    <a:ext uri="{9D8B030D-6E8A-4147-A177-3AD203B41FA5}">
                      <a16:colId xmlns:a16="http://schemas.microsoft.com/office/drawing/2014/main" val="254509723"/>
                    </a:ext>
                  </a:extLst>
                </a:gridCol>
                <a:gridCol w="730389">
                  <a:extLst>
                    <a:ext uri="{9D8B030D-6E8A-4147-A177-3AD203B41FA5}">
                      <a16:colId xmlns:a16="http://schemas.microsoft.com/office/drawing/2014/main" val="3696416829"/>
                    </a:ext>
                  </a:extLst>
                </a:gridCol>
                <a:gridCol w="730389">
                  <a:extLst>
                    <a:ext uri="{9D8B030D-6E8A-4147-A177-3AD203B41FA5}">
                      <a16:colId xmlns:a16="http://schemas.microsoft.com/office/drawing/2014/main" val="3360215256"/>
                    </a:ext>
                  </a:extLst>
                </a:gridCol>
                <a:gridCol w="730389">
                  <a:extLst>
                    <a:ext uri="{9D8B030D-6E8A-4147-A177-3AD203B41FA5}">
                      <a16:colId xmlns:a16="http://schemas.microsoft.com/office/drawing/2014/main" val="20009"/>
                    </a:ext>
                  </a:extLst>
                </a:gridCol>
                <a:gridCol w="730389">
                  <a:extLst>
                    <a:ext uri="{9D8B030D-6E8A-4147-A177-3AD203B41FA5}">
                      <a16:colId xmlns:a16="http://schemas.microsoft.com/office/drawing/2014/main" val="1823383686"/>
                    </a:ext>
                  </a:extLst>
                </a:gridCol>
                <a:gridCol w="730389">
                  <a:extLst>
                    <a:ext uri="{9D8B030D-6E8A-4147-A177-3AD203B41FA5}">
                      <a16:colId xmlns:a16="http://schemas.microsoft.com/office/drawing/2014/main" val="2121340048"/>
                    </a:ext>
                  </a:extLst>
                </a:gridCol>
              </a:tblGrid>
              <a:tr h="372805">
                <a:tc gridSpan="12">
                  <a:txBody>
                    <a:bodyPr/>
                    <a:lstStyle/>
                    <a:p>
                      <a:pPr algn="ctr" rtl="0" fontAlgn="ctr"/>
                      <a:r>
                        <a:rPr lang="tr-TR" sz="1600" b="1" i="0" u="none" strike="noStrike" dirty="0">
                          <a:solidFill>
                            <a:srgbClr val="000000"/>
                          </a:solidFill>
                          <a:effectLst/>
                          <a:latin typeface="Trebuchet MS" panose="020B0603020202020204" pitchFamily="34" charset="0"/>
                        </a:rPr>
                        <a:t>CARİ İŞLEMLER AÇIĞI  (MİLYON $)</a:t>
                      </a:r>
                    </a:p>
                  </a:txBody>
                  <a:tcPr marL="6350" marR="6350" marT="6350" marB="0" anchor="ctr">
                    <a:lnL w="190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C4EFFF"/>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600" b="1" i="0" u="none" strike="noStrike">
                        <a:solidFill>
                          <a:srgbClr val="000000"/>
                        </a:solidFill>
                        <a:effectLst/>
                        <a:latin typeface="Trebuchet MS" panose="020B0603020202020204" pitchFamily="34" charset="0"/>
                      </a:endParaRPr>
                    </a:p>
                  </a:txBody>
                  <a:tcPr marL="6350" marR="6350" marT="6350" marB="0" anchor="ctr">
                    <a:lnL w="190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C4EFFF"/>
                    </a:solidFill>
                  </a:tcPr>
                </a:tc>
                <a:tc hMerge="1">
                  <a:txBody>
                    <a:bodyPr/>
                    <a:lstStyle/>
                    <a:p>
                      <a:pPr algn="ctr" rtl="0" fontAlgn="ctr"/>
                      <a:endParaRPr lang="tr-TR" sz="1600" b="1" i="0" u="none" strike="noStrike" dirty="0">
                        <a:solidFill>
                          <a:srgbClr val="000000"/>
                        </a:solidFill>
                        <a:effectLst/>
                        <a:latin typeface="Trebuchet MS" panose="020B0603020202020204" pitchFamily="34" charset="0"/>
                      </a:endParaRPr>
                    </a:p>
                  </a:txBody>
                  <a:tcPr marL="6350" marR="6350" marT="6350" marB="0" anchor="ctr">
                    <a:lnL w="190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C4EFFF"/>
                    </a:solidFill>
                  </a:tcPr>
                </a:tc>
                <a:tc hMerge="1">
                  <a:txBody>
                    <a:bodyPr/>
                    <a:lstStyle/>
                    <a:p>
                      <a:pPr algn="ctr" rtl="0" fontAlgn="ctr"/>
                      <a:endParaRPr lang="tr-TR" sz="1600" b="1" i="0" u="none" strike="noStrike" dirty="0">
                        <a:solidFill>
                          <a:srgbClr val="000000"/>
                        </a:solidFill>
                        <a:effectLst/>
                        <a:latin typeface="Trebuchet MS" panose="020B0603020202020204" pitchFamily="34" charset="0"/>
                      </a:endParaRPr>
                    </a:p>
                  </a:txBody>
                  <a:tcPr marL="6350" marR="6350" marT="6350" marB="0" anchor="ctr">
                    <a:lnL w="190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C4EFFF"/>
                    </a:solidFill>
                  </a:tcPr>
                </a:tc>
                <a:extLst>
                  <a:ext uri="{0D108BD9-81ED-4DB2-BD59-A6C34878D82A}">
                    <a16:rowId xmlns:a16="http://schemas.microsoft.com/office/drawing/2014/main" val="3557937334"/>
                  </a:ext>
                </a:extLst>
              </a:tr>
              <a:tr h="410279">
                <a:tc>
                  <a:txBody>
                    <a:bodyPr/>
                    <a:lstStyle/>
                    <a:p>
                      <a:pPr algn="ctr" rtl="0" fontAlgn="ctr"/>
                      <a:r>
                        <a:rPr lang="tr-TR" sz="1600" b="0" i="0" u="none" strike="noStrike">
                          <a:solidFill>
                            <a:srgbClr val="000000"/>
                          </a:solidFill>
                          <a:effectLst/>
                          <a:latin typeface="Trebuchet MS" panose="020B0603020202020204" pitchFamily="34" charset="0"/>
                        </a:rPr>
                        <a:t>MİLYON </a:t>
                      </a:r>
                    </a:p>
                  </a:txBody>
                  <a:tcPr marL="63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2015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tc>
                  <a:txBody>
                    <a:bodyPr/>
                    <a:lstStyle/>
                    <a:p>
                      <a:pPr algn="ctr" rtl="0" fontAlgn="ctr"/>
                      <a:r>
                        <a:rPr lang="tr-TR" sz="1600" b="1" i="0" u="none" strike="noStrike">
                          <a:solidFill>
                            <a:srgbClr val="000000"/>
                          </a:solidFill>
                          <a:effectLst/>
                          <a:latin typeface="Trebuchet MS" panose="020B0603020202020204" pitchFamily="34" charset="0"/>
                        </a:rPr>
                        <a:t>2016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tc>
                  <a:txBody>
                    <a:bodyPr/>
                    <a:lstStyle/>
                    <a:p>
                      <a:pPr algn="ctr" rtl="0" fontAlgn="ctr"/>
                      <a:r>
                        <a:rPr lang="tr-TR" sz="1600" b="1" i="0" u="none" strike="noStrike">
                          <a:solidFill>
                            <a:srgbClr val="000000"/>
                          </a:solidFill>
                          <a:effectLst/>
                          <a:latin typeface="Trebuchet MS" panose="020B0603020202020204" pitchFamily="34" charset="0"/>
                        </a:rPr>
                        <a:t>2017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2018</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2019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tc>
                  <a:txBody>
                    <a:bodyPr/>
                    <a:lstStyle/>
                    <a:p>
                      <a:pPr algn="ctr" rtl="0" fontAlgn="ctr"/>
                      <a:r>
                        <a:rPr lang="tr-TR" sz="1600" b="1" i="0" u="none" strike="noStrike">
                          <a:solidFill>
                            <a:srgbClr val="000000"/>
                          </a:solidFill>
                          <a:effectLst/>
                          <a:latin typeface="Trebuchet MS" panose="020B0603020202020204" pitchFamily="34" charset="0"/>
                        </a:rPr>
                        <a:t>2020</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tc>
                  <a:txBody>
                    <a:bodyPr/>
                    <a:lstStyle/>
                    <a:p>
                      <a:pPr algn="ctr" rtl="0" fontAlgn="ctr"/>
                      <a:r>
                        <a:rPr lang="tr-TR" sz="1600" b="1" i="0" u="none" strike="noStrike">
                          <a:solidFill>
                            <a:srgbClr val="000000"/>
                          </a:solidFill>
                          <a:effectLst/>
                          <a:latin typeface="Trebuchet MS" panose="020B0603020202020204" pitchFamily="34" charset="0"/>
                        </a:rPr>
                        <a:t>2021</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tc>
                  <a:txBody>
                    <a:bodyPr/>
                    <a:lstStyle/>
                    <a:p>
                      <a:pPr algn="ctr" rtl="0" fontAlgn="ctr"/>
                      <a:r>
                        <a:rPr lang="tr-TR" sz="1600" b="1" i="0" u="none" strike="noStrike">
                          <a:solidFill>
                            <a:srgbClr val="000000"/>
                          </a:solidFill>
                          <a:effectLst/>
                          <a:latin typeface="Trebuchet MS" panose="020B0603020202020204" pitchFamily="34" charset="0"/>
                        </a:rPr>
                        <a:t>2022</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tc>
                  <a:txBody>
                    <a:bodyPr/>
                    <a:lstStyle/>
                    <a:p>
                      <a:pPr algn="ctr" rtl="0" fontAlgn="ctr"/>
                      <a:r>
                        <a:rPr lang="tr-TR" sz="1600" b="1" i="0" u="none" strike="noStrike">
                          <a:solidFill>
                            <a:srgbClr val="000000"/>
                          </a:solidFill>
                          <a:effectLst/>
                          <a:latin typeface="Trebuchet MS" panose="020B0603020202020204" pitchFamily="34" charset="0"/>
                        </a:rPr>
                        <a:t>2023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tc>
                  <a:txBody>
                    <a:bodyPr/>
                    <a:lstStyle/>
                    <a:p>
                      <a:pPr algn="ctr"/>
                      <a:r>
                        <a:rPr lang="tr-TR" sz="1600" b="1" dirty="0">
                          <a:latin typeface="Trebuchet MS" panose="020B0603020202020204" pitchFamily="34" charset="0"/>
                        </a:rPr>
                        <a:t>2024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tc>
                  <a:txBody>
                    <a:bodyPr/>
                    <a:lstStyle/>
                    <a:p>
                      <a:pPr algn="ctr"/>
                      <a:r>
                        <a:rPr lang="tr-TR" sz="1600" b="1" dirty="0">
                          <a:latin typeface="Trebuchet MS" panose="020B0603020202020204" pitchFamily="34" charset="0"/>
                        </a:rPr>
                        <a:t>2025</a:t>
                      </a:r>
                    </a:p>
                  </a:txBody>
                  <a:tcPr marL="6350" marR="6350" marT="635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C4EFFF"/>
                    </a:solidFill>
                  </a:tcPr>
                </a:tc>
                <a:extLst>
                  <a:ext uri="{0D108BD9-81ED-4DB2-BD59-A6C34878D82A}">
                    <a16:rowId xmlns:a16="http://schemas.microsoft.com/office/drawing/2014/main" val="2153568860"/>
                  </a:ext>
                </a:extLst>
              </a:tr>
              <a:tr h="372805">
                <a:tc>
                  <a:txBody>
                    <a:bodyPr/>
                    <a:lstStyle/>
                    <a:p>
                      <a:pPr algn="ctr" rtl="0" fontAlgn="ctr"/>
                      <a:r>
                        <a:rPr lang="tr-TR" sz="1600" b="1" i="0" u="none" strike="noStrike">
                          <a:solidFill>
                            <a:srgbClr val="000000"/>
                          </a:solidFill>
                          <a:effectLst/>
                          <a:latin typeface="Trebuchet MS" panose="020B0603020202020204" pitchFamily="34" charset="0"/>
                        </a:rPr>
                        <a:t>OCAK </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-1.692</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-1.983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-2.451</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-6.990</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-287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-1.326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-1.494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-6.868</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chemeClr val="tx1"/>
                          </a:solidFill>
                          <a:effectLst/>
                          <a:latin typeface="Trebuchet MS" panose="020B0603020202020204" pitchFamily="34" charset="0"/>
                        </a:rPr>
                        <a:t>-10.243</a:t>
                      </a:r>
                      <a:endParaRPr lang="tr-TR" sz="1600" b="0" i="0" u="none" strike="noStrike" dirty="0">
                        <a:solidFill>
                          <a:srgbClr val="000000"/>
                        </a:solidFill>
                        <a:effectLst/>
                        <a:latin typeface="Trebuchet MS" panose="020B0603020202020204" pitchFamily="34" charset="0"/>
                      </a:endParaRP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tc>
                  <a:txBody>
                    <a:bodyPr/>
                    <a:lstStyle/>
                    <a:p>
                      <a:pPr algn="ctr" fontAlgn="b"/>
                      <a:r>
                        <a:rPr lang="tr-TR" sz="1600" b="0" i="0" u="none" strike="noStrike" dirty="0">
                          <a:solidFill>
                            <a:srgbClr val="000000"/>
                          </a:solidFill>
                          <a:effectLst/>
                          <a:latin typeface="Trebuchet MS" panose="020B0603020202020204" pitchFamily="34" charset="0"/>
                        </a:rPr>
                        <a:t>-2.278</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-3.875</a:t>
                      </a: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extLst>
                  <a:ext uri="{0D108BD9-81ED-4DB2-BD59-A6C34878D82A}">
                    <a16:rowId xmlns:a16="http://schemas.microsoft.com/office/drawing/2014/main" val="3848742297"/>
                  </a:ext>
                </a:extLst>
              </a:tr>
              <a:tr h="363929">
                <a:tc>
                  <a:txBody>
                    <a:bodyPr/>
                    <a:lstStyle/>
                    <a:p>
                      <a:pPr algn="ctr" rtl="0" fontAlgn="ctr"/>
                      <a:r>
                        <a:rPr lang="tr-TR" sz="1600" b="1" i="0" u="none" strike="noStrike">
                          <a:solidFill>
                            <a:srgbClr val="000000"/>
                          </a:solidFill>
                          <a:effectLst/>
                          <a:latin typeface="Trebuchet MS" panose="020B0603020202020204" pitchFamily="34" charset="0"/>
                        </a:rPr>
                        <a:t>ŞUBAT </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-2.957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-1.677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-1.960</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-4.396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-123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-737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-2.188</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-5.293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dirty="0">
                          <a:latin typeface="Trebuchet MS" panose="020B0603020202020204" pitchFamily="34" charset="0"/>
                        </a:rPr>
                        <a:t>-9.090</a:t>
                      </a:r>
                      <a:endParaRPr lang="tr-TR" sz="1600" b="0" i="0" u="none" strike="noStrike" dirty="0">
                        <a:solidFill>
                          <a:srgbClr val="000000"/>
                        </a:solidFill>
                        <a:effectLst/>
                        <a:latin typeface="Trebuchet MS" panose="020B0603020202020204" pitchFamily="34" charset="0"/>
                      </a:endParaRP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tc>
                  <a:txBody>
                    <a:bodyPr/>
                    <a:lstStyle/>
                    <a:p>
                      <a:pPr algn="ctr" fontAlgn="b"/>
                      <a:r>
                        <a:rPr lang="tr-TR" sz="1600" b="0" i="0" u="none" strike="noStrike" dirty="0">
                          <a:solidFill>
                            <a:srgbClr val="000000"/>
                          </a:solidFill>
                          <a:effectLst/>
                          <a:latin typeface="Trebuchet MS" panose="020B0603020202020204" pitchFamily="34" charset="0"/>
                        </a:rPr>
                        <a:t>-3.331</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-4.317</a:t>
                      </a: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extLst>
                  <a:ext uri="{0D108BD9-81ED-4DB2-BD59-A6C34878D82A}">
                    <a16:rowId xmlns:a16="http://schemas.microsoft.com/office/drawing/2014/main" val="2886568685"/>
                  </a:ext>
                </a:extLst>
              </a:tr>
              <a:tr h="363929">
                <a:tc>
                  <a:txBody>
                    <a:bodyPr/>
                    <a:lstStyle/>
                    <a:p>
                      <a:pPr algn="ctr" rtl="0" fontAlgn="ctr"/>
                      <a:r>
                        <a:rPr lang="tr-TR" sz="1600" b="1" i="0" u="none" strike="noStrike">
                          <a:solidFill>
                            <a:srgbClr val="000000"/>
                          </a:solidFill>
                          <a:effectLst/>
                          <a:latin typeface="Trebuchet MS" panose="020B0603020202020204" pitchFamily="34" charset="0"/>
                        </a:rPr>
                        <a:t>MART </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-4.326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-3.297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-2.889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-4.617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-321</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-5.005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-3.036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-5.625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a:r>
                        <a:rPr lang="tr-TR" sz="1600" dirty="0">
                          <a:latin typeface="Trebuchet MS" panose="020B0603020202020204" pitchFamily="34" charset="0"/>
                        </a:rPr>
                        <a:t>-5.244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tc>
                  <a:txBody>
                    <a:bodyPr/>
                    <a:lstStyle/>
                    <a:p>
                      <a:pPr algn="ctr" fontAlgn="b"/>
                      <a:r>
                        <a:rPr lang="tr-TR" sz="1600" b="0" i="0" u="none" strike="noStrike" dirty="0">
                          <a:solidFill>
                            <a:srgbClr val="000000"/>
                          </a:solidFill>
                          <a:effectLst/>
                          <a:latin typeface="Trebuchet MS" panose="020B0603020202020204" pitchFamily="34" charset="0"/>
                        </a:rPr>
                        <a:t>-4.122</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-4.087</a:t>
                      </a: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extLst>
                  <a:ext uri="{0D108BD9-81ED-4DB2-BD59-A6C34878D82A}">
                    <a16:rowId xmlns:a16="http://schemas.microsoft.com/office/drawing/2014/main" val="3297248500"/>
                  </a:ext>
                </a:extLst>
              </a:tr>
              <a:tr h="337357">
                <a:tc>
                  <a:txBody>
                    <a:bodyPr/>
                    <a:lstStyle/>
                    <a:p>
                      <a:pPr algn="ctr" rtl="0" fontAlgn="ctr"/>
                      <a:r>
                        <a:rPr lang="tr-TR" sz="1600" b="1" i="0" u="none" strike="noStrike">
                          <a:solidFill>
                            <a:srgbClr val="000000"/>
                          </a:solidFill>
                          <a:effectLst/>
                          <a:latin typeface="Trebuchet MS" panose="020B0603020202020204" pitchFamily="34" charset="0"/>
                        </a:rPr>
                        <a:t>NİSAN </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-3.373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-2.462</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-3.134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-5.214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-646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-5.072</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-1.106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-2.537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a:r>
                        <a:rPr lang="tr-TR" sz="1600" dirty="0">
                          <a:latin typeface="Trebuchet MS" panose="020B0603020202020204" pitchFamily="34" charset="0"/>
                        </a:rPr>
                        <a:t>-5.085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tc>
                  <a:txBody>
                    <a:bodyPr/>
                    <a:lstStyle/>
                    <a:p>
                      <a:pPr algn="ctr" fontAlgn="b"/>
                      <a:r>
                        <a:rPr lang="tr-TR" sz="1600" b="0" i="0" u="none" strike="noStrike" dirty="0">
                          <a:solidFill>
                            <a:srgbClr val="000000"/>
                          </a:solidFill>
                          <a:effectLst/>
                          <a:latin typeface="Trebuchet MS" panose="020B0603020202020204" pitchFamily="34" charset="0"/>
                        </a:rPr>
                        <a:t>-4.828</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-7.864</a:t>
                      </a: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extLst>
                  <a:ext uri="{0D108BD9-81ED-4DB2-BD59-A6C34878D82A}">
                    <a16:rowId xmlns:a16="http://schemas.microsoft.com/office/drawing/2014/main" val="2028671386"/>
                  </a:ext>
                </a:extLst>
              </a:tr>
              <a:tr h="363929">
                <a:tc>
                  <a:txBody>
                    <a:bodyPr/>
                    <a:lstStyle/>
                    <a:p>
                      <a:pPr algn="ctr" rtl="0" fontAlgn="ctr"/>
                      <a:r>
                        <a:rPr lang="tr-TR" sz="1600" b="1" i="0" u="none" strike="noStrike">
                          <a:solidFill>
                            <a:srgbClr val="000000"/>
                          </a:solidFill>
                          <a:effectLst/>
                          <a:latin typeface="Trebuchet MS" panose="020B0603020202020204" pitchFamily="34" charset="0"/>
                        </a:rPr>
                        <a:t>MAYIS </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-3.611</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-2.768</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-4.465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-5.741</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953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-3.836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-2.902</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-5.885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a:r>
                        <a:rPr lang="tr-TR" sz="1600" dirty="0">
                          <a:latin typeface="Trebuchet MS" panose="020B0603020202020204" pitchFamily="34" charset="0"/>
                        </a:rPr>
                        <a:t>-7.776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tc>
                  <a:txBody>
                    <a:bodyPr/>
                    <a:lstStyle/>
                    <a:p>
                      <a:pPr algn="ctr" fontAlgn="b"/>
                      <a:r>
                        <a:rPr lang="tr-TR" sz="1600" b="0" i="0" u="none" strike="noStrike" dirty="0">
                          <a:solidFill>
                            <a:srgbClr val="000000"/>
                          </a:solidFill>
                          <a:effectLst/>
                          <a:latin typeface="Trebuchet MS" panose="020B0603020202020204" pitchFamily="34" charset="0"/>
                        </a:rPr>
                        <a:t>-584</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807420143"/>
                  </a:ext>
                </a:extLst>
              </a:tr>
              <a:tr h="363929">
                <a:tc>
                  <a:txBody>
                    <a:bodyPr/>
                    <a:lstStyle/>
                    <a:p>
                      <a:pPr algn="ctr" rtl="0" fontAlgn="ctr"/>
                      <a:r>
                        <a:rPr lang="tr-TR" sz="1600" b="1" i="0" u="none" strike="noStrike" dirty="0">
                          <a:solidFill>
                            <a:srgbClr val="000000"/>
                          </a:solidFill>
                          <a:effectLst/>
                          <a:latin typeface="Trebuchet MS" panose="020B0603020202020204" pitchFamily="34" charset="0"/>
                        </a:rPr>
                        <a:t>HAZİRAN </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rtl="0" fontAlgn="ctr"/>
                      <a:r>
                        <a:rPr lang="tr-TR" sz="1600" b="0" i="0" u="none" strike="noStrike">
                          <a:solidFill>
                            <a:srgbClr val="000000"/>
                          </a:solidFill>
                          <a:effectLst/>
                          <a:latin typeface="Trebuchet MS" panose="020B0603020202020204" pitchFamily="34" charset="0"/>
                        </a:rPr>
                        <a:t>-2.700</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-4.625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-3.573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-3.181</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-282</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-2.257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-610</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-2.656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768</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fontAlgn="b"/>
                      <a:r>
                        <a:rPr lang="tr-TR" sz="1600" b="0" i="0" u="none" strike="noStrike" dirty="0">
                          <a:solidFill>
                            <a:srgbClr val="000000"/>
                          </a:solidFill>
                          <a:effectLst/>
                          <a:latin typeface="Trebuchet MS" panose="020B0603020202020204" pitchFamily="34" charset="0"/>
                        </a:rPr>
                        <a:t>840</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267333280"/>
                  </a:ext>
                </a:extLst>
              </a:tr>
              <a:tr h="363929">
                <a:tc>
                  <a:txBody>
                    <a:bodyPr/>
                    <a:lstStyle/>
                    <a:p>
                      <a:pPr algn="ctr" rtl="0" fontAlgn="ctr"/>
                      <a:r>
                        <a:rPr lang="tr-TR" sz="1600" b="1" i="0" u="none" strike="noStrike" dirty="0">
                          <a:solidFill>
                            <a:srgbClr val="000000"/>
                          </a:solidFill>
                          <a:effectLst/>
                          <a:latin typeface="Trebuchet MS" panose="020B0603020202020204" pitchFamily="34" charset="0"/>
                        </a:rPr>
                        <a:t>TEMMUZ </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rtl="0" fontAlgn="ctr"/>
                      <a:r>
                        <a:rPr lang="tr-TR" sz="1600" b="0" i="0" u="none" strike="noStrike">
                          <a:solidFill>
                            <a:srgbClr val="000000"/>
                          </a:solidFill>
                          <a:effectLst/>
                          <a:latin typeface="Trebuchet MS" panose="020B0603020202020204" pitchFamily="34" charset="0"/>
                        </a:rPr>
                        <a:t>-2.856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-2.163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-4.286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-2.068</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1.795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-1.675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-392</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-3.555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-5.346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1.487</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435733027"/>
                  </a:ext>
                </a:extLst>
              </a:tr>
              <a:tr h="474250">
                <a:tc>
                  <a:txBody>
                    <a:bodyPr/>
                    <a:lstStyle/>
                    <a:p>
                      <a:pPr algn="ctr" rtl="0" fontAlgn="ctr"/>
                      <a:r>
                        <a:rPr lang="tr-TR" sz="1600" b="1" i="0" u="none" strike="noStrike" dirty="0">
                          <a:solidFill>
                            <a:srgbClr val="000000"/>
                          </a:solidFill>
                          <a:effectLst/>
                          <a:latin typeface="Trebuchet MS" panose="020B0603020202020204" pitchFamily="34" charset="0"/>
                        </a:rPr>
                        <a:t>AĞUSTOS </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856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a:solidFill>
                            <a:srgbClr val="000000"/>
                          </a:solidFill>
                          <a:effectLst/>
                          <a:latin typeface="Trebuchet MS" panose="020B0603020202020204" pitchFamily="34" charset="0"/>
                        </a:rPr>
                        <a:t>-665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-11</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2.485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3.104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-3.587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2.164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-2.769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222</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fontAlgn="b"/>
                      <a:r>
                        <a:rPr lang="tr-TR" sz="1600" b="0" i="0" u="none" strike="noStrike" dirty="0">
                          <a:solidFill>
                            <a:srgbClr val="000000"/>
                          </a:solidFill>
                          <a:effectLst/>
                          <a:latin typeface="Trebuchet MS" panose="020B0603020202020204" pitchFamily="34" charset="0"/>
                        </a:rPr>
                        <a:t>4.892</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450765010"/>
                  </a:ext>
                </a:extLst>
              </a:tr>
              <a:tr h="363929">
                <a:tc>
                  <a:txBody>
                    <a:bodyPr/>
                    <a:lstStyle/>
                    <a:p>
                      <a:pPr algn="ctr" rtl="0" fontAlgn="ctr"/>
                      <a:r>
                        <a:rPr lang="tr-TR" sz="1600" b="1" i="0" u="none" strike="noStrike" dirty="0">
                          <a:solidFill>
                            <a:srgbClr val="000000"/>
                          </a:solidFill>
                          <a:effectLst/>
                          <a:latin typeface="Trebuchet MS" panose="020B0603020202020204" pitchFamily="34" charset="0"/>
                        </a:rPr>
                        <a:t>EYLÜL </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317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a:solidFill>
                            <a:srgbClr val="000000"/>
                          </a:solidFill>
                          <a:effectLst/>
                          <a:latin typeface="Trebuchet MS" panose="020B0603020202020204" pitchFamily="34" charset="0"/>
                        </a:rPr>
                        <a:t>-963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-4.097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2.611</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2.616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-2.526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2.722</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-3.024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2.441</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fontAlgn="b"/>
                      <a:r>
                        <a:rPr lang="tr-TR" sz="1600" b="0" i="0" u="none" strike="noStrike" dirty="0">
                          <a:solidFill>
                            <a:srgbClr val="000000"/>
                          </a:solidFill>
                          <a:effectLst/>
                          <a:latin typeface="Trebuchet MS" panose="020B0603020202020204" pitchFamily="34" charset="0"/>
                        </a:rPr>
                        <a:t>3.079</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773581731"/>
                  </a:ext>
                </a:extLst>
              </a:tr>
              <a:tr h="363929">
                <a:tc>
                  <a:txBody>
                    <a:bodyPr/>
                    <a:lstStyle/>
                    <a:p>
                      <a:pPr algn="ctr" rtl="0" fontAlgn="ctr"/>
                      <a:r>
                        <a:rPr lang="tr-TR" sz="1600" b="1" i="0" u="none" strike="noStrike" dirty="0">
                          <a:solidFill>
                            <a:srgbClr val="000000"/>
                          </a:solidFill>
                          <a:effectLst/>
                          <a:latin typeface="Trebuchet MS" panose="020B0603020202020204" pitchFamily="34" charset="0"/>
                        </a:rPr>
                        <a:t>EKİM </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rtl="0" fontAlgn="ctr"/>
                      <a:r>
                        <a:rPr lang="tr-TR" sz="1600" b="0" i="0" u="none" strike="noStrike">
                          <a:solidFill>
                            <a:srgbClr val="000000"/>
                          </a:solidFill>
                          <a:effectLst/>
                          <a:latin typeface="Trebuchet MS" panose="020B0603020202020204" pitchFamily="34" charset="0"/>
                        </a:rPr>
                        <a:t>-79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-509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-2.929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3.779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2.706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220</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-4.104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Trebuchet MS" panose="020B0603020202020204" pitchFamily="34" charset="0"/>
                        </a:rPr>
                        <a:t>-815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-337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fontAlgn="b"/>
                      <a:r>
                        <a:rPr lang="tr-TR" sz="1600" b="0" i="0" u="none" strike="noStrike" dirty="0">
                          <a:solidFill>
                            <a:srgbClr val="000000"/>
                          </a:solidFill>
                          <a:effectLst/>
                          <a:latin typeface="Trebuchet MS" panose="020B0603020202020204" pitchFamily="34" charset="0"/>
                        </a:rPr>
                        <a:t>2.251</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73903379"/>
                  </a:ext>
                </a:extLst>
              </a:tr>
              <a:tr h="399433">
                <a:tc>
                  <a:txBody>
                    <a:bodyPr/>
                    <a:lstStyle/>
                    <a:p>
                      <a:pPr algn="ctr" rtl="0" fontAlgn="ctr"/>
                      <a:r>
                        <a:rPr lang="tr-TR" sz="1600" b="1" i="0" u="none" strike="noStrike">
                          <a:solidFill>
                            <a:srgbClr val="000000"/>
                          </a:solidFill>
                          <a:effectLst/>
                          <a:latin typeface="Trebuchet MS" panose="020B0603020202020204" pitchFamily="34" charset="0"/>
                        </a:rPr>
                        <a:t>KASIM </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-1.730</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-1.447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-3.529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2.273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00B0F0"/>
                    </a:solidFill>
                  </a:tcPr>
                </a:tc>
                <a:tc>
                  <a:txBody>
                    <a:bodyPr/>
                    <a:lstStyle/>
                    <a:p>
                      <a:pPr algn="ctr" rtl="0" fontAlgn="ctr"/>
                      <a:r>
                        <a:rPr lang="tr-TR" sz="1600" b="0" i="0" u="none" strike="noStrike" dirty="0">
                          <a:solidFill>
                            <a:srgbClr val="000000"/>
                          </a:solidFill>
                          <a:effectLst/>
                          <a:latin typeface="Trebuchet MS" panose="020B0603020202020204" pitchFamily="34" charset="0"/>
                        </a:rPr>
                        <a:t>-19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Trebuchet MS" panose="020B0603020202020204" pitchFamily="34" charset="0"/>
                        </a:rPr>
                        <a:t>-3.380</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-2.104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fontAlgn="ctr"/>
                      <a:r>
                        <a:rPr lang="tr-TR" sz="1600" b="0" i="0" u="none" strike="noStrike" dirty="0">
                          <a:solidFill>
                            <a:srgbClr val="000000"/>
                          </a:solidFill>
                          <a:effectLst/>
                          <a:latin typeface="Trebuchet MS" panose="020B0603020202020204" pitchFamily="34" charset="0"/>
                        </a:rPr>
                        <a:t>-4.043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fontAlgn="ctr"/>
                      <a:r>
                        <a:rPr lang="tr-TR" sz="1600" b="0" i="0" u="none" strike="noStrike" dirty="0">
                          <a:solidFill>
                            <a:srgbClr val="000000"/>
                          </a:solidFill>
                          <a:effectLst/>
                          <a:latin typeface="Trebuchet MS" panose="020B0603020202020204" pitchFamily="34" charset="0"/>
                        </a:rPr>
                        <a:t>-3.025</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-2.729</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275269377"/>
                  </a:ext>
                </a:extLst>
              </a:tr>
              <a:tr h="474250">
                <a:tc>
                  <a:txBody>
                    <a:bodyPr/>
                    <a:lstStyle/>
                    <a:p>
                      <a:pPr algn="ctr" rtl="0" fontAlgn="ctr"/>
                      <a:r>
                        <a:rPr lang="tr-TR" sz="1600" b="1" i="0" u="none" strike="noStrike">
                          <a:solidFill>
                            <a:srgbClr val="000000"/>
                          </a:solidFill>
                          <a:effectLst/>
                          <a:latin typeface="Trebuchet MS" panose="020B0603020202020204" pitchFamily="34" charset="0"/>
                        </a:rPr>
                        <a:t>ARALIK</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-5.163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-4.290</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-7.260</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-684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a:solidFill>
                            <a:srgbClr val="000000"/>
                          </a:solidFill>
                          <a:effectLst/>
                          <a:latin typeface="Trebuchet MS" panose="020B0603020202020204" pitchFamily="34" charset="0"/>
                        </a:rPr>
                        <a:t>-2.737</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-3.270</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rtl="0" fontAlgn="ctr"/>
                      <a:r>
                        <a:rPr lang="tr-TR" sz="1600" b="0" i="0" u="none" strike="noStrike" dirty="0">
                          <a:solidFill>
                            <a:srgbClr val="000000"/>
                          </a:solidFill>
                          <a:effectLst/>
                          <a:latin typeface="Trebuchet MS" panose="020B0603020202020204" pitchFamily="34" charset="0"/>
                        </a:rPr>
                        <a:t>-3.174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fontAlgn="ctr"/>
                      <a:r>
                        <a:rPr lang="tr-TR" sz="1600" b="0" i="0" u="none" strike="noStrike" dirty="0">
                          <a:solidFill>
                            <a:srgbClr val="000000"/>
                          </a:solidFill>
                          <a:effectLst/>
                          <a:latin typeface="Trebuchet MS" panose="020B0603020202020204" pitchFamily="34" charset="0"/>
                        </a:rPr>
                        <a:t>-6.016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fontAlgn="ctr"/>
                      <a:r>
                        <a:rPr lang="tr-TR" sz="1600" b="0" i="0" u="none" strike="noStrike" dirty="0">
                          <a:solidFill>
                            <a:srgbClr val="000000"/>
                          </a:solidFill>
                          <a:effectLst/>
                          <a:latin typeface="Trebuchet MS" panose="020B0603020202020204" pitchFamily="34" charset="0"/>
                        </a:rPr>
                        <a:t>-2.094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Trebuchet MS" panose="020B0603020202020204" pitchFamily="34" charset="0"/>
                        </a:rPr>
                        <a:t>-4.650</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FFFF00"/>
                    </a:solidFill>
                  </a:tcPr>
                </a:tc>
                <a:tc>
                  <a:txBody>
                    <a:bodyPr/>
                    <a:lstStyle/>
                    <a:p>
                      <a:pPr algn="ctr" fontAlgn="b"/>
                      <a:endParaRPr lang="tr-TR" sz="1600" b="0" i="0" u="none" strike="noStrike" dirty="0">
                        <a:solidFill>
                          <a:srgbClr val="000000"/>
                        </a:solidFill>
                        <a:effectLst/>
                        <a:latin typeface="Trebuchet MS" panose="020B0603020202020204" pitchFamily="34" charset="0"/>
                      </a:endParaRP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991092839"/>
                  </a:ext>
                </a:extLst>
              </a:tr>
              <a:tr h="474250">
                <a:tc>
                  <a:txBody>
                    <a:bodyPr/>
                    <a:lstStyle/>
                    <a:p>
                      <a:pPr algn="ctr" rtl="0" fontAlgn="ctr"/>
                      <a:r>
                        <a:rPr lang="tr-TR" sz="1600" b="1" i="0" u="none" strike="noStrike">
                          <a:solidFill>
                            <a:srgbClr val="000000"/>
                          </a:solidFill>
                          <a:effectLst/>
                          <a:latin typeface="Trebuchet MS" panose="020B0603020202020204" pitchFamily="34" charset="0"/>
                        </a:rPr>
                        <a:t>TOPLAM</a:t>
                      </a:r>
                    </a:p>
                  </a:txBody>
                  <a:tcPr marL="95250" marR="6350" marT="6350" marB="0" anchor="ctr">
                    <a:lnL w="190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B7DEE8"/>
                    </a:solidFill>
                  </a:tcPr>
                </a:tc>
                <a:tc>
                  <a:txBody>
                    <a:bodyPr/>
                    <a:lstStyle/>
                    <a:p>
                      <a:pPr algn="ctr" rtl="0" fontAlgn="b"/>
                      <a:r>
                        <a:rPr lang="tr-TR" sz="1600" b="1" i="0" u="none" strike="noStrike">
                          <a:solidFill>
                            <a:srgbClr val="000000"/>
                          </a:solidFill>
                          <a:effectLst/>
                          <a:latin typeface="Trebuchet MS" panose="020B0603020202020204" pitchFamily="34" charset="0"/>
                        </a:rPr>
                        <a:t>-27.314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B7DEE8"/>
                    </a:solidFill>
                  </a:tcPr>
                </a:tc>
                <a:tc>
                  <a:txBody>
                    <a:bodyPr/>
                    <a:lstStyle/>
                    <a:p>
                      <a:pPr algn="ctr" rtl="0" fontAlgn="b"/>
                      <a:r>
                        <a:rPr lang="tr-TR" sz="1600" b="1" i="0" u="none" strike="noStrike">
                          <a:solidFill>
                            <a:srgbClr val="000000"/>
                          </a:solidFill>
                          <a:effectLst/>
                          <a:latin typeface="Trebuchet MS" panose="020B0603020202020204" pitchFamily="34" charset="0"/>
                        </a:rPr>
                        <a:t>-26.849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B7DEE8"/>
                    </a:solidFill>
                  </a:tcPr>
                </a:tc>
                <a:tc>
                  <a:txBody>
                    <a:bodyPr/>
                    <a:lstStyle/>
                    <a:p>
                      <a:pPr algn="ctr" rtl="0" fontAlgn="b"/>
                      <a:r>
                        <a:rPr lang="tr-TR" sz="1600" b="1" i="0" u="none" strike="noStrike" dirty="0">
                          <a:solidFill>
                            <a:srgbClr val="000000"/>
                          </a:solidFill>
                          <a:effectLst/>
                          <a:latin typeface="Trebuchet MS" panose="020B0603020202020204" pitchFamily="34" charset="0"/>
                        </a:rPr>
                        <a:t>-40.584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B7DEE8"/>
                    </a:solidFill>
                  </a:tcPr>
                </a:tc>
                <a:tc>
                  <a:txBody>
                    <a:bodyPr/>
                    <a:lstStyle/>
                    <a:p>
                      <a:pPr algn="ctr" rtl="0" fontAlgn="ctr"/>
                      <a:r>
                        <a:rPr lang="tr-TR" sz="1600" b="1" i="0" u="none" strike="noStrike">
                          <a:solidFill>
                            <a:srgbClr val="000000"/>
                          </a:solidFill>
                          <a:effectLst/>
                          <a:latin typeface="Trebuchet MS" panose="020B0603020202020204" pitchFamily="34" charset="0"/>
                        </a:rPr>
                        <a:t>-21.743</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B7DEE8"/>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6.759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chemeClr val="accent1">
                        <a:lumMod val="20000"/>
                        <a:lumOff val="80000"/>
                      </a:schemeClr>
                    </a:solidFill>
                  </a:tcPr>
                </a:tc>
                <a:tc>
                  <a:txBody>
                    <a:bodyPr/>
                    <a:lstStyle/>
                    <a:p>
                      <a:pPr algn="ctr" rtl="0" fontAlgn="ctr"/>
                      <a:r>
                        <a:rPr lang="tr-TR" sz="1600" b="1" i="0" u="none" strike="noStrike">
                          <a:solidFill>
                            <a:srgbClr val="000000"/>
                          </a:solidFill>
                          <a:effectLst/>
                          <a:latin typeface="Trebuchet MS" panose="020B0603020202020204" pitchFamily="34" charset="0"/>
                        </a:rPr>
                        <a:t>-32.451</a:t>
                      </a:r>
                      <a:endParaRPr lang="tr-TR" sz="1600" b="1" i="0" u="none" strike="noStrike" dirty="0">
                        <a:solidFill>
                          <a:srgbClr val="000000"/>
                        </a:solidFill>
                        <a:effectLst/>
                        <a:latin typeface="Trebuchet MS" panose="020B0603020202020204" pitchFamily="34" charset="0"/>
                      </a:endParaRP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B7DEE8"/>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-16.224</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B7DEE8"/>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-49.086</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rgbClr val="FFFF00"/>
                    </a:solidFill>
                  </a:tcPr>
                </a:tc>
                <a:tc>
                  <a:txBody>
                    <a:bodyPr/>
                    <a:lstStyle/>
                    <a:p>
                      <a:pPr algn="ctr" rtl="0" fontAlgn="ctr"/>
                      <a:r>
                        <a:rPr lang="tr-TR" sz="1600" b="1" i="0" u="none" strike="noStrike" dirty="0">
                          <a:solidFill>
                            <a:srgbClr val="000000"/>
                          </a:solidFill>
                          <a:effectLst/>
                          <a:latin typeface="Trebuchet MS" panose="020B0603020202020204" pitchFamily="34" charset="0"/>
                        </a:rPr>
                        <a:t>-44.809</a:t>
                      </a:r>
                    </a:p>
                  </a:txBody>
                  <a:tcPr marL="6350" marR="6350" marT="635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chemeClr val="accent5">
                        <a:lumMod val="40000"/>
                        <a:lumOff val="60000"/>
                      </a:schemeClr>
                    </a:solidFill>
                  </a:tcPr>
                </a:tc>
                <a:tc>
                  <a:txBody>
                    <a:bodyPr/>
                    <a:lstStyle/>
                    <a:p>
                      <a:pPr algn="ctr" fontAlgn="b"/>
                      <a:r>
                        <a:rPr lang="tr-TR" sz="1600" b="0" i="0" u="none" strike="noStrike" dirty="0">
                          <a:solidFill>
                            <a:srgbClr val="000000"/>
                          </a:solidFill>
                          <a:effectLst/>
                          <a:latin typeface="Trebuchet MS" panose="020B0603020202020204" pitchFamily="34" charset="0"/>
                        </a:rPr>
                        <a:t>-</a:t>
                      </a:r>
                      <a:r>
                        <a:rPr lang="tr-TR" sz="1600" b="1" i="0" u="none" strike="noStrike" dirty="0">
                          <a:solidFill>
                            <a:srgbClr val="000000"/>
                          </a:solidFill>
                          <a:effectLst/>
                          <a:latin typeface="Trebuchet MS" panose="020B0603020202020204" pitchFamily="34" charset="0"/>
                        </a:rPr>
                        <a:t>9.973</a:t>
                      </a:r>
                    </a:p>
                  </a:txBody>
                  <a:tcPr marL="7620" marR="7620" marT="7620" marB="0" anchor="ct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chemeClr val="accent5">
                        <a:lumMod val="40000"/>
                        <a:lumOff val="60000"/>
                      </a:schemeClr>
                    </a:solidFill>
                  </a:tcPr>
                </a:tc>
                <a:tc>
                  <a:txBody>
                    <a:bodyPr/>
                    <a:lstStyle/>
                    <a:p>
                      <a:pPr algn="ctr" fontAlgn="b"/>
                      <a:r>
                        <a:rPr lang="tr-TR" sz="1600" b="1" i="0" u="none" strike="noStrike" dirty="0">
                          <a:solidFill>
                            <a:srgbClr val="000000"/>
                          </a:solidFill>
                          <a:effectLst/>
                          <a:latin typeface="Trebuchet MS" panose="020B0603020202020204" pitchFamily="34" charset="0"/>
                        </a:rPr>
                        <a:t>-20.143</a:t>
                      </a:r>
                    </a:p>
                  </a:txBody>
                  <a:tcPr marL="7620" marR="7620" marT="7620" marB="0" anchor="ctr">
                    <a:lnL w="6350" cap="flat" cmpd="sng" algn="ctr">
                      <a:solidFill>
                        <a:srgbClr val="00B0F0"/>
                      </a:solidFill>
                      <a:prstDash val="solid"/>
                      <a:round/>
                      <a:headEnd type="none" w="med" len="med"/>
                      <a:tailEnd type="none" w="med" len="med"/>
                    </a:lnL>
                    <a:lnR w="190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19050" cap="flat" cmpd="sng" algn="ctr">
                      <a:solidFill>
                        <a:srgbClr val="00B0F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402643502"/>
                  </a:ext>
                </a:extLst>
              </a:tr>
            </a:tbl>
          </a:graphicData>
        </a:graphic>
      </p:graphicFrame>
    </p:spTree>
    <p:extLst>
      <p:ext uri="{BB962C8B-B14F-4D97-AF65-F5344CB8AC3E}">
        <p14:creationId xmlns:p14="http://schemas.microsoft.com/office/powerpoint/2010/main" val="3797231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0"/>
            <a:ext cx="8229600" cy="849086"/>
          </a:xfrm>
        </p:spPr>
        <p:txBody>
          <a:bodyPr>
            <a:normAutofit/>
          </a:bodyPr>
          <a:lstStyle/>
          <a:p>
            <a:pPr marL="514350" indent="-514350"/>
            <a:r>
              <a:rPr lang="tr-TR" sz="2400" b="1" dirty="0">
                <a:latin typeface="Times New Roman" panose="02020603050405020304" pitchFamily="18" charset="0"/>
                <a:cs typeface="Times New Roman" panose="02020603050405020304" pitchFamily="18" charset="0"/>
              </a:rPr>
              <a:t>TÜRKİYE’NİN CARİ İŞLEMLER AÇIĞI </a:t>
            </a:r>
            <a:r>
              <a:rPr lang="tr-TR" sz="2400" b="1" dirty="0">
                <a:solidFill>
                  <a:srgbClr val="000000"/>
                </a:solidFill>
                <a:latin typeface="Times New Roman" panose="02020603050405020304" pitchFamily="18" charset="0"/>
                <a:cs typeface="Times New Roman" panose="02020603050405020304" pitchFamily="18" charset="0"/>
              </a:rPr>
              <a:t>(MİLYON $)</a:t>
            </a:r>
            <a:br>
              <a:rPr lang="tr-TR" sz="2400" b="1" dirty="0">
                <a:solidFill>
                  <a:srgbClr val="000000"/>
                </a:solidFill>
                <a:latin typeface="Times New Roman" panose="02020603050405020304" pitchFamily="18" charset="0"/>
                <a:cs typeface="Times New Roman" panose="02020603050405020304" pitchFamily="18" charset="0"/>
              </a:rPr>
            </a:br>
            <a:r>
              <a:rPr lang="tr-TR" sz="2400" b="1" dirty="0">
                <a:latin typeface="Times New Roman" panose="02020603050405020304" pitchFamily="18" charset="0"/>
                <a:cs typeface="Times New Roman" panose="02020603050405020304" pitchFamily="18" charset="0"/>
              </a:rPr>
              <a:t>(2012-2025</a:t>
            </a:r>
            <a:r>
              <a:rPr lang="tr-TR" sz="2400" b="1" dirty="0">
                <a:latin typeface="Trebuchet MS" panose="020B0603020202020204" pitchFamily="34" charset="0"/>
                <a:cs typeface="Times New Roman" pitchFamily="18" charset="0"/>
              </a:rPr>
              <a:t>)</a:t>
            </a:r>
          </a:p>
        </p:txBody>
      </p:sp>
      <p:graphicFrame>
        <p:nvGraphicFramePr>
          <p:cNvPr id="5" name="İçerik Yer Tutucusu 3"/>
          <p:cNvGraphicFramePr>
            <a:graphicFrameLocks noGrp="1"/>
          </p:cNvGraphicFramePr>
          <p:nvPr>
            <p:ph idx="1"/>
            <p:extLst>
              <p:ext uri="{D42A27DB-BD31-4B8C-83A1-F6EECF244321}">
                <p14:modId xmlns:p14="http://schemas.microsoft.com/office/powerpoint/2010/main" val="3235922224"/>
              </p:ext>
            </p:extLst>
          </p:nvPr>
        </p:nvGraphicFramePr>
        <p:xfrm>
          <a:off x="139959" y="849086"/>
          <a:ext cx="8854751" cy="5638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9926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239151" y="285728"/>
            <a:ext cx="8690567" cy="6396426"/>
          </a:xfrm>
          <a:ln w="76200">
            <a:solidFill>
              <a:schemeClr val="tx1"/>
            </a:solidFill>
          </a:ln>
        </p:spPr>
        <p:txBody>
          <a:bodyPr anchor="t"/>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17.</a:t>
            </a:r>
          </a:p>
          <a:p>
            <a:pPr marL="457200" indent="-457200" algn="ctr" fontAlgn="base">
              <a:buClrTx/>
              <a:buNone/>
            </a:pPr>
            <a:r>
              <a:rPr lang="tr-TR" sz="3600" b="1" dirty="0">
                <a:latin typeface="Times New Roman" pitchFamily="18" charset="0"/>
                <a:cs typeface="Times New Roman" pitchFamily="18" charset="0"/>
              </a:rPr>
              <a:t>TÜRKİYE  </a:t>
            </a:r>
          </a:p>
          <a:p>
            <a:pPr marL="457200" indent="-457200" algn="ctr" fontAlgn="base">
              <a:buClrTx/>
              <a:buNone/>
            </a:pPr>
            <a:r>
              <a:rPr lang="tr-TR" sz="3600" b="1" dirty="0">
                <a:latin typeface="Times New Roman" pitchFamily="18" charset="0"/>
                <a:cs typeface="Times New Roman" pitchFamily="18" charset="0"/>
              </a:rPr>
              <a:t>ENERJİ -HAM PETROL -DOĞALGAZ </a:t>
            </a:r>
          </a:p>
          <a:p>
            <a:pPr marL="457200" indent="-457200" algn="ctr" fontAlgn="base">
              <a:buClrTx/>
              <a:buNone/>
            </a:pPr>
            <a:r>
              <a:rPr lang="tr-TR" sz="3600" b="1" dirty="0">
                <a:latin typeface="Times New Roman" pitchFamily="18" charset="0"/>
                <a:cs typeface="Times New Roman" pitchFamily="18" charset="0"/>
              </a:rPr>
              <a:t>İTHALATI</a:t>
            </a:r>
          </a:p>
          <a:p>
            <a:pPr marL="457200" indent="-457200" algn="ctr" fontAlgn="base">
              <a:buClrTx/>
              <a:buNone/>
            </a:pPr>
            <a:endParaRPr lang="tr-TR"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3839590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149290"/>
            <a:ext cx="8229600" cy="802432"/>
          </a:xfrm>
        </p:spPr>
        <p:txBody>
          <a:bodyPr>
            <a:normAutofit fontScale="90000"/>
          </a:bodyPr>
          <a:lstStyle/>
          <a:p>
            <a:pPr marL="514350" indent="-514350"/>
            <a:r>
              <a:rPr lang="tr-TR" sz="2800" b="1" dirty="0">
                <a:latin typeface="Times New Roman" panose="02020603050405020304" pitchFamily="18" charset="0"/>
                <a:cs typeface="Times New Roman" panose="02020603050405020304" pitchFamily="18" charset="0"/>
              </a:rPr>
              <a:t>TÜRKİYE ENERJİ İTHALATI </a:t>
            </a:r>
            <a:r>
              <a:rPr lang="tr-TR" sz="2800" b="1" dirty="0">
                <a:solidFill>
                  <a:srgbClr val="000000"/>
                </a:solidFill>
                <a:latin typeface="Times New Roman" panose="02020603050405020304" pitchFamily="18" charset="0"/>
                <a:cs typeface="Times New Roman" panose="02020603050405020304" pitchFamily="18" charset="0"/>
              </a:rPr>
              <a:t>(BİN $)</a:t>
            </a:r>
            <a:br>
              <a:rPr lang="tr-TR" sz="2800" b="1" dirty="0">
                <a:solidFill>
                  <a:srgbClr val="000000"/>
                </a:solidFill>
                <a:latin typeface="Times New Roman" panose="02020603050405020304" pitchFamily="18" charset="0"/>
                <a:cs typeface="Times New Roman" panose="02020603050405020304" pitchFamily="18" charset="0"/>
              </a:rPr>
            </a:br>
            <a:r>
              <a:rPr lang="tr-TR" sz="2800" b="1" dirty="0">
                <a:latin typeface="Times New Roman" panose="02020603050405020304" pitchFamily="18" charset="0"/>
                <a:cs typeface="Times New Roman" panose="02020603050405020304" pitchFamily="18" charset="0"/>
              </a:rPr>
              <a:t>(2012-2025</a:t>
            </a:r>
            <a:r>
              <a:rPr lang="tr-TR" sz="2800" b="1" dirty="0">
                <a:latin typeface="Trebuchet MS" panose="020B0603020202020204" pitchFamily="34" charset="0"/>
                <a:cs typeface="Times New Roman" pitchFamily="18" charset="0"/>
              </a:rPr>
              <a:t>)</a:t>
            </a: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2705879490"/>
              </p:ext>
            </p:extLst>
          </p:nvPr>
        </p:nvGraphicFramePr>
        <p:xfrm>
          <a:off x="121724" y="951722"/>
          <a:ext cx="8900551" cy="55259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35106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0" y="0"/>
            <a:ext cx="8820000" cy="6624000"/>
          </a:xfrm>
        </p:spPr>
        <p:style>
          <a:lnRef idx="2">
            <a:schemeClr val="dk1"/>
          </a:lnRef>
          <a:fillRef idx="1">
            <a:schemeClr val="lt1"/>
          </a:fillRef>
          <a:effectRef idx="0">
            <a:schemeClr val="dk1"/>
          </a:effectRef>
          <a:fontRef idx="minor">
            <a:schemeClr val="dk1"/>
          </a:fontRef>
        </p:style>
        <p:txBody>
          <a:bodyPr>
            <a:normAutofit/>
          </a:bodyPr>
          <a:lstStyle/>
          <a:p>
            <a:pPr marL="514350" indent="-514350" algn="ctr">
              <a:buClrTx/>
              <a:buNone/>
            </a:pPr>
            <a:r>
              <a:rPr lang="tr-TR" sz="2200" b="1" dirty="0">
                <a:latin typeface="Times New Roman" pitchFamily="18" charset="0"/>
                <a:cs typeface="Times New Roman" pitchFamily="18" charset="0"/>
              </a:rPr>
              <a:t>TÜRKİYE ENERJİ İTHALATI  (2023-2031)</a:t>
            </a:r>
          </a:p>
          <a:p>
            <a:pPr marL="914400" lvl="1" indent="-514350" algn="ctr">
              <a:buNone/>
            </a:pPr>
            <a:r>
              <a:rPr lang="tr-TR" sz="2000" b="1" dirty="0">
                <a:latin typeface="Times New Roman" pitchFamily="18" charset="0"/>
                <a:cs typeface="Times New Roman" pitchFamily="18" charset="0"/>
              </a:rPr>
              <a:t>(Kaynak: 16 Haziran 2025 </a:t>
            </a:r>
            <a:r>
              <a:rPr lang="tr-TR" sz="2000" b="1" dirty="0">
                <a:hlinkClick r:id="rId3"/>
              </a:rPr>
              <a:t>www.tuik.gov.tr</a:t>
            </a:r>
            <a:r>
              <a:rPr lang="tr-TR" sz="2000" b="1" dirty="0"/>
              <a:t> </a:t>
            </a:r>
            <a:r>
              <a:rPr lang="tr-TR" sz="2000" b="1" dirty="0">
                <a:latin typeface="Times New Roman" pitchFamily="18" charset="0"/>
                <a:cs typeface="Times New Roman" pitchFamily="18" charset="0"/>
              </a:rPr>
              <a:t>)</a:t>
            </a:r>
            <a:endParaRPr lang="tr-TR" sz="2000" dirty="0">
              <a:latin typeface="Times New Roman" pitchFamily="18" charset="0"/>
              <a:cs typeface="Times New Roman" pitchFamily="18" charset="0"/>
            </a:endParaRPr>
          </a:p>
        </p:txBody>
      </p:sp>
      <p:graphicFrame>
        <p:nvGraphicFramePr>
          <p:cNvPr id="5" name="4 Tablo"/>
          <p:cNvGraphicFramePr>
            <a:graphicFrameLocks noGrp="1"/>
          </p:cNvGraphicFramePr>
          <p:nvPr>
            <p:extLst>
              <p:ext uri="{D42A27DB-BD31-4B8C-83A1-F6EECF244321}">
                <p14:modId xmlns:p14="http://schemas.microsoft.com/office/powerpoint/2010/main" val="3239347228"/>
              </p:ext>
            </p:extLst>
          </p:nvPr>
        </p:nvGraphicFramePr>
        <p:xfrm>
          <a:off x="90153" y="759854"/>
          <a:ext cx="8729848" cy="5864148"/>
        </p:xfrm>
        <a:graphic>
          <a:graphicData uri="http://schemas.openxmlformats.org/drawingml/2006/table">
            <a:tbl>
              <a:tblPr/>
              <a:tblGrid>
                <a:gridCol w="932565">
                  <a:extLst>
                    <a:ext uri="{9D8B030D-6E8A-4147-A177-3AD203B41FA5}">
                      <a16:colId xmlns:a16="http://schemas.microsoft.com/office/drawing/2014/main" val="20000"/>
                    </a:ext>
                  </a:extLst>
                </a:gridCol>
                <a:gridCol w="864856">
                  <a:extLst>
                    <a:ext uri="{9D8B030D-6E8A-4147-A177-3AD203B41FA5}">
                      <a16:colId xmlns:a16="http://schemas.microsoft.com/office/drawing/2014/main" val="20001"/>
                    </a:ext>
                  </a:extLst>
                </a:gridCol>
                <a:gridCol w="864856">
                  <a:extLst>
                    <a:ext uri="{9D8B030D-6E8A-4147-A177-3AD203B41FA5}">
                      <a16:colId xmlns:a16="http://schemas.microsoft.com/office/drawing/2014/main" val="20002"/>
                    </a:ext>
                  </a:extLst>
                </a:gridCol>
                <a:gridCol w="864855">
                  <a:extLst>
                    <a:ext uri="{9D8B030D-6E8A-4147-A177-3AD203B41FA5}">
                      <a16:colId xmlns:a16="http://schemas.microsoft.com/office/drawing/2014/main" val="20003"/>
                    </a:ext>
                  </a:extLst>
                </a:gridCol>
                <a:gridCol w="152282">
                  <a:extLst>
                    <a:ext uri="{9D8B030D-6E8A-4147-A177-3AD203B41FA5}">
                      <a16:colId xmlns:a16="http://schemas.microsoft.com/office/drawing/2014/main" val="20004"/>
                    </a:ext>
                  </a:extLst>
                </a:gridCol>
                <a:gridCol w="712574">
                  <a:extLst>
                    <a:ext uri="{9D8B030D-6E8A-4147-A177-3AD203B41FA5}">
                      <a16:colId xmlns:a16="http://schemas.microsoft.com/office/drawing/2014/main" val="4075078196"/>
                    </a:ext>
                  </a:extLst>
                </a:gridCol>
                <a:gridCol w="134464">
                  <a:extLst>
                    <a:ext uri="{9D8B030D-6E8A-4147-A177-3AD203B41FA5}">
                      <a16:colId xmlns:a16="http://schemas.microsoft.com/office/drawing/2014/main" val="20005"/>
                    </a:ext>
                  </a:extLst>
                </a:gridCol>
                <a:gridCol w="730392">
                  <a:extLst>
                    <a:ext uri="{9D8B030D-6E8A-4147-A177-3AD203B41FA5}">
                      <a16:colId xmlns:a16="http://schemas.microsoft.com/office/drawing/2014/main" val="357180978"/>
                    </a:ext>
                  </a:extLst>
                </a:gridCol>
                <a:gridCol w="864856">
                  <a:extLst>
                    <a:ext uri="{9D8B030D-6E8A-4147-A177-3AD203B41FA5}">
                      <a16:colId xmlns:a16="http://schemas.microsoft.com/office/drawing/2014/main" val="20006"/>
                    </a:ext>
                  </a:extLst>
                </a:gridCol>
                <a:gridCol w="864856">
                  <a:extLst>
                    <a:ext uri="{9D8B030D-6E8A-4147-A177-3AD203B41FA5}">
                      <a16:colId xmlns:a16="http://schemas.microsoft.com/office/drawing/2014/main" val="20011"/>
                    </a:ext>
                  </a:extLst>
                </a:gridCol>
                <a:gridCol w="85106">
                  <a:extLst>
                    <a:ext uri="{9D8B030D-6E8A-4147-A177-3AD203B41FA5}">
                      <a16:colId xmlns:a16="http://schemas.microsoft.com/office/drawing/2014/main" val="20012"/>
                    </a:ext>
                  </a:extLst>
                </a:gridCol>
                <a:gridCol w="829093">
                  <a:extLst>
                    <a:ext uri="{9D8B030D-6E8A-4147-A177-3AD203B41FA5}">
                      <a16:colId xmlns:a16="http://schemas.microsoft.com/office/drawing/2014/main" val="20013"/>
                    </a:ext>
                  </a:extLst>
                </a:gridCol>
                <a:gridCol w="829093">
                  <a:extLst>
                    <a:ext uri="{9D8B030D-6E8A-4147-A177-3AD203B41FA5}">
                      <a16:colId xmlns:a16="http://schemas.microsoft.com/office/drawing/2014/main" val="20014"/>
                    </a:ext>
                  </a:extLst>
                </a:gridCol>
              </a:tblGrid>
              <a:tr h="220230">
                <a:tc>
                  <a:txBody>
                    <a:bodyPr/>
                    <a:lstStyle/>
                    <a:p>
                      <a:pPr algn="ctr" rtl="0" fontAlgn="ctr"/>
                      <a:endParaRPr lang="tr-TR" sz="1300" b="0" i="0" u="none" strike="noStrike" dirty="0">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endParaRPr lang="tr-TR" sz="1300" b="0" i="0" u="none" strike="noStrike">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endParaRPr lang="tr-TR" sz="1300" b="0" i="0" u="none" strike="noStrike">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endParaRPr lang="tr-TR" sz="1300" b="0" i="0" u="none" strike="noStrike">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rtl="0" fontAlgn="ctr"/>
                      <a:endParaRPr lang="tr-TR" sz="1300" b="0" i="0" u="none" strike="noStrike" dirty="0">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rtl="0" fontAlgn="ctr"/>
                      <a:endParaRPr lang="tr-TR" sz="1300" b="0" i="0" u="none" strike="noStrike" dirty="0">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rtl="0" fontAlgn="ctr"/>
                      <a:endParaRPr lang="tr-TR" sz="1300" b="0" i="0" u="none" strike="noStrike">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rtl="0" fontAlgn="ctr"/>
                      <a:endParaRPr lang="tr-TR" sz="1300" b="0" i="0" u="none" strike="noStrike">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endParaRPr lang="tr-TR" sz="1300" b="0" i="0" u="none" strike="noStrike">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endParaRPr lang="tr-TR" sz="1300" b="0" i="0" u="none" strike="noStrike">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rtl="0" fontAlgn="ctr"/>
                      <a:endParaRPr lang="tr-TR" sz="1300" b="0" i="0" u="none" strike="noStrike">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tr-TR"/>
                    </a:p>
                  </a:txBody>
                  <a:tcPr/>
                </a:tc>
                <a:tc>
                  <a:txBody>
                    <a:bodyPr/>
                    <a:lstStyle/>
                    <a:p>
                      <a:pPr algn="ctr" rtl="0" fontAlgn="ctr"/>
                      <a:endParaRPr lang="tr-TR" sz="1300" b="0" i="0" u="none" strike="noStrike">
                        <a:solidFill>
                          <a:srgbClr val="000000"/>
                        </a:solidFill>
                        <a:latin typeface="Trebuchet MS"/>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2125">
                <a:tc gridSpan="13">
                  <a:txBody>
                    <a:bodyPr/>
                    <a:lstStyle/>
                    <a:p>
                      <a:pPr algn="ctr" rtl="0" fontAlgn="ctr"/>
                      <a:r>
                        <a:rPr lang="tr-TR" sz="1600" b="1" i="0" u="none" strike="noStrike" dirty="0">
                          <a:solidFill>
                            <a:srgbClr val="000000"/>
                          </a:solidFill>
                          <a:latin typeface="Trebuchet MS" pitchFamily="34" charset="0"/>
                        </a:rPr>
                        <a:t>ENERJİ İTHALATI (BİN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lnL w="19050" cap="flat" cmpd="sng" algn="ctr">
                      <a:solidFill>
                        <a:srgbClr val="000000"/>
                      </a:solidFill>
                      <a:prstDash val="solid"/>
                      <a:round/>
                      <a:headEnd type="none" w="med" len="med"/>
                      <a:tailEnd type="none" w="med" len="med"/>
                    </a:lnL>
                    <a:lnT w="19050" cap="flat" cmpd="sng" algn="ctr">
                      <a:solidFill>
                        <a:srgbClr val="000000"/>
                      </a:solidFill>
                      <a:prstDash val="solid"/>
                      <a:round/>
                      <a:headEnd type="none" w="med" len="med"/>
                      <a:tailEnd type="none" w="med" len="med"/>
                    </a:lnT>
                  </a:tcPr>
                </a:tc>
                <a:tc hMerge="1">
                  <a:txBody>
                    <a:bodyPr/>
                    <a:lstStyle/>
                    <a:p>
                      <a:endParaRPr lang="tr-TR"/>
                    </a:p>
                  </a:txBody>
                  <a:tcPr>
                    <a:lnL w="19050" cap="flat" cmpd="sng" algn="ctr">
                      <a:solidFill>
                        <a:srgbClr val="000000"/>
                      </a:solidFill>
                      <a:prstDash val="solid"/>
                      <a:round/>
                      <a:headEnd type="none" w="med" len="med"/>
                      <a:tailEnd type="none" w="med" len="med"/>
                    </a:lnL>
                    <a:lnT w="19050" cap="flat" cmpd="sng" algn="ctr">
                      <a:solidFill>
                        <a:srgbClr val="000000"/>
                      </a:solidFill>
                      <a:prstDash val="solid"/>
                      <a:round/>
                      <a:headEnd type="none" w="med" len="med"/>
                      <a:tailEnd type="none" w="med" len="med"/>
                    </a:lnT>
                  </a:tcPr>
                </a:tc>
                <a:tc hMerge="1">
                  <a:txBody>
                    <a:bodyPr/>
                    <a:lstStyle/>
                    <a:p>
                      <a:endParaRPr lang="tr-TR"/>
                    </a:p>
                  </a:txBody>
                  <a:tcPr>
                    <a:lnL w="19050" cap="flat" cmpd="sng" algn="ctr">
                      <a:solidFill>
                        <a:srgbClr val="000000"/>
                      </a:solidFill>
                      <a:prstDash val="solid"/>
                      <a:round/>
                      <a:headEnd type="none" w="med" len="med"/>
                      <a:tailEnd type="none" w="med" len="med"/>
                    </a:lnL>
                    <a:lnT w="19050" cap="flat" cmpd="sng" algn="ctr">
                      <a:solidFill>
                        <a:srgbClr val="000000"/>
                      </a:solidFill>
                      <a:prstDash val="solid"/>
                      <a:round/>
                      <a:headEnd type="none" w="med" len="med"/>
                      <a:tailEnd type="none" w="med" len="med"/>
                    </a:lnT>
                  </a:tcPr>
                </a:tc>
                <a:tc hMerge="1">
                  <a:txBody>
                    <a:bodyPr/>
                    <a:lstStyle/>
                    <a:p>
                      <a:pPr algn="ctr" rtl="0" fontAlgn="ctr"/>
                      <a:endParaRPr lang="tr-TR" sz="1300" b="1" i="0" u="none" strike="noStrike">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tr-TR"/>
                    </a:p>
                  </a:txBody>
                  <a:tcPr/>
                </a:tc>
                <a:tc hMerge="1">
                  <a:txBody>
                    <a:bodyPr/>
                    <a:lstStyle/>
                    <a:p>
                      <a:pPr algn="ctr" rtl="0" fontAlgn="ctr"/>
                      <a:endParaRPr lang="tr-TR" sz="1600" b="1" i="0" u="none" strike="noStrike">
                        <a:solidFill>
                          <a:srgbClr val="000000"/>
                        </a:solidFill>
                        <a:latin typeface="Trebuchet MS" pitchFamily="34"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tr-TR"/>
                    </a:p>
                  </a:txBody>
                  <a:tcPr/>
                </a:tc>
                <a:tc hMerge="1">
                  <a:txBody>
                    <a:bodyPr/>
                    <a:lstStyle/>
                    <a:p>
                      <a:pPr algn="ctr" rtl="0" fontAlgn="ctr"/>
                      <a:endParaRPr lang="tr-TR" sz="1600" b="1" i="0" u="none" strike="noStrike">
                        <a:solidFill>
                          <a:srgbClr val="000000"/>
                        </a:solidFill>
                        <a:latin typeface="Trebuchet MS" pitchFamily="34"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pPr algn="ctr" rtl="0" fontAlgn="ctr"/>
                      <a:endParaRPr lang="tr-TR" sz="1600" b="1" i="0" u="none" strike="noStrike">
                        <a:solidFill>
                          <a:srgbClr val="000000"/>
                        </a:solidFill>
                        <a:latin typeface="Trebuchet MS" pitchFamily="34"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pPr algn="ctr" rtl="0" fontAlgn="ctr"/>
                      <a:endParaRPr lang="tr-TR" sz="1600" b="1" i="0" u="none" strike="noStrike">
                        <a:solidFill>
                          <a:srgbClr val="000000"/>
                        </a:solidFill>
                        <a:latin typeface="Trebuchet MS" pitchFamily="34"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tr-TR"/>
                    </a:p>
                  </a:txBody>
                  <a:tcPr/>
                </a:tc>
                <a:tc hMerge="1">
                  <a:txBody>
                    <a:bodyPr/>
                    <a:lstStyle/>
                    <a:p>
                      <a:pPr algn="ctr" rtl="0" fontAlgn="ctr"/>
                      <a:endParaRPr lang="tr-TR" sz="1600" b="1" i="0" u="none" strike="noStrike">
                        <a:solidFill>
                          <a:srgbClr val="000000"/>
                        </a:solidFill>
                        <a:latin typeface="Trebuchet MS" pitchFamily="34"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268721">
                <a:tc>
                  <a:txBody>
                    <a:bodyPr/>
                    <a:lstStyle/>
                    <a:p>
                      <a:pPr algn="l" fontAlgn="ctr"/>
                      <a:r>
                        <a:rPr lang="tr-TR" sz="1600" b="1" i="0" u="none" strike="noStrike">
                          <a:solidFill>
                            <a:srgbClr val="000000"/>
                          </a:solidFill>
                          <a:latin typeface="Trebuchet MS" pitchFamily="34" charset="0"/>
                        </a:rPr>
                        <a:t> </a:t>
                      </a:r>
                    </a:p>
                  </a:txBody>
                  <a:tcPr marL="9525"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600" b="1">
                          <a:latin typeface="Trebuchet MS" panose="020B0603020202020204" pitchFamily="34" charset="0"/>
                        </a:rPr>
                        <a:t>2022</a:t>
                      </a:r>
                      <a:endParaRPr lang="tr-TR" sz="1600" b="1" i="0" u="none" strike="noStrike">
                        <a:solidFill>
                          <a:srgbClr val="000000"/>
                        </a:solidFill>
                        <a:latin typeface="Trebuchet MS"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ctr"/>
                      <a:r>
                        <a:rPr lang="tr-TR" sz="1600" b="1">
                          <a:latin typeface="Trebuchet MS" panose="020B0603020202020204" pitchFamily="34" charset="0"/>
                        </a:rPr>
                        <a:t>2023</a:t>
                      </a:r>
                      <a:endParaRPr lang="tr-TR" sz="1600" b="1" i="0" u="none" strike="noStrike">
                        <a:solidFill>
                          <a:srgbClr val="000000"/>
                        </a:solidFill>
                        <a:latin typeface="Trebuchet MS"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190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rtl="0" fontAlgn="ctr"/>
                      <a:r>
                        <a:rPr lang="tr-TR" sz="1600" b="1" dirty="0">
                          <a:latin typeface="Trebuchet MS" panose="020B0603020202020204" pitchFamily="34" charset="0"/>
                        </a:rPr>
                        <a:t>2024</a:t>
                      </a:r>
                      <a:endParaRPr lang="tr-TR" sz="1600" b="1" i="0" u="none" strike="noStrike" dirty="0">
                        <a:solidFill>
                          <a:srgbClr val="000000"/>
                        </a:solidFill>
                        <a:latin typeface="Trebuchet MS"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190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rtl="0" fontAlgn="ctr"/>
                      <a:r>
                        <a:rPr lang="tr-TR" sz="1600" b="1">
                          <a:latin typeface="Trebuchet MS" panose="020B0603020202020204" pitchFamily="34" charset="0"/>
                        </a:rPr>
                        <a:t>2026</a:t>
                      </a:r>
                      <a:endParaRPr lang="tr-TR" sz="1600" b="1" i="0" u="none" strike="noStrike">
                        <a:solidFill>
                          <a:srgbClr val="000000"/>
                        </a:solidFill>
                        <a:latin typeface="Trebuchet MS"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rtl="0" fontAlgn="ctr"/>
                      <a:r>
                        <a:rPr lang="tr-TR" sz="1600" b="1" dirty="0">
                          <a:latin typeface="Trebuchet MS" panose="020B0603020202020204" pitchFamily="34" charset="0"/>
                        </a:rPr>
                        <a:t>2025</a:t>
                      </a:r>
                      <a:endParaRPr lang="tr-TR" sz="1600" b="1" i="0" u="none" strike="noStrike" dirty="0">
                        <a:solidFill>
                          <a:srgbClr val="000000"/>
                        </a:solidFill>
                        <a:latin typeface="Trebuchet MS"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r>
                        <a:rPr lang="tr-TR" sz="1600" b="1" dirty="0">
                          <a:latin typeface="Trebuchet MS" panose="020B0603020202020204" pitchFamily="34" charset="0"/>
                        </a:rPr>
                        <a:t>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tr-TR" sz="1600" b="1">
                          <a:latin typeface="Trebuchet MS" panose="020B0603020202020204" pitchFamily="34" charset="0"/>
                        </a:rPr>
                        <a:t>2026</a:t>
                      </a:r>
                      <a:endParaRPr lang="tr-TR" sz="16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tr-TR" sz="1600" b="1" dirty="0">
                          <a:latin typeface="Trebuchet MS" panose="020B0603020202020204" pitchFamily="34" charset="0"/>
                        </a:rPr>
                        <a:t>2027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r>
                        <a:rPr lang="tr-TR" sz="1600" b="1" dirty="0">
                          <a:latin typeface="Trebuchet MS" panose="020B0603020202020204" pitchFamily="34" charset="0"/>
                        </a:rPr>
                        <a:t>2028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rtl="0" fontAlgn="ctr"/>
                      <a:endParaRPr lang="tr-TR" sz="1600" b="1" i="0" u="none" strike="noStrike">
                        <a:solidFill>
                          <a:srgbClr val="000000"/>
                        </a:solidFill>
                        <a:latin typeface="Trebuchet MS"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tr-TR" sz="1600" b="1" dirty="0">
                          <a:latin typeface="Trebuchet MS" panose="020B0603020202020204" pitchFamily="34" charset="0"/>
                        </a:rPr>
                        <a:t>2029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r>
                        <a:rPr lang="tr-TR" sz="1600" b="1" dirty="0">
                          <a:latin typeface="Trebuchet MS" panose="020B0603020202020204" pitchFamily="34" charset="0"/>
                        </a:rPr>
                        <a:t>2030</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85908">
                <a:tc>
                  <a:txBody>
                    <a:bodyPr/>
                    <a:lstStyle/>
                    <a:p>
                      <a:pPr algn="l" rtl="0" fontAlgn="ctr"/>
                      <a:r>
                        <a:rPr lang="tr-TR" sz="1300" b="1" i="0" u="none" strike="noStrike" dirty="0">
                          <a:solidFill>
                            <a:srgbClr val="000000"/>
                          </a:solidFill>
                          <a:latin typeface="Trebuchet MS" pitchFamily="34" charset="0"/>
                        </a:rPr>
                        <a:t>OCAK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latin typeface="Trebuchet MS" panose="020B0603020202020204" pitchFamily="34" charset="0"/>
                        </a:rPr>
                        <a:t>8.824.000</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a:latin typeface="Trebuchet MS" panose="020B0603020202020204" pitchFamily="34" charset="0"/>
                        </a:rPr>
                        <a:t>8.800.000</a:t>
                      </a:r>
                      <a:endParaRPr lang="tr-TR" sz="120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tr-TR" sz="1200" b="1" dirty="0">
                          <a:latin typeface="Trebuchet MS" panose="020B0603020202020204" pitchFamily="34" charset="0"/>
                        </a:rPr>
                        <a:t>6.534.699</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tr-TR" sz="1200" b="1" i="0" u="none" strike="noStrike" kern="1200" dirty="0">
                          <a:solidFill>
                            <a:srgbClr val="000000"/>
                          </a:solidFill>
                          <a:latin typeface="Trebuchet MS" pitchFamily="34" charset="0"/>
                          <a:ea typeface="+mn-ea"/>
                          <a:cs typeface="+mn-cs"/>
                        </a:rPr>
                        <a:t>6.385.540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385908">
                <a:tc>
                  <a:txBody>
                    <a:bodyPr/>
                    <a:lstStyle/>
                    <a:p>
                      <a:pPr algn="l" rtl="0" fontAlgn="ctr"/>
                      <a:r>
                        <a:rPr lang="tr-TR" sz="1300" b="1" i="0" u="none" strike="noStrike" dirty="0">
                          <a:solidFill>
                            <a:srgbClr val="000000"/>
                          </a:solidFill>
                          <a:latin typeface="Trebuchet MS" pitchFamily="34" charset="0"/>
                        </a:rPr>
                        <a:t>ŞUBAT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latin typeface="Trebuchet MS" panose="020B0603020202020204" pitchFamily="34" charset="0"/>
                        </a:rPr>
                        <a:t>7.763.000</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latin typeface="Trebuchet MS" panose="020B0603020202020204" pitchFamily="34" charset="0"/>
                        </a:rPr>
                        <a:t>6.776.000</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tr-TR" sz="1200" b="1" dirty="0">
                          <a:latin typeface="Trebuchet MS" panose="020B0603020202020204" pitchFamily="34" charset="0"/>
                        </a:rPr>
                        <a:t>5.755.938</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tr-TR" sz="1200" b="1" i="0" u="none" strike="noStrike" kern="1200" dirty="0">
                          <a:solidFill>
                            <a:srgbClr val="000000"/>
                          </a:solidFill>
                          <a:latin typeface="Trebuchet MS" pitchFamily="34" charset="0"/>
                          <a:ea typeface="+mn-ea"/>
                          <a:cs typeface="+mn-cs"/>
                        </a:rPr>
                        <a:t>6.085.330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a:endParaRPr lang="tr-TR" sz="1200" b="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85908">
                <a:tc>
                  <a:txBody>
                    <a:bodyPr/>
                    <a:lstStyle/>
                    <a:p>
                      <a:pPr algn="l" rtl="0" fontAlgn="ctr"/>
                      <a:r>
                        <a:rPr lang="tr-TR" sz="1300" b="1" i="0" u="none" strike="noStrike" dirty="0">
                          <a:solidFill>
                            <a:srgbClr val="000000"/>
                          </a:solidFill>
                          <a:latin typeface="Trebuchet MS" pitchFamily="34" charset="0"/>
                        </a:rPr>
                        <a:t>MART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latin typeface="Trebuchet MS" panose="020B0603020202020204" pitchFamily="34" charset="0"/>
                        </a:rPr>
                        <a:t>8.400.000</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a:latin typeface="Trebuchet MS" panose="020B0603020202020204" pitchFamily="34" charset="0"/>
                        </a:rPr>
                        <a:t>5.844.139</a:t>
                      </a:r>
                      <a:endParaRPr lang="tr-TR" sz="120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tr-TR" sz="1200" b="1">
                          <a:latin typeface="Trebuchet MS" panose="020B0603020202020204" pitchFamily="34" charset="0"/>
                        </a:rPr>
                        <a:t>5.499.214</a:t>
                      </a:r>
                      <a:endParaRPr lang="tr-TR" sz="120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tr-TR" sz="1200" b="1" i="0" u="none" strike="noStrike" kern="1200" dirty="0">
                          <a:solidFill>
                            <a:srgbClr val="000000"/>
                          </a:solidFill>
                          <a:latin typeface="Trebuchet MS" pitchFamily="34" charset="0"/>
                          <a:ea typeface="+mn-ea"/>
                          <a:cs typeface="+mn-cs"/>
                        </a:rPr>
                        <a:t>5.864.060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algn="ctr" fontAlgn="ctr"/>
                      <a:endParaRPr lang="tr-TR" sz="145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85908">
                <a:tc>
                  <a:txBody>
                    <a:bodyPr/>
                    <a:lstStyle/>
                    <a:p>
                      <a:pPr algn="l" rtl="0" fontAlgn="ctr"/>
                      <a:r>
                        <a:rPr lang="tr-TR" sz="1300" b="1" i="0" u="none" strike="noStrike" dirty="0">
                          <a:solidFill>
                            <a:srgbClr val="000000"/>
                          </a:solidFill>
                          <a:latin typeface="Trebuchet MS" pitchFamily="34" charset="0"/>
                        </a:rPr>
                        <a:t>NİSAN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latin typeface="Trebuchet MS" panose="020B0603020202020204" pitchFamily="34" charset="0"/>
                        </a:rPr>
                        <a:t>7.750.000</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latin typeface="Trebuchet MS" panose="020B0603020202020204" pitchFamily="34" charset="0"/>
                        </a:rPr>
                        <a:t>4.958.148</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tr-TR" sz="1200" b="1">
                          <a:latin typeface="Trebuchet MS" panose="020B0603020202020204" pitchFamily="34" charset="0"/>
                        </a:rPr>
                        <a:t>5.212.615</a:t>
                      </a:r>
                      <a:endParaRPr lang="tr-TR" sz="120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tr-TR" sz="1200" b="1" i="0" u="none" strike="noStrike" kern="1200" dirty="0">
                          <a:solidFill>
                            <a:srgbClr val="000000"/>
                          </a:solidFill>
                          <a:latin typeface="Trebuchet MS" pitchFamily="34" charset="0"/>
                          <a:ea typeface="+mn-ea"/>
                          <a:cs typeface="+mn-cs"/>
                        </a:rPr>
                        <a:t>5.071.700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412175">
                <a:tc>
                  <a:txBody>
                    <a:bodyPr/>
                    <a:lstStyle/>
                    <a:p>
                      <a:pPr algn="l" rtl="0" fontAlgn="ctr"/>
                      <a:r>
                        <a:rPr lang="tr-TR" sz="1300" b="1" i="0" u="none" strike="noStrike">
                          <a:solidFill>
                            <a:srgbClr val="000000"/>
                          </a:solidFill>
                          <a:latin typeface="Trebuchet MS" pitchFamily="34" charset="0"/>
                        </a:rPr>
                        <a:t>MAYIS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a:latin typeface="Trebuchet MS" panose="020B0603020202020204" pitchFamily="34" charset="0"/>
                        </a:rPr>
                        <a:t>6.900.000</a:t>
                      </a:r>
                      <a:endParaRPr lang="tr-TR" sz="120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latin typeface="Trebuchet MS" panose="020B0603020202020204" pitchFamily="34" charset="0"/>
                        </a:rPr>
                        <a:t>5.320.345</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tr-TR" sz="1200" b="1" dirty="0">
                          <a:latin typeface="Trebuchet MS" panose="020B0603020202020204" pitchFamily="34" charset="0"/>
                        </a:rPr>
                        <a:t>5.167.478</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endParaRPr lang="tr-TR" sz="1200" b="1"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385908">
                <a:tc>
                  <a:txBody>
                    <a:bodyPr/>
                    <a:lstStyle/>
                    <a:p>
                      <a:pPr algn="l" rtl="0" fontAlgn="ctr"/>
                      <a:r>
                        <a:rPr lang="tr-TR" sz="1300" b="1" i="0" u="none" strike="noStrike" dirty="0">
                          <a:solidFill>
                            <a:srgbClr val="000000"/>
                          </a:solidFill>
                          <a:latin typeface="Trebuchet MS" pitchFamily="34" charset="0"/>
                        </a:rPr>
                        <a:t>HAZİRAN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dirty="0">
                          <a:latin typeface="Trebuchet MS" panose="020B0603020202020204" pitchFamily="34" charset="0"/>
                        </a:rPr>
                        <a:t>8.100.000</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1">
                          <a:latin typeface="Trebuchet MS" panose="020B0603020202020204" pitchFamily="34" charset="0"/>
                        </a:rPr>
                        <a:t>4.400.000</a:t>
                      </a:r>
                      <a:endParaRPr lang="tr-TR" sz="120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tr-TR" sz="1200" b="1">
                          <a:latin typeface="Trebuchet MS" panose="020B0603020202020204" pitchFamily="34" charset="0"/>
                        </a:rPr>
                        <a:t>4.548.619</a:t>
                      </a:r>
                      <a:endParaRPr lang="tr-TR" sz="120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endParaRPr lang="tr-TR" sz="1200" b="1"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a:endParaRPr lang="tr-TR" sz="1200" b="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8"/>
                  </a:ext>
                </a:extLst>
              </a:tr>
              <a:tr h="385908">
                <a:tc>
                  <a:txBody>
                    <a:bodyPr/>
                    <a:lstStyle/>
                    <a:p>
                      <a:pPr algn="l" rtl="0" fontAlgn="ctr"/>
                      <a:r>
                        <a:rPr lang="tr-TR" sz="1300" b="1" i="0" u="none" strike="noStrike" dirty="0">
                          <a:solidFill>
                            <a:srgbClr val="000000"/>
                          </a:solidFill>
                          <a:latin typeface="Trebuchet MS" pitchFamily="34" charset="0"/>
                        </a:rPr>
                        <a:t>TEMMUZ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dirty="0">
                          <a:latin typeface="Trebuchet MS" panose="020B0603020202020204" pitchFamily="34" charset="0"/>
                        </a:rPr>
                        <a:t>8.082.093</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dirty="0">
                          <a:latin typeface="Trebuchet MS" panose="020B0603020202020204" pitchFamily="34" charset="0"/>
                        </a:rPr>
                        <a:t>7.746.140</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2">
                  <a:txBody>
                    <a:bodyPr/>
                    <a:lstStyle/>
                    <a:p>
                      <a:pPr algn="ctr" fontAlgn="ctr"/>
                      <a:r>
                        <a:rPr lang="tr-TR" sz="1200" b="1" dirty="0">
                          <a:latin typeface="Trebuchet MS" panose="020B0603020202020204" pitchFamily="34" charset="0"/>
                        </a:rPr>
                        <a:t>5.300.919</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endParaRPr lang="tr-TR" sz="1200" b="1"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a:endParaRPr lang="tr-TR" sz="1200" b="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9"/>
                  </a:ext>
                </a:extLst>
              </a:tr>
              <a:tr h="385908">
                <a:tc>
                  <a:txBody>
                    <a:bodyPr/>
                    <a:lstStyle/>
                    <a:p>
                      <a:pPr algn="l" rtl="0" fontAlgn="ctr"/>
                      <a:r>
                        <a:rPr lang="tr-TR" sz="1300" b="1" i="0" u="none" strike="noStrike" dirty="0">
                          <a:solidFill>
                            <a:srgbClr val="000000"/>
                          </a:solidFill>
                          <a:latin typeface="Trebuchet MS" pitchFamily="34" charset="0"/>
                        </a:rPr>
                        <a:t>AĞUSTOS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i="0" u="none" strike="noStrike" kern="1200" dirty="0">
                          <a:solidFill>
                            <a:schemeClr val="tx1"/>
                          </a:solidFill>
                          <a:latin typeface="Trebuchet MS" panose="020B0603020202020204" pitchFamily="34" charset="0"/>
                          <a:ea typeface="+mn-ea"/>
                          <a:cs typeface="+mn-cs"/>
                        </a:rPr>
                        <a:t>7.746.140</a:t>
                      </a:r>
                      <a:endParaRPr lang="tr-TR" sz="1200" b="1"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i="0" u="none" strike="noStrike" kern="1200" dirty="0">
                          <a:solidFill>
                            <a:schemeClr val="tx1"/>
                          </a:solidFill>
                          <a:latin typeface="Trebuchet MS" panose="020B0603020202020204" pitchFamily="34" charset="0"/>
                          <a:ea typeface="+mn-ea"/>
                          <a:cs typeface="+mn-cs"/>
                        </a:rPr>
                        <a:t>5.323.596</a:t>
                      </a:r>
                      <a:endParaRPr lang="tr-TR" sz="1200" b="1"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2">
                  <a:txBody>
                    <a:bodyPr/>
                    <a:lstStyle/>
                    <a:p>
                      <a:pPr algn="ctr" fontAlgn="ctr"/>
                      <a:r>
                        <a:rPr lang="tr-TR" sz="1200" b="1" dirty="0">
                          <a:latin typeface="Trebuchet MS" panose="020B0603020202020204" pitchFamily="34" charset="0"/>
                        </a:rPr>
                        <a:t>5.297.385</a:t>
                      </a:r>
                      <a:endParaRPr lang="tr-TR" sz="1200" b="1"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endParaRPr lang="tr-TR" sz="1200" b="1"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a:endParaRPr lang="tr-TR" sz="1200" b="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0"/>
                  </a:ext>
                </a:extLst>
              </a:tr>
              <a:tr h="385908">
                <a:tc>
                  <a:txBody>
                    <a:bodyPr/>
                    <a:lstStyle/>
                    <a:p>
                      <a:pPr algn="l" rtl="0" fontAlgn="ctr"/>
                      <a:r>
                        <a:rPr lang="tr-TR" sz="1300" b="1" i="0" u="none" strike="noStrike" dirty="0">
                          <a:solidFill>
                            <a:srgbClr val="000000"/>
                          </a:solidFill>
                          <a:latin typeface="Trebuchet MS" pitchFamily="34" charset="0"/>
                        </a:rPr>
                        <a:t>EYLÜL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dirty="0">
                          <a:latin typeface="Trebuchet MS" panose="020B0603020202020204" pitchFamily="34" charset="0"/>
                        </a:rPr>
                        <a:t>9.595.000</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dirty="0">
                          <a:latin typeface="Trebuchet MS" panose="020B0603020202020204" pitchFamily="34" charset="0"/>
                        </a:rPr>
                        <a:t>5.629.555</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2">
                  <a:txBody>
                    <a:bodyPr/>
                    <a:lstStyle/>
                    <a:p>
                      <a:pPr algn="ctr" fontAlgn="ctr"/>
                      <a:r>
                        <a:rPr lang="tr-TR" sz="1200" b="1" i="0" u="none" strike="noStrike" kern="1200" dirty="0">
                          <a:solidFill>
                            <a:srgbClr val="000000"/>
                          </a:solidFill>
                          <a:latin typeface="Trebuchet MS" pitchFamily="34" charset="0"/>
                          <a:ea typeface="+mn-ea"/>
                          <a:cs typeface="+mn-cs"/>
                        </a:rPr>
                        <a:t>4.707.993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endParaRPr lang="tr-TR" sz="1200" b="1"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a:endParaRPr lang="tr-TR" sz="1200" b="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1"/>
                  </a:ext>
                </a:extLst>
              </a:tr>
              <a:tr h="385908">
                <a:tc>
                  <a:txBody>
                    <a:bodyPr/>
                    <a:lstStyle/>
                    <a:p>
                      <a:pPr algn="l" rtl="0" fontAlgn="ctr"/>
                      <a:r>
                        <a:rPr lang="tr-TR" sz="1300" b="1" i="0" u="none" strike="noStrike">
                          <a:solidFill>
                            <a:srgbClr val="000000"/>
                          </a:solidFill>
                          <a:latin typeface="Trebuchet MS" pitchFamily="34" charset="0"/>
                        </a:rPr>
                        <a:t>EKİM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a:latin typeface="Trebuchet MS" panose="020B0603020202020204" pitchFamily="34" charset="0"/>
                        </a:rPr>
                        <a:t>7.451.433</a:t>
                      </a:r>
                      <a:endParaRPr lang="tr-TR" sz="120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dirty="0">
                          <a:latin typeface="Trebuchet MS" panose="020B0603020202020204" pitchFamily="34" charset="0"/>
                        </a:rPr>
                        <a:t>4.244.016</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2">
                  <a:txBody>
                    <a:bodyPr/>
                    <a:lstStyle/>
                    <a:p>
                      <a:pPr algn="ctr" fontAlgn="ctr"/>
                      <a:r>
                        <a:rPr lang="tr-TR" sz="1200" b="1" i="0" u="none" strike="noStrike" kern="1200" dirty="0">
                          <a:solidFill>
                            <a:srgbClr val="000000"/>
                          </a:solidFill>
                          <a:latin typeface="Trebuchet MS" pitchFamily="34" charset="0"/>
                          <a:ea typeface="+mn-ea"/>
                          <a:cs typeface="+mn-cs"/>
                        </a:rPr>
                        <a:t>4.988.175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endParaRPr lang="tr-TR" sz="1200" b="1"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a:endParaRPr lang="tr-TR" sz="1200" b="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2"/>
                  </a:ext>
                </a:extLst>
              </a:tr>
              <a:tr h="385908">
                <a:tc>
                  <a:txBody>
                    <a:bodyPr/>
                    <a:lstStyle/>
                    <a:p>
                      <a:pPr algn="l" rtl="0" fontAlgn="ctr"/>
                      <a:r>
                        <a:rPr lang="tr-TR" sz="1300" b="1" i="0" u="none" strike="noStrike" dirty="0">
                          <a:solidFill>
                            <a:srgbClr val="000000"/>
                          </a:solidFill>
                          <a:latin typeface="Trebuchet MS" pitchFamily="34" charset="0"/>
                        </a:rPr>
                        <a:t>KASIM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dirty="0">
                          <a:latin typeface="Trebuchet MS" panose="020B0603020202020204" pitchFamily="34" charset="0"/>
                        </a:rPr>
                        <a:t>7.777.443</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dirty="0">
                          <a:latin typeface="Trebuchet MS" panose="020B0603020202020204" pitchFamily="34" charset="0"/>
                        </a:rPr>
                        <a:t>5.273.372</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2">
                  <a:txBody>
                    <a:bodyPr/>
                    <a:lstStyle/>
                    <a:p>
                      <a:pPr algn="ctr" fontAlgn="ctr"/>
                      <a:r>
                        <a:rPr lang="tr-TR" sz="1200" b="1" i="0" u="none" strike="noStrike" kern="1200" dirty="0">
                          <a:solidFill>
                            <a:srgbClr val="000000"/>
                          </a:solidFill>
                          <a:latin typeface="Trebuchet MS" pitchFamily="34" charset="0"/>
                          <a:ea typeface="+mn-ea"/>
                          <a:cs typeface="+mn-cs"/>
                        </a:rPr>
                        <a:t>5.735.866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fontAlgn="ctr"/>
                      <a:endParaRPr lang="tr-TR" sz="145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endParaRPr lang="tr-TR" sz="1200" b="1"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a:endParaRPr lang="tr-TR" sz="1200" b="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3"/>
                  </a:ext>
                </a:extLst>
              </a:tr>
              <a:tr h="385908">
                <a:tc>
                  <a:txBody>
                    <a:bodyPr/>
                    <a:lstStyle/>
                    <a:p>
                      <a:pPr algn="l" rtl="0" fontAlgn="ctr"/>
                      <a:r>
                        <a:rPr lang="tr-TR" sz="1300" b="1" i="0" u="none" strike="noStrike" dirty="0">
                          <a:solidFill>
                            <a:srgbClr val="000000"/>
                          </a:solidFill>
                          <a:latin typeface="Trebuchet MS" pitchFamily="34" charset="0"/>
                        </a:rPr>
                        <a:t>ARALIK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dirty="0">
                          <a:latin typeface="Trebuchet MS" panose="020B0603020202020204" pitchFamily="34" charset="0"/>
                        </a:rPr>
                        <a:t>8.181.107</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200" b="1" dirty="0">
                          <a:latin typeface="Trebuchet MS" panose="020B0603020202020204" pitchFamily="34" charset="0"/>
                        </a:rPr>
                        <a:t>6.653.632</a:t>
                      </a:r>
                      <a:endParaRPr lang="tr-TR" sz="120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gridSpan="2">
                  <a:txBody>
                    <a:bodyPr/>
                    <a:lstStyle/>
                    <a:p>
                      <a:pPr algn="ctr" fontAlgn="ctr"/>
                      <a:r>
                        <a:rPr lang="tr-TR" sz="1200" b="0" i="0" u="none" strike="noStrike" kern="1200" dirty="0">
                          <a:solidFill>
                            <a:srgbClr val="000000"/>
                          </a:solidFill>
                          <a:latin typeface="Trebuchet MS" pitchFamily="34" charset="0"/>
                          <a:ea typeface="+mn-ea"/>
                          <a:cs typeface="+mn-cs"/>
                        </a:rPr>
                        <a:t> </a:t>
                      </a:r>
                      <a:r>
                        <a:rPr lang="tr-TR" sz="1200" b="1" i="0" u="none" strike="noStrike" kern="1200" dirty="0">
                          <a:solidFill>
                            <a:srgbClr val="000000"/>
                          </a:solidFill>
                          <a:latin typeface="Trebuchet MS" pitchFamily="34" charset="0"/>
                          <a:ea typeface="+mn-ea"/>
                          <a:cs typeface="+mn-cs"/>
                        </a:rPr>
                        <a:t>6.803.856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hMerge="1">
                  <a:txBody>
                    <a:bodyPr/>
                    <a:lstStyle/>
                    <a:p>
                      <a:pPr algn="ctr" fontAlgn="ctr"/>
                      <a:endParaRPr lang="tr-TR" sz="1450" b="0"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fontAlgn="ctr"/>
                      <a:endParaRPr lang="tr-TR" sz="1200" b="1"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endParaRPr lang="tr-TR" sz="1200" b="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50" b="0"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tr-TR" sz="1200" b="1">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a:endParaRPr lang="tr-TR" sz="1200" b="1"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4"/>
                  </a:ext>
                </a:extLst>
              </a:tr>
              <a:tr h="385909">
                <a:tc>
                  <a:txBody>
                    <a:bodyPr/>
                    <a:lstStyle/>
                    <a:p>
                      <a:pPr algn="l" rtl="0" fontAlgn="ctr"/>
                      <a:r>
                        <a:rPr lang="tr-TR" sz="1300" b="1" i="0" u="none" strike="noStrike" dirty="0">
                          <a:solidFill>
                            <a:srgbClr val="000000"/>
                          </a:solidFill>
                          <a:latin typeface="+mn-lt"/>
                        </a:rPr>
                        <a:t>TOPLAM</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tr-TR" sz="1200" b="1" i="0" u="none" strike="noStrike" dirty="0">
                          <a:solidFill>
                            <a:srgbClr val="000000"/>
                          </a:solidFill>
                          <a:effectLst/>
                          <a:latin typeface="Calibri" panose="020F0502020204030204" pitchFamily="34" charset="0"/>
                        </a:rPr>
                        <a:t>96.570.216</a:t>
                      </a:r>
                      <a:endParaRPr lang="tr-TR" sz="1200" b="1"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tr-TR" sz="1200" b="1" i="0" u="none" strike="noStrike" dirty="0">
                          <a:solidFill>
                            <a:srgbClr val="000000"/>
                          </a:solidFill>
                          <a:effectLst/>
                          <a:latin typeface="Calibri" panose="020F0502020204030204" pitchFamily="34" charset="0"/>
                        </a:rPr>
                        <a:t>70.968.943</a:t>
                      </a:r>
                      <a:endParaRPr lang="tr-TR" sz="1200" b="1"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fontAlgn="ctr"/>
                      <a:r>
                        <a:rPr lang="tr-TR" sz="1200" b="1" i="0" u="none" strike="noStrike" kern="1200" dirty="0">
                          <a:solidFill>
                            <a:srgbClr val="000000"/>
                          </a:solidFill>
                          <a:latin typeface="Trebuchet MS" pitchFamily="34" charset="0"/>
                          <a:ea typeface="+mn-ea"/>
                          <a:cs typeface="+mn-cs"/>
                        </a:rPr>
                        <a:t> 65.589.068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fontAlgn="ctr"/>
                      <a:endParaRPr lang="tr-TR" sz="1450" b="1" i="0" u="none" strike="noStrike" kern="1200" dirty="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fontAlgn="ctr"/>
                      <a:r>
                        <a:rPr lang="tr-TR" sz="1200" b="1" i="0" u="none" strike="noStrike" kern="1200" dirty="0">
                          <a:solidFill>
                            <a:srgbClr val="000000"/>
                          </a:solidFill>
                          <a:latin typeface="Trebuchet MS" pitchFamily="34" charset="0"/>
                          <a:ea typeface="+mn-ea"/>
                          <a:cs typeface="+mn-cs"/>
                        </a:rPr>
                        <a:t>23.406.630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algn="ctr"/>
                      <a:endParaRPr lang="tr-TR" sz="120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endParaRPr lang="tr-TR" sz="120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endParaRPr lang="tr-TR" sz="120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a:endParaRPr lang="tr-TR" sz="120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50" b="1" i="0" u="none" strike="noStrike" kern="1200">
                        <a:solidFill>
                          <a:srgbClr val="000000"/>
                        </a:solidFill>
                        <a:latin typeface="Trebuchet MS"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endParaRPr lang="tr-TR" sz="120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endParaRPr lang="tr-TR" sz="1200" dirty="0">
                        <a:latin typeface="Trebuchet MS" panose="020B0603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668423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12.</a:t>
            </a:r>
          </a:p>
          <a:p>
            <a:pPr marL="457200" indent="-457200" algn="ctr" fontAlgn="base">
              <a:buClrTx/>
              <a:buNone/>
            </a:pPr>
            <a:r>
              <a:rPr lang="tr-TR" sz="3600" b="1" dirty="0">
                <a:latin typeface="Times New Roman" pitchFamily="18" charset="0"/>
                <a:cs typeface="Times New Roman" pitchFamily="18" charset="0"/>
              </a:rPr>
              <a:t>M1-M2-M3 </a:t>
            </a:r>
          </a:p>
          <a:p>
            <a:pPr marL="457200" indent="-457200" algn="ctr" fontAlgn="base">
              <a:buClrTx/>
              <a:buNone/>
            </a:pPr>
            <a:r>
              <a:rPr lang="tr-TR" sz="3600" b="1" dirty="0">
                <a:latin typeface="Times New Roman" pitchFamily="18" charset="0"/>
                <a:cs typeface="Times New Roman" pitchFamily="18" charset="0"/>
              </a:rPr>
              <a:t>PARA  ARZLARI</a:t>
            </a:r>
          </a:p>
        </p:txBody>
      </p:sp>
    </p:spTree>
    <p:extLst>
      <p:ext uri="{BB962C8B-B14F-4D97-AF65-F5344CB8AC3E}">
        <p14:creationId xmlns:p14="http://schemas.microsoft.com/office/powerpoint/2010/main" val="39030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0"/>
            <a:ext cx="8820000" cy="6858000"/>
          </a:xfrm>
        </p:spPr>
        <p:style>
          <a:lnRef idx="2">
            <a:schemeClr val="dk1"/>
          </a:lnRef>
          <a:fillRef idx="1">
            <a:schemeClr val="lt1"/>
          </a:fillRef>
          <a:effectRef idx="0">
            <a:schemeClr val="dk1"/>
          </a:effectRef>
          <a:fontRef idx="minor">
            <a:schemeClr val="dk1"/>
          </a:fontRef>
        </p:style>
        <p:txBody>
          <a:bodyPr>
            <a:normAutofit/>
          </a:bodyPr>
          <a:lstStyle/>
          <a:p>
            <a:pPr marL="468000" indent="-514350" algn="ctr">
              <a:spcBef>
                <a:spcPts val="0"/>
              </a:spcBef>
              <a:buClrTx/>
              <a:buNone/>
            </a:pPr>
            <a:r>
              <a:rPr lang="tr-TR" sz="1900" b="1" dirty="0">
                <a:latin typeface="Times New Roman" pitchFamily="18" charset="0"/>
                <a:cs typeface="Times New Roman" pitchFamily="18" charset="0"/>
              </a:rPr>
              <a:t>M3 PARA ARZI                                                                      </a:t>
            </a:r>
          </a:p>
          <a:p>
            <a:pPr marL="468000" indent="-514350" algn="ctr">
              <a:spcBef>
                <a:spcPts val="0"/>
              </a:spcBef>
              <a:buNone/>
            </a:pPr>
            <a:r>
              <a:rPr lang="tr-TR" sz="1900" b="1" dirty="0">
                <a:latin typeface="Times New Roman" pitchFamily="18" charset="0"/>
                <a:cs typeface="Times New Roman" pitchFamily="18" charset="0"/>
              </a:rPr>
              <a:t>        (Kaynak: 20 Mart 2025 </a:t>
            </a:r>
            <a:r>
              <a:rPr lang="tr-TR" sz="1900" b="1" dirty="0">
                <a:hlinkClick r:id="rId3"/>
              </a:rPr>
              <a:t>www.tcmb.gov.tr</a:t>
            </a:r>
            <a:r>
              <a:rPr lang="tr-TR" sz="1900" b="1" dirty="0"/>
              <a:t> </a:t>
            </a:r>
            <a:r>
              <a:rPr lang="tr-TR" sz="1900" b="1" dirty="0">
                <a:latin typeface="Times New Roman" pitchFamily="18" charset="0"/>
                <a:cs typeface="Times New Roman" pitchFamily="18" charset="0"/>
              </a:rPr>
              <a:t>)</a:t>
            </a:r>
          </a:p>
        </p:txBody>
      </p:sp>
      <p:graphicFrame>
        <p:nvGraphicFramePr>
          <p:cNvPr id="5" name="4 Tablo"/>
          <p:cNvGraphicFramePr>
            <a:graphicFrameLocks noGrp="1"/>
          </p:cNvGraphicFramePr>
          <p:nvPr>
            <p:extLst>
              <p:ext uri="{D42A27DB-BD31-4B8C-83A1-F6EECF244321}">
                <p14:modId xmlns:p14="http://schemas.microsoft.com/office/powerpoint/2010/main" val="2915248630"/>
              </p:ext>
            </p:extLst>
          </p:nvPr>
        </p:nvGraphicFramePr>
        <p:xfrm>
          <a:off x="178676" y="591378"/>
          <a:ext cx="8691652" cy="6266626"/>
        </p:xfrm>
        <a:graphic>
          <a:graphicData uri="http://schemas.openxmlformats.org/drawingml/2006/table">
            <a:tbl>
              <a:tblPr/>
              <a:tblGrid>
                <a:gridCol w="441062">
                  <a:extLst>
                    <a:ext uri="{9D8B030D-6E8A-4147-A177-3AD203B41FA5}">
                      <a16:colId xmlns:a16="http://schemas.microsoft.com/office/drawing/2014/main" val="20000"/>
                    </a:ext>
                  </a:extLst>
                </a:gridCol>
                <a:gridCol w="1097502">
                  <a:extLst>
                    <a:ext uri="{9D8B030D-6E8A-4147-A177-3AD203B41FA5}">
                      <a16:colId xmlns:a16="http://schemas.microsoft.com/office/drawing/2014/main" val="20001"/>
                    </a:ext>
                  </a:extLst>
                </a:gridCol>
                <a:gridCol w="1508889">
                  <a:extLst>
                    <a:ext uri="{9D8B030D-6E8A-4147-A177-3AD203B41FA5}">
                      <a16:colId xmlns:a16="http://schemas.microsoft.com/office/drawing/2014/main" val="20006"/>
                    </a:ext>
                  </a:extLst>
                </a:gridCol>
                <a:gridCol w="1143282">
                  <a:extLst>
                    <a:ext uri="{9D8B030D-6E8A-4147-A177-3AD203B41FA5}">
                      <a16:colId xmlns:a16="http://schemas.microsoft.com/office/drawing/2014/main" val="20002"/>
                    </a:ext>
                  </a:extLst>
                </a:gridCol>
                <a:gridCol w="1517762">
                  <a:extLst>
                    <a:ext uri="{9D8B030D-6E8A-4147-A177-3AD203B41FA5}">
                      <a16:colId xmlns:a16="http://schemas.microsoft.com/office/drawing/2014/main" val="20003"/>
                    </a:ext>
                  </a:extLst>
                </a:gridCol>
                <a:gridCol w="1550899">
                  <a:extLst>
                    <a:ext uri="{9D8B030D-6E8A-4147-A177-3AD203B41FA5}">
                      <a16:colId xmlns:a16="http://schemas.microsoft.com/office/drawing/2014/main" val="20004"/>
                    </a:ext>
                  </a:extLst>
                </a:gridCol>
                <a:gridCol w="1432256">
                  <a:extLst>
                    <a:ext uri="{9D8B030D-6E8A-4147-A177-3AD203B41FA5}">
                      <a16:colId xmlns:a16="http://schemas.microsoft.com/office/drawing/2014/main" val="20005"/>
                    </a:ext>
                  </a:extLst>
                </a:gridCol>
              </a:tblGrid>
              <a:tr h="272462">
                <a:tc gridSpan="7">
                  <a:txBody>
                    <a:bodyPr/>
                    <a:lstStyle/>
                    <a:p>
                      <a:pPr algn="ctr" rtl="0" fontAlgn="ctr"/>
                      <a:r>
                        <a:rPr lang="tr-TR" sz="1300" b="1" i="0" u="none" strike="noStrike" dirty="0">
                          <a:solidFill>
                            <a:srgbClr val="000000"/>
                          </a:solidFill>
                          <a:latin typeface="Trebuchet MS" pitchFamily="34" charset="0"/>
                        </a:rPr>
                        <a:t>  7. M3 PARA ARZI</a:t>
                      </a:r>
                    </a:p>
                  </a:txBody>
                  <a:tcPr marL="0" marR="0" marT="0" marB="0" anchor="ctr">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544924">
                <a:tc>
                  <a:txBody>
                    <a:bodyPr/>
                    <a:lstStyle/>
                    <a:p>
                      <a:pPr algn="l" rtl="0" fontAlgn="ctr"/>
                      <a:r>
                        <a:rPr lang="tr-TR" sz="1300" b="1" kern="1200" dirty="0">
                          <a:solidFill>
                            <a:schemeClr val="tx1"/>
                          </a:solidFill>
                          <a:latin typeface="+mn-lt"/>
                          <a:ea typeface="+mn-ea"/>
                          <a:cs typeface="+mn-cs"/>
                        </a:rPr>
                        <a:t>NO</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l" rtl="0" fontAlgn="ctr"/>
                      <a:r>
                        <a:rPr lang="tr-TR" sz="1300" b="1" kern="1200" dirty="0">
                          <a:solidFill>
                            <a:schemeClr val="tx1"/>
                          </a:solidFill>
                          <a:latin typeface="+mn-lt"/>
                          <a:ea typeface="+mn-ea"/>
                          <a:cs typeface="+mn-cs"/>
                        </a:rPr>
                        <a:t>TARİH </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l" rtl="0" fontAlgn="ctr"/>
                      <a:r>
                        <a:rPr lang="tr-TR" sz="1300" b="1" kern="1200" dirty="0">
                          <a:solidFill>
                            <a:schemeClr val="tx1"/>
                          </a:solidFill>
                          <a:latin typeface="+mn-lt"/>
                          <a:ea typeface="+mn-ea"/>
                          <a:cs typeface="+mn-cs"/>
                        </a:rPr>
                        <a:t>M2 TOPLAM</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ctr" rtl="0" fontAlgn="ctr"/>
                      <a:r>
                        <a:rPr lang="tr-TR" sz="1300" b="1" kern="1200" dirty="0">
                          <a:solidFill>
                            <a:schemeClr val="tx1"/>
                          </a:solidFill>
                          <a:latin typeface="+mn-lt"/>
                          <a:ea typeface="+mn-ea"/>
                          <a:cs typeface="+mn-cs"/>
                        </a:rPr>
                        <a:t>REPO</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ctr" rtl="0" fontAlgn="ctr"/>
                      <a:r>
                        <a:rPr lang="tr-TR" sz="1300" b="1" kern="1200" dirty="0">
                          <a:solidFill>
                            <a:schemeClr val="tx1"/>
                          </a:solidFill>
                          <a:latin typeface="+mn-lt"/>
                          <a:ea typeface="+mn-ea"/>
                          <a:cs typeface="+mn-cs"/>
                        </a:rPr>
                        <a:t>PARA PİYASASI FONLARI</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ctr" rtl="0" fontAlgn="ctr"/>
                      <a:r>
                        <a:rPr lang="tr-TR" sz="1300" b="1" kern="1200" dirty="0">
                          <a:solidFill>
                            <a:schemeClr val="tx1"/>
                          </a:solidFill>
                          <a:latin typeface="+mn-lt"/>
                          <a:ea typeface="+mn-ea"/>
                          <a:cs typeface="+mn-cs"/>
                        </a:rPr>
                        <a:t>İHRAÇ EDİLEN MENKUL KIYMETLER</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ctr" rtl="0" fontAlgn="ctr"/>
                      <a:r>
                        <a:rPr lang="tr-TR" sz="1300" b="1" kern="1200" dirty="0">
                          <a:solidFill>
                            <a:schemeClr val="tx1"/>
                          </a:solidFill>
                          <a:latin typeface="+mn-lt"/>
                          <a:ea typeface="+mn-ea"/>
                          <a:cs typeface="+mn-cs"/>
                        </a:rPr>
                        <a:t>M3 TOPLAM</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extLst>
                  <a:ext uri="{0D108BD9-81ED-4DB2-BD59-A6C34878D82A}">
                    <a16:rowId xmlns:a16="http://schemas.microsoft.com/office/drawing/2014/main" val="10001"/>
                  </a:ext>
                </a:extLst>
              </a:tr>
              <a:tr h="272462">
                <a:tc>
                  <a:txBody>
                    <a:bodyPr/>
                    <a:lstStyle/>
                    <a:p>
                      <a:pPr algn="ctr"/>
                      <a:r>
                        <a:rPr lang="tr-TR" sz="1200" b="1" dirty="0"/>
                        <a:t>361</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06-09-2024</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16.108.798.664</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593.506.376</a:t>
                      </a:r>
                      <a:endParaRPr lang="tr-TR" sz="1300" b="0" dirty="0">
                        <a:effectLst/>
                      </a:endParaRP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858.543.458</a:t>
                      </a:r>
                      <a:endParaRPr lang="tr-TR" sz="1300" b="0" dirty="0">
                        <a:effectLst/>
                      </a:endParaRP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42.082.322</a:t>
                      </a:r>
                      <a:endParaRPr lang="tr-TR" sz="1300" b="0" dirty="0">
                        <a:effectLst/>
                      </a:endParaRP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17.602.930.820</a:t>
                      </a:r>
                      <a:endParaRPr lang="tr-TR" sz="1300" b="0"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72462">
                <a:tc>
                  <a:txBody>
                    <a:bodyPr/>
                    <a:lstStyle/>
                    <a:p>
                      <a:pPr algn="ctr"/>
                      <a:r>
                        <a:rPr lang="tr-TR" sz="1200" b="1" dirty="0"/>
                        <a:t>362</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13-09-2024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16.043.150.453</a:t>
                      </a:r>
                      <a:endParaRPr lang="tr-TR" sz="1300" b="0" dirty="0">
                        <a:solidFill>
                          <a:srgbClr val="333333"/>
                        </a:solidFill>
                        <a:effectLst/>
                      </a:endParaRP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660.402.179</a:t>
                      </a:r>
                      <a:endParaRPr lang="tr-TR" sz="1300" b="0" dirty="0">
                        <a:solidFill>
                          <a:srgbClr val="333333"/>
                        </a:solidFill>
                        <a:effectLst/>
                      </a:endParaRP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910.845.079</a:t>
                      </a:r>
                      <a:endParaRPr lang="tr-TR" sz="1300" b="0" dirty="0">
                        <a:effectLst/>
                      </a:endParaRP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41.865.615</a:t>
                      </a:r>
                      <a:endParaRPr lang="tr-TR" sz="1300" b="0" dirty="0">
                        <a:effectLst/>
                      </a:endParaRP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17.656.263.327</a:t>
                      </a:r>
                      <a:endParaRPr lang="tr-TR" sz="1300" b="0"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2462">
                <a:tc>
                  <a:txBody>
                    <a:bodyPr/>
                    <a:lstStyle/>
                    <a:p>
                      <a:pPr algn="ctr"/>
                      <a:r>
                        <a:rPr lang="tr-TR" sz="1200" b="1" dirty="0">
                          <a:latin typeface="+mn-lt"/>
                        </a:rPr>
                        <a:t>363</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dirty="0">
                          <a:solidFill>
                            <a:srgbClr val="333333"/>
                          </a:solidFill>
                          <a:effectLst/>
                          <a:latin typeface="+mn-lt"/>
                        </a:rPr>
                        <a:t>20-09-2024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16.493.389.365</a:t>
                      </a:r>
                      <a:endParaRPr lang="tr-TR" sz="1300" b="0" i="0" dirty="0">
                        <a:solidFill>
                          <a:srgbClr val="333333"/>
                        </a:solidFill>
                        <a:effectLst/>
                        <a:latin typeface="+mn-lt"/>
                      </a:endParaRP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577.682.488</a:t>
                      </a:r>
                      <a:endParaRPr lang="tr-TR" sz="1300" b="0" dirty="0">
                        <a:effectLst/>
                        <a:latin typeface="+mn-lt"/>
                      </a:endParaRP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913.929.027</a:t>
                      </a:r>
                      <a:endParaRPr lang="tr-TR" sz="1300" b="0" dirty="0">
                        <a:effectLst/>
                        <a:latin typeface="+mn-lt"/>
                      </a:endParaRP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42.474.189</a:t>
                      </a:r>
                      <a:endParaRPr lang="tr-TR" sz="1300" b="0" dirty="0">
                        <a:effectLst/>
                        <a:latin typeface="+mn-lt"/>
                      </a:endParaRP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18.027.475.070</a:t>
                      </a:r>
                      <a:endParaRPr lang="tr-TR" sz="1300" b="0" dirty="0">
                        <a:latin typeface="+mn-lt"/>
                      </a:endParaRP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72462">
                <a:tc>
                  <a:txBody>
                    <a:bodyPr/>
                    <a:lstStyle/>
                    <a:p>
                      <a:pPr algn="ctr"/>
                      <a:r>
                        <a:rPr lang="tr-TR" sz="1200" b="1" dirty="0"/>
                        <a:t>364</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dirty="0">
                          <a:effectLst/>
                        </a:rPr>
                        <a:t>27-09-2024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16.575.682.152</a:t>
                      </a:r>
                      <a:endParaRPr lang="tr-TR" sz="1300" b="0" dirty="0">
                        <a:effectLst/>
                      </a:endParaRP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615.885.157</a:t>
                      </a:r>
                      <a:endParaRPr lang="tr-TR" sz="1300" b="0" dirty="0">
                        <a:effectLst/>
                      </a:endParaRP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919.379.025</a:t>
                      </a:r>
                      <a:endParaRPr lang="tr-TR" sz="1300" b="0" dirty="0">
                        <a:effectLst/>
                      </a:endParaRP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44.450.647</a:t>
                      </a:r>
                      <a:endParaRPr lang="tr-TR" sz="1300" b="0" dirty="0">
                        <a:effectLst/>
                      </a:endParaRP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18.155.396.983</a:t>
                      </a:r>
                      <a:endParaRPr lang="tr-TR" sz="1300" b="0"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72462">
                <a:tc>
                  <a:txBody>
                    <a:bodyPr/>
                    <a:lstStyle/>
                    <a:p>
                      <a:pPr algn="ctr"/>
                      <a:r>
                        <a:rPr lang="tr-TR" sz="1200" b="1" dirty="0"/>
                        <a:t>365</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04-10-2024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16.397.314.535</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577.333.042</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939.141.867</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45.304.225</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17.959.093.671</a:t>
                      </a:r>
                      <a:endParaRPr lang="tr-TR" sz="1300" b="0"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72462">
                <a:tc>
                  <a:txBody>
                    <a:bodyPr/>
                    <a:lstStyle/>
                    <a:p>
                      <a:pPr algn="ctr"/>
                      <a:r>
                        <a:rPr lang="tr-TR" sz="1200" b="1" dirty="0"/>
                        <a:t>366</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11-10-2024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16.267.518.709</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629.068.549</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980.080.570</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46.575.966</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17.923.243.795</a:t>
                      </a:r>
                      <a:endParaRPr lang="tr-TR" sz="1300" b="0"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72462">
                <a:tc>
                  <a:txBody>
                    <a:bodyPr/>
                    <a:lstStyle/>
                    <a:p>
                      <a:pPr algn="ctr"/>
                      <a:r>
                        <a:rPr lang="tr-TR" sz="1200" b="1" dirty="0"/>
                        <a:t>367</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dirty="0">
                          <a:solidFill>
                            <a:srgbClr val="333333"/>
                          </a:solidFill>
                          <a:effectLst/>
                        </a:rPr>
                        <a:t>18-10-2024</a:t>
                      </a: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fontAlgn="t"/>
                      <a:r>
                        <a:rPr lang="tr-TR" sz="1300" b="0" i="0" u="none" strike="noStrike" kern="1200" dirty="0">
                          <a:solidFill>
                            <a:schemeClr val="tx1"/>
                          </a:solidFill>
                          <a:effectLst/>
                          <a:latin typeface="+mn-lt"/>
                          <a:ea typeface="+mn-ea"/>
                          <a:cs typeface="+mn-cs"/>
                        </a:rPr>
                        <a:t>16.655.429.683</a:t>
                      </a:r>
                      <a:endParaRPr lang="tr-TR" sz="1300" b="0" dirty="0">
                        <a:solidFill>
                          <a:srgbClr val="333333"/>
                        </a:solidFill>
                        <a:effectLst/>
                      </a:endParaRP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tr-TR" sz="1300" b="0" i="0" u="none" strike="noStrike" kern="1200" dirty="0">
                          <a:solidFill>
                            <a:schemeClr val="tx1"/>
                          </a:solidFill>
                          <a:effectLst/>
                          <a:latin typeface="+mn-lt"/>
                          <a:ea typeface="+mn-ea"/>
                          <a:cs typeface="+mn-cs"/>
                        </a:rPr>
                        <a:t>587.473.320</a:t>
                      </a: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tr-TR" sz="1300" b="0" i="0" u="none" strike="noStrike" kern="1200" dirty="0">
                          <a:solidFill>
                            <a:schemeClr val="tx1"/>
                          </a:solidFill>
                          <a:effectLst/>
                          <a:latin typeface="+mn-lt"/>
                          <a:ea typeface="+mn-ea"/>
                          <a:cs typeface="+mn-cs"/>
                        </a:rPr>
                        <a:t>1.003.593.787</a:t>
                      </a: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tr-TR" sz="1300" b="0" i="0" u="none" strike="noStrike" kern="1200" dirty="0">
                          <a:solidFill>
                            <a:schemeClr val="tx1"/>
                          </a:solidFill>
                          <a:effectLst/>
                          <a:latin typeface="+mn-lt"/>
                          <a:ea typeface="+mn-ea"/>
                          <a:cs typeface="+mn-cs"/>
                        </a:rPr>
                        <a:t>46.970.092</a:t>
                      </a: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tr-TR" sz="1300" b="0" i="0" u="none" strike="noStrike" kern="1200" dirty="0">
                          <a:solidFill>
                            <a:schemeClr val="tx1"/>
                          </a:solidFill>
                          <a:effectLst/>
                          <a:latin typeface="+mn-lt"/>
                          <a:ea typeface="+mn-ea"/>
                          <a:cs typeface="+mn-cs"/>
                        </a:rPr>
                        <a:t>18.293.466.883</a:t>
                      </a:r>
                      <a:endParaRPr kumimoji="0" lang="tr-TR" sz="1300" b="0" i="0" u="none" strike="noStrike" kern="1200" cap="none" spc="0" normalizeH="0" baseline="0" noProof="0" dirty="0">
                        <a:ln>
                          <a:noFill/>
                        </a:ln>
                        <a:solidFill>
                          <a:srgbClr val="333333"/>
                        </a:solidFill>
                        <a:effectLst/>
                        <a:uLnTx/>
                        <a:uFillTx/>
                        <a:latin typeface="+mn-lt"/>
                        <a:ea typeface="+mn-ea"/>
                        <a:cs typeface="+mn-cs"/>
                      </a:endParaRPr>
                    </a:p>
                  </a:txBody>
                  <a:tcPr marL="0" marR="0" marT="0" marB="0">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72462">
                <a:tc>
                  <a:txBody>
                    <a:bodyPr/>
                    <a:lstStyle/>
                    <a:p>
                      <a:pPr algn="ctr"/>
                      <a:r>
                        <a:rPr lang="tr-TR" sz="1200" b="1" dirty="0"/>
                        <a:t>368</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25-10-2024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16.667.238.885</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665.164.867</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1.040.197.757</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46.783.827</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i="0" u="none" strike="noStrike" kern="1200" dirty="0">
                          <a:solidFill>
                            <a:schemeClr val="tx1"/>
                          </a:solidFill>
                          <a:effectLst/>
                          <a:latin typeface="+mn-lt"/>
                          <a:ea typeface="+mn-ea"/>
                          <a:cs typeface="+mn-cs"/>
                        </a:rPr>
                        <a:t>18.419.385.338</a:t>
                      </a:r>
                      <a:endParaRPr lang="tr-TR" sz="1300" b="0"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72462">
                <a:tc>
                  <a:txBody>
                    <a:bodyPr/>
                    <a:lstStyle/>
                    <a:p>
                      <a:pPr algn="ctr"/>
                      <a:r>
                        <a:rPr lang="tr-TR" sz="1200" b="1" dirty="0"/>
                        <a:t>369</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01-11-2024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i="0" u="none" strike="noStrike" kern="1200" dirty="0">
                          <a:solidFill>
                            <a:schemeClr val="tx1"/>
                          </a:solidFill>
                          <a:effectLst/>
                          <a:latin typeface="+mn-lt"/>
                          <a:ea typeface="+mn-ea"/>
                          <a:cs typeface="+mn-cs"/>
                        </a:rPr>
                        <a:t>16.775.283.695</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i="0" u="none" strike="noStrike" kern="1200" dirty="0">
                          <a:solidFill>
                            <a:schemeClr val="tx1"/>
                          </a:solidFill>
                          <a:effectLst/>
                          <a:latin typeface="+mn-lt"/>
                          <a:ea typeface="+mn-ea"/>
                          <a:cs typeface="+mn-cs"/>
                        </a:rPr>
                        <a:t>577.980.150</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i="0" u="none" strike="noStrike" kern="1200" dirty="0">
                          <a:solidFill>
                            <a:schemeClr val="tx1"/>
                          </a:solidFill>
                          <a:effectLst/>
                          <a:latin typeface="+mn-lt"/>
                          <a:ea typeface="+mn-ea"/>
                          <a:cs typeface="+mn-cs"/>
                        </a:rPr>
                        <a:t>1.051.745.806</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i="0" u="none" strike="noStrike" kern="1200" dirty="0">
                          <a:solidFill>
                            <a:schemeClr val="tx1"/>
                          </a:solidFill>
                          <a:effectLst/>
                          <a:latin typeface="+mn-lt"/>
                          <a:ea typeface="+mn-ea"/>
                          <a:cs typeface="+mn-cs"/>
                        </a:rPr>
                        <a:t>47.954.036</a:t>
                      </a:r>
                      <a:endParaRPr lang="tr-TR" sz="1300" b="0"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i="0" u="none" strike="noStrike" kern="1200" dirty="0">
                          <a:solidFill>
                            <a:schemeClr val="tx1"/>
                          </a:solidFill>
                          <a:effectLst/>
                          <a:latin typeface="+mn-lt"/>
                          <a:ea typeface="+mn-ea"/>
                          <a:cs typeface="+mn-cs"/>
                        </a:rPr>
                        <a:t>18.452.963.688</a:t>
                      </a:r>
                      <a:endParaRPr lang="tr-TR" sz="1300" b="0"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5"/>
                  </a:ext>
                </a:extLst>
              </a:tr>
              <a:tr h="272462">
                <a:tc>
                  <a:txBody>
                    <a:bodyPr/>
                    <a:lstStyle/>
                    <a:p>
                      <a:pPr algn="ctr"/>
                      <a:r>
                        <a:rPr lang="tr-TR" sz="1200" b="1" dirty="0"/>
                        <a:t>370</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08-11-2024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16.621.299.915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667.469.347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1.098.191.834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49.002.769</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18.435.560.824</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72462">
                <a:tc>
                  <a:txBody>
                    <a:bodyPr/>
                    <a:lstStyle/>
                    <a:p>
                      <a:pPr algn="ctr"/>
                      <a:r>
                        <a:rPr lang="tr-TR" sz="1200" b="1" dirty="0"/>
                        <a:t>371</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15-11-2024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16.968.059.862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558.509.467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1.139.767.550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49.204.002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18.715.540.883</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7"/>
                  </a:ext>
                </a:extLst>
              </a:tr>
              <a:tr h="272462">
                <a:tc>
                  <a:txBody>
                    <a:bodyPr/>
                    <a:lstStyle/>
                    <a:p>
                      <a:pPr algn="ctr"/>
                      <a:r>
                        <a:rPr lang="tr-TR" sz="1200" b="1" dirty="0"/>
                        <a:t>372</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22-11-2024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16.880.501.910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678.272.814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1.185.890.895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47.634.289</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18.792.299.909</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8"/>
                  </a:ext>
                </a:extLst>
              </a:tr>
              <a:tr h="272462">
                <a:tc>
                  <a:txBody>
                    <a:bodyPr/>
                    <a:lstStyle/>
                    <a:p>
                      <a:pPr algn="ctr"/>
                      <a:r>
                        <a:rPr lang="tr-TR" sz="1200" b="1" dirty="0"/>
                        <a:t>373</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29-11-2024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16.956.365.840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591.186.107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1.202.492.599</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48.338.754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18.798.383.301</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9"/>
                  </a:ext>
                </a:extLst>
              </a:tr>
              <a:tr h="272462">
                <a:tc>
                  <a:txBody>
                    <a:bodyPr/>
                    <a:lstStyle/>
                    <a:p>
                      <a:pPr algn="ctr"/>
                      <a:r>
                        <a:rPr lang="tr-TR" sz="1200" b="1" dirty="0"/>
                        <a:t>374</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06-12-2024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16.777.944.436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675.384.037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1.214.635.982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48.653.173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18.716.617.630</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0"/>
                  </a:ext>
                </a:extLst>
              </a:tr>
              <a:tr h="272462">
                <a:tc>
                  <a:txBody>
                    <a:bodyPr/>
                    <a:lstStyle/>
                    <a:p>
                      <a:pPr algn="ctr"/>
                      <a:r>
                        <a:rPr lang="tr-TR" sz="1200" b="1" dirty="0"/>
                        <a:t>375</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13-12-2024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17.096.567.894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605.529.594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1.253.590.882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49.215.177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19.004.903.548</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1"/>
                  </a:ext>
                </a:extLst>
              </a:tr>
              <a:tr h="272462">
                <a:tc>
                  <a:txBody>
                    <a:bodyPr/>
                    <a:lstStyle/>
                    <a:p>
                      <a:pPr algn="ctr"/>
                      <a:r>
                        <a:rPr lang="tr-TR" sz="1200" b="1" dirty="0"/>
                        <a:t>376</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20-12-2024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17.236.315.486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619.256.369</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1.286.317.354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47.346.330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19.189.235.541</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6"/>
                  </a:ext>
                </a:extLst>
              </a:tr>
              <a:tr h="272462">
                <a:tc>
                  <a:txBody>
                    <a:bodyPr/>
                    <a:lstStyle/>
                    <a:p>
                      <a:pPr algn="ctr"/>
                      <a:r>
                        <a:rPr lang="tr-TR" sz="1200" b="1" dirty="0"/>
                        <a:t>377</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27-12-2024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17.500.552.079</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t"/>
                      <a:r>
                        <a:rPr lang="tr-TR" sz="1300" b="0" dirty="0">
                          <a:solidFill>
                            <a:srgbClr val="333333"/>
                          </a:solidFill>
                          <a:effectLst/>
                        </a:rPr>
                        <a:t>547.973.720</a:t>
                      </a: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1.294.910.730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47.046.208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19.390.482.737</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7"/>
                  </a:ext>
                </a:extLst>
              </a:tr>
              <a:tr h="272462">
                <a:tc>
                  <a:txBody>
                    <a:bodyPr/>
                    <a:lstStyle/>
                    <a:p>
                      <a:pPr algn="ctr"/>
                      <a:r>
                        <a:rPr lang="tr-TR" sz="1200" b="1" dirty="0"/>
                        <a:t>378</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03-01-2025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17.323.285.935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601.710.198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1.315.670.776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46.990.426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19.287.657.337</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28"/>
                  </a:ext>
                </a:extLst>
              </a:tr>
              <a:tr h="272462">
                <a:tc>
                  <a:txBody>
                    <a:bodyPr/>
                    <a:lstStyle/>
                    <a:p>
                      <a:pPr algn="ctr"/>
                      <a:r>
                        <a:rPr lang="tr-TR" sz="1200" b="1" dirty="0"/>
                        <a:t>379</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10-01-2025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17.386.073.941</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562.499.890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1.379.102.529</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47.470.999</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19.375.147.360</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9"/>
                  </a:ext>
                </a:extLst>
              </a:tr>
              <a:tr h="272462">
                <a:tc>
                  <a:txBody>
                    <a:bodyPr/>
                    <a:lstStyle/>
                    <a:p>
                      <a:pPr algn="ctr"/>
                      <a:r>
                        <a:rPr lang="tr-TR" sz="1200" b="1" dirty="0"/>
                        <a:t>380</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17-01-2025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17.620.530.893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647.942.142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1.429.100.186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47.895.901</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19.745.469.124</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30"/>
                  </a:ext>
                </a:extLst>
              </a:tr>
            </a:tbl>
          </a:graphicData>
        </a:graphic>
      </p:graphicFrame>
    </p:spTree>
    <p:extLst>
      <p:ext uri="{BB962C8B-B14F-4D97-AF65-F5344CB8AC3E}">
        <p14:creationId xmlns:p14="http://schemas.microsoft.com/office/powerpoint/2010/main" val="3046815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A592A-95C2-C840-91F4-832AD73599E4}"/>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71672240-AB16-FDA9-EEBD-5D3513DBA632}"/>
              </a:ext>
            </a:extLst>
          </p:cNvPr>
          <p:cNvSpPr>
            <a:spLocks noGrp="1"/>
          </p:cNvSpPr>
          <p:nvPr>
            <p:ph idx="1"/>
          </p:nvPr>
        </p:nvSpPr>
        <p:spPr>
          <a:xfrm>
            <a:off x="180000" y="0"/>
            <a:ext cx="8820000" cy="6858000"/>
          </a:xfrm>
        </p:spPr>
        <p:style>
          <a:lnRef idx="2">
            <a:schemeClr val="dk1"/>
          </a:lnRef>
          <a:fillRef idx="1">
            <a:schemeClr val="lt1"/>
          </a:fillRef>
          <a:effectRef idx="0">
            <a:schemeClr val="dk1"/>
          </a:effectRef>
          <a:fontRef idx="minor">
            <a:schemeClr val="dk1"/>
          </a:fontRef>
        </p:style>
        <p:txBody>
          <a:bodyPr>
            <a:normAutofit/>
          </a:bodyPr>
          <a:lstStyle/>
          <a:p>
            <a:pPr marL="468000" indent="-514350" algn="ctr">
              <a:spcBef>
                <a:spcPts val="0"/>
              </a:spcBef>
              <a:buClrTx/>
              <a:buNone/>
            </a:pPr>
            <a:r>
              <a:rPr lang="tr-TR" sz="1900" b="1" dirty="0">
                <a:latin typeface="Times New Roman" pitchFamily="18" charset="0"/>
                <a:cs typeface="Times New Roman" pitchFamily="18" charset="0"/>
              </a:rPr>
              <a:t>M3 PARA ARZI                                                                      </a:t>
            </a:r>
          </a:p>
          <a:p>
            <a:pPr marL="468000" indent="-514350" algn="ctr">
              <a:spcBef>
                <a:spcPts val="0"/>
              </a:spcBef>
              <a:buNone/>
            </a:pPr>
            <a:r>
              <a:rPr lang="tr-TR" sz="1900" b="1" dirty="0">
                <a:latin typeface="Times New Roman" pitchFamily="18" charset="0"/>
                <a:cs typeface="Times New Roman" pitchFamily="18" charset="0"/>
              </a:rPr>
              <a:t>        (Kaynak: 3 Temmuz 2025 </a:t>
            </a:r>
            <a:r>
              <a:rPr lang="tr-TR" sz="1900" b="1" dirty="0">
                <a:hlinkClick r:id="rId3"/>
              </a:rPr>
              <a:t>www.tcmb.gov.tr</a:t>
            </a:r>
            <a:r>
              <a:rPr lang="tr-TR" sz="1900" b="1" dirty="0"/>
              <a:t> </a:t>
            </a:r>
            <a:r>
              <a:rPr lang="tr-TR" sz="1900" b="1" dirty="0">
                <a:latin typeface="Times New Roman" pitchFamily="18" charset="0"/>
                <a:cs typeface="Times New Roman" pitchFamily="18" charset="0"/>
              </a:rPr>
              <a:t>)</a:t>
            </a:r>
          </a:p>
        </p:txBody>
      </p:sp>
      <p:graphicFrame>
        <p:nvGraphicFramePr>
          <p:cNvPr id="5" name="4 Tablo">
            <a:extLst>
              <a:ext uri="{FF2B5EF4-FFF2-40B4-BE49-F238E27FC236}">
                <a16:creationId xmlns:a16="http://schemas.microsoft.com/office/drawing/2014/main" id="{5807FBED-95BC-C7B1-E722-E12CD2664627}"/>
              </a:ext>
            </a:extLst>
          </p:cNvPr>
          <p:cNvGraphicFramePr>
            <a:graphicFrameLocks noGrp="1"/>
          </p:cNvGraphicFramePr>
          <p:nvPr>
            <p:extLst>
              <p:ext uri="{D42A27DB-BD31-4B8C-83A1-F6EECF244321}">
                <p14:modId xmlns:p14="http://schemas.microsoft.com/office/powerpoint/2010/main" val="3577302049"/>
              </p:ext>
            </p:extLst>
          </p:nvPr>
        </p:nvGraphicFramePr>
        <p:xfrm>
          <a:off x="178676" y="591378"/>
          <a:ext cx="8691652" cy="6266619"/>
        </p:xfrm>
        <a:graphic>
          <a:graphicData uri="http://schemas.openxmlformats.org/drawingml/2006/table">
            <a:tbl>
              <a:tblPr/>
              <a:tblGrid>
                <a:gridCol w="441062">
                  <a:extLst>
                    <a:ext uri="{9D8B030D-6E8A-4147-A177-3AD203B41FA5}">
                      <a16:colId xmlns:a16="http://schemas.microsoft.com/office/drawing/2014/main" val="20000"/>
                    </a:ext>
                  </a:extLst>
                </a:gridCol>
                <a:gridCol w="1097502">
                  <a:extLst>
                    <a:ext uri="{9D8B030D-6E8A-4147-A177-3AD203B41FA5}">
                      <a16:colId xmlns:a16="http://schemas.microsoft.com/office/drawing/2014/main" val="20001"/>
                    </a:ext>
                  </a:extLst>
                </a:gridCol>
                <a:gridCol w="1508889">
                  <a:extLst>
                    <a:ext uri="{9D8B030D-6E8A-4147-A177-3AD203B41FA5}">
                      <a16:colId xmlns:a16="http://schemas.microsoft.com/office/drawing/2014/main" val="20006"/>
                    </a:ext>
                  </a:extLst>
                </a:gridCol>
                <a:gridCol w="1143282">
                  <a:extLst>
                    <a:ext uri="{9D8B030D-6E8A-4147-A177-3AD203B41FA5}">
                      <a16:colId xmlns:a16="http://schemas.microsoft.com/office/drawing/2014/main" val="20002"/>
                    </a:ext>
                  </a:extLst>
                </a:gridCol>
                <a:gridCol w="1517762">
                  <a:extLst>
                    <a:ext uri="{9D8B030D-6E8A-4147-A177-3AD203B41FA5}">
                      <a16:colId xmlns:a16="http://schemas.microsoft.com/office/drawing/2014/main" val="20003"/>
                    </a:ext>
                  </a:extLst>
                </a:gridCol>
                <a:gridCol w="1550899">
                  <a:extLst>
                    <a:ext uri="{9D8B030D-6E8A-4147-A177-3AD203B41FA5}">
                      <a16:colId xmlns:a16="http://schemas.microsoft.com/office/drawing/2014/main" val="20004"/>
                    </a:ext>
                  </a:extLst>
                </a:gridCol>
                <a:gridCol w="1432256">
                  <a:extLst>
                    <a:ext uri="{9D8B030D-6E8A-4147-A177-3AD203B41FA5}">
                      <a16:colId xmlns:a16="http://schemas.microsoft.com/office/drawing/2014/main" val="20005"/>
                    </a:ext>
                  </a:extLst>
                </a:gridCol>
              </a:tblGrid>
              <a:tr h="202149">
                <a:tc gridSpan="7">
                  <a:txBody>
                    <a:bodyPr/>
                    <a:lstStyle/>
                    <a:p>
                      <a:pPr algn="ctr" rtl="0" fontAlgn="ctr"/>
                      <a:r>
                        <a:rPr lang="tr-TR" sz="1300" b="1" i="0" u="none" strike="noStrike" dirty="0">
                          <a:solidFill>
                            <a:srgbClr val="000000"/>
                          </a:solidFill>
                          <a:latin typeface="Trebuchet MS" pitchFamily="34" charset="0"/>
                        </a:rPr>
                        <a:t>  7. M3 PARA ARZI</a:t>
                      </a:r>
                    </a:p>
                  </a:txBody>
                  <a:tcPr marL="0" marR="0" marT="0" marB="0" anchor="ctr">
                    <a:lnL w="190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190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404298">
                <a:tc>
                  <a:txBody>
                    <a:bodyPr/>
                    <a:lstStyle/>
                    <a:p>
                      <a:pPr algn="l" rtl="0" fontAlgn="ctr"/>
                      <a:r>
                        <a:rPr lang="tr-TR" sz="1300" b="1" kern="1200" dirty="0">
                          <a:solidFill>
                            <a:schemeClr val="tx1"/>
                          </a:solidFill>
                          <a:latin typeface="+mn-lt"/>
                          <a:ea typeface="+mn-ea"/>
                          <a:cs typeface="+mn-cs"/>
                        </a:rPr>
                        <a:t>NO</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l" rtl="0" fontAlgn="ctr"/>
                      <a:r>
                        <a:rPr lang="tr-TR" sz="1300" b="1" kern="1200" dirty="0">
                          <a:solidFill>
                            <a:schemeClr val="tx1"/>
                          </a:solidFill>
                          <a:latin typeface="+mn-lt"/>
                          <a:ea typeface="+mn-ea"/>
                          <a:cs typeface="+mn-cs"/>
                        </a:rPr>
                        <a:t>TARİH </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l" rtl="0" fontAlgn="ctr"/>
                      <a:r>
                        <a:rPr lang="tr-TR" sz="1300" b="1" kern="1200" dirty="0">
                          <a:solidFill>
                            <a:schemeClr val="tx1"/>
                          </a:solidFill>
                          <a:latin typeface="+mn-lt"/>
                          <a:ea typeface="+mn-ea"/>
                          <a:cs typeface="+mn-cs"/>
                        </a:rPr>
                        <a:t>M2 TOPLAM</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ctr" rtl="0" fontAlgn="ctr"/>
                      <a:r>
                        <a:rPr lang="tr-TR" sz="1300" b="1" kern="1200" dirty="0">
                          <a:solidFill>
                            <a:schemeClr val="tx1"/>
                          </a:solidFill>
                          <a:latin typeface="+mn-lt"/>
                          <a:ea typeface="+mn-ea"/>
                          <a:cs typeface="+mn-cs"/>
                        </a:rPr>
                        <a:t>REPO</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ctr" rtl="0" fontAlgn="ctr"/>
                      <a:r>
                        <a:rPr lang="tr-TR" sz="1300" b="1" kern="1200" dirty="0">
                          <a:solidFill>
                            <a:schemeClr val="tx1"/>
                          </a:solidFill>
                          <a:latin typeface="+mn-lt"/>
                          <a:ea typeface="+mn-ea"/>
                          <a:cs typeface="+mn-cs"/>
                        </a:rPr>
                        <a:t>PARA PİYASASI FONLARI</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ctr" rtl="0" fontAlgn="ctr"/>
                      <a:r>
                        <a:rPr lang="tr-TR" sz="1300" b="1" kern="1200" dirty="0">
                          <a:solidFill>
                            <a:schemeClr val="tx1"/>
                          </a:solidFill>
                          <a:latin typeface="+mn-lt"/>
                          <a:ea typeface="+mn-ea"/>
                          <a:cs typeface="+mn-cs"/>
                        </a:rPr>
                        <a:t>İHRAÇ EDİLEN MENKUL KIYMETLER</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tc>
                  <a:txBody>
                    <a:bodyPr/>
                    <a:lstStyle/>
                    <a:p>
                      <a:pPr algn="ctr" rtl="0" fontAlgn="ctr"/>
                      <a:r>
                        <a:rPr lang="tr-TR" sz="1300" b="1" kern="1200" dirty="0">
                          <a:solidFill>
                            <a:schemeClr val="tx1"/>
                          </a:solidFill>
                          <a:latin typeface="+mn-lt"/>
                          <a:ea typeface="+mn-ea"/>
                          <a:cs typeface="+mn-cs"/>
                        </a:rPr>
                        <a:t>M3 TOPLAM</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CC"/>
                    </a:solidFill>
                  </a:tcPr>
                </a:tc>
                <a:extLst>
                  <a:ext uri="{0D108BD9-81ED-4DB2-BD59-A6C34878D82A}">
                    <a16:rowId xmlns:a16="http://schemas.microsoft.com/office/drawing/2014/main" val="10001"/>
                  </a:ext>
                </a:extLst>
              </a:tr>
              <a:tr h="202149">
                <a:tc>
                  <a:txBody>
                    <a:bodyPr/>
                    <a:lstStyle/>
                    <a:p>
                      <a:pPr algn="ctr"/>
                      <a:r>
                        <a:rPr lang="tr-TR" sz="1200" b="1" dirty="0"/>
                        <a:t>381</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24-01-2025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17.919.602.982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581.828.297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1.538.699.800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47.843.123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20.087.974.204</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2149">
                <a:tc>
                  <a:txBody>
                    <a:bodyPr/>
                    <a:lstStyle/>
                    <a:p>
                      <a:pPr algn="ctr"/>
                      <a:r>
                        <a:rPr lang="tr-TR" sz="1200" b="1" dirty="0"/>
                        <a:t>382</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31-01-2025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17.639.684.618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671.404.697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1.600.925.160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47.014.138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19.959.028.615</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2149">
                <a:tc>
                  <a:txBody>
                    <a:bodyPr/>
                    <a:lstStyle/>
                    <a:p>
                      <a:pPr algn="ctr"/>
                      <a:r>
                        <a:rPr lang="tr-TR" sz="1200" b="1" dirty="0"/>
                        <a:t>383</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07-02-2025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17.867.789.198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720.367.432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1.490.331.417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50.882.667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20.129.370.716</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2149">
                <a:tc>
                  <a:txBody>
                    <a:bodyPr/>
                    <a:lstStyle/>
                    <a:p>
                      <a:pPr algn="ctr"/>
                      <a:r>
                        <a:rPr lang="tr-TR" sz="1200" b="1" dirty="0"/>
                        <a:t>384</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14-02-2025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18.093.351.101</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813.107.626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1.460.137.766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49.807.994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20.416.404.488</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2149">
                <a:tc>
                  <a:txBody>
                    <a:bodyPr/>
                    <a:lstStyle/>
                    <a:p>
                      <a:pPr algn="ctr"/>
                      <a:r>
                        <a:rPr lang="tr-TR" sz="1200" b="1" dirty="0"/>
                        <a:t>385</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21-02-2025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18.442.061.235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796.942.373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1.489.590.259</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49.901.283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20.778.495.151</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2149">
                <a:tc>
                  <a:txBody>
                    <a:bodyPr/>
                    <a:lstStyle/>
                    <a:p>
                      <a:pPr algn="ctr"/>
                      <a:r>
                        <a:rPr lang="tr-TR" sz="1200" b="1" dirty="0"/>
                        <a:t>386</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28-02-2025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18.344.998.445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787.746.643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1.455.579.816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47.720.167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20.636.045.072</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02149">
                <a:tc>
                  <a:txBody>
                    <a:bodyPr/>
                    <a:lstStyle/>
                    <a:p>
                      <a:pPr algn="ctr"/>
                      <a:r>
                        <a:rPr lang="tr-TR" sz="1200" b="1" dirty="0"/>
                        <a:t>387</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07-03-2025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18.576.279.680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745.182.320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1.477.325.172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46.472.774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20.845.259.949</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2149">
                <a:tc>
                  <a:txBody>
                    <a:bodyPr/>
                    <a:lstStyle/>
                    <a:p>
                      <a:pPr algn="ctr"/>
                      <a:r>
                        <a:rPr lang="tr-TR" sz="1200" b="1" dirty="0"/>
                        <a:t>388</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14-03-2025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18.800.135.948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824.206.402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1.486.710.706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47.094.745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21.158.147.802</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02149">
                <a:tc>
                  <a:txBody>
                    <a:bodyPr/>
                    <a:lstStyle/>
                    <a:p>
                      <a:pPr algn="ctr"/>
                      <a:r>
                        <a:rPr lang="tr-TR" sz="1200" b="1" dirty="0"/>
                        <a:t>389</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21-03-2025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19.538.208.435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786.823.490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1.326.303.309</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47.351.440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21.698.686.675</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5"/>
                  </a:ext>
                </a:extLst>
              </a:tr>
              <a:tr h="202149">
                <a:tc>
                  <a:txBody>
                    <a:bodyPr/>
                    <a:lstStyle/>
                    <a:p>
                      <a:pPr algn="ctr"/>
                      <a:r>
                        <a:rPr lang="tr-TR" sz="1200" b="1" dirty="0"/>
                        <a:t>390</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28-03-2025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19.809.118.656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882.741.563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781.284.415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43.592.026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21.516.736.662</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6"/>
                  </a:ext>
                </a:extLst>
              </a:tr>
              <a:tr h="202149">
                <a:tc>
                  <a:txBody>
                    <a:bodyPr/>
                    <a:lstStyle/>
                    <a:p>
                      <a:pPr algn="ctr"/>
                      <a:r>
                        <a:rPr lang="tr-TR" sz="1200" b="1" dirty="0"/>
                        <a:t>391</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04-04-2025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19.696.775.238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839.664.968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854.597.983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27.434.571</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21.418.472.763</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7"/>
                  </a:ext>
                </a:extLst>
              </a:tr>
              <a:tr h="202149">
                <a:tc>
                  <a:txBody>
                    <a:bodyPr/>
                    <a:lstStyle/>
                    <a:p>
                      <a:pPr algn="ctr"/>
                      <a:r>
                        <a:rPr lang="tr-TR" sz="1200" b="1" dirty="0"/>
                        <a:t>392</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11-04-2025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19.693.673.472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1.025.783.208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793.839.376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134.218.060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21.647.514.117</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8"/>
                  </a:ext>
                </a:extLst>
              </a:tr>
              <a:tr h="202149">
                <a:tc>
                  <a:txBody>
                    <a:bodyPr/>
                    <a:lstStyle/>
                    <a:p>
                      <a:pPr algn="ctr"/>
                      <a:r>
                        <a:rPr lang="tr-TR" sz="1200" b="1" dirty="0"/>
                        <a:t>393</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18-04-2025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20.152.236.223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917.159.993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836.089.449</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137.336.796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22.042.822.463</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19"/>
                  </a:ext>
                </a:extLst>
              </a:tr>
              <a:tr h="202149">
                <a:tc>
                  <a:txBody>
                    <a:bodyPr/>
                    <a:lstStyle/>
                    <a:p>
                      <a:pPr algn="ctr"/>
                      <a:r>
                        <a:rPr lang="tr-TR" sz="1200" b="1" dirty="0"/>
                        <a:t>394</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25-04-2025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20.086.828.139</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1.035.165.288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869.979.742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114.806.675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22.106.779.846</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0"/>
                  </a:ext>
                </a:extLst>
              </a:tr>
              <a:tr h="202149">
                <a:tc>
                  <a:txBody>
                    <a:bodyPr/>
                    <a:lstStyle/>
                    <a:p>
                      <a:pPr algn="ctr"/>
                      <a:r>
                        <a:rPr lang="tr-TR" sz="1200" b="1" dirty="0"/>
                        <a:t>395</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02-05-2025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20.181.301.758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930.247.010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907.867.362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51.367.673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22.070.783.804</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1"/>
                  </a:ext>
                </a:extLst>
              </a:tr>
              <a:tr h="202149">
                <a:tc>
                  <a:txBody>
                    <a:bodyPr/>
                    <a:lstStyle/>
                    <a:p>
                      <a:pPr algn="ctr"/>
                      <a:r>
                        <a:rPr lang="tr-TR" sz="1200" b="1" dirty="0"/>
                        <a:t>396</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09-05-2025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20.087.420.813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934.960.236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913.991.847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48.448.410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21.984.821.308</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6"/>
                  </a:ext>
                </a:extLst>
              </a:tr>
              <a:tr h="202149">
                <a:tc>
                  <a:txBody>
                    <a:bodyPr/>
                    <a:lstStyle/>
                    <a:p>
                      <a:pPr algn="ctr"/>
                      <a:r>
                        <a:rPr lang="tr-TR" sz="1200" b="1" dirty="0"/>
                        <a:t>397</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16-05-2025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20.410.901.526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t"/>
                      <a:r>
                        <a:rPr lang="tr-TR" sz="1300" b="0" dirty="0">
                          <a:solidFill>
                            <a:srgbClr val="333333"/>
                          </a:solidFill>
                          <a:effectLst/>
                        </a:rPr>
                        <a:t>860.249.260</a:t>
                      </a:r>
                    </a:p>
                  </a:txBody>
                  <a:tcPr marL="0" marR="0" marT="0" marB="0">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961.721.665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48.504.717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22.281.377.170</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7"/>
                  </a:ext>
                </a:extLst>
              </a:tr>
              <a:tr h="202149">
                <a:tc>
                  <a:txBody>
                    <a:bodyPr/>
                    <a:lstStyle/>
                    <a:p>
                      <a:pPr algn="ctr"/>
                      <a:r>
                        <a:rPr lang="tr-TR" sz="1200" b="1" dirty="0"/>
                        <a:t>398</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chemeClr val="bg1"/>
                    </a:solidFill>
                  </a:tcPr>
                </a:tc>
                <a:tc>
                  <a:txBody>
                    <a:bodyPr/>
                    <a:lstStyle/>
                    <a:p>
                      <a:pPr algn="ctr"/>
                      <a:r>
                        <a:rPr lang="tr-TR" sz="1300" b="0" dirty="0"/>
                        <a:t>23-05-2025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20.550.213.466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938.860.130</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1.026.308.941</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49.093.454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22.564.475.992</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8"/>
                  </a:ext>
                </a:extLst>
              </a:tr>
              <a:tr h="202149">
                <a:tc>
                  <a:txBody>
                    <a:bodyPr/>
                    <a:lstStyle/>
                    <a:p>
                      <a:pPr algn="ctr"/>
                      <a:r>
                        <a:rPr lang="tr-TR" sz="1200" b="1" dirty="0"/>
                        <a:t>399</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30-05-2025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20.657.704.986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887.015.613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1.056.971.341</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48.814.906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22.650.506.848</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29"/>
                  </a:ext>
                </a:extLst>
              </a:tr>
              <a:tr h="202149">
                <a:tc>
                  <a:txBody>
                    <a:bodyPr/>
                    <a:lstStyle/>
                    <a:p>
                      <a:pPr algn="ctr"/>
                      <a:r>
                        <a:rPr lang="tr-TR" sz="1200" b="1" dirty="0"/>
                        <a:t>400</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06-06-2025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20.664.576.115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952.463.123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1.034.929.173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49.212.064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22.701.180.475</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0030"/>
                  </a:ext>
                </a:extLst>
              </a:tr>
              <a:tr h="202149">
                <a:tc>
                  <a:txBody>
                    <a:bodyPr/>
                    <a:lstStyle/>
                    <a:p>
                      <a:pPr algn="ctr"/>
                      <a:r>
                        <a:rPr lang="tr-TR" sz="1200" b="1" dirty="0"/>
                        <a:t>401</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13-06-2025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20.954.043.512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913.360.594</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1.042.621.783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49.004.945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22.959.030.836</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980049485"/>
                  </a:ext>
                </a:extLst>
              </a:tr>
              <a:tr h="202149">
                <a:tc>
                  <a:txBody>
                    <a:bodyPr/>
                    <a:lstStyle/>
                    <a:p>
                      <a:pPr algn="ctr"/>
                      <a:r>
                        <a:rPr lang="tr-TR" sz="1200" b="1" dirty="0"/>
                        <a:t>402</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20-06-2025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21.175.516.248</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959.551.297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1.072.468.173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48.828.606</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0" dirty="0"/>
                        <a:t>23.256.364.325</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02457293"/>
                  </a:ext>
                </a:extLst>
              </a:tr>
              <a:tr h="202149">
                <a:tc>
                  <a:txBody>
                    <a:bodyPr/>
                    <a:lstStyle/>
                    <a:p>
                      <a:pPr algn="ctr"/>
                      <a:r>
                        <a:rPr lang="tr-TR" sz="1200" b="1" dirty="0"/>
                        <a:t>403</a:t>
                      </a:r>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r>
                        <a:rPr lang="tr-TR" sz="1300" b="1" dirty="0"/>
                        <a:t>27-06-2025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a:r>
                        <a:rPr lang="tr-TR" sz="1300" b="1" dirty="0"/>
                        <a:t>21.386.320.677</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a:r>
                        <a:rPr lang="tr-TR" sz="1300" b="1" dirty="0"/>
                        <a:t>881.404.332</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a:r>
                        <a:rPr lang="tr-TR" sz="1300" b="1" dirty="0"/>
                        <a:t>1.079.359.833</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a:r>
                        <a:rPr lang="tr-TR" sz="1300" b="1" dirty="0"/>
                        <a:t>49.115.905</a:t>
                      </a:r>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tc>
                  <a:txBody>
                    <a:bodyPr/>
                    <a:lstStyle/>
                    <a:p>
                      <a:pPr algn="ctr"/>
                      <a:r>
                        <a:rPr lang="tr-TR" sz="1300" b="1" dirty="0"/>
                        <a:t>23.396.200.749</a:t>
                      </a:r>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solidFill>
                      <a:srgbClr val="FFFF00"/>
                    </a:solidFill>
                  </a:tcPr>
                </a:tc>
                <a:extLst>
                  <a:ext uri="{0D108BD9-81ED-4DB2-BD59-A6C34878D82A}">
                    <a16:rowId xmlns:a16="http://schemas.microsoft.com/office/drawing/2014/main" val="1792053388"/>
                  </a:ext>
                </a:extLst>
              </a:tr>
              <a:tr h="202149">
                <a:tc>
                  <a:txBody>
                    <a:bodyPr/>
                    <a:lstStyle/>
                    <a:p>
                      <a:pPr algn="ctr"/>
                      <a:endParaRPr lang="tr-TR" sz="1200" b="1" dirty="0"/>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160342071"/>
                  </a:ext>
                </a:extLst>
              </a:tr>
              <a:tr h="202149">
                <a:tc>
                  <a:txBody>
                    <a:bodyPr/>
                    <a:lstStyle/>
                    <a:p>
                      <a:pPr algn="ctr"/>
                      <a:endParaRPr lang="tr-TR" sz="1200" b="1" dirty="0"/>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5138665"/>
                  </a:ext>
                </a:extLst>
              </a:tr>
              <a:tr h="202149">
                <a:tc>
                  <a:txBody>
                    <a:bodyPr/>
                    <a:lstStyle/>
                    <a:p>
                      <a:pPr algn="ctr"/>
                      <a:endParaRPr lang="tr-TR" sz="1200" b="1" dirty="0"/>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417771119"/>
                  </a:ext>
                </a:extLst>
              </a:tr>
              <a:tr h="202149">
                <a:tc>
                  <a:txBody>
                    <a:bodyPr/>
                    <a:lstStyle/>
                    <a:p>
                      <a:pPr algn="ctr"/>
                      <a:endParaRPr lang="tr-TR" sz="1200" b="1" dirty="0"/>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941893621"/>
                  </a:ext>
                </a:extLst>
              </a:tr>
              <a:tr h="202149">
                <a:tc>
                  <a:txBody>
                    <a:bodyPr/>
                    <a:lstStyle/>
                    <a:p>
                      <a:pPr algn="ctr"/>
                      <a:endParaRPr lang="tr-TR" sz="1200" b="1" dirty="0"/>
                    </a:p>
                  </a:txBody>
                  <a:tcPr marL="0" marR="0" marT="0" marB="0" anchor="ctr">
                    <a:lnL w="190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a:endParaRPr lang="tr-TR" sz="1300" b="1" dirty="0"/>
                    </a:p>
                  </a:txBody>
                  <a:tcPr marL="0" marR="0" marT="0" marB="0" anchor="ctr">
                    <a:lnL w="6350" cap="flat" cmpd="sng" algn="ctr">
                      <a:solidFill>
                        <a:srgbClr val="92D050"/>
                      </a:solidFill>
                      <a:prstDash val="solid"/>
                      <a:round/>
                      <a:headEnd type="none" w="med" len="med"/>
                      <a:tailEnd type="none" w="med" len="med"/>
                    </a:lnL>
                    <a:lnR w="19050" cap="flat" cmpd="sng" algn="ctr">
                      <a:solidFill>
                        <a:srgbClr val="92D050"/>
                      </a:solidFill>
                      <a:prstDash val="solid"/>
                      <a:round/>
                      <a:headEnd type="none" w="med" len="med"/>
                      <a:tailEnd type="none" w="med" len="med"/>
                    </a:ln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437191461"/>
                  </a:ext>
                </a:extLst>
              </a:tr>
            </a:tbl>
          </a:graphicData>
        </a:graphic>
      </p:graphicFrame>
    </p:spTree>
    <p:extLst>
      <p:ext uri="{BB962C8B-B14F-4D97-AF65-F5344CB8AC3E}">
        <p14:creationId xmlns:p14="http://schemas.microsoft.com/office/powerpoint/2010/main" val="3303962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1.</a:t>
            </a:r>
          </a:p>
          <a:p>
            <a:pPr marL="457200" indent="-457200" algn="ctr" fontAlgn="base">
              <a:buClrTx/>
              <a:buNone/>
            </a:pPr>
            <a:r>
              <a:rPr lang="tr-TR" sz="3600" b="1" dirty="0">
                <a:latin typeface="Times New Roman" pitchFamily="18" charset="0"/>
                <a:cs typeface="Times New Roman" pitchFamily="18" charset="0"/>
              </a:rPr>
              <a:t>BÜYÜME VE MİLLİ GELİR </a:t>
            </a:r>
          </a:p>
          <a:p>
            <a:pPr marL="457200" indent="-457200" algn="ctr" fontAlgn="base">
              <a:buClrTx/>
              <a:buNone/>
            </a:pPr>
            <a:r>
              <a:rPr lang="tr-TR" sz="3600" b="1" dirty="0">
                <a:latin typeface="Times New Roman" pitchFamily="18" charset="0"/>
                <a:cs typeface="Times New Roman" pitchFamily="18" charset="0"/>
              </a:rPr>
              <a:t>VERİLERİ</a:t>
            </a:r>
          </a:p>
          <a:p>
            <a:pPr marL="457200" indent="-457200" algn="ctr" fontAlgn="base">
              <a:buClrTx/>
              <a:buNone/>
            </a:pPr>
            <a:r>
              <a:rPr lang="tr-TR" sz="3600" b="1" dirty="0">
                <a:latin typeface="Times New Roman" pitchFamily="18" charset="0"/>
                <a:cs typeface="Times New Roman" pitchFamily="18" charset="0"/>
              </a:rPr>
              <a:t> </a:t>
            </a:r>
          </a:p>
        </p:txBody>
      </p:sp>
    </p:spTree>
    <p:extLst>
      <p:ext uri="{BB962C8B-B14F-4D97-AF65-F5344CB8AC3E}">
        <p14:creationId xmlns:p14="http://schemas.microsoft.com/office/powerpoint/2010/main" val="1381180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çerik Yer Tutucusu 4"/>
          <p:cNvGraphicFramePr>
            <a:graphicFrameLocks noGrp="1"/>
          </p:cNvGraphicFramePr>
          <p:nvPr>
            <p:ph idx="1"/>
            <p:extLst>
              <p:ext uri="{D42A27DB-BD31-4B8C-83A1-F6EECF244321}">
                <p14:modId xmlns:p14="http://schemas.microsoft.com/office/powerpoint/2010/main" val="3738112838"/>
              </p:ext>
            </p:extLst>
          </p:nvPr>
        </p:nvGraphicFramePr>
        <p:xfrm>
          <a:off x="195943" y="950260"/>
          <a:ext cx="8770776" cy="5561894"/>
        </p:xfrm>
        <a:graphic>
          <a:graphicData uri="http://schemas.openxmlformats.org/drawingml/2006/chart">
            <c:chart xmlns:c="http://schemas.openxmlformats.org/drawingml/2006/chart" xmlns:r="http://schemas.openxmlformats.org/officeDocument/2006/relationships" r:id="rId3"/>
          </a:graphicData>
        </a:graphic>
      </p:graphicFrame>
      <p:sp>
        <p:nvSpPr>
          <p:cNvPr id="4" name="1 Başlık">
            <a:extLst>
              <a:ext uri="{FF2B5EF4-FFF2-40B4-BE49-F238E27FC236}">
                <a16:creationId xmlns:a16="http://schemas.microsoft.com/office/drawing/2014/main" id="{57F5511A-9089-34EC-C9AD-CCC6AB9D717D}"/>
              </a:ext>
            </a:extLst>
          </p:cNvPr>
          <p:cNvSpPr>
            <a:spLocks noGrp="1"/>
          </p:cNvSpPr>
          <p:nvPr>
            <p:ph type="title"/>
          </p:nvPr>
        </p:nvSpPr>
        <p:spPr>
          <a:xfrm>
            <a:off x="195943" y="152400"/>
            <a:ext cx="8770775" cy="717176"/>
          </a:xfrm>
          <a:solidFill>
            <a:srgbClr val="FFFFCC"/>
          </a:solidFill>
          <a:ln>
            <a:solidFill>
              <a:schemeClr val="accent1"/>
            </a:solidFill>
          </a:ln>
        </p:spPr>
        <p:txBody>
          <a:bodyPr>
            <a:normAutofit/>
          </a:bodyPr>
          <a:lstStyle/>
          <a:p>
            <a:r>
              <a:rPr lang="tr-TR" sz="3000" b="1" dirty="0"/>
              <a:t>M3  PARA  ARZI</a:t>
            </a:r>
          </a:p>
        </p:txBody>
      </p:sp>
      <p:sp>
        <p:nvSpPr>
          <p:cNvPr id="2" name="Metin kutusu 1"/>
          <p:cNvSpPr txBox="1"/>
          <p:nvPr/>
        </p:nvSpPr>
        <p:spPr>
          <a:xfrm>
            <a:off x="7483059" y="976349"/>
            <a:ext cx="1423146" cy="523220"/>
          </a:xfrm>
          <a:prstGeom prst="rect">
            <a:avLst/>
          </a:prstGeom>
          <a:noFill/>
        </p:spPr>
        <p:txBody>
          <a:bodyPr wrap="square" rtlCol="0">
            <a:spAutoFit/>
          </a:bodyPr>
          <a:lstStyle/>
          <a:p>
            <a:pPr algn="ctr"/>
            <a:r>
              <a:rPr lang="tr-TR" sz="1400" b="1" dirty="0"/>
              <a:t>27.06.2025</a:t>
            </a:r>
          </a:p>
          <a:p>
            <a:pPr algn="ctr"/>
            <a:r>
              <a:rPr lang="tr-TR" sz="1400" b="1" dirty="0"/>
              <a:t>23.396.200.749</a:t>
            </a:r>
          </a:p>
        </p:txBody>
      </p:sp>
      <p:sp>
        <p:nvSpPr>
          <p:cNvPr id="3" name="Dikdörtgen 2"/>
          <p:cNvSpPr/>
          <p:nvPr/>
        </p:nvSpPr>
        <p:spPr>
          <a:xfrm>
            <a:off x="7543570" y="1010400"/>
            <a:ext cx="1302123" cy="45511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907518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p:cNvSpPr>
            <a:spLocks noGrp="1"/>
          </p:cNvSpPr>
          <p:nvPr>
            <p:ph type="title"/>
          </p:nvPr>
        </p:nvSpPr>
        <p:spPr>
          <a:xfrm>
            <a:off x="457200" y="83977"/>
            <a:ext cx="8229600" cy="1007705"/>
          </a:xfrm>
        </p:spPr>
        <p:txBody>
          <a:bodyPr>
            <a:normAutofit/>
          </a:bodyPr>
          <a:lstStyle/>
          <a:p>
            <a:pPr marL="514350" indent="-514350"/>
            <a:r>
              <a:rPr lang="tr-TR" sz="2800" b="1" dirty="0">
                <a:latin typeface="Times New Roman" panose="02020603050405020304" pitchFamily="18" charset="0"/>
                <a:cs typeface="Times New Roman" panose="02020603050405020304" pitchFamily="18" charset="0"/>
              </a:rPr>
              <a:t>NET HATA VE NOKSAN </a:t>
            </a:r>
            <a:r>
              <a:rPr lang="tr-TR" sz="2800" b="1" dirty="0">
                <a:solidFill>
                  <a:srgbClr val="000000"/>
                </a:solidFill>
                <a:latin typeface="Times New Roman" panose="02020603050405020304" pitchFamily="18" charset="0"/>
                <a:cs typeface="Times New Roman" panose="02020603050405020304" pitchFamily="18" charset="0"/>
              </a:rPr>
              <a:t>(BİN $)</a:t>
            </a:r>
            <a:br>
              <a:rPr lang="tr-TR" sz="2800" b="1" dirty="0">
                <a:solidFill>
                  <a:srgbClr val="000000"/>
                </a:solidFill>
                <a:latin typeface="Times New Roman" panose="02020603050405020304" pitchFamily="18" charset="0"/>
                <a:cs typeface="Times New Roman" panose="02020603050405020304" pitchFamily="18" charset="0"/>
              </a:rPr>
            </a:br>
            <a:r>
              <a:rPr lang="tr-TR" sz="2800" b="1" dirty="0">
                <a:latin typeface="Times New Roman" panose="02020603050405020304" pitchFamily="18" charset="0"/>
                <a:cs typeface="Times New Roman" panose="02020603050405020304" pitchFamily="18" charset="0"/>
              </a:rPr>
              <a:t>(2010-2025</a:t>
            </a:r>
            <a:r>
              <a:rPr lang="tr-TR" sz="2800" b="1" dirty="0">
                <a:latin typeface="Trebuchet MS" panose="020B0603020202020204" pitchFamily="34" charset="0"/>
                <a:cs typeface="Times New Roman" pitchFamily="18" charset="0"/>
              </a:rPr>
              <a:t>)</a:t>
            </a:r>
          </a:p>
        </p:txBody>
      </p:sp>
      <p:graphicFrame>
        <p:nvGraphicFramePr>
          <p:cNvPr id="6" name="İçerik Yer Tutucusu 3">
            <a:extLst>
              <a:ext uri="{FF2B5EF4-FFF2-40B4-BE49-F238E27FC236}">
                <a16:creationId xmlns:a16="http://schemas.microsoft.com/office/drawing/2014/main" id="{F04ECCF0-E19E-EC53-6A1C-3561DCF4DE6C}"/>
              </a:ext>
            </a:extLst>
          </p:cNvPr>
          <p:cNvGraphicFramePr>
            <a:graphicFrameLocks noGrp="1"/>
          </p:cNvGraphicFramePr>
          <p:nvPr>
            <p:ph idx="1"/>
            <p:extLst>
              <p:ext uri="{D42A27DB-BD31-4B8C-83A1-F6EECF244321}">
                <p14:modId xmlns:p14="http://schemas.microsoft.com/office/powerpoint/2010/main" val="3356406300"/>
              </p:ext>
            </p:extLst>
          </p:nvPr>
        </p:nvGraphicFramePr>
        <p:xfrm>
          <a:off x="158620" y="1091682"/>
          <a:ext cx="8896603" cy="5355771"/>
        </p:xfrm>
        <a:graphic>
          <a:graphicData uri="http://schemas.openxmlformats.org/drawingml/2006/chart">
            <c:chart xmlns:c="http://schemas.openxmlformats.org/drawingml/2006/chart" xmlns:r="http://schemas.openxmlformats.org/officeDocument/2006/relationships" r:id="rId3"/>
          </a:graphicData>
        </a:graphic>
      </p:graphicFrame>
      <p:sp>
        <p:nvSpPr>
          <p:cNvPr id="2" name="Metin kutusu 1">
            <a:extLst>
              <a:ext uri="{FF2B5EF4-FFF2-40B4-BE49-F238E27FC236}">
                <a16:creationId xmlns:a16="http://schemas.microsoft.com/office/drawing/2014/main" id="{F9B8BDB9-B35A-CBFB-A632-645FCD63CD78}"/>
              </a:ext>
            </a:extLst>
          </p:cNvPr>
          <p:cNvSpPr txBox="1"/>
          <p:nvPr/>
        </p:nvSpPr>
        <p:spPr>
          <a:xfrm>
            <a:off x="9664861" y="3429000"/>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1285624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marL="514350" indent="-514350" algn="ctr">
              <a:buNone/>
            </a:pPr>
            <a:r>
              <a:rPr lang="tr-TR" sz="2200" b="1" dirty="0">
                <a:latin typeface="Times New Roman"/>
                <a:cs typeface="Times New Roman"/>
              </a:rPr>
              <a:t>2017- 2024 YILI NET HATA VE NOKSAN                                          (Kaynak: :16 Haziran 2025 </a:t>
            </a:r>
            <a:r>
              <a:rPr lang="tr-TR" sz="2200" b="1" dirty="0">
                <a:hlinkClick r:id="rId3"/>
              </a:rPr>
              <a:t>www.tcmb.gov.tr</a:t>
            </a:r>
            <a:r>
              <a:rPr lang="tr-TR" sz="2200" b="1" dirty="0"/>
              <a:t> </a:t>
            </a:r>
            <a:r>
              <a:rPr lang="tr-TR" sz="2200" b="1" dirty="0">
                <a:latin typeface="Times New Roman"/>
                <a:cs typeface="Times New Roman"/>
              </a:rPr>
              <a:t>)</a:t>
            </a:r>
          </a:p>
        </p:txBody>
      </p:sp>
      <p:graphicFrame>
        <p:nvGraphicFramePr>
          <p:cNvPr id="2" name="Tablo 1">
            <a:extLst>
              <a:ext uri="{FF2B5EF4-FFF2-40B4-BE49-F238E27FC236}">
                <a16:creationId xmlns:a16="http://schemas.microsoft.com/office/drawing/2014/main" id="{0E784F60-0D32-AE52-528B-2DA5A827347D}"/>
              </a:ext>
            </a:extLst>
          </p:cNvPr>
          <p:cNvGraphicFramePr>
            <a:graphicFrameLocks noGrp="1"/>
          </p:cNvGraphicFramePr>
          <p:nvPr>
            <p:extLst>
              <p:ext uri="{D42A27DB-BD31-4B8C-83A1-F6EECF244321}">
                <p14:modId xmlns:p14="http://schemas.microsoft.com/office/powerpoint/2010/main" val="1577472634"/>
              </p:ext>
            </p:extLst>
          </p:nvPr>
        </p:nvGraphicFramePr>
        <p:xfrm>
          <a:off x="351028" y="855406"/>
          <a:ext cx="8281697" cy="5747910"/>
        </p:xfrm>
        <a:graphic>
          <a:graphicData uri="http://schemas.openxmlformats.org/drawingml/2006/table">
            <a:tbl>
              <a:tblPr/>
              <a:tblGrid>
                <a:gridCol w="803204">
                  <a:extLst>
                    <a:ext uri="{9D8B030D-6E8A-4147-A177-3AD203B41FA5}">
                      <a16:colId xmlns:a16="http://schemas.microsoft.com/office/drawing/2014/main" val="927353096"/>
                    </a:ext>
                  </a:extLst>
                </a:gridCol>
                <a:gridCol w="714857">
                  <a:extLst>
                    <a:ext uri="{9D8B030D-6E8A-4147-A177-3AD203B41FA5}">
                      <a16:colId xmlns:a16="http://schemas.microsoft.com/office/drawing/2014/main" val="2920620039"/>
                    </a:ext>
                  </a:extLst>
                </a:gridCol>
                <a:gridCol w="856727">
                  <a:extLst>
                    <a:ext uri="{9D8B030D-6E8A-4147-A177-3AD203B41FA5}">
                      <a16:colId xmlns:a16="http://schemas.microsoft.com/office/drawing/2014/main" val="4092070318"/>
                    </a:ext>
                  </a:extLst>
                </a:gridCol>
                <a:gridCol w="811637">
                  <a:extLst>
                    <a:ext uri="{9D8B030D-6E8A-4147-A177-3AD203B41FA5}">
                      <a16:colId xmlns:a16="http://schemas.microsoft.com/office/drawing/2014/main" val="136525399"/>
                    </a:ext>
                  </a:extLst>
                </a:gridCol>
                <a:gridCol w="811637">
                  <a:extLst>
                    <a:ext uri="{9D8B030D-6E8A-4147-A177-3AD203B41FA5}">
                      <a16:colId xmlns:a16="http://schemas.microsoft.com/office/drawing/2014/main" val="3097097851"/>
                    </a:ext>
                  </a:extLst>
                </a:gridCol>
                <a:gridCol w="856727">
                  <a:extLst>
                    <a:ext uri="{9D8B030D-6E8A-4147-A177-3AD203B41FA5}">
                      <a16:colId xmlns:a16="http://schemas.microsoft.com/office/drawing/2014/main" val="3714131719"/>
                    </a:ext>
                  </a:extLst>
                </a:gridCol>
                <a:gridCol w="856727">
                  <a:extLst>
                    <a:ext uri="{9D8B030D-6E8A-4147-A177-3AD203B41FA5}">
                      <a16:colId xmlns:a16="http://schemas.microsoft.com/office/drawing/2014/main" val="2113887474"/>
                    </a:ext>
                  </a:extLst>
                </a:gridCol>
                <a:gridCol w="856727">
                  <a:extLst>
                    <a:ext uri="{9D8B030D-6E8A-4147-A177-3AD203B41FA5}">
                      <a16:colId xmlns:a16="http://schemas.microsoft.com/office/drawing/2014/main" val="20007"/>
                    </a:ext>
                  </a:extLst>
                </a:gridCol>
                <a:gridCol w="856727">
                  <a:extLst>
                    <a:ext uri="{9D8B030D-6E8A-4147-A177-3AD203B41FA5}">
                      <a16:colId xmlns:a16="http://schemas.microsoft.com/office/drawing/2014/main" val="1687995526"/>
                    </a:ext>
                  </a:extLst>
                </a:gridCol>
                <a:gridCol w="856727">
                  <a:extLst>
                    <a:ext uri="{9D8B030D-6E8A-4147-A177-3AD203B41FA5}">
                      <a16:colId xmlns:a16="http://schemas.microsoft.com/office/drawing/2014/main" val="374553787"/>
                    </a:ext>
                  </a:extLst>
                </a:gridCol>
              </a:tblGrid>
              <a:tr h="246903">
                <a:tc gridSpan="10">
                  <a:txBody>
                    <a:bodyPr/>
                    <a:lstStyle/>
                    <a:p>
                      <a:pPr algn="ctr" rtl="0" fontAlgn="ctr"/>
                      <a:r>
                        <a:rPr lang="tr-TR" sz="1400" b="1" i="0" u="none" strike="noStrike" dirty="0">
                          <a:solidFill>
                            <a:srgbClr val="000000"/>
                          </a:solidFill>
                          <a:effectLst/>
                          <a:latin typeface="Trebuchet MS" panose="020B0603020202020204" pitchFamily="34" charset="0"/>
                        </a:rPr>
                        <a:t>NET HATA VE NOKSAN</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795"/>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400" b="1" i="0" u="none" strike="noStrike" dirty="0">
                        <a:solidFill>
                          <a:srgbClr val="000000"/>
                        </a:solidFill>
                        <a:effectLst/>
                        <a:latin typeface="Trebuchet MS" panose="020B0603020202020204" pitchFamily="34" charset="0"/>
                      </a:endParaRP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795"/>
                    </a:solidFill>
                  </a:tcPr>
                </a:tc>
                <a:tc hMerge="1">
                  <a:txBody>
                    <a:bodyPr/>
                    <a:lstStyle/>
                    <a:p>
                      <a:pPr algn="ctr" rtl="0" fontAlgn="ctr"/>
                      <a:endParaRPr lang="tr-TR" sz="1400" b="1" i="0" u="none" strike="noStrike" dirty="0">
                        <a:solidFill>
                          <a:srgbClr val="000000"/>
                        </a:solidFill>
                        <a:effectLst/>
                        <a:latin typeface="Trebuchet MS" panose="020B0603020202020204" pitchFamily="34" charset="0"/>
                      </a:endParaRP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795"/>
                    </a:solidFill>
                  </a:tcPr>
                </a:tc>
                <a:tc hMerge="1">
                  <a:txBody>
                    <a:bodyPr/>
                    <a:lstStyle/>
                    <a:p>
                      <a:pPr algn="ctr" rtl="0" fontAlgn="ctr"/>
                      <a:endParaRPr lang="tr-TR" sz="1400" b="1" i="0" u="none" strike="noStrike" dirty="0">
                        <a:solidFill>
                          <a:srgbClr val="000000"/>
                        </a:solidFill>
                        <a:effectLst/>
                        <a:latin typeface="Trebuchet MS" panose="020B0603020202020204" pitchFamily="34" charset="0"/>
                      </a:endParaRP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795"/>
                    </a:solidFill>
                  </a:tcPr>
                </a:tc>
                <a:extLst>
                  <a:ext uri="{0D108BD9-81ED-4DB2-BD59-A6C34878D82A}">
                    <a16:rowId xmlns:a16="http://schemas.microsoft.com/office/drawing/2014/main" val="226985823"/>
                  </a:ext>
                </a:extLst>
              </a:tr>
              <a:tr h="395217">
                <a:tc>
                  <a:txBody>
                    <a:bodyPr/>
                    <a:lstStyle/>
                    <a:p>
                      <a:pPr algn="ctr" rtl="0" fontAlgn="ctr"/>
                      <a:r>
                        <a:rPr lang="tr-TR" sz="1400" b="1" i="0" u="none" strike="noStrike" dirty="0">
                          <a:solidFill>
                            <a:srgbClr val="000000"/>
                          </a:solidFill>
                          <a:effectLst/>
                          <a:latin typeface="Trebuchet MS"/>
                        </a:rPr>
                        <a:t>AYLAR</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600" b="1" i="0" u="none" strike="noStrike" dirty="0">
                          <a:solidFill>
                            <a:srgbClr val="000000"/>
                          </a:solidFill>
                          <a:effectLst/>
                          <a:latin typeface="Trebuchet MS" panose="020B0603020202020204" pitchFamily="34" charset="0"/>
                        </a:rPr>
                        <a:t>2017</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600" b="1" i="0" u="none" strike="noStrike" dirty="0">
                          <a:solidFill>
                            <a:srgbClr val="000000"/>
                          </a:solidFill>
                          <a:effectLst/>
                          <a:latin typeface="Trebuchet MS" panose="020B0603020202020204" pitchFamily="34" charset="0"/>
                        </a:rPr>
                        <a:t>2018</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600" b="1" i="0" u="none" strike="noStrike" dirty="0">
                          <a:solidFill>
                            <a:srgbClr val="000000"/>
                          </a:solidFill>
                          <a:effectLst/>
                          <a:latin typeface="Trebuchet MS" panose="020B0603020202020204" pitchFamily="34" charset="0"/>
                        </a:rPr>
                        <a:t>2019</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600" b="1" i="0" u="none" strike="noStrike" dirty="0">
                          <a:solidFill>
                            <a:srgbClr val="000000"/>
                          </a:solidFill>
                          <a:effectLst/>
                          <a:latin typeface="Trebuchet MS" panose="020B0603020202020204" pitchFamily="34" charset="0"/>
                        </a:rPr>
                        <a:t>2020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600" b="1" i="0" u="none" strike="noStrike" dirty="0">
                          <a:solidFill>
                            <a:srgbClr val="000000"/>
                          </a:solidFill>
                          <a:effectLst/>
                          <a:latin typeface="Trebuchet MS" panose="020B0603020202020204" pitchFamily="34" charset="0"/>
                        </a:rPr>
                        <a:t>2021</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600" b="1" i="0" u="none" strike="noStrike" dirty="0">
                          <a:solidFill>
                            <a:srgbClr val="000000"/>
                          </a:solidFill>
                          <a:effectLst/>
                          <a:latin typeface="Trebuchet MS" panose="020B0603020202020204" pitchFamily="34" charset="0"/>
                        </a:rPr>
                        <a:t>2022</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ctr"/>
                      <a:r>
                        <a:rPr lang="tr-TR" sz="1600" b="1" i="0" u="none" strike="noStrike" dirty="0">
                          <a:solidFill>
                            <a:srgbClr val="000000"/>
                          </a:solidFill>
                          <a:effectLst/>
                          <a:latin typeface="Trebuchet MS" panose="020B0603020202020204" pitchFamily="34" charset="0"/>
                        </a:rPr>
                        <a:t>2023</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ctr"/>
                      <a:r>
                        <a:rPr lang="tr-TR" sz="1600" b="1" i="0" u="none" strike="noStrike" dirty="0">
                          <a:solidFill>
                            <a:srgbClr val="000000"/>
                          </a:solidFill>
                          <a:effectLst/>
                          <a:latin typeface="Trebuchet MS" panose="020B0603020202020204" pitchFamily="34" charset="0"/>
                        </a:rPr>
                        <a:t>2024</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ctr"/>
                      <a:r>
                        <a:rPr lang="tr-TR" sz="1600" b="1" i="0" u="none" strike="noStrike" dirty="0">
                          <a:solidFill>
                            <a:srgbClr val="000000"/>
                          </a:solidFill>
                          <a:effectLst/>
                          <a:latin typeface="Trebuchet MS" panose="020B0603020202020204" pitchFamily="34" charset="0"/>
                        </a:rPr>
                        <a:t>2025</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64494650"/>
                  </a:ext>
                </a:extLst>
              </a:tr>
              <a:tr h="400285">
                <a:tc>
                  <a:txBody>
                    <a:bodyPr/>
                    <a:lstStyle/>
                    <a:p>
                      <a:pPr algn="ctr" rtl="0" fontAlgn="ctr"/>
                      <a:r>
                        <a:rPr lang="tr-TR" sz="1400" b="0" i="0" u="none" strike="noStrike" dirty="0">
                          <a:solidFill>
                            <a:srgbClr val="000000"/>
                          </a:solidFill>
                          <a:effectLst/>
                          <a:latin typeface="Trebuchet MS"/>
                        </a:rPr>
                        <a:t>OCAK</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-2.922</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-1.087</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-2.052</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1.161</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2.667</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-372</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buNone/>
                      </a:pPr>
                      <a:r>
                        <a:rPr lang="tr-TR" sz="1400" b="1" i="0" u="none" strike="noStrike" dirty="0">
                          <a:solidFill>
                            <a:srgbClr val="000000"/>
                          </a:solidFill>
                          <a:effectLst/>
                          <a:latin typeface="Trebuchet MS" panose="020B0603020202020204" pitchFamily="34" charset="0"/>
                        </a:rPr>
                        <a:t>328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r>
                        <a:rPr lang="tr-TR" sz="1400" b="1" i="0" u="none" strike="noStrike" dirty="0">
                          <a:solidFill>
                            <a:srgbClr val="000000"/>
                          </a:solidFill>
                          <a:effectLst/>
                          <a:latin typeface="Trebuchet MS" panose="020B0603020202020204" pitchFamily="34" charset="0"/>
                        </a:rPr>
                        <a:t>-1.622</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3154261117"/>
                  </a:ext>
                </a:extLst>
              </a:tr>
              <a:tr h="395217">
                <a:tc>
                  <a:txBody>
                    <a:bodyPr/>
                    <a:lstStyle/>
                    <a:p>
                      <a:pPr algn="ctr" rtl="0" fontAlgn="ctr"/>
                      <a:r>
                        <a:rPr lang="tr-TR" sz="1400" b="0" i="0" u="none" strike="noStrike" dirty="0">
                          <a:solidFill>
                            <a:srgbClr val="000000"/>
                          </a:solidFill>
                          <a:effectLst/>
                          <a:latin typeface="Trebuchet MS"/>
                        </a:rPr>
                        <a:t>ŞUBAT</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-1.143</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1.583</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2.267</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23</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1.722</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1.242</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829</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buNone/>
                      </a:pPr>
                      <a:r>
                        <a:rPr lang="tr-TR" sz="1400" b="1" i="0" u="none" strike="noStrike" dirty="0">
                          <a:solidFill>
                            <a:srgbClr val="000000"/>
                          </a:solidFill>
                          <a:effectLst/>
                          <a:latin typeface="Trebuchet MS" panose="020B0603020202020204" pitchFamily="34" charset="0"/>
                        </a:rPr>
                        <a:t>-869</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r>
                        <a:rPr lang="tr-TR" sz="1400" b="1" i="0" u="none" strike="noStrike" dirty="0">
                          <a:solidFill>
                            <a:srgbClr val="000000"/>
                          </a:solidFill>
                          <a:effectLst/>
                          <a:latin typeface="Trebuchet MS" panose="020B0603020202020204" pitchFamily="34" charset="0"/>
                        </a:rPr>
                        <a:t>-1.265</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1867409141"/>
                  </a:ext>
                </a:extLst>
              </a:tr>
              <a:tr h="395217">
                <a:tc>
                  <a:txBody>
                    <a:bodyPr/>
                    <a:lstStyle/>
                    <a:p>
                      <a:pPr algn="ctr" rtl="0" fontAlgn="ctr"/>
                      <a:r>
                        <a:rPr lang="tr-TR" sz="1400" b="0" i="0" u="none" strike="noStrike" dirty="0">
                          <a:solidFill>
                            <a:srgbClr val="000000"/>
                          </a:solidFill>
                          <a:effectLst/>
                          <a:latin typeface="Trebuchet MS"/>
                        </a:rPr>
                        <a:t>MART</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-1.067</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1.535</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-1.028</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-4.481</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2.545</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1.724</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-2.773</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buNone/>
                      </a:pPr>
                      <a:r>
                        <a:rPr lang="tr-TR" sz="1400" b="1" i="0" u="none" strike="noStrike" dirty="0">
                          <a:solidFill>
                            <a:srgbClr val="000000"/>
                          </a:solidFill>
                          <a:effectLst/>
                          <a:latin typeface="Trebuchet MS" panose="020B0603020202020204" pitchFamily="34" charset="0"/>
                        </a:rPr>
                        <a:t>-7.193</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r>
                        <a:rPr lang="tr-TR" sz="1400" b="1" i="0" u="none" strike="noStrike" dirty="0">
                          <a:solidFill>
                            <a:srgbClr val="000000"/>
                          </a:solidFill>
                          <a:effectLst/>
                          <a:latin typeface="Trebuchet MS" panose="020B0603020202020204" pitchFamily="34" charset="0"/>
                        </a:rPr>
                        <a:t>-3.917</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274082246"/>
                  </a:ext>
                </a:extLst>
              </a:tr>
              <a:tr h="395217">
                <a:tc>
                  <a:txBody>
                    <a:bodyPr/>
                    <a:lstStyle/>
                    <a:p>
                      <a:pPr algn="ctr" rtl="0" fontAlgn="ctr"/>
                      <a:r>
                        <a:rPr lang="tr-TR" sz="1400" b="0" i="0" u="none" strike="noStrike" dirty="0">
                          <a:solidFill>
                            <a:srgbClr val="000000"/>
                          </a:solidFill>
                          <a:effectLst/>
                          <a:latin typeface="Trebuchet MS"/>
                        </a:rPr>
                        <a:t>NİSAN</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-5.001</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-851</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3.346</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-1.039</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-575</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2.575</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-4.960</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buNone/>
                      </a:pPr>
                      <a:r>
                        <a:rPr lang="tr-TR" sz="1400" b="1" i="0" u="none" strike="noStrike" dirty="0">
                          <a:solidFill>
                            <a:srgbClr val="000000"/>
                          </a:solidFill>
                          <a:effectLst/>
                          <a:latin typeface="Trebuchet MS" panose="020B0603020202020204" pitchFamily="34" charset="0"/>
                        </a:rPr>
                        <a:t>-709</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r>
                        <a:rPr lang="tr-TR" sz="1400" b="1" i="0" u="none" strike="noStrike" dirty="0">
                          <a:solidFill>
                            <a:srgbClr val="000000"/>
                          </a:solidFill>
                          <a:effectLst/>
                          <a:latin typeface="Trebuchet MS" panose="020B0603020202020204" pitchFamily="34" charset="0"/>
                        </a:rPr>
                        <a:t>230</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295063107"/>
                  </a:ext>
                </a:extLst>
              </a:tr>
              <a:tr h="395217">
                <a:tc>
                  <a:txBody>
                    <a:bodyPr/>
                    <a:lstStyle/>
                    <a:p>
                      <a:pPr algn="ctr" rtl="0" fontAlgn="ctr"/>
                      <a:r>
                        <a:rPr lang="tr-TR" sz="1400" b="0" i="0" u="none" strike="noStrike" dirty="0">
                          <a:solidFill>
                            <a:srgbClr val="000000"/>
                          </a:solidFill>
                          <a:effectLst/>
                          <a:latin typeface="Trebuchet MS"/>
                        </a:rPr>
                        <a:t>MAYIS</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716</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3.269</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882</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-3.221</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-1.190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1.621</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-9.995</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buNone/>
                      </a:pPr>
                      <a:r>
                        <a:rPr lang="tr-TR" sz="1400" b="0" i="0" u="none" strike="noStrike" dirty="0">
                          <a:solidFill>
                            <a:srgbClr val="000000"/>
                          </a:solidFill>
                          <a:effectLst/>
                          <a:latin typeface="Trebuchet MS" panose="020B0603020202020204" pitchFamily="34" charset="0"/>
                        </a:rPr>
                        <a:t>2.641</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endParaRPr lang="tr-TR" sz="1400" b="1" i="0" u="none" strike="noStrike" dirty="0">
                        <a:solidFill>
                          <a:srgbClr val="000000"/>
                        </a:solidFill>
                        <a:effectLst/>
                        <a:latin typeface="Trebuchet MS" panose="020B0603020202020204" pitchFamily="34" charset="0"/>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002257573"/>
                  </a:ext>
                </a:extLst>
              </a:tr>
              <a:tr h="395217">
                <a:tc>
                  <a:txBody>
                    <a:bodyPr/>
                    <a:lstStyle/>
                    <a:p>
                      <a:pPr algn="ctr" rtl="0" fontAlgn="ctr"/>
                      <a:r>
                        <a:rPr lang="tr-TR" sz="1400" b="0" i="0" u="none" strike="noStrike" dirty="0">
                          <a:solidFill>
                            <a:srgbClr val="000000"/>
                          </a:solidFill>
                          <a:effectLst/>
                          <a:latin typeface="Trebuchet MS"/>
                        </a:rPr>
                        <a:t>HAZİRAN</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1.163</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963</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-2.111</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2.248</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3.032</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2.209</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6.533</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buNone/>
                      </a:pPr>
                      <a:r>
                        <a:rPr lang="tr-TR" sz="1400" b="0" i="0" u="none" strike="noStrike">
                          <a:solidFill>
                            <a:srgbClr val="000000"/>
                          </a:solidFill>
                          <a:effectLst/>
                          <a:latin typeface="Trebuchet MS" panose="020B0603020202020204" pitchFamily="34" charset="0"/>
                        </a:rPr>
                        <a:t>-688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endParaRPr lang="tr-TR" sz="1400" b="1" i="0" u="none" strike="noStrike" dirty="0">
                        <a:solidFill>
                          <a:srgbClr val="000000"/>
                        </a:solidFill>
                        <a:effectLst/>
                        <a:latin typeface="Trebuchet MS" panose="020B0603020202020204" pitchFamily="34" charset="0"/>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43581311"/>
                  </a:ext>
                </a:extLst>
              </a:tr>
              <a:tr h="395217">
                <a:tc>
                  <a:txBody>
                    <a:bodyPr/>
                    <a:lstStyle/>
                    <a:p>
                      <a:pPr algn="ctr" rtl="0" fontAlgn="ctr"/>
                      <a:r>
                        <a:rPr lang="tr-TR" sz="1400" b="0" i="0" u="none" strike="noStrike" dirty="0">
                          <a:solidFill>
                            <a:srgbClr val="000000"/>
                          </a:solidFill>
                          <a:effectLst/>
                          <a:latin typeface="Trebuchet MS"/>
                        </a:rPr>
                        <a:t>TEMMUZ</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-300</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3.824</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-565</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-141</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1.980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4.122</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1.806</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buNone/>
                      </a:pPr>
                      <a:r>
                        <a:rPr lang="tr-TR" sz="1400" b="0" i="0" u="none" strike="noStrike" dirty="0">
                          <a:solidFill>
                            <a:srgbClr val="000000"/>
                          </a:solidFill>
                          <a:effectLst/>
                          <a:latin typeface="Trebuchet MS" panose="020B0603020202020204" pitchFamily="34" charset="0"/>
                        </a:rPr>
                        <a:t>2.767</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endParaRPr lang="tr-TR" sz="1400" b="1" i="0" u="none" strike="noStrike" dirty="0">
                        <a:solidFill>
                          <a:srgbClr val="000000"/>
                        </a:solidFill>
                        <a:effectLst/>
                        <a:latin typeface="Trebuchet MS" panose="020B0603020202020204" pitchFamily="34" charset="0"/>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776362"/>
                  </a:ext>
                </a:extLst>
              </a:tr>
              <a:tr h="395217">
                <a:tc>
                  <a:txBody>
                    <a:bodyPr/>
                    <a:lstStyle/>
                    <a:p>
                      <a:pPr algn="ctr" rtl="0" fontAlgn="ctr"/>
                      <a:r>
                        <a:rPr lang="tr-TR" sz="1400" b="0" i="0" u="none" strike="noStrike" dirty="0">
                          <a:solidFill>
                            <a:srgbClr val="000000"/>
                          </a:solidFill>
                          <a:effectLst/>
                          <a:latin typeface="Trebuchet MS"/>
                        </a:rPr>
                        <a:t>AĞUSTOS</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1.033</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5.000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-1.244</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-1.978</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2.110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2.575</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2.945</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buNone/>
                      </a:pPr>
                      <a:r>
                        <a:rPr lang="tr-TR" sz="1400" b="1" i="0" u="none" strike="noStrike" dirty="0">
                          <a:solidFill>
                            <a:srgbClr val="000000"/>
                          </a:solidFill>
                          <a:effectLst/>
                          <a:latin typeface="Trebuchet MS" panose="020B0603020202020204" pitchFamily="34" charset="0"/>
                        </a:rPr>
                        <a:t>-2.528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endParaRPr lang="tr-TR" sz="1400" b="1" i="0" u="none" strike="noStrike" dirty="0">
                        <a:solidFill>
                          <a:srgbClr val="000000"/>
                        </a:solidFill>
                        <a:effectLst/>
                        <a:latin typeface="Trebuchet MS" panose="020B0603020202020204" pitchFamily="34" charset="0"/>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702196902"/>
                  </a:ext>
                </a:extLst>
              </a:tr>
              <a:tr h="395217">
                <a:tc>
                  <a:txBody>
                    <a:bodyPr/>
                    <a:lstStyle/>
                    <a:p>
                      <a:pPr algn="ctr" rtl="0" fontAlgn="ctr"/>
                      <a:r>
                        <a:rPr lang="tr-TR" sz="1400" b="0" i="0" u="none" strike="noStrike" dirty="0">
                          <a:solidFill>
                            <a:srgbClr val="000000"/>
                          </a:solidFill>
                          <a:effectLst/>
                          <a:latin typeface="Trebuchet MS"/>
                        </a:rPr>
                        <a:t>EYLÜL</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235</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-895</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-2.250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933</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1.170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1.533</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-2.326</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buNone/>
                      </a:pPr>
                      <a:r>
                        <a:rPr lang="tr-TR" sz="1400" b="1" i="0" u="none" strike="noStrike" dirty="0">
                          <a:solidFill>
                            <a:srgbClr val="000000"/>
                          </a:solidFill>
                          <a:effectLst/>
                          <a:latin typeface="Trebuchet MS" panose="020B0603020202020204" pitchFamily="34" charset="0"/>
                        </a:rPr>
                        <a:t>-3.278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endParaRPr lang="tr-TR" sz="1400" b="1" i="0" u="none" strike="noStrike" dirty="0">
                        <a:solidFill>
                          <a:srgbClr val="000000"/>
                        </a:solidFill>
                        <a:effectLst/>
                        <a:latin typeface="Trebuchet MS" panose="020B0603020202020204" pitchFamily="34" charset="0"/>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25643691"/>
                  </a:ext>
                </a:extLst>
              </a:tr>
              <a:tr h="353050">
                <a:tc>
                  <a:txBody>
                    <a:bodyPr/>
                    <a:lstStyle/>
                    <a:p>
                      <a:pPr algn="ctr" rtl="0" fontAlgn="ctr"/>
                      <a:r>
                        <a:rPr lang="tr-TR" sz="1400" b="0" i="0" u="none" strike="noStrike" dirty="0">
                          <a:solidFill>
                            <a:srgbClr val="000000"/>
                          </a:solidFill>
                          <a:effectLst/>
                          <a:latin typeface="Trebuchet MS"/>
                        </a:rPr>
                        <a:t>EKİM</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3.098</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-1.672</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-1.413</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-1.503</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3.277</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2.176</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-2.979</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buNone/>
                      </a:pPr>
                      <a:r>
                        <a:rPr lang="tr-TR" sz="1400" b="1" i="0" u="none" strike="noStrike" dirty="0">
                          <a:solidFill>
                            <a:srgbClr val="000000"/>
                          </a:solidFill>
                          <a:effectLst/>
                          <a:latin typeface="Trebuchet MS" panose="020B0603020202020204" pitchFamily="34" charset="0"/>
                        </a:rPr>
                        <a:t>-1.339</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endParaRPr lang="tr-TR" sz="1400" b="1" i="0" u="none" strike="noStrike" dirty="0">
                        <a:solidFill>
                          <a:srgbClr val="000000"/>
                        </a:solidFill>
                        <a:effectLst/>
                        <a:latin typeface="Trebuchet MS" panose="020B0603020202020204" pitchFamily="34" charset="0"/>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884886524"/>
                  </a:ext>
                </a:extLst>
              </a:tr>
              <a:tr h="395217">
                <a:tc>
                  <a:txBody>
                    <a:bodyPr/>
                    <a:lstStyle/>
                    <a:p>
                      <a:pPr algn="ctr" rtl="0" fontAlgn="ctr"/>
                      <a:r>
                        <a:rPr lang="tr-TR" sz="1400" b="0" i="0" u="none" strike="noStrike" dirty="0">
                          <a:solidFill>
                            <a:srgbClr val="000000"/>
                          </a:solidFill>
                          <a:effectLst/>
                          <a:latin typeface="Trebuchet MS"/>
                        </a:rPr>
                        <a:t>KASIM</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-736</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-2.213</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-3.068</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4.570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4.462</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2.159</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-112</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buNone/>
                      </a:pPr>
                      <a:r>
                        <a:rPr lang="tr-TR" sz="1400" b="1" i="0" u="none" strike="noStrike" dirty="0">
                          <a:solidFill>
                            <a:srgbClr val="000000"/>
                          </a:solidFill>
                          <a:effectLst/>
                          <a:latin typeface="Trebuchet MS" panose="020B0603020202020204" pitchFamily="34" charset="0"/>
                        </a:rPr>
                        <a:t>-2.796</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endParaRPr lang="tr-TR" sz="1400" b="1" i="0" u="none" strike="noStrike" dirty="0">
                        <a:solidFill>
                          <a:srgbClr val="000000"/>
                        </a:solidFill>
                        <a:effectLst/>
                        <a:latin typeface="Trebuchet MS" panose="020B0603020202020204" pitchFamily="34" charset="0"/>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432107549"/>
                  </a:ext>
                </a:extLst>
              </a:tr>
              <a:tr h="395217">
                <a:tc>
                  <a:txBody>
                    <a:bodyPr/>
                    <a:lstStyle/>
                    <a:p>
                      <a:pPr algn="ctr" rtl="0" fontAlgn="ctr"/>
                      <a:r>
                        <a:rPr lang="tr-TR" sz="1400" b="0" i="0" u="none" strike="noStrike" dirty="0">
                          <a:solidFill>
                            <a:srgbClr val="000000"/>
                          </a:solidFill>
                          <a:effectLst/>
                          <a:latin typeface="Trebuchet MS"/>
                        </a:rPr>
                        <a:t>ARALIK</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-1.344</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1.349</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1.751</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650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a:rPr>
                        <a:t>-8.690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750</a:t>
                      </a:r>
                    </a:p>
                  </a:txBody>
                  <a:tcPr marL="9525" marR="9525" marT="9525"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400" b="1" i="0" u="none" strike="noStrike" dirty="0">
                          <a:solidFill>
                            <a:srgbClr val="000000"/>
                          </a:solidFill>
                          <a:effectLst/>
                          <a:latin typeface="Trebuchet MS" panose="020B0603020202020204" pitchFamily="34" charset="0"/>
                        </a:rPr>
                        <a:t>-2.658</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b">
                        <a:buNone/>
                      </a:pPr>
                      <a:r>
                        <a:rPr lang="tr-TR" sz="1400" b="0" i="0" u="none" strike="noStrike" dirty="0">
                          <a:solidFill>
                            <a:srgbClr val="000000"/>
                          </a:solidFill>
                          <a:effectLst/>
                          <a:latin typeface="Trebuchet MS" panose="020B0603020202020204" pitchFamily="34" charset="0"/>
                        </a:rPr>
                        <a:t>7</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endParaRPr lang="tr-TR" sz="1400" b="1" i="0" u="none" strike="noStrike" dirty="0">
                        <a:solidFill>
                          <a:srgbClr val="000000"/>
                        </a:solidFill>
                        <a:effectLst/>
                        <a:latin typeface="Trebuchet MS" panose="020B0603020202020204" pitchFamily="34" charset="0"/>
                      </a:endParaRP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32125296"/>
                  </a:ext>
                </a:extLst>
              </a:tr>
              <a:tr h="400285">
                <a:tc>
                  <a:txBody>
                    <a:bodyPr/>
                    <a:lstStyle/>
                    <a:p>
                      <a:pPr algn="ctr" rtl="0" fontAlgn="ctr"/>
                      <a:r>
                        <a:rPr lang="tr-TR" sz="1400" b="1" i="0" u="none" strike="noStrike" dirty="0">
                          <a:solidFill>
                            <a:srgbClr val="000000"/>
                          </a:solidFill>
                          <a:effectLst/>
                          <a:latin typeface="Trebuchet MS"/>
                        </a:rPr>
                        <a:t>TOPLAM</a:t>
                      </a:r>
                    </a:p>
                  </a:txBody>
                  <a:tcPr marL="61550" marR="4103" marT="4103"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795"/>
                    </a:solidFill>
                  </a:tcPr>
                </a:tc>
                <a:tc>
                  <a:txBody>
                    <a:bodyPr/>
                    <a:lstStyle/>
                    <a:p>
                      <a:pPr algn="ctr" rtl="0" fontAlgn="b"/>
                      <a:r>
                        <a:rPr lang="tr-TR" sz="1400" b="1" i="0" u="none" strike="noStrike" dirty="0">
                          <a:solidFill>
                            <a:srgbClr val="000000"/>
                          </a:solidFill>
                          <a:effectLst/>
                          <a:latin typeface="Trebuchet MS"/>
                        </a:rPr>
                        <a:t>-9.725</a:t>
                      </a:r>
                    </a:p>
                  </a:txBody>
                  <a:tcPr marL="4103" marR="4103" marT="4103"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795"/>
                    </a:solidFill>
                  </a:tcPr>
                </a:tc>
                <a:tc>
                  <a:txBody>
                    <a:bodyPr/>
                    <a:lstStyle/>
                    <a:p>
                      <a:pPr algn="ctr" rtl="0" fontAlgn="b"/>
                      <a:r>
                        <a:rPr lang="tr-TR" sz="1400" b="1" i="0" u="none" strike="noStrike" dirty="0">
                          <a:solidFill>
                            <a:srgbClr val="000000"/>
                          </a:solidFill>
                          <a:effectLst/>
                          <a:latin typeface="Trebuchet MS"/>
                        </a:rPr>
                        <a:t>21.084</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795"/>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-5.777</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795"/>
                    </a:solidFill>
                  </a:tcPr>
                </a:tc>
                <a:tc>
                  <a:txBody>
                    <a:bodyPr/>
                    <a:lstStyle/>
                    <a:p>
                      <a:pPr algn="ctr" rtl="0" fontAlgn="ctr"/>
                      <a:r>
                        <a:rPr lang="tr-TR" sz="1400" b="1" i="0" u="none" strike="noStrike" dirty="0">
                          <a:solidFill>
                            <a:srgbClr val="000000"/>
                          </a:solidFill>
                          <a:effectLst/>
                          <a:latin typeface="Trebuchet MS" panose="020B0603020202020204" pitchFamily="34" charset="0"/>
                        </a:rPr>
                        <a:t>-7.566</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795"/>
                    </a:solidFill>
                  </a:tcPr>
                </a:tc>
                <a:tc>
                  <a:txBody>
                    <a:bodyPr/>
                    <a:lstStyle/>
                    <a:p>
                      <a:pPr algn="ctr" rtl="0" fontAlgn="ctr"/>
                      <a:r>
                        <a:rPr lang="tr-TR" sz="1400" b="1" i="0" u="none" strike="noStrike" dirty="0">
                          <a:solidFill>
                            <a:srgbClr val="000000"/>
                          </a:solidFill>
                          <a:effectLst/>
                          <a:latin typeface="Trebuchet MS"/>
                        </a:rPr>
                        <a:t>10.660</a:t>
                      </a:r>
                    </a:p>
                  </a:txBody>
                  <a:tcPr marL="4103" marR="4103" marT="410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9795"/>
                    </a:solidFill>
                  </a:tcPr>
                </a:tc>
                <a:tc>
                  <a:txBody>
                    <a:bodyPr/>
                    <a:lstStyle/>
                    <a:p>
                      <a:pPr algn="ctr" fontAlgn="b"/>
                      <a:r>
                        <a:rPr lang="tr-TR" sz="1400" b="1" i="0" u="none" strike="noStrike" dirty="0">
                          <a:solidFill>
                            <a:srgbClr val="000000"/>
                          </a:solidFill>
                          <a:effectLst/>
                          <a:latin typeface="Trebuchet MS" panose="020B0603020202020204" pitchFamily="34" charset="0"/>
                        </a:rPr>
                        <a:t>25.353</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tr-TR" sz="1400" b="1" i="0" u="none" strike="noStrike" dirty="0">
                          <a:solidFill>
                            <a:srgbClr val="000000"/>
                          </a:solidFill>
                          <a:effectLst/>
                          <a:latin typeface="Trebuchet MS" panose="020B0603020202020204" pitchFamily="34" charset="0"/>
                        </a:rPr>
                        <a:t>-14.062</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400" b="1" i="0" u="none" strike="noStrike" dirty="0">
                          <a:solidFill>
                            <a:srgbClr val="000000"/>
                          </a:solidFill>
                          <a:effectLst/>
                          <a:latin typeface="Trebuchet MS" panose="020B0603020202020204" pitchFamily="34" charset="0"/>
                        </a:rPr>
                        <a:t>-13.657</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400" b="1" i="0" u="none" strike="noStrike" dirty="0">
                          <a:solidFill>
                            <a:srgbClr val="000000"/>
                          </a:solidFill>
                          <a:effectLst/>
                          <a:latin typeface="Trebuchet MS" panose="020B0603020202020204" pitchFamily="34" charset="0"/>
                        </a:rPr>
                        <a:t>-6.574</a:t>
                      </a:r>
                    </a:p>
                  </a:txBody>
                  <a:tcPr marL="7620" marR="7620" marT="762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201499951"/>
                  </a:ext>
                </a:extLst>
              </a:tr>
            </a:tbl>
          </a:graphicData>
        </a:graphic>
      </p:graphicFrame>
    </p:spTree>
    <p:extLst>
      <p:ext uri="{BB962C8B-B14F-4D97-AF65-F5344CB8AC3E}">
        <p14:creationId xmlns:p14="http://schemas.microsoft.com/office/powerpoint/2010/main" val="3854361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7EBE2-2B1A-4CBF-E8A5-EBFEAD3EBDCC}"/>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FC6A0C85-23E0-8EAF-7FF4-0DC1562CD7F5}"/>
              </a:ext>
            </a:extLst>
          </p:cNvPr>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TOPLAM  MEVDUAT</a:t>
            </a:r>
          </a:p>
          <a:p>
            <a:pPr marL="457200" indent="-457200" algn="ctr" fontAlgn="base">
              <a:buClrTx/>
              <a:buNone/>
            </a:pPr>
            <a:r>
              <a:rPr lang="tr-TR" sz="3600" b="1" dirty="0">
                <a:latin typeface="Times New Roman" pitchFamily="18" charset="0"/>
                <a:cs typeface="Times New Roman" pitchFamily="18" charset="0"/>
              </a:rPr>
              <a:t>TL  MEVDUAT</a:t>
            </a:r>
          </a:p>
          <a:p>
            <a:pPr marL="457200" indent="-457200" algn="ctr" fontAlgn="base">
              <a:buClrTx/>
              <a:buNone/>
            </a:pPr>
            <a:r>
              <a:rPr lang="tr-TR" sz="3600" b="1" dirty="0">
                <a:latin typeface="Times New Roman" pitchFamily="18" charset="0"/>
                <a:cs typeface="Times New Roman" pitchFamily="18" charset="0"/>
              </a:rPr>
              <a:t>YP  MEVDUAT</a:t>
            </a:r>
          </a:p>
        </p:txBody>
      </p:sp>
    </p:spTree>
    <p:extLst>
      <p:ext uri="{BB962C8B-B14F-4D97-AF65-F5344CB8AC3E}">
        <p14:creationId xmlns:p14="http://schemas.microsoft.com/office/powerpoint/2010/main" val="1922962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İçerik Yer Tutucusu"/>
          <p:cNvSpPr>
            <a:spLocks noGrp="1"/>
          </p:cNvSpPr>
          <p:nvPr>
            <p:ph idx="1"/>
          </p:nvPr>
        </p:nvSpPr>
        <p:spPr>
          <a:xfrm>
            <a:off x="180000" y="150124"/>
            <a:ext cx="8820000" cy="6707875"/>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000" b="1" dirty="0">
                <a:latin typeface="Times New Roman" pitchFamily="18" charset="0"/>
                <a:cs typeface="Times New Roman" pitchFamily="18" charset="0"/>
              </a:rPr>
              <a:t>TOPLAM MEVDUATLAR  (Kaynak: 23 Ağustos 2024 </a:t>
            </a:r>
            <a:r>
              <a:rPr lang="tr-TR" sz="2000" b="1" dirty="0">
                <a:hlinkClick r:id="rId3"/>
              </a:rPr>
              <a:t>www.tcmb.gov.tr</a:t>
            </a:r>
            <a:r>
              <a:rPr lang="tr-TR" sz="2000" b="1" dirty="0">
                <a:latin typeface="Times New Roman" pitchFamily="18" charset="0"/>
                <a:cs typeface="Times New Roman" pitchFamily="18" charset="0"/>
              </a:rPr>
              <a:t> )</a:t>
            </a:r>
            <a:endParaRPr lang="tr-TR" sz="2000" dirty="0">
              <a:latin typeface="Times New Roman" pitchFamily="18" charset="0"/>
              <a:cs typeface="Times New Roman" pitchFamily="18" charset="0"/>
            </a:endParaRPr>
          </a:p>
        </p:txBody>
      </p:sp>
      <p:graphicFrame>
        <p:nvGraphicFramePr>
          <p:cNvPr id="6" name="5 Tablo"/>
          <p:cNvGraphicFramePr>
            <a:graphicFrameLocks noGrp="1"/>
          </p:cNvGraphicFramePr>
          <p:nvPr>
            <p:extLst>
              <p:ext uri="{D42A27DB-BD31-4B8C-83A1-F6EECF244321}">
                <p14:modId xmlns:p14="http://schemas.microsoft.com/office/powerpoint/2010/main" val="686268862"/>
              </p:ext>
            </p:extLst>
          </p:nvPr>
        </p:nvGraphicFramePr>
        <p:xfrm>
          <a:off x="334297" y="607101"/>
          <a:ext cx="8508763" cy="6100776"/>
        </p:xfrm>
        <a:graphic>
          <a:graphicData uri="http://schemas.openxmlformats.org/drawingml/2006/table">
            <a:tbl>
              <a:tblPr/>
              <a:tblGrid>
                <a:gridCol w="942808">
                  <a:extLst>
                    <a:ext uri="{9D8B030D-6E8A-4147-A177-3AD203B41FA5}">
                      <a16:colId xmlns:a16="http://schemas.microsoft.com/office/drawing/2014/main" val="20001"/>
                    </a:ext>
                  </a:extLst>
                </a:gridCol>
                <a:gridCol w="1194101">
                  <a:extLst>
                    <a:ext uri="{9D8B030D-6E8A-4147-A177-3AD203B41FA5}">
                      <a16:colId xmlns:a16="http://schemas.microsoft.com/office/drawing/2014/main" val="20002"/>
                    </a:ext>
                  </a:extLst>
                </a:gridCol>
                <a:gridCol w="1107267">
                  <a:extLst>
                    <a:ext uri="{9D8B030D-6E8A-4147-A177-3AD203B41FA5}">
                      <a16:colId xmlns:a16="http://schemas.microsoft.com/office/drawing/2014/main" val="20006"/>
                    </a:ext>
                  </a:extLst>
                </a:gridCol>
                <a:gridCol w="1338344">
                  <a:extLst>
                    <a:ext uri="{9D8B030D-6E8A-4147-A177-3AD203B41FA5}">
                      <a16:colId xmlns:a16="http://schemas.microsoft.com/office/drawing/2014/main" val="20003"/>
                    </a:ext>
                  </a:extLst>
                </a:gridCol>
                <a:gridCol w="1249347">
                  <a:extLst>
                    <a:ext uri="{9D8B030D-6E8A-4147-A177-3AD203B41FA5}">
                      <a16:colId xmlns:a16="http://schemas.microsoft.com/office/drawing/2014/main" val="20004"/>
                    </a:ext>
                  </a:extLst>
                </a:gridCol>
                <a:gridCol w="1338448">
                  <a:extLst>
                    <a:ext uri="{9D8B030D-6E8A-4147-A177-3AD203B41FA5}">
                      <a16:colId xmlns:a16="http://schemas.microsoft.com/office/drawing/2014/main" val="20005"/>
                    </a:ext>
                  </a:extLst>
                </a:gridCol>
                <a:gridCol w="1338448">
                  <a:extLst>
                    <a:ext uri="{9D8B030D-6E8A-4147-A177-3AD203B41FA5}">
                      <a16:colId xmlns:a16="http://schemas.microsoft.com/office/drawing/2014/main" val="20007"/>
                    </a:ext>
                  </a:extLst>
                </a:gridCol>
              </a:tblGrid>
              <a:tr h="271094">
                <a:tc gridSpan="7">
                  <a:txBody>
                    <a:bodyPr/>
                    <a:lstStyle/>
                    <a:p>
                      <a:pPr algn="ctr" rtl="0" fontAlgn="ctr"/>
                      <a:r>
                        <a:rPr lang="tr-TR" sz="1300" b="1" i="0" u="none" strike="noStrike" baseline="0" dirty="0">
                          <a:solidFill>
                            <a:srgbClr val="000000"/>
                          </a:solidFill>
                          <a:latin typeface="Trebuchet MS"/>
                        </a:rPr>
                        <a:t>25 </a:t>
                      </a:r>
                      <a:r>
                        <a:rPr lang="tr-TR" sz="1300" b="1" i="0" u="none" strike="noStrike" dirty="0">
                          <a:solidFill>
                            <a:srgbClr val="000000"/>
                          </a:solidFill>
                          <a:latin typeface="Trebuchet MS"/>
                        </a:rPr>
                        <a:t>. TOPLAM MEVDUATLAR</a:t>
                      </a:r>
                    </a:p>
                  </a:txBody>
                  <a:tcPr marL="9525" marR="9525" marT="9525" marB="0" anchor="ct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400" b="1" i="0" u="none" strike="noStrike">
                        <a:solidFill>
                          <a:srgbClr val="000000"/>
                        </a:solidFill>
                        <a:latin typeface="Trebuchet MS"/>
                      </a:endParaRPr>
                    </a:p>
                  </a:txBody>
                  <a:tcPr marL="9525" marR="9525" marT="9525" marB="0" anchor="ct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hMerge="1">
                  <a:txBody>
                    <a:bodyPr/>
                    <a:lstStyle/>
                    <a:p>
                      <a:pPr algn="ctr" rtl="0" fontAlgn="ctr"/>
                      <a:endParaRPr lang="tr-TR" sz="1300" b="1" i="0" u="none" strike="noStrike">
                        <a:solidFill>
                          <a:srgbClr val="000000"/>
                        </a:solidFill>
                        <a:latin typeface="Trebuchet MS"/>
                      </a:endParaRPr>
                    </a:p>
                  </a:txBody>
                  <a:tcPr marL="9525" marR="9525" marT="9525" marB="0" anchor="ct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extLst>
                  <a:ext uri="{0D108BD9-81ED-4DB2-BD59-A6C34878D82A}">
                    <a16:rowId xmlns:a16="http://schemas.microsoft.com/office/drawing/2014/main" val="10000"/>
                  </a:ext>
                </a:extLst>
              </a:tr>
              <a:tr h="530603">
                <a:tc rowSpan="2">
                  <a:txBody>
                    <a:bodyPr/>
                    <a:lstStyle/>
                    <a:p>
                      <a:pPr algn="ctr" rtl="0" fontAlgn="ctr"/>
                      <a:r>
                        <a:rPr lang="tr-TR" sz="1300" b="1" i="0" u="none" strike="noStrike">
                          <a:solidFill>
                            <a:srgbClr val="000000"/>
                          </a:solidFill>
                          <a:latin typeface="Trebuchet MS"/>
                        </a:rPr>
                        <a:t>TARİH </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gridSpan="2">
                  <a:txBody>
                    <a:bodyPr/>
                    <a:lstStyle/>
                    <a:p>
                      <a:pPr algn="ctr" rtl="0" fontAlgn="ctr"/>
                      <a:r>
                        <a:rPr lang="tr-TR" sz="1300" b="1" i="0" u="none" strike="noStrike" dirty="0">
                          <a:solidFill>
                            <a:srgbClr val="000000"/>
                          </a:solidFill>
                          <a:latin typeface="Trebuchet MS"/>
                        </a:rPr>
                        <a:t>TOPLAM TL MEVDUAT </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hMerge="1">
                  <a:txBody>
                    <a:bodyPr/>
                    <a:lstStyle/>
                    <a:p>
                      <a:pPr algn="ctr" rtl="0" fontAlgn="ctr"/>
                      <a:endParaRPr lang="tr-TR" sz="1300" b="1" i="0" u="none" strike="noStrike">
                        <a:solidFill>
                          <a:srgbClr val="000000"/>
                        </a:solidFill>
                        <a:latin typeface="Trebuchet M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rowSpan="2">
                  <a:txBody>
                    <a:bodyPr/>
                    <a:lstStyle/>
                    <a:p>
                      <a:pPr algn="ctr" rtl="0" fontAlgn="ctr"/>
                      <a:r>
                        <a:rPr lang="tr-TR" sz="1300" b="1" i="0" u="none" strike="noStrike" dirty="0">
                          <a:solidFill>
                            <a:srgbClr val="000000"/>
                          </a:solidFill>
                          <a:latin typeface="Trebuchet MS"/>
                        </a:rPr>
                        <a:t>TOPLAM YABANCI PARA MEVDUATI (TL) </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rowSpan="2">
                  <a:txBody>
                    <a:bodyPr/>
                    <a:lstStyle/>
                    <a:p>
                      <a:pPr algn="ctr" rtl="0" fontAlgn="ctr"/>
                      <a:r>
                        <a:rPr lang="tr-TR" sz="1300" b="1" i="0" u="none" strike="noStrike">
                          <a:solidFill>
                            <a:srgbClr val="000000"/>
                          </a:solidFill>
                          <a:latin typeface="Trebuchet MS"/>
                        </a:rPr>
                        <a:t>GENEL TOPLAM </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rowSpan="2">
                  <a:txBody>
                    <a:bodyPr/>
                    <a:lstStyle/>
                    <a:p>
                      <a:pPr algn="ctr" rtl="0" fontAlgn="ctr"/>
                      <a:r>
                        <a:rPr lang="tr-TR" sz="1200" b="1" i="0" u="none" strike="noStrike" dirty="0">
                          <a:solidFill>
                            <a:srgbClr val="000000"/>
                          </a:solidFill>
                          <a:latin typeface="Trebuchet MS"/>
                        </a:rPr>
                        <a:t>TL MEVDUAT/TOPLAM</a:t>
                      </a:r>
                    </a:p>
                    <a:p>
                      <a:pPr algn="ctr" rtl="0" fontAlgn="ctr"/>
                      <a:r>
                        <a:rPr lang="tr-TR" sz="1200" b="1" i="0" u="none" strike="noStrike" dirty="0">
                          <a:solidFill>
                            <a:srgbClr val="000000"/>
                          </a:solidFill>
                          <a:latin typeface="Trebuchet MS"/>
                        </a:rPr>
                        <a:t>(KKM DAHİL)(%)</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rowSpan="2">
                  <a:txBody>
                    <a:bodyPr/>
                    <a:lstStyle/>
                    <a:p>
                      <a:pPr algn="ctr" rtl="0" fontAlgn="ctr"/>
                      <a:r>
                        <a:rPr lang="tr-TR" sz="1200" b="1" i="0" u="none" strike="noStrike" dirty="0">
                          <a:solidFill>
                            <a:srgbClr val="000000"/>
                          </a:solidFill>
                          <a:latin typeface="Trebuchet MS"/>
                        </a:rPr>
                        <a:t>TL MEVDUAT/TOPLAM</a:t>
                      </a:r>
                    </a:p>
                    <a:p>
                      <a:pPr algn="ctr" rtl="0" fontAlgn="ctr"/>
                      <a:r>
                        <a:rPr lang="tr-TR" sz="1200" b="1" i="0" u="none" strike="noStrike" dirty="0">
                          <a:solidFill>
                            <a:srgbClr val="000000"/>
                          </a:solidFill>
                          <a:latin typeface="Trebuchet MS"/>
                        </a:rPr>
                        <a:t>(KKM HARİÇ)(%)</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extLst>
                  <a:ext uri="{0D108BD9-81ED-4DB2-BD59-A6C34878D82A}">
                    <a16:rowId xmlns:a16="http://schemas.microsoft.com/office/drawing/2014/main" val="10001"/>
                  </a:ext>
                </a:extLst>
              </a:tr>
              <a:tr h="530603">
                <a:tc vMerge="1">
                  <a:txBody>
                    <a:bodyPr/>
                    <a:lstStyle/>
                    <a:p>
                      <a:pPr algn="ctr" rtl="0" fontAlgn="ctr"/>
                      <a:endParaRPr lang="tr-TR" sz="1300" b="1" i="0" u="none" strike="noStrike">
                        <a:solidFill>
                          <a:srgbClr val="000000"/>
                        </a:solidFill>
                        <a:latin typeface="Trebuchet M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a:txBody>
                    <a:bodyPr/>
                    <a:lstStyle/>
                    <a:p>
                      <a:pPr algn="ctr" rtl="0" fontAlgn="ctr"/>
                      <a:r>
                        <a:rPr lang="tr-TR" sz="1400" b="1" i="0" u="none" strike="noStrike" dirty="0">
                          <a:solidFill>
                            <a:srgbClr val="000000"/>
                          </a:solidFill>
                          <a:latin typeface="Trebuchet MS"/>
                        </a:rPr>
                        <a:t>TL MEVDUAT</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a:txBody>
                    <a:bodyPr/>
                    <a:lstStyle/>
                    <a:p>
                      <a:pPr algn="ctr" rtl="0" fontAlgn="ctr"/>
                      <a:r>
                        <a:rPr lang="tr-TR" sz="1400" b="1" i="0" u="none" strike="noStrike">
                          <a:solidFill>
                            <a:srgbClr val="000000"/>
                          </a:solidFill>
                          <a:latin typeface="Trebuchet MS"/>
                        </a:rPr>
                        <a:t>KKM</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vMerge="1">
                  <a:txBody>
                    <a:bodyPr/>
                    <a:lstStyle/>
                    <a:p>
                      <a:pPr algn="ctr" rtl="0" fontAlgn="ctr"/>
                      <a:endParaRPr lang="tr-TR" sz="1300" b="1" i="0" u="none" strike="noStrike">
                        <a:solidFill>
                          <a:srgbClr val="000000"/>
                        </a:solidFill>
                        <a:latin typeface="Trebuchet M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vMerge="1">
                  <a:txBody>
                    <a:bodyPr/>
                    <a:lstStyle/>
                    <a:p>
                      <a:pPr algn="ctr" rtl="0" fontAlgn="ctr"/>
                      <a:endParaRPr lang="tr-TR" sz="1300" b="1" i="0" u="none" strike="noStrike">
                        <a:solidFill>
                          <a:srgbClr val="000000"/>
                        </a:solidFill>
                        <a:latin typeface="Trebuchet M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vMerge="1">
                  <a:txBody>
                    <a:bodyPr/>
                    <a:lstStyle/>
                    <a:p>
                      <a:pPr algn="ctr" rtl="0" fontAlgn="ctr"/>
                      <a:endParaRPr lang="tr-TR" sz="1400" b="1" i="0" u="none" strike="noStrike">
                        <a:solidFill>
                          <a:srgbClr val="000000"/>
                        </a:solidFill>
                        <a:latin typeface="Trebuchet M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vMerge="1">
                  <a:txBody>
                    <a:bodyPr/>
                    <a:lstStyle/>
                    <a:p>
                      <a:endParaRPr lang="tr-TR"/>
                    </a:p>
                  </a:txBody>
                  <a:tcP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extLst>
                  <a:ext uri="{0D108BD9-81ED-4DB2-BD59-A6C34878D82A}">
                    <a16:rowId xmlns:a16="http://schemas.microsoft.com/office/drawing/2014/main" val="10002"/>
                  </a:ext>
                </a:extLst>
              </a:tr>
              <a:tr h="271094">
                <a:tc>
                  <a:txBody>
                    <a:bodyPr/>
                    <a:lstStyle/>
                    <a:p>
                      <a:pPr algn="ctr" fontAlgn="ctr"/>
                      <a:r>
                        <a:rPr lang="tr-TR" sz="1300" b="0" i="0" u="none" strike="noStrike" kern="1200" dirty="0">
                          <a:solidFill>
                            <a:srgbClr val="000000"/>
                          </a:solidFill>
                          <a:latin typeface="Trebuchet MS"/>
                          <a:ea typeface="+mn-ea"/>
                          <a:cs typeface="+mn-cs"/>
                        </a:rPr>
                        <a:t>24.12.2021</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333333"/>
                          </a:solidFill>
                          <a:effectLst/>
                          <a:latin typeface="Arial" panose="020B0604020202020204" pitchFamily="34" charset="0"/>
                        </a:rPr>
                        <a:t>1.847.407.000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rtl="0" fontAlgn="ctr"/>
                      <a:r>
                        <a:rPr lang="tr-TR" sz="1300" b="0" i="0" u="none" strike="noStrike" dirty="0">
                          <a:solidFill>
                            <a:srgbClr val="000000"/>
                          </a:solidFill>
                          <a:effectLst/>
                          <a:latin typeface="Trebuchet MS" panose="020B0603020202020204" pitchFamily="34" charset="0"/>
                        </a:rPr>
                        <a:t>28.000.000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kern="1200" dirty="0">
                          <a:solidFill>
                            <a:srgbClr val="000000"/>
                          </a:solidFill>
                          <a:latin typeface="Trebuchet MS"/>
                          <a:ea typeface="+mn-ea"/>
                          <a:cs typeface="+mn-cs"/>
                        </a:rPr>
                        <a:t>2.736.450.819</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Aptos Narrow" panose="020B0004020202020204" pitchFamily="34" charset="0"/>
                        </a:rPr>
                        <a:t>4.611.857.819</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Aptos Narrow" panose="020B0004020202020204" pitchFamily="34" charset="0"/>
                        </a:rPr>
                        <a:t>40,66</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300" b="0" i="0" u="none" strike="noStrike" kern="1200" dirty="0">
                          <a:solidFill>
                            <a:srgbClr val="000000"/>
                          </a:solidFill>
                          <a:latin typeface="Trebuchet MS"/>
                          <a:ea typeface="+mn-ea"/>
                          <a:cs typeface="+mn-cs"/>
                        </a:rPr>
                        <a:t>40,05</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0014"/>
                  </a:ext>
                </a:extLst>
              </a:tr>
              <a:tr h="271094">
                <a:tc>
                  <a:txBody>
                    <a:bodyPr/>
                    <a:lstStyle/>
                    <a:p>
                      <a:pPr algn="ctr" fontAlgn="ctr"/>
                      <a:r>
                        <a:rPr lang="tr-TR" sz="1300" b="0" i="0" u="none" strike="noStrike" kern="1200" dirty="0">
                          <a:solidFill>
                            <a:srgbClr val="000000"/>
                          </a:solidFill>
                          <a:latin typeface="Trebuchet MS"/>
                          <a:ea typeface="+mn-ea"/>
                          <a:cs typeface="+mn-cs"/>
                        </a:rPr>
                        <a:t>31.12.2021</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1.880.197.000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ctr"/>
                      <a:r>
                        <a:rPr lang="tr-TR" sz="1300" b="0" i="0" u="none" strike="noStrike" dirty="0">
                          <a:solidFill>
                            <a:srgbClr val="000000"/>
                          </a:solidFill>
                          <a:effectLst/>
                          <a:latin typeface="Trebuchet MS" panose="020B0603020202020204" pitchFamily="34" charset="0"/>
                        </a:rPr>
                        <a:t>78.000.000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kern="1200" dirty="0">
                          <a:solidFill>
                            <a:srgbClr val="000000"/>
                          </a:solidFill>
                          <a:latin typeface="Trebuchet MS"/>
                          <a:ea typeface="+mn-ea"/>
                          <a:cs typeface="+mn-cs"/>
                        </a:rPr>
                        <a:t>3.076.577.015</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Aptos Narrow" panose="020B0004020202020204" pitchFamily="34" charset="0"/>
                        </a:rPr>
                        <a:t>5.034.774.015</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Aptos Narrow" panose="020B0004020202020204" pitchFamily="34" charset="0"/>
                        </a:rPr>
                        <a:t>38,89</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300" b="0" i="0" u="none" strike="noStrike" kern="1200" dirty="0">
                          <a:solidFill>
                            <a:srgbClr val="000000"/>
                          </a:solidFill>
                          <a:latin typeface="Trebuchet MS"/>
                          <a:ea typeface="+mn-ea"/>
                          <a:cs typeface="+mn-cs"/>
                        </a:rPr>
                        <a:t>37,34</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0015"/>
                  </a:ext>
                </a:extLst>
              </a:tr>
              <a:tr h="271094">
                <a:tc>
                  <a:txBody>
                    <a:bodyPr/>
                    <a:lstStyle/>
                    <a:p>
                      <a:pPr algn="ctr" fontAlgn="ctr"/>
                      <a:r>
                        <a:rPr lang="tr-TR" sz="1300" b="0" i="0" u="none" strike="noStrike" kern="1200">
                          <a:solidFill>
                            <a:srgbClr val="000000"/>
                          </a:solidFill>
                          <a:latin typeface="Trebuchet MS"/>
                          <a:ea typeface="+mn-ea"/>
                          <a:cs typeface="+mn-cs"/>
                        </a:rPr>
                        <a:t>07.01.2022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1.909.353.000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ctr"/>
                      <a:r>
                        <a:rPr lang="tr-TR" sz="1300" b="0" i="0" u="none" strike="noStrike" dirty="0">
                          <a:solidFill>
                            <a:srgbClr val="000000"/>
                          </a:solidFill>
                          <a:effectLst/>
                          <a:latin typeface="Trebuchet MS" panose="020B0603020202020204" pitchFamily="34" charset="0"/>
                        </a:rPr>
                        <a:t>108.000.000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kern="1200" dirty="0">
                          <a:solidFill>
                            <a:srgbClr val="000000"/>
                          </a:solidFill>
                          <a:latin typeface="Trebuchet MS"/>
                          <a:ea typeface="+mn-ea"/>
                          <a:cs typeface="+mn-cs"/>
                        </a:rPr>
                        <a:t>3.194.615.142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Aptos Narrow" panose="020B0004020202020204" pitchFamily="34" charset="0"/>
                        </a:rPr>
                        <a:t>5.211.968.142</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Aptos Narrow" panose="020B0004020202020204" pitchFamily="34" charset="0"/>
                        </a:rPr>
                        <a:t>38,70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300" b="0" i="0" u="none" strike="noStrike" kern="1200" dirty="0">
                          <a:solidFill>
                            <a:srgbClr val="000000"/>
                          </a:solidFill>
                          <a:latin typeface="Trebuchet MS"/>
                          <a:ea typeface="+mn-ea"/>
                          <a:cs typeface="+mn-cs"/>
                        </a:rPr>
                        <a:t>36,63</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0016"/>
                  </a:ext>
                </a:extLst>
              </a:tr>
              <a:tr h="271094">
                <a:tc>
                  <a:txBody>
                    <a:bodyPr/>
                    <a:lstStyle/>
                    <a:p>
                      <a:pPr algn="ctr" fontAlgn="ctr"/>
                      <a:r>
                        <a:rPr lang="tr-TR" sz="1300" b="0" i="0" u="none" strike="noStrike" kern="1200">
                          <a:solidFill>
                            <a:srgbClr val="000000"/>
                          </a:solidFill>
                          <a:latin typeface="Trebuchet MS"/>
                          <a:ea typeface="+mn-ea"/>
                          <a:cs typeface="+mn-cs"/>
                        </a:rPr>
                        <a:t>14.01.2022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1.986.867.000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ctr"/>
                      <a:r>
                        <a:rPr lang="tr-TR" sz="1300" b="0" i="0" u="none" strike="noStrike" dirty="0">
                          <a:solidFill>
                            <a:srgbClr val="000000"/>
                          </a:solidFill>
                          <a:effectLst/>
                          <a:latin typeface="Trebuchet MS" panose="020B0603020202020204" pitchFamily="34" charset="0"/>
                        </a:rPr>
                        <a:t>138.000.000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kern="1200" dirty="0">
                          <a:solidFill>
                            <a:srgbClr val="000000"/>
                          </a:solidFill>
                          <a:latin typeface="Trebuchet MS"/>
                          <a:ea typeface="+mn-ea"/>
                          <a:cs typeface="+mn-cs"/>
                        </a:rPr>
                        <a:t>3.171.224.820</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200" b="0" i="0" u="none" strike="noStrike">
                          <a:solidFill>
                            <a:srgbClr val="000000"/>
                          </a:solidFill>
                          <a:effectLst/>
                          <a:latin typeface="Aptos Narrow" panose="020B0004020202020204" pitchFamily="34" charset="0"/>
                        </a:rPr>
                        <a:t>5.296.091.820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Aptos Narrow" panose="020B0004020202020204" pitchFamily="34" charset="0"/>
                        </a:rPr>
                        <a:t>40,12</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300" b="0" i="0" u="none" strike="noStrike" kern="1200" dirty="0">
                          <a:solidFill>
                            <a:srgbClr val="000000"/>
                          </a:solidFill>
                          <a:latin typeface="Trebuchet MS"/>
                          <a:ea typeface="+mn-ea"/>
                          <a:cs typeface="+mn-cs"/>
                        </a:rPr>
                        <a:t>37,51</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0017"/>
                  </a:ext>
                </a:extLst>
              </a:tr>
              <a:tr h="271094">
                <a:tc>
                  <a:txBody>
                    <a:bodyPr/>
                    <a:lstStyle/>
                    <a:p>
                      <a:pPr algn="ctr" fontAlgn="ctr"/>
                      <a:r>
                        <a:rPr lang="tr-TR" sz="1300" b="0" i="0" u="none" strike="noStrike" kern="1200" dirty="0">
                          <a:solidFill>
                            <a:srgbClr val="000000"/>
                          </a:solidFill>
                          <a:latin typeface="Trebuchet MS"/>
                          <a:ea typeface="+mn-ea"/>
                          <a:cs typeface="+mn-cs"/>
                        </a:rPr>
                        <a:t>21.01.2022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2.017.400.000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ctr"/>
                      <a:r>
                        <a:rPr lang="tr-TR" sz="1300" b="0" i="0" u="none" strike="noStrike" dirty="0">
                          <a:solidFill>
                            <a:srgbClr val="000000"/>
                          </a:solidFill>
                          <a:effectLst/>
                          <a:latin typeface="Trebuchet MS" panose="020B0603020202020204" pitchFamily="34" charset="0"/>
                        </a:rPr>
                        <a:t>184.000.000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kern="1200">
                          <a:solidFill>
                            <a:srgbClr val="000000"/>
                          </a:solidFill>
                          <a:latin typeface="Trebuchet MS"/>
                          <a:ea typeface="+mn-ea"/>
                          <a:cs typeface="+mn-cs"/>
                        </a:rPr>
                        <a:t>3.122.524.807</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Aptos Narrow" panose="020B0004020202020204" pitchFamily="34" charset="0"/>
                        </a:rPr>
                        <a:t>5.323.924.807</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Aptos Narrow" panose="020B0004020202020204" pitchFamily="34" charset="0"/>
                        </a:rPr>
                        <a:t>41,34</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300" b="0" i="0" u="none" strike="noStrike" kern="1200" dirty="0">
                          <a:solidFill>
                            <a:srgbClr val="000000"/>
                          </a:solidFill>
                          <a:latin typeface="Trebuchet MS"/>
                          <a:ea typeface="+mn-ea"/>
                          <a:cs typeface="+mn-cs"/>
                        </a:rPr>
                        <a:t>37,89</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0018"/>
                  </a:ext>
                </a:extLst>
              </a:tr>
              <a:tr h="271094">
                <a:tc>
                  <a:txBody>
                    <a:bodyPr/>
                    <a:lstStyle/>
                    <a:p>
                      <a:pPr algn="ctr" fontAlgn="ctr"/>
                      <a:r>
                        <a:rPr lang="tr-TR" sz="1300" b="0" i="0" u="none" strike="noStrike" kern="1200" dirty="0">
                          <a:solidFill>
                            <a:srgbClr val="000000"/>
                          </a:solidFill>
                          <a:latin typeface="Trebuchet MS"/>
                          <a:ea typeface="+mn-ea"/>
                          <a:cs typeface="+mn-cs"/>
                        </a:rPr>
                        <a:t>28.01.2022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fontAlgn="b"/>
                      <a:r>
                        <a:rPr lang="tr-TR" sz="1400" b="0" i="0" u="none" strike="noStrike" dirty="0">
                          <a:solidFill>
                            <a:srgbClr val="333333"/>
                          </a:solidFill>
                          <a:effectLst/>
                          <a:latin typeface="Arial" panose="020B0604020202020204" pitchFamily="34" charset="0"/>
                        </a:rPr>
                        <a:t>2.045.774.000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rtl="0" fontAlgn="ctr"/>
                      <a:r>
                        <a:rPr lang="tr-TR" sz="1300" b="0" i="0" u="none" strike="noStrike" dirty="0">
                          <a:solidFill>
                            <a:srgbClr val="000000"/>
                          </a:solidFill>
                          <a:effectLst/>
                          <a:latin typeface="Trebuchet MS"/>
                        </a:rPr>
                        <a:t>-</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kern="1200" dirty="0">
                          <a:solidFill>
                            <a:srgbClr val="000000"/>
                          </a:solidFill>
                          <a:latin typeface="Trebuchet MS"/>
                          <a:ea typeface="+mn-ea"/>
                          <a:cs typeface="+mn-cs"/>
                        </a:rPr>
                        <a:t>3.354.411.499</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fontAlgn="b"/>
                      <a:r>
                        <a:rPr lang="tr-TR" sz="1200" b="0" i="0" u="none" strike="noStrike" dirty="0">
                          <a:solidFill>
                            <a:srgbClr val="000000"/>
                          </a:solidFill>
                          <a:effectLst/>
                          <a:latin typeface="Aptos Narrow" panose="020B0004020202020204" pitchFamily="34" charset="0"/>
                        </a:rPr>
                        <a:t>5.400.185.499</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fontAlgn="ctr"/>
                      <a:r>
                        <a:rPr lang="tr-TR" sz="1400" b="0" i="0" u="none" strike="noStrike" kern="1200" dirty="0">
                          <a:solidFill>
                            <a:srgbClr val="000000"/>
                          </a:solidFill>
                          <a:latin typeface="Trebuchet MS"/>
                          <a:ea typeface="+mn-ea"/>
                          <a:cs typeface="+mn-cs"/>
                        </a:rPr>
                        <a:t>37,88</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fontAlgn="ctr"/>
                      <a:r>
                        <a:rPr lang="tr-TR" sz="1300" b="0" i="0" u="none" strike="noStrike" kern="1200" dirty="0">
                          <a:solidFill>
                            <a:srgbClr val="000000"/>
                          </a:solidFill>
                          <a:latin typeface="Trebuchet MS"/>
                          <a:ea typeface="+mn-ea"/>
                          <a:cs typeface="+mn-cs"/>
                        </a:rPr>
                        <a:t>37,88</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extLst>
                  <a:ext uri="{0D108BD9-81ED-4DB2-BD59-A6C34878D82A}">
                    <a16:rowId xmlns:a16="http://schemas.microsoft.com/office/drawing/2014/main" val="10019"/>
                  </a:ext>
                </a:extLst>
              </a:tr>
              <a:tr h="261826">
                <a:tc>
                  <a:txBody>
                    <a:bodyPr/>
                    <a:lstStyle/>
                    <a:p>
                      <a:pPr algn="ctr" fontAlgn="ctr"/>
                      <a:r>
                        <a:rPr lang="tr-TR" sz="1300" b="0" i="0" u="none" strike="noStrike" kern="1200">
                          <a:solidFill>
                            <a:srgbClr val="000000"/>
                          </a:solidFill>
                          <a:latin typeface="Trebuchet MS"/>
                          <a:ea typeface="+mn-ea"/>
                          <a:cs typeface="+mn-cs"/>
                        </a:rPr>
                        <a:t>04.02.2022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2.080.057.000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ctr"/>
                      <a:r>
                        <a:rPr lang="tr-TR" sz="1300" b="0" i="0" u="none" strike="noStrike" dirty="0">
                          <a:solidFill>
                            <a:srgbClr val="000000"/>
                          </a:solidFill>
                          <a:effectLst/>
                          <a:latin typeface="Trebuchet MS"/>
                        </a:rPr>
                        <a:t>-</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kern="1200" dirty="0">
                          <a:solidFill>
                            <a:srgbClr val="000000"/>
                          </a:solidFill>
                          <a:latin typeface="Trebuchet MS"/>
                          <a:ea typeface="+mn-ea"/>
                          <a:cs typeface="+mn-cs"/>
                        </a:rPr>
                        <a:t>3.306.733.052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200" b="0" i="0" u="none" strike="noStrike">
                          <a:solidFill>
                            <a:srgbClr val="000000"/>
                          </a:solidFill>
                          <a:effectLst/>
                          <a:latin typeface="Aptos Narrow" panose="020B0004020202020204" pitchFamily="34" charset="0"/>
                        </a:rPr>
                        <a:t>5.386.790.052</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a:ea typeface="+mn-ea"/>
                          <a:cs typeface="+mn-cs"/>
                        </a:rPr>
                        <a:t>38,61</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300" b="0" i="0" u="none" strike="noStrike" kern="1200" dirty="0">
                          <a:solidFill>
                            <a:srgbClr val="000000"/>
                          </a:solidFill>
                          <a:latin typeface="Trebuchet MS"/>
                          <a:ea typeface="+mn-ea"/>
                          <a:cs typeface="+mn-cs"/>
                        </a:rPr>
                        <a:t>38,61</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0020"/>
                  </a:ext>
                </a:extLst>
              </a:tr>
              <a:tr h="261826">
                <a:tc>
                  <a:txBody>
                    <a:bodyPr/>
                    <a:lstStyle/>
                    <a:p>
                      <a:pPr algn="ctr" fontAlgn="ctr"/>
                      <a:r>
                        <a:rPr lang="tr-TR" sz="1300" b="0" i="0" u="none" strike="noStrike" kern="1200">
                          <a:solidFill>
                            <a:srgbClr val="000000"/>
                          </a:solidFill>
                          <a:latin typeface="Trebuchet MS"/>
                          <a:ea typeface="+mn-ea"/>
                          <a:cs typeface="+mn-cs"/>
                        </a:rPr>
                        <a:t>11.02.2022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333333"/>
                          </a:solidFill>
                          <a:effectLst/>
                          <a:latin typeface="Arial" panose="020B0604020202020204" pitchFamily="34" charset="0"/>
                        </a:rPr>
                        <a:t>2.184.147.000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rtl="0" fontAlgn="ctr"/>
                      <a:r>
                        <a:rPr lang="tr-TR" sz="1300" b="0" i="0" u="none" strike="noStrike" dirty="0">
                          <a:solidFill>
                            <a:srgbClr val="000000"/>
                          </a:solidFill>
                          <a:effectLst/>
                          <a:latin typeface="Trebuchet MS"/>
                        </a:rPr>
                        <a:t>-</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300" b="0" i="0" u="none" strike="noStrike" kern="1200" dirty="0">
                          <a:solidFill>
                            <a:srgbClr val="000000"/>
                          </a:solidFill>
                          <a:latin typeface="Trebuchet MS"/>
                          <a:ea typeface="+mn-ea"/>
                          <a:cs typeface="+mn-cs"/>
                        </a:rPr>
                        <a:t>3.273.415.648</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Aptos Narrow" panose="020B0004020202020204" pitchFamily="34" charset="0"/>
                        </a:rPr>
                        <a:t>5.457.562.648</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400" b="0" i="0" u="none" strike="noStrike" kern="1200" dirty="0">
                          <a:solidFill>
                            <a:srgbClr val="000000"/>
                          </a:solidFill>
                          <a:latin typeface="Trebuchet MS"/>
                          <a:ea typeface="+mn-ea"/>
                          <a:cs typeface="+mn-cs"/>
                        </a:rPr>
                        <a:t>40,02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300" b="0" i="0" u="none" strike="noStrike" kern="1200" dirty="0">
                          <a:solidFill>
                            <a:srgbClr val="000000"/>
                          </a:solidFill>
                          <a:latin typeface="Trebuchet MS"/>
                          <a:ea typeface="+mn-ea"/>
                          <a:cs typeface="+mn-cs"/>
                        </a:rPr>
                        <a:t>40,02</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0021"/>
                  </a:ext>
                </a:extLst>
              </a:tr>
              <a:tr h="261826">
                <a:tc>
                  <a:txBody>
                    <a:bodyPr/>
                    <a:lstStyle/>
                    <a:p>
                      <a:pPr algn="ctr" fontAlgn="ctr"/>
                      <a:r>
                        <a:rPr lang="tr-TR" sz="1300" b="0" i="0" u="none" strike="noStrike" kern="1200">
                          <a:solidFill>
                            <a:srgbClr val="000000"/>
                          </a:solidFill>
                          <a:latin typeface="Trebuchet MS"/>
                          <a:ea typeface="+mn-ea"/>
                          <a:cs typeface="+mn-cs"/>
                        </a:rPr>
                        <a:t>18.02.2022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333333"/>
                          </a:solidFill>
                          <a:effectLst/>
                          <a:latin typeface="Arial" panose="020B0604020202020204" pitchFamily="34" charset="0"/>
                        </a:rPr>
                        <a:t>2.287.693.000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rtl="0" fontAlgn="ctr"/>
                      <a:r>
                        <a:rPr lang="tr-TR" sz="1300" b="0" i="0" u="none" strike="noStrike" dirty="0">
                          <a:solidFill>
                            <a:srgbClr val="000000"/>
                          </a:solidFill>
                          <a:effectLst/>
                          <a:latin typeface="Trebuchet MS" panose="020B0603020202020204" pitchFamily="34" charset="0"/>
                        </a:rPr>
                        <a:t>469.000.000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kern="1200" dirty="0">
                          <a:solidFill>
                            <a:srgbClr val="000000"/>
                          </a:solidFill>
                          <a:latin typeface="Trebuchet MS"/>
                          <a:ea typeface="+mn-ea"/>
                          <a:cs typeface="+mn-cs"/>
                        </a:rPr>
                        <a:t>2.938.205.083</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Aptos Narrow" panose="020B0004020202020204" pitchFamily="34" charset="0"/>
                        </a:rPr>
                        <a:t>5.694.898.083</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Aptos Narrow" panose="020B0004020202020204" pitchFamily="34" charset="0"/>
                        </a:rPr>
                        <a:t>48,40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300" b="0" i="0" u="none" strike="noStrike" kern="1200" dirty="0">
                          <a:solidFill>
                            <a:srgbClr val="000000"/>
                          </a:solidFill>
                          <a:latin typeface="Trebuchet MS"/>
                          <a:ea typeface="+mn-ea"/>
                          <a:cs typeface="+mn-cs"/>
                        </a:rPr>
                        <a:t>40,17</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0022"/>
                  </a:ext>
                </a:extLst>
              </a:tr>
              <a:tr h="261826">
                <a:tc>
                  <a:txBody>
                    <a:bodyPr/>
                    <a:lstStyle/>
                    <a:p>
                      <a:pPr algn="ctr" fontAlgn="ctr"/>
                      <a:r>
                        <a:rPr lang="tr-TR" sz="1300" b="0" i="0" u="none" strike="noStrike" kern="1200">
                          <a:solidFill>
                            <a:srgbClr val="000000"/>
                          </a:solidFill>
                          <a:latin typeface="Trebuchet MS"/>
                          <a:ea typeface="+mn-ea"/>
                          <a:cs typeface="+mn-cs"/>
                        </a:rPr>
                        <a:t>25.02.2022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2.349.428.000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t"/>
                      <a:r>
                        <a:rPr lang="tr-TR" sz="1300" b="0" i="0" u="none" strike="noStrike" dirty="0">
                          <a:solidFill>
                            <a:srgbClr val="000000"/>
                          </a:solidFill>
                          <a:effectLst/>
                          <a:latin typeface="Trebuchet MS" panose="020B0603020202020204" pitchFamily="34" charset="0"/>
                        </a:rPr>
                        <a:t>520.000.000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kern="1200" dirty="0">
                          <a:solidFill>
                            <a:srgbClr val="000000"/>
                          </a:solidFill>
                          <a:latin typeface="Trebuchet MS"/>
                          <a:ea typeface="+mn-ea"/>
                          <a:cs typeface="+mn-cs"/>
                        </a:rPr>
                        <a:t>3.071.821.290</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200" b="0" i="0" u="none" strike="noStrike">
                          <a:solidFill>
                            <a:srgbClr val="000000"/>
                          </a:solidFill>
                          <a:effectLst/>
                          <a:latin typeface="Aptos Narrow" panose="020B0004020202020204" pitchFamily="34" charset="0"/>
                        </a:rPr>
                        <a:t>5.941.249.290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Aptos Narrow" panose="020B0004020202020204" pitchFamily="34" charset="0"/>
                        </a:rPr>
                        <a:t>48,29</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300" b="0" i="0" u="none" strike="noStrike" kern="1200" dirty="0">
                          <a:solidFill>
                            <a:srgbClr val="000000"/>
                          </a:solidFill>
                          <a:latin typeface="Trebuchet MS"/>
                          <a:ea typeface="+mn-ea"/>
                          <a:cs typeface="+mn-cs"/>
                        </a:rPr>
                        <a:t>39,54</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0023"/>
                  </a:ext>
                </a:extLst>
              </a:tr>
              <a:tr h="261826">
                <a:tc>
                  <a:txBody>
                    <a:bodyPr/>
                    <a:lstStyle/>
                    <a:p>
                      <a:pPr algn="ctr" fontAlgn="ctr"/>
                      <a:r>
                        <a:rPr lang="tr-TR" sz="1300" b="0" i="0" u="none" strike="noStrike" kern="1200" dirty="0">
                          <a:solidFill>
                            <a:srgbClr val="000000"/>
                          </a:solidFill>
                          <a:latin typeface="Trebuchet MS"/>
                          <a:ea typeface="+mn-ea"/>
                          <a:cs typeface="+mn-cs"/>
                        </a:rPr>
                        <a:t>04.03.2022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333333"/>
                          </a:solidFill>
                          <a:effectLst/>
                          <a:latin typeface="Arial" panose="020B0604020202020204" pitchFamily="34" charset="0"/>
                        </a:rPr>
                        <a:t>2.364.583.000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rtl="0" fontAlgn="t"/>
                      <a:r>
                        <a:rPr lang="tr-TR" sz="1300" b="0" i="0" u="none" strike="noStrike" dirty="0">
                          <a:solidFill>
                            <a:srgbClr val="000000"/>
                          </a:solidFill>
                          <a:effectLst/>
                          <a:latin typeface="Trebuchet MS" panose="020B0603020202020204" pitchFamily="34" charset="0"/>
                        </a:rPr>
                        <a:t>539.000.000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b="0" i="0" u="none" strike="noStrike" kern="1200" dirty="0">
                          <a:solidFill>
                            <a:srgbClr val="000000"/>
                          </a:solidFill>
                          <a:latin typeface="Trebuchet MS"/>
                          <a:ea typeface="+mn-ea"/>
                          <a:cs typeface="+mn-cs"/>
                        </a:rPr>
                        <a:t>3.021.919.929</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Aptos Narrow" panose="020B0004020202020204" pitchFamily="34" charset="0"/>
                        </a:rPr>
                        <a:t>5.925.502.929</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Aptos Narrow" panose="020B0004020202020204" pitchFamily="34" charset="0"/>
                        </a:rPr>
                        <a:t>49,00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300" b="0" i="0" u="none" strike="noStrike" kern="1200" dirty="0">
                          <a:solidFill>
                            <a:srgbClr val="000000"/>
                          </a:solidFill>
                          <a:latin typeface="Trebuchet MS"/>
                          <a:ea typeface="+mn-ea"/>
                          <a:cs typeface="+mn-cs"/>
                        </a:rPr>
                        <a:t>39,90</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0024"/>
                  </a:ext>
                </a:extLst>
              </a:tr>
              <a:tr h="261826">
                <a:tc>
                  <a:txBody>
                    <a:bodyPr/>
                    <a:lstStyle/>
                    <a:p>
                      <a:pPr algn="ctr" fontAlgn="ctr"/>
                      <a:r>
                        <a:rPr lang="tr-TR" sz="1300" b="0" i="0" u="none" strike="noStrike" kern="1200" dirty="0">
                          <a:solidFill>
                            <a:srgbClr val="000000"/>
                          </a:solidFill>
                          <a:latin typeface="Trebuchet MS"/>
                          <a:ea typeface="+mn-ea"/>
                          <a:cs typeface="+mn-cs"/>
                        </a:rPr>
                        <a:t>11.03.2022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2.461.620.000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t"/>
                      <a:r>
                        <a:rPr lang="tr-TR" sz="1300" b="0" i="0" u="none" strike="noStrike" dirty="0">
                          <a:solidFill>
                            <a:srgbClr val="000000"/>
                          </a:solidFill>
                          <a:effectLst/>
                          <a:latin typeface="Trebuchet MS" panose="020B0603020202020204" pitchFamily="34" charset="0"/>
                        </a:rPr>
                        <a:t>562.000.000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dirty="0">
                          <a:latin typeface="Trebuchet MS" panose="020B0603020202020204" pitchFamily="34" charset="0"/>
                        </a:rPr>
                        <a:t>3.457.950.147</a:t>
                      </a:r>
                      <a:endParaRPr lang="tr-TR" sz="1300" b="0" i="0" u="none" strike="noStrike" kern="1200" dirty="0">
                        <a:solidFill>
                          <a:srgbClr val="000000"/>
                        </a:solidFill>
                        <a:latin typeface="Trebuchet MS" panose="020B0603020202020204" pitchFamily="34" charset="0"/>
                        <a:ea typeface="+mn-ea"/>
                        <a:cs typeface="+mn-c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200" b="0" i="0" u="none" strike="noStrike" dirty="0">
                          <a:solidFill>
                            <a:srgbClr val="000000"/>
                          </a:solidFill>
                          <a:effectLst/>
                          <a:latin typeface="Aptos Narrow" panose="020B0004020202020204" pitchFamily="34" charset="0"/>
                        </a:rPr>
                        <a:t>6.481.570.147</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Aptos Narrow" panose="020B0004020202020204" pitchFamily="34" charset="0"/>
                        </a:rPr>
                        <a:t>46,64</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300" b="0" i="0" u="none" strike="noStrike" kern="1200" dirty="0">
                          <a:solidFill>
                            <a:srgbClr val="000000"/>
                          </a:solidFill>
                          <a:latin typeface="Trebuchet MS"/>
                          <a:ea typeface="+mn-ea"/>
                          <a:cs typeface="+mn-cs"/>
                        </a:rPr>
                        <a:t>37,97</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0025"/>
                  </a:ext>
                </a:extLst>
              </a:tr>
              <a:tr h="261826">
                <a:tc>
                  <a:txBody>
                    <a:bodyPr/>
                    <a:lstStyle/>
                    <a:p>
                      <a:pPr algn="ctr" fontAlgn="ctr"/>
                      <a:r>
                        <a:rPr lang="tr-TR" sz="1300" b="0" i="0" u="none" strike="noStrike" kern="1200">
                          <a:solidFill>
                            <a:srgbClr val="000000"/>
                          </a:solidFill>
                          <a:latin typeface="Trebuchet MS"/>
                          <a:ea typeface="+mn-ea"/>
                          <a:cs typeface="+mn-cs"/>
                        </a:rPr>
                        <a:t>18.03.2022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2.495.750.000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t"/>
                      <a:r>
                        <a:rPr lang="tr-TR" sz="1300" b="0" i="0" u="none" strike="noStrike" dirty="0">
                          <a:solidFill>
                            <a:srgbClr val="000000"/>
                          </a:solidFill>
                          <a:effectLst/>
                          <a:latin typeface="Trebuchet MS" panose="020B0603020202020204" pitchFamily="34" charset="0"/>
                        </a:rPr>
                        <a:t>581.000.000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dirty="0">
                          <a:latin typeface="Trebuchet MS" panose="020B0603020202020204" pitchFamily="34" charset="0"/>
                        </a:rPr>
                        <a:t>3.445.251.484</a:t>
                      </a:r>
                      <a:endParaRPr lang="tr-TR" sz="1300" b="0" i="0" u="none" strike="noStrike" kern="1200" dirty="0">
                        <a:solidFill>
                          <a:srgbClr val="000000"/>
                        </a:solidFill>
                        <a:latin typeface="Trebuchet MS" panose="020B0603020202020204" pitchFamily="34" charset="0"/>
                        <a:ea typeface="+mn-ea"/>
                        <a:cs typeface="+mn-c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200" b="0" i="0" u="none" strike="noStrike" dirty="0">
                          <a:solidFill>
                            <a:srgbClr val="000000"/>
                          </a:solidFill>
                          <a:effectLst/>
                          <a:latin typeface="Aptos Narrow" panose="020B0004020202020204" pitchFamily="34" charset="0"/>
                        </a:rPr>
                        <a:t>6.522.001.484</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Aptos Narrow" panose="020B0004020202020204" pitchFamily="34" charset="0"/>
                        </a:rPr>
                        <a:t>47,17</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300" b="0" i="0" u="none" strike="noStrike" kern="1200" dirty="0">
                          <a:solidFill>
                            <a:srgbClr val="000000"/>
                          </a:solidFill>
                          <a:latin typeface="Trebuchet MS" panose="020B0603020202020204" pitchFamily="34" charset="0"/>
                          <a:ea typeface="+mn-ea"/>
                          <a:cs typeface="+mn-cs"/>
                        </a:rPr>
                        <a:t>38,26</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0026"/>
                  </a:ext>
                </a:extLst>
              </a:tr>
              <a:tr h="261826">
                <a:tc>
                  <a:txBody>
                    <a:bodyPr/>
                    <a:lstStyle/>
                    <a:p>
                      <a:pPr algn="ctr" fontAlgn="ctr"/>
                      <a:r>
                        <a:rPr lang="tr-TR" sz="1300" b="0" i="0" u="none" strike="noStrike" kern="1200">
                          <a:solidFill>
                            <a:srgbClr val="000000"/>
                          </a:solidFill>
                          <a:latin typeface="Trebuchet MS" panose="020B0603020202020204" pitchFamily="34" charset="0"/>
                          <a:ea typeface="+mn-ea"/>
                          <a:cs typeface="+mn-cs"/>
                        </a:rPr>
                        <a:t>25.03.2022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2.506.711.000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t"/>
                      <a:r>
                        <a:rPr lang="tr-TR" sz="1300" b="0" i="0" u="none" strike="noStrike" dirty="0">
                          <a:solidFill>
                            <a:srgbClr val="000000"/>
                          </a:solidFill>
                          <a:effectLst/>
                          <a:latin typeface="Trebuchet MS" panose="020B0603020202020204" pitchFamily="34" charset="0"/>
                        </a:rPr>
                        <a:t>610.000.000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dirty="0">
                          <a:latin typeface="Trebuchet MS" panose="020B0603020202020204" pitchFamily="34" charset="0"/>
                        </a:rPr>
                        <a:t>3.501.261.095</a:t>
                      </a:r>
                      <a:endParaRPr lang="tr-TR" sz="1300" b="0" i="0" u="none" strike="noStrike" kern="1200" dirty="0">
                        <a:solidFill>
                          <a:srgbClr val="000000"/>
                        </a:solidFill>
                        <a:latin typeface="Trebuchet MS" panose="020B0603020202020204" pitchFamily="34" charset="0"/>
                        <a:ea typeface="+mn-ea"/>
                        <a:cs typeface="+mn-c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200" b="0" i="0" u="none" strike="noStrike" dirty="0">
                          <a:solidFill>
                            <a:srgbClr val="000000"/>
                          </a:solidFill>
                          <a:effectLst/>
                          <a:latin typeface="Aptos Narrow" panose="020B0004020202020204" pitchFamily="34" charset="0"/>
                        </a:rPr>
                        <a:t>6.617.972.095</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Aptos Narrow" panose="020B0004020202020204" pitchFamily="34" charset="0"/>
                        </a:rPr>
                        <a:t>47,09</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300" b="0" i="0" u="none" strike="noStrike" kern="1200" dirty="0">
                          <a:solidFill>
                            <a:srgbClr val="000000"/>
                          </a:solidFill>
                          <a:latin typeface="Trebuchet MS" panose="020B0603020202020204" pitchFamily="34" charset="0"/>
                          <a:ea typeface="+mn-ea"/>
                          <a:cs typeface="+mn-cs"/>
                        </a:rPr>
                        <a:t>37,87</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0027"/>
                  </a:ext>
                </a:extLst>
              </a:tr>
              <a:tr h="261826">
                <a:tc>
                  <a:txBody>
                    <a:bodyPr/>
                    <a:lstStyle/>
                    <a:p>
                      <a:pPr algn="ctr" fontAlgn="ctr"/>
                      <a:r>
                        <a:rPr lang="tr-TR" sz="1300" b="0" i="0" u="none" strike="noStrike" kern="1200">
                          <a:solidFill>
                            <a:srgbClr val="000000"/>
                          </a:solidFill>
                          <a:latin typeface="Trebuchet MS" panose="020B0603020202020204" pitchFamily="34" charset="0"/>
                          <a:ea typeface="+mn-ea"/>
                          <a:cs typeface="+mn-cs"/>
                        </a:rPr>
                        <a:t>01.04.2022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2.497.044.000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t"/>
                      <a:r>
                        <a:rPr lang="tr-TR" sz="1300" b="0" i="0" u="none" strike="noStrike" dirty="0">
                          <a:solidFill>
                            <a:srgbClr val="000000"/>
                          </a:solidFill>
                          <a:effectLst/>
                          <a:latin typeface="Trebuchet MS" panose="020B0603020202020204" pitchFamily="34" charset="0"/>
                        </a:rPr>
                        <a:t>696.000.000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dirty="0">
                          <a:latin typeface="Trebuchet MS" panose="020B0603020202020204" pitchFamily="34" charset="0"/>
                        </a:rPr>
                        <a:t>3.563.091.167</a:t>
                      </a:r>
                      <a:endParaRPr lang="tr-TR" sz="1300" b="0" i="0" u="none" strike="noStrike" kern="1200" dirty="0">
                        <a:solidFill>
                          <a:srgbClr val="000000"/>
                        </a:solidFill>
                        <a:latin typeface="Trebuchet MS" panose="020B0603020202020204" pitchFamily="34" charset="0"/>
                        <a:ea typeface="+mn-ea"/>
                        <a:cs typeface="+mn-c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200" b="0" i="0" u="none" strike="noStrike" dirty="0">
                          <a:solidFill>
                            <a:srgbClr val="000000"/>
                          </a:solidFill>
                          <a:effectLst/>
                          <a:latin typeface="Aptos Narrow" panose="020B0004020202020204" pitchFamily="34" charset="0"/>
                        </a:rPr>
                        <a:t>6.756.135.167</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Aptos Narrow" panose="020B0004020202020204" pitchFamily="34" charset="0"/>
                        </a:rPr>
                        <a:t>47,26</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300" b="0" i="0" u="none" strike="noStrike" kern="1200" dirty="0">
                          <a:solidFill>
                            <a:srgbClr val="000000"/>
                          </a:solidFill>
                          <a:latin typeface="Trebuchet MS" panose="020B0603020202020204" pitchFamily="34" charset="0"/>
                          <a:ea typeface="+mn-ea"/>
                          <a:cs typeface="+mn-cs"/>
                        </a:rPr>
                        <a:t>36,95</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0032"/>
                  </a:ext>
                </a:extLst>
              </a:tr>
              <a:tr h="261826">
                <a:tc>
                  <a:txBody>
                    <a:bodyPr/>
                    <a:lstStyle/>
                    <a:p>
                      <a:pPr algn="ctr" fontAlgn="ctr"/>
                      <a:r>
                        <a:rPr lang="tr-TR" sz="1300" b="0" i="0" u="none" strike="noStrike" kern="1200">
                          <a:solidFill>
                            <a:srgbClr val="000000"/>
                          </a:solidFill>
                          <a:latin typeface="Trebuchet MS" panose="020B0603020202020204" pitchFamily="34" charset="0"/>
                          <a:ea typeface="+mn-ea"/>
                          <a:cs typeface="+mn-cs"/>
                        </a:rPr>
                        <a:t>08.04.2022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2.538.028.000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t"/>
                      <a:r>
                        <a:rPr lang="tr-TR" sz="1300" b="0" i="0" u="none" strike="noStrike" dirty="0">
                          <a:solidFill>
                            <a:srgbClr val="000000"/>
                          </a:solidFill>
                          <a:effectLst/>
                          <a:latin typeface="Trebuchet MS" panose="020B0603020202020204" pitchFamily="34" charset="0"/>
                        </a:rPr>
                        <a:t>729.000.000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300" dirty="0">
                          <a:latin typeface="Trebuchet MS" panose="020B0603020202020204" pitchFamily="34" charset="0"/>
                        </a:rPr>
                        <a:t>3.449.991.856</a:t>
                      </a:r>
                      <a:endParaRPr lang="tr-TR" sz="1300" b="0" i="0" u="none" strike="noStrike" kern="1200" dirty="0">
                        <a:solidFill>
                          <a:srgbClr val="000000"/>
                        </a:solidFill>
                        <a:latin typeface="Trebuchet MS" panose="020B0603020202020204" pitchFamily="34" charset="0"/>
                        <a:ea typeface="+mn-ea"/>
                        <a:cs typeface="+mn-c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200" b="0" i="0" u="none" strike="noStrike" dirty="0">
                          <a:solidFill>
                            <a:srgbClr val="000000"/>
                          </a:solidFill>
                          <a:effectLst/>
                          <a:latin typeface="Aptos Narrow" panose="020B0004020202020204" pitchFamily="34" charset="0"/>
                        </a:rPr>
                        <a:t>6.717.019.856</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Aptos Narrow" panose="020B0004020202020204" pitchFamily="34" charset="0"/>
                        </a:rPr>
                        <a:t>48,63</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300" b="0" i="0" u="none" strike="noStrike" kern="1200" dirty="0">
                          <a:solidFill>
                            <a:srgbClr val="000000"/>
                          </a:solidFill>
                          <a:latin typeface="Trebuchet MS" panose="020B0603020202020204" pitchFamily="34" charset="0"/>
                          <a:ea typeface="+mn-ea"/>
                          <a:cs typeface="+mn-cs"/>
                        </a:rPr>
                        <a:t>37,85</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0033"/>
                  </a:ext>
                </a:extLst>
              </a:tr>
              <a:tr h="261826">
                <a:tc>
                  <a:txBody>
                    <a:bodyPr/>
                    <a:lstStyle/>
                    <a:p>
                      <a:pPr algn="ctr" fontAlgn="ctr"/>
                      <a:r>
                        <a:rPr lang="tr-TR" sz="1300" b="0" i="0" u="none" strike="noStrike" kern="1200">
                          <a:solidFill>
                            <a:srgbClr val="000000"/>
                          </a:solidFill>
                          <a:latin typeface="Trebuchet MS" panose="020B0603020202020204" pitchFamily="34" charset="0"/>
                          <a:ea typeface="+mn-ea"/>
                          <a:cs typeface="+mn-cs"/>
                        </a:rPr>
                        <a:t>15.04.2022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2.598.149.000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t"/>
                      <a:r>
                        <a:rPr lang="tr-TR" sz="1300" b="0" i="0" u="none" strike="noStrike" dirty="0">
                          <a:solidFill>
                            <a:srgbClr val="000000"/>
                          </a:solidFill>
                          <a:effectLst/>
                          <a:latin typeface="Trebuchet MS" panose="020B0603020202020204" pitchFamily="34" charset="0"/>
                        </a:rPr>
                        <a:t>757.000.000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300" dirty="0">
                          <a:latin typeface="Trebuchet MS" panose="020B0603020202020204" pitchFamily="34" charset="0"/>
                        </a:rPr>
                        <a:t>3.433.490.726</a:t>
                      </a:r>
                      <a:endParaRPr lang="tr-TR" sz="1300" b="0" i="0" u="none" strike="noStrike" kern="1200" dirty="0">
                        <a:solidFill>
                          <a:srgbClr val="000000"/>
                        </a:solidFill>
                        <a:latin typeface="Trebuchet MS" panose="020B0603020202020204" pitchFamily="34" charset="0"/>
                        <a:ea typeface="+mn-ea"/>
                        <a:cs typeface="+mn-c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200" b="0" i="0" u="none" strike="noStrike" dirty="0">
                          <a:solidFill>
                            <a:srgbClr val="000000"/>
                          </a:solidFill>
                          <a:effectLst/>
                          <a:latin typeface="Aptos Narrow" panose="020B0004020202020204" pitchFamily="34" charset="0"/>
                        </a:rPr>
                        <a:t>6.788.639.726</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Aptos Narrow" panose="020B0004020202020204" pitchFamily="34" charset="0"/>
                        </a:rPr>
                        <a:t>49,42</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300" b="0" i="0" u="none" strike="noStrike" kern="1200" dirty="0">
                          <a:solidFill>
                            <a:srgbClr val="000000"/>
                          </a:solidFill>
                          <a:latin typeface="Trebuchet MS" panose="020B0603020202020204" pitchFamily="34" charset="0"/>
                          <a:ea typeface="+mn-ea"/>
                          <a:cs typeface="+mn-cs"/>
                        </a:rPr>
                        <a:t>38,27</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0034"/>
                  </a:ext>
                </a:extLst>
              </a:tr>
              <a:tr h="261826">
                <a:tc>
                  <a:txBody>
                    <a:bodyPr/>
                    <a:lstStyle/>
                    <a:p>
                      <a:pPr algn="ctr" fontAlgn="ctr"/>
                      <a:r>
                        <a:rPr lang="tr-TR" sz="1300" b="0" i="0" u="none" strike="noStrike" kern="1200" dirty="0">
                          <a:solidFill>
                            <a:srgbClr val="000000"/>
                          </a:solidFill>
                          <a:latin typeface="Trebuchet MS" panose="020B0603020202020204" pitchFamily="34" charset="0"/>
                          <a:ea typeface="+mn-ea"/>
                          <a:cs typeface="+mn-cs"/>
                        </a:rPr>
                        <a:t>22.04.2022</a:t>
                      </a: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Arial" panose="020B0604020202020204" pitchFamily="34" charset="0"/>
                        </a:rPr>
                        <a:t>2.625.458.000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t"/>
                      <a:r>
                        <a:rPr lang="tr-TR" sz="1300" b="0" i="0" u="none" strike="noStrike" dirty="0">
                          <a:solidFill>
                            <a:srgbClr val="000000"/>
                          </a:solidFill>
                          <a:effectLst/>
                          <a:latin typeface="Trebuchet MS" panose="020B0603020202020204" pitchFamily="34" charset="0"/>
                        </a:rPr>
                        <a:t>782.000.000</a:t>
                      </a:r>
                    </a:p>
                  </a:txBody>
                  <a:tcPr marL="7620" marR="7620" marT="762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300" dirty="0">
                          <a:latin typeface="Trebuchet MS" panose="020B0603020202020204" pitchFamily="34" charset="0"/>
                        </a:rPr>
                        <a:t>3.439.765.714</a:t>
                      </a:r>
                      <a:endParaRPr lang="tr-TR" sz="1300" b="0" i="0" u="none" strike="noStrike" kern="1200" dirty="0">
                        <a:solidFill>
                          <a:srgbClr val="000000"/>
                        </a:solidFill>
                        <a:latin typeface="Trebuchet MS" panose="020B0603020202020204" pitchFamily="34" charset="0"/>
                        <a:ea typeface="+mn-ea"/>
                        <a:cs typeface="+mn-cs"/>
                      </a:endParaRPr>
                    </a:p>
                  </a:txBody>
                  <a:tcPr marL="9525" marR="9525" marT="952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200" b="0" i="0" u="none" strike="noStrike" dirty="0">
                          <a:solidFill>
                            <a:srgbClr val="000000"/>
                          </a:solidFill>
                          <a:effectLst/>
                          <a:latin typeface="Aptos Narrow" panose="020B0004020202020204" pitchFamily="34" charset="0"/>
                        </a:rPr>
                        <a:t>6.847.223.714</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Aptos Narrow" panose="020B0004020202020204" pitchFamily="34" charset="0"/>
                        </a:rPr>
                        <a:t>49,76</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300" b="0" i="0" u="none" strike="noStrike" kern="1200" dirty="0">
                          <a:solidFill>
                            <a:srgbClr val="000000"/>
                          </a:solidFill>
                          <a:latin typeface="Trebuchet MS" panose="020B0603020202020204" pitchFamily="34" charset="0"/>
                          <a:ea typeface="+mn-ea"/>
                          <a:cs typeface="+mn-cs"/>
                        </a:rPr>
                        <a:t>38,34</a:t>
                      </a:r>
                    </a:p>
                  </a:txBody>
                  <a:tcPr marL="9525" marR="9525" marT="9525"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0035"/>
                  </a:ext>
                </a:extLst>
              </a:tr>
            </a:tbl>
          </a:graphicData>
        </a:graphic>
      </p:graphicFrame>
    </p:spTree>
    <p:extLst>
      <p:ext uri="{BB962C8B-B14F-4D97-AF65-F5344CB8AC3E}">
        <p14:creationId xmlns:p14="http://schemas.microsoft.com/office/powerpoint/2010/main" val="26775903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İçerik Yer Tutucusu"/>
          <p:cNvSpPr>
            <a:spLocks noGrp="1"/>
          </p:cNvSpPr>
          <p:nvPr>
            <p:ph idx="1"/>
          </p:nvPr>
        </p:nvSpPr>
        <p:spPr>
          <a:xfrm>
            <a:off x="189709" y="27709"/>
            <a:ext cx="8820000" cy="6707875"/>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000" b="1" dirty="0">
                <a:latin typeface="Times New Roman" pitchFamily="18" charset="0"/>
                <a:cs typeface="Times New Roman" pitchFamily="18" charset="0"/>
              </a:rPr>
              <a:t>TOPLAM MEVDUATLAR  (Kaynak: 12 EYLÜL 2024 </a:t>
            </a:r>
            <a:r>
              <a:rPr lang="tr-TR" sz="2000" b="1" dirty="0">
                <a:hlinkClick r:id="rId3"/>
              </a:rPr>
              <a:t>www.tcmb.gov.tr</a:t>
            </a:r>
            <a:r>
              <a:rPr lang="tr-TR" sz="2000" b="1" dirty="0">
                <a:latin typeface="Times New Roman" pitchFamily="18" charset="0"/>
                <a:cs typeface="Times New Roman" pitchFamily="18" charset="0"/>
              </a:rPr>
              <a:t>)</a:t>
            </a:r>
            <a:endParaRPr lang="tr-TR" sz="2000" dirty="0">
              <a:latin typeface="Times New Roman" pitchFamily="18" charset="0"/>
              <a:cs typeface="Times New Roman" pitchFamily="18" charset="0"/>
            </a:endParaRPr>
          </a:p>
        </p:txBody>
      </p:sp>
      <p:graphicFrame>
        <p:nvGraphicFramePr>
          <p:cNvPr id="4" name="Tablo 3">
            <a:extLst>
              <a:ext uri="{FF2B5EF4-FFF2-40B4-BE49-F238E27FC236}">
                <a16:creationId xmlns:a16="http://schemas.microsoft.com/office/drawing/2014/main" id="{CC8DC7EB-16B2-C867-54E4-C4068CCA909C}"/>
              </a:ext>
            </a:extLst>
          </p:cNvPr>
          <p:cNvGraphicFramePr>
            <a:graphicFrameLocks noGrp="1"/>
          </p:cNvGraphicFramePr>
          <p:nvPr>
            <p:extLst>
              <p:ext uri="{D42A27DB-BD31-4B8C-83A1-F6EECF244321}">
                <p14:modId xmlns:p14="http://schemas.microsoft.com/office/powerpoint/2010/main" val="2220232297"/>
              </p:ext>
            </p:extLst>
          </p:nvPr>
        </p:nvGraphicFramePr>
        <p:xfrm>
          <a:off x="189708" y="491319"/>
          <a:ext cx="8764582" cy="6296260"/>
        </p:xfrm>
        <a:graphic>
          <a:graphicData uri="http://schemas.openxmlformats.org/drawingml/2006/table">
            <a:tbl>
              <a:tblPr/>
              <a:tblGrid>
                <a:gridCol w="1463278">
                  <a:extLst>
                    <a:ext uri="{9D8B030D-6E8A-4147-A177-3AD203B41FA5}">
                      <a16:colId xmlns:a16="http://schemas.microsoft.com/office/drawing/2014/main" val="238172432"/>
                    </a:ext>
                  </a:extLst>
                </a:gridCol>
                <a:gridCol w="1463278">
                  <a:extLst>
                    <a:ext uri="{9D8B030D-6E8A-4147-A177-3AD203B41FA5}">
                      <a16:colId xmlns:a16="http://schemas.microsoft.com/office/drawing/2014/main" val="2058601065"/>
                    </a:ext>
                  </a:extLst>
                </a:gridCol>
                <a:gridCol w="1463278">
                  <a:extLst>
                    <a:ext uri="{9D8B030D-6E8A-4147-A177-3AD203B41FA5}">
                      <a16:colId xmlns:a16="http://schemas.microsoft.com/office/drawing/2014/main" val="4062744727"/>
                    </a:ext>
                  </a:extLst>
                </a:gridCol>
                <a:gridCol w="1463278">
                  <a:extLst>
                    <a:ext uri="{9D8B030D-6E8A-4147-A177-3AD203B41FA5}">
                      <a16:colId xmlns:a16="http://schemas.microsoft.com/office/drawing/2014/main" val="2197774225"/>
                    </a:ext>
                  </a:extLst>
                </a:gridCol>
                <a:gridCol w="1463278">
                  <a:extLst>
                    <a:ext uri="{9D8B030D-6E8A-4147-A177-3AD203B41FA5}">
                      <a16:colId xmlns:a16="http://schemas.microsoft.com/office/drawing/2014/main" val="1780801558"/>
                    </a:ext>
                  </a:extLst>
                </a:gridCol>
                <a:gridCol w="724096">
                  <a:extLst>
                    <a:ext uri="{9D8B030D-6E8A-4147-A177-3AD203B41FA5}">
                      <a16:colId xmlns:a16="http://schemas.microsoft.com/office/drawing/2014/main" val="3955868187"/>
                    </a:ext>
                  </a:extLst>
                </a:gridCol>
                <a:gridCol w="724096">
                  <a:extLst>
                    <a:ext uri="{9D8B030D-6E8A-4147-A177-3AD203B41FA5}">
                      <a16:colId xmlns:a16="http://schemas.microsoft.com/office/drawing/2014/main" val="2493623308"/>
                    </a:ext>
                  </a:extLst>
                </a:gridCol>
              </a:tblGrid>
              <a:tr h="216012">
                <a:tc gridSpan="7">
                  <a:txBody>
                    <a:bodyPr/>
                    <a:lstStyle/>
                    <a:p>
                      <a:pPr algn="ctr" rtl="0" fontAlgn="ctr"/>
                      <a:r>
                        <a:rPr lang="tr-TR" sz="1400" b="1" i="0" u="none" strike="noStrike" dirty="0">
                          <a:solidFill>
                            <a:srgbClr val="000000"/>
                          </a:solidFill>
                          <a:effectLst/>
                          <a:latin typeface="+mn-lt"/>
                        </a:rPr>
                        <a:t>27 . TOPLAM MEVDUATLAR (BİN TL)</a:t>
                      </a:r>
                    </a:p>
                  </a:txBody>
                  <a:tcPr marL="4892" marR="4892" marT="4892" marB="0" anchor="ct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545178968"/>
                  </a:ext>
                </a:extLst>
              </a:tr>
              <a:tr h="849517">
                <a:tc rowSpan="2">
                  <a:txBody>
                    <a:bodyPr/>
                    <a:lstStyle/>
                    <a:p>
                      <a:pPr algn="ctr" rtl="0" fontAlgn="ctr"/>
                      <a:r>
                        <a:rPr lang="tr-TR" sz="1400" b="1" i="0" u="none" strike="noStrike" dirty="0">
                          <a:solidFill>
                            <a:srgbClr val="000000"/>
                          </a:solidFill>
                          <a:effectLst/>
                          <a:latin typeface="+mn-lt"/>
                        </a:rPr>
                        <a:t>TARİH </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gridSpan="2">
                  <a:txBody>
                    <a:bodyPr/>
                    <a:lstStyle/>
                    <a:p>
                      <a:pPr algn="ctr" rtl="0" fontAlgn="ctr"/>
                      <a:r>
                        <a:rPr lang="tr-TR" sz="1400" b="1" i="0" u="none" strike="noStrike">
                          <a:solidFill>
                            <a:srgbClr val="000000"/>
                          </a:solidFill>
                          <a:effectLst/>
                          <a:latin typeface="+mn-lt"/>
                        </a:rPr>
                        <a:t>TOPLAM TL MEVDUAT </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hMerge="1">
                  <a:txBody>
                    <a:bodyPr/>
                    <a:lstStyle/>
                    <a:p>
                      <a:endParaRPr lang="tr-TR"/>
                    </a:p>
                  </a:txBody>
                  <a:tcPr/>
                </a:tc>
                <a:tc rowSpan="2">
                  <a:txBody>
                    <a:bodyPr/>
                    <a:lstStyle/>
                    <a:p>
                      <a:pPr algn="ctr" rtl="0" fontAlgn="ctr"/>
                      <a:r>
                        <a:rPr lang="tr-TR" sz="1400" b="1" i="0" u="none" strike="noStrike">
                          <a:solidFill>
                            <a:srgbClr val="000000"/>
                          </a:solidFill>
                          <a:effectLst/>
                          <a:latin typeface="+mn-lt"/>
                        </a:rPr>
                        <a:t>TOPLAM YABANCI PARA MEVDUATI (TL) </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rowSpan="2">
                  <a:txBody>
                    <a:bodyPr/>
                    <a:lstStyle/>
                    <a:p>
                      <a:pPr algn="ctr" rtl="0" fontAlgn="ctr"/>
                      <a:r>
                        <a:rPr lang="tr-TR" sz="1400" b="1" i="0" u="none" strike="noStrike" dirty="0">
                          <a:solidFill>
                            <a:srgbClr val="000000"/>
                          </a:solidFill>
                          <a:effectLst/>
                          <a:latin typeface="+mn-lt"/>
                        </a:rPr>
                        <a:t>GENEL TOPLAM </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a:txBody>
                    <a:bodyPr/>
                    <a:lstStyle/>
                    <a:p>
                      <a:pPr algn="ctr" rtl="0" fontAlgn="ctr"/>
                      <a:r>
                        <a:rPr lang="tr-TR" sz="1400" b="1" i="0" u="none" strike="noStrike" dirty="0">
                          <a:solidFill>
                            <a:srgbClr val="000000"/>
                          </a:solidFill>
                          <a:effectLst/>
                          <a:latin typeface="+mn-lt"/>
                        </a:rPr>
                        <a:t>TL MEVDUAT/TOPLAM</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a:noFill/>
                    </a:lnB>
                    <a:solidFill>
                      <a:srgbClr val="FFFFCC"/>
                    </a:solidFill>
                  </a:tcPr>
                </a:tc>
                <a:tc>
                  <a:txBody>
                    <a:bodyPr/>
                    <a:lstStyle/>
                    <a:p>
                      <a:pPr algn="ctr" rtl="0" fontAlgn="ctr"/>
                      <a:r>
                        <a:rPr lang="tr-TR" sz="1400" b="1" i="0" u="none" strike="noStrike" dirty="0">
                          <a:solidFill>
                            <a:srgbClr val="000000"/>
                          </a:solidFill>
                          <a:effectLst/>
                          <a:latin typeface="+mn-lt"/>
                        </a:rPr>
                        <a:t>TL MEVDUAT/TOPLAM</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a:noFill/>
                    </a:lnB>
                    <a:solidFill>
                      <a:srgbClr val="FFFFCC"/>
                    </a:solidFill>
                  </a:tcPr>
                </a:tc>
                <a:extLst>
                  <a:ext uri="{0D108BD9-81ED-4DB2-BD59-A6C34878D82A}">
                    <a16:rowId xmlns:a16="http://schemas.microsoft.com/office/drawing/2014/main" val="2348115133"/>
                  </a:ext>
                </a:extLst>
              </a:tr>
              <a:tr h="630029">
                <a:tc vMerge="1">
                  <a:txBody>
                    <a:bodyPr/>
                    <a:lstStyle/>
                    <a:p>
                      <a:endParaRPr lang="tr-TR"/>
                    </a:p>
                  </a:txBody>
                  <a:tcPr/>
                </a:tc>
                <a:tc>
                  <a:txBody>
                    <a:bodyPr/>
                    <a:lstStyle/>
                    <a:p>
                      <a:pPr algn="ctr" rtl="0" fontAlgn="ctr"/>
                      <a:r>
                        <a:rPr lang="tr-TR" sz="1400" b="1" i="0" u="none" strike="noStrike">
                          <a:solidFill>
                            <a:srgbClr val="000000"/>
                          </a:solidFill>
                          <a:effectLst/>
                          <a:latin typeface="+mn-lt"/>
                        </a:rPr>
                        <a:t>TL MEVDUAT</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a:txBody>
                    <a:bodyPr/>
                    <a:lstStyle/>
                    <a:p>
                      <a:pPr algn="ctr" rtl="0" fontAlgn="ctr"/>
                      <a:r>
                        <a:rPr lang="tr-TR" sz="1400" b="1" i="0" u="none" strike="noStrike" dirty="0">
                          <a:solidFill>
                            <a:srgbClr val="000000"/>
                          </a:solidFill>
                          <a:effectLst/>
                          <a:latin typeface="+mn-lt"/>
                        </a:rPr>
                        <a:t>KKM</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vMerge="1">
                  <a:txBody>
                    <a:bodyPr/>
                    <a:lstStyle/>
                    <a:p>
                      <a:endParaRPr lang="tr-TR"/>
                    </a:p>
                  </a:txBody>
                  <a:tcPr/>
                </a:tc>
                <a:tc vMerge="1">
                  <a:txBody>
                    <a:bodyPr/>
                    <a:lstStyle/>
                    <a:p>
                      <a:endParaRPr lang="tr-TR"/>
                    </a:p>
                  </a:txBody>
                  <a:tcPr/>
                </a:tc>
                <a:tc>
                  <a:txBody>
                    <a:bodyPr/>
                    <a:lstStyle/>
                    <a:p>
                      <a:pPr algn="ctr" rtl="0" fontAlgn="ctr"/>
                      <a:r>
                        <a:rPr lang="tr-TR" sz="1400" b="1" i="0" u="none" strike="noStrike" dirty="0">
                          <a:solidFill>
                            <a:srgbClr val="000000"/>
                          </a:solidFill>
                          <a:effectLst/>
                          <a:latin typeface="+mn-lt"/>
                        </a:rPr>
                        <a:t>(KKM DAHİL) (%)</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a:noFill/>
                    </a:lnT>
                    <a:lnB w="6350" cap="flat" cmpd="sng" algn="ctr">
                      <a:solidFill>
                        <a:srgbClr val="FFC000"/>
                      </a:solidFill>
                      <a:prstDash val="solid"/>
                      <a:round/>
                      <a:headEnd type="none" w="med" len="med"/>
                      <a:tailEnd type="none" w="med" len="med"/>
                    </a:lnB>
                    <a:solidFill>
                      <a:srgbClr val="FFFFCC"/>
                    </a:solidFill>
                  </a:tcPr>
                </a:tc>
                <a:tc>
                  <a:txBody>
                    <a:bodyPr/>
                    <a:lstStyle/>
                    <a:p>
                      <a:pPr algn="ctr" rtl="0" fontAlgn="ctr"/>
                      <a:r>
                        <a:rPr lang="tr-TR" sz="1400" b="1" i="0" u="none" strike="noStrike" dirty="0">
                          <a:solidFill>
                            <a:srgbClr val="000000"/>
                          </a:solidFill>
                          <a:effectLst/>
                          <a:latin typeface="+mn-lt"/>
                        </a:rPr>
                        <a:t>(KKM HARİÇ)  (%)</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a:noFill/>
                    </a:lnT>
                    <a:lnB w="6350" cap="flat" cmpd="sng" algn="ctr">
                      <a:solidFill>
                        <a:srgbClr val="FFC000"/>
                      </a:solidFill>
                      <a:prstDash val="solid"/>
                      <a:round/>
                      <a:headEnd type="none" w="med" len="med"/>
                      <a:tailEnd type="none" w="med" len="med"/>
                    </a:lnB>
                    <a:solidFill>
                      <a:srgbClr val="FFFFCC"/>
                    </a:solidFill>
                  </a:tcPr>
                </a:tc>
                <a:extLst>
                  <a:ext uri="{0D108BD9-81ED-4DB2-BD59-A6C34878D82A}">
                    <a16:rowId xmlns:a16="http://schemas.microsoft.com/office/drawing/2014/main" val="1329035998"/>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26.04.2024	</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300" b="0" i="0" u="none" strike="noStrike" dirty="0">
                          <a:solidFill>
                            <a:srgbClr val="333333"/>
                          </a:solidFill>
                          <a:effectLst/>
                          <a:latin typeface="Trebuchet MS" panose="020B0703020202090204" pitchFamily="34" charset="0"/>
                        </a:rPr>
                        <a:t>9.214.646.000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2.257.000.000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300" b="0" i="0" u="none" strike="noStrike" dirty="0">
                          <a:solidFill>
                            <a:srgbClr val="333333"/>
                          </a:solidFill>
                          <a:effectLst/>
                          <a:latin typeface="Trebuchet MS" panose="020B0703020202090204" pitchFamily="34" charset="0"/>
                        </a:rPr>
                        <a:t>6.608.219.000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300" b="0" i="0" u="none" strike="noStrike">
                          <a:solidFill>
                            <a:srgbClr val="000000"/>
                          </a:solidFill>
                          <a:effectLst/>
                          <a:latin typeface="+mn-lt"/>
                        </a:rPr>
                        <a:t>18.079.865.000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rtl="0" fontAlgn="ctr"/>
                      <a:r>
                        <a:rPr lang="tr-TR" sz="1300" b="0" i="0" u="none" strike="noStrike" dirty="0">
                          <a:solidFill>
                            <a:srgbClr val="000000"/>
                          </a:solidFill>
                          <a:effectLst/>
                          <a:latin typeface="+mn-lt"/>
                        </a:rPr>
                        <a:t>63,44</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rtl="0" fontAlgn="ctr"/>
                      <a:r>
                        <a:rPr lang="tr-TR" sz="1300" b="0" i="0" u="none" strike="noStrike" dirty="0">
                          <a:solidFill>
                            <a:srgbClr val="000000"/>
                          </a:solidFill>
                          <a:effectLst/>
                          <a:latin typeface="+mn-lt"/>
                        </a:rPr>
                        <a:t>50,96</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605307488"/>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03.05.2024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300" b="0" i="0" u="none" strike="noStrike" dirty="0">
                          <a:solidFill>
                            <a:srgbClr val="333333"/>
                          </a:solidFill>
                          <a:effectLst/>
                          <a:latin typeface="Trebuchet MS" panose="020B0703020202090204" pitchFamily="34" charset="0"/>
                        </a:rPr>
                        <a:t>9.142.716.000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2.232.825.000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300" b="0" i="0" u="none" strike="noStrike" dirty="0">
                          <a:solidFill>
                            <a:srgbClr val="333333"/>
                          </a:solidFill>
                          <a:effectLst/>
                          <a:latin typeface="Trebuchet MS" panose="020B0703020202090204" pitchFamily="34" charset="0"/>
                        </a:rPr>
                        <a:t>6.466.504.000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300" b="0" i="0" u="none" strike="noStrike">
                          <a:solidFill>
                            <a:srgbClr val="000000"/>
                          </a:solidFill>
                          <a:effectLst/>
                          <a:latin typeface="+mn-lt"/>
                        </a:rPr>
                        <a:t>17.842.045.000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rtl="0" fontAlgn="ctr"/>
                      <a:r>
                        <a:rPr lang="tr-TR" sz="1300" b="0" i="0" u="none" strike="noStrike" dirty="0">
                          <a:solidFill>
                            <a:srgbClr val="000000"/>
                          </a:solidFill>
                          <a:effectLst/>
                          <a:latin typeface="+mn-lt"/>
                        </a:rPr>
                        <a:t>63,75</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rtl="0" fontAlgn="ctr"/>
                      <a:r>
                        <a:rPr lang="tr-TR" sz="1300" b="0" i="0" u="none" strike="noStrike" dirty="0">
                          <a:solidFill>
                            <a:srgbClr val="000000"/>
                          </a:solidFill>
                          <a:effectLst/>
                          <a:latin typeface="+mn-lt"/>
                        </a:rPr>
                        <a:t>51,24</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156220099"/>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10.05.2024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9.277.803.000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2.196.417.000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6.335.968.000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a:solidFill>
                            <a:srgbClr val="000000"/>
                          </a:solidFill>
                          <a:effectLst/>
                          <a:latin typeface="+mn-lt"/>
                        </a:rPr>
                        <a:t>17.810.188.000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ctr"/>
                      <a:r>
                        <a:rPr lang="tr-TR" sz="1300" b="0" i="0" u="none" strike="noStrike" dirty="0">
                          <a:solidFill>
                            <a:srgbClr val="000000"/>
                          </a:solidFill>
                          <a:effectLst/>
                          <a:latin typeface="+mn-lt"/>
                        </a:rPr>
                        <a:t>64,42</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ctr"/>
                      <a:r>
                        <a:rPr lang="tr-TR" sz="1300" b="0" i="0" u="none" strike="noStrike" dirty="0">
                          <a:solidFill>
                            <a:srgbClr val="000000"/>
                          </a:solidFill>
                          <a:effectLst/>
                          <a:latin typeface="+mn-lt"/>
                        </a:rPr>
                        <a:t>52,09</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2819315120"/>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17.05.2024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9.694.942.000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2.176.035.000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6.303.086.000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a:solidFill>
                            <a:srgbClr val="000000"/>
                          </a:solidFill>
                          <a:effectLst/>
                          <a:latin typeface="+mn-lt"/>
                        </a:rPr>
                        <a:t>18.174.063.000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65,31</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ctr"/>
                      <a:r>
                        <a:rPr lang="tr-TR" sz="1300" b="0" i="0" u="none" strike="noStrike" dirty="0">
                          <a:solidFill>
                            <a:srgbClr val="000000"/>
                          </a:solidFill>
                          <a:effectLst/>
                          <a:latin typeface="+mn-lt"/>
                        </a:rPr>
                        <a:t>53,34</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877960833"/>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24.05.2024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9.879.541.000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2.161.462.000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6.245.858.000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a:solidFill>
                            <a:srgbClr val="000000"/>
                          </a:solidFill>
                          <a:effectLst/>
                          <a:latin typeface="+mn-lt"/>
                        </a:rPr>
                        <a:t>18.286.861.000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65,84</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54,02</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222340778"/>
                  </a:ext>
                </a:extLst>
              </a:tr>
              <a:tr h="220594">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31.05.2024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9.779.290.000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2.124.636.000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6.143.892.000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a:solidFill>
                            <a:srgbClr val="000000"/>
                          </a:solidFill>
                          <a:effectLst/>
                          <a:latin typeface="+mn-lt"/>
                        </a:rPr>
                        <a:t>18.047.818.000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65,95</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54,18</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471846826"/>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07.06.2024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9.793.214.000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2.098.146.000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6.099.490.000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a:solidFill>
                            <a:srgbClr val="000000"/>
                          </a:solidFill>
                          <a:effectLst/>
                          <a:latin typeface="+mn-lt"/>
                        </a:rPr>
                        <a:t>17.990.850.000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66,09</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54,43</a:t>
                      </a:r>
                    </a:p>
                  </a:txBody>
                  <a:tcPr marL="4892" marR="4892" marT="4892" marB="0" anchor="b">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572233804"/>
                  </a:ext>
                </a:extLst>
              </a:tr>
              <a:tr h="233820">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14.06.2024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10.320.345.000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dirty="0">
                          <a:effectLst/>
                        </a:rPr>
                        <a:t>2.068.563.000</a:t>
                      </a:r>
                      <a:endParaRPr lang="tr-TR" sz="1300" b="0" i="0" u="none" strike="noStrike" kern="1200" baseline="0" dirty="0">
                        <a:solidFill>
                          <a:schemeClr val="tx1"/>
                        </a:solidFill>
                        <a:latin typeface="Trebuchet MS" panose="020B0603020202020204" pitchFamily="34" charset="0"/>
                        <a:ea typeface="+mn-ea"/>
                        <a:cs typeface="+mn-cs"/>
                      </a:endParaRP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6.071.436.000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a:solidFill>
                            <a:srgbClr val="000000"/>
                          </a:solidFill>
                          <a:effectLst/>
                          <a:latin typeface="+mn-lt"/>
                        </a:rPr>
                        <a:t>18.460.344.000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67,11</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55,90</a:t>
                      </a:r>
                    </a:p>
                  </a:txBody>
                  <a:tcPr marL="4892" marR="4892" marT="4892" marB="0" anchor="b">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954569912"/>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21.06.2024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10.295.700.000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2.032.788.000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6.197.405.000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a:solidFill>
                            <a:srgbClr val="000000"/>
                          </a:solidFill>
                          <a:effectLst/>
                          <a:latin typeface="+mn-lt"/>
                        </a:rPr>
                        <a:t>18.525.893.000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66,54</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55,57</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999545427"/>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28.06.2024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10.314.727.000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2.014.453.000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6.132.608.000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a:solidFill>
                            <a:srgbClr val="000000"/>
                          </a:solidFill>
                          <a:effectLst/>
                          <a:latin typeface="+mn-lt"/>
                        </a:rPr>
                        <a:t>18.461.788.000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66,78</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dirty="0">
                          <a:latin typeface="+mn-lt"/>
                        </a:rPr>
                        <a:t>55,87</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767599500"/>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05.07.2024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333333"/>
                          </a:solidFill>
                          <a:effectLst/>
                          <a:latin typeface="Trebuchet MS" panose="020B0703020202090204" pitchFamily="34" charset="0"/>
                        </a:rPr>
                        <a:t>10.124.682.000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1.991.544.000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333333"/>
                          </a:solidFill>
                          <a:effectLst/>
                          <a:latin typeface="Trebuchet MS" panose="020B0703020202090204" pitchFamily="34" charset="0"/>
                        </a:rPr>
                        <a:t>6.074.222.000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300" b="0" i="0" u="none" strike="noStrike">
                          <a:solidFill>
                            <a:srgbClr val="000000"/>
                          </a:solidFill>
                          <a:effectLst/>
                          <a:latin typeface="+mn-lt"/>
                        </a:rPr>
                        <a:t>18.190.448.000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300" dirty="0">
                          <a:latin typeface="+mn-lt"/>
                        </a:rPr>
                        <a:t>66,60</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300" dirty="0">
                          <a:latin typeface="+mn-lt"/>
                        </a:rPr>
                        <a:t>55,65</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extLst>
                  <a:ext uri="{0D108BD9-81ED-4DB2-BD59-A6C34878D82A}">
                    <a16:rowId xmlns:a16="http://schemas.microsoft.com/office/drawing/2014/main" val="2566370462"/>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12.07.2024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333333"/>
                          </a:solidFill>
                          <a:effectLst/>
                          <a:latin typeface="Trebuchet MS" panose="020B0703020202090204" pitchFamily="34" charset="0"/>
                        </a:rPr>
                        <a:t>10.485.539.000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1.942.615.000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333333"/>
                          </a:solidFill>
                          <a:effectLst/>
                          <a:latin typeface="Trebuchet MS" panose="020B0703020202090204" pitchFamily="34" charset="0"/>
                        </a:rPr>
                        <a:t>6.187.368.000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18.615.522.000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300" dirty="0">
                          <a:latin typeface="+mn-lt"/>
                        </a:rPr>
                        <a:t>66,76</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300" dirty="0">
                          <a:latin typeface="+mn-lt"/>
                        </a:rPr>
                        <a:t>56,32</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extLst>
                  <a:ext uri="{0D108BD9-81ED-4DB2-BD59-A6C34878D82A}">
                    <a16:rowId xmlns:a16="http://schemas.microsoft.com/office/drawing/2014/main" val="355449348"/>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19.07.2024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10.500.521.000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1.881.707.000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6.246.513.000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18.628.741.000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66,46</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56,36</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996559795"/>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26.07.2024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10.696.174.000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1.832.001.000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6.235.420.000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18.763.595.000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66,76</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57,00</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2047173733"/>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02.08.2024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10.488.632.000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1.767.282.000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333333"/>
                          </a:solidFill>
                          <a:effectLst/>
                          <a:latin typeface="Trebuchet MS" panose="020B0703020202090204" pitchFamily="34" charset="0"/>
                        </a:rPr>
                        <a:t>6.294.577.000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300" b="0" i="0" u="none" strike="noStrike" dirty="0">
                          <a:solidFill>
                            <a:srgbClr val="000000"/>
                          </a:solidFill>
                          <a:effectLst/>
                          <a:latin typeface="+mn-lt"/>
                        </a:rPr>
                        <a:t>18.550.491.000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66,06</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56,54</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546456833"/>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09.08.2024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10.507.486.000</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1.714.978.000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333333"/>
                          </a:solidFill>
                          <a:effectLst/>
                          <a:latin typeface="Trebuchet MS" panose="020B0703020202090204" pitchFamily="34" charset="0"/>
                        </a:rPr>
                        <a:t>6.455.227.000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300" b="0" i="0" u="none" strike="noStrike" dirty="0">
                          <a:solidFill>
                            <a:srgbClr val="000000"/>
                          </a:solidFill>
                          <a:effectLst/>
                          <a:latin typeface="+mn-lt"/>
                        </a:rPr>
                        <a:t>18.677.691.000</a:t>
                      </a:r>
                    </a:p>
                  </a:txBody>
                  <a:tcPr marL="9525" marR="9525" marT="9525"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300" b="0" dirty="0">
                          <a:latin typeface="+mn-lt"/>
                        </a:rPr>
                        <a:t>65,43</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300" b="0" dirty="0">
                          <a:latin typeface="+mn-lt"/>
                        </a:rPr>
                        <a:t>56,25</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extLst>
                  <a:ext uri="{0D108BD9-81ED-4DB2-BD59-A6C34878D82A}">
                    <a16:rowId xmlns:a16="http://schemas.microsoft.com/office/drawing/2014/main" val="1142783409"/>
                  </a:ext>
                </a:extLst>
              </a:tr>
              <a:tr h="216012">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16.08.2024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10.765.937.000</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300" b="0" i="0" u="none" strike="noStrike" kern="1200" baseline="0" dirty="0">
                          <a:solidFill>
                            <a:schemeClr val="tx1"/>
                          </a:solidFill>
                          <a:latin typeface="Trebuchet MS" panose="020B0603020202020204" pitchFamily="34" charset="0"/>
                          <a:ea typeface="+mn-ea"/>
                          <a:cs typeface="+mn-cs"/>
                        </a:rPr>
                        <a:t>1.659.744.000</a:t>
                      </a:r>
                    </a:p>
                  </a:txBody>
                  <a:tcPr marL="5715" marR="5715" marT="5715"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6.528.905.000</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18.954.586.000</a:t>
                      </a:r>
                    </a:p>
                  </a:txBody>
                  <a:tcPr marL="4892" marR="4892" marT="4892"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65,55</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56,79</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742377318"/>
                  </a:ext>
                </a:extLst>
              </a:tr>
              <a:tr h="289153">
                <a:tc>
                  <a:txBody>
                    <a:bodyPr/>
                    <a:lstStyle/>
                    <a:p>
                      <a:pPr algn="ctr"/>
                      <a:r>
                        <a:rPr lang="tr-TR" sz="1300" b="0" i="0" u="none" strike="noStrike" kern="1200" baseline="0" dirty="0">
                          <a:solidFill>
                            <a:schemeClr val="tx1"/>
                          </a:solidFill>
                          <a:latin typeface="Trebuchet MS" panose="020B0603020202020204" pitchFamily="34" charset="0"/>
                          <a:ea typeface="+mn-ea"/>
                          <a:cs typeface="+mn-cs"/>
                        </a:rPr>
                        <a:t>23.08.2024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300" b="0" dirty="0">
                          <a:effectLst/>
                        </a:rPr>
                        <a:t>10.788.369.000</a:t>
                      </a:r>
                    </a:p>
                  </a:txBody>
                  <a:tcPr marL="47625" marR="47625" marT="47625" marB="47625">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300" b="0" dirty="0">
                          <a:effectLst/>
                        </a:rPr>
                        <a:t>1.619.232.000</a:t>
                      </a:r>
                    </a:p>
                  </a:txBody>
                  <a:tcPr marL="47625" marR="47625" marT="47625" marB="47625">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300" b="0" dirty="0">
                          <a:effectLst/>
                        </a:rPr>
                        <a:t>6.715.293.000</a:t>
                      </a:r>
                    </a:p>
                  </a:txBody>
                  <a:tcPr marL="47625" marR="47625" marT="47625" marB="47625">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19.122.894.000</a:t>
                      </a:r>
                    </a:p>
                  </a:txBody>
                  <a:tcPr marL="4892" marR="4892" marT="4892"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64,88</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56,41</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2479723952"/>
                  </a:ext>
                </a:extLst>
              </a:tr>
              <a:tr h="289153">
                <a:tc>
                  <a:txBody>
                    <a:bodyPr/>
                    <a:lstStyle/>
                    <a:p>
                      <a:pPr algn="ctr"/>
                      <a:r>
                        <a:rPr lang="tr-TR" sz="1300" b="0" i="0" u="none" strike="noStrike" kern="1200" baseline="0" dirty="0">
                          <a:solidFill>
                            <a:schemeClr val="tx1"/>
                          </a:solidFill>
                          <a:latin typeface="+mn-lt"/>
                          <a:ea typeface="+mn-ea"/>
                          <a:cs typeface="+mn-cs"/>
                        </a:rPr>
                        <a:t>29.08.2024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300" b="0" i="0" u="none" strike="noStrike" kern="1200" dirty="0">
                          <a:solidFill>
                            <a:schemeClr val="tx1"/>
                          </a:solidFill>
                          <a:effectLst/>
                          <a:latin typeface="+mn-lt"/>
                          <a:ea typeface="+mn-ea"/>
                          <a:cs typeface="+mn-cs"/>
                        </a:rPr>
                        <a:t>10.754.109.000</a:t>
                      </a:r>
                      <a:endParaRPr lang="tr-TR" sz="1300" b="0" dirty="0">
                        <a:effectLst/>
                        <a:latin typeface="+mn-lt"/>
                      </a:endParaRPr>
                    </a:p>
                  </a:txBody>
                  <a:tcPr marL="47625" marR="47625" marT="47625" marB="47625">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300" b="0" i="0" u="none" strike="noStrike" kern="1200" dirty="0">
                          <a:solidFill>
                            <a:schemeClr val="tx1"/>
                          </a:solidFill>
                          <a:effectLst/>
                          <a:latin typeface="+mn-lt"/>
                          <a:ea typeface="+mn-ea"/>
                          <a:cs typeface="+mn-cs"/>
                        </a:rPr>
                        <a:t>1.594.444.000</a:t>
                      </a:r>
                      <a:endParaRPr lang="tr-TR" sz="1300" b="0" dirty="0">
                        <a:effectLst/>
                        <a:latin typeface="+mn-lt"/>
                      </a:endParaRPr>
                    </a:p>
                  </a:txBody>
                  <a:tcPr marL="47625" marR="47625" marT="47625" marB="47625">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300" b="0" i="0" u="none" strike="noStrike" kern="1200" dirty="0">
                          <a:solidFill>
                            <a:schemeClr val="tx1"/>
                          </a:solidFill>
                          <a:effectLst/>
                          <a:latin typeface="+mn-lt"/>
                          <a:ea typeface="+mn-ea"/>
                          <a:cs typeface="+mn-cs"/>
                        </a:rPr>
                        <a:t>6.687.262.000</a:t>
                      </a:r>
                      <a:endParaRPr lang="tr-TR" sz="1300" b="0" dirty="0">
                        <a:effectLst/>
                        <a:latin typeface="+mn-lt"/>
                      </a:endParaRPr>
                    </a:p>
                  </a:txBody>
                  <a:tcPr marL="47625" marR="47625" marT="47625" marB="47625">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19.035.815.000</a:t>
                      </a:r>
                    </a:p>
                  </a:txBody>
                  <a:tcPr marL="4892" marR="4892" marT="4892"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64,87</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56,49</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848034975"/>
                  </a:ext>
                </a:extLst>
              </a:tr>
              <a:tr h="289153">
                <a:tc>
                  <a:txBody>
                    <a:bodyPr/>
                    <a:lstStyle/>
                    <a:p>
                      <a:pPr algn="ctr"/>
                      <a:r>
                        <a:rPr lang="tr-TR" sz="1300" b="0" i="0" u="none" strike="noStrike" kern="1200" baseline="0" dirty="0">
                          <a:solidFill>
                            <a:schemeClr val="tx1"/>
                          </a:solidFill>
                          <a:latin typeface="+mn-lt"/>
                          <a:ea typeface="+mn-ea"/>
                          <a:cs typeface="+mn-cs"/>
                        </a:rPr>
                        <a:t>06.09.2024</a:t>
                      </a:r>
                    </a:p>
                  </a:txBody>
                  <a:tcPr marL="7144" marR="7144" marT="7144"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300" b="0" i="0" u="none" strike="noStrike" kern="1200" dirty="0">
                          <a:solidFill>
                            <a:schemeClr val="tx1"/>
                          </a:solidFill>
                          <a:effectLst/>
                          <a:latin typeface="+mn-lt"/>
                          <a:ea typeface="+mn-ea"/>
                          <a:cs typeface="+mn-cs"/>
                        </a:rPr>
                        <a:t>10.587.124.000</a:t>
                      </a:r>
                      <a:endParaRPr lang="tr-TR" sz="1300" b="0" dirty="0">
                        <a:effectLst/>
                        <a:latin typeface="+mn-lt"/>
                      </a:endParaRPr>
                    </a:p>
                  </a:txBody>
                  <a:tcPr marL="47625" marR="47625" marT="47625" marB="47625"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300" b="0" i="0" u="none" strike="noStrike" kern="1200" dirty="0">
                          <a:solidFill>
                            <a:schemeClr val="tx1"/>
                          </a:solidFill>
                          <a:effectLst/>
                          <a:latin typeface="+mn-lt"/>
                          <a:ea typeface="+mn-ea"/>
                          <a:cs typeface="+mn-cs"/>
                        </a:rPr>
                        <a:t>1.574.752.000</a:t>
                      </a:r>
                      <a:endParaRPr lang="tr-TR" sz="1300" b="0" dirty="0">
                        <a:solidFill>
                          <a:srgbClr val="FFFF00"/>
                        </a:solidFill>
                        <a:effectLst/>
                        <a:highlight>
                          <a:srgbClr val="000208"/>
                        </a:highlight>
                      </a:endParaRPr>
                    </a:p>
                  </a:txBody>
                  <a:tcPr marL="47625" marR="47625" marT="47625" marB="47625"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300" b="0" dirty="0">
                          <a:effectLst/>
                          <a:latin typeface="+mn-lt"/>
                        </a:rPr>
                        <a:t>6.716.871.000</a:t>
                      </a:r>
                    </a:p>
                  </a:txBody>
                  <a:tcPr marL="47625" marR="47625" marT="47625" marB="47625"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18.878.747.000</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64,42</a:t>
                      </a:r>
                    </a:p>
                  </a:txBody>
                  <a:tcPr marL="4892" marR="4892" marT="4892"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300" b="0" dirty="0">
                          <a:latin typeface="+mn-lt"/>
                        </a:rPr>
                        <a:t>56,07</a:t>
                      </a:r>
                    </a:p>
                  </a:txBody>
                  <a:tcPr marL="4892" marR="4892" marT="4892"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588412208"/>
                  </a:ext>
                </a:extLst>
              </a:tr>
            </a:tbl>
          </a:graphicData>
        </a:graphic>
      </p:graphicFrame>
    </p:spTree>
    <p:extLst>
      <p:ext uri="{BB962C8B-B14F-4D97-AF65-F5344CB8AC3E}">
        <p14:creationId xmlns:p14="http://schemas.microsoft.com/office/powerpoint/2010/main" val="3837819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A1DBB-E086-5493-62CA-C45977832253}"/>
            </a:ext>
          </a:extLst>
        </p:cNvPr>
        <p:cNvGrpSpPr/>
        <p:nvPr/>
      </p:nvGrpSpPr>
      <p:grpSpPr>
        <a:xfrm>
          <a:off x="0" y="0"/>
          <a:ext cx="0" cy="0"/>
          <a:chOff x="0" y="0"/>
          <a:chExt cx="0" cy="0"/>
        </a:xfrm>
      </p:grpSpPr>
      <p:sp>
        <p:nvSpPr>
          <p:cNvPr id="5" name="4 İçerik Yer Tutucusu">
            <a:extLst>
              <a:ext uri="{FF2B5EF4-FFF2-40B4-BE49-F238E27FC236}">
                <a16:creationId xmlns:a16="http://schemas.microsoft.com/office/drawing/2014/main" id="{10D790F8-14A2-5B37-7C52-8B41249B9F4F}"/>
              </a:ext>
            </a:extLst>
          </p:cNvPr>
          <p:cNvSpPr>
            <a:spLocks noGrp="1"/>
          </p:cNvSpPr>
          <p:nvPr>
            <p:ph idx="1"/>
          </p:nvPr>
        </p:nvSpPr>
        <p:spPr>
          <a:xfrm>
            <a:off x="97654" y="27709"/>
            <a:ext cx="8948692" cy="6830291"/>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000" b="1" dirty="0">
                <a:latin typeface="Times New Roman" pitchFamily="18" charset="0"/>
                <a:cs typeface="Times New Roman" pitchFamily="18" charset="0"/>
              </a:rPr>
              <a:t>TOPLAM MEVDUATLAR  (Kaynak: 27 Şubat 2025 </a:t>
            </a:r>
            <a:r>
              <a:rPr lang="tr-TR" sz="2000" b="1" dirty="0">
                <a:hlinkClick r:id="rId3"/>
              </a:rPr>
              <a:t>www.tcmb.gov.tr</a:t>
            </a:r>
            <a:r>
              <a:rPr lang="tr-TR" sz="2000" b="1" dirty="0">
                <a:latin typeface="Times New Roman" pitchFamily="18" charset="0"/>
                <a:cs typeface="Times New Roman" pitchFamily="18" charset="0"/>
              </a:rPr>
              <a:t>)</a:t>
            </a:r>
            <a:endParaRPr lang="tr-TR" sz="2000" dirty="0">
              <a:latin typeface="Times New Roman" pitchFamily="18" charset="0"/>
              <a:cs typeface="Times New Roman" pitchFamily="18" charset="0"/>
            </a:endParaRPr>
          </a:p>
        </p:txBody>
      </p:sp>
      <p:graphicFrame>
        <p:nvGraphicFramePr>
          <p:cNvPr id="4" name="Tablo 3">
            <a:extLst>
              <a:ext uri="{FF2B5EF4-FFF2-40B4-BE49-F238E27FC236}">
                <a16:creationId xmlns:a16="http://schemas.microsoft.com/office/drawing/2014/main" id="{B754B22D-5D17-BB9B-A464-CBD2BEAF202C}"/>
              </a:ext>
            </a:extLst>
          </p:cNvPr>
          <p:cNvGraphicFramePr>
            <a:graphicFrameLocks noGrp="1"/>
          </p:cNvGraphicFramePr>
          <p:nvPr>
            <p:extLst>
              <p:ext uri="{D42A27DB-BD31-4B8C-83A1-F6EECF244321}">
                <p14:modId xmlns:p14="http://schemas.microsoft.com/office/powerpoint/2010/main" val="1519182996"/>
              </p:ext>
            </p:extLst>
          </p:nvPr>
        </p:nvGraphicFramePr>
        <p:xfrm>
          <a:off x="133164" y="430735"/>
          <a:ext cx="8877672" cy="6399565"/>
        </p:xfrm>
        <a:graphic>
          <a:graphicData uri="http://schemas.openxmlformats.org/drawingml/2006/table">
            <a:tbl>
              <a:tblPr/>
              <a:tblGrid>
                <a:gridCol w="1312612">
                  <a:extLst>
                    <a:ext uri="{9D8B030D-6E8A-4147-A177-3AD203B41FA5}">
                      <a16:colId xmlns:a16="http://schemas.microsoft.com/office/drawing/2014/main" val="238172432"/>
                    </a:ext>
                  </a:extLst>
                </a:gridCol>
                <a:gridCol w="1492730">
                  <a:extLst>
                    <a:ext uri="{9D8B030D-6E8A-4147-A177-3AD203B41FA5}">
                      <a16:colId xmlns:a16="http://schemas.microsoft.com/office/drawing/2014/main" val="2058601065"/>
                    </a:ext>
                  </a:extLst>
                </a:gridCol>
                <a:gridCol w="1487392">
                  <a:extLst>
                    <a:ext uri="{9D8B030D-6E8A-4147-A177-3AD203B41FA5}">
                      <a16:colId xmlns:a16="http://schemas.microsoft.com/office/drawing/2014/main" val="4062744727"/>
                    </a:ext>
                  </a:extLst>
                </a:gridCol>
                <a:gridCol w="1462803">
                  <a:extLst>
                    <a:ext uri="{9D8B030D-6E8A-4147-A177-3AD203B41FA5}">
                      <a16:colId xmlns:a16="http://schemas.microsoft.com/office/drawing/2014/main" val="2197774225"/>
                    </a:ext>
                  </a:extLst>
                </a:gridCol>
                <a:gridCol w="1453130">
                  <a:extLst>
                    <a:ext uri="{9D8B030D-6E8A-4147-A177-3AD203B41FA5}">
                      <a16:colId xmlns:a16="http://schemas.microsoft.com/office/drawing/2014/main" val="1780801558"/>
                    </a:ext>
                  </a:extLst>
                </a:gridCol>
                <a:gridCol w="807868">
                  <a:extLst>
                    <a:ext uri="{9D8B030D-6E8A-4147-A177-3AD203B41FA5}">
                      <a16:colId xmlns:a16="http://schemas.microsoft.com/office/drawing/2014/main" val="3955868187"/>
                    </a:ext>
                  </a:extLst>
                </a:gridCol>
                <a:gridCol w="861137">
                  <a:extLst>
                    <a:ext uri="{9D8B030D-6E8A-4147-A177-3AD203B41FA5}">
                      <a16:colId xmlns:a16="http://schemas.microsoft.com/office/drawing/2014/main" val="2493623308"/>
                    </a:ext>
                  </a:extLst>
                </a:gridCol>
              </a:tblGrid>
              <a:tr h="237021">
                <a:tc gridSpan="7">
                  <a:txBody>
                    <a:bodyPr/>
                    <a:lstStyle/>
                    <a:p>
                      <a:pPr algn="ctr" rtl="0" fontAlgn="ctr"/>
                      <a:r>
                        <a:rPr lang="tr-TR" sz="1400" b="1" i="0" u="none" strike="noStrike" dirty="0">
                          <a:solidFill>
                            <a:srgbClr val="000000"/>
                          </a:solidFill>
                          <a:effectLst/>
                          <a:latin typeface="+mn-lt"/>
                        </a:rPr>
                        <a:t>27 . TOPLAM MEVDUATLAR (BİN TL)</a:t>
                      </a:r>
                    </a:p>
                  </a:txBody>
                  <a:tcPr marL="0" marR="0" marT="0" marB="0" anchor="ct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545178968"/>
                  </a:ext>
                </a:extLst>
              </a:tr>
              <a:tr h="711062">
                <a:tc rowSpan="2">
                  <a:txBody>
                    <a:bodyPr/>
                    <a:lstStyle/>
                    <a:p>
                      <a:pPr algn="ctr" rtl="0" fontAlgn="ctr"/>
                      <a:r>
                        <a:rPr lang="tr-TR" sz="1400" b="1" i="0" u="none" strike="noStrike" dirty="0">
                          <a:solidFill>
                            <a:srgbClr val="000000"/>
                          </a:solidFill>
                          <a:effectLst/>
                          <a:latin typeface="+mn-lt"/>
                        </a:rPr>
                        <a:t>TARİH </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gridSpan="2">
                  <a:txBody>
                    <a:bodyPr/>
                    <a:lstStyle/>
                    <a:p>
                      <a:pPr algn="ctr" rtl="0" fontAlgn="ctr"/>
                      <a:r>
                        <a:rPr lang="tr-TR" sz="1400" b="1" i="0" u="none" strike="noStrike">
                          <a:solidFill>
                            <a:srgbClr val="000000"/>
                          </a:solidFill>
                          <a:effectLst/>
                          <a:latin typeface="+mn-lt"/>
                        </a:rPr>
                        <a:t>TOPLAM TL MEVDUAT </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hMerge="1">
                  <a:txBody>
                    <a:bodyPr/>
                    <a:lstStyle/>
                    <a:p>
                      <a:endParaRPr lang="tr-TR"/>
                    </a:p>
                  </a:txBody>
                  <a:tcPr/>
                </a:tc>
                <a:tc rowSpan="2">
                  <a:txBody>
                    <a:bodyPr/>
                    <a:lstStyle/>
                    <a:p>
                      <a:pPr algn="ctr" rtl="0" fontAlgn="ctr"/>
                      <a:r>
                        <a:rPr lang="tr-TR" sz="1400" b="1" i="0" u="none" strike="noStrike">
                          <a:solidFill>
                            <a:srgbClr val="000000"/>
                          </a:solidFill>
                          <a:effectLst/>
                          <a:latin typeface="+mn-lt"/>
                        </a:rPr>
                        <a:t>TOPLAM YABANCI PARA MEVDUATI (TL) </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rowSpan="2">
                  <a:txBody>
                    <a:bodyPr/>
                    <a:lstStyle/>
                    <a:p>
                      <a:pPr algn="ctr" rtl="0" fontAlgn="ctr"/>
                      <a:r>
                        <a:rPr lang="tr-TR" sz="1400" b="1" i="0" u="none" strike="noStrike" dirty="0">
                          <a:solidFill>
                            <a:srgbClr val="000000"/>
                          </a:solidFill>
                          <a:effectLst/>
                          <a:latin typeface="+mn-lt"/>
                        </a:rPr>
                        <a:t>GENEL TOPLAM </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a:txBody>
                    <a:bodyPr/>
                    <a:lstStyle/>
                    <a:p>
                      <a:pPr algn="ctr" rtl="0" fontAlgn="ctr"/>
                      <a:r>
                        <a:rPr lang="tr-TR" sz="1400" b="1" i="0" u="none" strike="noStrike" dirty="0">
                          <a:solidFill>
                            <a:srgbClr val="000000"/>
                          </a:solidFill>
                          <a:effectLst/>
                          <a:latin typeface="+mn-lt"/>
                        </a:rPr>
                        <a:t>TL MEVDUAT/TOPLAM</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a:noFill/>
                    </a:lnB>
                    <a:solidFill>
                      <a:srgbClr val="FFFFCC"/>
                    </a:solidFill>
                  </a:tcPr>
                </a:tc>
                <a:tc>
                  <a:txBody>
                    <a:bodyPr/>
                    <a:lstStyle/>
                    <a:p>
                      <a:pPr algn="ctr" rtl="0" fontAlgn="ctr"/>
                      <a:r>
                        <a:rPr lang="tr-TR" sz="1400" b="1" i="0" u="none" strike="noStrike">
                          <a:solidFill>
                            <a:srgbClr val="000000"/>
                          </a:solidFill>
                          <a:effectLst/>
                          <a:latin typeface="+mn-lt"/>
                        </a:rPr>
                        <a:t>TL MEVDUAT/TOPLAM</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a:noFill/>
                    </a:lnB>
                    <a:solidFill>
                      <a:srgbClr val="FFFFCC"/>
                    </a:solidFill>
                  </a:tcPr>
                </a:tc>
                <a:extLst>
                  <a:ext uri="{0D108BD9-81ED-4DB2-BD59-A6C34878D82A}">
                    <a16:rowId xmlns:a16="http://schemas.microsoft.com/office/drawing/2014/main" val="2348115133"/>
                  </a:ext>
                </a:extLst>
              </a:tr>
              <a:tr h="474041">
                <a:tc vMerge="1">
                  <a:txBody>
                    <a:bodyPr/>
                    <a:lstStyle/>
                    <a:p>
                      <a:endParaRPr lang="tr-TR"/>
                    </a:p>
                  </a:txBody>
                  <a:tcPr/>
                </a:tc>
                <a:tc>
                  <a:txBody>
                    <a:bodyPr/>
                    <a:lstStyle/>
                    <a:p>
                      <a:pPr algn="ctr" rtl="0" fontAlgn="ctr"/>
                      <a:r>
                        <a:rPr lang="tr-TR" sz="1400" b="1" i="0" u="none" strike="noStrike">
                          <a:solidFill>
                            <a:srgbClr val="000000"/>
                          </a:solidFill>
                          <a:effectLst/>
                          <a:latin typeface="+mn-lt"/>
                        </a:rPr>
                        <a:t>TL MEVDUAT</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a:txBody>
                    <a:bodyPr/>
                    <a:lstStyle/>
                    <a:p>
                      <a:pPr algn="ctr" rtl="0" fontAlgn="ctr"/>
                      <a:r>
                        <a:rPr lang="tr-TR" sz="1400" b="1" i="0" u="none" strike="noStrike" dirty="0">
                          <a:solidFill>
                            <a:srgbClr val="000000"/>
                          </a:solidFill>
                          <a:effectLst/>
                          <a:latin typeface="+mn-lt"/>
                        </a:rPr>
                        <a:t>KKM</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vMerge="1">
                  <a:txBody>
                    <a:bodyPr/>
                    <a:lstStyle/>
                    <a:p>
                      <a:endParaRPr lang="tr-TR"/>
                    </a:p>
                  </a:txBody>
                  <a:tcPr/>
                </a:tc>
                <a:tc vMerge="1">
                  <a:txBody>
                    <a:bodyPr/>
                    <a:lstStyle/>
                    <a:p>
                      <a:endParaRPr lang="tr-TR"/>
                    </a:p>
                  </a:txBody>
                  <a:tcPr/>
                </a:tc>
                <a:tc>
                  <a:txBody>
                    <a:bodyPr/>
                    <a:lstStyle/>
                    <a:p>
                      <a:pPr algn="ctr" rtl="0" fontAlgn="ctr"/>
                      <a:r>
                        <a:rPr lang="tr-TR" sz="1400" b="1" i="0" u="none" strike="noStrike" dirty="0">
                          <a:solidFill>
                            <a:srgbClr val="000000"/>
                          </a:solidFill>
                          <a:effectLst/>
                          <a:latin typeface="+mn-lt"/>
                        </a:rPr>
                        <a:t>(KKM DAHİL) (%)</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a:noFill/>
                    </a:lnT>
                    <a:lnB w="6350" cap="flat" cmpd="sng" algn="ctr">
                      <a:solidFill>
                        <a:srgbClr val="FFC000"/>
                      </a:solidFill>
                      <a:prstDash val="solid"/>
                      <a:round/>
                      <a:headEnd type="none" w="med" len="med"/>
                      <a:tailEnd type="none" w="med" len="med"/>
                    </a:lnB>
                    <a:solidFill>
                      <a:srgbClr val="FFFFCC"/>
                    </a:solidFill>
                  </a:tcPr>
                </a:tc>
                <a:tc>
                  <a:txBody>
                    <a:bodyPr/>
                    <a:lstStyle/>
                    <a:p>
                      <a:pPr algn="ctr" rtl="0" fontAlgn="ctr"/>
                      <a:r>
                        <a:rPr lang="tr-TR" sz="1400" b="1" i="0" u="none" strike="noStrike" dirty="0">
                          <a:solidFill>
                            <a:srgbClr val="000000"/>
                          </a:solidFill>
                          <a:effectLst/>
                          <a:latin typeface="+mn-lt"/>
                        </a:rPr>
                        <a:t>(KKM HARİÇ) (%)</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a:noFill/>
                    </a:lnT>
                    <a:lnB w="6350" cap="flat" cmpd="sng" algn="ctr">
                      <a:solidFill>
                        <a:srgbClr val="FFC000"/>
                      </a:solidFill>
                      <a:prstDash val="solid"/>
                      <a:round/>
                      <a:headEnd type="none" w="med" len="med"/>
                      <a:tailEnd type="none" w="med" len="med"/>
                    </a:lnB>
                    <a:solidFill>
                      <a:srgbClr val="FFFFCC"/>
                    </a:solidFill>
                  </a:tcPr>
                </a:tc>
                <a:extLst>
                  <a:ext uri="{0D108BD9-81ED-4DB2-BD59-A6C34878D82A}">
                    <a16:rowId xmlns:a16="http://schemas.microsoft.com/office/drawing/2014/main" val="1329035998"/>
                  </a:ext>
                </a:extLst>
              </a:tr>
              <a:tr h="237021">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13.09.2024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10.985.447.000</a:t>
                      </a:r>
                      <a:endParaRPr lang="tr-TR" sz="1400" b="0" i="0" u="none" strike="noStrike" dirty="0">
                        <a:solidFill>
                          <a:srgbClr val="333333"/>
                        </a:solidFill>
                        <a:effectLst/>
                        <a:latin typeface="Trebuchet MS" panose="020B0603020202020204" pitchFamily="34" charset="0"/>
                      </a:endParaRP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400" b="0" i="0" u="none" strike="noStrike" kern="1200" dirty="0">
                          <a:solidFill>
                            <a:schemeClr val="tx1"/>
                          </a:solidFill>
                          <a:effectLst/>
                          <a:latin typeface="Trebuchet MS" panose="020B0603020202020204" pitchFamily="34" charset="0"/>
                          <a:ea typeface="+mn-ea"/>
                          <a:cs typeface="+mn-cs"/>
                        </a:rPr>
                        <a:t>1.564.311.000</a:t>
                      </a:r>
                      <a:endParaRPr lang="tr-TR" sz="1400" b="0" i="0" u="none" strike="noStrike" kern="1200" dirty="0">
                        <a:solidFill>
                          <a:srgbClr val="000000"/>
                        </a:solidFill>
                        <a:effectLst/>
                        <a:latin typeface="Trebuchet MS" panose="020B0603020202020204" pitchFamily="34" charset="0"/>
                        <a:ea typeface="+mn-ea"/>
                        <a:cs typeface="+mn-cs"/>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tr-TR" sz="1400" b="0" i="0" u="none" strike="noStrike" kern="1200" dirty="0">
                          <a:solidFill>
                            <a:schemeClr val="tx1"/>
                          </a:solidFill>
                          <a:effectLst/>
                          <a:latin typeface="Trebuchet MS" panose="020B0603020202020204" pitchFamily="34" charset="0"/>
                          <a:ea typeface="+mn-ea"/>
                          <a:cs typeface="+mn-cs"/>
                        </a:rPr>
                        <a:t>6.627.963</a:t>
                      </a:r>
                      <a:r>
                        <a:rPr lang="tr-TR" sz="1400" b="0" i="0" u="none" strike="noStrike" kern="1200" dirty="0">
                          <a:solidFill>
                            <a:srgbClr val="333333"/>
                          </a:solidFill>
                          <a:effectLst/>
                          <a:latin typeface="Trebuchet MS" panose="020B0603020202020204" pitchFamily="34" charset="0"/>
                          <a:ea typeface="+mn-ea"/>
                          <a:cs typeface="+mn-cs"/>
                        </a:rPr>
                        <a:t>.000</a:t>
                      </a:r>
                      <a:endParaRPr lang="tr-TR" sz="1400" b="0" i="0" u="none" strike="noStrike" kern="1200" dirty="0">
                        <a:solidFill>
                          <a:srgbClr val="000000"/>
                        </a:solidFill>
                        <a:effectLst/>
                        <a:latin typeface="Trebuchet MS" panose="020B0603020202020204" pitchFamily="34" charset="0"/>
                        <a:ea typeface="+mn-ea"/>
                        <a:cs typeface="+mn-cs"/>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19.177.721.000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dirty="0">
                          <a:solidFill>
                            <a:srgbClr val="000000"/>
                          </a:solidFill>
                          <a:effectLst/>
                          <a:latin typeface="Trebuchet MS" panose="020B0603020202020204" pitchFamily="34" charset="0"/>
                        </a:rPr>
                        <a:t>62,37</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panose="020B0603020202020204" pitchFamily="34" charset="0"/>
                        </a:rPr>
                        <a:t>57,28</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605307488"/>
                  </a:ext>
                </a:extLst>
              </a:tr>
              <a:tr h="237021">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20.09.2024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11.005.722.000</a:t>
                      </a:r>
                      <a:endParaRPr lang="tr-TR" sz="1400" b="0" i="0" u="none" strike="noStrike" dirty="0">
                        <a:solidFill>
                          <a:srgbClr val="333333"/>
                        </a:solidFill>
                        <a:effectLst/>
                        <a:latin typeface="Trebuchet MS" panose="020B0603020202020204" pitchFamily="34" charset="0"/>
                      </a:endParaRP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400" b="0" i="0" u="none" strike="noStrike" kern="1200" dirty="0">
                          <a:solidFill>
                            <a:schemeClr val="tx1"/>
                          </a:solidFill>
                          <a:effectLst/>
                          <a:latin typeface="Trebuchet MS" panose="020B0603020202020204" pitchFamily="34" charset="0"/>
                          <a:ea typeface="+mn-ea"/>
                          <a:cs typeface="+mn-cs"/>
                        </a:rPr>
                        <a:t>1.533.931.000</a:t>
                      </a:r>
                      <a:endParaRPr lang="tr-TR" sz="1400" b="0" i="0" u="none" strike="noStrike" kern="1200" dirty="0">
                        <a:solidFill>
                          <a:srgbClr val="000000"/>
                        </a:solidFill>
                        <a:effectLst/>
                        <a:latin typeface="Trebuchet MS" panose="020B0603020202020204" pitchFamily="34" charset="0"/>
                        <a:ea typeface="+mn-ea"/>
                        <a:cs typeface="+mn-cs"/>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6.724.448.000</a:t>
                      </a:r>
                      <a:endParaRPr lang="tr-TR" sz="1400" b="0" i="0" u="none" strike="noStrike" dirty="0">
                        <a:solidFill>
                          <a:srgbClr val="333333"/>
                        </a:solidFill>
                        <a:effectLst/>
                        <a:latin typeface="Trebuchet MS" panose="020B0603020202020204" pitchFamily="34" charset="0"/>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19.264.101.000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panose="020B0603020202020204" pitchFamily="34" charset="0"/>
                        </a:rPr>
                        <a:t>62,07</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Trebuchet MS" panose="020B0603020202020204" pitchFamily="34" charset="0"/>
                        </a:rPr>
                        <a:t>57,13</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156220099"/>
                  </a:ext>
                </a:extLst>
              </a:tr>
              <a:tr h="237021">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27.09.2024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11.241.226.000</a:t>
                      </a:r>
                      <a:endParaRPr lang="tr-TR" sz="1400" b="0" i="0" u="none" strike="noStrike" dirty="0">
                        <a:solidFill>
                          <a:srgbClr val="333333"/>
                        </a:solidFill>
                        <a:effectLst/>
                        <a:latin typeface="Trebuchet MS" panose="020B0603020202020204" pitchFamily="34" charset="0"/>
                      </a:endParaRP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chemeClr val="tx1"/>
                          </a:solidFill>
                          <a:effectLst/>
                          <a:latin typeface="Trebuchet MS" panose="020B0603020202020204" pitchFamily="34" charset="0"/>
                          <a:ea typeface="+mn-ea"/>
                          <a:cs typeface="+mn-cs"/>
                        </a:rPr>
                        <a:t>1.511.744.000</a:t>
                      </a:r>
                      <a:endParaRPr lang="tr-TR" sz="1400" b="0" i="0" u="none" strike="noStrike" kern="1200" dirty="0">
                        <a:solidFill>
                          <a:srgbClr val="000000"/>
                        </a:solidFill>
                        <a:effectLst/>
                        <a:latin typeface="Trebuchet MS" panose="020B0603020202020204" pitchFamily="34" charset="0"/>
                        <a:ea typeface="+mn-ea"/>
                        <a:cs typeface="+mn-cs"/>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6.699.246.000</a:t>
                      </a:r>
                      <a:endParaRPr lang="tr-TR" sz="1400" b="0" i="0" u="none" strike="noStrike" dirty="0">
                        <a:solidFill>
                          <a:srgbClr val="333333"/>
                        </a:solidFill>
                        <a:effectLst/>
                        <a:latin typeface="Trebuchet MS" panose="020B0603020202020204" pitchFamily="34" charset="0"/>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19.452.216.000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Trebuchet MS" panose="020B0603020202020204" pitchFamily="34" charset="0"/>
                        </a:rPr>
                        <a:t>65,56</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Trebuchet MS" panose="020B0603020202020204" pitchFamily="34" charset="0"/>
                        </a:rPr>
                        <a:t>57,78</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2819315120"/>
                  </a:ext>
                </a:extLst>
              </a:tr>
              <a:tr h="23702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04.10.2024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10.935.456.000</a:t>
                      </a:r>
                      <a:endParaRPr lang="tr-TR" sz="1400" b="0" i="0" u="none" strike="noStrike" dirty="0">
                        <a:solidFill>
                          <a:srgbClr val="333333"/>
                        </a:solidFill>
                        <a:effectLst/>
                        <a:latin typeface="Trebuchet MS" panose="020B0603020202020204" pitchFamily="34" charset="0"/>
                      </a:endParaRP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chemeClr val="tx1"/>
                          </a:solidFill>
                          <a:effectLst/>
                          <a:latin typeface="Trebuchet MS" panose="020B0603020202020204" pitchFamily="34" charset="0"/>
                          <a:ea typeface="+mn-ea"/>
                          <a:cs typeface="+mn-cs"/>
                        </a:rPr>
                        <a:t>1.490.696.000</a:t>
                      </a:r>
                      <a:endParaRPr lang="tr-TR" sz="1400" b="0" i="0" u="none" strike="noStrike" kern="1200" dirty="0">
                        <a:solidFill>
                          <a:srgbClr val="000000"/>
                        </a:solidFill>
                        <a:effectLst/>
                        <a:latin typeface="Trebuchet MS" panose="020B0603020202020204" pitchFamily="34" charset="0"/>
                        <a:ea typeface="+mn-ea"/>
                        <a:cs typeface="+mn-cs"/>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6.670.658.000</a:t>
                      </a:r>
                      <a:endParaRPr lang="tr-TR" sz="1400" b="0" i="0" u="none" strike="noStrike" dirty="0">
                        <a:solidFill>
                          <a:srgbClr val="333333"/>
                        </a:solidFill>
                        <a:effectLst/>
                        <a:latin typeface="Trebuchet MS" panose="020B0603020202020204" pitchFamily="34" charset="0"/>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19.096.810.000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65,06</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Trebuchet MS" panose="020B0603020202020204" pitchFamily="34" charset="0"/>
                        </a:rPr>
                        <a:t>57,26</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877960833"/>
                  </a:ext>
                </a:extLst>
              </a:tr>
              <a:tr h="23702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11.10.2024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11.172.854.000</a:t>
                      </a:r>
                      <a:endParaRPr lang="tr-TR" sz="1400" b="0" i="0" u="none" strike="noStrike" dirty="0">
                        <a:solidFill>
                          <a:srgbClr val="333333"/>
                        </a:solidFill>
                        <a:effectLst/>
                        <a:latin typeface="Trebuchet MS" panose="020B0603020202020204" pitchFamily="34" charset="0"/>
                      </a:endParaRP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chemeClr val="tx1"/>
                          </a:solidFill>
                          <a:effectLst/>
                          <a:latin typeface="Trebuchet MS" panose="020B0603020202020204" pitchFamily="34" charset="0"/>
                          <a:ea typeface="+mn-ea"/>
                          <a:cs typeface="+mn-cs"/>
                        </a:rPr>
                        <a:t>1.470.519.000</a:t>
                      </a:r>
                      <a:endParaRPr lang="tr-TR" sz="1400" b="0" i="0" u="none" strike="noStrike" kern="1200" dirty="0">
                        <a:solidFill>
                          <a:srgbClr val="000000"/>
                        </a:solidFill>
                        <a:effectLst/>
                        <a:latin typeface="Trebuchet MS" panose="020B0603020202020204" pitchFamily="34" charset="0"/>
                        <a:ea typeface="+mn-ea"/>
                        <a:cs typeface="+mn-cs"/>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6.559.491.000</a:t>
                      </a:r>
                      <a:endParaRPr lang="tr-TR" sz="1400" b="0" i="0" u="none" strike="noStrike" dirty="0">
                        <a:solidFill>
                          <a:srgbClr val="333333"/>
                        </a:solidFill>
                        <a:effectLst/>
                        <a:latin typeface="Trebuchet MS" panose="020B0603020202020204" pitchFamily="34" charset="0"/>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19.202.864.000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63,00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58,18</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222340778"/>
                  </a:ext>
                </a:extLst>
              </a:tr>
              <a:tr h="23702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18.10.2024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11.303.848.000</a:t>
                      </a:r>
                      <a:endParaRPr lang="tr-TR" sz="1400" b="0" i="0" u="none" strike="noStrike" dirty="0">
                        <a:solidFill>
                          <a:srgbClr val="333333"/>
                        </a:solidFill>
                        <a:effectLst/>
                        <a:latin typeface="Trebuchet MS" panose="020B0603020202020204" pitchFamily="34" charset="0"/>
                      </a:endParaRP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chemeClr val="tx1"/>
                          </a:solidFill>
                          <a:effectLst/>
                          <a:latin typeface="Trebuchet MS" panose="020B0603020202020204" pitchFamily="34" charset="0"/>
                          <a:ea typeface="+mn-ea"/>
                          <a:cs typeface="+mn-cs"/>
                        </a:rPr>
                        <a:t>1.412.183.000</a:t>
                      </a:r>
                      <a:endParaRPr lang="tr-TR" sz="1400" b="0" i="0" u="none" strike="noStrike" kern="1200" dirty="0">
                        <a:solidFill>
                          <a:srgbClr val="000000"/>
                        </a:solidFill>
                        <a:effectLst/>
                        <a:latin typeface="Trebuchet MS" panose="020B0603020202020204" pitchFamily="34" charset="0"/>
                        <a:ea typeface="+mn-ea"/>
                        <a:cs typeface="+mn-cs"/>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6.649.100.000</a:t>
                      </a:r>
                      <a:endParaRPr lang="tr-TR" sz="1400" b="0" i="0" u="none" strike="noStrike" dirty="0">
                        <a:solidFill>
                          <a:srgbClr val="333333"/>
                        </a:solidFill>
                        <a:effectLst/>
                        <a:latin typeface="Trebuchet MS" panose="020B0603020202020204" pitchFamily="34" charset="0"/>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19.365.131.000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62,97</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58,37</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471846826"/>
                  </a:ext>
                </a:extLst>
              </a:tr>
              <a:tr h="23702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25.10.2024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11.425.562.000</a:t>
                      </a:r>
                      <a:endParaRPr lang="tr-TR" sz="1400" b="0" i="0" u="none" strike="noStrike" dirty="0">
                        <a:solidFill>
                          <a:srgbClr val="333333"/>
                        </a:solidFill>
                        <a:effectLst/>
                        <a:latin typeface="Trebuchet MS" panose="020B0603020202020204" pitchFamily="34" charset="0"/>
                      </a:endParaRP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chemeClr val="tx1"/>
                          </a:solidFill>
                          <a:effectLst/>
                          <a:latin typeface="Trebuchet MS" panose="020B0603020202020204" pitchFamily="34" charset="0"/>
                          <a:ea typeface="+mn-ea"/>
                          <a:cs typeface="+mn-cs"/>
                        </a:rPr>
                        <a:t>1.374.965.000</a:t>
                      </a:r>
                      <a:endParaRPr lang="tr-TR" sz="1400" b="0" i="0" u="none" strike="noStrike" kern="1200" dirty="0">
                        <a:solidFill>
                          <a:srgbClr val="000000"/>
                        </a:solidFill>
                        <a:effectLst/>
                        <a:latin typeface="Trebuchet MS" panose="020B0603020202020204" pitchFamily="34" charset="0"/>
                        <a:ea typeface="+mn-ea"/>
                        <a:cs typeface="+mn-cs"/>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6.593.604.000</a:t>
                      </a:r>
                      <a:endParaRPr lang="tr-TR" sz="1400" b="0" i="0" u="none" strike="noStrike" dirty="0">
                        <a:solidFill>
                          <a:srgbClr val="333333"/>
                        </a:solidFill>
                        <a:effectLst/>
                        <a:latin typeface="Trebuchet MS" panose="020B0603020202020204" pitchFamily="34" charset="0"/>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19.394.131.000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63,40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58,91</a:t>
                      </a:r>
                    </a:p>
                  </a:txBody>
                  <a:tcPr marL="0" marR="0" marT="0" marB="0" anchor="b">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572233804"/>
                  </a:ext>
                </a:extLst>
              </a:tr>
              <a:tr h="23702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01.11.2024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11.432.166.000</a:t>
                      </a:r>
                      <a:endParaRPr lang="tr-TR" sz="1400" b="0" i="0" u="none" strike="noStrike" dirty="0">
                        <a:solidFill>
                          <a:srgbClr val="333333"/>
                        </a:solidFill>
                        <a:effectLst/>
                        <a:latin typeface="Trebuchet MS" panose="020B0603020202020204" pitchFamily="34" charset="0"/>
                      </a:endParaRP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chemeClr val="tx1"/>
                          </a:solidFill>
                          <a:effectLst/>
                          <a:latin typeface="Trebuchet MS" panose="020B0603020202020204" pitchFamily="34" charset="0"/>
                          <a:ea typeface="+mn-ea"/>
                          <a:cs typeface="+mn-cs"/>
                        </a:rPr>
                        <a:t>1.338.568.000</a:t>
                      </a:r>
                      <a:endParaRPr lang="tr-TR" sz="1400" b="0" i="0" u="none" strike="noStrike" kern="1200" dirty="0">
                        <a:solidFill>
                          <a:srgbClr val="000000"/>
                        </a:solidFill>
                        <a:effectLst/>
                        <a:latin typeface="Trebuchet MS" panose="020B0603020202020204" pitchFamily="34" charset="0"/>
                        <a:ea typeface="+mn-ea"/>
                        <a:cs typeface="+mn-cs"/>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kern="1200" dirty="0">
                          <a:solidFill>
                            <a:schemeClr val="tx1"/>
                          </a:solidFill>
                          <a:effectLst/>
                          <a:latin typeface="Trebuchet MS" panose="020B0603020202020204" pitchFamily="34" charset="0"/>
                          <a:ea typeface="+mn-ea"/>
                          <a:cs typeface="+mn-cs"/>
                        </a:rPr>
                        <a:t>6.594.250.000</a:t>
                      </a:r>
                      <a:endParaRPr lang="tr-TR" sz="1400" b="0" i="0" u="none" strike="noStrike" dirty="0">
                        <a:solidFill>
                          <a:srgbClr val="333333"/>
                        </a:solidFill>
                        <a:effectLst/>
                        <a:latin typeface="Trebuchet MS" panose="020B0603020202020204" pitchFamily="34" charset="0"/>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19.364.984.000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65,95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59,04</a:t>
                      </a:r>
                    </a:p>
                  </a:txBody>
                  <a:tcPr marL="0" marR="0" marT="0" marB="0" anchor="b">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954569912"/>
                  </a:ext>
                </a:extLst>
              </a:tr>
              <a:tr h="23702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08.11.2024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11.345.633.000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1.289.581.000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6.545.433.000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19.180.648.000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65,87</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59,15</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999545427"/>
                  </a:ext>
                </a:extLst>
              </a:tr>
              <a:tr h="237021">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15.11.2024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11.779.049.000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1.250.244.000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6.546.953.000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19.576.246.000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66,55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60,17</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767599500"/>
                  </a:ext>
                </a:extLst>
              </a:tr>
              <a:tr h="237021">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22.11.2024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333333"/>
                          </a:solidFill>
                          <a:effectLst/>
                          <a:latin typeface="Trebuchet MS" panose="020B0703020202090204" pitchFamily="34" charset="0"/>
                        </a:rPr>
                        <a:t>11.724.870.000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t"/>
                      <a:r>
                        <a:rPr lang="tr-TR" sz="1400" b="0" dirty="0">
                          <a:effectLst/>
                          <a:latin typeface="Trebuchet MS" panose="020B0603020202020204" pitchFamily="34" charset="0"/>
                        </a:rPr>
                        <a:t>1.223.998.000</a:t>
                      </a:r>
                    </a:p>
                  </a:txBody>
                  <a:tcPr marL="0" marR="0" marT="0" marB="0">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333333"/>
                          </a:solidFill>
                          <a:effectLst/>
                          <a:latin typeface="Trebuchet MS" panose="020B0703020202090204" pitchFamily="34" charset="0"/>
                        </a:rPr>
                        <a:t>6.550.158.000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Trebuchet MS" panose="020B0603020202020204" pitchFamily="34" charset="0"/>
                        </a:rPr>
                        <a:t>19.499.027.000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400" b="0" dirty="0">
                          <a:latin typeface="Trebuchet MS" panose="020B0603020202020204" pitchFamily="34" charset="0"/>
                        </a:rPr>
                        <a:t>66,40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400" b="0" dirty="0">
                          <a:latin typeface="Trebuchet MS" panose="020B0603020202020204" pitchFamily="34" charset="0"/>
                        </a:rPr>
                        <a:t>60,13</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extLst>
                  <a:ext uri="{0D108BD9-81ED-4DB2-BD59-A6C34878D82A}">
                    <a16:rowId xmlns:a16="http://schemas.microsoft.com/office/drawing/2014/main" val="2566370462"/>
                  </a:ext>
                </a:extLst>
              </a:tr>
              <a:tr h="237021">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29.11.2024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333333"/>
                          </a:solidFill>
                          <a:effectLst/>
                          <a:latin typeface="Trebuchet MS" panose="020B0703020202090204" pitchFamily="34" charset="0"/>
                        </a:rPr>
                        <a:t>11.613.841.000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1.198.219.000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333333"/>
                          </a:solidFill>
                          <a:effectLst/>
                          <a:latin typeface="Trebuchet MS" panose="020B0703020202090204" pitchFamily="34" charset="0"/>
                        </a:rPr>
                        <a:t>6.553.602.000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Trebuchet MS" panose="020B0603020202020204" pitchFamily="34" charset="0"/>
                        </a:rPr>
                        <a:t>19.365.663.000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400" b="0" dirty="0">
                          <a:latin typeface="Trebuchet MS" panose="020B0603020202020204" pitchFamily="34" charset="0"/>
                        </a:rPr>
                        <a:t>66,15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400" b="0" dirty="0">
                          <a:latin typeface="Trebuchet MS" panose="020B0603020202020204" pitchFamily="34" charset="0"/>
                        </a:rPr>
                        <a:t>59,97</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extLst>
                  <a:ext uri="{0D108BD9-81ED-4DB2-BD59-A6C34878D82A}">
                    <a16:rowId xmlns:a16="http://schemas.microsoft.com/office/drawing/2014/main" val="355449348"/>
                  </a:ext>
                </a:extLst>
              </a:tr>
              <a:tr h="237021">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06.12.2024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333333"/>
                          </a:solidFill>
                          <a:effectLst/>
                          <a:latin typeface="Trebuchet MS" panose="020B0603020202020204" pitchFamily="34" charset="0"/>
                        </a:rPr>
                        <a:t>11.509.272.000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t"/>
                      <a:r>
                        <a:rPr lang="tr-TR" sz="1400" b="0" dirty="0">
                          <a:effectLst/>
                          <a:latin typeface="Trebuchet MS" panose="020B0603020202020204" pitchFamily="34" charset="0"/>
                        </a:rPr>
                        <a:t>1.184.676.000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333333"/>
                          </a:solidFill>
                          <a:effectLst/>
                          <a:latin typeface="Trebuchet MS" panose="020B0603020202020204" pitchFamily="34" charset="0"/>
                        </a:rPr>
                        <a:t>6.470.236.000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Trebuchet MS" panose="020B0603020202020204" pitchFamily="34" charset="0"/>
                        </a:rPr>
                        <a:t>19.164.184.000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400" b="0" dirty="0">
                          <a:latin typeface="Trebuchet MS" panose="020B0603020202020204" pitchFamily="34" charset="0"/>
                        </a:rPr>
                        <a:t>66,23</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400" b="0" dirty="0">
                          <a:latin typeface="Trebuchet MS" panose="020B0603020202020204" pitchFamily="34" charset="0"/>
                        </a:rPr>
                        <a:t>60,05</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extLst>
                  <a:ext uri="{0D108BD9-81ED-4DB2-BD59-A6C34878D82A}">
                    <a16:rowId xmlns:a16="http://schemas.microsoft.com/office/drawing/2014/main" val="1996559795"/>
                  </a:ext>
                </a:extLst>
              </a:tr>
              <a:tr h="237021">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13.12.2024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333333"/>
                          </a:solidFill>
                          <a:effectLst/>
                          <a:latin typeface="Trebuchet MS" panose="020B0703020202090204" pitchFamily="34" charset="0"/>
                        </a:rPr>
                        <a:t>12.004.119.000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1.169.517.000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333333"/>
                          </a:solidFill>
                          <a:effectLst/>
                          <a:latin typeface="Trebuchet MS" panose="020B0703020202090204" pitchFamily="34" charset="0"/>
                        </a:rPr>
                        <a:t>6.547.157.000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Trebuchet MS" panose="020B0603020202020204" pitchFamily="34" charset="0"/>
                        </a:rPr>
                        <a:t>19.720.793.000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400" b="0" dirty="0">
                          <a:latin typeface="Trebuchet MS" panose="020B0603020202020204" pitchFamily="34" charset="0"/>
                        </a:rPr>
                        <a:t>66,80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400" b="0" dirty="0">
                          <a:latin typeface="Trebuchet MS" panose="020B0603020202020204" pitchFamily="34" charset="0"/>
                        </a:rPr>
                        <a:t>60,87</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extLst>
                  <a:ext uri="{0D108BD9-81ED-4DB2-BD59-A6C34878D82A}">
                    <a16:rowId xmlns:a16="http://schemas.microsoft.com/office/drawing/2014/main" val="2047173733"/>
                  </a:ext>
                </a:extLst>
              </a:tr>
              <a:tr h="237021">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20.12.2024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333333"/>
                          </a:solidFill>
                          <a:effectLst/>
                          <a:latin typeface="Trebuchet MS" panose="020B0703020202090204" pitchFamily="34" charset="0"/>
                        </a:rPr>
                        <a:t>12.011.343.000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1.153.481.000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333333"/>
                          </a:solidFill>
                          <a:effectLst/>
                          <a:latin typeface="Trebuchet MS" panose="020B0703020202090204" pitchFamily="34" charset="0"/>
                        </a:rPr>
                        <a:t>6.533.013.000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fontAlgn="b"/>
                      <a:r>
                        <a:rPr lang="tr-TR" sz="1400" b="0" i="0" u="none" strike="noStrike" dirty="0">
                          <a:solidFill>
                            <a:srgbClr val="000000"/>
                          </a:solidFill>
                          <a:effectLst/>
                          <a:latin typeface="Trebuchet MS" panose="020B0603020202020204" pitchFamily="34" charset="0"/>
                        </a:rPr>
                        <a:t>19.697.837.000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400" b="0" dirty="0">
                          <a:latin typeface="Trebuchet MS" panose="020B0603020202020204" pitchFamily="34" charset="0"/>
                        </a:rPr>
                        <a:t>66,83</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tc>
                  <a:txBody>
                    <a:bodyPr/>
                    <a:lstStyle/>
                    <a:p>
                      <a:pPr algn="ctr"/>
                      <a:r>
                        <a:rPr lang="tr-TR" sz="1400" b="0" dirty="0">
                          <a:latin typeface="Trebuchet MS" panose="020B0603020202020204" pitchFamily="34" charset="0"/>
                        </a:rPr>
                        <a:t>60,97</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chemeClr val="bg1"/>
                    </a:solidFill>
                  </a:tcPr>
                </a:tc>
                <a:extLst>
                  <a:ext uri="{0D108BD9-81ED-4DB2-BD59-A6C34878D82A}">
                    <a16:rowId xmlns:a16="http://schemas.microsoft.com/office/drawing/2014/main" val="1546456833"/>
                  </a:ext>
                </a:extLst>
              </a:tr>
              <a:tr h="237021">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27.12.2024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fontAlgn="b"/>
                      <a:r>
                        <a:rPr lang="tr-TR" sz="1400" b="0" i="0" u="none" strike="noStrike" dirty="0">
                          <a:solidFill>
                            <a:srgbClr val="333333"/>
                          </a:solidFill>
                          <a:effectLst/>
                          <a:latin typeface="Trebuchet MS" panose="020B0703020202090204" pitchFamily="34" charset="0"/>
                        </a:rPr>
                        <a:t>12.417.724.000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1.129.899.000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6.581.026.000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20.128.649.000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67,30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a:r>
                        <a:rPr lang="tr-TR" sz="1400" b="0" dirty="0">
                          <a:latin typeface="Trebuchet MS" panose="020B0603020202020204" pitchFamily="34" charset="0"/>
                        </a:rPr>
                        <a:t>61,69</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extLst>
                  <a:ext uri="{0D108BD9-81ED-4DB2-BD59-A6C34878D82A}">
                    <a16:rowId xmlns:a16="http://schemas.microsoft.com/office/drawing/2014/main" val="1142783409"/>
                  </a:ext>
                </a:extLst>
              </a:tr>
              <a:tr h="23702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03.01.2025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12.061.753.000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1.108.810.000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6.599.864.000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19.770.427.000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66,61</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61,09</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742377318"/>
                  </a:ext>
                </a:extLst>
              </a:tr>
              <a:tr h="23702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10.01.2025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12.250.688.000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1.085.574.000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6.572.127.000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19.908.389.000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66,98</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61,53</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755329549"/>
                  </a:ext>
                </a:extLst>
              </a:tr>
              <a:tr h="23702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17.01.2025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12.491.091.000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dirty="0">
                          <a:solidFill>
                            <a:srgbClr val="333333"/>
                          </a:solidFill>
                          <a:effectLst/>
                          <a:latin typeface="Trebuchet MS" panose="020B0703020202090204" pitchFamily="34" charset="0"/>
                        </a:rPr>
                        <a:t>1.047.475.000</a:t>
                      </a:r>
                      <a:endParaRPr lang="tr-TR" sz="1400" b="0" i="0" u="none" strike="noStrike" kern="1200" dirty="0">
                        <a:solidFill>
                          <a:srgbClr val="000000"/>
                        </a:solidFill>
                        <a:effectLst/>
                        <a:latin typeface="Trebuchet MS" panose="020B0603020202020204" pitchFamily="34" charset="0"/>
                        <a:ea typeface="+mn-ea"/>
                        <a:cs typeface="+mn-cs"/>
                      </a:endParaRP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6.635.677.000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20.174.244.000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67,10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61,91</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4090059233"/>
                  </a:ext>
                </a:extLst>
              </a:tr>
              <a:tr h="23702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24.01.2025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12.626.152.000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1.021.441.000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6.758.976.000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20.406.570.000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66,87</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61,87</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693713907"/>
                  </a:ext>
                </a:extLst>
              </a:tr>
              <a:tr h="23702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31.01.2025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12.318.948.000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996.190.000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6.729.156.000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20.044.294.000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66,42</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61,45</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4037816215"/>
                  </a:ext>
                </a:extLst>
              </a:tr>
            </a:tbl>
          </a:graphicData>
        </a:graphic>
      </p:graphicFrame>
    </p:spTree>
    <p:extLst>
      <p:ext uri="{BB962C8B-B14F-4D97-AF65-F5344CB8AC3E}">
        <p14:creationId xmlns:p14="http://schemas.microsoft.com/office/powerpoint/2010/main" val="1963365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CE309-7D50-7D33-25A4-8C15BE9F6E97}"/>
            </a:ext>
          </a:extLst>
        </p:cNvPr>
        <p:cNvGrpSpPr/>
        <p:nvPr/>
      </p:nvGrpSpPr>
      <p:grpSpPr>
        <a:xfrm>
          <a:off x="0" y="0"/>
          <a:ext cx="0" cy="0"/>
          <a:chOff x="0" y="0"/>
          <a:chExt cx="0" cy="0"/>
        </a:xfrm>
      </p:grpSpPr>
      <p:sp>
        <p:nvSpPr>
          <p:cNvPr id="5" name="4 İçerik Yer Tutucusu">
            <a:extLst>
              <a:ext uri="{FF2B5EF4-FFF2-40B4-BE49-F238E27FC236}">
                <a16:creationId xmlns:a16="http://schemas.microsoft.com/office/drawing/2014/main" id="{4D62CF64-53F6-5342-3E00-B82E02F621BA}"/>
              </a:ext>
            </a:extLst>
          </p:cNvPr>
          <p:cNvSpPr>
            <a:spLocks noGrp="1"/>
          </p:cNvSpPr>
          <p:nvPr>
            <p:ph idx="1"/>
          </p:nvPr>
        </p:nvSpPr>
        <p:spPr>
          <a:xfrm>
            <a:off x="97654" y="27709"/>
            <a:ext cx="8948692" cy="6830291"/>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000" b="1" dirty="0">
                <a:latin typeface="Times New Roman" pitchFamily="18" charset="0"/>
                <a:cs typeface="Times New Roman" pitchFamily="18" charset="0"/>
              </a:rPr>
              <a:t>TOPLAM MEVDUATLAR  (Kaynak: 3 Temmuz 2025 </a:t>
            </a:r>
            <a:r>
              <a:rPr lang="tr-TR" sz="2000" b="1" dirty="0">
                <a:hlinkClick r:id="rId3"/>
              </a:rPr>
              <a:t>www.tcmb.gov.tr</a:t>
            </a:r>
            <a:r>
              <a:rPr lang="tr-TR" sz="2000" b="1" dirty="0">
                <a:latin typeface="Times New Roman" pitchFamily="18" charset="0"/>
                <a:cs typeface="Times New Roman" pitchFamily="18" charset="0"/>
              </a:rPr>
              <a:t>)</a:t>
            </a:r>
            <a:endParaRPr lang="tr-TR" sz="2000" dirty="0">
              <a:latin typeface="Times New Roman" pitchFamily="18" charset="0"/>
              <a:cs typeface="Times New Roman" pitchFamily="18" charset="0"/>
            </a:endParaRPr>
          </a:p>
        </p:txBody>
      </p:sp>
      <p:graphicFrame>
        <p:nvGraphicFramePr>
          <p:cNvPr id="4" name="Tablo 3">
            <a:extLst>
              <a:ext uri="{FF2B5EF4-FFF2-40B4-BE49-F238E27FC236}">
                <a16:creationId xmlns:a16="http://schemas.microsoft.com/office/drawing/2014/main" id="{233457D2-96ED-D00B-10E3-0B0EEA26F02F}"/>
              </a:ext>
            </a:extLst>
          </p:cNvPr>
          <p:cNvGraphicFramePr>
            <a:graphicFrameLocks noGrp="1"/>
          </p:cNvGraphicFramePr>
          <p:nvPr>
            <p:extLst>
              <p:ext uri="{D42A27DB-BD31-4B8C-83A1-F6EECF244321}">
                <p14:modId xmlns:p14="http://schemas.microsoft.com/office/powerpoint/2010/main" val="233808842"/>
              </p:ext>
            </p:extLst>
          </p:nvPr>
        </p:nvGraphicFramePr>
        <p:xfrm>
          <a:off x="133164" y="430734"/>
          <a:ext cx="8877672" cy="6427269"/>
        </p:xfrm>
        <a:graphic>
          <a:graphicData uri="http://schemas.openxmlformats.org/drawingml/2006/table">
            <a:tbl>
              <a:tblPr/>
              <a:tblGrid>
                <a:gridCol w="1312612">
                  <a:extLst>
                    <a:ext uri="{9D8B030D-6E8A-4147-A177-3AD203B41FA5}">
                      <a16:colId xmlns:a16="http://schemas.microsoft.com/office/drawing/2014/main" val="238172432"/>
                    </a:ext>
                  </a:extLst>
                </a:gridCol>
                <a:gridCol w="1492730">
                  <a:extLst>
                    <a:ext uri="{9D8B030D-6E8A-4147-A177-3AD203B41FA5}">
                      <a16:colId xmlns:a16="http://schemas.microsoft.com/office/drawing/2014/main" val="2058601065"/>
                    </a:ext>
                  </a:extLst>
                </a:gridCol>
                <a:gridCol w="1487392">
                  <a:extLst>
                    <a:ext uri="{9D8B030D-6E8A-4147-A177-3AD203B41FA5}">
                      <a16:colId xmlns:a16="http://schemas.microsoft.com/office/drawing/2014/main" val="4062744727"/>
                    </a:ext>
                  </a:extLst>
                </a:gridCol>
                <a:gridCol w="1462803">
                  <a:extLst>
                    <a:ext uri="{9D8B030D-6E8A-4147-A177-3AD203B41FA5}">
                      <a16:colId xmlns:a16="http://schemas.microsoft.com/office/drawing/2014/main" val="2197774225"/>
                    </a:ext>
                  </a:extLst>
                </a:gridCol>
                <a:gridCol w="1453130">
                  <a:extLst>
                    <a:ext uri="{9D8B030D-6E8A-4147-A177-3AD203B41FA5}">
                      <a16:colId xmlns:a16="http://schemas.microsoft.com/office/drawing/2014/main" val="1780801558"/>
                    </a:ext>
                  </a:extLst>
                </a:gridCol>
                <a:gridCol w="807868">
                  <a:extLst>
                    <a:ext uri="{9D8B030D-6E8A-4147-A177-3AD203B41FA5}">
                      <a16:colId xmlns:a16="http://schemas.microsoft.com/office/drawing/2014/main" val="3955868187"/>
                    </a:ext>
                  </a:extLst>
                </a:gridCol>
                <a:gridCol w="861137">
                  <a:extLst>
                    <a:ext uri="{9D8B030D-6E8A-4147-A177-3AD203B41FA5}">
                      <a16:colId xmlns:a16="http://schemas.microsoft.com/office/drawing/2014/main" val="2493623308"/>
                    </a:ext>
                  </a:extLst>
                </a:gridCol>
              </a:tblGrid>
              <a:tr h="238047">
                <a:tc gridSpan="7">
                  <a:txBody>
                    <a:bodyPr/>
                    <a:lstStyle/>
                    <a:p>
                      <a:pPr algn="ctr" rtl="0" fontAlgn="ctr"/>
                      <a:r>
                        <a:rPr lang="tr-TR" sz="1400" b="1" i="0" u="none" strike="noStrike" dirty="0">
                          <a:solidFill>
                            <a:srgbClr val="000000"/>
                          </a:solidFill>
                          <a:effectLst/>
                          <a:latin typeface="+mn-lt"/>
                        </a:rPr>
                        <a:t>27 . TOPLAM MEVDUATLAR (BİN TL)</a:t>
                      </a:r>
                    </a:p>
                  </a:txBody>
                  <a:tcPr marL="0" marR="0" marT="0" marB="0" anchor="ctr">
                    <a:lnL w="190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545178968"/>
                  </a:ext>
                </a:extLst>
              </a:tr>
              <a:tr h="714141">
                <a:tc rowSpan="2">
                  <a:txBody>
                    <a:bodyPr/>
                    <a:lstStyle/>
                    <a:p>
                      <a:pPr algn="ctr" rtl="0" fontAlgn="ctr"/>
                      <a:r>
                        <a:rPr lang="tr-TR" sz="1400" b="1" i="0" u="none" strike="noStrike" dirty="0">
                          <a:solidFill>
                            <a:srgbClr val="000000"/>
                          </a:solidFill>
                          <a:effectLst/>
                          <a:latin typeface="+mn-lt"/>
                        </a:rPr>
                        <a:t>TARİH </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gridSpan="2">
                  <a:txBody>
                    <a:bodyPr/>
                    <a:lstStyle/>
                    <a:p>
                      <a:pPr algn="ctr" rtl="0" fontAlgn="ctr"/>
                      <a:r>
                        <a:rPr lang="tr-TR" sz="1400" b="1" i="0" u="none" strike="noStrike">
                          <a:solidFill>
                            <a:srgbClr val="000000"/>
                          </a:solidFill>
                          <a:effectLst/>
                          <a:latin typeface="+mn-lt"/>
                        </a:rPr>
                        <a:t>TOPLAM TL MEVDUAT </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19050" cap="flat" cmpd="sng" algn="ctr">
                      <a:solidFill>
                        <a:srgbClr val="FFC000"/>
                      </a:solidFill>
                      <a:prstDash val="solid"/>
                      <a:round/>
                      <a:headEnd type="none" w="med" len="med"/>
                      <a:tailEnd type="none" w="med" len="med"/>
                    </a:lnB>
                    <a:solidFill>
                      <a:srgbClr val="FFFFCC"/>
                    </a:solidFill>
                  </a:tcPr>
                </a:tc>
                <a:tc hMerge="1">
                  <a:txBody>
                    <a:bodyPr/>
                    <a:lstStyle/>
                    <a:p>
                      <a:endParaRPr lang="tr-TR"/>
                    </a:p>
                  </a:txBody>
                  <a:tcPr/>
                </a:tc>
                <a:tc rowSpan="2">
                  <a:txBody>
                    <a:bodyPr/>
                    <a:lstStyle/>
                    <a:p>
                      <a:pPr algn="ctr" rtl="0" fontAlgn="ctr"/>
                      <a:r>
                        <a:rPr lang="tr-TR" sz="1400" b="1" i="0" u="none" strike="noStrike">
                          <a:solidFill>
                            <a:srgbClr val="000000"/>
                          </a:solidFill>
                          <a:effectLst/>
                          <a:latin typeface="+mn-lt"/>
                        </a:rPr>
                        <a:t>TOPLAM YABANCI PARA MEVDUATI (TL) </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rowSpan="2">
                  <a:txBody>
                    <a:bodyPr/>
                    <a:lstStyle/>
                    <a:p>
                      <a:pPr algn="ctr" rtl="0" fontAlgn="ctr"/>
                      <a:r>
                        <a:rPr lang="tr-TR" sz="1400" b="1" i="0" u="none" strike="noStrike" dirty="0">
                          <a:solidFill>
                            <a:srgbClr val="000000"/>
                          </a:solidFill>
                          <a:effectLst/>
                          <a:latin typeface="+mn-lt"/>
                        </a:rPr>
                        <a:t>GENEL TOPLAM </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a:txBody>
                    <a:bodyPr/>
                    <a:lstStyle/>
                    <a:p>
                      <a:pPr algn="ctr" rtl="0" fontAlgn="ctr"/>
                      <a:r>
                        <a:rPr lang="tr-TR" sz="1400" b="1" i="0" u="none" strike="noStrike" dirty="0">
                          <a:solidFill>
                            <a:srgbClr val="000000"/>
                          </a:solidFill>
                          <a:effectLst/>
                          <a:latin typeface="+mn-lt"/>
                        </a:rPr>
                        <a:t>TL MEVDUAT/TOPLAM</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a:noFill/>
                    </a:lnB>
                    <a:solidFill>
                      <a:srgbClr val="FFFFCC"/>
                    </a:solidFill>
                  </a:tcPr>
                </a:tc>
                <a:tc>
                  <a:txBody>
                    <a:bodyPr/>
                    <a:lstStyle/>
                    <a:p>
                      <a:pPr algn="ctr" rtl="0" fontAlgn="ctr"/>
                      <a:r>
                        <a:rPr lang="tr-TR" sz="1400" b="1" i="0" u="none" strike="noStrike">
                          <a:solidFill>
                            <a:srgbClr val="000000"/>
                          </a:solidFill>
                          <a:effectLst/>
                          <a:latin typeface="+mn-lt"/>
                        </a:rPr>
                        <a:t>TL MEVDUAT/TOPLAM</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a:noFill/>
                    </a:lnB>
                    <a:solidFill>
                      <a:srgbClr val="FFFFCC"/>
                    </a:solidFill>
                  </a:tcPr>
                </a:tc>
                <a:extLst>
                  <a:ext uri="{0D108BD9-81ED-4DB2-BD59-A6C34878D82A}">
                    <a16:rowId xmlns:a16="http://schemas.microsoft.com/office/drawing/2014/main" val="2348115133"/>
                  </a:ext>
                </a:extLst>
              </a:tr>
              <a:tr h="476094">
                <a:tc vMerge="1">
                  <a:txBody>
                    <a:bodyPr/>
                    <a:lstStyle/>
                    <a:p>
                      <a:endParaRPr lang="tr-TR"/>
                    </a:p>
                  </a:txBody>
                  <a:tcPr/>
                </a:tc>
                <a:tc>
                  <a:txBody>
                    <a:bodyPr/>
                    <a:lstStyle/>
                    <a:p>
                      <a:pPr algn="ctr" rtl="0" fontAlgn="ctr"/>
                      <a:r>
                        <a:rPr lang="tr-TR" sz="1400" b="1" i="0" u="none" strike="noStrike">
                          <a:solidFill>
                            <a:srgbClr val="000000"/>
                          </a:solidFill>
                          <a:effectLst/>
                          <a:latin typeface="+mn-lt"/>
                        </a:rPr>
                        <a:t>TL MEVDUAT</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a:txBody>
                    <a:bodyPr/>
                    <a:lstStyle/>
                    <a:p>
                      <a:pPr algn="ctr" rtl="0" fontAlgn="ctr"/>
                      <a:r>
                        <a:rPr lang="tr-TR" sz="1400" b="1" i="0" u="none" strike="noStrike" dirty="0">
                          <a:solidFill>
                            <a:srgbClr val="000000"/>
                          </a:solidFill>
                          <a:effectLst/>
                          <a:latin typeface="+mn-lt"/>
                        </a:rPr>
                        <a:t>KKM</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190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CC"/>
                    </a:solidFill>
                  </a:tcPr>
                </a:tc>
                <a:tc vMerge="1">
                  <a:txBody>
                    <a:bodyPr/>
                    <a:lstStyle/>
                    <a:p>
                      <a:endParaRPr lang="tr-TR"/>
                    </a:p>
                  </a:txBody>
                  <a:tcPr/>
                </a:tc>
                <a:tc vMerge="1">
                  <a:txBody>
                    <a:bodyPr/>
                    <a:lstStyle/>
                    <a:p>
                      <a:endParaRPr lang="tr-TR"/>
                    </a:p>
                  </a:txBody>
                  <a:tcPr/>
                </a:tc>
                <a:tc>
                  <a:txBody>
                    <a:bodyPr/>
                    <a:lstStyle/>
                    <a:p>
                      <a:pPr algn="ctr" rtl="0" fontAlgn="ctr"/>
                      <a:r>
                        <a:rPr lang="tr-TR" sz="1400" b="1" i="0" u="none" strike="noStrike" dirty="0">
                          <a:solidFill>
                            <a:srgbClr val="000000"/>
                          </a:solidFill>
                          <a:effectLst/>
                          <a:latin typeface="+mn-lt"/>
                        </a:rPr>
                        <a:t>(KKM DAHİL) (%)</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a:noFill/>
                    </a:lnT>
                    <a:lnB w="6350" cap="flat" cmpd="sng" algn="ctr">
                      <a:solidFill>
                        <a:srgbClr val="FFC000"/>
                      </a:solidFill>
                      <a:prstDash val="solid"/>
                      <a:round/>
                      <a:headEnd type="none" w="med" len="med"/>
                      <a:tailEnd type="none" w="med" len="med"/>
                    </a:lnB>
                    <a:solidFill>
                      <a:srgbClr val="FFFFCC"/>
                    </a:solidFill>
                  </a:tcPr>
                </a:tc>
                <a:tc>
                  <a:txBody>
                    <a:bodyPr/>
                    <a:lstStyle/>
                    <a:p>
                      <a:pPr algn="ctr" rtl="0" fontAlgn="ctr"/>
                      <a:r>
                        <a:rPr lang="tr-TR" sz="1400" b="1" i="0" u="none" strike="noStrike" dirty="0">
                          <a:solidFill>
                            <a:srgbClr val="000000"/>
                          </a:solidFill>
                          <a:effectLst/>
                          <a:latin typeface="+mn-lt"/>
                        </a:rPr>
                        <a:t>(KKM HARİÇ) (%)</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a:noFill/>
                    </a:lnT>
                    <a:lnB w="6350" cap="flat" cmpd="sng" algn="ctr">
                      <a:solidFill>
                        <a:srgbClr val="FFC000"/>
                      </a:solidFill>
                      <a:prstDash val="solid"/>
                      <a:round/>
                      <a:headEnd type="none" w="med" len="med"/>
                      <a:tailEnd type="none" w="med" len="med"/>
                    </a:lnB>
                    <a:solidFill>
                      <a:srgbClr val="FFFFCC"/>
                    </a:solidFill>
                  </a:tcPr>
                </a:tc>
                <a:extLst>
                  <a:ext uri="{0D108BD9-81ED-4DB2-BD59-A6C34878D82A}">
                    <a16:rowId xmlns:a16="http://schemas.microsoft.com/office/drawing/2014/main" val="1329035998"/>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07.02.2025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333333"/>
                          </a:solidFill>
                          <a:effectLst/>
                          <a:latin typeface="Trebuchet MS" panose="020B0703020202090204" pitchFamily="34" charset="0"/>
                        </a:rPr>
                        <a:t>12.335.805.000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966.022.000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333333"/>
                          </a:solidFill>
                          <a:effectLst/>
                          <a:latin typeface="Trebuchet MS" panose="020B0703020202090204" pitchFamily="34" charset="0"/>
                        </a:rPr>
                        <a:t>6.918.670.000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20.220.497.000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a:r>
                        <a:rPr lang="tr-TR" sz="1400" b="0" dirty="0">
                          <a:latin typeface="Trebuchet MS" panose="020B0603020202020204" pitchFamily="34" charset="0"/>
                        </a:rPr>
                        <a:t>65,78</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a:r>
                        <a:rPr lang="tr-TR" sz="1400" b="0" dirty="0">
                          <a:latin typeface="Trebuchet MS" panose="020B0603020202020204" pitchFamily="34" charset="0"/>
                        </a:rPr>
                        <a:t>61,00</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605307488"/>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14.02.2025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333333"/>
                          </a:solidFill>
                          <a:effectLst/>
                          <a:latin typeface="Trebuchet MS" panose="020B0703020202090204" pitchFamily="34" charset="0"/>
                        </a:rPr>
                        <a:t>12.670.402.000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919.592.000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333333"/>
                          </a:solidFill>
                          <a:effectLst/>
                          <a:latin typeface="Trebuchet MS" panose="020B0703020202090204" pitchFamily="34" charset="0"/>
                        </a:rPr>
                        <a:t>7.032.478.000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fontAlgn="b"/>
                      <a:r>
                        <a:rPr lang="tr-TR" sz="1400" b="0" i="0" u="none" strike="noStrike" dirty="0">
                          <a:solidFill>
                            <a:srgbClr val="000000"/>
                          </a:solidFill>
                          <a:effectLst/>
                          <a:latin typeface="Trebuchet MS" panose="020B0603020202020204" pitchFamily="34" charset="0"/>
                        </a:rPr>
                        <a:t>20.622.472.000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a:r>
                        <a:rPr lang="tr-TR" sz="1400" b="0" dirty="0">
                          <a:latin typeface="Trebuchet MS" panose="020B0603020202020204" pitchFamily="34" charset="0"/>
                        </a:rPr>
                        <a:t>65,89</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tc>
                  <a:txBody>
                    <a:bodyPr/>
                    <a:lstStyle/>
                    <a:p>
                      <a:pPr algn="ctr"/>
                      <a:r>
                        <a:rPr lang="tr-TR" sz="1400" b="0" dirty="0">
                          <a:latin typeface="Trebuchet MS" panose="020B0603020202020204" pitchFamily="34" charset="0"/>
                        </a:rPr>
                        <a:t>61,43</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156220099"/>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21.02.2025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12.662.938.000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879.343.000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7.208.308.000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20.750.590.000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65,26</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61,02</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2819315120"/>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28.02.2025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12.692.627.000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846.578.000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7.111.114.000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20.650.319.000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65,56</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61,46</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877960833"/>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07.03.2025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12.673.864.000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825.410.000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7.323.406.000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20.822.680.000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64,82</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60,86</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222340778"/>
                  </a:ext>
                </a:extLst>
              </a:tr>
              <a:tr h="23804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14.03.2025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13.002.822.000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798.817.000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7.425.515.000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21.227.155.000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65,01</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61,25</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999545427"/>
                  </a:ext>
                </a:extLst>
              </a:tr>
              <a:tr h="23804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21.03.2025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13.026.225.000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779.004.000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7.953.065.000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21.758.294.000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63,44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59,86</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767599500"/>
                  </a:ext>
                </a:extLst>
              </a:tr>
              <a:tr h="23804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28.03.2025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13.168.818.000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400" b="0" dirty="0">
                          <a:effectLst/>
                          <a:latin typeface="Trebuchet MS" panose="020B0603020202020204" pitchFamily="34" charset="0"/>
                        </a:rPr>
                        <a:t>758.446.000</a:t>
                      </a:r>
                    </a:p>
                  </a:txBody>
                  <a:tcPr marL="0" marR="0" marT="0" marB="0">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7.954.894.000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21.882.158.000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63,64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60,18</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2566370462"/>
                  </a:ext>
                </a:extLst>
              </a:tr>
              <a:tr h="23804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04.04.2025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12.832.776.000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744.292.000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8.145.429.000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21.722.498.000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62,50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59,07</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55449348"/>
                  </a:ext>
                </a:extLst>
              </a:tr>
              <a:tr h="23804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11.04.2025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603020202020204" pitchFamily="34" charset="0"/>
                        </a:rPr>
                        <a:t>13.030.144.000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400" b="0" dirty="0">
                          <a:effectLst/>
                          <a:latin typeface="Trebuchet MS" panose="020B0603020202020204" pitchFamily="34" charset="0"/>
                        </a:rPr>
                        <a:t>728.090.000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603020202020204" pitchFamily="34" charset="0"/>
                        </a:rPr>
                        <a:t>8.242.683.000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22.000.917.000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62,53</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59,22</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996559795"/>
                  </a:ext>
                </a:extLst>
              </a:tr>
              <a:tr h="23804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18.04.2025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603020202020204" pitchFamily="34" charset="0"/>
                        </a:rPr>
                        <a:t>13.105.378.000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t"/>
                      <a:r>
                        <a:rPr lang="tr-TR" sz="1400" b="0" dirty="0">
                          <a:effectLst/>
                          <a:latin typeface="Trebuchet MS" panose="020B0603020202020204" pitchFamily="34" charset="0"/>
                        </a:rPr>
                        <a:t>706.585.000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603020202020204" pitchFamily="34" charset="0"/>
                        </a:rPr>
                        <a:t>8.444.282.000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22.256.246.000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62,05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58,88</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2047173733"/>
                  </a:ext>
                </a:extLst>
              </a:tr>
              <a:tr h="23804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25.04.2025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fontAlgn="b"/>
                      <a:r>
                        <a:rPr lang="tr-TR" sz="1400" b="0" i="0" u="none" strike="noStrike" dirty="0">
                          <a:solidFill>
                            <a:srgbClr val="333333"/>
                          </a:solidFill>
                          <a:effectLst/>
                          <a:latin typeface="Trebuchet MS" panose="020B0703020202090204" pitchFamily="34" charset="0"/>
                        </a:rPr>
                        <a:t>13.061.468.000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685.155.000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8.487.336.000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22.233.960.000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61,82</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a:r>
                        <a:rPr lang="tr-TR" sz="1400" b="0" dirty="0">
                          <a:latin typeface="Trebuchet MS" panose="020B0603020202020204" pitchFamily="34" charset="0"/>
                        </a:rPr>
                        <a:t>58,74</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extLst>
                  <a:ext uri="{0D108BD9-81ED-4DB2-BD59-A6C34878D82A}">
                    <a16:rowId xmlns:a16="http://schemas.microsoft.com/office/drawing/2014/main" val="1546456833"/>
                  </a:ext>
                </a:extLst>
              </a:tr>
              <a:tr h="23804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02.05.2025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13.087.719.000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659.723.000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8.456.219.000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22.203.661.000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61,91</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58,94</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142783409"/>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09.05.2025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13.058.503.000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625.886.000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8.473.462.000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22.157.852.000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61,75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58,93</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742377318"/>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16.05.2025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13.501.066.000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596.087.000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8.425.568.000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22.522.721.000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62,59</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59,94</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1755329549"/>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23.05.2025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13.472.464.000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584.658.000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8.546.082.000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22.603.204.000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62,19</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59,60</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4090059233"/>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30.05.2025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13.551.289.000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576.225.000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8.544.307.000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22.671.821.000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62,31</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59,77</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693713907"/>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05.06.2025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13.503.660.000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571.515.000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8.499.615.000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22.574.791.000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62,34</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59,81</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4037816215"/>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13.06.2025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13.937.540.000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566.320.000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8.730.658.000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23.234.519.000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62,42</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59,98</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483616327"/>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20.06.2025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13.980.422.000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559.323.000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333333"/>
                          </a:solidFill>
                          <a:effectLst/>
                          <a:latin typeface="Trebuchet MS" panose="020B0703020202090204" pitchFamily="34" charset="0"/>
                        </a:rPr>
                        <a:t>8.724.422.000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fontAlgn="b"/>
                      <a:r>
                        <a:rPr lang="tr-TR" sz="1400" b="0" i="0" u="none" strike="noStrike" dirty="0">
                          <a:solidFill>
                            <a:srgbClr val="000000"/>
                          </a:solidFill>
                          <a:effectLst/>
                          <a:latin typeface="Trebuchet MS" panose="020B0603020202020204" pitchFamily="34" charset="0"/>
                        </a:rPr>
                        <a:t>23.264.168.000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62,49</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tc>
                  <a:txBody>
                    <a:bodyPr/>
                    <a:lstStyle/>
                    <a:p>
                      <a:pPr algn="ctr"/>
                      <a:r>
                        <a:rPr lang="tr-TR" sz="1400" b="0" dirty="0">
                          <a:latin typeface="Trebuchet MS" panose="020B0603020202020204" pitchFamily="34" charset="0"/>
                        </a:rPr>
                        <a:t>60,09</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noFill/>
                  </a:tcPr>
                </a:tc>
                <a:extLst>
                  <a:ext uri="{0D108BD9-81ED-4DB2-BD59-A6C34878D82A}">
                    <a16:rowId xmlns:a16="http://schemas.microsoft.com/office/drawing/2014/main" val="3832976846"/>
                  </a:ext>
                </a:extLst>
              </a:tr>
              <a:tr h="23804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kern="1200" dirty="0">
                          <a:solidFill>
                            <a:srgbClr val="000000"/>
                          </a:solidFill>
                          <a:effectLst/>
                          <a:latin typeface="Trebuchet MS" panose="020B0603020202020204" pitchFamily="34" charset="0"/>
                          <a:ea typeface="+mn-ea"/>
                          <a:cs typeface="+mn-cs"/>
                        </a:rPr>
                        <a:t>27.06.2025</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fontAlgn="b"/>
                      <a:r>
                        <a:rPr lang="tr-TR" sz="1400" b="1" i="0" u="none" strike="noStrike" dirty="0">
                          <a:solidFill>
                            <a:srgbClr val="333333"/>
                          </a:solidFill>
                          <a:effectLst/>
                          <a:latin typeface="Trebuchet MS" panose="020B0703020202090204" pitchFamily="34" charset="0"/>
                        </a:rPr>
                        <a:t>14.332.164.000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fontAlgn="ctr"/>
                      <a:r>
                        <a:rPr lang="tr-TR" sz="1400" b="1" i="0" u="none" strike="noStrike" kern="1200" dirty="0">
                          <a:solidFill>
                            <a:srgbClr val="000000"/>
                          </a:solidFill>
                          <a:effectLst/>
                          <a:latin typeface="Trebuchet MS" panose="020B0603020202020204" pitchFamily="34" charset="0"/>
                          <a:ea typeface="+mn-ea"/>
                          <a:cs typeface="+mn-cs"/>
                        </a:rPr>
                        <a:t>543.826.000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fontAlgn="b"/>
                      <a:r>
                        <a:rPr lang="tr-TR" sz="1400" b="1" i="0" u="none" strike="noStrike" dirty="0">
                          <a:solidFill>
                            <a:srgbClr val="333333"/>
                          </a:solidFill>
                          <a:effectLst/>
                          <a:latin typeface="Trebuchet MS" panose="020B0703020202090204" pitchFamily="34" charset="0"/>
                        </a:rPr>
                        <a:t>8.799.906.000</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fontAlgn="b"/>
                      <a:r>
                        <a:rPr lang="tr-TR" sz="1400" b="1" i="0" u="none" strike="noStrike" dirty="0">
                          <a:solidFill>
                            <a:srgbClr val="000000"/>
                          </a:solidFill>
                          <a:effectLst/>
                          <a:latin typeface="Trebuchet MS" panose="020B0603020202020204" pitchFamily="34" charset="0"/>
                        </a:rPr>
                        <a:t>23.675.897.000</a:t>
                      </a:r>
                    </a:p>
                  </a:txBody>
                  <a:tcPr marL="0" marR="0" marT="0" marB="0" anchor="b">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a:r>
                        <a:rPr lang="tr-TR" sz="1400" b="1" dirty="0">
                          <a:latin typeface="Trebuchet MS" panose="020B0603020202020204" pitchFamily="34" charset="0"/>
                        </a:rPr>
                        <a:t>62,83</a:t>
                      </a:r>
                    </a:p>
                  </a:txBody>
                  <a:tcPr marL="0" marR="0" marT="0" marB="0" anchor="ctr">
                    <a:lnL w="6350" cap="flat" cmpd="sng" algn="ctr">
                      <a:solidFill>
                        <a:srgbClr val="FFC000"/>
                      </a:solidFill>
                      <a:prstDash val="solid"/>
                      <a:round/>
                      <a:headEnd type="none" w="med" len="med"/>
                      <a:tailEnd type="none" w="med" len="med"/>
                    </a:lnL>
                    <a:lnR w="63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tc>
                  <a:txBody>
                    <a:bodyPr/>
                    <a:lstStyle/>
                    <a:p>
                      <a:pPr algn="ctr"/>
                      <a:r>
                        <a:rPr lang="tr-TR" sz="1400" b="1" dirty="0">
                          <a:latin typeface="Trebuchet MS" panose="020B0603020202020204" pitchFamily="34" charset="0"/>
                        </a:rPr>
                        <a:t>60,53</a:t>
                      </a:r>
                    </a:p>
                  </a:txBody>
                  <a:tcPr marL="0" marR="0" marT="0" marB="0" anchor="ctr">
                    <a:lnL w="6350" cap="flat" cmpd="sng" algn="ctr">
                      <a:solidFill>
                        <a:srgbClr val="FFC000"/>
                      </a:solidFill>
                      <a:prstDash val="solid"/>
                      <a:round/>
                      <a:headEnd type="none" w="med" len="med"/>
                      <a:tailEnd type="none" w="med" len="med"/>
                    </a:lnL>
                    <a:lnR w="19050" cap="flat" cmpd="sng" algn="ctr">
                      <a:solidFill>
                        <a:srgbClr val="FFC000"/>
                      </a:solidFill>
                      <a:prstDash val="solid"/>
                      <a:round/>
                      <a:headEnd type="none" w="med" len="med"/>
                      <a:tailEnd type="none" w="med" len="med"/>
                    </a:lnR>
                    <a:lnT w="6350" cap="flat" cmpd="sng" algn="ctr">
                      <a:solidFill>
                        <a:srgbClr val="FFC000"/>
                      </a:solidFill>
                      <a:prstDash val="solid"/>
                      <a:round/>
                      <a:headEnd type="none" w="med" len="med"/>
                      <a:tailEnd type="none" w="med" len="med"/>
                    </a:lnT>
                    <a:lnB w="6350" cap="flat" cmpd="sng" algn="ctr">
                      <a:solidFill>
                        <a:srgbClr val="FFC000"/>
                      </a:solidFill>
                      <a:prstDash val="solid"/>
                      <a:round/>
                      <a:headEnd type="none" w="med" len="med"/>
                      <a:tailEnd type="none" w="med" len="med"/>
                    </a:lnB>
                    <a:solidFill>
                      <a:srgbClr val="FFFF00"/>
                    </a:solidFill>
                  </a:tcPr>
                </a:tc>
                <a:extLst>
                  <a:ext uri="{0D108BD9-81ED-4DB2-BD59-A6C34878D82A}">
                    <a16:rowId xmlns:a16="http://schemas.microsoft.com/office/drawing/2014/main" val="1872526283"/>
                  </a:ext>
                </a:extLst>
              </a:tr>
            </a:tbl>
          </a:graphicData>
        </a:graphic>
      </p:graphicFrame>
    </p:spTree>
    <p:extLst>
      <p:ext uri="{BB962C8B-B14F-4D97-AF65-F5344CB8AC3E}">
        <p14:creationId xmlns:p14="http://schemas.microsoft.com/office/powerpoint/2010/main" val="4292685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160988"/>
            <a:ext cx="8229600" cy="818068"/>
          </a:xfrm>
          <a:solidFill>
            <a:srgbClr val="FEFEB4"/>
          </a:solidFill>
          <a:ln>
            <a:solidFill>
              <a:schemeClr val="accent1"/>
            </a:solidFill>
          </a:ln>
        </p:spPr>
        <p:txBody>
          <a:bodyPr>
            <a:normAutofit fontScale="90000"/>
          </a:bodyPr>
          <a:lstStyle/>
          <a:p>
            <a:r>
              <a:rPr lang="tr-TR" sz="3200" b="1" dirty="0">
                <a:latin typeface="Times New Roman" pitchFamily="18" charset="0"/>
                <a:cs typeface="Times New Roman" pitchFamily="18" charset="0"/>
              </a:rPr>
              <a:t>TOPLAM  TL  MEVDUAT  GRAFİĞİ ( TL )                     ( 2010 – 2025 ) (KKM HARİÇ)</a:t>
            </a:r>
            <a:endParaRPr lang="tr-TR" sz="3200" dirty="0"/>
          </a:p>
        </p:txBody>
      </p:sp>
      <p:graphicFrame>
        <p:nvGraphicFramePr>
          <p:cNvPr id="4" name="Grafik 3"/>
          <p:cNvGraphicFramePr>
            <a:graphicFrameLocks/>
          </p:cNvGraphicFramePr>
          <p:nvPr>
            <p:extLst>
              <p:ext uri="{D42A27DB-BD31-4B8C-83A1-F6EECF244321}">
                <p14:modId xmlns:p14="http://schemas.microsoft.com/office/powerpoint/2010/main" val="2824566713"/>
              </p:ext>
            </p:extLst>
          </p:nvPr>
        </p:nvGraphicFramePr>
        <p:xfrm>
          <a:off x="228600" y="1516485"/>
          <a:ext cx="8686800" cy="51805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0785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Başlık"/>
          <p:cNvSpPr>
            <a:spLocks noGrp="1"/>
          </p:cNvSpPr>
          <p:nvPr>
            <p:ph type="title"/>
          </p:nvPr>
        </p:nvSpPr>
        <p:spPr>
          <a:xfrm>
            <a:off x="457200" y="274638"/>
            <a:ext cx="8258204" cy="826193"/>
          </a:xfrm>
          <a:solidFill>
            <a:srgbClr val="FEFEB4"/>
          </a:solidFill>
          <a:ln>
            <a:solidFill>
              <a:schemeClr val="accent1"/>
            </a:solidFill>
          </a:ln>
        </p:spPr>
        <p:txBody>
          <a:bodyPr>
            <a:normAutofit fontScale="90000"/>
          </a:bodyPr>
          <a:lstStyle/>
          <a:p>
            <a:r>
              <a:rPr lang="tr-TR" sz="3200" b="1" dirty="0">
                <a:latin typeface="Times New Roman" pitchFamily="18" charset="0"/>
                <a:cs typeface="Times New Roman" pitchFamily="18" charset="0"/>
              </a:rPr>
              <a:t>TOPLAM MEVDUATLAR İÇİNDE </a:t>
            </a:r>
            <a:br>
              <a:rPr lang="tr-TR" sz="3200" b="1" dirty="0">
                <a:latin typeface="Times New Roman" pitchFamily="18" charset="0"/>
                <a:cs typeface="Times New Roman" pitchFamily="18" charset="0"/>
              </a:rPr>
            </a:br>
            <a:r>
              <a:rPr lang="tr-TR" sz="3200" b="1" dirty="0">
                <a:latin typeface="Times New Roman" pitchFamily="18" charset="0"/>
                <a:cs typeface="Times New Roman" pitchFamily="18" charset="0"/>
              </a:rPr>
              <a:t>TL MEVDUATININ ORANI (%) (KKM DAHİL)</a:t>
            </a:r>
            <a:endParaRPr lang="tr-TR" sz="3200" dirty="0"/>
          </a:p>
        </p:txBody>
      </p:sp>
      <p:graphicFrame>
        <p:nvGraphicFramePr>
          <p:cNvPr id="5" name="Grafik 4"/>
          <p:cNvGraphicFramePr>
            <a:graphicFrameLocks/>
          </p:cNvGraphicFramePr>
          <p:nvPr>
            <p:extLst>
              <p:ext uri="{D42A27DB-BD31-4B8C-83A1-F6EECF244321}">
                <p14:modId xmlns:p14="http://schemas.microsoft.com/office/powerpoint/2010/main" val="2377220035"/>
              </p:ext>
            </p:extLst>
          </p:nvPr>
        </p:nvGraphicFramePr>
        <p:xfrm>
          <a:off x="218940" y="1278385"/>
          <a:ext cx="8628845" cy="54057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04117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algn="ctr">
              <a:buNone/>
              <a:defRPr lang="en-US" sz="2160" b="1" i="0" u="none" strike="noStrike" kern="1200" baseline="0">
                <a:solidFill>
                  <a:prstClr val="black"/>
                </a:solidFill>
                <a:latin typeface="+mn-lt"/>
                <a:ea typeface="+mn-ea"/>
                <a:cs typeface="+mn-cs"/>
              </a:defRPr>
            </a:pPr>
            <a:r>
              <a:rPr lang="tr-TR" sz="2400" dirty="0"/>
              <a:t>TÜRKİYE  BÜYÜME  ORANLARI (Yıllık)</a:t>
            </a:r>
          </a:p>
          <a:p>
            <a:pPr algn="ctr">
              <a:buNone/>
              <a:defRPr lang="en-US" sz="2160" b="1" i="0" u="none" strike="noStrike" kern="1200" baseline="0">
                <a:solidFill>
                  <a:prstClr val="black"/>
                </a:solidFill>
                <a:latin typeface="+mn-lt"/>
                <a:ea typeface="+mn-ea"/>
                <a:cs typeface="+mn-cs"/>
              </a:defRPr>
            </a:pPr>
            <a:r>
              <a:rPr lang="tr-TR" sz="2400" dirty="0"/>
              <a:t> </a:t>
            </a:r>
            <a:r>
              <a:rPr lang="tr-TR" sz="2800" dirty="0"/>
              <a:t>1998-2024</a:t>
            </a:r>
            <a:endParaRPr lang="tr-TR" sz="2400" dirty="0"/>
          </a:p>
        </p:txBody>
      </p:sp>
      <p:graphicFrame>
        <p:nvGraphicFramePr>
          <p:cNvPr id="5" name="4 Grafik"/>
          <p:cNvGraphicFramePr/>
          <p:nvPr>
            <p:extLst>
              <p:ext uri="{D42A27DB-BD31-4B8C-83A1-F6EECF244321}">
                <p14:modId xmlns:p14="http://schemas.microsoft.com/office/powerpoint/2010/main" val="2595151459"/>
              </p:ext>
            </p:extLst>
          </p:nvPr>
        </p:nvGraphicFramePr>
        <p:xfrm>
          <a:off x="323557" y="1223890"/>
          <a:ext cx="8426547" cy="53062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32170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r>
              <a:rPr lang="tr-TR" b="1" dirty="0">
                <a:latin typeface="Times New Roman" pitchFamily="18" charset="0"/>
                <a:cs typeface="Times New Roman" pitchFamily="18" charset="0"/>
              </a:rPr>
              <a:t>11.</a:t>
            </a:r>
          </a:p>
          <a:p>
            <a:pPr marL="457200" indent="-457200" algn="ctr" fontAlgn="base">
              <a:buNone/>
            </a:pPr>
            <a:r>
              <a:rPr lang="tr-TR" sz="3200" b="1" dirty="0">
                <a:latin typeface="Times New Roman" pitchFamily="18" charset="0"/>
                <a:cs typeface="Times New Roman" pitchFamily="18" charset="0"/>
              </a:rPr>
              <a:t>TÜRKİYE TURİZM GELİRİ</a:t>
            </a:r>
          </a:p>
          <a:p>
            <a:pPr marL="457200" indent="-457200" algn="ctr" fontAlgn="base">
              <a:buClrTx/>
              <a:buNone/>
            </a:pPr>
            <a:r>
              <a:rPr lang="tr-TR" sz="3200" b="1" dirty="0">
                <a:latin typeface="Times New Roman" pitchFamily="18" charset="0"/>
                <a:cs typeface="Times New Roman" pitchFamily="18" charset="0"/>
              </a:rPr>
              <a:t>VE</a:t>
            </a:r>
            <a:endParaRPr lang="tr-TR"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TÜRKİYE’ YE GELEN </a:t>
            </a:r>
          </a:p>
          <a:p>
            <a:pPr marL="457200" indent="-457200" algn="ctr" fontAlgn="base">
              <a:buClrTx/>
              <a:buNone/>
            </a:pPr>
            <a:r>
              <a:rPr lang="tr-TR" sz="3600" b="1" dirty="0">
                <a:latin typeface="Times New Roman" pitchFamily="18" charset="0"/>
                <a:cs typeface="Times New Roman" pitchFamily="18" charset="0"/>
              </a:rPr>
              <a:t>TURİST SAYISI </a:t>
            </a:r>
          </a:p>
          <a:p>
            <a:pPr marL="457200" indent="-457200" algn="ctr" fontAlgn="base">
              <a:buClrTx/>
              <a:buNone/>
            </a:pPr>
            <a:r>
              <a:rPr lang="tr-TR" sz="3600" b="1" dirty="0">
                <a:latin typeface="Times New Roman" pitchFamily="18" charset="0"/>
                <a:cs typeface="Times New Roman" pitchFamily="18" charset="0"/>
              </a:rPr>
              <a:t> </a:t>
            </a:r>
          </a:p>
        </p:txBody>
      </p:sp>
    </p:spTree>
    <p:extLst>
      <p:ext uri="{BB962C8B-B14F-4D97-AF65-F5344CB8AC3E}">
        <p14:creationId xmlns:p14="http://schemas.microsoft.com/office/powerpoint/2010/main" val="132061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0" y="0"/>
            <a:ext cx="9144000" cy="6858000"/>
          </a:xfrm>
        </p:spPr>
        <p:style>
          <a:lnRef idx="2">
            <a:schemeClr val="dk1"/>
          </a:lnRef>
          <a:fillRef idx="1">
            <a:schemeClr val="lt1"/>
          </a:fillRef>
          <a:effectRef idx="0">
            <a:schemeClr val="dk1"/>
          </a:effectRef>
          <a:fontRef idx="minor">
            <a:schemeClr val="dk1"/>
          </a:fontRef>
        </p:style>
        <p:txBody>
          <a:bodyPr>
            <a:normAutofit/>
          </a:bodyPr>
          <a:lstStyle/>
          <a:p>
            <a:pPr marL="514350" indent="-514350" algn="ctr">
              <a:buClrTx/>
              <a:buNone/>
            </a:pPr>
            <a:r>
              <a:rPr lang="tr-TR" sz="2400" b="1" dirty="0">
                <a:latin typeface="Times New Roman" pitchFamily="18" charset="0"/>
                <a:cs typeface="Times New Roman" pitchFamily="18" charset="0"/>
              </a:rPr>
              <a:t>TÜRKİYE TURİZM GELİRİ</a:t>
            </a:r>
          </a:p>
          <a:p>
            <a:pPr marL="514350" indent="-514350" algn="ctr">
              <a:buNone/>
            </a:pPr>
            <a:r>
              <a:rPr lang="tr-TR" sz="2400" b="1" dirty="0">
                <a:latin typeface="Times New Roman" pitchFamily="18" charset="0"/>
                <a:cs typeface="Times New Roman" pitchFamily="18" charset="0"/>
              </a:rPr>
              <a:t>       (Kaynak: 1 Mayıs 2025 </a:t>
            </a:r>
            <a:r>
              <a:rPr lang="tr-TR" sz="2400" b="1" dirty="0">
                <a:solidFill>
                  <a:srgbClr val="1D1DFF"/>
                </a:solidFill>
                <a:latin typeface="Times New Roman" pitchFamily="18" charset="0"/>
                <a:cs typeface="Times New Roman" pitchFamily="18" charset="0"/>
              </a:rPr>
              <a:t>www.yigm.ktb.gov.tr</a:t>
            </a:r>
            <a:r>
              <a:rPr lang="tr-TR" sz="2400" b="1" dirty="0">
                <a:latin typeface="Times New Roman" pitchFamily="18" charset="0"/>
                <a:cs typeface="Times New Roman" pitchFamily="18" charset="0"/>
              </a:rPr>
              <a:t>)</a:t>
            </a:r>
            <a:endParaRPr lang="tr-TR" sz="2200" dirty="0">
              <a:latin typeface="Times New Roman" pitchFamily="18" charset="0"/>
              <a:cs typeface="Times New Roman" pitchFamily="18" charset="0"/>
            </a:endParaRPr>
          </a:p>
        </p:txBody>
      </p:sp>
      <p:graphicFrame>
        <p:nvGraphicFramePr>
          <p:cNvPr id="5" name="4 Tablo"/>
          <p:cNvGraphicFramePr>
            <a:graphicFrameLocks noGrp="1"/>
          </p:cNvGraphicFramePr>
          <p:nvPr>
            <p:extLst>
              <p:ext uri="{D42A27DB-BD31-4B8C-83A1-F6EECF244321}">
                <p14:modId xmlns:p14="http://schemas.microsoft.com/office/powerpoint/2010/main" val="4027687144"/>
              </p:ext>
            </p:extLst>
          </p:nvPr>
        </p:nvGraphicFramePr>
        <p:xfrm>
          <a:off x="40638" y="833120"/>
          <a:ext cx="9055772" cy="5927899"/>
        </p:xfrm>
        <a:graphic>
          <a:graphicData uri="http://schemas.openxmlformats.org/drawingml/2006/table">
            <a:tbl>
              <a:tblPr>
                <a:effectLst/>
              </a:tblPr>
              <a:tblGrid>
                <a:gridCol w="755179">
                  <a:extLst>
                    <a:ext uri="{9D8B030D-6E8A-4147-A177-3AD203B41FA5}">
                      <a16:colId xmlns:a16="http://schemas.microsoft.com/office/drawing/2014/main" val="20000"/>
                    </a:ext>
                  </a:extLst>
                </a:gridCol>
                <a:gridCol w="755179">
                  <a:extLst>
                    <a:ext uri="{9D8B030D-6E8A-4147-A177-3AD203B41FA5}">
                      <a16:colId xmlns:a16="http://schemas.microsoft.com/office/drawing/2014/main" val="20001"/>
                    </a:ext>
                  </a:extLst>
                </a:gridCol>
                <a:gridCol w="755179">
                  <a:extLst>
                    <a:ext uri="{9D8B030D-6E8A-4147-A177-3AD203B41FA5}">
                      <a16:colId xmlns:a16="http://schemas.microsoft.com/office/drawing/2014/main" val="20002"/>
                    </a:ext>
                  </a:extLst>
                </a:gridCol>
                <a:gridCol w="755179">
                  <a:extLst>
                    <a:ext uri="{9D8B030D-6E8A-4147-A177-3AD203B41FA5}">
                      <a16:colId xmlns:a16="http://schemas.microsoft.com/office/drawing/2014/main" val="20003"/>
                    </a:ext>
                  </a:extLst>
                </a:gridCol>
                <a:gridCol w="755179">
                  <a:extLst>
                    <a:ext uri="{9D8B030D-6E8A-4147-A177-3AD203B41FA5}">
                      <a16:colId xmlns:a16="http://schemas.microsoft.com/office/drawing/2014/main" val="20004"/>
                    </a:ext>
                  </a:extLst>
                </a:gridCol>
                <a:gridCol w="755179">
                  <a:extLst>
                    <a:ext uri="{9D8B030D-6E8A-4147-A177-3AD203B41FA5}">
                      <a16:colId xmlns:a16="http://schemas.microsoft.com/office/drawing/2014/main" val="20005"/>
                    </a:ext>
                  </a:extLst>
                </a:gridCol>
                <a:gridCol w="755179">
                  <a:extLst>
                    <a:ext uri="{9D8B030D-6E8A-4147-A177-3AD203B41FA5}">
                      <a16:colId xmlns:a16="http://schemas.microsoft.com/office/drawing/2014/main" val="20006"/>
                    </a:ext>
                  </a:extLst>
                </a:gridCol>
                <a:gridCol w="755179">
                  <a:extLst>
                    <a:ext uri="{9D8B030D-6E8A-4147-A177-3AD203B41FA5}">
                      <a16:colId xmlns:a16="http://schemas.microsoft.com/office/drawing/2014/main" val="20007"/>
                    </a:ext>
                  </a:extLst>
                </a:gridCol>
                <a:gridCol w="755179">
                  <a:extLst>
                    <a:ext uri="{9D8B030D-6E8A-4147-A177-3AD203B41FA5}">
                      <a16:colId xmlns:a16="http://schemas.microsoft.com/office/drawing/2014/main" val="20008"/>
                    </a:ext>
                  </a:extLst>
                </a:gridCol>
                <a:gridCol w="748803">
                  <a:extLst>
                    <a:ext uri="{9D8B030D-6E8A-4147-A177-3AD203B41FA5}">
                      <a16:colId xmlns:a16="http://schemas.microsoft.com/office/drawing/2014/main" val="20009"/>
                    </a:ext>
                  </a:extLst>
                </a:gridCol>
                <a:gridCol w="755179">
                  <a:extLst>
                    <a:ext uri="{9D8B030D-6E8A-4147-A177-3AD203B41FA5}">
                      <a16:colId xmlns:a16="http://schemas.microsoft.com/office/drawing/2014/main" val="97990062"/>
                    </a:ext>
                  </a:extLst>
                </a:gridCol>
                <a:gridCol w="755179">
                  <a:extLst>
                    <a:ext uri="{9D8B030D-6E8A-4147-A177-3AD203B41FA5}">
                      <a16:colId xmlns:a16="http://schemas.microsoft.com/office/drawing/2014/main" val="2258735748"/>
                    </a:ext>
                  </a:extLst>
                </a:gridCol>
              </a:tblGrid>
              <a:tr h="359653">
                <a:tc gridSpan="11">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1" dirty="0">
                          <a:solidFill>
                            <a:schemeClr val="tx1"/>
                          </a:solidFill>
                          <a:latin typeface="+mn-lt"/>
                          <a:cs typeface="Times New Roman" pitchFamily="18" charset="0"/>
                        </a:rPr>
                        <a:t>TÜRKİYE TURİZM GELİRİ</a:t>
                      </a:r>
                      <a:r>
                        <a:rPr lang="tr-TR" sz="1400" b="1" baseline="0" dirty="0">
                          <a:solidFill>
                            <a:schemeClr val="tx1"/>
                          </a:solidFill>
                          <a:latin typeface="+mn-lt"/>
                          <a:cs typeface="Times New Roman" pitchFamily="18" charset="0"/>
                        </a:rPr>
                        <a:t> AYLIK</a:t>
                      </a:r>
                      <a:r>
                        <a:rPr lang="tr-TR" sz="1400" b="1" dirty="0">
                          <a:solidFill>
                            <a:schemeClr val="tx1"/>
                          </a:solidFill>
                          <a:latin typeface="+mn-lt"/>
                          <a:cs typeface="Times New Roman" pitchFamily="18" charset="0"/>
                        </a:rPr>
                        <a:t> (Bin $)</a:t>
                      </a: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300" b="1" i="0" u="none" strike="noStrike">
                        <a:solidFill>
                          <a:srgbClr val="000000"/>
                        </a:solidFill>
                        <a:latin typeface="Trebuchet MS"/>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800" b="1">
                        <a:latin typeface="Times New Roman" pitchFamily="18" charset="0"/>
                        <a:cs typeface="Times New Roman" pitchFamily="18"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800" b="1">
                        <a:latin typeface="Times New Roman" pitchFamily="18" charset="0"/>
                        <a:cs typeface="Times New Roman" pitchFamily="18"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800" b="1">
                        <a:latin typeface="Times New Roman" pitchFamily="18" charset="0"/>
                        <a:cs typeface="Times New Roman" pitchFamily="18"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800" b="1">
                        <a:latin typeface="Times New Roman" pitchFamily="18" charset="0"/>
                        <a:cs typeface="Times New Roman" pitchFamily="18"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00" b="0" dirty="0">
                        <a:solidFill>
                          <a:schemeClr val="tx1"/>
                        </a:solidFill>
                        <a:latin typeface="+mn-lt"/>
                        <a:cs typeface="Times New Roman" pitchFamily="18"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00" b="0" dirty="0">
                        <a:solidFill>
                          <a:schemeClr val="tx1"/>
                        </a:solidFill>
                        <a:latin typeface="+mn-lt"/>
                        <a:cs typeface="Times New Roman" pitchFamily="18"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tr-TR" sz="1400" b="1" dirty="0">
                        <a:solidFill>
                          <a:schemeClr val="tx1"/>
                        </a:solidFill>
                        <a:latin typeface="+mn-lt"/>
                        <a:cs typeface="Times New Roman" pitchFamily="18" charset="0"/>
                      </a:endParaRPr>
                    </a:p>
                  </a:txBody>
                  <a:tcPr marL="9525" marR="9525" marT="9525"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1"/>
                  </a:ext>
                </a:extLst>
              </a:tr>
              <a:tr h="359653">
                <a:tc>
                  <a:txBody>
                    <a:bodyPr/>
                    <a:lstStyle/>
                    <a:p>
                      <a:pPr algn="ctr" fontAlgn="ctr"/>
                      <a:r>
                        <a:rPr lang="tr-TR" sz="1400" b="0" i="0" u="none" strike="noStrike" dirty="0">
                          <a:solidFill>
                            <a:schemeClr val="tx1"/>
                          </a:solidFill>
                          <a:latin typeface="+mn-lt"/>
                        </a:rPr>
                        <a:t> </a:t>
                      </a:r>
                    </a:p>
                  </a:txBody>
                  <a:tcPr marL="9525"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400" b="1" i="0" u="none" strike="noStrike" dirty="0">
                          <a:solidFill>
                            <a:schemeClr val="tx1"/>
                          </a:solidFill>
                          <a:latin typeface="+mn-lt"/>
                        </a:rPr>
                        <a:t>2015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400" b="1" i="0" u="none" strike="noStrike" dirty="0">
                          <a:solidFill>
                            <a:schemeClr val="tx1"/>
                          </a:solidFill>
                          <a:latin typeface="+mn-lt"/>
                        </a:rPr>
                        <a:t>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400" b="1" i="0" u="none" strike="noStrike" dirty="0">
                          <a:solidFill>
                            <a:schemeClr val="tx1"/>
                          </a:solidFill>
                          <a:latin typeface="+mn-lt"/>
                        </a:rPr>
                        <a:t>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400" b="1" i="0" u="none" strike="noStrike" dirty="0">
                          <a:solidFill>
                            <a:schemeClr val="tx1"/>
                          </a:solidFill>
                          <a:latin typeface="+mn-lt"/>
                        </a:rPr>
                        <a:t>2018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400" b="1" i="0" u="none" strike="noStrike" dirty="0">
                          <a:solidFill>
                            <a:schemeClr val="tx1"/>
                          </a:solidFill>
                          <a:latin typeface="+mn-lt"/>
                        </a:rPr>
                        <a:t>2019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rtl="0" fontAlgn="ctr"/>
                      <a:r>
                        <a:rPr lang="tr-TR" sz="1400" b="1" i="0" u="none" strike="noStrike" kern="1200" dirty="0">
                          <a:solidFill>
                            <a:schemeClr val="tx1"/>
                          </a:solidFill>
                          <a:latin typeface="+mn-lt"/>
                          <a:ea typeface="+mn-ea"/>
                          <a:cs typeface="+mn-cs"/>
                        </a:rPr>
                        <a:t>2020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400" b="1" i="0" u="none" strike="noStrike" kern="1200" dirty="0">
                          <a:solidFill>
                            <a:schemeClr val="tx1"/>
                          </a:solidFill>
                          <a:latin typeface="+mn-lt"/>
                          <a:ea typeface="+mn-ea"/>
                          <a:cs typeface="+mn-cs"/>
                        </a:rPr>
                        <a:t>2021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400" b="1" i="0" u="none" strike="noStrike" kern="1200" dirty="0">
                          <a:solidFill>
                            <a:schemeClr val="tx1"/>
                          </a:solidFill>
                          <a:latin typeface="+mn-lt"/>
                          <a:ea typeface="+mn-ea"/>
                          <a:cs typeface="+mn-cs"/>
                        </a:rPr>
                        <a:t>2022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400" b="1" i="0" u="none" strike="noStrike" kern="1200" dirty="0">
                          <a:solidFill>
                            <a:schemeClr val="tx1"/>
                          </a:solidFill>
                          <a:latin typeface="+mn-lt"/>
                          <a:ea typeface="+mn-ea"/>
                          <a:cs typeface="+mn-cs"/>
                        </a:rPr>
                        <a:t>2023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rtl="0" fontAlgn="ctr"/>
                      <a:r>
                        <a:rPr lang="tr-TR" sz="1400" b="1" i="0" u="none" strike="noStrike" kern="1200" dirty="0">
                          <a:solidFill>
                            <a:schemeClr val="tx1"/>
                          </a:solidFill>
                          <a:latin typeface="+mn-lt"/>
                          <a:ea typeface="+mn-ea"/>
                          <a:cs typeface="+mn-cs"/>
                        </a:rPr>
                        <a:t>2024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rtl="0" fontAlgn="ctr"/>
                      <a:r>
                        <a:rPr lang="tr-TR" sz="1400" b="1" i="0" u="none" strike="noStrike" kern="1200" dirty="0">
                          <a:solidFill>
                            <a:schemeClr val="tx1"/>
                          </a:solidFill>
                          <a:latin typeface="+mn-lt"/>
                          <a:ea typeface="+mn-ea"/>
                          <a:cs typeface="+mn-cs"/>
                        </a:rPr>
                        <a:t>2025</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359653">
                <a:tc>
                  <a:txBody>
                    <a:bodyPr/>
                    <a:lstStyle/>
                    <a:p>
                      <a:pPr algn="l" rtl="0" fontAlgn="ctr"/>
                      <a:r>
                        <a:rPr lang="tr-TR" sz="1200" b="0" i="0" u="none" strike="noStrike" dirty="0">
                          <a:solidFill>
                            <a:schemeClr val="tx1"/>
                          </a:solidFill>
                          <a:latin typeface="+mn-lt"/>
                        </a:rPr>
                        <a:t>OCAK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1 625 569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1 411 952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1 143 592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1 511 187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1 585 517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1 834 008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794 908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effectLst/>
                          <a:latin typeface="Arial" panose="020B0604020202020204" pitchFamily="34" charset="0"/>
                          <a:cs typeface="Arial" panose="020B0604020202020204" pitchFamily="34" charset="0"/>
                        </a:rPr>
                        <a:t>2 259 265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3 314 265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3 248 302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1" i="0" u="none" strike="noStrike" dirty="0">
                          <a:effectLst/>
                          <a:latin typeface="Arial Tur" panose="020B0604020202020204" pitchFamily="34" charset="0"/>
                        </a:rPr>
                        <a:t>3 497 811</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59653">
                <a:tc>
                  <a:txBody>
                    <a:bodyPr/>
                    <a:lstStyle/>
                    <a:p>
                      <a:pPr algn="l" rtl="0" fontAlgn="ctr"/>
                      <a:r>
                        <a:rPr lang="tr-TR" sz="1200" b="0" i="0" u="none" strike="noStrike" dirty="0">
                          <a:solidFill>
                            <a:schemeClr val="tx1"/>
                          </a:solidFill>
                          <a:latin typeface="+mn-lt"/>
                        </a:rPr>
                        <a:t>ŞUBAT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1 427 246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1 188 825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    992 270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1 301 446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1 359 194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1 479 447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672 063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dirty="0">
                          <a:solidFill>
                            <a:schemeClr val="tx1"/>
                          </a:solidFill>
                          <a:effectLst/>
                          <a:latin typeface="Arial" panose="020B0604020202020204" pitchFamily="34" charset="0"/>
                          <a:cs typeface="Arial" panose="020B0604020202020204" pitchFamily="34" charset="0"/>
                        </a:rPr>
                        <a:t>1 870 892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2 513 934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2 691 946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1" i="0" u="none" strike="noStrike" dirty="0">
                          <a:effectLst/>
                          <a:latin typeface="Arial Tur" panose="020B0604020202020204" pitchFamily="34" charset="0"/>
                        </a:rPr>
                        <a:t>2 896 665</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r h="359653">
                <a:tc>
                  <a:txBody>
                    <a:bodyPr/>
                    <a:lstStyle/>
                    <a:p>
                      <a:pPr algn="l" rtl="0" fontAlgn="ctr"/>
                      <a:r>
                        <a:rPr lang="tr-TR" sz="1200" b="0" i="0" u="none" strike="noStrike" dirty="0">
                          <a:solidFill>
                            <a:schemeClr val="tx1"/>
                          </a:solidFill>
                          <a:latin typeface="+mn-lt"/>
                        </a:rPr>
                        <a:t>MART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1 816 076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1 465 606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1 233 891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1 612 603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1 684 968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787 750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985 242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dirty="0">
                          <a:solidFill>
                            <a:schemeClr val="tx1"/>
                          </a:solidFill>
                          <a:effectLst/>
                          <a:latin typeface="Arial" panose="020B0604020202020204" pitchFamily="34" charset="0"/>
                          <a:cs typeface="Arial" panose="020B0604020202020204" pitchFamily="34" charset="0"/>
                        </a:rPr>
                        <a:t>2 430 853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2 930 860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3 007 642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1" i="0" u="none" strike="noStrike" dirty="0">
                          <a:effectLst/>
                          <a:latin typeface="Arial Tur" panose="020B0604020202020204" pitchFamily="34" charset="0"/>
                        </a:rPr>
                        <a:t>3 056 769</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5"/>
                  </a:ext>
                </a:extLst>
              </a:tr>
              <a:tr h="359653">
                <a:tc>
                  <a:txBody>
                    <a:bodyPr/>
                    <a:lstStyle/>
                    <a:p>
                      <a:pPr algn="l" rtl="0" fontAlgn="ctr"/>
                      <a:r>
                        <a:rPr lang="tr-TR" sz="1200" b="1" i="0" u="none" strike="noStrike" dirty="0">
                          <a:solidFill>
                            <a:schemeClr val="tx1"/>
                          </a:solidFill>
                          <a:latin typeface="+mn-lt"/>
                        </a:rPr>
                        <a:t>NİSAN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1 863 812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1 352 858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1 372 138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baseline="0" dirty="0">
                          <a:solidFill>
                            <a:schemeClr val="tx1"/>
                          </a:solidFill>
                          <a:effectLst/>
                          <a:latin typeface="Arial" panose="020B0604020202020204" pitchFamily="34" charset="0"/>
                          <a:cs typeface="Arial" panose="020B0604020202020204" pitchFamily="34" charset="0"/>
                        </a:rPr>
                        <a:t> 1 810 125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1 996 446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 175 638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876 871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effectLst/>
                          <a:latin typeface="Arial" panose="020B0604020202020204" pitchFamily="34" charset="0"/>
                          <a:cs typeface="Arial" panose="020B0604020202020204" pitchFamily="34" charset="0"/>
                        </a:rPr>
                        <a:t>2 525 296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3 181 209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3 766 507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tr-TR" sz="1200" b="1" i="0" u="none" strike="noStrike" dirty="0">
                        <a:effectLst/>
                        <a:latin typeface="Arial Tur"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345653">
                <a:tc>
                  <a:txBody>
                    <a:bodyPr/>
                    <a:lstStyle/>
                    <a:p>
                      <a:pPr algn="l" rtl="0" fontAlgn="ctr"/>
                      <a:r>
                        <a:rPr lang="tr-TR" sz="1200" b="1" i="0" u="none" strike="noStrike" dirty="0">
                          <a:solidFill>
                            <a:schemeClr val="tx1"/>
                          </a:solidFill>
                          <a:latin typeface="+mn-lt"/>
                        </a:rPr>
                        <a:t>MAYIS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2 719 378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1 838 478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1 905 142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baseline="0" dirty="0">
                          <a:solidFill>
                            <a:schemeClr val="tx1"/>
                          </a:solidFill>
                          <a:effectLst/>
                          <a:latin typeface="Arial" panose="020B0604020202020204" pitchFamily="34" charset="0"/>
                          <a:cs typeface="Arial" panose="020B0604020202020204" pitchFamily="34" charset="0"/>
                        </a:rPr>
                        <a:t> 2 421 944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2 639 675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 196 363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757 542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effectLst/>
                          <a:latin typeface="Arial" panose="020B0604020202020204" pitchFamily="34" charset="0"/>
                          <a:cs typeface="Arial" panose="020B0604020202020204" pitchFamily="34" charset="0"/>
                        </a:rPr>
                        <a:t>3 611 055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4 294 508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5 273 468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tr-TR" sz="1200" b="1" i="0" u="none" strike="noStrike" dirty="0">
                        <a:effectLst/>
                        <a:latin typeface="Arial Tur"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44710">
                <a:tc>
                  <a:txBody>
                    <a:bodyPr/>
                    <a:lstStyle/>
                    <a:p>
                      <a:pPr algn="l" rtl="0" fontAlgn="ctr"/>
                      <a:r>
                        <a:rPr lang="tr-TR" sz="1200" b="1" i="0" u="none" strike="noStrike" dirty="0">
                          <a:solidFill>
                            <a:schemeClr val="tx1"/>
                          </a:solidFill>
                          <a:latin typeface="+mn-lt"/>
                        </a:rPr>
                        <a:t>HAZİRAN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3 150 486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1 789 982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2 135 768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baseline="0" dirty="0">
                          <a:solidFill>
                            <a:schemeClr val="tx1"/>
                          </a:solidFill>
                          <a:effectLst/>
                          <a:latin typeface="Arial" panose="020B0604020202020204" pitchFamily="34" charset="0"/>
                          <a:cs typeface="Arial" panose="020B0604020202020204" pitchFamily="34" charset="0"/>
                        </a:rPr>
                        <a:t> 2 812 521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3 337 843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 275 473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1 369 215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dirty="0">
                          <a:solidFill>
                            <a:schemeClr val="tx1"/>
                          </a:solidFill>
                          <a:effectLst/>
                          <a:latin typeface="Arial" panose="020B0604020202020204" pitchFamily="34" charset="0"/>
                          <a:cs typeface="Arial" panose="020B0604020202020204" pitchFamily="34" charset="0"/>
                        </a:rPr>
                        <a:t>4 378 817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5 539 501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5 978 968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tr-TR" sz="1200" b="1" i="0" u="none" strike="noStrike" dirty="0">
                        <a:effectLst/>
                        <a:latin typeface="Arial Tur"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8"/>
                  </a:ext>
                </a:extLst>
              </a:tr>
              <a:tr h="444710">
                <a:tc>
                  <a:txBody>
                    <a:bodyPr/>
                    <a:lstStyle/>
                    <a:p>
                      <a:pPr algn="l" rtl="0" fontAlgn="ctr"/>
                      <a:r>
                        <a:rPr lang="tr-TR" sz="1200" b="1" i="0" u="none" strike="noStrike" dirty="0">
                          <a:solidFill>
                            <a:schemeClr val="tx1"/>
                          </a:solidFill>
                          <a:latin typeface="+mn-lt"/>
                        </a:rPr>
                        <a:t>TEMMUZ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3 682 936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2 390 550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3 468 884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200" b="0" dirty="0">
                          <a:solidFill>
                            <a:schemeClr val="tx1"/>
                          </a:solidFill>
                          <a:latin typeface="Arial" panose="020B0604020202020204" pitchFamily="34" charset="0"/>
                          <a:cs typeface="Arial" panose="020B0604020202020204" pitchFamily="34" charset="0"/>
                        </a:rPr>
                        <a:t>3 535 009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baseline="0" dirty="0">
                          <a:solidFill>
                            <a:schemeClr val="tx1"/>
                          </a:solidFill>
                          <a:effectLst/>
                          <a:latin typeface="Arial" panose="020B0604020202020204" pitchFamily="34" charset="0"/>
                          <a:ea typeface="+mn-ea"/>
                          <a:cs typeface="Arial" panose="020B0604020202020204" pitchFamily="34" charset="0"/>
                        </a:rPr>
                        <a:t> 4 384 887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561 409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3 101 319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dirty="0">
                          <a:solidFill>
                            <a:schemeClr val="tx1"/>
                          </a:solidFill>
                          <a:effectLst/>
                          <a:latin typeface="Arial" panose="020B0604020202020204" pitchFamily="34" charset="0"/>
                          <a:cs typeface="Arial" panose="020B0604020202020204" pitchFamily="34" charset="0"/>
                        </a:rPr>
                        <a:t>5 475 533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6 321 338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7 478 639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tr-TR" sz="1200" b="1" i="0" u="none" strike="noStrike" dirty="0">
                        <a:effectLst/>
                        <a:latin typeface="Arial Tur"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9"/>
                  </a:ext>
                </a:extLst>
              </a:tr>
              <a:tr h="444710">
                <a:tc>
                  <a:txBody>
                    <a:bodyPr/>
                    <a:lstStyle/>
                    <a:p>
                      <a:pPr algn="l" rtl="0" fontAlgn="ctr"/>
                      <a:r>
                        <a:rPr lang="tr-TR" sz="1200" b="1" i="0" u="none" strike="noStrike" dirty="0">
                          <a:solidFill>
                            <a:schemeClr val="tx1"/>
                          </a:solidFill>
                          <a:latin typeface="+mn-lt"/>
                        </a:rPr>
                        <a:t>AĞUSTOS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4 742 362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3 098 464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4 270 002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200" b="0" dirty="0">
                          <a:solidFill>
                            <a:schemeClr val="tx1"/>
                          </a:solidFill>
                          <a:latin typeface="Arial" panose="020B0604020202020204" pitchFamily="34" charset="0"/>
                          <a:cs typeface="Arial" panose="020B0604020202020204" pitchFamily="34" charset="0"/>
                        </a:rPr>
                        <a:t>4 281 331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baseline="0" dirty="0">
                          <a:solidFill>
                            <a:schemeClr val="tx1"/>
                          </a:solidFill>
                          <a:effectLst/>
                          <a:latin typeface="Arial" panose="020B0604020202020204" pitchFamily="34" charset="0"/>
                          <a:ea typeface="+mn-ea"/>
                          <a:cs typeface="Arial" panose="020B0604020202020204" pitchFamily="34" charset="0"/>
                        </a:rPr>
                        <a:t> 5 244 124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1 622 303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4 550 461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dirty="0">
                          <a:solidFill>
                            <a:schemeClr val="tx1"/>
                          </a:solidFill>
                          <a:effectLst/>
                          <a:latin typeface="Arial" panose="020B0604020202020204" pitchFamily="34" charset="0"/>
                          <a:cs typeface="Arial" panose="020B0604020202020204" pitchFamily="34" charset="0"/>
                        </a:rPr>
                        <a:t>6 754 657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7 616 302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8 758 815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tr-TR" sz="1200" b="1" i="0" u="none" strike="noStrike" dirty="0">
                        <a:effectLst/>
                        <a:latin typeface="Arial Tur"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0"/>
                  </a:ext>
                </a:extLst>
              </a:tr>
              <a:tr h="359653">
                <a:tc>
                  <a:txBody>
                    <a:bodyPr/>
                    <a:lstStyle/>
                    <a:p>
                      <a:pPr algn="l" rtl="0" fontAlgn="ctr"/>
                      <a:r>
                        <a:rPr lang="tr-TR" sz="1200" b="1" i="0" u="none" strike="noStrike" dirty="0">
                          <a:solidFill>
                            <a:schemeClr val="tx1"/>
                          </a:solidFill>
                          <a:latin typeface="+mn-lt"/>
                        </a:rPr>
                        <a:t>EYLÜL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3 868 890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2 787 995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3 652 782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200" b="0" dirty="0">
                          <a:solidFill>
                            <a:schemeClr val="tx1"/>
                          </a:solidFill>
                          <a:latin typeface="Arial" panose="020B0604020202020204" pitchFamily="34" charset="0"/>
                          <a:cs typeface="Arial" panose="020B0604020202020204" pitchFamily="34" charset="0"/>
                        </a:rPr>
                        <a:t>3 686 324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baseline="0" dirty="0">
                          <a:solidFill>
                            <a:schemeClr val="tx1"/>
                          </a:solidFill>
                          <a:effectLst/>
                          <a:latin typeface="Arial" panose="020B0604020202020204" pitchFamily="34" charset="0"/>
                          <a:ea typeface="+mn-ea"/>
                          <a:cs typeface="Arial" panose="020B0604020202020204" pitchFamily="34" charset="0"/>
                        </a:rPr>
                        <a:t> 4 402 111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1 860 644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3 743 337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effectLst/>
                          <a:latin typeface="Arial" panose="020B0604020202020204" pitchFamily="34" charset="0"/>
                          <a:cs typeface="Arial" panose="020B0604020202020204" pitchFamily="34" charset="0"/>
                        </a:rPr>
                        <a:t> 5 722 171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6 330 953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7 111 097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tr-TR" sz="1200" b="1" i="0" u="none" strike="noStrike" dirty="0">
                        <a:effectLst/>
                        <a:latin typeface="Arial Tur"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1"/>
                  </a:ext>
                </a:extLst>
              </a:tr>
              <a:tr h="456964">
                <a:tc>
                  <a:txBody>
                    <a:bodyPr/>
                    <a:lstStyle/>
                    <a:p>
                      <a:pPr algn="l" rtl="0" fontAlgn="ctr"/>
                      <a:r>
                        <a:rPr lang="tr-TR" sz="1200" b="1" i="0" u="none" strike="noStrike" dirty="0">
                          <a:solidFill>
                            <a:schemeClr val="tx1"/>
                          </a:solidFill>
                          <a:latin typeface="+mn-lt"/>
                        </a:rPr>
                        <a:t>EKİM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3 381 453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2 309 663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3 012 571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200" b="0" dirty="0">
                          <a:solidFill>
                            <a:schemeClr val="tx1"/>
                          </a:solidFill>
                          <a:latin typeface="Arial" panose="020B0604020202020204" pitchFamily="34" charset="0"/>
                          <a:cs typeface="Arial" panose="020B0604020202020204" pitchFamily="34" charset="0"/>
                        </a:rPr>
                        <a:t>3 318 226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baseline="0" dirty="0">
                          <a:solidFill>
                            <a:schemeClr val="tx1"/>
                          </a:solidFill>
                          <a:effectLst/>
                          <a:latin typeface="Arial" panose="020B0604020202020204" pitchFamily="34" charset="0"/>
                          <a:ea typeface="+mn-ea"/>
                          <a:cs typeface="Arial" panose="020B0604020202020204" pitchFamily="34" charset="0"/>
                        </a:rPr>
                        <a:t> 4 101 484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2 054 889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3 835 986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5 783 369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6 241 932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6 708 147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tr-TR" sz="1200" b="1" i="0" u="none" strike="noStrike" dirty="0">
                        <a:effectLst/>
                        <a:latin typeface="Arial Tur"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2"/>
                  </a:ext>
                </a:extLst>
              </a:tr>
              <a:tr h="456964">
                <a:tc>
                  <a:txBody>
                    <a:bodyPr/>
                    <a:lstStyle/>
                    <a:p>
                      <a:pPr algn="l" rtl="0" fontAlgn="ctr"/>
                      <a:r>
                        <a:rPr lang="tr-TR" sz="1200" b="0" i="0" u="none" strike="noStrike" dirty="0">
                          <a:solidFill>
                            <a:schemeClr val="tx1"/>
                          </a:solidFill>
                          <a:latin typeface="+mn-lt"/>
                        </a:rPr>
                        <a:t>KASIM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1 797 335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1 330 946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1 667 008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200" b="0" dirty="0">
                          <a:solidFill>
                            <a:schemeClr val="tx1"/>
                          </a:solidFill>
                          <a:latin typeface="Arial" panose="020B0604020202020204" pitchFamily="34" charset="0"/>
                          <a:cs typeface="Arial" panose="020B0604020202020204" pitchFamily="34" charset="0"/>
                        </a:rPr>
                        <a:t>1 794 595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baseline="0" dirty="0">
                          <a:solidFill>
                            <a:schemeClr val="tx1"/>
                          </a:solidFill>
                          <a:effectLst/>
                          <a:latin typeface="Arial" panose="020B0604020202020204" pitchFamily="34" charset="0"/>
                          <a:ea typeface="+mn-ea"/>
                          <a:cs typeface="Arial" panose="020B0604020202020204" pitchFamily="34" charset="0"/>
                        </a:rPr>
                        <a:t> 2 138 195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1 051 951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2 059 310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3 220 811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3 398 887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3 985 176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tr-TR" sz="1200" b="1" i="0" u="none" strike="noStrike" dirty="0">
                        <a:effectLst/>
                        <a:latin typeface="Arial Tur"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3"/>
                  </a:ext>
                </a:extLst>
              </a:tr>
              <a:tr h="359653">
                <a:tc>
                  <a:txBody>
                    <a:bodyPr/>
                    <a:lstStyle/>
                    <a:p>
                      <a:pPr algn="l" rtl="0" fontAlgn="ctr"/>
                      <a:r>
                        <a:rPr lang="tr-TR" sz="1200" b="0" i="0" u="none" strike="noStrike" dirty="0">
                          <a:solidFill>
                            <a:schemeClr val="tx1"/>
                          </a:solidFill>
                          <a:latin typeface="+mn-lt"/>
                        </a:rPr>
                        <a:t>ARALIK </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1 389 235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1 142 120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1 429 608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r>
                        <a:rPr lang="tr-TR" sz="1200" b="0" dirty="0">
                          <a:solidFill>
                            <a:schemeClr val="tx1"/>
                          </a:solidFill>
                          <a:latin typeface="Arial" panose="020B0604020202020204" pitchFamily="34" charset="0"/>
                          <a:cs typeface="Arial" panose="020B0604020202020204" pitchFamily="34" charset="0"/>
                        </a:rPr>
                        <a:t>1 427 614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r>
                        <a:rPr lang="tr-TR" sz="1200" b="0" i="0" u="none" strike="noStrike" kern="1200" baseline="0" dirty="0">
                          <a:solidFill>
                            <a:schemeClr val="tx1"/>
                          </a:solidFill>
                          <a:effectLst/>
                          <a:latin typeface="Arial" panose="020B0604020202020204" pitchFamily="34" charset="0"/>
                          <a:ea typeface="+mn-ea"/>
                          <a:cs typeface="Arial" panose="020B0604020202020204" pitchFamily="34" charset="0"/>
                        </a:rPr>
                        <a:t> 1 645 890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806 918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1 736 078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2 370 026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2 631 854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tr-TR" sz="1200" b="0" i="0" u="none" strike="noStrike" dirty="0">
                          <a:effectLst/>
                          <a:latin typeface="Arial Tur" panose="020B0604020202020204" pitchFamily="34" charset="0"/>
                        </a:rPr>
                        <a:t>3 094 712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endParaRPr lang="tr-TR" sz="1200" b="1" i="0" u="none" strike="noStrike" dirty="0">
                        <a:effectLst/>
                        <a:latin typeface="Arial Tur"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4"/>
                  </a:ext>
                </a:extLst>
              </a:tr>
              <a:tr h="456964">
                <a:tc>
                  <a:txBody>
                    <a:bodyPr/>
                    <a:lstStyle/>
                    <a:p>
                      <a:pPr algn="ctr" rtl="0" fontAlgn="ctr"/>
                      <a:r>
                        <a:rPr lang="tr-TR" sz="1200" b="0" i="0" u="none" strike="noStrike" dirty="0">
                          <a:solidFill>
                            <a:schemeClr val="tx1"/>
                          </a:solidFill>
                          <a:latin typeface="+mn-lt"/>
                        </a:rPr>
                        <a:t>TOPLAM</a:t>
                      </a:r>
                    </a:p>
                  </a:txBody>
                  <a:tcPr marL="171450"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31 464 778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22 107 439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b"/>
                      <a:r>
                        <a:rPr lang="tr-TR" sz="1200" b="0" i="0" u="none" strike="noStrike" dirty="0">
                          <a:solidFill>
                            <a:schemeClr val="tx1"/>
                          </a:solidFill>
                          <a:latin typeface="Arial" panose="020B0604020202020204" pitchFamily="34" charset="0"/>
                          <a:cs typeface="Arial" panose="020B0604020202020204" pitchFamily="34" charset="0"/>
                        </a:rPr>
                        <a:t>26 283 656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b"/>
                      <a:r>
                        <a:rPr lang="tr-TR" sz="1200" b="0" i="0" u="none" strike="noStrike" dirty="0">
                          <a:solidFill>
                            <a:schemeClr val="tx1"/>
                          </a:solidFill>
                          <a:effectLst/>
                          <a:latin typeface="Arial" panose="020B0604020202020204" pitchFamily="34" charset="0"/>
                          <a:cs typeface="Arial" panose="020B0604020202020204" pitchFamily="34" charset="0"/>
                        </a:rPr>
                        <a:t>  29 512</a:t>
                      </a:r>
                      <a:r>
                        <a:rPr lang="tr-TR" sz="1200" b="0" i="0" u="none" strike="noStrike" baseline="0" dirty="0">
                          <a:solidFill>
                            <a:schemeClr val="tx1"/>
                          </a:solidFill>
                          <a:effectLst/>
                          <a:latin typeface="Arial" panose="020B0604020202020204" pitchFamily="34" charset="0"/>
                          <a:cs typeface="Arial" panose="020B0604020202020204" pitchFamily="34" charset="0"/>
                        </a:rPr>
                        <a:t> 925</a:t>
                      </a:r>
                      <a:endParaRPr lang="tr-TR"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tr-TR" sz="1200" b="0" i="0" u="none" strike="noStrike" kern="1200" baseline="0" dirty="0">
                          <a:solidFill>
                            <a:schemeClr val="tx1"/>
                          </a:solidFill>
                          <a:effectLst/>
                          <a:latin typeface="Arial" panose="020B0604020202020204" pitchFamily="34" charset="0"/>
                          <a:ea typeface="+mn-ea"/>
                          <a:cs typeface="Arial" panose="020B0604020202020204" pitchFamily="34" charset="0"/>
                        </a:rPr>
                        <a:t> </a:t>
                      </a:r>
                      <a:r>
                        <a:rPr lang="tr-TR" sz="1200" b="0" i="0" u="none" strike="noStrike" kern="1200" dirty="0">
                          <a:solidFill>
                            <a:schemeClr val="tx1"/>
                          </a:solidFill>
                          <a:effectLst/>
                          <a:latin typeface="Arial" panose="020B0604020202020204" pitchFamily="34" charset="0"/>
                          <a:ea typeface="+mn-ea"/>
                          <a:cs typeface="Arial" panose="020B0604020202020204" pitchFamily="34" charset="0"/>
                        </a:rPr>
                        <a:t>34 520 332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tr-TR" sz="1200" b="0" i="0" u="none" strike="noStrike" kern="1200" dirty="0">
                          <a:solidFill>
                            <a:schemeClr val="tx1"/>
                          </a:solidFill>
                          <a:effectLst/>
                          <a:latin typeface="Arial" panose="020B0604020202020204" pitchFamily="34" charset="0"/>
                          <a:ea typeface="+mn-ea"/>
                          <a:cs typeface="Arial" panose="020B0604020202020204" pitchFamily="34" charset="0"/>
                        </a:rPr>
                        <a:t> 12 706</a:t>
                      </a:r>
                      <a:r>
                        <a:rPr lang="tr-TR" sz="1200" b="0" i="0" u="none" strike="noStrike" kern="1200" baseline="0" dirty="0">
                          <a:solidFill>
                            <a:schemeClr val="tx1"/>
                          </a:solidFill>
                          <a:effectLst/>
                          <a:latin typeface="Arial" panose="020B0604020202020204" pitchFamily="34" charset="0"/>
                          <a:ea typeface="+mn-ea"/>
                          <a:cs typeface="Arial" panose="020B0604020202020204" pitchFamily="34" charset="0"/>
                        </a:rPr>
                        <a:t> 794</a:t>
                      </a:r>
                      <a:endParaRPr lang="tr-TR" sz="12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200" b="0" i="0" u="none" strike="noStrike" kern="1200" dirty="0">
                          <a:solidFill>
                            <a:schemeClr val="tx1"/>
                          </a:solidFill>
                          <a:latin typeface="Arial" panose="020B0604020202020204" pitchFamily="34" charset="0"/>
                          <a:ea typeface="+mn-ea"/>
                          <a:cs typeface="Arial" panose="020B0604020202020204" pitchFamily="34" charset="0"/>
                        </a:rPr>
                        <a:t> 24 482 332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46 402 745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tr-TR" sz="1200" b="0" i="0" u="none" strike="noStrike" dirty="0">
                          <a:solidFill>
                            <a:schemeClr val="tx1"/>
                          </a:solidFill>
                          <a:effectLst/>
                          <a:latin typeface="Arial" panose="020B0604020202020204" pitchFamily="34" charset="0"/>
                          <a:cs typeface="Arial" panose="020B0604020202020204" pitchFamily="34" charset="0"/>
                        </a:rPr>
                        <a:t>54 315 542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tr-TR" sz="1200" b="0" i="0" u="none" strike="noStrike" dirty="0">
                          <a:solidFill>
                            <a:schemeClr val="tx1"/>
                          </a:solidFill>
                          <a:effectLst/>
                          <a:latin typeface="Arial Tur" panose="020B0604020202020204" pitchFamily="34" charset="0"/>
                        </a:rPr>
                        <a:t>61 103 419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tr-TR" sz="1200" b="1" i="0" u="none" strike="noStrike" dirty="0">
                          <a:solidFill>
                            <a:schemeClr val="tx1"/>
                          </a:solidFill>
                          <a:effectLst/>
                          <a:latin typeface="Arial Tur" panose="020B0604020202020204" pitchFamily="34" charset="0"/>
                        </a:rPr>
                        <a:t>9.451.245</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904372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57200" y="133166"/>
            <a:ext cx="8229600" cy="710213"/>
          </a:xfrm>
        </p:spPr>
        <p:txBody>
          <a:bodyPr>
            <a:noAutofit/>
          </a:bodyPr>
          <a:lstStyle/>
          <a:p>
            <a:r>
              <a:rPr lang="tr-TR" sz="2800" b="1" dirty="0">
                <a:latin typeface="Times New Roman" pitchFamily="18" charset="0"/>
                <a:cs typeface="Times New Roman" pitchFamily="18" charset="0"/>
              </a:rPr>
              <a:t>TÜRKİYE TURİZM GELİRİ ( BİN $ )</a:t>
            </a:r>
            <a:br>
              <a:rPr lang="tr-TR" sz="2800" b="1" dirty="0">
                <a:latin typeface="Times New Roman" pitchFamily="18" charset="0"/>
                <a:cs typeface="Times New Roman" pitchFamily="18" charset="0"/>
              </a:rPr>
            </a:br>
            <a:r>
              <a:rPr lang="tr-TR" sz="2800" b="1" dirty="0">
                <a:latin typeface="Times New Roman" pitchFamily="18" charset="0"/>
                <a:cs typeface="Times New Roman" pitchFamily="18" charset="0"/>
              </a:rPr>
              <a:t>(2015- 2025)</a:t>
            </a:r>
            <a:endParaRPr lang="tr-TR" sz="2800" dirty="0"/>
          </a:p>
        </p:txBody>
      </p:sp>
      <p:graphicFrame>
        <p:nvGraphicFramePr>
          <p:cNvPr id="6" name="İçerik Yer Tutucusu 5"/>
          <p:cNvGraphicFramePr>
            <a:graphicFrameLocks noGrp="1"/>
          </p:cNvGraphicFramePr>
          <p:nvPr>
            <p:ph idx="1"/>
            <p:extLst>
              <p:ext uri="{D42A27DB-BD31-4B8C-83A1-F6EECF244321}">
                <p14:modId xmlns:p14="http://schemas.microsoft.com/office/powerpoint/2010/main" val="4266077228"/>
              </p:ext>
            </p:extLst>
          </p:nvPr>
        </p:nvGraphicFramePr>
        <p:xfrm>
          <a:off x="157018" y="994299"/>
          <a:ext cx="8820727" cy="53976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0864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87923" y="120851"/>
            <a:ext cx="8985739" cy="6624000"/>
          </a:xfrm>
        </p:spPr>
        <p:style>
          <a:lnRef idx="2">
            <a:schemeClr val="dk1"/>
          </a:lnRef>
          <a:fillRef idx="1">
            <a:schemeClr val="lt1"/>
          </a:fillRef>
          <a:effectRef idx="0">
            <a:schemeClr val="dk1"/>
          </a:effectRef>
          <a:fontRef idx="minor">
            <a:schemeClr val="dk1"/>
          </a:fontRef>
        </p:style>
        <p:txBody>
          <a:bodyPr>
            <a:normAutofit/>
          </a:bodyPr>
          <a:lstStyle/>
          <a:p>
            <a:pPr marL="514350" indent="-514350" algn="ctr">
              <a:buClrTx/>
              <a:buNone/>
            </a:pPr>
            <a:r>
              <a:rPr lang="tr-TR" sz="2400" b="1" dirty="0">
                <a:latin typeface="Times New Roman" pitchFamily="18" charset="0"/>
                <a:cs typeface="Times New Roman" pitchFamily="18" charset="0"/>
              </a:rPr>
              <a:t>TÜRKİYE’ YE GELEN YABANCI TURİST SAYISI</a:t>
            </a:r>
          </a:p>
          <a:p>
            <a:pPr marL="514350" indent="-514350" algn="ctr">
              <a:buNone/>
            </a:pPr>
            <a:r>
              <a:rPr lang="tr-TR" sz="2400" b="1" dirty="0">
                <a:latin typeface="Times New Roman" pitchFamily="18" charset="0"/>
                <a:cs typeface="Times New Roman" pitchFamily="18" charset="0"/>
              </a:rPr>
              <a:t>       (Kaynak: 26 Haziran 2025 </a:t>
            </a:r>
            <a:r>
              <a:rPr lang="tr-TR" sz="2400" b="1" dirty="0">
                <a:solidFill>
                  <a:srgbClr val="1D1DFF"/>
                </a:solidFill>
                <a:latin typeface="Times New Roman" pitchFamily="18" charset="0"/>
                <a:cs typeface="Times New Roman" pitchFamily="18" charset="0"/>
                <a:hlinkClick r:id="rId3"/>
              </a:rPr>
              <a:t>www.kultur.gov.tr</a:t>
            </a:r>
            <a:r>
              <a:rPr lang="tr-TR" sz="2400" b="1" dirty="0">
                <a:latin typeface="Times New Roman" pitchFamily="18" charset="0"/>
                <a:cs typeface="Times New Roman" pitchFamily="18" charset="0"/>
              </a:rPr>
              <a:t> )</a:t>
            </a:r>
            <a:endParaRPr lang="tr-TR" sz="2200" dirty="0">
              <a:latin typeface="Times New Roman" pitchFamily="18" charset="0"/>
              <a:cs typeface="Times New Roman" pitchFamily="18" charset="0"/>
            </a:endParaRPr>
          </a:p>
        </p:txBody>
      </p:sp>
      <p:graphicFrame>
        <p:nvGraphicFramePr>
          <p:cNvPr id="5" name="Tablo 4">
            <a:extLst>
              <a:ext uri="{FF2B5EF4-FFF2-40B4-BE49-F238E27FC236}">
                <a16:creationId xmlns:a16="http://schemas.microsoft.com/office/drawing/2014/main" id="{868A9097-9E3B-6D54-E3E4-876AEB5982A4}"/>
              </a:ext>
            </a:extLst>
          </p:cNvPr>
          <p:cNvGraphicFramePr>
            <a:graphicFrameLocks noGrp="1"/>
          </p:cNvGraphicFramePr>
          <p:nvPr>
            <p:extLst>
              <p:ext uri="{D42A27DB-BD31-4B8C-83A1-F6EECF244321}">
                <p14:modId xmlns:p14="http://schemas.microsoft.com/office/powerpoint/2010/main" val="1346789507"/>
              </p:ext>
            </p:extLst>
          </p:nvPr>
        </p:nvGraphicFramePr>
        <p:xfrm>
          <a:off x="87923" y="967052"/>
          <a:ext cx="8968154" cy="5722440"/>
        </p:xfrm>
        <a:graphic>
          <a:graphicData uri="http://schemas.openxmlformats.org/drawingml/2006/table">
            <a:tbl>
              <a:tblPr/>
              <a:tblGrid>
                <a:gridCol w="669157">
                  <a:extLst>
                    <a:ext uri="{9D8B030D-6E8A-4147-A177-3AD203B41FA5}">
                      <a16:colId xmlns:a16="http://schemas.microsoft.com/office/drawing/2014/main" val="1460699764"/>
                    </a:ext>
                  </a:extLst>
                </a:gridCol>
                <a:gridCol w="661216">
                  <a:extLst>
                    <a:ext uri="{9D8B030D-6E8A-4147-A177-3AD203B41FA5}">
                      <a16:colId xmlns:a16="http://schemas.microsoft.com/office/drawing/2014/main" val="1863812566"/>
                    </a:ext>
                  </a:extLst>
                </a:gridCol>
                <a:gridCol w="772093">
                  <a:extLst>
                    <a:ext uri="{9D8B030D-6E8A-4147-A177-3AD203B41FA5}">
                      <a16:colId xmlns:a16="http://schemas.microsoft.com/office/drawing/2014/main" val="3245905585"/>
                    </a:ext>
                  </a:extLst>
                </a:gridCol>
                <a:gridCol w="772093">
                  <a:extLst>
                    <a:ext uri="{9D8B030D-6E8A-4147-A177-3AD203B41FA5}">
                      <a16:colId xmlns:a16="http://schemas.microsoft.com/office/drawing/2014/main" val="2417451587"/>
                    </a:ext>
                  </a:extLst>
                </a:gridCol>
                <a:gridCol w="688944">
                  <a:extLst>
                    <a:ext uri="{9D8B030D-6E8A-4147-A177-3AD203B41FA5}">
                      <a16:colId xmlns:a16="http://schemas.microsoft.com/office/drawing/2014/main" val="1178288884"/>
                    </a:ext>
                  </a:extLst>
                </a:gridCol>
                <a:gridCol w="772093">
                  <a:extLst>
                    <a:ext uri="{9D8B030D-6E8A-4147-A177-3AD203B41FA5}">
                      <a16:colId xmlns:a16="http://schemas.microsoft.com/office/drawing/2014/main" val="1057007877"/>
                    </a:ext>
                  </a:extLst>
                </a:gridCol>
                <a:gridCol w="772093">
                  <a:extLst>
                    <a:ext uri="{9D8B030D-6E8A-4147-A177-3AD203B41FA5}">
                      <a16:colId xmlns:a16="http://schemas.microsoft.com/office/drawing/2014/main" val="1116352231"/>
                    </a:ext>
                  </a:extLst>
                </a:gridCol>
                <a:gridCol w="772093">
                  <a:extLst>
                    <a:ext uri="{9D8B030D-6E8A-4147-A177-3AD203B41FA5}">
                      <a16:colId xmlns:a16="http://schemas.microsoft.com/office/drawing/2014/main" val="3923984709"/>
                    </a:ext>
                  </a:extLst>
                </a:gridCol>
                <a:gridCol w="772093">
                  <a:extLst>
                    <a:ext uri="{9D8B030D-6E8A-4147-A177-3AD203B41FA5}">
                      <a16:colId xmlns:a16="http://schemas.microsoft.com/office/drawing/2014/main" val="2187584704"/>
                    </a:ext>
                  </a:extLst>
                </a:gridCol>
                <a:gridCol w="772093">
                  <a:extLst>
                    <a:ext uri="{9D8B030D-6E8A-4147-A177-3AD203B41FA5}">
                      <a16:colId xmlns:a16="http://schemas.microsoft.com/office/drawing/2014/main" val="20009"/>
                    </a:ext>
                  </a:extLst>
                </a:gridCol>
                <a:gridCol w="772093">
                  <a:extLst>
                    <a:ext uri="{9D8B030D-6E8A-4147-A177-3AD203B41FA5}">
                      <a16:colId xmlns:a16="http://schemas.microsoft.com/office/drawing/2014/main" val="2468075394"/>
                    </a:ext>
                  </a:extLst>
                </a:gridCol>
                <a:gridCol w="772093">
                  <a:extLst>
                    <a:ext uri="{9D8B030D-6E8A-4147-A177-3AD203B41FA5}">
                      <a16:colId xmlns:a16="http://schemas.microsoft.com/office/drawing/2014/main" val="1961386657"/>
                    </a:ext>
                  </a:extLst>
                </a:gridCol>
              </a:tblGrid>
              <a:tr h="271091">
                <a:tc gridSpan="12">
                  <a:txBody>
                    <a:bodyPr/>
                    <a:lstStyle/>
                    <a:p>
                      <a:pPr algn="ctr" rtl="0" fontAlgn="ctr"/>
                      <a:r>
                        <a:rPr lang="tr-TR" sz="1200" b="1" i="0" u="none" strike="noStrike" dirty="0">
                          <a:solidFill>
                            <a:srgbClr val="000000"/>
                          </a:solidFill>
                          <a:effectLst/>
                          <a:latin typeface="Times New Roman" panose="02020603050405020304" pitchFamily="18" charset="0"/>
                        </a:rPr>
                        <a:t>TÜRKİYE’ YE GELEN YABANCI TURİST SAYISI</a:t>
                      </a: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pPr algn="ctr" rtl="0" fontAlgn="ctr"/>
                      <a:endParaRPr lang="tr-TR" sz="1200" b="1" i="0" u="none" strike="noStrike" dirty="0">
                        <a:solidFill>
                          <a:srgbClr val="000000"/>
                        </a:solidFill>
                        <a:effectLst/>
                        <a:latin typeface="Times New Roman" panose="02020603050405020304" pitchFamily="18" charset="0"/>
                      </a:endParaRP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pPr algn="ctr" rtl="0" fontAlgn="ctr"/>
                      <a:endParaRPr lang="tr-TR" sz="1200" b="1" i="0" u="none" strike="noStrike" dirty="0">
                        <a:solidFill>
                          <a:srgbClr val="000000"/>
                        </a:solidFill>
                        <a:effectLst/>
                        <a:latin typeface="Times New Roman" panose="02020603050405020304" pitchFamily="18" charset="0"/>
                      </a:endParaRP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pPr algn="ctr" rtl="0" fontAlgn="ctr"/>
                      <a:endParaRPr lang="tr-TR" sz="1200" b="1" i="0" u="none" strike="noStrike" dirty="0">
                        <a:solidFill>
                          <a:srgbClr val="000000"/>
                        </a:solidFill>
                        <a:effectLst/>
                        <a:latin typeface="Times New Roman" panose="02020603050405020304" pitchFamily="18" charset="0"/>
                      </a:endParaRPr>
                    </a:p>
                  </a:txBody>
                  <a:tcPr marL="6350" marR="6350" marT="635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854989888"/>
                  </a:ext>
                </a:extLst>
              </a:tr>
              <a:tr h="334625">
                <a:tc>
                  <a:txBody>
                    <a:bodyPr/>
                    <a:lstStyle/>
                    <a:p>
                      <a:pPr algn="ctr" rtl="0" fontAlgn="ctr"/>
                      <a:r>
                        <a:rPr lang="tr-TR" sz="1200" b="1" i="0" u="none" strike="noStrike">
                          <a:solidFill>
                            <a:srgbClr val="000000"/>
                          </a:solidFill>
                          <a:effectLst/>
                          <a:latin typeface="Trebuchet MS" panose="020B0603020202020204" pitchFamily="34" charset="0"/>
                        </a:rPr>
                        <a:t>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200" b="1" i="0" u="none" strike="noStrike">
                          <a:solidFill>
                            <a:srgbClr val="000000"/>
                          </a:solidFill>
                          <a:effectLst/>
                          <a:latin typeface="Trebuchet MS" panose="020B0603020202020204" pitchFamily="34" charset="0"/>
                        </a:rPr>
                        <a:t>2015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200" b="1" i="0" u="none" strike="noStrike">
                          <a:solidFill>
                            <a:srgbClr val="000000"/>
                          </a:solidFill>
                          <a:effectLst/>
                          <a:latin typeface="Trebuchet MS" panose="020B0603020202020204" pitchFamily="34" charset="0"/>
                        </a:rPr>
                        <a:t>2016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200" b="1" i="0" u="none" strike="noStrike">
                          <a:solidFill>
                            <a:srgbClr val="000000"/>
                          </a:solidFill>
                          <a:effectLst/>
                          <a:latin typeface="Trebuchet MS" panose="020B0603020202020204" pitchFamily="34" charset="0"/>
                        </a:rPr>
                        <a:t>2017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200" b="1" i="0" u="none" strike="noStrike">
                          <a:solidFill>
                            <a:srgbClr val="000000"/>
                          </a:solidFill>
                          <a:effectLst/>
                          <a:latin typeface="Trebuchet MS" panose="020B0603020202020204" pitchFamily="34" charset="0"/>
                        </a:rPr>
                        <a:t>2018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200" b="1" i="0" u="none" strike="noStrike">
                          <a:solidFill>
                            <a:srgbClr val="000000"/>
                          </a:solidFill>
                          <a:effectLst/>
                          <a:latin typeface="Trebuchet MS" panose="020B0603020202020204" pitchFamily="34" charset="0"/>
                        </a:rPr>
                        <a:t>2019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200" b="1" i="0" u="none" strike="noStrike">
                          <a:solidFill>
                            <a:srgbClr val="000000"/>
                          </a:solidFill>
                          <a:effectLst/>
                          <a:latin typeface="Trebuchet MS" panose="020B0603020202020204" pitchFamily="34" charset="0"/>
                        </a:rPr>
                        <a:t>2020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200" b="1" i="0" u="none" strike="noStrike">
                          <a:solidFill>
                            <a:srgbClr val="000000"/>
                          </a:solidFill>
                          <a:effectLst/>
                          <a:latin typeface="Trebuchet MS" panose="020B0603020202020204" pitchFamily="34" charset="0"/>
                        </a:rPr>
                        <a:t>2021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200" b="1" i="0" u="none" strike="noStrike">
                          <a:solidFill>
                            <a:srgbClr val="000000"/>
                          </a:solidFill>
                          <a:effectLst/>
                          <a:latin typeface="Trebuchet MS" panose="020B0603020202020204" pitchFamily="34" charset="0"/>
                        </a:rPr>
                        <a:t>2022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100" b="1" i="0" u="none" strike="noStrike" dirty="0">
                          <a:solidFill>
                            <a:srgbClr val="000000"/>
                          </a:solidFill>
                          <a:effectLst/>
                          <a:latin typeface="Trebuchet MS" panose="020B0603020202020204" pitchFamily="34" charset="0"/>
                        </a:rPr>
                        <a:t>2023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rtl="0" fontAlgn="ctr"/>
                      <a:r>
                        <a:rPr lang="tr-TR" sz="1100" b="1" i="0" u="none" strike="noStrike" dirty="0">
                          <a:solidFill>
                            <a:srgbClr val="000000"/>
                          </a:solidFill>
                          <a:effectLst/>
                          <a:latin typeface="Trebuchet MS" panose="020B0603020202020204" pitchFamily="34" charset="0"/>
                        </a:rPr>
                        <a:t>2024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rtl="0" fontAlgn="ctr"/>
                      <a:r>
                        <a:rPr lang="tr-TR" sz="1100" b="1" i="0" u="none" strike="noStrike" dirty="0">
                          <a:solidFill>
                            <a:srgbClr val="000000"/>
                          </a:solidFill>
                          <a:effectLst/>
                          <a:latin typeface="Trebuchet MS" panose="020B0603020202020204" pitchFamily="34" charset="0"/>
                        </a:rPr>
                        <a:t>2025</a:t>
                      </a:r>
                    </a:p>
                  </a:txBody>
                  <a:tcPr marL="6350" marR="6350" marT="635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445725651"/>
                  </a:ext>
                </a:extLst>
              </a:tr>
              <a:tr h="366834">
                <a:tc>
                  <a:txBody>
                    <a:bodyPr/>
                    <a:lstStyle/>
                    <a:p>
                      <a:pPr algn="ctr" rtl="0" fontAlgn="ctr"/>
                      <a:r>
                        <a:rPr lang="tr-TR" sz="1200" b="0" i="0" u="none" strike="noStrike" dirty="0">
                          <a:solidFill>
                            <a:srgbClr val="000000"/>
                          </a:solidFill>
                          <a:effectLst/>
                          <a:latin typeface="Trebuchet MS" panose="020B0603020202020204" pitchFamily="34" charset="0"/>
                        </a:rPr>
                        <a:t>OCAK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Arial" panose="020B0604020202020204" pitchFamily="34" charset="0"/>
                        </a:rPr>
                        <a:t>1.250.941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1.170.333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1.055.474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1.461.570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1.539.496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1.787.435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509.787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1.281.666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2 005 967</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100" b="1" i="0" u="none" strike="noStrike" dirty="0">
                          <a:effectLst/>
                          <a:latin typeface="Arial" panose="020B0604020202020204" pitchFamily="34" charset="0"/>
                        </a:rPr>
                        <a:t>2.047.027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100" b="1" i="0" u="none" strike="noStrike" dirty="0">
                          <a:effectLst/>
                          <a:latin typeface="Arial" panose="020B0604020202020204" pitchFamily="34" charset="0"/>
                        </a:rPr>
                        <a:t>2.171.118</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175487914"/>
                  </a:ext>
                </a:extLst>
              </a:tr>
              <a:tr h="366834">
                <a:tc>
                  <a:txBody>
                    <a:bodyPr/>
                    <a:lstStyle/>
                    <a:p>
                      <a:pPr algn="ctr" rtl="0" fontAlgn="ctr"/>
                      <a:r>
                        <a:rPr lang="tr-TR" sz="1200" b="0" i="0" u="none" strike="noStrike">
                          <a:solidFill>
                            <a:srgbClr val="000000"/>
                          </a:solidFill>
                          <a:effectLst/>
                          <a:latin typeface="Trebuchet MS" panose="020B0603020202020204" pitchFamily="34" charset="0"/>
                        </a:rPr>
                        <a:t>ŞUBAT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1.383.343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1.240.633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1.159.833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1.527.070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1.670 238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1.733.112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537.976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1.541.393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1 870 414</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100" b="1" i="0" u="none" strike="noStrike" dirty="0">
                          <a:effectLst/>
                          <a:latin typeface="Arial" panose="020B0604020202020204" pitchFamily="34" charset="0"/>
                        </a:rPr>
                        <a:t>2.294.579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100" b="1" i="0" u="none" strike="noStrike" dirty="0">
                          <a:effectLst/>
                          <a:latin typeface="Arial" panose="020B0604020202020204" pitchFamily="34" charset="0"/>
                        </a:rPr>
                        <a:t>2.171.942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56418423"/>
                  </a:ext>
                </a:extLst>
              </a:tr>
              <a:tr h="366834">
                <a:tc>
                  <a:txBody>
                    <a:bodyPr/>
                    <a:lstStyle/>
                    <a:p>
                      <a:pPr algn="ctr" rtl="0" fontAlgn="ctr"/>
                      <a:r>
                        <a:rPr lang="tr-TR" sz="1200" b="0" i="0" u="none" strike="noStrike">
                          <a:solidFill>
                            <a:srgbClr val="000000"/>
                          </a:solidFill>
                          <a:effectLst/>
                          <a:latin typeface="Trebuchet MS" panose="020B0603020202020204" pitchFamily="34" charset="0"/>
                        </a:rPr>
                        <a:t>MART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1.895.940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1.652.511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1.587.007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2.139.766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2.232.358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718.097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905.323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2.079.565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2 335 728</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1" i="0" u="none" strike="noStrike" dirty="0">
                          <a:effectLst/>
                          <a:latin typeface="Arial" panose="020B0604020202020204" pitchFamily="34" charset="0"/>
                        </a:rPr>
                        <a:t>2</a:t>
                      </a:r>
                      <a:r>
                        <a:rPr lang="tr-TR" sz="1100" b="1" i="0" u="none" strike="noStrike" baseline="0" dirty="0">
                          <a:effectLst/>
                          <a:latin typeface="Arial" panose="020B0604020202020204" pitchFamily="34" charset="0"/>
                        </a:rPr>
                        <a:t>.701.244</a:t>
                      </a:r>
                      <a:endParaRPr lang="tr-TR" sz="1100" b="1" i="0" u="none" strike="noStrike" dirty="0">
                        <a:effectLst/>
                        <a:latin typeface="Arial" panose="020B0604020202020204" pitchFamily="34" charset="0"/>
                      </a:endParaRP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r" fontAlgn="ctr"/>
                      <a:r>
                        <a:rPr lang="tr-TR" sz="1100" b="1" i="0" u="none" strike="noStrike" dirty="0">
                          <a:effectLst/>
                          <a:latin typeface="Arial" panose="020B0604020202020204" pitchFamily="34" charset="0"/>
                        </a:rPr>
                        <a:t>2.346.403</a:t>
                      </a:r>
                    </a:p>
                  </a:txBody>
                  <a:tcPr marL="7620" marR="11430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070682940"/>
                  </a:ext>
                </a:extLst>
              </a:tr>
              <a:tr h="366834">
                <a:tc>
                  <a:txBody>
                    <a:bodyPr/>
                    <a:lstStyle/>
                    <a:p>
                      <a:pPr algn="ctr" rtl="0" fontAlgn="ctr"/>
                      <a:r>
                        <a:rPr lang="tr-TR" sz="1200" b="1" i="0" u="none" strike="noStrike" dirty="0">
                          <a:solidFill>
                            <a:srgbClr val="000000"/>
                          </a:solidFill>
                          <a:effectLst/>
                          <a:latin typeface="Trebuchet MS" panose="020B0603020202020204" pitchFamily="34" charset="0"/>
                        </a:rPr>
                        <a:t>NİSAN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200" b="0" i="0" u="none" strike="noStrike">
                          <a:solidFill>
                            <a:srgbClr val="000000"/>
                          </a:solidFill>
                          <a:effectLst/>
                          <a:latin typeface="Arial" panose="020B0604020202020204" pitchFamily="34" charset="0"/>
                        </a:rPr>
                        <a:t>2.437.263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1.753.045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2.070.322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2.655.561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3.293.176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24.238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790.687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2.574.423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3 321 824</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1" i="0" u="none" strike="noStrike" dirty="0">
                          <a:effectLst/>
                          <a:latin typeface="Arial" panose="020B0604020202020204" pitchFamily="34" charset="0"/>
                        </a:rPr>
                        <a:t>3.611.244</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1" i="0" u="none" strike="noStrike" dirty="0">
                          <a:effectLst/>
                          <a:latin typeface="Arial" panose="020B0604020202020204" pitchFamily="34" charset="0"/>
                        </a:rPr>
                        <a:t>3.900.546</a:t>
                      </a:r>
                    </a:p>
                  </a:txBody>
                  <a:tcPr marL="7620" marR="11430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52385100"/>
                  </a:ext>
                </a:extLst>
              </a:tr>
              <a:tr h="366834">
                <a:tc>
                  <a:txBody>
                    <a:bodyPr/>
                    <a:lstStyle/>
                    <a:p>
                      <a:pPr algn="ctr" rtl="0" fontAlgn="ctr"/>
                      <a:r>
                        <a:rPr lang="tr-TR" sz="1200" b="1" i="0" u="none" strike="noStrike" dirty="0">
                          <a:solidFill>
                            <a:srgbClr val="000000"/>
                          </a:solidFill>
                          <a:effectLst/>
                          <a:latin typeface="Trebuchet MS" panose="020B0603020202020204" pitchFamily="34" charset="0"/>
                        </a:rPr>
                        <a:t>MAYIS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rPr>
                        <a:t>3.804.158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2.485.411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2.889.873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3.678.440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4.022.254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29.829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936.282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3.873.212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4 500 242</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1" i="0" u="none" strike="noStrike" dirty="0">
                          <a:effectLst/>
                          <a:latin typeface="Arial" panose="020B0604020202020204" pitchFamily="34" charset="0"/>
                        </a:rPr>
                        <a:t>5.130.119</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1" i="0" u="none" strike="noStrike" dirty="0">
                          <a:effectLst/>
                          <a:latin typeface="Arial" panose="020B0604020202020204" pitchFamily="34" charset="0"/>
                        </a:rPr>
                        <a:t>5.037.447</a:t>
                      </a:r>
                    </a:p>
                  </a:txBody>
                  <a:tcPr marL="7620" marR="11430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110068666"/>
                  </a:ext>
                </a:extLst>
              </a:tr>
              <a:tr h="396136">
                <a:tc>
                  <a:txBody>
                    <a:bodyPr/>
                    <a:lstStyle/>
                    <a:p>
                      <a:pPr algn="ctr" rtl="0" fontAlgn="ctr"/>
                      <a:r>
                        <a:rPr lang="tr-TR" sz="1200" b="1" i="0" u="none" strike="noStrike" dirty="0">
                          <a:solidFill>
                            <a:srgbClr val="000000"/>
                          </a:solidFill>
                          <a:effectLst/>
                          <a:latin typeface="Trebuchet MS" panose="020B0603020202020204" pitchFamily="34" charset="0"/>
                        </a:rPr>
                        <a:t>HAZİRAN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200" b="0" i="0" u="none" strike="noStrike">
                          <a:solidFill>
                            <a:srgbClr val="000000"/>
                          </a:solidFill>
                          <a:effectLst/>
                          <a:latin typeface="Arial" panose="020B0604020202020204" pitchFamily="34" charset="0"/>
                        </a:rPr>
                        <a:t>4.123.109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2.438.293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3.486.940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4.505.594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5.318.984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214.768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dirty="0">
                          <a:solidFill>
                            <a:srgbClr val="000000"/>
                          </a:solidFill>
                          <a:effectLst/>
                          <a:latin typeface="Arial Tur" panose="020B0604020202020204" pitchFamily="34" charset="0"/>
                        </a:rPr>
                        <a:t>2.047.596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5.014.821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5 584 021</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100" b="1" i="0" u="none" strike="noStrike" dirty="0">
                          <a:solidFill>
                            <a:schemeClr val="tx1"/>
                          </a:solidFill>
                          <a:effectLst/>
                          <a:latin typeface="Arial" panose="020B0604020202020204" pitchFamily="34" charset="0"/>
                        </a:rPr>
                        <a:t>5.860.446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tr-TR" sz="1100" b="1" i="0" u="none" strike="noStrike" dirty="0">
                        <a:solidFill>
                          <a:schemeClr val="tx1"/>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5284161"/>
                  </a:ext>
                </a:extLst>
              </a:tr>
              <a:tr h="366834">
                <a:tc>
                  <a:txBody>
                    <a:bodyPr/>
                    <a:lstStyle/>
                    <a:p>
                      <a:pPr algn="ctr" rtl="0" fontAlgn="ctr"/>
                      <a:r>
                        <a:rPr lang="tr-TR" sz="1200" b="1" i="0" u="none" strike="noStrike" dirty="0">
                          <a:solidFill>
                            <a:srgbClr val="000000"/>
                          </a:solidFill>
                          <a:effectLst/>
                          <a:latin typeface="Trebuchet MS" panose="020B0603020202020204" pitchFamily="34" charset="0"/>
                        </a:rPr>
                        <a:t>TEMMUZ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200" b="0" i="0" u="none" strike="noStrike">
                          <a:solidFill>
                            <a:srgbClr val="000000"/>
                          </a:solidFill>
                          <a:effectLst/>
                          <a:latin typeface="Arial" panose="020B0604020202020204" pitchFamily="34" charset="0"/>
                        </a:rPr>
                        <a:t>5.480.502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3.468.202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5.075.961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5.671.801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6.617.380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932.927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4.360.952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6.665.129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7 148 044</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1" i="0" u="none" strike="noStrike" dirty="0">
                          <a:effectLst/>
                          <a:latin typeface="Arial" panose="020B0604020202020204" pitchFamily="34" charset="0"/>
                        </a:rPr>
                        <a:t>7.333.812</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endParaRPr lang="tr-TR" sz="1100" b="1" i="0" u="none" strike="noStrike" dirty="0">
                        <a:effectLst/>
                        <a:latin typeface="Arial" panose="020B0604020202020204" pitchFamily="34" charset="0"/>
                      </a:endParaRPr>
                    </a:p>
                  </a:txBody>
                  <a:tcPr marL="7620" marR="11430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2543434"/>
                  </a:ext>
                </a:extLst>
              </a:tr>
              <a:tr h="366834">
                <a:tc>
                  <a:txBody>
                    <a:bodyPr/>
                    <a:lstStyle/>
                    <a:p>
                      <a:pPr algn="ctr" rtl="0" fontAlgn="ctr"/>
                      <a:r>
                        <a:rPr lang="tr-TR" sz="1200" b="1" i="0" u="none" strike="noStrike" dirty="0">
                          <a:solidFill>
                            <a:srgbClr val="000000"/>
                          </a:solidFill>
                          <a:effectLst/>
                          <a:latin typeface="Trebuchet MS" panose="020B0603020202020204" pitchFamily="34" charset="0"/>
                        </a:rPr>
                        <a:t>AĞUSTOS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200" b="0" i="0" u="none" strike="noStrike">
                          <a:solidFill>
                            <a:srgbClr val="000000"/>
                          </a:solidFill>
                          <a:effectLst/>
                          <a:latin typeface="Arial" panose="020B0604020202020204" pitchFamily="34" charset="0"/>
                        </a:rPr>
                        <a:t>5.130.967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3.183.003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4.658.463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5.383.332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6.307.508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1.814.701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3.982.168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6.304.443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6 660 700</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1" i="0" u="none" strike="noStrike" dirty="0">
                          <a:effectLst/>
                          <a:latin typeface="Arial" panose="020B0604020202020204" pitchFamily="34" charset="0"/>
                        </a:rPr>
                        <a:t>6.825.403</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endParaRPr lang="tr-TR" sz="1100" b="1" i="0" u="none" strike="noStrike" dirty="0">
                        <a:effectLst/>
                        <a:latin typeface="Arial" panose="020B0604020202020204" pitchFamily="34" charset="0"/>
                      </a:endParaRPr>
                    </a:p>
                  </a:txBody>
                  <a:tcPr marL="7620" marR="11430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0595096"/>
                  </a:ext>
                </a:extLst>
              </a:tr>
              <a:tr h="366834">
                <a:tc>
                  <a:txBody>
                    <a:bodyPr/>
                    <a:lstStyle/>
                    <a:p>
                      <a:pPr algn="ctr" rtl="0" fontAlgn="ctr"/>
                      <a:r>
                        <a:rPr lang="tr-TR" sz="1200" b="1" i="0" u="none" strike="noStrike" dirty="0">
                          <a:solidFill>
                            <a:srgbClr val="000000"/>
                          </a:solidFill>
                          <a:effectLst/>
                          <a:latin typeface="Trebuchet MS" panose="020B0603020202020204" pitchFamily="34" charset="0"/>
                        </a:rPr>
                        <a:t>EYLÜL</a:t>
                      </a:r>
                      <a:r>
                        <a:rPr lang="tr-TR" sz="1200" b="0" i="0" u="none" strike="noStrike" dirty="0">
                          <a:solidFill>
                            <a:srgbClr val="000000"/>
                          </a:solidFill>
                          <a:effectLst/>
                          <a:latin typeface="Trebuchet MS" panose="020B0603020202020204" pitchFamily="34" charset="0"/>
                        </a:rPr>
                        <a:t>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200" b="0" i="0" u="none" strike="noStrike">
                          <a:solidFill>
                            <a:srgbClr val="000000"/>
                          </a:solidFill>
                          <a:effectLst/>
                          <a:latin typeface="Arial" panose="020B0604020202020204" pitchFamily="34" charset="0"/>
                        </a:rPr>
                        <a:t>4.251.870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2.855.397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4.076.630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4.792.818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5.426.818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2.203.482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3.513.453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5.475.453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5 786 027</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100" b="1" i="0" u="none" strike="noStrike" dirty="0">
                          <a:effectLst/>
                          <a:latin typeface="Arial" panose="020B0604020202020204" pitchFamily="34" charset="0"/>
                        </a:rPr>
                        <a:t>6.054.431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tr-TR" sz="1100" b="1" i="0" u="none" strike="noStrike" dirty="0">
                        <a:effectLst/>
                        <a:latin typeface="Arial"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2524601"/>
                  </a:ext>
                </a:extLst>
              </a:tr>
              <a:tr h="366834">
                <a:tc>
                  <a:txBody>
                    <a:bodyPr/>
                    <a:lstStyle/>
                    <a:p>
                      <a:pPr algn="ctr" rtl="0" fontAlgn="ctr"/>
                      <a:r>
                        <a:rPr lang="tr-TR" sz="1200" b="1" i="0" u="none" strike="noStrike" dirty="0">
                          <a:solidFill>
                            <a:srgbClr val="000000"/>
                          </a:solidFill>
                          <a:effectLst/>
                          <a:latin typeface="Trebuchet MS" panose="020B0603020202020204" pitchFamily="34" charset="0"/>
                        </a:rPr>
                        <a:t>EKİM</a:t>
                      </a:r>
                      <a:r>
                        <a:rPr lang="tr-TR" sz="1200" b="0" i="0" u="none" strike="noStrike" dirty="0">
                          <a:solidFill>
                            <a:srgbClr val="000000"/>
                          </a:solidFill>
                          <a:effectLst/>
                          <a:latin typeface="Trebuchet MS" panose="020B0603020202020204" pitchFamily="34" charset="0"/>
                        </a:rPr>
                        <a:t>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200" b="0" i="0" u="none" strike="noStrike">
                          <a:solidFill>
                            <a:srgbClr val="000000"/>
                          </a:solidFill>
                          <a:effectLst/>
                          <a:latin typeface="Arial" panose="020B0604020202020204" pitchFamily="34" charset="0"/>
                        </a:rPr>
                        <a:t>3.301.194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2.449.948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2.992.947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3.755.467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4.291.574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1.742.303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3.471.540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Arial" panose="020B0604020202020204" pitchFamily="34" charset="0"/>
                        </a:rPr>
                        <a:t>4.803.198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4 987 112</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100" b="1" i="0" u="none" strike="noStrike" dirty="0">
                          <a:effectLst/>
                          <a:latin typeface="Arial" panose="020B0604020202020204" pitchFamily="34" charset="0"/>
                          <a:cs typeface="Arial" panose="020B0604020202020204" pitchFamily="34" charset="0"/>
                        </a:rPr>
                        <a:t>5.448.459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tr-TR" sz="1100" b="1" i="0" u="none" strike="noStrike" dirty="0">
                        <a:effectLst/>
                        <a:latin typeface="Arial" panose="020B0604020202020204" pitchFamily="34" charset="0"/>
                        <a:cs typeface="Arial"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2343855"/>
                  </a:ext>
                </a:extLst>
              </a:tr>
              <a:tr h="366834">
                <a:tc>
                  <a:txBody>
                    <a:bodyPr/>
                    <a:lstStyle/>
                    <a:p>
                      <a:pPr algn="ctr" rtl="0" fontAlgn="ctr"/>
                      <a:r>
                        <a:rPr lang="tr-TR" sz="1200" b="1" i="0" u="none" strike="noStrike" dirty="0">
                          <a:solidFill>
                            <a:srgbClr val="000000"/>
                          </a:solidFill>
                          <a:effectLst/>
                          <a:latin typeface="Trebuchet MS" panose="020B0603020202020204" pitchFamily="34" charset="0"/>
                        </a:rPr>
                        <a:t>KASIM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200" b="0" i="0" u="none" strike="noStrike">
                          <a:solidFill>
                            <a:srgbClr val="000000"/>
                          </a:solidFill>
                          <a:effectLst/>
                          <a:latin typeface="Arial" panose="020B0604020202020204" pitchFamily="34" charset="0"/>
                        </a:rPr>
                        <a:t>1.720.554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1.353.280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1.652.795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1.966.277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2.190.622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Arial Tur" panose="020B0604020202020204" pitchFamily="34" charset="0"/>
                        </a:rPr>
                        <a:t>833.991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1.763.982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2.551.483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2 525 345</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tr-TR" sz="1100" b="1" i="0" u="none" strike="noStrike" dirty="0">
                          <a:effectLst/>
                          <a:latin typeface="Arial" panose="020B0604020202020204" pitchFamily="34" charset="0"/>
                        </a:rPr>
                        <a:t>2.733.663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tr-TR" sz="1100" b="1" i="0" u="none" strike="noStrike" dirty="0">
                        <a:effectLst/>
                        <a:latin typeface="Arial"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5377771"/>
                  </a:ext>
                </a:extLst>
              </a:tr>
              <a:tr h="421160">
                <a:tc>
                  <a:txBody>
                    <a:bodyPr/>
                    <a:lstStyle/>
                    <a:p>
                      <a:pPr algn="ctr" rtl="0" fontAlgn="ctr"/>
                      <a:r>
                        <a:rPr lang="tr-TR" sz="1200" b="1" i="0" u="none" strike="noStrike" dirty="0">
                          <a:solidFill>
                            <a:srgbClr val="000000"/>
                          </a:solidFill>
                          <a:effectLst/>
                          <a:latin typeface="Trebuchet MS" panose="020B0603020202020204" pitchFamily="34" charset="0"/>
                        </a:rPr>
                        <a:t>ARALIK </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200" b="0" i="0" u="none" strike="noStrike">
                          <a:solidFill>
                            <a:srgbClr val="000000"/>
                          </a:solidFill>
                          <a:effectLst/>
                          <a:latin typeface="Arial" panose="020B0604020202020204" pitchFamily="34" charset="0"/>
                        </a:rPr>
                        <a:t>1.464.791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panose="020B0604020202020204" pitchFamily="34" charset="0"/>
                        </a:rPr>
                        <a:t>1.302.157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1.703.789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1.950.705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2.147.878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699.330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Arial Tur" panose="020B0604020202020204" pitchFamily="34" charset="0"/>
                        </a:rPr>
                        <a:t>1.892.520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tr-TR" sz="1200" b="0" i="0" u="none" strike="noStrike">
                          <a:effectLst/>
                          <a:latin typeface="Arial" panose="020B0604020202020204" pitchFamily="34" charset="0"/>
                        </a:rPr>
                        <a:t>2.399.441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r" fontAlgn="ctr"/>
                      <a:r>
                        <a:rPr lang="tr-TR" sz="1100" b="0" i="0" u="none" strike="noStrike" dirty="0">
                          <a:effectLst/>
                          <a:latin typeface="Arial" panose="020B0604020202020204" pitchFamily="34" charset="0"/>
                        </a:rPr>
                        <a:t>2 483 756</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tr-TR" sz="1100" b="1" i="0" u="none" strike="noStrike" dirty="0">
                          <a:effectLst/>
                          <a:latin typeface="Arial" panose="020B0604020202020204" pitchFamily="34" charset="0"/>
                        </a:rPr>
                        <a:t>2.588.856</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endParaRPr lang="tr-TR" sz="1100" b="1" i="0" u="none" strike="noStrike" dirty="0">
                        <a:effectLst/>
                        <a:latin typeface="Arial" panose="020B0604020202020204" pitchFamily="34" charset="0"/>
                      </a:endParaRPr>
                    </a:p>
                  </a:txBody>
                  <a:tcPr marL="7620" marR="11430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1938826"/>
                  </a:ext>
                </a:extLst>
              </a:tr>
              <a:tr h="578328">
                <a:tc>
                  <a:txBody>
                    <a:bodyPr/>
                    <a:lstStyle/>
                    <a:p>
                      <a:pPr algn="ctr" rtl="0" fontAlgn="ctr"/>
                      <a:r>
                        <a:rPr lang="tr-TR" sz="1100" b="1" i="0" u="none" strike="noStrike" dirty="0">
                          <a:solidFill>
                            <a:srgbClr val="000000"/>
                          </a:solidFill>
                          <a:effectLst/>
                          <a:latin typeface="Trebuchet MS" panose="020B0603020202020204" pitchFamily="34" charset="0"/>
                        </a:rPr>
                        <a:t>TOPLAM</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000" b="1" i="0" u="none" strike="noStrike" dirty="0">
                          <a:solidFill>
                            <a:srgbClr val="000000"/>
                          </a:solidFill>
                          <a:effectLst/>
                          <a:latin typeface="Arial" panose="020B0604020202020204" pitchFamily="34" charset="0"/>
                        </a:rPr>
                        <a:t>36.244.632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000" b="1" i="0" u="none" strike="noStrike" dirty="0">
                          <a:solidFill>
                            <a:srgbClr val="000000"/>
                          </a:solidFill>
                          <a:effectLst/>
                          <a:latin typeface="Arial" panose="020B0604020202020204" pitchFamily="34" charset="0"/>
                        </a:rPr>
                        <a:t>25.352.213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000" b="1" i="0" u="none" strike="noStrike" dirty="0">
                          <a:solidFill>
                            <a:srgbClr val="000000"/>
                          </a:solidFill>
                          <a:effectLst/>
                          <a:latin typeface="Arial" panose="020B0604020202020204" pitchFamily="34" charset="0"/>
                        </a:rPr>
                        <a:t>32.410.034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000" b="1" i="0" u="none" strike="noStrike" dirty="0">
                          <a:solidFill>
                            <a:srgbClr val="000000"/>
                          </a:solidFill>
                          <a:effectLst/>
                          <a:latin typeface="Arial" panose="020B0604020202020204" pitchFamily="34" charset="0"/>
                        </a:rPr>
                        <a:t>39.488 401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tr-TR" sz="1100" b="1" i="0" u="none" strike="noStrike" dirty="0">
                          <a:solidFill>
                            <a:srgbClr val="000000"/>
                          </a:solidFill>
                          <a:effectLst/>
                          <a:latin typeface="Arial" panose="020B0604020202020204" pitchFamily="34" charset="0"/>
                        </a:rPr>
                        <a:t>45.058.286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100" b="1" i="0" u="none" strike="noStrike" dirty="0">
                          <a:solidFill>
                            <a:srgbClr val="000000"/>
                          </a:solidFill>
                          <a:effectLst/>
                          <a:latin typeface="Arial Tur" panose="020B0604020202020204" pitchFamily="34" charset="0"/>
                        </a:rPr>
                        <a:t>12.734.213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tr-TR" sz="1100" b="1" i="0" u="none" strike="noStrike" dirty="0">
                          <a:solidFill>
                            <a:srgbClr val="000000"/>
                          </a:solidFill>
                          <a:effectLst/>
                          <a:latin typeface="Arial Tur" panose="020B0604020202020204" pitchFamily="34" charset="0"/>
                        </a:rPr>
                        <a:t>24.712.266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tr-TR" sz="1100" b="1" i="0" u="none" strike="noStrike" dirty="0">
                          <a:effectLst/>
                          <a:latin typeface="Arial" panose="020B0604020202020204" pitchFamily="34" charset="0"/>
                        </a:rPr>
                        <a:t>44 564 395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tr-TR" sz="1100" b="1" i="0" u="none" strike="noStrike" dirty="0">
                          <a:solidFill>
                            <a:schemeClr val="tx1"/>
                          </a:solidFill>
                          <a:effectLst/>
                          <a:latin typeface="Arial" panose="020B0604020202020204" pitchFamily="34" charset="0"/>
                        </a:rPr>
                        <a:t>49.209.180</a:t>
                      </a:r>
                    </a:p>
                  </a:txBody>
                  <a:tcPr marL="7620" marR="11430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tr-TR" sz="1100" b="1" i="0" u="none" strike="noStrike" dirty="0">
                          <a:effectLst/>
                          <a:latin typeface="Arial" panose="020B0604020202020204" pitchFamily="34" charset="0"/>
                        </a:rPr>
                        <a:t> 52.629.283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tr-TR" sz="1100" b="1" i="0" u="none" strike="noStrike" dirty="0">
                          <a:effectLst/>
                          <a:latin typeface="Arial" panose="020B0604020202020204" pitchFamily="34" charset="0"/>
                        </a:rPr>
                        <a:t>15.627.456</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131638106"/>
                  </a:ext>
                </a:extLst>
              </a:tr>
            </a:tbl>
          </a:graphicData>
        </a:graphic>
      </p:graphicFrame>
    </p:spTree>
    <p:extLst>
      <p:ext uri="{BB962C8B-B14F-4D97-AF65-F5344CB8AC3E}">
        <p14:creationId xmlns:p14="http://schemas.microsoft.com/office/powerpoint/2010/main" val="3369450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0" y="122238"/>
            <a:ext cx="8958943" cy="827673"/>
          </a:xfrm>
        </p:spPr>
        <p:txBody>
          <a:bodyPr>
            <a:noAutofit/>
          </a:bodyPr>
          <a:lstStyle/>
          <a:p>
            <a:r>
              <a:rPr lang="tr-TR" sz="2400" b="1" dirty="0">
                <a:latin typeface="Times New Roman" pitchFamily="18" charset="0"/>
                <a:cs typeface="Times New Roman" pitchFamily="18" charset="0"/>
              </a:rPr>
              <a:t>TÜRKİYE’ YE GELEN YABANCI TURİST SAYISI (KİŞİ)</a:t>
            </a:r>
            <a:br>
              <a:rPr lang="tr-TR" sz="2400" b="1" dirty="0">
                <a:latin typeface="Times New Roman" pitchFamily="18" charset="0"/>
                <a:cs typeface="Times New Roman" pitchFamily="18" charset="0"/>
              </a:rPr>
            </a:br>
            <a:r>
              <a:rPr lang="tr-TR" sz="2400" b="1" dirty="0">
                <a:latin typeface="Times New Roman" pitchFamily="18" charset="0"/>
                <a:cs typeface="Times New Roman" pitchFamily="18" charset="0"/>
              </a:rPr>
              <a:t>(2015- 2025)</a:t>
            </a:r>
            <a:endParaRPr lang="tr-TR" sz="2400" dirty="0"/>
          </a:p>
        </p:txBody>
      </p:sp>
      <p:graphicFrame>
        <p:nvGraphicFramePr>
          <p:cNvPr id="6" name="İçerik Yer Tutucusu 5"/>
          <p:cNvGraphicFramePr>
            <a:graphicFrameLocks noGrp="1"/>
          </p:cNvGraphicFramePr>
          <p:nvPr>
            <p:ph idx="1"/>
            <p:extLst>
              <p:ext uri="{D42A27DB-BD31-4B8C-83A1-F6EECF244321}">
                <p14:modId xmlns:p14="http://schemas.microsoft.com/office/powerpoint/2010/main" val="496936988"/>
              </p:ext>
            </p:extLst>
          </p:nvPr>
        </p:nvGraphicFramePr>
        <p:xfrm>
          <a:off x="185057" y="1195754"/>
          <a:ext cx="8773886" cy="51610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5084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1AA3-79B8-333E-88E6-DBBAB43AA333}"/>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7C139743-6B1C-5EF3-B059-F257AEBA60C8}"/>
              </a:ext>
            </a:extLst>
          </p:cNvPr>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sz="3600"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23.</a:t>
            </a:r>
          </a:p>
          <a:p>
            <a:pPr marL="457200" indent="-457200" algn="ctr" fontAlgn="base">
              <a:buClrTx/>
              <a:buNone/>
            </a:pPr>
            <a:r>
              <a:rPr lang="tr-TR" sz="3600" b="1" dirty="0">
                <a:latin typeface="Times New Roman" pitchFamily="18" charset="0"/>
                <a:cs typeface="Times New Roman" pitchFamily="18" charset="0"/>
              </a:rPr>
              <a:t>REEL EFEKTİF</a:t>
            </a:r>
          </a:p>
          <a:p>
            <a:pPr marL="457200" indent="-457200" algn="ctr" fontAlgn="base">
              <a:buClrTx/>
              <a:buNone/>
            </a:pPr>
            <a:r>
              <a:rPr lang="tr-TR" sz="3600" b="1" dirty="0">
                <a:latin typeface="Times New Roman" pitchFamily="18" charset="0"/>
                <a:cs typeface="Times New Roman" pitchFamily="18" charset="0"/>
              </a:rPr>
              <a:t>DÖVİZ KURU</a:t>
            </a:r>
          </a:p>
        </p:txBody>
      </p:sp>
    </p:spTree>
    <p:extLst>
      <p:ext uri="{BB962C8B-B14F-4D97-AF65-F5344CB8AC3E}">
        <p14:creationId xmlns:p14="http://schemas.microsoft.com/office/powerpoint/2010/main" val="26273507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7E052-70A8-2DEE-9FD4-97E5A2E8E252}"/>
            </a:ext>
          </a:extLst>
        </p:cNvPr>
        <p:cNvGrpSpPr/>
        <p:nvPr/>
      </p:nvGrpSpPr>
      <p:grpSpPr>
        <a:xfrm>
          <a:off x="0" y="0"/>
          <a:ext cx="0" cy="0"/>
          <a:chOff x="0" y="0"/>
          <a:chExt cx="0" cy="0"/>
        </a:xfrm>
      </p:grpSpPr>
      <p:sp>
        <p:nvSpPr>
          <p:cNvPr id="2" name="Unvan 1">
            <a:extLst>
              <a:ext uri="{FF2B5EF4-FFF2-40B4-BE49-F238E27FC236}">
                <a16:creationId xmlns:a16="http://schemas.microsoft.com/office/drawing/2014/main" id="{9F8DC6C8-8A25-92E1-FF7E-C5C0699C39A0}"/>
              </a:ext>
            </a:extLst>
          </p:cNvPr>
          <p:cNvSpPr>
            <a:spLocks noGrp="1"/>
          </p:cNvSpPr>
          <p:nvPr>
            <p:ph type="title"/>
          </p:nvPr>
        </p:nvSpPr>
        <p:spPr>
          <a:xfrm>
            <a:off x="228601" y="215153"/>
            <a:ext cx="8734424" cy="1118347"/>
          </a:xfrm>
          <a:solidFill>
            <a:schemeClr val="bg2">
              <a:lumMod val="75000"/>
            </a:schemeClr>
          </a:solidFill>
        </p:spPr>
        <p:txBody>
          <a:bodyPr>
            <a:normAutofit fontScale="90000"/>
          </a:bodyPr>
          <a:lstStyle/>
          <a:p>
            <a:r>
              <a:rPr lang="tr-TR" dirty="0">
                <a:latin typeface="Times New Roman" panose="02020603050405020304" pitchFamily="18" charset="0"/>
                <a:cs typeface="Times New Roman" panose="02020603050405020304" pitchFamily="18" charset="0"/>
              </a:rPr>
              <a:t>REEL EFEKTİF</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DÖVİZ KURU</a:t>
            </a:r>
          </a:p>
        </p:txBody>
      </p:sp>
      <p:sp>
        <p:nvSpPr>
          <p:cNvPr id="3" name="İçerik Yer Tutucusu 2">
            <a:extLst>
              <a:ext uri="{FF2B5EF4-FFF2-40B4-BE49-F238E27FC236}">
                <a16:creationId xmlns:a16="http://schemas.microsoft.com/office/drawing/2014/main" id="{9483AC9E-C674-1847-5A3D-ACC2E639ED4D}"/>
              </a:ext>
            </a:extLst>
          </p:cNvPr>
          <p:cNvSpPr>
            <a:spLocks noGrp="1"/>
          </p:cNvSpPr>
          <p:nvPr>
            <p:ph idx="1"/>
          </p:nvPr>
        </p:nvSpPr>
        <p:spPr>
          <a:xfrm>
            <a:off x="228601" y="1466850"/>
            <a:ext cx="8734424" cy="5175997"/>
          </a:xfrm>
          <a:ln>
            <a:solidFill>
              <a:schemeClr val="tx1"/>
            </a:solidFill>
          </a:ln>
        </p:spPr>
        <p:txBody>
          <a:bodyPr>
            <a:normAutofit fontScale="92500" lnSpcReduction="20000"/>
          </a:bodyPr>
          <a:lstStyle/>
          <a:p>
            <a:r>
              <a:rPr lang="tr-TR" dirty="0"/>
              <a:t>Nominal efektif döviz kuru (NEK), Türkiye'nin dış ticaretinde önemli paya sahip ülkelerin para birimlerinden oluşan sepete göre(Euro ve Dolar), Türk Lirası (TL)'</a:t>
            </a:r>
            <a:r>
              <a:rPr lang="tr-TR" dirty="0" err="1"/>
              <a:t>nın</a:t>
            </a:r>
            <a:r>
              <a:rPr lang="tr-TR" dirty="0"/>
              <a:t> ağırlıklı ortalama değeridir. Ağırlıklar ikili ticaret akımları kullanılarak belirlenmektedir. </a:t>
            </a:r>
          </a:p>
          <a:p>
            <a:r>
              <a:rPr lang="tr-TR" dirty="0"/>
              <a:t>Reel efektif döviz kuru (REK) ise </a:t>
            </a:r>
            <a:r>
              <a:rPr lang="tr-TR" dirty="0" err="1"/>
              <a:t>NEK'deki</a:t>
            </a:r>
            <a:r>
              <a:rPr lang="tr-TR" dirty="0"/>
              <a:t> nispi fiyat etkileri arındırılarak elde edilmektedir. </a:t>
            </a:r>
          </a:p>
          <a:p>
            <a:r>
              <a:rPr lang="tr-TR" dirty="0"/>
              <a:t>Türkiye Cumhuriyet Merkez Bankası (TCMB) tarafından hesaplanan reel efektif döviz kuru endeksleri ülkemiz fiyat düzeyinin dış ticaret yaptığımız ülkelerin fiyat düzeylerine oranının ağırlıklı geometrik ortalaması alınarak hesaplanmaktadır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8609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394AA-E7CD-BF2D-C101-564EE514D61B}"/>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D072BD94-389C-D2E4-70D7-768C491FD1A8}"/>
              </a:ext>
            </a:extLst>
          </p:cNvPr>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200" b="1" dirty="0">
                <a:latin typeface="Times New Roman" pitchFamily="18" charset="0"/>
                <a:cs typeface="Times New Roman" pitchFamily="18" charset="0"/>
              </a:rPr>
              <a:t>REEL EFEKTİF DÖVİZ KURU</a:t>
            </a:r>
          </a:p>
          <a:p>
            <a:pPr marL="514350" indent="-514350" algn="ctr">
              <a:buClrTx/>
              <a:buNone/>
            </a:pPr>
            <a:r>
              <a:rPr lang="tr-TR" sz="2200" b="1" dirty="0">
                <a:latin typeface="Times New Roman" pitchFamily="18" charset="0"/>
                <a:cs typeface="Times New Roman" pitchFamily="18" charset="0"/>
              </a:rPr>
              <a:t>    </a:t>
            </a:r>
            <a:r>
              <a:rPr lang="tr-TR" sz="2200" dirty="0">
                <a:latin typeface="Times New Roman" pitchFamily="18" charset="0"/>
                <a:cs typeface="Times New Roman" pitchFamily="18" charset="0"/>
              </a:rPr>
              <a:t>   </a:t>
            </a:r>
            <a:r>
              <a:rPr lang="tr-TR" sz="2200" b="1" dirty="0">
                <a:latin typeface="Times New Roman" pitchFamily="18" charset="0"/>
                <a:cs typeface="Times New Roman" pitchFamily="18" charset="0"/>
              </a:rPr>
              <a:t> (Kaynak: 5 Mart 2025 </a:t>
            </a:r>
            <a:r>
              <a:rPr lang="tr-TR" sz="2200" b="1" dirty="0">
                <a:latin typeface="Times New Roman" pitchFamily="18" charset="0"/>
                <a:cs typeface="Times New Roman" pitchFamily="18" charset="0"/>
                <a:hlinkClick r:id="rId2"/>
              </a:rPr>
              <a:t>www.tcmb.gov.tr</a:t>
            </a:r>
            <a:r>
              <a:rPr lang="tr-TR" sz="2200" b="1" dirty="0">
                <a:latin typeface="Times New Roman" pitchFamily="18" charset="0"/>
                <a:cs typeface="Times New Roman" pitchFamily="18" charset="0"/>
              </a:rPr>
              <a:t> )</a:t>
            </a:r>
            <a:endParaRPr lang="tr-TR" sz="2200" dirty="0">
              <a:latin typeface="Times New Roman" pitchFamily="18" charset="0"/>
              <a:cs typeface="Times New Roman" pitchFamily="18" charset="0"/>
            </a:endParaRPr>
          </a:p>
        </p:txBody>
      </p:sp>
      <p:graphicFrame>
        <p:nvGraphicFramePr>
          <p:cNvPr id="6" name="5 Tablo">
            <a:extLst>
              <a:ext uri="{FF2B5EF4-FFF2-40B4-BE49-F238E27FC236}">
                <a16:creationId xmlns:a16="http://schemas.microsoft.com/office/drawing/2014/main" id="{2D3FDD17-22B0-AAC4-ABF2-397DC5976C36}"/>
              </a:ext>
            </a:extLst>
          </p:cNvPr>
          <p:cNvGraphicFramePr>
            <a:graphicFrameLocks noGrp="1"/>
          </p:cNvGraphicFramePr>
          <p:nvPr>
            <p:extLst>
              <p:ext uri="{D42A27DB-BD31-4B8C-83A1-F6EECF244321}">
                <p14:modId xmlns:p14="http://schemas.microsoft.com/office/powerpoint/2010/main" val="3795804967"/>
              </p:ext>
            </p:extLst>
          </p:nvPr>
        </p:nvGraphicFramePr>
        <p:xfrm>
          <a:off x="467542" y="1052736"/>
          <a:ext cx="8249736" cy="5481414"/>
        </p:xfrm>
        <a:graphic>
          <a:graphicData uri="http://schemas.openxmlformats.org/drawingml/2006/table">
            <a:tbl>
              <a:tblPr/>
              <a:tblGrid>
                <a:gridCol w="1374956">
                  <a:extLst>
                    <a:ext uri="{9D8B030D-6E8A-4147-A177-3AD203B41FA5}">
                      <a16:colId xmlns:a16="http://schemas.microsoft.com/office/drawing/2014/main" val="20000"/>
                    </a:ext>
                  </a:extLst>
                </a:gridCol>
                <a:gridCol w="1374956">
                  <a:extLst>
                    <a:ext uri="{9D8B030D-6E8A-4147-A177-3AD203B41FA5}">
                      <a16:colId xmlns:a16="http://schemas.microsoft.com/office/drawing/2014/main" val="20001"/>
                    </a:ext>
                  </a:extLst>
                </a:gridCol>
                <a:gridCol w="1374956">
                  <a:extLst>
                    <a:ext uri="{9D8B030D-6E8A-4147-A177-3AD203B41FA5}">
                      <a16:colId xmlns:a16="http://schemas.microsoft.com/office/drawing/2014/main" val="20002"/>
                    </a:ext>
                  </a:extLst>
                </a:gridCol>
                <a:gridCol w="1374956">
                  <a:extLst>
                    <a:ext uri="{9D8B030D-6E8A-4147-A177-3AD203B41FA5}">
                      <a16:colId xmlns:a16="http://schemas.microsoft.com/office/drawing/2014/main" val="20003"/>
                    </a:ext>
                  </a:extLst>
                </a:gridCol>
                <a:gridCol w="1374956">
                  <a:extLst>
                    <a:ext uri="{9D8B030D-6E8A-4147-A177-3AD203B41FA5}">
                      <a16:colId xmlns:a16="http://schemas.microsoft.com/office/drawing/2014/main" val="20004"/>
                    </a:ext>
                  </a:extLst>
                </a:gridCol>
                <a:gridCol w="1374956">
                  <a:extLst>
                    <a:ext uri="{9D8B030D-6E8A-4147-A177-3AD203B41FA5}">
                      <a16:colId xmlns:a16="http://schemas.microsoft.com/office/drawing/2014/main" val="20005"/>
                    </a:ext>
                  </a:extLst>
                </a:gridCol>
              </a:tblGrid>
              <a:tr h="966564">
                <a:tc>
                  <a:txBody>
                    <a:bodyPr/>
                    <a:lstStyle/>
                    <a:p>
                      <a:pPr algn="ctr" fontAlgn="ctr"/>
                      <a:r>
                        <a:rPr lang="tr-TR" sz="1600" b="1" i="0" u="none" strike="noStrike" dirty="0">
                          <a:solidFill>
                            <a:srgbClr val="000000"/>
                          </a:solidFill>
                          <a:latin typeface="Calibri"/>
                        </a:rPr>
                        <a:t>2000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2001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2002</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600" b="1" i="0" u="none" strike="noStrike" dirty="0">
                          <a:solidFill>
                            <a:srgbClr val="000000"/>
                          </a:solidFill>
                          <a:latin typeface="+mn-lt"/>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extLst>
                  <a:ext uri="{0D108BD9-81ED-4DB2-BD59-A6C34878D82A}">
                    <a16:rowId xmlns:a16="http://schemas.microsoft.com/office/drawing/2014/main" val="10000"/>
                  </a:ext>
                </a:extLst>
              </a:tr>
              <a:tr h="357185">
                <a:tc>
                  <a:txBody>
                    <a:bodyPr/>
                    <a:lstStyle/>
                    <a:p>
                      <a:pPr algn="ctr" fontAlgn="ctr"/>
                      <a:r>
                        <a:rPr lang="tr-TR" sz="1600" b="1" i="0" u="none" strike="noStrike" dirty="0">
                          <a:solidFill>
                            <a:srgbClr val="000000"/>
                          </a:solidFill>
                          <a:latin typeface="Calibri"/>
                        </a:rPr>
                        <a:t>Oca.</a:t>
                      </a:r>
                      <a:r>
                        <a:rPr lang="tr-TR" sz="1600" b="1" i="0" u="none" strike="noStrike" dirty="0">
                          <a:solidFill>
                            <a:srgbClr val="000000"/>
                          </a:solidFill>
                          <a:latin typeface="+mn-lt"/>
                        </a:rPr>
                        <a:t> 00</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102,77</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highlight>
                            <a:srgbClr val="FFFF00"/>
                          </a:highlight>
                          <a:latin typeface="Calibri"/>
                        </a:rPr>
                        <a:t>Oca.</a:t>
                      </a:r>
                      <a:r>
                        <a:rPr lang="tr-TR" sz="1600" b="1" i="0" u="none" strike="noStrike" dirty="0">
                          <a:solidFill>
                            <a:srgbClr val="000000"/>
                          </a:solidFill>
                          <a:highlight>
                            <a:srgbClr val="FFFF00"/>
                          </a:highlight>
                          <a:latin typeface="+mn-lt"/>
                        </a:rPr>
                        <a:t> 01</a:t>
                      </a:r>
                      <a:endParaRPr lang="tr-TR" sz="1600" b="1" i="0" u="none" strike="noStrike" dirty="0">
                        <a:solidFill>
                          <a:srgbClr val="000000"/>
                        </a:solidFill>
                        <a:highlight>
                          <a:srgbClr val="FFFF00"/>
                        </a:highlight>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highlight>
                            <a:srgbClr val="FFFF00"/>
                          </a:highlight>
                          <a:latin typeface="Calibri" panose="020F0502020204030204" pitchFamily="34" charset="0"/>
                        </a:rPr>
                        <a:t>116,69</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dirty="0">
                          <a:solidFill>
                            <a:srgbClr val="000000"/>
                          </a:solidFill>
                          <a:latin typeface="Calibri"/>
                        </a:rPr>
                        <a:t>Oca.</a:t>
                      </a:r>
                      <a:r>
                        <a:rPr lang="tr-TR" sz="1600" b="1" i="0" u="none" strike="noStrike" dirty="0">
                          <a:solidFill>
                            <a:srgbClr val="000000"/>
                          </a:solidFill>
                          <a:latin typeface="+mn-lt"/>
                        </a:rPr>
                        <a:t> 02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100,84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7185">
                <a:tc>
                  <a:txBody>
                    <a:bodyPr/>
                    <a:lstStyle/>
                    <a:p>
                      <a:pPr algn="ctr" fontAlgn="ctr"/>
                      <a:r>
                        <a:rPr lang="tr-TR" sz="1600" b="1" i="0" u="none" strike="noStrike" dirty="0">
                          <a:solidFill>
                            <a:srgbClr val="000000"/>
                          </a:solidFill>
                          <a:latin typeface="Calibri"/>
                        </a:rPr>
                        <a:t>Şub.</a:t>
                      </a:r>
                      <a:r>
                        <a:rPr lang="tr-TR" sz="1600" b="1" i="0" u="none" strike="noStrike" dirty="0">
                          <a:solidFill>
                            <a:srgbClr val="000000"/>
                          </a:solidFill>
                          <a:latin typeface="+mn-lt"/>
                        </a:rPr>
                        <a:t> 00</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104,80</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Şub.</a:t>
                      </a:r>
                      <a:r>
                        <a:rPr lang="tr-TR" sz="1600" b="1" i="0" u="none" strike="noStrike" dirty="0">
                          <a:solidFill>
                            <a:srgbClr val="000000"/>
                          </a:solidFill>
                          <a:latin typeface="+mn-lt"/>
                        </a:rPr>
                        <a:t> 01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105,94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Şub.</a:t>
                      </a:r>
                      <a:r>
                        <a:rPr lang="tr-TR" sz="1600" b="1" i="0" u="none" strike="noStrike" dirty="0">
                          <a:solidFill>
                            <a:srgbClr val="000000"/>
                          </a:solidFill>
                          <a:latin typeface="+mn-lt"/>
                        </a:rPr>
                        <a:t> 02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104,38</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7185">
                <a:tc>
                  <a:txBody>
                    <a:bodyPr/>
                    <a:lstStyle/>
                    <a:p>
                      <a:pPr algn="ctr" fontAlgn="ctr"/>
                      <a:r>
                        <a:rPr lang="tr-TR" sz="1600" b="1" i="0" u="none" strike="noStrike" dirty="0">
                          <a:solidFill>
                            <a:srgbClr val="000000"/>
                          </a:solidFill>
                          <a:latin typeface="Calibri"/>
                        </a:rPr>
                        <a:t>Mar.</a:t>
                      </a:r>
                      <a:r>
                        <a:rPr lang="tr-TR" sz="1600" b="1" i="0" u="none" strike="noStrike" dirty="0">
                          <a:solidFill>
                            <a:srgbClr val="000000"/>
                          </a:solidFill>
                          <a:latin typeface="+mn-lt"/>
                        </a:rPr>
                        <a:t> 00</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105,71</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Mar.</a:t>
                      </a:r>
                      <a:r>
                        <a:rPr lang="tr-TR" sz="1600" b="1" i="0" u="none" strike="noStrike" dirty="0">
                          <a:solidFill>
                            <a:srgbClr val="000000"/>
                          </a:solidFill>
                          <a:latin typeface="+mn-lt"/>
                        </a:rPr>
                        <a:t> 01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89,74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Mar.</a:t>
                      </a:r>
                      <a:r>
                        <a:rPr lang="tr-TR" sz="1600" b="1" i="0" u="none" strike="noStrike" dirty="0">
                          <a:solidFill>
                            <a:srgbClr val="000000"/>
                          </a:solidFill>
                          <a:latin typeface="+mn-lt"/>
                        </a:rPr>
                        <a:t> 02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105,03</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7185">
                <a:tc>
                  <a:txBody>
                    <a:bodyPr/>
                    <a:lstStyle/>
                    <a:p>
                      <a:pPr algn="ctr" fontAlgn="ctr"/>
                      <a:r>
                        <a:rPr lang="tr-TR" sz="1600" b="1" i="0" u="none" strike="noStrike" dirty="0">
                          <a:solidFill>
                            <a:srgbClr val="000000"/>
                          </a:solidFill>
                          <a:latin typeface="Calibri"/>
                        </a:rPr>
                        <a:t>Nis.</a:t>
                      </a:r>
                      <a:r>
                        <a:rPr lang="tr-TR" sz="1600" b="1" i="0" u="none" strike="noStrike" dirty="0">
                          <a:solidFill>
                            <a:srgbClr val="000000"/>
                          </a:solidFill>
                          <a:latin typeface="+mn-lt"/>
                        </a:rPr>
                        <a:t> 00</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106,42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Nis.</a:t>
                      </a:r>
                      <a:r>
                        <a:rPr lang="tr-TR" sz="1600" b="1" i="0" u="none" strike="noStrike" dirty="0">
                          <a:solidFill>
                            <a:srgbClr val="000000"/>
                          </a:solidFill>
                          <a:latin typeface="+mn-lt"/>
                        </a:rPr>
                        <a:t> 01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79,54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1" i="0" u="none" strike="noStrike" dirty="0">
                          <a:solidFill>
                            <a:srgbClr val="000000"/>
                          </a:solidFill>
                          <a:latin typeface="Calibri"/>
                        </a:rPr>
                        <a:t>Nis.</a:t>
                      </a:r>
                      <a:r>
                        <a:rPr lang="tr-TR" sz="1600" b="1" i="0" u="none" strike="noStrike" dirty="0">
                          <a:solidFill>
                            <a:srgbClr val="000000"/>
                          </a:solidFill>
                          <a:latin typeface="+mn-lt"/>
                        </a:rPr>
                        <a:t> 02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109,18</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7185">
                <a:tc>
                  <a:txBody>
                    <a:bodyPr/>
                    <a:lstStyle/>
                    <a:p>
                      <a:pPr algn="ctr" fontAlgn="ctr"/>
                      <a:r>
                        <a:rPr lang="tr-TR" sz="1600" b="1" i="0" u="none" strike="noStrike" dirty="0">
                          <a:solidFill>
                            <a:srgbClr val="000000"/>
                          </a:solidFill>
                          <a:latin typeface="Calibri"/>
                        </a:rPr>
                        <a:t>May.</a:t>
                      </a:r>
                      <a:r>
                        <a:rPr lang="tr-TR" sz="1600" b="1" i="0" u="none" strike="noStrike" dirty="0">
                          <a:solidFill>
                            <a:srgbClr val="000000"/>
                          </a:solidFill>
                          <a:latin typeface="+mn-lt"/>
                        </a:rPr>
                        <a:t> 00</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108,01</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May.</a:t>
                      </a:r>
                      <a:r>
                        <a:rPr lang="tr-TR" sz="1600" b="1" i="0" u="none" strike="noStrike" dirty="0">
                          <a:solidFill>
                            <a:srgbClr val="000000"/>
                          </a:solidFill>
                          <a:latin typeface="+mn-lt"/>
                        </a:rPr>
                        <a:t> 01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89,33</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May.</a:t>
                      </a:r>
                      <a:r>
                        <a:rPr lang="tr-TR" sz="1600" b="1" i="0" u="none" strike="noStrike" dirty="0">
                          <a:solidFill>
                            <a:srgbClr val="000000"/>
                          </a:solidFill>
                          <a:latin typeface="+mn-lt"/>
                        </a:rPr>
                        <a:t> 02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101,47</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7185">
                <a:tc>
                  <a:txBody>
                    <a:bodyPr/>
                    <a:lstStyle/>
                    <a:p>
                      <a:pPr algn="ctr" fontAlgn="ctr"/>
                      <a:r>
                        <a:rPr lang="tr-TR" sz="1600" b="1" i="0" u="none" strike="noStrike" dirty="0">
                          <a:solidFill>
                            <a:srgbClr val="000000"/>
                          </a:solidFill>
                          <a:latin typeface="Calibri"/>
                        </a:rPr>
                        <a:t>Haz.</a:t>
                      </a:r>
                      <a:r>
                        <a:rPr lang="tr-TR" sz="1600" b="1" i="0" u="none" strike="noStrike" dirty="0">
                          <a:solidFill>
                            <a:srgbClr val="000000"/>
                          </a:solidFill>
                          <a:latin typeface="+mn-lt"/>
                        </a:rPr>
                        <a:t> 00</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105,53</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Haz.</a:t>
                      </a:r>
                      <a:r>
                        <a:rPr lang="tr-TR" sz="1600" b="1" i="0" u="none" strike="noStrike" dirty="0">
                          <a:solidFill>
                            <a:srgbClr val="000000"/>
                          </a:solidFill>
                          <a:latin typeface="+mn-lt"/>
                        </a:rPr>
                        <a:t> 01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86,92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Haz.</a:t>
                      </a:r>
                      <a:r>
                        <a:rPr lang="tr-TR" sz="1600" b="1" i="0" u="none" strike="noStrike" dirty="0">
                          <a:solidFill>
                            <a:srgbClr val="000000"/>
                          </a:solidFill>
                          <a:latin typeface="+mn-lt"/>
                        </a:rPr>
                        <a:t> 02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90,87</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7185">
                <a:tc>
                  <a:txBody>
                    <a:bodyPr/>
                    <a:lstStyle/>
                    <a:p>
                      <a:pPr algn="ctr" fontAlgn="ctr"/>
                      <a:r>
                        <a:rPr lang="tr-TR" sz="1600" b="1" i="0" u="none" strike="noStrike" dirty="0">
                          <a:solidFill>
                            <a:srgbClr val="000000"/>
                          </a:solidFill>
                          <a:latin typeface="Calibri"/>
                        </a:rPr>
                        <a:t>Tem.</a:t>
                      </a:r>
                      <a:r>
                        <a:rPr lang="tr-TR" sz="1600" b="1" i="0" u="none" strike="noStrike" dirty="0">
                          <a:solidFill>
                            <a:srgbClr val="000000"/>
                          </a:solidFill>
                          <a:latin typeface="+mn-lt"/>
                        </a:rPr>
                        <a:t> 00</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106,04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Tem.</a:t>
                      </a:r>
                      <a:r>
                        <a:rPr lang="tr-TR" sz="1600" b="1" i="0" u="none" strike="noStrike" dirty="0">
                          <a:solidFill>
                            <a:srgbClr val="000000"/>
                          </a:solidFill>
                          <a:latin typeface="+mn-lt"/>
                        </a:rPr>
                        <a:t> 01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81,33</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Tem.</a:t>
                      </a:r>
                      <a:r>
                        <a:rPr lang="tr-TR" sz="1600" b="1" i="0" u="none" strike="noStrike" dirty="0">
                          <a:solidFill>
                            <a:srgbClr val="000000"/>
                          </a:solidFill>
                          <a:latin typeface="+mn-lt"/>
                        </a:rPr>
                        <a:t> 02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82,86</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7185">
                <a:tc>
                  <a:txBody>
                    <a:bodyPr/>
                    <a:lstStyle/>
                    <a:p>
                      <a:pPr algn="ctr" fontAlgn="ctr"/>
                      <a:r>
                        <a:rPr lang="tr-TR" sz="1600" b="1" i="0" u="none" strike="noStrike" dirty="0">
                          <a:solidFill>
                            <a:srgbClr val="000000"/>
                          </a:solidFill>
                          <a:latin typeface="Calibri"/>
                        </a:rPr>
                        <a:t>Ağu.</a:t>
                      </a:r>
                      <a:r>
                        <a:rPr lang="tr-TR" sz="1600" b="1" i="0" u="none" strike="noStrike" dirty="0">
                          <a:solidFill>
                            <a:srgbClr val="000000"/>
                          </a:solidFill>
                          <a:latin typeface="+mn-lt"/>
                        </a:rPr>
                        <a:t> 00</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107,33</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Ağu.</a:t>
                      </a:r>
                      <a:r>
                        <a:rPr lang="tr-TR" sz="1600" b="1" i="0" u="none" strike="noStrike" dirty="0">
                          <a:solidFill>
                            <a:srgbClr val="000000"/>
                          </a:solidFill>
                          <a:latin typeface="+mn-lt"/>
                        </a:rPr>
                        <a:t> 01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76,86</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Ağu.</a:t>
                      </a:r>
                      <a:r>
                        <a:rPr lang="tr-TR" sz="1600" b="1" i="0" u="none" strike="noStrike" dirty="0">
                          <a:solidFill>
                            <a:srgbClr val="000000"/>
                          </a:solidFill>
                          <a:latin typeface="+mn-lt"/>
                        </a:rPr>
                        <a:t> 02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86,19</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7185">
                <a:tc>
                  <a:txBody>
                    <a:bodyPr/>
                    <a:lstStyle/>
                    <a:p>
                      <a:pPr algn="ctr" fontAlgn="ctr"/>
                      <a:r>
                        <a:rPr lang="tr-TR" sz="1600" b="1" i="0" u="none" strike="noStrike" dirty="0">
                          <a:solidFill>
                            <a:srgbClr val="000000"/>
                          </a:solidFill>
                          <a:latin typeface="Calibri"/>
                        </a:rPr>
                        <a:t>Eyl.</a:t>
                      </a:r>
                      <a:r>
                        <a:rPr lang="tr-TR" sz="1600" b="1" i="0" u="none" strike="noStrike" dirty="0">
                          <a:solidFill>
                            <a:srgbClr val="000000"/>
                          </a:solidFill>
                          <a:latin typeface="+mn-lt"/>
                        </a:rPr>
                        <a:t> 00</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109,75</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Eyl.</a:t>
                      </a:r>
                      <a:r>
                        <a:rPr lang="tr-TR" sz="1600" b="1" i="0" u="none" strike="noStrike" dirty="0">
                          <a:solidFill>
                            <a:srgbClr val="000000"/>
                          </a:solidFill>
                          <a:latin typeface="+mn-lt"/>
                        </a:rPr>
                        <a:t> 01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76,77</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Eyl.</a:t>
                      </a:r>
                      <a:r>
                        <a:rPr lang="tr-TR" sz="1600" b="1" i="0" u="none" strike="noStrike" dirty="0">
                          <a:solidFill>
                            <a:srgbClr val="000000"/>
                          </a:solidFill>
                          <a:latin typeface="+mn-lt"/>
                        </a:rPr>
                        <a:t> 02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88,30</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7185">
                <a:tc>
                  <a:txBody>
                    <a:bodyPr/>
                    <a:lstStyle/>
                    <a:p>
                      <a:pPr algn="ctr" fontAlgn="ctr"/>
                      <a:r>
                        <a:rPr lang="tr-TR" sz="1600" b="1" i="0" u="none" strike="noStrike" dirty="0">
                          <a:solidFill>
                            <a:srgbClr val="000000"/>
                          </a:solidFill>
                          <a:latin typeface="Calibri"/>
                        </a:rPr>
                        <a:t>Eki.</a:t>
                      </a:r>
                      <a:r>
                        <a:rPr lang="tr-TR" sz="1600" b="1" i="0" u="none" strike="noStrike" dirty="0">
                          <a:solidFill>
                            <a:srgbClr val="000000"/>
                          </a:solidFill>
                          <a:latin typeface="+mn-lt"/>
                        </a:rPr>
                        <a:t> 00</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112,00</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Eki.</a:t>
                      </a:r>
                      <a:r>
                        <a:rPr lang="tr-TR" sz="1600" b="1" i="0" u="none" strike="noStrike" dirty="0">
                          <a:solidFill>
                            <a:srgbClr val="000000"/>
                          </a:solidFill>
                          <a:latin typeface="+mn-lt"/>
                        </a:rPr>
                        <a:t> 01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Calibri" panose="020F0502020204030204" pitchFamily="34" charset="0"/>
                        </a:rPr>
                        <a:t>75,01</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dirty="0">
                          <a:solidFill>
                            <a:srgbClr val="000000"/>
                          </a:solidFill>
                          <a:latin typeface="Calibri"/>
                        </a:rPr>
                        <a:t>Eki.</a:t>
                      </a:r>
                      <a:r>
                        <a:rPr lang="tr-TR" sz="1600" b="1" i="0" u="none" strike="noStrike" dirty="0">
                          <a:solidFill>
                            <a:srgbClr val="000000"/>
                          </a:solidFill>
                          <a:latin typeface="+mn-lt"/>
                        </a:rPr>
                        <a:t> 02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90,91</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7185">
                <a:tc>
                  <a:txBody>
                    <a:bodyPr/>
                    <a:lstStyle/>
                    <a:p>
                      <a:pPr algn="ctr" fontAlgn="ctr"/>
                      <a:r>
                        <a:rPr lang="tr-TR" sz="1600" b="1" i="0" u="none" strike="noStrike" dirty="0">
                          <a:solidFill>
                            <a:srgbClr val="000000"/>
                          </a:solidFill>
                          <a:latin typeface="Calibri"/>
                        </a:rPr>
                        <a:t>Kas.</a:t>
                      </a:r>
                      <a:r>
                        <a:rPr lang="tr-TR" sz="1600" b="1" i="0" u="none" strike="noStrike" dirty="0">
                          <a:solidFill>
                            <a:srgbClr val="000000"/>
                          </a:solidFill>
                          <a:latin typeface="+mn-lt"/>
                        </a:rPr>
                        <a:t> 00</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114,90</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Kas.01</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83,23</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Kas.</a:t>
                      </a:r>
                      <a:r>
                        <a:rPr lang="tr-TR" sz="1600" b="1" i="0" u="none" strike="noStrike" dirty="0">
                          <a:solidFill>
                            <a:srgbClr val="000000"/>
                          </a:solidFill>
                          <a:latin typeface="+mn-lt"/>
                        </a:rPr>
                        <a:t> 02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94,84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85815">
                <a:tc>
                  <a:txBody>
                    <a:bodyPr/>
                    <a:lstStyle/>
                    <a:p>
                      <a:pPr algn="ctr" fontAlgn="ctr"/>
                      <a:r>
                        <a:rPr lang="tr-TR" sz="1600" b="1" i="0" u="none" strike="noStrike" dirty="0">
                          <a:solidFill>
                            <a:srgbClr val="000000"/>
                          </a:solidFill>
                          <a:latin typeface="Calibri"/>
                        </a:rPr>
                        <a:t>Ara.00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115,56</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tr-TR" sz="1600" b="0" i="0" u="none" strike="noStrike" dirty="0">
                          <a:solidFill>
                            <a:srgbClr val="000000"/>
                          </a:solidFill>
                          <a:latin typeface="Calibri"/>
                        </a:rPr>
                        <a:t> </a:t>
                      </a:r>
                      <a:r>
                        <a:rPr lang="tr-TR" sz="1600" b="1" i="0" u="none" strike="noStrike" dirty="0">
                          <a:solidFill>
                            <a:srgbClr val="000000"/>
                          </a:solidFill>
                          <a:latin typeface="Calibri"/>
                        </a:rPr>
                        <a:t>Ara.01</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89,64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tr-TR" sz="1600" b="0" i="0" u="none" strike="noStrike" dirty="0">
                          <a:solidFill>
                            <a:srgbClr val="000000"/>
                          </a:solidFill>
                          <a:latin typeface="Calibri"/>
                        </a:rPr>
                        <a:t> </a:t>
                      </a:r>
                      <a:r>
                        <a:rPr lang="tr-TR" sz="1600" b="1" i="0" u="none" strike="noStrike" dirty="0">
                          <a:solidFill>
                            <a:srgbClr val="000000"/>
                          </a:solidFill>
                          <a:latin typeface="Calibri"/>
                        </a:rPr>
                        <a:t>Ara.02</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96,18</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840131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12F5D-8506-4511-75A4-DF5EA7068244}"/>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EFCA21F3-C338-837E-2969-AFA5BFAC30A7}"/>
              </a:ext>
            </a:extLst>
          </p:cNvPr>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200" b="1" dirty="0">
                <a:latin typeface="Times New Roman" pitchFamily="18" charset="0"/>
                <a:cs typeface="Times New Roman" pitchFamily="18" charset="0"/>
              </a:rPr>
              <a:t>REEL EFEKTİF DÖVİZ KURU</a:t>
            </a:r>
          </a:p>
          <a:p>
            <a:pPr marL="514350" indent="-514350" algn="ctr">
              <a:buClrTx/>
              <a:buNone/>
            </a:pPr>
            <a:r>
              <a:rPr lang="tr-TR" sz="2200" b="1" dirty="0">
                <a:latin typeface="Times New Roman" pitchFamily="18" charset="0"/>
                <a:cs typeface="Times New Roman" pitchFamily="18" charset="0"/>
              </a:rPr>
              <a:t>    </a:t>
            </a:r>
            <a:r>
              <a:rPr lang="tr-TR" sz="2200" dirty="0">
                <a:latin typeface="Times New Roman" pitchFamily="18" charset="0"/>
                <a:cs typeface="Times New Roman" pitchFamily="18" charset="0"/>
              </a:rPr>
              <a:t>   </a:t>
            </a:r>
            <a:r>
              <a:rPr lang="tr-TR" sz="2200" b="1" dirty="0">
                <a:latin typeface="Times New Roman" pitchFamily="18" charset="0"/>
                <a:cs typeface="Times New Roman" pitchFamily="18" charset="0"/>
              </a:rPr>
              <a:t> (Kaynak: 5 Mart 2025 </a:t>
            </a:r>
            <a:r>
              <a:rPr lang="tr-TR" sz="2200" b="1" dirty="0">
                <a:latin typeface="Times New Roman" pitchFamily="18" charset="0"/>
                <a:cs typeface="Times New Roman" pitchFamily="18" charset="0"/>
                <a:hlinkClick r:id="rId2"/>
              </a:rPr>
              <a:t>www.tcmb.gov.tr</a:t>
            </a:r>
            <a:r>
              <a:rPr lang="tr-TR" sz="2200" b="1" dirty="0">
                <a:latin typeface="Times New Roman" pitchFamily="18" charset="0"/>
                <a:cs typeface="Times New Roman" pitchFamily="18" charset="0"/>
              </a:rPr>
              <a:t> )</a:t>
            </a:r>
            <a:endParaRPr lang="tr-TR" sz="2200" dirty="0">
              <a:latin typeface="Times New Roman" pitchFamily="18" charset="0"/>
              <a:cs typeface="Times New Roman" pitchFamily="18" charset="0"/>
            </a:endParaRPr>
          </a:p>
        </p:txBody>
      </p:sp>
      <p:graphicFrame>
        <p:nvGraphicFramePr>
          <p:cNvPr id="6" name="5 Tablo">
            <a:extLst>
              <a:ext uri="{FF2B5EF4-FFF2-40B4-BE49-F238E27FC236}">
                <a16:creationId xmlns:a16="http://schemas.microsoft.com/office/drawing/2014/main" id="{7A18A1C1-0FC2-C6B1-0C05-DD33F019EE86}"/>
              </a:ext>
            </a:extLst>
          </p:cNvPr>
          <p:cNvGraphicFramePr>
            <a:graphicFrameLocks noGrp="1"/>
          </p:cNvGraphicFramePr>
          <p:nvPr>
            <p:extLst>
              <p:ext uri="{D42A27DB-BD31-4B8C-83A1-F6EECF244321}">
                <p14:modId xmlns:p14="http://schemas.microsoft.com/office/powerpoint/2010/main" val="1672647122"/>
              </p:ext>
            </p:extLst>
          </p:nvPr>
        </p:nvGraphicFramePr>
        <p:xfrm>
          <a:off x="467543" y="1052736"/>
          <a:ext cx="7898688" cy="5400604"/>
        </p:xfrm>
        <a:graphic>
          <a:graphicData uri="http://schemas.openxmlformats.org/drawingml/2006/table">
            <a:tbl>
              <a:tblPr/>
              <a:tblGrid>
                <a:gridCol w="987336">
                  <a:extLst>
                    <a:ext uri="{9D8B030D-6E8A-4147-A177-3AD203B41FA5}">
                      <a16:colId xmlns:a16="http://schemas.microsoft.com/office/drawing/2014/main" val="1565790029"/>
                    </a:ext>
                  </a:extLst>
                </a:gridCol>
                <a:gridCol w="987336">
                  <a:extLst>
                    <a:ext uri="{9D8B030D-6E8A-4147-A177-3AD203B41FA5}">
                      <a16:colId xmlns:a16="http://schemas.microsoft.com/office/drawing/2014/main" val="1414343452"/>
                    </a:ext>
                  </a:extLst>
                </a:gridCol>
                <a:gridCol w="987336">
                  <a:extLst>
                    <a:ext uri="{9D8B030D-6E8A-4147-A177-3AD203B41FA5}">
                      <a16:colId xmlns:a16="http://schemas.microsoft.com/office/drawing/2014/main" val="20000"/>
                    </a:ext>
                  </a:extLst>
                </a:gridCol>
                <a:gridCol w="987336">
                  <a:extLst>
                    <a:ext uri="{9D8B030D-6E8A-4147-A177-3AD203B41FA5}">
                      <a16:colId xmlns:a16="http://schemas.microsoft.com/office/drawing/2014/main" val="20001"/>
                    </a:ext>
                  </a:extLst>
                </a:gridCol>
                <a:gridCol w="987336">
                  <a:extLst>
                    <a:ext uri="{9D8B030D-6E8A-4147-A177-3AD203B41FA5}">
                      <a16:colId xmlns:a16="http://schemas.microsoft.com/office/drawing/2014/main" val="20002"/>
                    </a:ext>
                  </a:extLst>
                </a:gridCol>
                <a:gridCol w="987336">
                  <a:extLst>
                    <a:ext uri="{9D8B030D-6E8A-4147-A177-3AD203B41FA5}">
                      <a16:colId xmlns:a16="http://schemas.microsoft.com/office/drawing/2014/main" val="20003"/>
                    </a:ext>
                  </a:extLst>
                </a:gridCol>
                <a:gridCol w="987336">
                  <a:extLst>
                    <a:ext uri="{9D8B030D-6E8A-4147-A177-3AD203B41FA5}">
                      <a16:colId xmlns:a16="http://schemas.microsoft.com/office/drawing/2014/main" val="20004"/>
                    </a:ext>
                  </a:extLst>
                </a:gridCol>
                <a:gridCol w="987336">
                  <a:extLst>
                    <a:ext uri="{9D8B030D-6E8A-4147-A177-3AD203B41FA5}">
                      <a16:colId xmlns:a16="http://schemas.microsoft.com/office/drawing/2014/main" val="20005"/>
                    </a:ext>
                  </a:extLst>
                </a:gridCol>
              </a:tblGrid>
              <a:tr h="1324636">
                <a:tc>
                  <a:txBody>
                    <a:bodyPr/>
                    <a:lstStyle/>
                    <a:p>
                      <a:pPr algn="ctr" fontAlgn="ctr"/>
                      <a:r>
                        <a:rPr lang="tr-TR" sz="1600" b="1" i="0" u="none" strike="noStrike" dirty="0">
                          <a:solidFill>
                            <a:srgbClr val="000000"/>
                          </a:solidFill>
                          <a:latin typeface="Calibri"/>
                        </a:rPr>
                        <a:t>2007</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mn-lt"/>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2008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2009</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600" b="1" i="0" u="none" strike="noStrike" dirty="0">
                          <a:solidFill>
                            <a:srgbClr val="000000"/>
                          </a:solidFill>
                          <a:latin typeface="Calibri"/>
                        </a:rPr>
                        <a:t>2010</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extLst>
                  <a:ext uri="{0D108BD9-81ED-4DB2-BD59-A6C34878D82A}">
                    <a16:rowId xmlns:a16="http://schemas.microsoft.com/office/drawing/2014/main" val="10000"/>
                  </a:ext>
                </a:extLst>
              </a:tr>
              <a:tr h="339664">
                <a:tc>
                  <a:txBody>
                    <a:bodyPr/>
                    <a:lstStyle/>
                    <a:p>
                      <a:pPr algn="ctr" fontAlgn="ctr"/>
                      <a:r>
                        <a:rPr lang="tr-TR" sz="1600" b="1" i="0" u="none" strike="noStrike" dirty="0">
                          <a:solidFill>
                            <a:srgbClr val="000000"/>
                          </a:solidFill>
                          <a:latin typeface="Calibri"/>
                        </a:rPr>
                        <a:t>Oca.</a:t>
                      </a:r>
                      <a:r>
                        <a:rPr lang="tr-TR" sz="1600" b="1" i="0" u="none" strike="noStrike" dirty="0">
                          <a:solidFill>
                            <a:srgbClr val="000000"/>
                          </a:solidFill>
                          <a:latin typeface="+mn-lt"/>
                        </a:rPr>
                        <a:t> 07</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112,25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Oca.</a:t>
                      </a:r>
                      <a:r>
                        <a:rPr lang="tr-TR" sz="1600" b="1" i="0" u="none" strike="noStrike" dirty="0">
                          <a:solidFill>
                            <a:srgbClr val="000000"/>
                          </a:solidFill>
                          <a:latin typeface="+mn-lt"/>
                        </a:rPr>
                        <a:t> 08</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127,39</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Oca.</a:t>
                      </a:r>
                      <a:r>
                        <a:rPr lang="tr-TR" sz="1600" b="1" i="0" u="none" strike="noStrike" dirty="0">
                          <a:solidFill>
                            <a:srgbClr val="000000"/>
                          </a:solidFill>
                          <a:latin typeface="+mn-lt"/>
                        </a:rPr>
                        <a:t> 09</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110,11</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Oca.10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119,08</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9664">
                <a:tc>
                  <a:txBody>
                    <a:bodyPr/>
                    <a:lstStyle/>
                    <a:p>
                      <a:pPr algn="ctr" fontAlgn="ctr"/>
                      <a:r>
                        <a:rPr lang="tr-TR" sz="1600" b="1" i="0" u="none" strike="noStrike" dirty="0">
                          <a:solidFill>
                            <a:srgbClr val="000000"/>
                          </a:solidFill>
                          <a:latin typeface="Calibri"/>
                        </a:rPr>
                        <a:t>Şub.</a:t>
                      </a:r>
                      <a:r>
                        <a:rPr lang="tr-TR" sz="1600" b="1" i="0" u="none" strike="noStrike" dirty="0">
                          <a:solidFill>
                            <a:srgbClr val="000000"/>
                          </a:solidFill>
                          <a:latin typeface="+mn-lt"/>
                        </a:rPr>
                        <a:t> 07</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114,35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Şub.</a:t>
                      </a:r>
                      <a:r>
                        <a:rPr lang="tr-TR" sz="1600" b="1" i="0" u="none" strike="noStrike" dirty="0">
                          <a:solidFill>
                            <a:srgbClr val="000000"/>
                          </a:solidFill>
                          <a:latin typeface="+mn-lt"/>
                        </a:rPr>
                        <a:t> 08</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125,82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Şub.</a:t>
                      </a:r>
                      <a:r>
                        <a:rPr lang="tr-TR" sz="1600" b="1" i="0" u="none" strike="noStrike" dirty="0">
                          <a:solidFill>
                            <a:srgbClr val="000000"/>
                          </a:solidFill>
                          <a:latin typeface="+mn-lt"/>
                        </a:rPr>
                        <a:t> 09</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108,34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Şub.10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119,99</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9664">
                <a:tc>
                  <a:txBody>
                    <a:bodyPr/>
                    <a:lstStyle/>
                    <a:p>
                      <a:pPr algn="ctr" fontAlgn="ctr"/>
                      <a:r>
                        <a:rPr lang="tr-TR" sz="1600" b="1" i="0" u="none" strike="noStrike" dirty="0">
                          <a:solidFill>
                            <a:srgbClr val="000000"/>
                          </a:solidFill>
                          <a:latin typeface="Calibri"/>
                        </a:rPr>
                        <a:t>Mar.</a:t>
                      </a:r>
                      <a:r>
                        <a:rPr lang="tr-TR" sz="1600" b="1" i="0" u="none" strike="noStrike" dirty="0">
                          <a:solidFill>
                            <a:srgbClr val="000000"/>
                          </a:solidFill>
                          <a:latin typeface="+mn-lt"/>
                        </a:rPr>
                        <a:t> 07</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113,06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Mar.</a:t>
                      </a:r>
                      <a:r>
                        <a:rPr lang="tr-TR" sz="1600" b="1" i="0" u="none" strike="noStrike" dirty="0">
                          <a:solidFill>
                            <a:srgbClr val="000000"/>
                          </a:solidFill>
                          <a:latin typeface="+mn-lt"/>
                        </a:rPr>
                        <a:t> 08</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117,72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Mar.</a:t>
                      </a:r>
                      <a:r>
                        <a:rPr lang="tr-TR" sz="1600" b="1" i="0" u="none" strike="noStrike" dirty="0">
                          <a:solidFill>
                            <a:srgbClr val="000000"/>
                          </a:solidFill>
                          <a:latin typeface="+mn-lt"/>
                        </a:rPr>
                        <a:t> 09</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105,76</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Mar.10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118,78</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9664">
                <a:tc>
                  <a:txBody>
                    <a:bodyPr/>
                    <a:lstStyle/>
                    <a:p>
                      <a:pPr algn="ctr" fontAlgn="ctr"/>
                      <a:r>
                        <a:rPr lang="tr-TR" sz="1600" b="1" i="0" u="none" strike="noStrike" dirty="0">
                          <a:solidFill>
                            <a:srgbClr val="000000"/>
                          </a:solidFill>
                          <a:latin typeface="Calibri"/>
                        </a:rPr>
                        <a:t>Nis.</a:t>
                      </a:r>
                      <a:r>
                        <a:rPr lang="tr-TR" sz="1600" b="1" i="0" u="none" strike="noStrike" dirty="0">
                          <a:solidFill>
                            <a:srgbClr val="000000"/>
                          </a:solidFill>
                          <a:latin typeface="+mn-lt"/>
                        </a:rPr>
                        <a:t> 07</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116,30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Nis.</a:t>
                      </a:r>
                      <a:r>
                        <a:rPr lang="tr-TR" sz="1600" b="1" i="0" u="none" strike="noStrike" dirty="0">
                          <a:solidFill>
                            <a:srgbClr val="000000"/>
                          </a:solidFill>
                          <a:latin typeface="+mn-lt"/>
                        </a:rPr>
                        <a:t> 08</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111,89</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Nis.</a:t>
                      </a:r>
                      <a:r>
                        <a:rPr lang="tr-TR" sz="1600" b="1" i="0" u="none" strike="noStrike" dirty="0">
                          <a:solidFill>
                            <a:srgbClr val="000000"/>
                          </a:solidFill>
                          <a:latin typeface="+mn-lt"/>
                        </a:rPr>
                        <a:t> 09</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110,72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1" i="0" u="none" strike="noStrike" dirty="0">
                          <a:solidFill>
                            <a:srgbClr val="000000"/>
                          </a:solidFill>
                          <a:latin typeface="Calibri"/>
                        </a:rPr>
                        <a:t>Nis.10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123,08</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9664">
                <a:tc>
                  <a:txBody>
                    <a:bodyPr/>
                    <a:lstStyle/>
                    <a:p>
                      <a:pPr algn="ctr" fontAlgn="ctr"/>
                      <a:r>
                        <a:rPr lang="tr-TR" sz="1600" b="1" i="0" u="none" strike="noStrike" dirty="0">
                          <a:solidFill>
                            <a:srgbClr val="000000"/>
                          </a:solidFill>
                          <a:latin typeface="Calibri"/>
                        </a:rPr>
                        <a:t>May.</a:t>
                      </a:r>
                      <a:r>
                        <a:rPr lang="tr-TR" sz="1600" b="1" i="0" u="none" strike="noStrike" dirty="0">
                          <a:solidFill>
                            <a:srgbClr val="000000"/>
                          </a:solidFill>
                          <a:latin typeface="+mn-lt"/>
                        </a:rPr>
                        <a:t> 07</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118,26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May.</a:t>
                      </a:r>
                      <a:r>
                        <a:rPr lang="tr-TR" sz="1600" b="1" i="0" u="none" strike="noStrike" dirty="0">
                          <a:solidFill>
                            <a:srgbClr val="000000"/>
                          </a:solidFill>
                          <a:latin typeface="+mn-lt"/>
                        </a:rPr>
                        <a:t> 08</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118,28</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May.</a:t>
                      </a:r>
                      <a:r>
                        <a:rPr lang="tr-TR" sz="1600" b="1" i="0" u="none" strike="noStrike" dirty="0">
                          <a:solidFill>
                            <a:srgbClr val="000000"/>
                          </a:solidFill>
                          <a:latin typeface="+mn-lt"/>
                        </a:rPr>
                        <a:t> 09</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112,05</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May.10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122,87</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9664">
                <a:tc>
                  <a:txBody>
                    <a:bodyPr/>
                    <a:lstStyle/>
                    <a:p>
                      <a:pPr algn="ctr" fontAlgn="ctr"/>
                      <a:r>
                        <a:rPr lang="tr-TR" sz="1600" b="1" i="0" u="none" strike="noStrike" dirty="0">
                          <a:solidFill>
                            <a:srgbClr val="000000"/>
                          </a:solidFill>
                          <a:latin typeface="Calibri"/>
                        </a:rPr>
                        <a:t>Haz.</a:t>
                      </a:r>
                      <a:r>
                        <a:rPr lang="tr-TR" sz="1600" b="1" i="0" u="none" strike="noStrike" dirty="0">
                          <a:solidFill>
                            <a:srgbClr val="000000"/>
                          </a:solidFill>
                          <a:latin typeface="+mn-lt"/>
                        </a:rPr>
                        <a:t> 07</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119,54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Haz.</a:t>
                      </a:r>
                      <a:r>
                        <a:rPr lang="tr-TR" sz="1600" b="1" i="0" u="none" strike="noStrike" dirty="0">
                          <a:solidFill>
                            <a:srgbClr val="000000"/>
                          </a:solidFill>
                          <a:latin typeface="+mn-lt"/>
                        </a:rPr>
                        <a:t> 08</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118,82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Haz.</a:t>
                      </a:r>
                      <a:r>
                        <a:rPr lang="tr-TR" sz="1600" b="1" i="0" u="none" strike="noStrike" dirty="0">
                          <a:solidFill>
                            <a:srgbClr val="000000"/>
                          </a:solidFill>
                          <a:latin typeface="+mn-lt"/>
                        </a:rPr>
                        <a:t> 09</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110,74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Haz.10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121,54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9664">
                <a:tc>
                  <a:txBody>
                    <a:bodyPr/>
                    <a:lstStyle/>
                    <a:p>
                      <a:pPr algn="ctr" fontAlgn="ctr"/>
                      <a:r>
                        <a:rPr lang="tr-TR" sz="1600" b="1" i="0" u="none" strike="noStrike" dirty="0">
                          <a:solidFill>
                            <a:srgbClr val="000000"/>
                          </a:solidFill>
                          <a:latin typeface="Calibri"/>
                        </a:rPr>
                        <a:t>Tem.</a:t>
                      </a:r>
                      <a:r>
                        <a:rPr lang="tr-TR" sz="1600" b="1" i="0" u="none" strike="noStrike" dirty="0">
                          <a:solidFill>
                            <a:srgbClr val="000000"/>
                          </a:solidFill>
                          <a:latin typeface="+mn-lt"/>
                        </a:rPr>
                        <a:t> 07</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119,78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Tem.</a:t>
                      </a:r>
                      <a:r>
                        <a:rPr lang="tr-TR" sz="1600" b="1" i="0" u="none" strike="noStrike" dirty="0">
                          <a:solidFill>
                            <a:srgbClr val="000000"/>
                          </a:solidFill>
                          <a:latin typeface="+mn-lt"/>
                        </a:rPr>
                        <a:t> 08</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119,12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Tem.</a:t>
                      </a:r>
                      <a:r>
                        <a:rPr lang="tr-TR" sz="1600" b="1" i="0" u="none" strike="noStrike" dirty="0">
                          <a:solidFill>
                            <a:srgbClr val="000000"/>
                          </a:solidFill>
                          <a:latin typeface="+mn-lt"/>
                        </a:rPr>
                        <a:t> 09</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112,32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Tem.10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120,38</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9664">
                <a:tc>
                  <a:txBody>
                    <a:bodyPr/>
                    <a:lstStyle/>
                    <a:p>
                      <a:pPr algn="ctr" fontAlgn="ctr"/>
                      <a:r>
                        <a:rPr lang="tr-TR" sz="1600" b="1" i="0" u="none" strike="noStrike" dirty="0">
                          <a:solidFill>
                            <a:srgbClr val="000000"/>
                          </a:solidFill>
                          <a:latin typeface="Calibri"/>
                        </a:rPr>
                        <a:t>Ağu.</a:t>
                      </a:r>
                      <a:r>
                        <a:rPr lang="tr-TR" sz="1600" b="1" i="0" u="none" strike="noStrike" dirty="0">
                          <a:solidFill>
                            <a:srgbClr val="000000"/>
                          </a:solidFill>
                          <a:latin typeface="+mn-lt"/>
                        </a:rPr>
                        <a:t> 07</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116,87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Ağu.</a:t>
                      </a:r>
                      <a:r>
                        <a:rPr lang="tr-TR" sz="1600" b="1" i="0" u="none" strike="noStrike" dirty="0">
                          <a:solidFill>
                            <a:srgbClr val="000000"/>
                          </a:solidFill>
                          <a:latin typeface="+mn-lt"/>
                        </a:rPr>
                        <a:t> 08</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126,67</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Ağu.</a:t>
                      </a:r>
                      <a:r>
                        <a:rPr lang="tr-TR" sz="1600" b="1" i="0" u="none" strike="noStrike" dirty="0">
                          <a:solidFill>
                            <a:srgbClr val="000000"/>
                          </a:solidFill>
                          <a:latin typeface="+mn-lt"/>
                        </a:rPr>
                        <a:t> 09</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113,19</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Ağu.10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121,84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39664">
                <a:tc>
                  <a:txBody>
                    <a:bodyPr/>
                    <a:lstStyle/>
                    <a:p>
                      <a:pPr algn="ctr" fontAlgn="ctr"/>
                      <a:r>
                        <a:rPr lang="tr-TR" sz="1600" b="1" i="0" u="none" strike="noStrike" dirty="0">
                          <a:solidFill>
                            <a:srgbClr val="000000"/>
                          </a:solidFill>
                          <a:latin typeface="Calibri"/>
                        </a:rPr>
                        <a:t>Eyl.</a:t>
                      </a:r>
                      <a:r>
                        <a:rPr lang="tr-TR" sz="1600" b="1" i="0" u="none" strike="noStrike" dirty="0">
                          <a:solidFill>
                            <a:srgbClr val="000000"/>
                          </a:solidFill>
                          <a:latin typeface="+mn-lt"/>
                        </a:rPr>
                        <a:t> 07</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120,41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Eyl.</a:t>
                      </a:r>
                      <a:r>
                        <a:rPr lang="tr-TR" sz="1600" b="1" i="0" u="none" strike="noStrike" dirty="0">
                          <a:solidFill>
                            <a:srgbClr val="000000"/>
                          </a:solidFill>
                          <a:latin typeface="+mn-lt"/>
                        </a:rPr>
                        <a:t> 08</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124,91</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Eyl.</a:t>
                      </a:r>
                      <a:r>
                        <a:rPr lang="tr-TR" sz="1600" b="1" i="0" u="none" strike="noStrike" dirty="0">
                          <a:solidFill>
                            <a:srgbClr val="000000"/>
                          </a:solidFill>
                          <a:latin typeface="+mn-lt"/>
                        </a:rPr>
                        <a:t> 09</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111,92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Eyl.10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123,16</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9664">
                <a:tc>
                  <a:txBody>
                    <a:bodyPr/>
                    <a:lstStyle/>
                    <a:p>
                      <a:pPr algn="ctr" fontAlgn="ctr"/>
                      <a:r>
                        <a:rPr lang="tr-TR" sz="1600" b="1" i="0" u="none" strike="noStrike" dirty="0">
                          <a:solidFill>
                            <a:srgbClr val="000000"/>
                          </a:solidFill>
                          <a:latin typeface="Calibri"/>
                        </a:rPr>
                        <a:t>Eki.</a:t>
                      </a:r>
                      <a:r>
                        <a:rPr lang="tr-TR" sz="1600" b="1" i="0" u="none" strike="noStrike" dirty="0">
                          <a:solidFill>
                            <a:srgbClr val="000000"/>
                          </a:solidFill>
                          <a:latin typeface="+mn-lt"/>
                        </a:rPr>
                        <a:t> 07</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a:solidFill>
                            <a:srgbClr val="000000"/>
                          </a:solidFill>
                          <a:effectLst/>
                          <a:latin typeface="Calibri" panose="020F0502020204030204" pitchFamily="34" charset="0"/>
                        </a:rPr>
                        <a:t>126,18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Eki.</a:t>
                      </a:r>
                      <a:r>
                        <a:rPr lang="tr-TR" sz="1600" b="1" i="0" u="none" strike="noStrike" dirty="0">
                          <a:solidFill>
                            <a:srgbClr val="000000"/>
                          </a:solidFill>
                          <a:latin typeface="+mn-lt"/>
                        </a:rPr>
                        <a:t> 08</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113,18</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Eki.</a:t>
                      </a:r>
                      <a:r>
                        <a:rPr lang="tr-TR" sz="1600" b="1" i="0" u="none" strike="noStrike" dirty="0">
                          <a:solidFill>
                            <a:srgbClr val="000000"/>
                          </a:solidFill>
                          <a:latin typeface="+mn-lt"/>
                        </a:rPr>
                        <a:t> 09</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114,49</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Eki.10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126,47</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9664">
                <a:tc>
                  <a:txBody>
                    <a:bodyPr/>
                    <a:lstStyle/>
                    <a:p>
                      <a:pPr algn="ctr" fontAlgn="ctr"/>
                      <a:r>
                        <a:rPr lang="tr-TR" sz="1600" b="1" i="0" u="none" strike="noStrike" dirty="0">
                          <a:solidFill>
                            <a:srgbClr val="000000"/>
                          </a:solidFill>
                          <a:latin typeface="Calibri"/>
                        </a:rPr>
                        <a:t>Kas.</a:t>
                      </a:r>
                      <a:r>
                        <a:rPr lang="tr-TR" sz="1600" b="1" i="0" u="none" strike="noStrike" dirty="0">
                          <a:solidFill>
                            <a:srgbClr val="000000"/>
                          </a:solidFill>
                          <a:latin typeface="+mn-lt"/>
                        </a:rPr>
                        <a:t> 07</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126,14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Kas.</a:t>
                      </a:r>
                      <a:r>
                        <a:rPr lang="tr-TR" sz="1600" b="1" i="0" u="none" strike="noStrike" dirty="0">
                          <a:solidFill>
                            <a:srgbClr val="000000"/>
                          </a:solidFill>
                          <a:latin typeface="+mn-lt"/>
                        </a:rPr>
                        <a:t> 08</a:t>
                      </a:r>
                      <a:endParaRPr lang="tr-TR"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110,49</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Kas.09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113,50</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Kas.10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125,59</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9664">
                <a:tc>
                  <a:txBody>
                    <a:bodyPr/>
                    <a:lstStyle/>
                    <a:p>
                      <a:pPr algn="ctr" fontAlgn="ctr"/>
                      <a:r>
                        <a:rPr lang="tr-TR" sz="1600" b="0" i="0" u="none" strike="noStrike" dirty="0">
                          <a:solidFill>
                            <a:srgbClr val="000000"/>
                          </a:solidFill>
                          <a:latin typeface="Calibri"/>
                        </a:rPr>
                        <a:t> </a:t>
                      </a:r>
                      <a:r>
                        <a:rPr lang="tr-TR" sz="1600" b="1" i="0" u="none" strike="noStrike" dirty="0">
                          <a:solidFill>
                            <a:srgbClr val="000000"/>
                          </a:solidFill>
                          <a:latin typeface="Calibri"/>
                        </a:rPr>
                        <a:t>Ara.07</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c>
                  <a:txBody>
                    <a:bodyPr/>
                    <a:lstStyle/>
                    <a:p>
                      <a:pPr algn="ctr" fontAlgn="b"/>
                      <a:r>
                        <a:rPr lang="tr-TR" sz="1600" b="1" i="0" u="none" strike="noStrike" dirty="0">
                          <a:solidFill>
                            <a:srgbClr val="000000"/>
                          </a:solidFill>
                          <a:effectLst/>
                          <a:latin typeface="Calibri" panose="020F0502020204030204" pitchFamily="34" charset="0"/>
                        </a:rPr>
                        <a:t>127,71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600" b="1" i="0" u="none" strike="noStrike" dirty="0">
                          <a:solidFill>
                            <a:srgbClr val="000000"/>
                          </a:solidFill>
                          <a:latin typeface="Calibri"/>
                        </a:rPr>
                        <a:t>Ara.08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111,12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tr-TR" sz="1600" b="0" i="0" u="none" strike="noStrike" dirty="0">
                          <a:solidFill>
                            <a:srgbClr val="000000"/>
                          </a:solidFill>
                          <a:latin typeface="Calibri"/>
                        </a:rPr>
                        <a:t> </a:t>
                      </a:r>
                      <a:r>
                        <a:rPr lang="tr-TR" sz="1600" b="1" i="0" u="none" strike="noStrike" dirty="0">
                          <a:solidFill>
                            <a:srgbClr val="000000"/>
                          </a:solidFill>
                          <a:latin typeface="Calibri"/>
                        </a:rPr>
                        <a:t>Ara.09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113,62</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Ara.10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tr-TR" sz="1600" b="0" i="0" u="none" strike="noStrike" dirty="0">
                          <a:solidFill>
                            <a:srgbClr val="000000"/>
                          </a:solidFill>
                          <a:effectLst/>
                          <a:latin typeface="Calibri" panose="020F0502020204030204" pitchFamily="34" charset="0"/>
                        </a:rPr>
                        <a:t>120,17</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372604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200" b="1" dirty="0">
                <a:latin typeface="Times New Roman" pitchFamily="18" charset="0"/>
                <a:cs typeface="Times New Roman" pitchFamily="18" charset="0"/>
              </a:rPr>
              <a:t>REEL EFEKTİF DÖVİZ KURU</a:t>
            </a:r>
          </a:p>
          <a:p>
            <a:pPr marL="514350" indent="-514350" algn="ctr">
              <a:buClrTx/>
              <a:buNone/>
            </a:pPr>
            <a:r>
              <a:rPr lang="tr-TR" sz="2200" b="1" dirty="0">
                <a:latin typeface="Times New Roman" pitchFamily="18" charset="0"/>
                <a:cs typeface="Times New Roman" pitchFamily="18" charset="0"/>
              </a:rPr>
              <a:t>    </a:t>
            </a:r>
            <a:r>
              <a:rPr lang="tr-TR" sz="2200" dirty="0">
                <a:latin typeface="Times New Roman" pitchFamily="18" charset="0"/>
                <a:cs typeface="Times New Roman" pitchFamily="18" charset="0"/>
              </a:rPr>
              <a:t>   </a:t>
            </a:r>
            <a:r>
              <a:rPr lang="tr-TR" sz="2200" b="1" dirty="0">
                <a:latin typeface="Times New Roman" pitchFamily="18" charset="0"/>
                <a:cs typeface="Times New Roman" pitchFamily="18" charset="0"/>
              </a:rPr>
              <a:t> (Kaynak: 17 EKİM 2023 </a:t>
            </a:r>
            <a:r>
              <a:rPr lang="tr-TR" sz="2200" b="1" dirty="0">
                <a:latin typeface="Times New Roman" pitchFamily="18" charset="0"/>
                <a:cs typeface="Times New Roman" pitchFamily="18" charset="0"/>
                <a:hlinkClick r:id="rId3"/>
              </a:rPr>
              <a:t>www.tcmb.gov.tr</a:t>
            </a:r>
            <a:r>
              <a:rPr lang="tr-TR" sz="2200" b="1" dirty="0">
                <a:latin typeface="Times New Roman" pitchFamily="18" charset="0"/>
                <a:cs typeface="Times New Roman" pitchFamily="18" charset="0"/>
              </a:rPr>
              <a:t> )</a:t>
            </a:r>
            <a:endParaRPr lang="tr-TR" sz="2200" dirty="0">
              <a:latin typeface="Times New Roman" pitchFamily="18" charset="0"/>
              <a:cs typeface="Times New Roman" pitchFamily="18" charset="0"/>
            </a:endParaRPr>
          </a:p>
        </p:txBody>
      </p:sp>
      <p:graphicFrame>
        <p:nvGraphicFramePr>
          <p:cNvPr id="6" name="5 Tablo"/>
          <p:cNvGraphicFramePr>
            <a:graphicFrameLocks noGrp="1"/>
          </p:cNvGraphicFramePr>
          <p:nvPr>
            <p:extLst>
              <p:ext uri="{D42A27DB-BD31-4B8C-83A1-F6EECF244321}">
                <p14:modId xmlns:p14="http://schemas.microsoft.com/office/powerpoint/2010/main" val="3880890311"/>
              </p:ext>
            </p:extLst>
          </p:nvPr>
        </p:nvGraphicFramePr>
        <p:xfrm>
          <a:off x="497543" y="1124737"/>
          <a:ext cx="8081681" cy="5329846"/>
        </p:xfrm>
        <a:graphic>
          <a:graphicData uri="http://schemas.openxmlformats.org/drawingml/2006/table">
            <a:tbl>
              <a:tblPr/>
              <a:tblGrid>
                <a:gridCol w="786046">
                  <a:extLst>
                    <a:ext uri="{9D8B030D-6E8A-4147-A177-3AD203B41FA5}">
                      <a16:colId xmlns:a16="http://schemas.microsoft.com/office/drawing/2014/main" val="20000"/>
                    </a:ext>
                  </a:extLst>
                </a:gridCol>
                <a:gridCol w="1135399">
                  <a:extLst>
                    <a:ext uri="{9D8B030D-6E8A-4147-A177-3AD203B41FA5}">
                      <a16:colId xmlns:a16="http://schemas.microsoft.com/office/drawing/2014/main" val="20001"/>
                    </a:ext>
                  </a:extLst>
                </a:gridCol>
                <a:gridCol w="808306">
                  <a:extLst>
                    <a:ext uri="{9D8B030D-6E8A-4147-A177-3AD203B41FA5}">
                      <a16:colId xmlns:a16="http://schemas.microsoft.com/office/drawing/2014/main" val="20002"/>
                    </a:ext>
                  </a:extLst>
                </a:gridCol>
                <a:gridCol w="1116106">
                  <a:extLst>
                    <a:ext uri="{9D8B030D-6E8A-4147-A177-3AD203B41FA5}">
                      <a16:colId xmlns:a16="http://schemas.microsoft.com/office/drawing/2014/main" val="20003"/>
                    </a:ext>
                  </a:extLst>
                </a:gridCol>
                <a:gridCol w="1021976">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887506">
                  <a:extLst>
                    <a:ext uri="{9D8B030D-6E8A-4147-A177-3AD203B41FA5}">
                      <a16:colId xmlns:a16="http://schemas.microsoft.com/office/drawing/2014/main" val="20006"/>
                    </a:ext>
                  </a:extLst>
                </a:gridCol>
                <a:gridCol w="1183342">
                  <a:extLst>
                    <a:ext uri="{9D8B030D-6E8A-4147-A177-3AD203B41FA5}">
                      <a16:colId xmlns:a16="http://schemas.microsoft.com/office/drawing/2014/main" val="20007"/>
                    </a:ext>
                  </a:extLst>
                </a:gridCol>
              </a:tblGrid>
              <a:tr h="1044490">
                <a:tc>
                  <a:txBody>
                    <a:bodyPr/>
                    <a:lstStyle/>
                    <a:p>
                      <a:pPr algn="ctr" fontAlgn="ctr"/>
                      <a:r>
                        <a:rPr lang="tr-TR" sz="1600" b="1" i="0" u="none" strike="noStrike" dirty="0">
                          <a:solidFill>
                            <a:srgbClr val="000000"/>
                          </a:solidFill>
                          <a:latin typeface="Calibri"/>
                        </a:rPr>
                        <a:t>2019</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2020</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600" b="1" i="0" u="none" strike="noStrike" dirty="0">
                          <a:solidFill>
                            <a:srgbClr val="000000"/>
                          </a:solidFill>
                          <a:latin typeface="Calibri"/>
                        </a:rPr>
                        <a:t>2021</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2022</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extLst>
                  <a:ext uri="{0D108BD9-81ED-4DB2-BD59-A6C34878D82A}">
                    <a16:rowId xmlns:a16="http://schemas.microsoft.com/office/drawing/2014/main" val="10000"/>
                  </a:ext>
                </a:extLst>
              </a:tr>
              <a:tr h="357113">
                <a:tc>
                  <a:txBody>
                    <a:bodyPr/>
                    <a:lstStyle/>
                    <a:p>
                      <a:pPr algn="ctr" fontAlgn="ctr"/>
                      <a:r>
                        <a:rPr lang="tr-TR" sz="1600" b="1" i="0" u="none" strike="noStrike" dirty="0">
                          <a:solidFill>
                            <a:srgbClr val="000000"/>
                          </a:solidFill>
                          <a:latin typeface="Calibri"/>
                        </a:rPr>
                        <a:t>Oca.19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75,81</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Oca.20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75,71</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Oca.21</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65,93</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mn-lt"/>
                        </a:rPr>
                        <a:t>Oca.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52,37</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7113">
                <a:tc>
                  <a:txBody>
                    <a:bodyPr/>
                    <a:lstStyle/>
                    <a:p>
                      <a:pPr algn="ctr" fontAlgn="ctr"/>
                      <a:r>
                        <a:rPr lang="tr-TR" sz="1600" b="1" i="0" u="none" strike="noStrike" dirty="0">
                          <a:solidFill>
                            <a:srgbClr val="000000"/>
                          </a:solidFill>
                          <a:latin typeface="Calibri"/>
                        </a:rPr>
                        <a:t>Şub.19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77,35</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Şub.20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75,27</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Şub.21</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69,54</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mn-lt"/>
                        </a:rPr>
                        <a:t>Şub.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53,92</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7113">
                <a:tc>
                  <a:txBody>
                    <a:bodyPr/>
                    <a:lstStyle/>
                    <a:p>
                      <a:pPr algn="ctr" fontAlgn="ctr"/>
                      <a:r>
                        <a:rPr lang="tr-TR" sz="1600" b="1" i="0" u="none" strike="noStrike" dirty="0">
                          <a:solidFill>
                            <a:srgbClr val="000000"/>
                          </a:solidFill>
                          <a:latin typeface="Calibri"/>
                        </a:rPr>
                        <a:t>Mar.19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75,26</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Mar.20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72,95</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Mar</a:t>
                      </a:r>
                      <a:r>
                        <a:rPr lang="tr-TR" sz="1600" b="1" i="0" u="none" strike="noStrike" dirty="0">
                          <a:solidFill>
                            <a:srgbClr val="000000"/>
                          </a:solidFill>
                          <a:latin typeface="+mn-lt"/>
                        </a:rPr>
                        <a:t>. 21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65,67</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mn-lt"/>
                        </a:rPr>
                        <a:t>Mar.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54,01</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7113">
                <a:tc>
                  <a:txBody>
                    <a:bodyPr/>
                    <a:lstStyle/>
                    <a:p>
                      <a:pPr algn="ctr" fontAlgn="ctr"/>
                      <a:r>
                        <a:rPr lang="tr-TR" sz="1600" b="1" i="0" u="none" strike="noStrike" dirty="0">
                          <a:solidFill>
                            <a:srgbClr val="000000"/>
                          </a:solidFill>
                          <a:latin typeface="Calibri"/>
                        </a:rPr>
                        <a:t>Nis.19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a:solidFill>
                            <a:srgbClr val="000000"/>
                          </a:solidFill>
                          <a:latin typeface="Calibri"/>
                          <a:ea typeface="+mn-ea"/>
                          <a:cs typeface="+mn-cs"/>
                        </a:rPr>
                        <a:t>72,60</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Nis.20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a:solidFill>
                            <a:srgbClr val="000000"/>
                          </a:solidFill>
                          <a:latin typeface="Calibri"/>
                          <a:ea typeface="+mn-ea"/>
                          <a:cs typeface="+mn-cs"/>
                        </a:rPr>
                        <a:t>69,19</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Nis</a:t>
                      </a:r>
                      <a:r>
                        <a:rPr lang="tr-TR" sz="1600" b="1" i="0" u="none" strike="noStrike" dirty="0">
                          <a:solidFill>
                            <a:srgbClr val="000000"/>
                          </a:solidFill>
                          <a:latin typeface="+mn-lt"/>
                        </a:rPr>
                        <a:t>. 21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62,26</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mn-lt"/>
                        </a:rPr>
                        <a:t>Nis.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56,87</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7113">
                <a:tc>
                  <a:txBody>
                    <a:bodyPr/>
                    <a:lstStyle/>
                    <a:p>
                      <a:pPr algn="ctr" fontAlgn="ctr"/>
                      <a:r>
                        <a:rPr lang="tr-TR" sz="1600" b="1" i="0" u="none" strike="noStrike" dirty="0">
                          <a:solidFill>
                            <a:srgbClr val="000000"/>
                          </a:solidFill>
                          <a:latin typeface="Calibri"/>
                        </a:rPr>
                        <a:t>May.19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69,81</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May.20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68,69</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May</a:t>
                      </a:r>
                      <a:r>
                        <a:rPr lang="tr-TR" sz="1600" b="1" i="0" u="none" strike="noStrike" dirty="0">
                          <a:solidFill>
                            <a:srgbClr val="000000"/>
                          </a:solidFill>
                          <a:latin typeface="+mn-lt"/>
                        </a:rPr>
                        <a:t>. 21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a:solidFill>
                            <a:srgbClr val="000000"/>
                          </a:solidFill>
                          <a:latin typeface="Calibri"/>
                          <a:ea typeface="+mn-ea"/>
                          <a:cs typeface="+mn-cs"/>
                        </a:rPr>
                        <a:t>60,45</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mn-lt"/>
                        </a:rPr>
                        <a:t>May.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59,80</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7113">
                <a:tc>
                  <a:txBody>
                    <a:bodyPr/>
                    <a:lstStyle/>
                    <a:p>
                      <a:pPr algn="ctr" fontAlgn="ctr"/>
                      <a:r>
                        <a:rPr lang="tr-TR" sz="1600" b="1" i="0" u="none" strike="noStrike" dirty="0">
                          <a:solidFill>
                            <a:srgbClr val="000000"/>
                          </a:solidFill>
                          <a:latin typeface="Calibri"/>
                        </a:rPr>
                        <a:t>Haz.19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72,22</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Haz.20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69,19</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Haz</a:t>
                      </a:r>
                      <a:r>
                        <a:rPr lang="tr-TR" sz="1600" b="1" i="0" u="none" strike="noStrike" dirty="0">
                          <a:solidFill>
                            <a:srgbClr val="000000"/>
                          </a:solidFill>
                          <a:latin typeface="+mn-lt"/>
                        </a:rPr>
                        <a:t>. 21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a:solidFill>
                            <a:srgbClr val="000000"/>
                          </a:solidFill>
                          <a:latin typeface="Calibri"/>
                          <a:ea typeface="+mn-ea"/>
                          <a:cs typeface="+mn-cs"/>
                        </a:rPr>
                        <a:t>59,68</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1" i="0" u="none" strike="noStrike" dirty="0">
                          <a:solidFill>
                            <a:srgbClr val="000000"/>
                          </a:solidFill>
                          <a:latin typeface="+mn-lt"/>
                        </a:rPr>
                        <a:t>Haz.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55,49</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7113">
                <a:tc>
                  <a:txBody>
                    <a:bodyPr/>
                    <a:lstStyle/>
                    <a:p>
                      <a:pPr algn="ctr" fontAlgn="ctr"/>
                      <a:r>
                        <a:rPr lang="tr-TR" sz="1600" b="1" i="0" u="none" strike="noStrike" dirty="0">
                          <a:solidFill>
                            <a:srgbClr val="000000"/>
                          </a:solidFill>
                          <a:latin typeface="Calibri"/>
                        </a:rPr>
                        <a:t>Tem.19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74,93</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Tem.20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68,40</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Tem</a:t>
                      </a:r>
                      <a:r>
                        <a:rPr lang="tr-TR" sz="1600" b="1" i="0" u="none" strike="noStrike" dirty="0">
                          <a:solidFill>
                            <a:srgbClr val="000000"/>
                          </a:solidFill>
                          <a:latin typeface="+mn-lt"/>
                        </a:rPr>
                        <a:t>. 21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61,24</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mn-lt"/>
                        </a:rPr>
                        <a:t>Tem.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53,88</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7113">
                <a:tc>
                  <a:txBody>
                    <a:bodyPr/>
                    <a:lstStyle/>
                    <a:p>
                      <a:pPr algn="ctr" fontAlgn="ctr"/>
                      <a:r>
                        <a:rPr lang="tr-TR" sz="1600" b="1" i="0" u="none" strike="noStrike" dirty="0">
                          <a:solidFill>
                            <a:srgbClr val="000000"/>
                          </a:solidFill>
                          <a:latin typeface="Calibri"/>
                        </a:rPr>
                        <a:t>Ağu.19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76,90</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Ağu.20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63,89</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mn-lt"/>
                        </a:rPr>
                        <a:t>Ağu. 21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62,85</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mn-lt"/>
                        </a:rPr>
                        <a:t>Ağu.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62,57</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7113">
                <a:tc>
                  <a:txBody>
                    <a:bodyPr/>
                    <a:lstStyle/>
                    <a:p>
                      <a:pPr algn="ctr" fontAlgn="ctr"/>
                      <a:r>
                        <a:rPr lang="tr-TR" sz="1600" b="1" i="0" u="none" strike="noStrike" dirty="0">
                          <a:solidFill>
                            <a:srgbClr val="000000"/>
                          </a:solidFill>
                          <a:latin typeface="Calibri"/>
                        </a:rPr>
                        <a:t>Eyl.19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a:solidFill>
                            <a:srgbClr val="000000"/>
                          </a:solidFill>
                          <a:latin typeface="Calibri"/>
                          <a:ea typeface="+mn-ea"/>
                          <a:cs typeface="+mn-cs"/>
                        </a:rPr>
                        <a:t>76,82</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Eyl.20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62,28</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mn-lt"/>
                        </a:rPr>
                        <a:t>Eyl. 21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63,02</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mn-lt"/>
                        </a:rPr>
                        <a:t>Eyl.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54,21</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7113">
                <a:tc>
                  <a:txBody>
                    <a:bodyPr/>
                    <a:lstStyle/>
                    <a:p>
                      <a:pPr algn="ctr" fontAlgn="ctr"/>
                      <a:r>
                        <a:rPr lang="tr-TR" sz="1600" b="1" i="0" u="none" strike="noStrike" dirty="0">
                          <a:solidFill>
                            <a:srgbClr val="000000"/>
                          </a:solidFill>
                          <a:latin typeface="Calibri"/>
                        </a:rPr>
                        <a:t>Eki.19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0" i="0" u="none" strike="noStrike" kern="1200" dirty="0">
                          <a:solidFill>
                            <a:srgbClr val="000000"/>
                          </a:solidFill>
                          <a:latin typeface="Calibri"/>
                          <a:ea typeface="+mn-ea"/>
                          <a:cs typeface="+mn-cs"/>
                        </a:rPr>
                        <a:t>76,99</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1" i="0" u="none" strike="noStrike" dirty="0">
                          <a:solidFill>
                            <a:srgbClr val="000000"/>
                          </a:solidFill>
                          <a:latin typeface="Calibri"/>
                        </a:rPr>
                        <a:t>Eki.20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0" i="0" u="none" strike="noStrike" kern="1200" dirty="0">
                          <a:solidFill>
                            <a:srgbClr val="000000"/>
                          </a:solidFill>
                          <a:latin typeface="Calibri"/>
                          <a:ea typeface="+mn-ea"/>
                          <a:cs typeface="+mn-cs"/>
                        </a:rPr>
                        <a:t>60,55</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1" i="0" u="none" strike="noStrike" dirty="0">
                          <a:solidFill>
                            <a:srgbClr val="000000"/>
                          </a:solidFill>
                          <a:latin typeface="+mn-lt"/>
                        </a:rPr>
                        <a:t>Eki. 21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60,18</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mn-lt"/>
                        </a:rPr>
                        <a:t>Eki.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55,57</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7113">
                <a:tc>
                  <a:txBody>
                    <a:bodyPr/>
                    <a:lstStyle/>
                    <a:p>
                      <a:pPr algn="ctr" fontAlgn="ctr"/>
                      <a:r>
                        <a:rPr lang="tr-TR" sz="1600" b="1" i="0" u="none" strike="noStrike" dirty="0">
                          <a:solidFill>
                            <a:srgbClr val="000000"/>
                          </a:solidFill>
                          <a:latin typeface="Calibri"/>
                        </a:rPr>
                        <a:t>Kas.19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0" i="0" u="none" strike="noStrike" kern="1200" dirty="0">
                          <a:solidFill>
                            <a:srgbClr val="000000"/>
                          </a:solidFill>
                          <a:latin typeface="Calibri"/>
                          <a:ea typeface="+mn-ea"/>
                          <a:cs typeface="+mn-cs"/>
                        </a:rPr>
                        <a:t>77,48</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1" i="0" u="none" strike="noStrike" dirty="0">
                          <a:solidFill>
                            <a:srgbClr val="000000"/>
                          </a:solidFill>
                          <a:latin typeface="Calibri"/>
                        </a:rPr>
                        <a:t>Kas.20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0" i="0" u="none" strike="noStrike" kern="1200" dirty="0">
                          <a:solidFill>
                            <a:srgbClr val="000000"/>
                          </a:solidFill>
                          <a:latin typeface="Calibri"/>
                          <a:ea typeface="+mn-ea"/>
                          <a:cs typeface="+mn-cs"/>
                        </a:rPr>
                        <a:t>60,48</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1" i="0" u="none" strike="noStrike" dirty="0">
                          <a:solidFill>
                            <a:srgbClr val="000000"/>
                          </a:solidFill>
                          <a:latin typeface="+mn-lt"/>
                        </a:rPr>
                        <a:t>Kas. 21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0" i="0" u="none" strike="noStrike" kern="1200" dirty="0">
                          <a:solidFill>
                            <a:srgbClr val="000000"/>
                          </a:solidFill>
                          <a:latin typeface="Calibri"/>
                          <a:ea typeface="+mn-ea"/>
                          <a:cs typeface="+mn-cs"/>
                        </a:rPr>
                        <a:t>54,13</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tr-TR" sz="1600" b="1" i="0" u="none" strike="noStrike" dirty="0">
                          <a:solidFill>
                            <a:srgbClr val="000000"/>
                          </a:solidFill>
                          <a:latin typeface="+mn-lt"/>
                        </a:rPr>
                        <a:t>Kas.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55,82</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57113">
                <a:tc>
                  <a:txBody>
                    <a:bodyPr/>
                    <a:lstStyle/>
                    <a:p>
                      <a:pPr algn="ctr" fontAlgn="ctr"/>
                      <a:r>
                        <a:rPr lang="tr-TR" sz="1600" b="1" i="0" u="none" strike="noStrike" dirty="0">
                          <a:solidFill>
                            <a:srgbClr val="000000"/>
                          </a:solidFill>
                          <a:latin typeface="Calibri"/>
                        </a:rPr>
                        <a:t>Ara.19</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tr-TR" sz="1600" b="0" i="0" u="none" strike="noStrike" kern="1200" dirty="0">
                          <a:solidFill>
                            <a:srgbClr val="000000"/>
                          </a:solidFill>
                          <a:latin typeface="Calibri"/>
                          <a:ea typeface="+mn-ea"/>
                          <a:cs typeface="+mn-cs"/>
                        </a:rPr>
                        <a:t>76,19</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tr-TR" sz="1600" b="1" i="0" u="none" strike="noStrike" dirty="0">
                          <a:solidFill>
                            <a:srgbClr val="000000"/>
                          </a:solidFill>
                          <a:latin typeface="Calibri"/>
                        </a:rPr>
                        <a:t>Ara.20</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tr-TR" sz="1600" b="0" i="0" u="none" strike="noStrike" kern="1200" dirty="0">
                          <a:solidFill>
                            <a:srgbClr val="000000"/>
                          </a:solidFill>
                          <a:latin typeface="Calibri"/>
                          <a:ea typeface="+mn-ea"/>
                          <a:cs typeface="+mn-cs"/>
                        </a:rPr>
                        <a:t>62,16</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r>
                        <a:rPr lang="tr-TR" sz="1600" b="0" i="0" u="none" strike="noStrike" dirty="0">
                          <a:solidFill>
                            <a:srgbClr val="000000"/>
                          </a:solidFill>
                          <a:latin typeface="Calibri"/>
                        </a:rPr>
                        <a:t> </a:t>
                      </a:r>
                      <a:r>
                        <a:rPr lang="tr-TR" sz="1600" b="1" i="0" u="none" strike="noStrike" dirty="0">
                          <a:solidFill>
                            <a:srgbClr val="000000"/>
                          </a:solidFill>
                          <a:latin typeface="+mn-lt"/>
                        </a:rPr>
                        <a:t>Ara. 21</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600" b="1" i="0" u="none" strike="noStrike" kern="1200" dirty="0">
                          <a:solidFill>
                            <a:srgbClr val="000000"/>
                          </a:solidFill>
                          <a:latin typeface="Calibri"/>
                          <a:ea typeface="+mn-ea"/>
                          <a:cs typeface="+mn-cs"/>
                        </a:rPr>
                        <a:t>47,82</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600" b="1" i="0" u="none" strike="noStrike" dirty="0">
                          <a:solidFill>
                            <a:srgbClr val="000000"/>
                          </a:solidFill>
                          <a:latin typeface="+mn-lt"/>
                        </a:rPr>
                        <a:t>Ara. 22</a:t>
                      </a: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tr-TR" sz="1600" b="0" i="0" u="none" strike="noStrike" kern="1200" dirty="0">
                          <a:solidFill>
                            <a:srgbClr val="000000"/>
                          </a:solidFill>
                          <a:latin typeface="Calibri"/>
                          <a:ea typeface="+mn-ea"/>
                          <a:cs typeface="+mn-cs"/>
                        </a:rPr>
                        <a:t>63,70</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81996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304377" y="251012"/>
            <a:ext cx="6615000" cy="5664654"/>
          </a:xfrm>
          <a:ln>
            <a:solidFill>
              <a:schemeClr val="dk1">
                <a:alpha val="0"/>
              </a:schemeClr>
            </a:solidFill>
          </a:ln>
        </p:spPr>
        <p:style>
          <a:lnRef idx="2">
            <a:schemeClr val="dk1"/>
          </a:lnRef>
          <a:fillRef idx="1">
            <a:schemeClr val="lt1"/>
          </a:fillRef>
          <a:effectRef idx="0">
            <a:schemeClr val="dk1"/>
          </a:effectRef>
          <a:fontRef idx="minor">
            <a:schemeClr val="dk1"/>
          </a:fontRef>
        </p:style>
        <p:txBody>
          <a:bodyPr>
            <a:noAutofit/>
          </a:bodyPr>
          <a:lstStyle/>
          <a:p>
            <a:pPr algn="ctr">
              <a:buNone/>
              <a:defRPr lang="en-US" sz="2160" b="1" i="0" u="none" strike="noStrike" kern="1200" baseline="0">
                <a:solidFill>
                  <a:prstClr val="black"/>
                </a:solidFill>
                <a:latin typeface="+mn-lt"/>
                <a:ea typeface="+mn-ea"/>
                <a:cs typeface="+mn-cs"/>
              </a:defRPr>
            </a:pPr>
            <a:r>
              <a:rPr lang="tr-TR" sz="1800" dirty="0"/>
              <a:t>TÜRKİYE</a:t>
            </a:r>
            <a:r>
              <a:rPr lang="en-US" sz="1800" dirty="0"/>
              <a:t> GDP ANNUAL GROWTH RATE (%)</a:t>
            </a:r>
            <a:endParaRPr lang="tr-TR" sz="1800" dirty="0"/>
          </a:p>
          <a:p>
            <a:pPr algn="ctr">
              <a:buNone/>
              <a:defRPr lang="en-US" sz="2160" b="1" i="0" u="none" strike="noStrike" kern="1200" baseline="0">
                <a:solidFill>
                  <a:prstClr val="black"/>
                </a:solidFill>
                <a:latin typeface="+mn-lt"/>
                <a:ea typeface="+mn-ea"/>
                <a:cs typeface="+mn-cs"/>
              </a:defRPr>
            </a:pPr>
            <a:r>
              <a:rPr lang="tr-TR" sz="1800" dirty="0"/>
              <a:t> </a:t>
            </a:r>
            <a:r>
              <a:rPr lang="tr-TR" dirty="0"/>
              <a:t>1998-2026</a:t>
            </a:r>
          </a:p>
          <a:p>
            <a:pPr algn="ctr">
              <a:buNone/>
              <a:defRPr lang="en-US" sz="2160" b="1" i="0" u="none" strike="noStrike" kern="1200" baseline="0">
                <a:solidFill>
                  <a:prstClr val="black"/>
                </a:solidFill>
                <a:latin typeface="+mn-lt"/>
                <a:ea typeface="+mn-ea"/>
                <a:cs typeface="+mn-cs"/>
              </a:defRPr>
            </a:pPr>
            <a:endParaRPr lang="tr-TR" sz="1800" dirty="0"/>
          </a:p>
        </p:txBody>
      </p:sp>
      <p:graphicFrame>
        <p:nvGraphicFramePr>
          <p:cNvPr id="5" name="4 Grafik"/>
          <p:cNvGraphicFramePr/>
          <p:nvPr>
            <p:extLst>
              <p:ext uri="{D42A27DB-BD31-4B8C-83A1-F6EECF244321}">
                <p14:modId xmlns:p14="http://schemas.microsoft.com/office/powerpoint/2010/main" val="4068018388"/>
              </p:ext>
            </p:extLst>
          </p:nvPr>
        </p:nvGraphicFramePr>
        <p:xfrm>
          <a:off x="385482" y="1461248"/>
          <a:ext cx="8435789" cy="453614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a:extLst>
              <a:ext uri="{FF2B5EF4-FFF2-40B4-BE49-F238E27FC236}">
                <a16:creationId xmlns:a16="http://schemas.microsoft.com/office/drawing/2014/main" id="{CD94D531-90EB-4962-BA6C-2A9CC11A42BB}"/>
              </a:ext>
            </a:extLst>
          </p:cNvPr>
          <p:cNvSpPr>
            <a:spLocks noGrp="1"/>
          </p:cNvSpPr>
          <p:nvPr>
            <p:ph type="sldNum" sz="quarter" idx="12"/>
          </p:nvPr>
        </p:nvSpPr>
        <p:spPr/>
        <p:txBody>
          <a:bodyPr/>
          <a:lstStyle/>
          <a:p>
            <a:fld id="{D66E2FE0-E694-4F4E-8A37-FAE1497D3405}" type="slidenum">
              <a:rPr lang="tr-TR" smtClean="0"/>
              <a:t>7</a:t>
            </a:fld>
            <a:endParaRPr lang="tr-TR"/>
          </a:p>
        </p:txBody>
      </p:sp>
    </p:spTree>
    <p:extLst>
      <p:ext uri="{BB962C8B-B14F-4D97-AF65-F5344CB8AC3E}">
        <p14:creationId xmlns:p14="http://schemas.microsoft.com/office/powerpoint/2010/main" val="25171567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0" indent="0" algn="ctr">
              <a:buClrTx/>
              <a:buNone/>
            </a:pPr>
            <a:r>
              <a:rPr lang="tr-TR" sz="2200" b="1" dirty="0">
                <a:latin typeface="Times New Roman" pitchFamily="18" charset="0"/>
                <a:cs typeface="Times New Roman" pitchFamily="18" charset="0"/>
              </a:rPr>
              <a:t>REEL EFEKTİF DÖVİZ KURU-TÜFE BAZLI</a:t>
            </a:r>
          </a:p>
          <a:p>
            <a:pPr marL="514350" indent="-514350" algn="ctr">
              <a:buClrTx/>
              <a:buNone/>
            </a:pPr>
            <a:r>
              <a:rPr lang="tr-TR" sz="2200" b="1" dirty="0">
                <a:latin typeface="Times New Roman" pitchFamily="18" charset="0"/>
                <a:cs typeface="Times New Roman" pitchFamily="18" charset="0"/>
              </a:rPr>
              <a:t>    </a:t>
            </a:r>
            <a:r>
              <a:rPr lang="tr-TR" sz="2200" dirty="0">
                <a:latin typeface="Times New Roman" pitchFamily="18" charset="0"/>
                <a:cs typeface="Times New Roman" pitchFamily="18" charset="0"/>
              </a:rPr>
              <a:t>   </a:t>
            </a:r>
            <a:r>
              <a:rPr lang="tr-TR" sz="2200" b="1" dirty="0">
                <a:latin typeface="Times New Roman" pitchFamily="18" charset="0"/>
                <a:cs typeface="Times New Roman" pitchFamily="18" charset="0"/>
              </a:rPr>
              <a:t> (Kaynak: 5 Temmuz 2025 </a:t>
            </a:r>
            <a:r>
              <a:rPr lang="tr-TR" sz="2200" b="1" dirty="0">
                <a:latin typeface="Times New Roman" pitchFamily="18" charset="0"/>
                <a:cs typeface="Times New Roman" pitchFamily="18" charset="0"/>
                <a:hlinkClick r:id="rId3"/>
              </a:rPr>
              <a:t>www.tcmb.gov.tr</a:t>
            </a:r>
            <a:r>
              <a:rPr lang="tr-TR" sz="2200" b="1" dirty="0">
                <a:latin typeface="Times New Roman" pitchFamily="18" charset="0"/>
                <a:cs typeface="Times New Roman" pitchFamily="18" charset="0"/>
              </a:rPr>
              <a:t> )</a:t>
            </a:r>
            <a:endParaRPr lang="tr-TR" sz="2200" dirty="0">
              <a:latin typeface="Times New Roman" pitchFamily="18" charset="0"/>
              <a:cs typeface="Times New Roman" pitchFamily="18" charset="0"/>
            </a:endParaRPr>
          </a:p>
        </p:txBody>
      </p:sp>
      <p:graphicFrame>
        <p:nvGraphicFramePr>
          <p:cNvPr id="6" name="5 Tablo"/>
          <p:cNvGraphicFramePr>
            <a:graphicFrameLocks noGrp="1"/>
          </p:cNvGraphicFramePr>
          <p:nvPr>
            <p:extLst>
              <p:ext uri="{D42A27DB-BD31-4B8C-83A1-F6EECF244321}">
                <p14:modId xmlns:p14="http://schemas.microsoft.com/office/powerpoint/2010/main" val="3147611414"/>
              </p:ext>
            </p:extLst>
          </p:nvPr>
        </p:nvGraphicFramePr>
        <p:xfrm>
          <a:off x="301658" y="1008668"/>
          <a:ext cx="8596811" cy="5637236"/>
        </p:xfrm>
        <a:graphic>
          <a:graphicData uri="http://schemas.openxmlformats.org/drawingml/2006/table">
            <a:tbl>
              <a:tblPr/>
              <a:tblGrid>
                <a:gridCol w="836149">
                  <a:extLst>
                    <a:ext uri="{9D8B030D-6E8A-4147-A177-3AD203B41FA5}">
                      <a16:colId xmlns:a16="http://schemas.microsoft.com/office/drawing/2014/main" val="20000"/>
                    </a:ext>
                  </a:extLst>
                </a:gridCol>
                <a:gridCol w="1207770">
                  <a:extLst>
                    <a:ext uri="{9D8B030D-6E8A-4147-A177-3AD203B41FA5}">
                      <a16:colId xmlns:a16="http://schemas.microsoft.com/office/drawing/2014/main" val="20001"/>
                    </a:ext>
                  </a:extLst>
                </a:gridCol>
                <a:gridCol w="859828">
                  <a:extLst>
                    <a:ext uri="{9D8B030D-6E8A-4147-A177-3AD203B41FA5}">
                      <a16:colId xmlns:a16="http://schemas.microsoft.com/office/drawing/2014/main" val="20002"/>
                    </a:ext>
                  </a:extLst>
                </a:gridCol>
                <a:gridCol w="1187247">
                  <a:extLst>
                    <a:ext uri="{9D8B030D-6E8A-4147-A177-3AD203B41FA5}">
                      <a16:colId xmlns:a16="http://schemas.microsoft.com/office/drawing/2014/main" val="20003"/>
                    </a:ext>
                  </a:extLst>
                </a:gridCol>
                <a:gridCol w="1087117">
                  <a:extLst>
                    <a:ext uri="{9D8B030D-6E8A-4147-A177-3AD203B41FA5}">
                      <a16:colId xmlns:a16="http://schemas.microsoft.com/office/drawing/2014/main" val="20004"/>
                    </a:ext>
                  </a:extLst>
                </a:gridCol>
                <a:gridCol w="1215855">
                  <a:extLst>
                    <a:ext uri="{9D8B030D-6E8A-4147-A177-3AD203B41FA5}">
                      <a16:colId xmlns:a16="http://schemas.microsoft.com/office/drawing/2014/main" val="20005"/>
                    </a:ext>
                  </a:extLst>
                </a:gridCol>
                <a:gridCol w="944077">
                  <a:extLst>
                    <a:ext uri="{9D8B030D-6E8A-4147-A177-3AD203B41FA5}">
                      <a16:colId xmlns:a16="http://schemas.microsoft.com/office/drawing/2014/main" val="20006"/>
                    </a:ext>
                  </a:extLst>
                </a:gridCol>
                <a:gridCol w="1258768">
                  <a:extLst>
                    <a:ext uri="{9D8B030D-6E8A-4147-A177-3AD203B41FA5}">
                      <a16:colId xmlns:a16="http://schemas.microsoft.com/office/drawing/2014/main" val="20007"/>
                    </a:ext>
                  </a:extLst>
                </a:gridCol>
              </a:tblGrid>
              <a:tr h="1104728">
                <a:tc>
                  <a:txBody>
                    <a:bodyPr/>
                    <a:lstStyle/>
                    <a:p>
                      <a:pPr algn="ctr" fontAlgn="ctr"/>
                      <a:r>
                        <a:rPr lang="tr-TR" sz="1600" b="1" i="0" u="none" strike="noStrike" dirty="0">
                          <a:solidFill>
                            <a:srgbClr val="000000"/>
                          </a:solidFill>
                          <a:latin typeface="Calibri"/>
                        </a:rPr>
                        <a:t>2023</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2024</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600" b="1" i="0" u="none" strike="noStrike" dirty="0">
                          <a:solidFill>
                            <a:srgbClr val="000000"/>
                          </a:solidFill>
                          <a:latin typeface="Calibri"/>
                        </a:rPr>
                        <a:t>2025</a:t>
                      </a: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tc>
                  <a:txBody>
                    <a:bodyPr/>
                    <a:lstStyle/>
                    <a:p>
                      <a:pPr algn="ctr" fontAlgn="ctr"/>
                      <a:r>
                        <a:rPr lang="tr-TR" sz="1600" b="1" i="0" u="none" strike="noStrike" dirty="0">
                          <a:solidFill>
                            <a:srgbClr val="000000"/>
                          </a:solidFill>
                          <a:latin typeface="Calibri"/>
                        </a:rPr>
                        <a:t>TÜFE  Bazlı Reel Efektif Döviz Kuru</a:t>
                      </a:r>
                    </a:p>
                  </a:txBody>
                  <a:tcPr marL="9525" marR="9525" marT="9525" marB="0"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BE97"/>
                    </a:solidFill>
                  </a:tcPr>
                </a:tc>
                <a:extLst>
                  <a:ext uri="{0D108BD9-81ED-4DB2-BD59-A6C34878D82A}">
                    <a16:rowId xmlns:a16="http://schemas.microsoft.com/office/drawing/2014/main" val="10000"/>
                  </a:ext>
                </a:extLst>
              </a:tr>
              <a:tr h="377709">
                <a:tc>
                  <a:txBody>
                    <a:bodyPr/>
                    <a:lstStyle/>
                    <a:p>
                      <a:pPr algn="ctr" fontAlgn="ctr"/>
                      <a:r>
                        <a:rPr lang="tr-TR" sz="1600" b="1" i="0" u="none" strike="noStrike" dirty="0">
                          <a:solidFill>
                            <a:srgbClr val="000000"/>
                          </a:solidFill>
                          <a:latin typeface="Calibri"/>
                        </a:rPr>
                        <a:t>Oca.23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57,09</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Oca.24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mn-lt"/>
                          <a:ea typeface="+mn-ea"/>
                          <a:cs typeface="+mn-cs"/>
                        </a:rPr>
                        <a:t>61,45</a:t>
                      </a: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Oca.25</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dirty="0">
                          <a:solidFill>
                            <a:srgbClr val="000000"/>
                          </a:solidFill>
                          <a:effectLst/>
                          <a:latin typeface="Calibri" panose="020F0502020204030204" pitchFamily="34" charset="0"/>
                        </a:rPr>
                        <a:t>75,25</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7709">
                <a:tc>
                  <a:txBody>
                    <a:bodyPr/>
                    <a:lstStyle/>
                    <a:p>
                      <a:pPr algn="ctr" fontAlgn="ctr"/>
                      <a:r>
                        <a:rPr lang="tr-TR" sz="1600" b="1" i="0" u="none" strike="noStrike" dirty="0">
                          <a:solidFill>
                            <a:srgbClr val="000000"/>
                          </a:solidFill>
                          <a:latin typeface="Calibri"/>
                        </a:rPr>
                        <a:t>Şub.23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58,68</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Şub.24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mn-lt"/>
                          <a:ea typeface="+mn-ea"/>
                          <a:cs typeface="+mn-cs"/>
                        </a:rPr>
                        <a:t>62,94</a:t>
                      </a: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Şub.25</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dirty="0">
                          <a:solidFill>
                            <a:srgbClr val="000000"/>
                          </a:solidFill>
                          <a:effectLst/>
                          <a:latin typeface="Calibri" panose="020F0502020204030204" pitchFamily="34" charset="0"/>
                        </a:rPr>
                        <a:t>75,08</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7709">
                <a:tc>
                  <a:txBody>
                    <a:bodyPr/>
                    <a:lstStyle/>
                    <a:p>
                      <a:pPr algn="ctr" fontAlgn="ctr"/>
                      <a:r>
                        <a:rPr lang="tr-TR" sz="1600" b="1" i="0" u="none" strike="noStrike" dirty="0">
                          <a:solidFill>
                            <a:srgbClr val="000000"/>
                          </a:solidFill>
                          <a:latin typeface="Calibri"/>
                        </a:rPr>
                        <a:t>Mar.23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53,80</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Mar.24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mn-lt"/>
                          <a:ea typeface="+mn-ea"/>
                          <a:cs typeface="+mn-cs"/>
                        </a:rPr>
                        <a:t>62,63</a:t>
                      </a: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Mar.25</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dirty="0">
                          <a:solidFill>
                            <a:srgbClr val="000000"/>
                          </a:solidFill>
                          <a:effectLst/>
                          <a:latin typeface="Calibri" panose="020F0502020204030204" pitchFamily="34" charset="0"/>
                        </a:rPr>
                        <a:t>73,65</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7709">
                <a:tc>
                  <a:txBody>
                    <a:bodyPr/>
                    <a:lstStyle/>
                    <a:p>
                      <a:pPr algn="ctr" fontAlgn="ctr"/>
                      <a:r>
                        <a:rPr lang="tr-TR" sz="1600" b="1" i="0" u="none" strike="noStrike" dirty="0">
                          <a:solidFill>
                            <a:srgbClr val="000000"/>
                          </a:solidFill>
                          <a:latin typeface="Calibri"/>
                        </a:rPr>
                        <a:t>Nis.23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56,87</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Nis.24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mn-lt"/>
                          <a:ea typeface="+mn-ea"/>
                          <a:cs typeface="+mn-cs"/>
                        </a:rPr>
                        <a:t>64,60</a:t>
                      </a: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Nis.25</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dirty="0">
                          <a:solidFill>
                            <a:srgbClr val="000000"/>
                          </a:solidFill>
                          <a:effectLst/>
                          <a:latin typeface="Calibri" panose="020F0502020204030204" pitchFamily="34" charset="0"/>
                        </a:rPr>
                        <a:t>72,19</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7709">
                <a:tc>
                  <a:txBody>
                    <a:bodyPr/>
                    <a:lstStyle/>
                    <a:p>
                      <a:pPr algn="ctr" fontAlgn="ctr"/>
                      <a:r>
                        <a:rPr lang="tr-TR" sz="1600" b="1" i="0" u="none" strike="noStrike" dirty="0">
                          <a:solidFill>
                            <a:srgbClr val="000000"/>
                          </a:solidFill>
                          <a:latin typeface="Calibri"/>
                        </a:rPr>
                        <a:t>May.23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58,00</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May.24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mn-lt"/>
                          <a:ea typeface="+mn-ea"/>
                          <a:cs typeface="+mn-cs"/>
                        </a:rPr>
                        <a:t>66,33</a:t>
                      </a: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May.25</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kern="1200" dirty="0">
                          <a:solidFill>
                            <a:srgbClr val="000000"/>
                          </a:solidFill>
                          <a:latin typeface="+mn-lt"/>
                          <a:ea typeface="+mn-ea"/>
                          <a:cs typeface="+mn-cs"/>
                        </a:rPr>
                        <a:t>71,16</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7709">
                <a:tc>
                  <a:txBody>
                    <a:bodyPr/>
                    <a:lstStyle/>
                    <a:p>
                      <a:pPr algn="ctr" fontAlgn="ctr"/>
                      <a:r>
                        <a:rPr lang="tr-TR" sz="1600" b="1" i="0" u="none" strike="noStrike" dirty="0">
                          <a:solidFill>
                            <a:srgbClr val="000000"/>
                          </a:solidFill>
                          <a:latin typeface="Calibri"/>
                        </a:rPr>
                        <a:t>Haz.23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kern="1200" dirty="0">
                          <a:solidFill>
                            <a:srgbClr val="000000"/>
                          </a:solidFill>
                          <a:latin typeface="Calibri"/>
                          <a:ea typeface="+mn-ea"/>
                          <a:cs typeface="+mn-cs"/>
                        </a:rPr>
                        <a:t>51,61</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dirty="0">
                          <a:solidFill>
                            <a:srgbClr val="000000"/>
                          </a:solidFill>
                          <a:latin typeface="Calibri"/>
                        </a:rPr>
                        <a:t>Haz.24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mn-lt"/>
                          <a:ea typeface="+mn-ea"/>
                          <a:cs typeface="+mn-cs"/>
                        </a:rPr>
                        <a:t>66,83</a:t>
                      </a: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Haz.25</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kern="1200" dirty="0">
                          <a:solidFill>
                            <a:srgbClr val="000000"/>
                          </a:solidFill>
                          <a:latin typeface="+mn-lt"/>
                          <a:ea typeface="+mn-ea"/>
                          <a:cs typeface="+mn-cs"/>
                        </a:rPr>
                        <a:t>69,97</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7709">
                <a:tc>
                  <a:txBody>
                    <a:bodyPr/>
                    <a:lstStyle/>
                    <a:p>
                      <a:pPr algn="ctr" fontAlgn="ctr"/>
                      <a:r>
                        <a:rPr lang="tr-TR" sz="1600" b="1" i="0" u="none" strike="noStrike" dirty="0">
                          <a:solidFill>
                            <a:srgbClr val="000000"/>
                          </a:solidFill>
                          <a:latin typeface="Calibri"/>
                        </a:rPr>
                        <a:t>Tem.23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55,76</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Tem.24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mn-lt"/>
                          <a:ea typeface="+mn-ea"/>
                          <a:cs typeface="+mn-cs"/>
                        </a:rPr>
                        <a:t>67,82</a:t>
                      </a: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77709">
                <a:tc>
                  <a:txBody>
                    <a:bodyPr/>
                    <a:lstStyle/>
                    <a:p>
                      <a:pPr algn="ctr" fontAlgn="ctr"/>
                      <a:r>
                        <a:rPr lang="tr-TR" sz="1600" b="1" i="0" u="none" strike="noStrike" dirty="0">
                          <a:solidFill>
                            <a:srgbClr val="000000"/>
                          </a:solidFill>
                          <a:latin typeface="Calibri"/>
                        </a:rPr>
                        <a:t>Ağu.23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kern="1200" dirty="0">
                          <a:solidFill>
                            <a:srgbClr val="000000"/>
                          </a:solidFill>
                          <a:latin typeface="Calibri"/>
                          <a:ea typeface="+mn-ea"/>
                          <a:cs typeface="+mn-cs"/>
                        </a:rPr>
                        <a:t>52,42</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dirty="0">
                          <a:solidFill>
                            <a:srgbClr val="000000"/>
                          </a:solidFill>
                          <a:latin typeface="Calibri"/>
                        </a:rPr>
                        <a:t>Agu.24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kern="1200" dirty="0">
                          <a:solidFill>
                            <a:srgbClr val="000000"/>
                          </a:solidFill>
                          <a:latin typeface="+mn-lt"/>
                          <a:ea typeface="+mn-ea"/>
                          <a:cs typeface="+mn-cs"/>
                        </a:rPr>
                        <a:t>67,12</a:t>
                      </a:r>
                      <a:endParaRPr lang="tr-TR" sz="1600" b="1"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77709">
                <a:tc>
                  <a:txBody>
                    <a:bodyPr/>
                    <a:lstStyle/>
                    <a:p>
                      <a:pPr algn="ctr" fontAlgn="ctr"/>
                      <a:r>
                        <a:rPr lang="tr-TR" sz="1600" b="1" i="0" u="none" strike="noStrike" dirty="0">
                          <a:solidFill>
                            <a:srgbClr val="000000"/>
                          </a:solidFill>
                          <a:latin typeface="Calibri"/>
                        </a:rPr>
                        <a:t>Eyl.23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55,52</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Eyl.24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mn-lt"/>
                          <a:ea typeface="+mn-ea"/>
                          <a:cs typeface="+mn-cs"/>
                        </a:rPr>
                        <a:t>67,66</a:t>
                      </a: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77709">
                <a:tc>
                  <a:txBody>
                    <a:bodyPr/>
                    <a:lstStyle/>
                    <a:p>
                      <a:pPr algn="ctr" fontAlgn="ctr"/>
                      <a:r>
                        <a:rPr lang="tr-TR" sz="1600" b="1" i="0" u="none" strike="noStrike" dirty="0">
                          <a:solidFill>
                            <a:srgbClr val="000000"/>
                          </a:solidFill>
                          <a:latin typeface="Calibri"/>
                        </a:rPr>
                        <a:t>Eki.23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56,13</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Eki.24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mn-lt"/>
                          <a:ea typeface="+mn-ea"/>
                          <a:cs typeface="+mn-cs"/>
                        </a:rPr>
                        <a:t>69,78</a:t>
                      </a: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77709">
                <a:tc>
                  <a:txBody>
                    <a:bodyPr/>
                    <a:lstStyle/>
                    <a:p>
                      <a:pPr algn="ctr" fontAlgn="ctr"/>
                      <a:r>
                        <a:rPr lang="tr-TR" sz="1600" b="1" i="0" u="none" strike="noStrike" dirty="0">
                          <a:solidFill>
                            <a:srgbClr val="000000"/>
                          </a:solidFill>
                          <a:latin typeface="Calibri"/>
                        </a:rPr>
                        <a:t>Kas.23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kern="1200" dirty="0">
                          <a:solidFill>
                            <a:srgbClr val="000000"/>
                          </a:solidFill>
                          <a:latin typeface="Calibri"/>
                          <a:ea typeface="+mn-ea"/>
                          <a:cs typeface="+mn-cs"/>
                        </a:rPr>
                        <a:t>55,32</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tr-TR" sz="1600" b="1" i="0" u="none" strike="noStrike" dirty="0">
                          <a:solidFill>
                            <a:srgbClr val="000000"/>
                          </a:solidFill>
                          <a:latin typeface="Calibri"/>
                        </a:rPr>
                        <a:t>Kas.24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tr-TR" sz="1600" b="0" i="0" u="none" strike="noStrike" kern="1200" dirty="0">
                          <a:solidFill>
                            <a:srgbClr val="000000"/>
                          </a:solidFill>
                          <a:latin typeface="+mn-lt"/>
                          <a:ea typeface="+mn-ea"/>
                          <a:cs typeface="+mn-cs"/>
                        </a:rPr>
                        <a:t>72,20</a:t>
                      </a: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77709">
                <a:tc>
                  <a:txBody>
                    <a:bodyPr/>
                    <a:lstStyle/>
                    <a:p>
                      <a:pPr algn="ctr" fontAlgn="ctr"/>
                      <a:r>
                        <a:rPr lang="tr-TR" sz="1600" b="1" i="0" u="none" strike="noStrike" dirty="0">
                          <a:solidFill>
                            <a:srgbClr val="000000"/>
                          </a:solidFill>
                          <a:latin typeface="Calibri"/>
                        </a:rPr>
                        <a:t>Ara.23</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Calibri"/>
                          <a:ea typeface="+mn-ea"/>
                          <a:cs typeface="+mn-cs"/>
                        </a:rPr>
                        <a:t>55,35</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tr-TR" sz="1600" b="1" i="0" u="none" strike="noStrike" dirty="0">
                          <a:solidFill>
                            <a:srgbClr val="000000"/>
                          </a:solidFill>
                          <a:latin typeface="Calibri"/>
                        </a:rPr>
                        <a:t>Ara.24</a:t>
                      </a: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r>
                        <a:rPr lang="tr-TR" sz="1600" b="0" i="0" u="none" strike="noStrike" kern="1200" dirty="0">
                          <a:solidFill>
                            <a:srgbClr val="000000"/>
                          </a:solidFill>
                          <a:latin typeface="+mn-lt"/>
                          <a:ea typeface="+mn-ea"/>
                          <a:cs typeface="+mn-cs"/>
                        </a:rPr>
                        <a:t>72,47</a:t>
                      </a: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tr-TR" sz="1600" b="1" i="0" u="none" strike="noStrike" dirty="0">
                        <a:solidFill>
                          <a:srgbClr val="000000"/>
                        </a:solidFill>
                        <a:latin typeface="Calibri"/>
                      </a:endParaRPr>
                    </a:p>
                  </a:txBody>
                  <a:tcPr marL="9525" marR="9525" marT="9525"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tr-TR" sz="1600" b="0" i="0" u="none" strike="noStrike" kern="1200" dirty="0">
                        <a:solidFill>
                          <a:srgbClr val="000000"/>
                        </a:solidFill>
                        <a:latin typeface="Calibri"/>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015050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144000"/>
            <a:ext cx="8820000" cy="6624000"/>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200" b="1" dirty="0">
                <a:latin typeface="Times New Roman" pitchFamily="18" charset="0"/>
                <a:cs typeface="Times New Roman" pitchFamily="18" charset="0"/>
              </a:rPr>
              <a:t>REEL EFEKTİF DÖVİZ KURU – TÜFE BAZLI</a:t>
            </a:r>
          </a:p>
          <a:p>
            <a:pPr marL="514350" indent="-514350" algn="ctr">
              <a:buClrTx/>
              <a:buNone/>
            </a:pPr>
            <a:r>
              <a:rPr lang="tr-TR" sz="2200" b="1" dirty="0">
                <a:latin typeface="Times New Roman" pitchFamily="18" charset="0"/>
                <a:cs typeface="Times New Roman" pitchFamily="18" charset="0"/>
              </a:rPr>
              <a:t>     (Kaynak: 7 Mayıs 2025 </a:t>
            </a:r>
            <a:r>
              <a:rPr lang="tr-TR" sz="2200" b="1" dirty="0">
                <a:latin typeface="Times New Roman" pitchFamily="18" charset="0"/>
                <a:cs typeface="Times New Roman" pitchFamily="18" charset="0"/>
                <a:hlinkClick r:id="rId3"/>
              </a:rPr>
              <a:t>www.tcmb.gov.tr</a:t>
            </a:r>
            <a:r>
              <a:rPr lang="tr-TR" sz="2200" b="1" dirty="0">
                <a:latin typeface="Times New Roman" pitchFamily="18" charset="0"/>
                <a:cs typeface="Times New Roman" pitchFamily="18" charset="0"/>
              </a:rPr>
              <a:t> )</a:t>
            </a:r>
            <a:endParaRPr lang="tr-TR" sz="2200" dirty="0">
              <a:latin typeface="Times New Roman" pitchFamily="18" charset="0"/>
              <a:cs typeface="Times New Roman" pitchFamily="18" charset="0"/>
            </a:endParaRPr>
          </a:p>
        </p:txBody>
      </p:sp>
      <p:graphicFrame>
        <p:nvGraphicFramePr>
          <p:cNvPr id="4" name="3 Grafik"/>
          <p:cNvGraphicFramePr/>
          <p:nvPr>
            <p:extLst>
              <p:ext uri="{D42A27DB-BD31-4B8C-83A1-F6EECF244321}">
                <p14:modId xmlns:p14="http://schemas.microsoft.com/office/powerpoint/2010/main" val="3057484630"/>
              </p:ext>
            </p:extLst>
          </p:nvPr>
        </p:nvGraphicFramePr>
        <p:xfrm>
          <a:off x="259773" y="967971"/>
          <a:ext cx="8624454" cy="57460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88677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sz="3600"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24.</a:t>
            </a:r>
          </a:p>
          <a:p>
            <a:pPr marL="457200" indent="-457200" algn="ctr" fontAlgn="base">
              <a:buClrTx/>
              <a:buNone/>
            </a:pPr>
            <a:r>
              <a:rPr lang="tr-TR" sz="3600" b="1" dirty="0">
                <a:latin typeface="Times New Roman" pitchFamily="18" charset="0"/>
                <a:cs typeface="Times New Roman" pitchFamily="18" charset="0"/>
              </a:rPr>
              <a:t>TÜRKİYE</a:t>
            </a:r>
          </a:p>
          <a:p>
            <a:pPr marL="457200" indent="-457200" algn="ctr" fontAlgn="base">
              <a:buClrTx/>
              <a:buNone/>
            </a:pPr>
            <a:r>
              <a:rPr lang="tr-TR" sz="3600" b="1" dirty="0">
                <a:latin typeface="Times New Roman" pitchFamily="18" charset="0"/>
                <a:cs typeface="Times New Roman" pitchFamily="18" charset="0"/>
              </a:rPr>
              <a:t> KREDİ RİSK PRİMİ (CDS) </a:t>
            </a:r>
          </a:p>
        </p:txBody>
      </p:sp>
    </p:spTree>
    <p:extLst>
      <p:ext uri="{BB962C8B-B14F-4D97-AF65-F5344CB8AC3E}">
        <p14:creationId xmlns:p14="http://schemas.microsoft.com/office/powerpoint/2010/main" val="1814930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0CB0E-642A-992E-7C1D-890164A3DFEF}"/>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D27272FB-2039-04B4-CDCF-F89E387ED753}"/>
              </a:ext>
            </a:extLst>
          </p:cNvPr>
          <p:cNvSpPr>
            <a:spLocks noGrp="1"/>
          </p:cNvSpPr>
          <p:nvPr>
            <p:ph idx="1"/>
          </p:nvPr>
        </p:nvSpPr>
        <p:spPr>
          <a:xfrm>
            <a:off x="180000" y="76563"/>
            <a:ext cx="8820000" cy="6743700"/>
          </a:xfr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marL="457200" indent="-457200" algn="ctr">
              <a:spcBef>
                <a:spcPts val="0"/>
              </a:spcBef>
              <a:buClrTx/>
              <a:buNone/>
            </a:pPr>
            <a:r>
              <a:rPr lang="tr-TR" sz="1800" b="1" dirty="0">
                <a:latin typeface="Trebuchet MS"/>
                <a:cs typeface="Times New Roman"/>
              </a:rPr>
              <a:t>16- TÜRKİYE KREDİ RİSK PRİMİ (CDS) GÜNLÜK</a:t>
            </a:r>
          </a:p>
          <a:p>
            <a:pPr marL="457200" indent="-457200" algn="ctr">
              <a:spcBef>
                <a:spcPts val="0"/>
              </a:spcBef>
              <a:buNone/>
            </a:pPr>
            <a:r>
              <a:rPr lang="tr-TR" sz="1700" b="1" dirty="0">
                <a:latin typeface="Trebuchet MS"/>
                <a:cs typeface="Times New Roman"/>
              </a:rPr>
              <a:t>(Kaynak: 21 Ocak 2025  </a:t>
            </a:r>
            <a:r>
              <a:rPr lang="tr-TR" sz="1700" b="1" dirty="0">
                <a:latin typeface="Trebuchet MS"/>
                <a:cs typeface="Times New Roman"/>
                <a:hlinkClick r:id="rId3"/>
              </a:rPr>
              <a:t>www.investing.com</a:t>
            </a:r>
            <a:r>
              <a:rPr lang="tr-TR" sz="1700" b="1" dirty="0">
                <a:latin typeface="Trebuchet MS"/>
                <a:cs typeface="Times New Roman"/>
              </a:rPr>
              <a:t>)</a:t>
            </a:r>
            <a:endParaRPr lang="tr-TR" sz="1700" dirty="0">
              <a:latin typeface="Trebuchet MS" pitchFamily="34" charset="0"/>
              <a:cs typeface="Times New Roman" pitchFamily="18" charset="0"/>
            </a:endParaRPr>
          </a:p>
        </p:txBody>
      </p:sp>
      <p:graphicFrame>
        <p:nvGraphicFramePr>
          <p:cNvPr id="5" name="Tablo 4">
            <a:extLst>
              <a:ext uri="{FF2B5EF4-FFF2-40B4-BE49-F238E27FC236}">
                <a16:creationId xmlns:a16="http://schemas.microsoft.com/office/drawing/2014/main" id="{9E5CAFE2-5DC8-7019-8097-FBADFAB59EFD}"/>
              </a:ext>
            </a:extLst>
          </p:cNvPr>
          <p:cNvGraphicFramePr>
            <a:graphicFrameLocks noGrp="1"/>
          </p:cNvGraphicFramePr>
          <p:nvPr>
            <p:extLst>
              <p:ext uri="{D42A27DB-BD31-4B8C-83A1-F6EECF244321}">
                <p14:modId xmlns:p14="http://schemas.microsoft.com/office/powerpoint/2010/main" val="1840737148"/>
              </p:ext>
            </p:extLst>
          </p:nvPr>
        </p:nvGraphicFramePr>
        <p:xfrm>
          <a:off x="357049" y="707815"/>
          <a:ext cx="8499567" cy="6156394"/>
        </p:xfrm>
        <a:graphic>
          <a:graphicData uri="http://schemas.openxmlformats.org/drawingml/2006/table">
            <a:tbl>
              <a:tblPr/>
              <a:tblGrid>
                <a:gridCol w="1841383">
                  <a:extLst>
                    <a:ext uri="{9D8B030D-6E8A-4147-A177-3AD203B41FA5}">
                      <a16:colId xmlns:a16="http://schemas.microsoft.com/office/drawing/2014/main" val="2600259410"/>
                    </a:ext>
                  </a:extLst>
                </a:gridCol>
                <a:gridCol w="1407239">
                  <a:extLst>
                    <a:ext uri="{9D8B030D-6E8A-4147-A177-3AD203B41FA5}">
                      <a16:colId xmlns:a16="http://schemas.microsoft.com/office/drawing/2014/main" val="3633692638"/>
                    </a:ext>
                  </a:extLst>
                </a:gridCol>
                <a:gridCol w="1525622">
                  <a:extLst>
                    <a:ext uri="{9D8B030D-6E8A-4147-A177-3AD203B41FA5}">
                      <a16:colId xmlns:a16="http://schemas.microsoft.com/office/drawing/2014/main" val="3141916270"/>
                    </a:ext>
                  </a:extLst>
                </a:gridCol>
                <a:gridCol w="1243942">
                  <a:extLst>
                    <a:ext uri="{9D8B030D-6E8A-4147-A177-3AD203B41FA5}">
                      <a16:colId xmlns:a16="http://schemas.microsoft.com/office/drawing/2014/main" val="3507231650"/>
                    </a:ext>
                  </a:extLst>
                </a:gridCol>
                <a:gridCol w="1466506">
                  <a:extLst>
                    <a:ext uri="{9D8B030D-6E8A-4147-A177-3AD203B41FA5}">
                      <a16:colId xmlns:a16="http://schemas.microsoft.com/office/drawing/2014/main" val="562606246"/>
                    </a:ext>
                  </a:extLst>
                </a:gridCol>
                <a:gridCol w="1014875">
                  <a:extLst>
                    <a:ext uri="{9D8B030D-6E8A-4147-A177-3AD203B41FA5}">
                      <a16:colId xmlns:a16="http://schemas.microsoft.com/office/drawing/2014/main" val="3869111080"/>
                    </a:ext>
                  </a:extLst>
                </a:gridCol>
              </a:tblGrid>
              <a:tr h="239618">
                <a:tc gridSpan="6">
                  <a:txBody>
                    <a:bodyPr/>
                    <a:lstStyle/>
                    <a:p>
                      <a:pPr algn="ctr" rtl="0"/>
                      <a:r>
                        <a:rPr lang="tr-TR" sz="1400" b="0" i="0" u="none" strike="noStrike" dirty="0">
                          <a:solidFill>
                            <a:srgbClr val="000000"/>
                          </a:solidFill>
                          <a:effectLst/>
                          <a:latin typeface="+mn-lt"/>
                        </a:rPr>
                        <a:t>13. Türkiye Kredi Risk Primi (CDS)</a:t>
                      </a:r>
                      <a:r>
                        <a:rPr lang="tr-TR" sz="1400" b="0" i="0" u="none" strike="noStrike" dirty="0">
                          <a:solidFill>
                            <a:srgbClr val="000000"/>
                          </a:solidFill>
                          <a:latin typeface="+mn-lt"/>
                        </a:rPr>
                        <a:t>  </a:t>
                      </a:r>
                      <a:endParaRPr lang="tr-TR" sz="1400" b="0" i="0" u="none" strike="noStrike" dirty="0">
                        <a:solidFill>
                          <a:srgbClr val="000000"/>
                        </a:solidFill>
                        <a:effectLst/>
                        <a:latin typeface="+mn-lt"/>
                      </a:endParaRP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407228620"/>
                  </a:ext>
                </a:extLst>
              </a:tr>
              <a:tr h="273176">
                <a:tc>
                  <a:txBody>
                    <a:bodyPr/>
                    <a:lstStyle/>
                    <a:p>
                      <a:pPr algn="ctr" rtl="0" fontAlgn="ctr"/>
                      <a:r>
                        <a:rPr lang="tr-TR" sz="1600" b="0" i="0" u="none" strike="noStrike" dirty="0">
                          <a:solidFill>
                            <a:srgbClr val="000000"/>
                          </a:solidFill>
                          <a:effectLst/>
                          <a:latin typeface="+mn-lt"/>
                        </a:rPr>
                        <a:t>TARİH</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DEĞER</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TARİH</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DEĞER</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TARİH</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DEĞER</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6169943"/>
                  </a:ext>
                </a:extLst>
              </a:tr>
              <a:tr h="322708">
                <a:tc>
                  <a:txBody>
                    <a:bodyPr/>
                    <a:lstStyle/>
                    <a:p>
                      <a:pPr algn="ctr"/>
                      <a:r>
                        <a:rPr lang="tr-TR" sz="1400" b="1" dirty="0"/>
                        <a:t>04.11.2024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28.11.2024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24.12.2024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257</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4150826"/>
                  </a:ext>
                </a:extLst>
              </a:tr>
              <a:tr h="322708">
                <a:tc>
                  <a:txBody>
                    <a:bodyPr/>
                    <a:lstStyle/>
                    <a:p>
                      <a:pPr algn="ctr"/>
                      <a:r>
                        <a:rPr lang="tr-TR" sz="1400" b="1" dirty="0"/>
                        <a:t>05.11.2024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29.11.2024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25.12.2024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257</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6460083"/>
                  </a:ext>
                </a:extLst>
              </a:tr>
              <a:tr h="322708">
                <a:tc>
                  <a:txBody>
                    <a:bodyPr/>
                    <a:lstStyle/>
                    <a:p>
                      <a:pPr algn="ctr"/>
                      <a:r>
                        <a:rPr lang="tr-TR" sz="1400" b="1" dirty="0"/>
                        <a:t>06.11.2024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02.12.2024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26.12.2024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257</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8628527"/>
                  </a:ext>
                </a:extLst>
              </a:tr>
              <a:tr h="322708">
                <a:tc>
                  <a:txBody>
                    <a:bodyPr/>
                    <a:lstStyle/>
                    <a:p>
                      <a:pPr algn="ctr"/>
                      <a:r>
                        <a:rPr lang="tr-TR" sz="1400" b="1" dirty="0"/>
                        <a:t>07.11.2024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03.12.2024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27.12.2024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1983494"/>
                  </a:ext>
                </a:extLst>
              </a:tr>
              <a:tr h="2846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t>08.11.2024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tr-TR" sz="1400" b="0" dirty="0">
                          <a:effectLst/>
                        </a:rPr>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04.12.2024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30.12.2024</a:t>
                      </a:r>
                      <a:endParaRPr kumimoji="0" lang="tr-TR" sz="1400" b="1" i="0" u="none" strike="noStrike" kern="1200" cap="none" spc="0" normalizeH="0" baseline="0" noProof="0" dirty="0">
                        <a:ln>
                          <a:noFill/>
                        </a:ln>
                        <a:solidFill>
                          <a:prstClr val="black"/>
                        </a:solidFill>
                        <a:effectLst/>
                        <a:uLnTx/>
                        <a:uFillTx/>
                        <a:latin typeface="+mn-lt"/>
                        <a:ea typeface="+mn-ea"/>
                        <a:cs typeface="+mn-cs"/>
                      </a:endParaRP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8372665"/>
                  </a:ext>
                </a:extLst>
              </a:tr>
              <a:tr h="284647">
                <a:tc>
                  <a:txBody>
                    <a:bodyPr/>
                    <a:lstStyle/>
                    <a:p>
                      <a:pPr algn="ctr"/>
                      <a:r>
                        <a:rPr lang="tr-TR" sz="1400" b="1" dirty="0"/>
                        <a:t>11.11.2024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05.12.2024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31.12.2024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2427506"/>
                  </a:ext>
                </a:extLst>
              </a:tr>
              <a:tr h="284647">
                <a:tc>
                  <a:txBody>
                    <a:bodyPr/>
                    <a:lstStyle/>
                    <a:p>
                      <a:pPr algn="ctr"/>
                      <a:r>
                        <a:rPr lang="tr-TR" sz="1400" b="1" dirty="0"/>
                        <a:t>12.11.2024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06.12.2024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01.01.2025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9883672"/>
                  </a:ext>
                </a:extLst>
              </a:tr>
              <a:tr h="322708">
                <a:tc>
                  <a:txBody>
                    <a:bodyPr/>
                    <a:lstStyle/>
                    <a:p>
                      <a:pPr algn="ctr"/>
                      <a:r>
                        <a:rPr lang="tr-TR" sz="1400" b="1" dirty="0"/>
                        <a:t>13.11.2024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09.12.2024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06.01.2025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436526"/>
                  </a:ext>
                </a:extLst>
              </a:tr>
              <a:tr h="322708">
                <a:tc>
                  <a:txBody>
                    <a:bodyPr/>
                    <a:lstStyle/>
                    <a:p>
                      <a:pPr algn="ctr"/>
                      <a:r>
                        <a:rPr lang="tr-TR" sz="1400" b="1" dirty="0"/>
                        <a:t>14.11.2024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10.12.2024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07.01.2025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9131343"/>
                  </a:ext>
                </a:extLst>
              </a:tr>
              <a:tr h="3227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t>15.11.2024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11.12.2024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08.01.2025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0346626"/>
                  </a:ext>
                </a:extLst>
              </a:tr>
              <a:tr h="3462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t>18.11.2024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12.12.2024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09.01.2025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9317537"/>
                  </a:ext>
                </a:extLst>
              </a:tr>
              <a:tr h="287867">
                <a:tc>
                  <a:txBody>
                    <a:bodyPr/>
                    <a:lstStyle/>
                    <a:p>
                      <a:pPr algn="ctr"/>
                      <a:r>
                        <a:rPr lang="tr-TR" sz="1400" b="1" dirty="0"/>
                        <a:t>19.11.2024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13.12.2024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10.01.2025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19444"/>
                  </a:ext>
                </a:extLst>
              </a:tr>
              <a:tr h="329109">
                <a:tc>
                  <a:txBody>
                    <a:bodyPr/>
                    <a:lstStyle/>
                    <a:p>
                      <a:pPr algn="ctr"/>
                      <a:r>
                        <a:rPr lang="tr-TR" sz="1400" b="1" dirty="0"/>
                        <a:t>20.11.2024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256</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16.12.2024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13.01.2025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1756092"/>
                  </a:ext>
                </a:extLst>
              </a:tr>
              <a:tr h="2878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21.11.2024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256</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17.12.2024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246</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14.01.2025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7316770"/>
                  </a:ext>
                </a:extLst>
              </a:tr>
              <a:tr h="2878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22.11.2024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18.12.2024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15.01.2025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4173915"/>
                  </a:ext>
                </a:extLst>
              </a:tr>
              <a:tr h="2878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25.11.2024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19.12.2024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16.01.2025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397888"/>
                  </a:ext>
                </a:extLst>
              </a:tr>
              <a:tr h="2878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26.11.2024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20.12.2024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17.01.2025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3699188"/>
                  </a:ext>
                </a:extLst>
              </a:tr>
              <a:tr h="2878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27.11.2024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23.12.2024</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20.01.2025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3500522"/>
                  </a:ext>
                </a:extLst>
              </a:tr>
            </a:tbl>
          </a:graphicData>
        </a:graphic>
      </p:graphicFrame>
    </p:spTree>
    <p:extLst>
      <p:ext uri="{BB962C8B-B14F-4D97-AF65-F5344CB8AC3E}">
        <p14:creationId xmlns:p14="http://schemas.microsoft.com/office/powerpoint/2010/main" val="14781571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51CBE-6CA1-C996-DF63-A3BE0BF4A7D6}"/>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6BF72A4C-F410-2E6C-CA2B-7184F3047CEF}"/>
              </a:ext>
            </a:extLst>
          </p:cNvPr>
          <p:cNvSpPr>
            <a:spLocks noGrp="1"/>
          </p:cNvSpPr>
          <p:nvPr>
            <p:ph idx="1"/>
          </p:nvPr>
        </p:nvSpPr>
        <p:spPr>
          <a:xfrm>
            <a:off x="180000" y="76563"/>
            <a:ext cx="8820000" cy="6743700"/>
          </a:xfr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marL="457200" indent="-457200" algn="ctr">
              <a:spcBef>
                <a:spcPts val="0"/>
              </a:spcBef>
              <a:buClrTx/>
              <a:buNone/>
            </a:pPr>
            <a:r>
              <a:rPr lang="tr-TR" sz="1800" b="1" dirty="0">
                <a:latin typeface="Trebuchet MS"/>
                <a:cs typeface="Times New Roman"/>
              </a:rPr>
              <a:t>16- TÜRKİYE KREDİ RİSK PRİMİ (CDS) GÜNLÜK</a:t>
            </a:r>
          </a:p>
          <a:p>
            <a:pPr marL="457200" indent="-457200" algn="ctr">
              <a:spcBef>
                <a:spcPts val="0"/>
              </a:spcBef>
              <a:buNone/>
            </a:pPr>
            <a:r>
              <a:rPr lang="tr-TR" sz="1700" b="1" dirty="0">
                <a:latin typeface="Trebuchet MS"/>
                <a:cs typeface="Times New Roman"/>
              </a:rPr>
              <a:t>(Kaynak: 10 Nisan 2025  </a:t>
            </a:r>
            <a:r>
              <a:rPr lang="tr-TR" sz="1700" b="1" dirty="0">
                <a:latin typeface="Trebuchet MS"/>
                <a:cs typeface="Times New Roman"/>
                <a:hlinkClick r:id="rId3"/>
              </a:rPr>
              <a:t>www.investing.com</a:t>
            </a:r>
            <a:r>
              <a:rPr lang="tr-TR" sz="1700" b="1" dirty="0">
                <a:latin typeface="Trebuchet MS"/>
                <a:cs typeface="Times New Roman"/>
              </a:rPr>
              <a:t>)</a:t>
            </a:r>
            <a:endParaRPr lang="tr-TR" sz="1700" dirty="0">
              <a:latin typeface="Trebuchet MS" pitchFamily="34" charset="0"/>
              <a:cs typeface="Times New Roman" pitchFamily="18" charset="0"/>
            </a:endParaRPr>
          </a:p>
        </p:txBody>
      </p:sp>
      <p:graphicFrame>
        <p:nvGraphicFramePr>
          <p:cNvPr id="5" name="Tablo 4">
            <a:extLst>
              <a:ext uri="{FF2B5EF4-FFF2-40B4-BE49-F238E27FC236}">
                <a16:creationId xmlns:a16="http://schemas.microsoft.com/office/drawing/2014/main" id="{48DCE4B2-B1EB-8DFA-3287-EC0D6DCD7337}"/>
              </a:ext>
            </a:extLst>
          </p:cNvPr>
          <p:cNvGraphicFramePr>
            <a:graphicFrameLocks noGrp="1"/>
          </p:cNvGraphicFramePr>
          <p:nvPr>
            <p:extLst>
              <p:ext uri="{D42A27DB-BD31-4B8C-83A1-F6EECF244321}">
                <p14:modId xmlns:p14="http://schemas.microsoft.com/office/powerpoint/2010/main" val="2405550079"/>
              </p:ext>
            </p:extLst>
          </p:nvPr>
        </p:nvGraphicFramePr>
        <p:xfrm>
          <a:off x="357049" y="707815"/>
          <a:ext cx="8499567" cy="6173280"/>
        </p:xfrm>
        <a:graphic>
          <a:graphicData uri="http://schemas.openxmlformats.org/drawingml/2006/table">
            <a:tbl>
              <a:tblPr/>
              <a:tblGrid>
                <a:gridCol w="1841383">
                  <a:extLst>
                    <a:ext uri="{9D8B030D-6E8A-4147-A177-3AD203B41FA5}">
                      <a16:colId xmlns:a16="http://schemas.microsoft.com/office/drawing/2014/main" val="2600259410"/>
                    </a:ext>
                  </a:extLst>
                </a:gridCol>
                <a:gridCol w="1407239">
                  <a:extLst>
                    <a:ext uri="{9D8B030D-6E8A-4147-A177-3AD203B41FA5}">
                      <a16:colId xmlns:a16="http://schemas.microsoft.com/office/drawing/2014/main" val="3633692638"/>
                    </a:ext>
                  </a:extLst>
                </a:gridCol>
                <a:gridCol w="1525622">
                  <a:extLst>
                    <a:ext uri="{9D8B030D-6E8A-4147-A177-3AD203B41FA5}">
                      <a16:colId xmlns:a16="http://schemas.microsoft.com/office/drawing/2014/main" val="3141916270"/>
                    </a:ext>
                  </a:extLst>
                </a:gridCol>
                <a:gridCol w="1243942">
                  <a:extLst>
                    <a:ext uri="{9D8B030D-6E8A-4147-A177-3AD203B41FA5}">
                      <a16:colId xmlns:a16="http://schemas.microsoft.com/office/drawing/2014/main" val="3507231650"/>
                    </a:ext>
                  </a:extLst>
                </a:gridCol>
                <a:gridCol w="1466506">
                  <a:extLst>
                    <a:ext uri="{9D8B030D-6E8A-4147-A177-3AD203B41FA5}">
                      <a16:colId xmlns:a16="http://schemas.microsoft.com/office/drawing/2014/main" val="562606246"/>
                    </a:ext>
                  </a:extLst>
                </a:gridCol>
                <a:gridCol w="1014875">
                  <a:extLst>
                    <a:ext uri="{9D8B030D-6E8A-4147-A177-3AD203B41FA5}">
                      <a16:colId xmlns:a16="http://schemas.microsoft.com/office/drawing/2014/main" val="3869111080"/>
                    </a:ext>
                  </a:extLst>
                </a:gridCol>
              </a:tblGrid>
              <a:tr h="217551">
                <a:tc gridSpan="6">
                  <a:txBody>
                    <a:bodyPr/>
                    <a:lstStyle/>
                    <a:p>
                      <a:pPr algn="ctr" rtl="0"/>
                      <a:r>
                        <a:rPr lang="tr-TR" sz="1400" b="0" i="0" u="none" strike="noStrike" dirty="0">
                          <a:solidFill>
                            <a:srgbClr val="000000"/>
                          </a:solidFill>
                          <a:effectLst/>
                          <a:latin typeface="+mn-lt"/>
                        </a:rPr>
                        <a:t>13. Türkiye Kredi Risk Primi (CDS)</a:t>
                      </a:r>
                      <a:r>
                        <a:rPr lang="tr-TR" sz="1400" b="0" i="0" u="none" strike="noStrike" dirty="0">
                          <a:solidFill>
                            <a:srgbClr val="000000"/>
                          </a:solidFill>
                          <a:latin typeface="+mn-lt"/>
                        </a:rPr>
                        <a:t>  </a:t>
                      </a:r>
                      <a:endParaRPr lang="tr-TR" sz="1400" b="0" i="0" u="none" strike="noStrike" dirty="0">
                        <a:solidFill>
                          <a:srgbClr val="000000"/>
                        </a:solidFill>
                        <a:effectLst/>
                        <a:latin typeface="+mn-lt"/>
                      </a:endParaRP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407228620"/>
                  </a:ext>
                </a:extLst>
              </a:tr>
              <a:tr h="248018">
                <a:tc>
                  <a:txBody>
                    <a:bodyPr/>
                    <a:lstStyle/>
                    <a:p>
                      <a:pPr algn="ctr" rtl="0" fontAlgn="ctr"/>
                      <a:r>
                        <a:rPr lang="tr-TR" sz="1600" b="0" i="0" u="none" strike="noStrike" dirty="0">
                          <a:solidFill>
                            <a:srgbClr val="000000"/>
                          </a:solidFill>
                          <a:effectLst/>
                          <a:latin typeface="+mn-lt"/>
                        </a:rPr>
                        <a:t>TARİH</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DEĞER</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TARİH</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DEĞER</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TARİH</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DEĞER</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6169943"/>
                  </a:ext>
                </a:extLst>
              </a:tr>
              <a:tr h="300728">
                <a:tc>
                  <a:txBody>
                    <a:bodyPr/>
                    <a:lstStyle/>
                    <a:p>
                      <a:pPr algn="ctr"/>
                      <a:r>
                        <a:rPr lang="tr-TR" sz="1400" b="1" dirty="0"/>
                        <a:t>21.01.2025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17.02.2025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14.03.2025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256</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4150826"/>
                  </a:ext>
                </a:extLst>
              </a:tr>
              <a:tr h="292989">
                <a:tc>
                  <a:txBody>
                    <a:bodyPr/>
                    <a:lstStyle/>
                    <a:p>
                      <a:pPr algn="ctr"/>
                      <a:r>
                        <a:rPr lang="tr-TR" sz="1400" b="1" dirty="0"/>
                        <a:t>22.01.2025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18.02.2025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17.03.2025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6460083"/>
                  </a:ext>
                </a:extLst>
              </a:tr>
              <a:tr h="292989">
                <a:tc>
                  <a:txBody>
                    <a:bodyPr/>
                    <a:lstStyle/>
                    <a:p>
                      <a:pPr algn="ctr"/>
                      <a:r>
                        <a:rPr lang="tr-TR" sz="1400" b="1" dirty="0"/>
                        <a:t>23.01.2025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262</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19.02.2025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18.03.2025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48628527"/>
                  </a:ext>
                </a:extLst>
              </a:tr>
              <a:tr h="300728">
                <a:tc>
                  <a:txBody>
                    <a:bodyPr/>
                    <a:lstStyle/>
                    <a:p>
                      <a:pPr algn="ctr"/>
                      <a:r>
                        <a:rPr lang="tr-TR" sz="1400" b="1" dirty="0"/>
                        <a:t>24.01.2025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260</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20.02.2025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19.03.2025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611983494"/>
                  </a:ext>
                </a:extLst>
              </a:tr>
              <a:tr h="3007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t>27.01.2025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tr-TR" sz="1400" b="0" dirty="0">
                          <a:effectLst/>
                        </a:rPr>
                        <a:t>254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21.02.2025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20.03.2025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898372665"/>
                  </a:ext>
                </a:extLst>
              </a:tr>
              <a:tr h="300728">
                <a:tc>
                  <a:txBody>
                    <a:bodyPr/>
                    <a:lstStyle/>
                    <a:p>
                      <a:pPr algn="ctr"/>
                      <a:r>
                        <a:rPr lang="tr-TR" sz="1400" b="1" dirty="0"/>
                        <a:t>28.01.2025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24.02.2025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21.03.2025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672427506"/>
                  </a:ext>
                </a:extLst>
              </a:tr>
              <a:tr h="300728">
                <a:tc>
                  <a:txBody>
                    <a:bodyPr/>
                    <a:lstStyle/>
                    <a:p>
                      <a:pPr algn="ctr"/>
                      <a:r>
                        <a:rPr lang="tr-TR" sz="1400" b="1" dirty="0"/>
                        <a:t>29.01.2025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25.02.2025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24.03.2025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659883672"/>
                  </a:ext>
                </a:extLst>
              </a:tr>
              <a:tr h="292989">
                <a:tc>
                  <a:txBody>
                    <a:bodyPr/>
                    <a:lstStyle/>
                    <a:p>
                      <a:pPr algn="ctr"/>
                      <a:r>
                        <a:rPr lang="tr-TR" sz="1400" b="1" dirty="0"/>
                        <a:t>30.01.2025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26.02.2025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25.03.2025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294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778436526"/>
                  </a:ext>
                </a:extLst>
              </a:tr>
              <a:tr h="292989">
                <a:tc>
                  <a:txBody>
                    <a:bodyPr/>
                    <a:lstStyle/>
                    <a:p>
                      <a:pPr algn="ctr"/>
                      <a:r>
                        <a:rPr lang="tr-TR" sz="1400" b="1" dirty="0"/>
                        <a:t>31.01.2025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27.02.2025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0" dirty="0"/>
                        <a:t>248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26.03.2025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439131343"/>
                  </a:ext>
                </a:extLst>
              </a:tr>
              <a:tr h="2929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t>03.02.2025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28.02.2025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27.03.2025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260346626"/>
                  </a:ext>
                </a:extLst>
              </a:tr>
              <a:tr h="31431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t>04.02.2025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03.03.2025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28.03.2025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419317537"/>
                  </a:ext>
                </a:extLst>
              </a:tr>
              <a:tr h="261356">
                <a:tc>
                  <a:txBody>
                    <a:bodyPr/>
                    <a:lstStyle/>
                    <a:p>
                      <a:pPr algn="ctr"/>
                      <a:r>
                        <a:rPr lang="tr-TR" sz="1400" b="1" dirty="0"/>
                        <a:t>05.02.2025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04.03.2025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31.03.2025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541119444"/>
                  </a:ext>
                </a:extLst>
              </a:tr>
              <a:tr h="298800">
                <a:tc>
                  <a:txBody>
                    <a:bodyPr/>
                    <a:lstStyle/>
                    <a:p>
                      <a:pPr algn="ctr"/>
                      <a:r>
                        <a:rPr lang="tr-TR" sz="1400" b="1" dirty="0"/>
                        <a:t>06.02.2025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250</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05.03.2025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256</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01.04.2025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061756092"/>
                  </a:ext>
                </a:extLst>
              </a:tr>
              <a:tr h="2613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07.02.2025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250</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06.03.2025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02.04.2025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967316770"/>
                  </a:ext>
                </a:extLst>
              </a:tr>
              <a:tr h="3007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10.02.2025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252</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07.03.2025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03.04.2025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614173915"/>
                  </a:ext>
                </a:extLst>
              </a:tr>
              <a:tr h="3007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11.02.2025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250</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10.03.2025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04.04.2025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934397888"/>
                  </a:ext>
                </a:extLst>
              </a:tr>
              <a:tr h="3007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12.02.2025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11.03.2025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07.04.2025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t>372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13699188"/>
                  </a:ext>
                </a:extLst>
              </a:tr>
              <a:tr h="3007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13.02.2025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12.03.2025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259</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08.04.2025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351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500522"/>
                  </a:ext>
                </a:extLst>
              </a:tr>
              <a:tr h="3007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14.02.2025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13.03.2025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259</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09.04.2025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baseline="0" dirty="0"/>
                        <a:t>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2652965"/>
                  </a:ext>
                </a:extLst>
              </a:tr>
            </a:tbl>
          </a:graphicData>
        </a:graphic>
      </p:graphicFrame>
    </p:spTree>
    <p:extLst>
      <p:ext uri="{BB962C8B-B14F-4D97-AF65-F5344CB8AC3E}">
        <p14:creationId xmlns:p14="http://schemas.microsoft.com/office/powerpoint/2010/main" val="409061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2DA9-7B49-C44F-A577-2B433FF89A02}"/>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5C6616CA-BE7D-05FD-DADE-58C68E44D9B6}"/>
              </a:ext>
            </a:extLst>
          </p:cNvPr>
          <p:cNvSpPr>
            <a:spLocks noGrp="1"/>
          </p:cNvSpPr>
          <p:nvPr>
            <p:ph idx="1"/>
          </p:nvPr>
        </p:nvSpPr>
        <p:spPr>
          <a:xfrm>
            <a:off x="180000" y="76563"/>
            <a:ext cx="8820000" cy="6743700"/>
          </a:xfr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marL="457200" indent="-457200" algn="ctr">
              <a:spcBef>
                <a:spcPts val="0"/>
              </a:spcBef>
              <a:buClrTx/>
              <a:buNone/>
            </a:pPr>
            <a:r>
              <a:rPr lang="tr-TR" sz="1800" b="1" dirty="0">
                <a:latin typeface="Trebuchet MS"/>
                <a:cs typeface="Times New Roman"/>
              </a:rPr>
              <a:t>16- TÜRKİYE KREDİ RİSK PRİMİ (CDS) GÜNLÜK</a:t>
            </a:r>
          </a:p>
          <a:p>
            <a:pPr marL="457200" indent="-457200" algn="ctr">
              <a:spcBef>
                <a:spcPts val="0"/>
              </a:spcBef>
              <a:buNone/>
            </a:pPr>
            <a:r>
              <a:rPr lang="tr-TR" sz="1700" b="1" dirty="0">
                <a:latin typeface="Trebuchet MS"/>
                <a:cs typeface="Times New Roman"/>
              </a:rPr>
              <a:t>(Kaynak: 3 Temmuz 2025  </a:t>
            </a:r>
            <a:r>
              <a:rPr lang="tr-TR" sz="1700" b="1" dirty="0">
                <a:latin typeface="Trebuchet MS"/>
                <a:cs typeface="Times New Roman"/>
                <a:hlinkClick r:id="rId3"/>
              </a:rPr>
              <a:t>www.investing.com</a:t>
            </a:r>
            <a:r>
              <a:rPr lang="tr-TR" sz="1700" b="1" dirty="0">
                <a:latin typeface="Trebuchet MS"/>
                <a:cs typeface="Times New Roman"/>
              </a:rPr>
              <a:t>)</a:t>
            </a:r>
            <a:endParaRPr lang="tr-TR" sz="1700" dirty="0">
              <a:latin typeface="Trebuchet MS" pitchFamily="34" charset="0"/>
              <a:cs typeface="Times New Roman" pitchFamily="18" charset="0"/>
            </a:endParaRPr>
          </a:p>
        </p:txBody>
      </p:sp>
      <p:graphicFrame>
        <p:nvGraphicFramePr>
          <p:cNvPr id="5" name="Tablo 4">
            <a:extLst>
              <a:ext uri="{FF2B5EF4-FFF2-40B4-BE49-F238E27FC236}">
                <a16:creationId xmlns:a16="http://schemas.microsoft.com/office/drawing/2014/main" id="{0E9E068A-97A4-3EE0-17C1-873BD6176A0E}"/>
              </a:ext>
            </a:extLst>
          </p:cNvPr>
          <p:cNvGraphicFramePr>
            <a:graphicFrameLocks noGrp="1"/>
          </p:cNvGraphicFramePr>
          <p:nvPr>
            <p:extLst>
              <p:ext uri="{D42A27DB-BD31-4B8C-83A1-F6EECF244321}">
                <p14:modId xmlns:p14="http://schemas.microsoft.com/office/powerpoint/2010/main" val="1269966428"/>
              </p:ext>
            </p:extLst>
          </p:nvPr>
        </p:nvGraphicFramePr>
        <p:xfrm>
          <a:off x="357049" y="707815"/>
          <a:ext cx="8499567" cy="6150077"/>
        </p:xfrm>
        <a:graphic>
          <a:graphicData uri="http://schemas.openxmlformats.org/drawingml/2006/table">
            <a:tbl>
              <a:tblPr/>
              <a:tblGrid>
                <a:gridCol w="1841383">
                  <a:extLst>
                    <a:ext uri="{9D8B030D-6E8A-4147-A177-3AD203B41FA5}">
                      <a16:colId xmlns:a16="http://schemas.microsoft.com/office/drawing/2014/main" val="2600259410"/>
                    </a:ext>
                  </a:extLst>
                </a:gridCol>
                <a:gridCol w="1407239">
                  <a:extLst>
                    <a:ext uri="{9D8B030D-6E8A-4147-A177-3AD203B41FA5}">
                      <a16:colId xmlns:a16="http://schemas.microsoft.com/office/drawing/2014/main" val="3633692638"/>
                    </a:ext>
                  </a:extLst>
                </a:gridCol>
                <a:gridCol w="1525622">
                  <a:extLst>
                    <a:ext uri="{9D8B030D-6E8A-4147-A177-3AD203B41FA5}">
                      <a16:colId xmlns:a16="http://schemas.microsoft.com/office/drawing/2014/main" val="3141916270"/>
                    </a:ext>
                  </a:extLst>
                </a:gridCol>
                <a:gridCol w="1243942">
                  <a:extLst>
                    <a:ext uri="{9D8B030D-6E8A-4147-A177-3AD203B41FA5}">
                      <a16:colId xmlns:a16="http://schemas.microsoft.com/office/drawing/2014/main" val="3507231650"/>
                    </a:ext>
                  </a:extLst>
                </a:gridCol>
                <a:gridCol w="1466506">
                  <a:extLst>
                    <a:ext uri="{9D8B030D-6E8A-4147-A177-3AD203B41FA5}">
                      <a16:colId xmlns:a16="http://schemas.microsoft.com/office/drawing/2014/main" val="562606246"/>
                    </a:ext>
                  </a:extLst>
                </a:gridCol>
                <a:gridCol w="1014875">
                  <a:extLst>
                    <a:ext uri="{9D8B030D-6E8A-4147-A177-3AD203B41FA5}">
                      <a16:colId xmlns:a16="http://schemas.microsoft.com/office/drawing/2014/main" val="3869111080"/>
                    </a:ext>
                  </a:extLst>
                </a:gridCol>
              </a:tblGrid>
              <a:tr h="215407">
                <a:tc gridSpan="6">
                  <a:txBody>
                    <a:bodyPr/>
                    <a:lstStyle/>
                    <a:p>
                      <a:pPr algn="ctr" rtl="0"/>
                      <a:r>
                        <a:rPr lang="tr-TR" sz="1400" b="0" i="0" u="none" strike="noStrike" dirty="0">
                          <a:solidFill>
                            <a:srgbClr val="000000"/>
                          </a:solidFill>
                          <a:effectLst/>
                          <a:latin typeface="+mn-lt"/>
                        </a:rPr>
                        <a:t>13. Türkiye Kredi Risk Primi (CDS)</a:t>
                      </a:r>
                      <a:r>
                        <a:rPr lang="tr-TR" sz="1400" b="0" i="0" u="none" strike="noStrike" dirty="0">
                          <a:solidFill>
                            <a:srgbClr val="000000"/>
                          </a:solidFill>
                          <a:latin typeface="+mn-lt"/>
                        </a:rPr>
                        <a:t>  </a:t>
                      </a:r>
                      <a:endParaRPr lang="tr-TR" sz="1400" b="0" i="0" u="none" strike="noStrike" dirty="0">
                        <a:solidFill>
                          <a:srgbClr val="000000"/>
                        </a:solidFill>
                        <a:effectLst/>
                        <a:latin typeface="+mn-lt"/>
                      </a:endParaRP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407228620"/>
                  </a:ext>
                </a:extLst>
              </a:tr>
              <a:tr h="245587">
                <a:tc>
                  <a:txBody>
                    <a:bodyPr/>
                    <a:lstStyle/>
                    <a:p>
                      <a:pPr algn="ctr" rtl="0" fontAlgn="ctr"/>
                      <a:r>
                        <a:rPr lang="tr-TR" sz="1600" b="0" i="0" u="none" strike="noStrike" dirty="0">
                          <a:solidFill>
                            <a:srgbClr val="000000"/>
                          </a:solidFill>
                          <a:effectLst/>
                          <a:latin typeface="+mn-lt"/>
                        </a:rPr>
                        <a:t>TARİH</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DEĞER</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TARİH</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DEĞER</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TARİH</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600" b="0" i="0" u="none" strike="noStrike" dirty="0">
                          <a:solidFill>
                            <a:srgbClr val="000000"/>
                          </a:solidFill>
                          <a:effectLst/>
                          <a:latin typeface="+mn-lt"/>
                        </a:rPr>
                        <a:t>DEĞER</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6169943"/>
                  </a:ext>
                </a:extLst>
              </a:tr>
              <a:tr h="301796">
                <a:tc>
                  <a:txBody>
                    <a:bodyPr/>
                    <a:lstStyle/>
                    <a:p>
                      <a:pPr algn="ctr"/>
                      <a:r>
                        <a:rPr lang="tr-TR" sz="1400" b="1" dirty="0"/>
                        <a:t>10.04.2025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13.05.2025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09.06.2025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293</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4150826"/>
                  </a:ext>
                </a:extLst>
              </a:tr>
              <a:tr h="301796">
                <a:tc>
                  <a:txBody>
                    <a:bodyPr/>
                    <a:lstStyle/>
                    <a:p>
                      <a:pPr algn="ctr"/>
                      <a:r>
                        <a:rPr lang="tr-TR" sz="1400" b="1" dirty="0"/>
                        <a:t>11.04.2025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352</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14.05.2025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10.06.2025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6460083"/>
                  </a:ext>
                </a:extLst>
              </a:tr>
              <a:tr h="301796">
                <a:tc>
                  <a:txBody>
                    <a:bodyPr/>
                    <a:lstStyle/>
                    <a:p>
                      <a:pPr algn="ctr"/>
                      <a:r>
                        <a:rPr lang="tr-TR" sz="1400" b="1" dirty="0"/>
                        <a:t>12.04.2025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352</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15.05.2025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11.06.2025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286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8628527"/>
                  </a:ext>
                </a:extLst>
              </a:tr>
              <a:tr h="3017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13.04.2025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352</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16.05.2025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12.06.2025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291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1983494"/>
                  </a:ext>
                </a:extLst>
              </a:tr>
              <a:tr h="30179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t>14.04.2025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dirty="0">
                          <a:effectLst/>
                        </a:rPr>
                        <a:t>346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19.05.2025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mn-lt"/>
                          <a:ea typeface="+mn-ea"/>
                          <a:cs typeface="+mn-cs"/>
                        </a:rPr>
                        <a:t>13.06.2025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8372665"/>
                  </a:ext>
                </a:extLst>
              </a:tr>
              <a:tr h="297765">
                <a:tc>
                  <a:txBody>
                    <a:bodyPr/>
                    <a:lstStyle/>
                    <a:p>
                      <a:pPr algn="ctr"/>
                      <a:r>
                        <a:rPr lang="tr-TR" sz="1400" b="1" dirty="0"/>
                        <a:t>15.04.2025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20.05.2025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16.06.2025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2427506"/>
                  </a:ext>
                </a:extLst>
              </a:tr>
              <a:tr h="297765">
                <a:tc>
                  <a:txBody>
                    <a:bodyPr/>
                    <a:lstStyle/>
                    <a:p>
                      <a:pPr algn="ctr"/>
                      <a:r>
                        <a:rPr lang="tr-TR" sz="1400" b="1" dirty="0"/>
                        <a:t>16.04.2025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21.05.2025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17.06.2025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291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9883672"/>
                  </a:ext>
                </a:extLst>
              </a:tr>
              <a:tr h="290102">
                <a:tc>
                  <a:txBody>
                    <a:bodyPr/>
                    <a:lstStyle/>
                    <a:p>
                      <a:pPr algn="ctr"/>
                      <a:r>
                        <a:rPr lang="tr-TR" sz="1400" b="1" dirty="0"/>
                        <a:t>17.04.2025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22.05.2025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18.06.2025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436526"/>
                  </a:ext>
                </a:extLst>
              </a:tr>
              <a:tr h="290102">
                <a:tc>
                  <a:txBody>
                    <a:bodyPr/>
                    <a:lstStyle/>
                    <a:p>
                      <a:pPr algn="ctr"/>
                      <a:r>
                        <a:rPr lang="tr-TR" sz="1400" b="1" dirty="0"/>
                        <a:t>18.04.2025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23.05.2025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0" dirty="0"/>
                        <a:t>301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19.06.2025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131343"/>
                  </a:ext>
                </a:extLst>
              </a:tr>
              <a:tr h="2901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t>21.04.2025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0" dirty="0"/>
                        <a:t>322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26.05.2025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301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20.06.2025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0346626"/>
                  </a:ext>
                </a:extLst>
              </a:tr>
              <a:tr h="3112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dirty="0"/>
                        <a:t>22.04.2025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27.05.2025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23.06.2025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317537"/>
                  </a:ext>
                </a:extLst>
              </a:tr>
              <a:tr h="258781">
                <a:tc>
                  <a:txBody>
                    <a:bodyPr/>
                    <a:lstStyle/>
                    <a:p>
                      <a:pPr algn="ctr"/>
                      <a:r>
                        <a:rPr lang="tr-TR" sz="1400" b="1" dirty="0"/>
                        <a:t>23.04.2025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28.05.2025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24.06.2025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1119444"/>
                  </a:ext>
                </a:extLst>
              </a:tr>
              <a:tr h="295856">
                <a:tc>
                  <a:txBody>
                    <a:bodyPr/>
                    <a:lstStyle/>
                    <a:p>
                      <a:pPr algn="ctr"/>
                      <a:r>
                        <a:rPr lang="tr-TR" sz="1400" b="1" dirty="0"/>
                        <a:t>24.04.2025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29.05.2025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317</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25.06.2025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1756092"/>
                  </a:ext>
                </a:extLst>
              </a:tr>
              <a:tr h="301796">
                <a:tc>
                  <a:txBody>
                    <a:bodyPr/>
                    <a:lstStyle/>
                    <a:p>
                      <a:pPr algn="ctr"/>
                      <a:r>
                        <a:rPr lang="tr-TR" sz="1400" b="1" dirty="0"/>
                        <a:t>25.04.2025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338</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30.05.2025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26.06.2025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7316770"/>
                  </a:ext>
                </a:extLst>
              </a:tr>
              <a:tr h="3017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06.05.2025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338</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02.06.2025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27.06.2025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301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173915"/>
                  </a:ext>
                </a:extLst>
              </a:tr>
              <a:tr h="3017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07.05.2025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335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03.06.2025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30.06.2025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284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397888"/>
                  </a:ext>
                </a:extLst>
              </a:tr>
              <a:tr h="3017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08.05.2025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04.06.2025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01.07.2025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281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3699188"/>
                  </a:ext>
                </a:extLst>
              </a:tr>
              <a:tr h="3017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09.05.2025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05.06.2025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300</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1" dirty="0"/>
                        <a:t>02.07.2025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dirty="0"/>
                        <a:t>280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500522"/>
                  </a:ext>
                </a:extLst>
              </a:tr>
              <a:tr h="3017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12.05.2025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309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b="1" dirty="0"/>
                        <a:t>06.06.2025</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dirty="0"/>
                        <a:t>296</a:t>
                      </a:r>
                    </a:p>
                  </a:txBody>
                  <a:tcPr marL="4191" marR="4191" marT="419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tr-TR" sz="1400" b="1" dirty="0"/>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2652965"/>
                  </a:ext>
                </a:extLst>
              </a:tr>
            </a:tbl>
          </a:graphicData>
        </a:graphic>
      </p:graphicFrame>
    </p:spTree>
    <p:extLst>
      <p:ext uri="{BB962C8B-B14F-4D97-AF65-F5344CB8AC3E}">
        <p14:creationId xmlns:p14="http://schemas.microsoft.com/office/powerpoint/2010/main" val="3196346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189186"/>
            <a:ext cx="8229600" cy="993228"/>
          </a:xfrm>
        </p:spPr>
        <p:txBody>
          <a:bodyPr>
            <a:normAutofit/>
          </a:bodyPr>
          <a:lstStyle/>
          <a:p>
            <a:r>
              <a:rPr lang="tr-TR" sz="2400" b="1" dirty="0">
                <a:solidFill>
                  <a:prstClr val="black"/>
                </a:solidFill>
                <a:latin typeface="Times New Roman" pitchFamily="18" charset="0"/>
                <a:ea typeface="+mn-ea"/>
                <a:cs typeface="Times New Roman" pitchFamily="18" charset="0"/>
              </a:rPr>
              <a:t>TÜRKİYE KREDİ RİSK PRİMİ (CDS) </a:t>
            </a:r>
            <a:br>
              <a:rPr lang="tr-TR" sz="2400" b="1" dirty="0">
                <a:solidFill>
                  <a:prstClr val="black"/>
                </a:solidFill>
                <a:latin typeface="Times New Roman" pitchFamily="18" charset="0"/>
                <a:ea typeface="+mn-ea"/>
                <a:cs typeface="Times New Roman" pitchFamily="18" charset="0"/>
              </a:rPr>
            </a:br>
            <a:r>
              <a:rPr lang="tr-TR" sz="2400" b="1" dirty="0">
                <a:solidFill>
                  <a:prstClr val="black"/>
                </a:solidFill>
                <a:latin typeface="Times New Roman" pitchFamily="18" charset="0"/>
                <a:ea typeface="+mn-ea"/>
                <a:cs typeface="Times New Roman" pitchFamily="18" charset="0"/>
              </a:rPr>
              <a:t>HAFTALIK 2008-2025</a:t>
            </a:r>
            <a:endParaRPr lang="tr-TR" sz="5400" dirty="0"/>
          </a:p>
        </p:txBody>
      </p:sp>
      <p:graphicFrame>
        <p:nvGraphicFramePr>
          <p:cNvPr id="4" name="3 İçerik Yer Tutucusu"/>
          <p:cNvGraphicFramePr>
            <a:graphicFrameLocks noGrp="1"/>
          </p:cNvGraphicFramePr>
          <p:nvPr>
            <p:ph idx="1"/>
            <p:extLst>
              <p:ext uri="{D42A27DB-BD31-4B8C-83A1-F6EECF244321}">
                <p14:modId xmlns:p14="http://schemas.microsoft.com/office/powerpoint/2010/main" val="11047702"/>
              </p:ext>
            </p:extLst>
          </p:nvPr>
        </p:nvGraphicFramePr>
        <p:xfrm>
          <a:off x="0" y="1095328"/>
          <a:ext cx="8965870" cy="5573486"/>
        </p:xfrm>
        <a:graphic>
          <a:graphicData uri="http://schemas.openxmlformats.org/drawingml/2006/chart">
            <c:chart xmlns:c="http://schemas.openxmlformats.org/drawingml/2006/chart" xmlns:r="http://schemas.openxmlformats.org/officeDocument/2006/relationships" r:id="rId3"/>
          </a:graphicData>
        </a:graphic>
      </p:graphicFrame>
      <p:sp>
        <p:nvSpPr>
          <p:cNvPr id="3" name="Metin kutusu 2"/>
          <p:cNvSpPr txBox="1"/>
          <p:nvPr/>
        </p:nvSpPr>
        <p:spPr>
          <a:xfrm>
            <a:off x="705393" y="1408922"/>
            <a:ext cx="1350743" cy="523220"/>
          </a:xfrm>
          <a:prstGeom prst="rect">
            <a:avLst/>
          </a:prstGeom>
          <a:no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Calibri"/>
                <a:ea typeface="+mn-ea"/>
                <a:cs typeface="+mn-cs"/>
              </a:rPr>
              <a:t>19.Eki.2008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Calibri"/>
                <a:ea typeface="+mn-ea"/>
                <a:cs typeface="+mn-cs"/>
              </a:rPr>
              <a:t>835</a:t>
            </a:r>
          </a:p>
        </p:txBody>
      </p:sp>
      <p:sp>
        <p:nvSpPr>
          <p:cNvPr id="6" name="Metin kutusu 5"/>
          <p:cNvSpPr txBox="1"/>
          <p:nvPr/>
        </p:nvSpPr>
        <p:spPr>
          <a:xfrm>
            <a:off x="5321559" y="1094137"/>
            <a:ext cx="1350743" cy="523220"/>
          </a:xfrm>
          <a:prstGeom prst="rect">
            <a:avLst/>
          </a:prstGeom>
          <a:no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Calibri"/>
                <a:ea typeface="+mn-ea"/>
                <a:cs typeface="+mn-cs"/>
              </a:rPr>
              <a:t>10.Tem.2022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Calibri"/>
                <a:ea typeface="+mn-ea"/>
                <a:cs typeface="+mn-cs"/>
              </a:rPr>
              <a:t>908</a:t>
            </a:r>
          </a:p>
        </p:txBody>
      </p:sp>
      <p:sp>
        <p:nvSpPr>
          <p:cNvPr id="7" name="Metin kutusu 6"/>
          <p:cNvSpPr txBox="1"/>
          <p:nvPr/>
        </p:nvSpPr>
        <p:spPr>
          <a:xfrm>
            <a:off x="5996930" y="4426447"/>
            <a:ext cx="1035698" cy="492443"/>
          </a:xfrm>
          <a:prstGeom prst="rect">
            <a:avLst/>
          </a:prstGeom>
          <a:no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300" b="1" i="0" u="none" strike="noStrike" kern="1200" cap="none" spc="0" normalizeH="0" baseline="0" noProof="0" dirty="0">
                <a:ln>
                  <a:noFill/>
                </a:ln>
                <a:solidFill>
                  <a:prstClr val="black"/>
                </a:solidFill>
                <a:effectLst/>
                <a:uLnTx/>
                <a:uFillTx/>
                <a:latin typeface="Calibri"/>
                <a:ea typeface="+mn-ea"/>
                <a:cs typeface="+mn-cs"/>
              </a:rPr>
              <a:t>22 Ara.23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300" b="1" i="0" u="none" strike="noStrike" kern="1200" cap="none" spc="0" normalizeH="0" baseline="0" noProof="0" dirty="0">
                <a:ln>
                  <a:noFill/>
                </a:ln>
                <a:solidFill>
                  <a:prstClr val="black"/>
                </a:solidFill>
                <a:effectLst/>
                <a:uLnTx/>
                <a:uFillTx/>
                <a:latin typeface="Calibri"/>
                <a:ea typeface="+mn-ea"/>
                <a:cs typeface="+mn-cs"/>
              </a:rPr>
              <a:t> 275</a:t>
            </a:r>
          </a:p>
        </p:txBody>
      </p:sp>
      <p:sp>
        <p:nvSpPr>
          <p:cNvPr id="8" name="Metin kutusu 7"/>
          <p:cNvSpPr txBox="1"/>
          <p:nvPr/>
        </p:nvSpPr>
        <p:spPr>
          <a:xfrm>
            <a:off x="6398606" y="2070428"/>
            <a:ext cx="1098450" cy="523220"/>
          </a:xfrm>
          <a:prstGeom prst="rect">
            <a:avLst/>
          </a:prstGeom>
          <a:no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Calibri"/>
                <a:ea typeface="+mn-ea"/>
                <a:cs typeface="+mn-cs"/>
              </a:rPr>
              <a:t>23.May.23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prstClr val="black"/>
                </a:solidFill>
                <a:effectLst/>
                <a:uLnTx/>
                <a:uFillTx/>
                <a:latin typeface="Calibri"/>
                <a:ea typeface="+mn-ea"/>
                <a:cs typeface="+mn-cs"/>
              </a:rPr>
              <a:t>702</a:t>
            </a:r>
          </a:p>
        </p:txBody>
      </p:sp>
      <p:graphicFrame>
        <p:nvGraphicFramePr>
          <p:cNvPr id="10" name="Tablo 9">
            <a:extLst>
              <a:ext uri="{FF2B5EF4-FFF2-40B4-BE49-F238E27FC236}">
                <a16:creationId xmlns:a16="http://schemas.microsoft.com/office/drawing/2014/main" id="{570830A5-7271-2FCC-70CA-9C47B7DAA49B}"/>
              </a:ext>
            </a:extLst>
          </p:cNvPr>
          <p:cNvGraphicFramePr>
            <a:graphicFrameLocks noGrp="1"/>
          </p:cNvGraphicFramePr>
          <p:nvPr/>
        </p:nvGraphicFramePr>
        <p:xfrm>
          <a:off x="7888941" y="4636236"/>
          <a:ext cx="1180646" cy="523219"/>
        </p:xfrm>
        <a:graphic>
          <a:graphicData uri="http://schemas.openxmlformats.org/drawingml/2006/table">
            <a:tbl>
              <a:tblPr firstRow="1" bandRow="1">
                <a:effectLst/>
                <a:tableStyleId>{616DA210-FB5B-4158-B5E0-FEB733F419BA}</a:tableStyleId>
              </a:tblPr>
              <a:tblGrid>
                <a:gridCol w="1180646">
                  <a:extLst>
                    <a:ext uri="{9D8B030D-6E8A-4147-A177-3AD203B41FA5}">
                      <a16:colId xmlns:a16="http://schemas.microsoft.com/office/drawing/2014/main" val="4148591414"/>
                    </a:ext>
                  </a:extLst>
                </a:gridCol>
              </a:tblGrid>
              <a:tr h="523219">
                <a:tc>
                  <a:txBody>
                    <a:bodyPr/>
                    <a:lstStyle/>
                    <a:p>
                      <a:r>
                        <a:rPr lang="tr-TR" sz="1400" dirty="0"/>
                        <a:t>11 Ara. 2024</a:t>
                      </a:r>
                    </a:p>
                    <a:p>
                      <a:pPr algn="ctr"/>
                      <a:r>
                        <a:rPr lang="tr-TR" sz="1400" dirty="0"/>
                        <a:t>242</a:t>
                      </a:r>
                    </a:p>
                  </a:txBody>
                  <a:tcPr/>
                </a:tc>
                <a:extLst>
                  <a:ext uri="{0D108BD9-81ED-4DB2-BD59-A6C34878D82A}">
                    <a16:rowId xmlns:a16="http://schemas.microsoft.com/office/drawing/2014/main" val="1283674705"/>
                  </a:ext>
                </a:extLst>
              </a:tr>
            </a:tbl>
          </a:graphicData>
        </a:graphic>
      </p:graphicFrame>
    </p:spTree>
    <p:extLst>
      <p:ext uri="{BB962C8B-B14F-4D97-AF65-F5344CB8AC3E}">
        <p14:creationId xmlns:p14="http://schemas.microsoft.com/office/powerpoint/2010/main" val="2370434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p:txBody>
      </p:sp>
      <p:sp>
        <p:nvSpPr>
          <p:cNvPr id="4" name="Metin kutusu 3">
            <a:extLst>
              <a:ext uri="{FF2B5EF4-FFF2-40B4-BE49-F238E27FC236}">
                <a16:creationId xmlns:a16="http://schemas.microsoft.com/office/drawing/2014/main" id="{B2E15D45-0B67-0CEE-93C2-52E922809B63}"/>
              </a:ext>
            </a:extLst>
          </p:cNvPr>
          <p:cNvSpPr txBox="1"/>
          <p:nvPr/>
        </p:nvSpPr>
        <p:spPr>
          <a:xfrm>
            <a:off x="1479177" y="1875454"/>
            <a:ext cx="6373906" cy="1569660"/>
          </a:xfrm>
          <a:prstGeom prst="rect">
            <a:avLst/>
          </a:prstGeom>
          <a:noFill/>
        </p:spPr>
        <p:txBody>
          <a:bodyPr wrap="square">
            <a:spAutoFit/>
          </a:bodyPr>
          <a:lstStyle/>
          <a:p>
            <a:pPr algn="ctr"/>
            <a:r>
              <a:rPr lang="tr-TR" sz="3200" b="1" dirty="0">
                <a:solidFill>
                  <a:prstClr val="black"/>
                </a:solidFill>
                <a:latin typeface="Times New Roman" panose="02020603050405020304" pitchFamily="18" charset="0"/>
                <a:cs typeface="Times New Roman" panose="02020603050405020304" pitchFamily="18" charset="0"/>
              </a:rPr>
              <a:t>KUR KORUMALI TL MEVDUAT HESABI </a:t>
            </a:r>
            <a:br>
              <a:rPr lang="tr-TR" sz="3200" b="1" dirty="0">
                <a:solidFill>
                  <a:prstClr val="black"/>
                </a:solidFill>
                <a:latin typeface="Times New Roman" panose="02020603050405020304" pitchFamily="18" charset="0"/>
                <a:cs typeface="Times New Roman" panose="02020603050405020304" pitchFamily="18" charset="0"/>
              </a:rPr>
            </a:br>
            <a:r>
              <a:rPr lang="tr-TR" sz="3200" b="1" dirty="0">
                <a:solidFill>
                  <a:prstClr val="black"/>
                </a:solidFill>
                <a:latin typeface="Times New Roman" panose="02020603050405020304" pitchFamily="18" charset="0"/>
                <a:cs typeface="Times New Roman" panose="02020603050405020304" pitchFamily="18" charset="0"/>
              </a:rPr>
              <a:t>TOPLAM TUTAR (MİLYAR TL)</a:t>
            </a:r>
            <a:endParaRPr lang="tr-T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7682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1"/>
            <a:ext cx="8229600" cy="1035698"/>
          </a:xfrm>
        </p:spPr>
        <p:txBody>
          <a:bodyPr>
            <a:normAutofit/>
          </a:bodyPr>
          <a:lstStyle/>
          <a:p>
            <a:r>
              <a:rPr lang="tr-TR" sz="2800" b="1" dirty="0">
                <a:solidFill>
                  <a:prstClr val="black"/>
                </a:solidFill>
              </a:rPr>
              <a:t>KUR KORUMALI TL MEVDUAT HESABI </a:t>
            </a:r>
            <a:br>
              <a:rPr lang="tr-TR" sz="2800" b="1" dirty="0">
                <a:solidFill>
                  <a:prstClr val="black"/>
                </a:solidFill>
              </a:rPr>
            </a:br>
            <a:r>
              <a:rPr lang="tr-TR" sz="2800" b="1" dirty="0">
                <a:solidFill>
                  <a:prstClr val="black"/>
                </a:solidFill>
              </a:rPr>
              <a:t>TOPLAM TUTAR (MİLYAR TL)</a:t>
            </a:r>
            <a:endParaRPr lang="tr-TR" dirty="0"/>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633180269"/>
              </p:ext>
            </p:extLst>
          </p:nvPr>
        </p:nvGraphicFramePr>
        <p:xfrm>
          <a:off x="149289" y="914401"/>
          <a:ext cx="8703765" cy="56689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70377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0B160-EE69-1B82-07BA-2153431C74EC}"/>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01B040C1-1C77-56A8-14A4-26799BCF6316}"/>
              </a:ext>
            </a:extLst>
          </p:cNvPr>
          <p:cNvSpPr>
            <a:spLocks noGrp="1"/>
          </p:cNvSpPr>
          <p:nvPr>
            <p:ph idx="1"/>
          </p:nvPr>
        </p:nvSpPr>
        <p:spPr>
          <a:xfrm>
            <a:off x="141514" y="185057"/>
            <a:ext cx="8784772" cy="6564092"/>
          </a:xfrm>
          <a:ln w="12700"/>
        </p:spPr>
        <p:style>
          <a:lnRef idx="2">
            <a:schemeClr val="dk1"/>
          </a:lnRef>
          <a:fillRef idx="1">
            <a:schemeClr val="lt1"/>
          </a:fillRef>
          <a:effectRef idx="0">
            <a:schemeClr val="dk1"/>
          </a:effectRef>
          <a:fontRef idx="minor">
            <a:schemeClr val="dk1"/>
          </a:fontRef>
        </p:style>
        <p:txBody>
          <a:bodyPr vert="horz" lIns="68580" tIns="34290" rIns="68580" bIns="34290" rtlCol="0" anchor="t">
            <a:normAutofit/>
          </a:bodyPr>
          <a:lstStyle/>
          <a:p>
            <a:pPr marL="289084" indent="-289084" algn="ctr">
              <a:spcBef>
                <a:spcPts val="0"/>
              </a:spcBef>
              <a:buNone/>
            </a:pPr>
            <a:r>
              <a:rPr lang="tr-TR" sz="1350" b="1" dirty="0">
                <a:solidFill>
                  <a:prstClr val="black"/>
                </a:solidFill>
              </a:rPr>
              <a:t>KUR KORUMALI TL MEVDUAT HESABI</a:t>
            </a:r>
          </a:p>
          <a:p>
            <a:pPr marL="289084" indent="-289084" algn="ctr">
              <a:spcBef>
                <a:spcPts val="0"/>
              </a:spcBef>
              <a:buNone/>
            </a:pPr>
            <a:r>
              <a:rPr lang="tr-TR" sz="1350" b="1" dirty="0">
                <a:solidFill>
                  <a:prstClr val="black"/>
                </a:solidFill>
              </a:rPr>
              <a:t>TOPLAM TUTAR (MİLYON TL)</a:t>
            </a:r>
            <a:endParaRPr lang="tr-TR" sz="1350" b="1" dirty="0">
              <a:latin typeface="Times New Roman" pitchFamily="18" charset="0"/>
              <a:cs typeface="Times New Roman" pitchFamily="18" charset="0"/>
            </a:endParaRPr>
          </a:p>
          <a:p>
            <a:pPr marL="289084" indent="-289084" algn="ctr">
              <a:spcBef>
                <a:spcPts val="0"/>
              </a:spcBef>
              <a:buNone/>
            </a:pPr>
            <a:r>
              <a:rPr lang="tr-TR" sz="1350" b="1" dirty="0">
                <a:latin typeface="Times New Roman"/>
                <a:cs typeface="Times New Roman"/>
              </a:rPr>
              <a:t>(Kaynak: 17 Aralık 2023 </a:t>
            </a:r>
            <a:r>
              <a:rPr lang="tr-TR" sz="1350" b="1" dirty="0">
                <a:latin typeface="Times New Roman"/>
                <a:cs typeface="Times New Roman"/>
                <a:hlinkClick r:id="rId3"/>
              </a:rPr>
              <a:t>www.bddk.org.tr</a:t>
            </a:r>
            <a:r>
              <a:rPr lang="tr-TR" sz="1350" b="1" dirty="0">
                <a:latin typeface="Times New Roman"/>
                <a:cs typeface="Times New Roman"/>
              </a:rPr>
              <a:t> )</a:t>
            </a:r>
          </a:p>
          <a:p>
            <a:pPr marL="289084" indent="-289084" algn="ctr">
              <a:spcBef>
                <a:spcPts val="0"/>
              </a:spcBef>
              <a:buNone/>
            </a:pPr>
            <a:endParaRPr lang="tr-TR" sz="1013" dirty="0">
              <a:latin typeface="Times New Roman" pitchFamily="18" charset="0"/>
              <a:cs typeface="Times New Roman" pitchFamily="18" charset="0"/>
            </a:endParaRPr>
          </a:p>
        </p:txBody>
      </p:sp>
      <p:graphicFrame>
        <p:nvGraphicFramePr>
          <p:cNvPr id="5" name="4 Tablo">
            <a:extLst>
              <a:ext uri="{FF2B5EF4-FFF2-40B4-BE49-F238E27FC236}">
                <a16:creationId xmlns:a16="http://schemas.microsoft.com/office/drawing/2014/main" id="{F4A8E39E-E6A6-1CC5-A1B5-6429214517E3}"/>
              </a:ext>
            </a:extLst>
          </p:cNvPr>
          <p:cNvGraphicFramePr>
            <a:graphicFrameLocks noGrp="1"/>
          </p:cNvGraphicFramePr>
          <p:nvPr/>
        </p:nvGraphicFramePr>
        <p:xfrm>
          <a:off x="141514" y="881744"/>
          <a:ext cx="8784772" cy="5831752"/>
        </p:xfrm>
        <a:graphic>
          <a:graphicData uri="http://schemas.openxmlformats.org/drawingml/2006/table">
            <a:tbl>
              <a:tblPr/>
              <a:tblGrid>
                <a:gridCol w="1453881">
                  <a:extLst>
                    <a:ext uri="{9D8B030D-6E8A-4147-A177-3AD203B41FA5}">
                      <a16:colId xmlns:a16="http://schemas.microsoft.com/office/drawing/2014/main" val="20000"/>
                    </a:ext>
                  </a:extLst>
                </a:gridCol>
                <a:gridCol w="1357133">
                  <a:extLst>
                    <a:ext uri="{9D8B030D-6E8A-4147-A177-3AD203B41FA5}">
                      <a16:colId xmlns:a16="http://schemas.microsoft.com/office/drawing/2014/main" val="20005"/>
                    </a:ext>
                  </a:extLst>
                </a:gridCol>
                <a:gridCol w="1536173">
                  <a:extLst>
                    <a:ext uri="{9D8B030D-6E8A-4147-A177-3AD203B41FA5}">
                      <a16:colId xmlns:a16="http://schemas.microsoft.com/office/drawing/2014/main" val="20001"/>
                    </a:ext>
                  </a:extLst>
                </a:gridCol>
                <a:gridCol w="1366775">
                  <a:extLst>
                    <a:ext uri="{9D8B030D-6E8A-4147-A177-3AD203B41FA5}">
                      <a16:colId xmlns:a16="http://schemas.microsoft.com/office/drawing/2014/main" val="20002"/>
                    </a:ext>
                  </a:extLst>
                </a:gridCol>
                <a:gridCol w="1624323">
                  <a:extLst>
                    <a:ext uri="{9D8B030D-6E8A-4147-A177-3AD203B41FA5}">
                      <a16:colId xmlns:a16="http://schemas.microsoft.com/office/drawing/2014/main" val="20003"/>
                    </a:ext>
                  </a:extLst>
                </a:gridCol>
                <a:gridCol w="1446487">
                  <a:extLst>
                    <a:ext uri="{9D8B030D-6E8A-4147-A177-3AD203B41FA5}">
                      <a16:colId xmlns:a16="http://schemas.microsoft.com/office/drawing/2014/main" val="20004"/>
                    </a:ext>
                  </a:extLst>
                </a:gridCol>
              </a:tblGrid>
              <a:tr h="267028">
                <a:tc>
                  <a:txBody>
                    <a:bodyPr/>
                    <a:lstStyle/>
                    <a:p>
                      <a:pPr algn="ctr" fontAlgn="ctr"/>
                      <a:r>
                        <a:rPr lang="tr-TR" sz="1000" b="1" i="0" u="none" strike="noStrike" baseline="0" dirty="0">
                          <a:solidFill>
                            <a:srgbClr val="000000"/>
                          </a:solidFill>
                          <a:latin typeface="Trebuchet MS"/>
                        </a:rPr>
                        <a:t>TARİH</a:t>
                      </a:r>
                    </a:p>
                  </a:txBody>
                  <a:tcPr marL="5358" marR="5358" marT="5358"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900" b="1" i="0" u="none" strike="noStrike" baseline="0" dirty="0">
                          <a:solidFill>
                            <a:srgbClr val="000000"/>
                          </a:solidFill>
                          <a:latin typeface="Trebuchet MS"/>
                        </a:rPr>
                        <a:t>TOPLAM TUTAR TL</a:t>
                      </a:r>
                    </a:p>
                  </a:txBody>
                  <a:tcPr marL="5358" marR="5358" marT="5358"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000" b="1" i="0" u="none" strike="noStrike" baseline="0" dirty="0">
                          <a:solidFill>
                            <a:srgbClr val="000000"/>
                          </a:solidFill>
                          <a:latin typeface="Trebuchet MS"/>
                        </a:rPr>
                        <a:t>TOPLAM TUTAR DOLAR</a:t>
                      </a:r>
                    </a:p>
                  </a:txBody>
                  <a:tcPr marL="5358" marR="5358" marT="5358"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000" b="1" i="0" u="none" strike="noStrike" baseline="0" dirty="0">
                          <a:solidFill>
                            <a:srgbClr val="000000"/>
                          </a:solidFill>
                          <a:latin typeface="Trebuchet MS"/>
                        </a:rPr>
                        <a:t>TARİH</a:t>
                      </a:r>
                    </a:p>
                  </a:txBody>
                  <a:tcPr marL="5358" marR="5358" marT="5358"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000" b="1" i="0" u="none" strike="noStrike" baseline="0" dirty="0">
                          <a:solidFill>
                            <a:srgbClr val="000000"/>
                          </a:solidFill>
                          <a:latin typeface="Trebuchet MS"/>
                        </a:rPr>
                        <a:t>TOPLAM TUTAR TL</a:t>
                      </a:r>
                    </a:p>
                  </a:txBody>
                  <a:tcPr marL="5358" marR="5358" marT="5358"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000" b="1" i="0" u="none" strike="noStrike" baseline="0" dirty="0">
                          <a:solidFill>
                            <a:srgbClr val="000000"/>
                          </a:solidFill>
                          <a:latin typeface="Trebuchet MS"/>
                        </a:rPr>
                        <a:t>TOPLAM TUTAR DOLAR</a:t>
                      </a:r>
                    </a:p>
                  </a:txBody>
                  <a:tcPr marL="5358" marR="5358" marT="53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2"/>
                  </a:ext>
                </a:extLst>
              </a:tr>
              <a:tr h="236079">
                <a:tc>
                  <a:txBody>
                    <a:bodyPr/>
                    <a:lstStyle/>
                    <a:p>
                      <a:pPr algn="ctr" fontAlgn="ctr"/>
                      <a:r>
                        <a:rPr lang="tr-TR" sz="1400" b="0" i="0" u="none" strike="noStrike" kern="1200" dirty="0">
                          <a:solidFill>
                            <a:srgbClr val="000000"/>
                          </a:solidFill>
                          <a:latin typeface="Trebuchet MS"/>
                          <a:ea typeface="+mn-ea"/>
                          <a:cs typeface="+mn-cs"/>
                        </a:rPr>
                        <a:t>24.03.2023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Trebuchet MS"/>
                        </a:rPr>
                        <a:t>1.672.833</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87.899</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a:ea typeface="+mn-ea"/>
                          <a:cs typeface="+mn-cs"/>
                        </a:rPr>
                        <a:t>04.08.2023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0" dirty="0">
                          <a:effectLst/>
                          <a:latin typeface="Trebuchet MS"/>
                        </a:rPr>
                        <a:t>3.282.371</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kern="1200" dirty="0">
                          <a:solidFill>
                            <a:schemeClr val="tx1"/>
                          </a:solidFill>
                          <a:effectLst/>
                          <a:latin typeface="+mn-lt"/>
                          <a:ea typeface="+mn-ea"/>
                          <a:cs typeface="+mn-cs"/>
                        </a:rPr>
                        <a:t>122.180</a:t>
                      </a:r>
                      <a:endParaRPr lang="tr-TR" sz="1400" b="0" dirty="0"/>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25965">
                <a:tc>
                  <a:txBody>
                    <a:bodyPr/>
                    <a:lstStyle/>
                    <a:p>
                      <a:pPr algn="ctr" fontAlgn="ctr"/>
                      <a:r>
                        <a:rPr lang="tr-TR" sz="1400" b="0" i="0" u="none" strike="noStrike" kern="1200" dirty="0">
                          <a:solidFill>
                            <a:srgbClr val="000000"/>
                          </a:solidFill>
                          <a:latin typeface="Trebuchet MS"/>
                          <a:ea typeface="+mn-ea"/>
                          <a:cs typeface="+mn-cs"/>
                        </a:rPr>
                        <a:t>31.03.2023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1.701.063</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88.845</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a:solidFill>
                            <a:srgbClr val="000000"/>
                          </a:solidFill>
                          <a:latin typeface="Trebuchet MS"/>
                          <a:ea typeface="+mn-ea"/>
                          <a:cs typeface="+mn-cs"/>
                        </a:rPr>
                        <a:t>11.08.2023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a:ea typeface="+mn-ea"/>
                          <a:cs typeface="+mn-cs"/>
                        </a:rPr>
                        <a:t>3.357.708</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124.742</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599761"/>
                  </a:ext>
                </a:extLst>
              </a:tr>
              <a:tr h="223788">
                <a:tc>
                  <a:txBody>
                    <a:bodyPr/>
                    <a:lstStyle/>
                    <a:p>
                      <a:pPr algn="ctr" fontAlgn="ctr"/>
                      <a:r>
                        <a:rPr lang="tr-TR" sz="1400" b="0" i="0" u="none" strike="noStrike" kern="1200">
                          <a:solidFill>
                            <a:srgbClr val="000000"/>
                          </a:solidFill>
                          <a:latin typeface="Trebuchet MS"/>
                          <a:ea typeface="+mn-ea"/>
                          <a:cs typeface="+mn-cs"/>
                        </a:rPr>
                        <a:t>07.04.2023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1.776.830</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92.452</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1" i="0" u="none" strike="noStrike" kern="1200" dirty="0">
                          <a:solidFill>
                            <a:srgbClr val="000000"/>
                          </a:solidFill>
                          <a:latin typeface="Trebuchet MS"/>
                          <a:ea typeface="+mn-ea"/>
                          <a:cs typeface="+mn-cs"/>
                        </a:rPr>
                        <a:t>18.08.2023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1" i="0" u="none" strike="noStrike" kern="1200" dirty="0">
                          <a:solidFill>
                            <a:srgbClr val="000000"/>
                          </a:solidFill>
                          <a:latin typeface="Trebuchet MS"/>
                          <a:ea typeface="+mn-ea"/>
                          <a:cs typeface="+mn-cs"/>
                        </a:rPr>
                        <a:t>3.407.948</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tr-TR" sz="1400" b="1" dirty="0">
                          <a:solidFill>
                            <a:schemeClr val="tx1"/>
                          </a:solidFill>
                          <a:effectLst/>
                        </a:rPr>
                        <a:t>126.430</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767971164"/>
                  </a:ext>
                </a:extLst>
              </a:tr>
              <a:tr h="295878">
                <a:tc>
                  <a:txBody>
                    <a:bodyPr/>
                    <a:lstStyle/>
                    <a:p>
                      <a:pPr algn="ctr" fontAlgn="ctr"/>
                      <a:r>
                        <a:rPr lang="tr-TR" sz="1400" b="0" i="0" u="none" strike="noStrike" kern="1200" dirty="0">
                          <a:solidFill>
                            <a:srgbClr val="000000"/>
                          </a:solidFill>
                          <a:latin typeface="Trebuchet MS"/>
                          <a:ea typeface="+mn-ea"/>
                          <a:cs typeface="+mn-cs"/>
                        </a:rPr>
                        <a:t>14.04.2023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1.890.584</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97.795</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a:solidFill>
                            <a:srgbClr val="000000"/>
                          </a:solidFill>
                          <a:latin typeface="Trebuchet MS"/>
                          <a:ea typeface="+mn-ea"/>
                          <a:cs typeface="+mn-cs"/>
                        </a:rPr>
                        <a:t>25.08.2023</a:t>
                      </a:r>
                      <a:endParaRPr lang="tr-TR" sz="1400" b="0" i="0" u="none" strike="noStrike" kern="1200">
                        <a:solidFill>
                          <a:srgbClr val="000000"/>
                        </a:solidFill>
                        <a:latin typeface="Trebuchet MS" panose="020B0603020202020204" pitchFamily="34" charset="0"/>
                        <a:ea typeface="+mn-ea"/>
                        <a:cs typeface="+mn-cs"/>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latin typeface="Trebuchet MS"/>
                          <a:ea typeface="+mn-ea"/>
                          <a:cs typeface="+mn-cs"/>
                        </a:rPr>
                        <a:t>3.368.652</a:t>
                      </a:r>
                      <a:endParaRPr lang="tr-TR" sz="1400" b="0" i="0" u="none" strike="noStrike" kern="1200" dirty="0">
                        <a:solidFill>
                          <a:srgbClr val="000000"/>
                        </a:solidFill>
                        <a:latin typeface="Trebuchet MS" panose="020B0603020202020204" pitchFamily="34" charset="0"/>
                        <a:ea typeface="+mn-ea"/>
                        <a:cs typeface="+mn-cs"/>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127.573</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3209499"/>
                  </a:ext>
                </a:extLst>
              </a:tr>
              <a:tr h="295878">
                <a:tc>
                  <a:txBody>
                    <a:bodyPr/>
                    <a:lstStyle/>
                    <a:p>
                      <a:pPr algn="ctr" fontAlgn="ctr"/>
                      <a:r>
                        <a:rPr lang="tr-TR" sz="1400" b="0" i="0" u="none" strike="noStrike" kern="1200">
                          <a:solidFill>
                            <a:srgbClr val="000000"/>
                          </a:solidFill>
                          <a:latin typeface="Trebuchet MS"/>
                          <a:ea typeface="+mn-ea"/>
                          <a:cs typeface="+mn-cs"/>
                        </a:rPr>
                        <a:t>20.04.2023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1.979.792</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102.297</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01.09.2023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latin typeface="Trebuchet MS" panose="020B0603020202020204" pitchFamily="34" charset="0"/>
                          <a:ea typeface="+mn-ea"/>
                          <a:cs typeface="+mn-cs"/>
                        </a:rPr>
                        <a:t>3.348.325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125.957</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3462975"/>
                  </a:ext>
                </a:extLst>
              </a:tr>
              <a:tr h="236079">
                <a:tc>
                  <a:txBody>
                    <a:bodyPr/>
                    <a:lstStyle/>
                    <a:p>
                      <a:pPr algn="ctr" fontAlgn="ctr"/>
                      <a:r>
                        <a:rPr lang="tr-TR" sz="1400" b="0" i="0" u="none" strike="noStrike" kern="1200" dirty="0">
                          <a:solidFill>
                            <a:srgbClr val="000000"/>
                          </a:solidFill>
                          <a:latin typeface="Trebuchet MS"/>
                          <a:ea typeface="+mn-ea"/>
                          <a:cs typeface="+mn-cs"/>
                        </a:rPr>
                        <a:t>28.04.2023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2.117.590</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109.026</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08.09.2023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latin typeface="Trebuchet MS" panose="020B0603020202020204" pitchFamily="34" charset="0"/>
                          <a:ea typeface="+mn-ea"/>
                          <a:cs typeface="+mn-cs"/>
                        </a:rPr>
                        <a:t>3.332.606</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kern="1200" dirty="0">
                          <a:solidFill>
                            <a:schemeClr val="tx1"/>
                          </a:solidFill>
                          <a:effectLst/>
                          <a:latin typeface="+mn-lt"/>
                          <a:ea typeface="+mn-ea"/>
                          <a:cs typeface="+mn-cs"/>
                        </a:rPr>
                        <a:t>124.736</a:t>
                      </a:r>
                      <a:endParaRPr lang="tr-TR" sz="1400" b="0" dirty="0"/>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6126662"/>
                  </a:ext>
                </a:extLst>
              </a:tr>
              <a:tr h="295878">
                <a:tc>
                  <a:txBody>
                    <a:bodyPr/>
                    <a:lstStyle/>
                    <a:p>
                      <a:pPr algn="ctr" fontAlgn="ctr"/>
                      <a:r>
                        <a:rPr lang="tr-TR" sz="1400" b="0" i="0" u="none" strike="noStrike" kern="1200">
                          <a:solidFill>
                            <a:srgbClr val="000000"/>
                          </a:solidFill>
                          <a:latin typeface="Trebuchet MS"/>
                          <a:ea typeface="+mn-ea"/>
                          <a:cs typeface="+mn-cs"/>
                        </a:rPr>
                        <a:t>05.05.2023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2.203.124</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113.150</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15.09.2023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latin typeface="Trebuchet MS" panose="020B0603020202020204" pitchFamily="34" charset="0"/>
                          <a:ea typeface="+mn-ea"/>
                          <a:cs typeface="+mn-cs"/>
                        </a:rPr>
                        <a:t>3.306.560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123.173</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1256307"/>
                  </a:ext>
                </a:extLst>
              </a:tr>
              <a:tr h="295878">
                <a:tc>
                  <a:txBody>
                    <a:bodyPr/>
                    <a:lstStyle/>
                    <a:p>
                      <a:pPr algn="ctr" fontAlgn="ctr"/>
                      <a:r>
                        <a:rPr lang="tr-TR" sz="1400" b="0" i="0" u="none" strike="noStrike" kern="1200">
                          <a:solidFill>
                            <a:srgbClr val="000000"/>
                          </a:solidFill>
                          <a:latin typeface="Trebuchet MS"/>
                          <a:ea typeface="+mn-ea"/>
                          <a:cs typeface="+mn-cs"/>
                        </a:rPr>
                        <a:t>12.05.2023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tr-TR" sz="1400" b="0" i="0" u="none" strike="noStrike" dirty="0">
                          <a:solidFill>
                            <a:srgbClr val="000000"/>
                          </a:solidFill>
                          <a:effectLst/>
                          <a:latin typeface="Trebuchet MS"/>
                        </a:rPr>
                        <a:t>2.346.755</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119.926</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22.09.2023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latin typeface="Trebuchet MS" panose="020B0603020202020204" pitchFamily="34" charset="0"/>
                          <a:ea typeface="+mn-ea"/>
                          <a:cs typeface="+mn-cs"/>
                        </a:rPr>
                        <a:t>3.304.429</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122.310</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9953058"/>
                  </a:ext>
                </a:extLst>
              </a:tr>
              <a:tr h="295878">
                <a:tc>
                  <a:txBody>
                    <a:bodyPr/>
                    <a:lstStyle/>
                    <a:p>
                      <a:pPr algn="ctr" fontAlgn="ctr"/>
                      <a:r>
                        <a:rPr lang="tr-TR" sz="1400" b="0" i="0" u="none" strike="noStrike" kern="1200" dirty="0">
                          <a:solidFill>
                            <a:srgbClr val="000000"/>
                          </a:solidFill>
                          <a:latin typeface="Trebuchet MS"/>
                          <a:ea typeface="+mn-ea"/>
                          <a:cs typeface="+mn-cs"/>
                        </a:rPr>
                        <a:t>18.05.2023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2.398.169</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121.381</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29.09.2023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latin typeface="Trebuchet MS" panose="020B0603020202020204" pitchFamily="34" charset="0"/>
                          <a:ea typeface="+mn-ea"/>
                          <a:cs typeface="+mn-cs"/>
                        </a:rPr>
                        <a:t>3.303.175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121.111</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030824"/>
                  </a:ext>
                </a:extLst>
              </a:tr>
              <a:tr h="295878">
                <a:tc>
                  <a:txBody>
                    <a:bodyPr/>
                    <a:lstStyle/>
                    <a:p>
                      <a:pPr algn="ctr" fontAlgn="ctr"/>
                      <a:r>
                        <a:rPr lang="tr-TR" sz="1400" b="0" i="0" u="none" strike="noStrike" kern="1200" dirty="0">
                          <a:solidFill>
                            <a:srgbClr val="000000"/>
                          </a:solidFill>
                          <a:latin typeface="Trebuchet MS"/>
                          <a:ea typeface="+mn-ea"/>
                          <a:cs typeface="+mn-cs"/>
                        </a:rPr>
                        <a:t>26.05.2023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2.498.727</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125.259</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06.10.2023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0" dirty="0">
                          <a:effectLst/>
                          <a:latin typeface="Trebuchet MS" panose="020B0603020202020204" pitchFamily="34" charset="0"/>
                        </a:rPr>
                        <a:t>3.228.609</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117.652</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131381"/>
                  </a:ext>
                </a:extLst>
              </a:tr>
              <a:tr h="295878">
                <a:tc>
                  <a:txBody>
                    <a:bodyPr/>
                    <a:lstStyle/>
                    <a:p>
                      <a:pPr algn="ctr" fontAlgn="ctr"/>
                      <a:r>
                        <a:rPr lang="tr-TR" sz="1400" b="0" i="0" u="none" strike="noStrike" kern="1200" dirty="0">
                          <a:solidFill>
                            <a:srgbClr val="000000"/>
                          </a:solidFill>
                          <a:latin typeface="Trebuchet MS"/>
                          <a:ea typeface="+mn-ea"/>
                          <a:cs typeface="+mn-cs"/>
                        </a:rPr>
                        <a:t>02.06.2023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2.533.607</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121.600</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13.10.2023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3.155.686</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114.152</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0573799"/>
                  </a:ext>
                </a:extLst>
              </a:tr>
              <a:tr h="236079">
                <a:tc>
                  <a:txBody>
                    <a:bodyPr/>
                    <a:lstStyle/>
                    <a:p>
                      <a:pPr algn="ctr" fontAlgn="ctr"/>
                      <a:r>
                        <a:rPr lang="tr-TR" sz="1400" b="0" i="0" u="none" strike="noStrike" kern="1200" dirty="0">
                          <a:solidFill>
                            <a:srgbClr val="000000"/>
                          </a:solidFill>
                          <a:latin typeface="Trebuchet MS"/>
                          <a:ea typeface="+mn-ea"/>
                          <a:cs typeface="+mn-cs"/>
                        </a:rPr>
                        <a:t>09.06.2023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2.576.003</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0" i="0" kern="1200" dirty="0">
                          <a:solidFill>
                            <a:schemeClr val="tx1"/>
                          </a:solidFill>
                          <a:effectLst/>
                          <a:latin typeface="+mn-lt"/>
                          <a:ea typeface="+mn-ea"/>
                          <a:cs typeface="+mn-cs"/>
                        </a:rPr>
                        <a:t>110.477</a:t>
                      </a:r>
                      <a:endParaRPr lang="tr-TR" sz="1400" dirty="0">
                        <a:effectLst/>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20.10.2023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3.070.174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kern="1200" dirty="0">
                          <a:solidFill>
                            <a:schemeClr val="tx1"/>
                          </a:solidFill>
                          <a:effectLst/>
                          <a:latin typeface="+mn-lt"/>
                          <a:ea typeface="+mn-ea"/>
                          <a:cs typeface="+mn-cs"/>
                        </a:rPr>
                        <a:t>110.231</a:t>
                      </a:r>
                      <a:endParaRPr lang="tr-TR" sz="1400" b="0" dirty="0"/>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6371686"/>
                  </a:ext>
                </a:extLst>
              </a:tr>
              <a:tr h="279797">
                <a:tc>
                  <a:txBody>
                    <a:bodyPr/>
                    <a:lstStyle/>
                    <a:p>
                      <a:pPr algn="ctr" fontAlgn="ctr"/>
                      <a:r>
                        <a:rPr lang="tr-TR" sz="1400" b="0" i="0" u="none" strike="noStrike" kern="1200" dirty="0">
                          <a:solidFill>
                            <a:srgbClr val="000000"/>
                          </a:solidFill>
                          <a:latin typeface="Trebuchet MS"/>
                          <a:ea typeface="+mn-ea"/>
                          <a:cs typeface="+mn-cs"/>
                        </a:rPr>
                        <a:t>16.06.2023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2.628.312</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111.826</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27.10.2023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panose="020B0603020202020204" pitchFamily="34" charset="0"/>
                        </a:rPr>
                        <a:t>3.007.886</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0" i="0" kern="1200" dirty="0">
                          <a:solidFill>
                            <a:schemeClr val="tx1"/>
                          </a:solidFill>
                          <a:effectLst/>
                          <a:latin typeface="+mn-lt"/>
                          <a:ea typeface="+mn-ea"/>
                          <a:cs typeface="+mn-cs"/>
                        </a:rPr>
                        <a:t>107.321</a:t>
                      </a:r>
                      <a:endParaRPr lang="tr-TR" sz="1400" b="0" dirty="0">
                        <a:effectLst/>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0043009"/>
                  </a:ext>
                </a:extLst>
              </a:tr>
              <a:tr h="295878">
                <a:tc>
                  <a:txBody>
                    <a:bodyPr/>
                    <a:lstStyle/>
                    <a:p>
                      <a:pPr algn="ctr"/>
                      <a:r>
                        <a:rPr lang="tr-TR" sz="1400" dirty="0">
                          <a:latin typeface="Trebuchet MS"/>
                        </a:rPr>
                        <a:t>23.06.2023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latin typeface="Trebuchet MS"/>
                        </a:rPr>
                        <a:t>2.719.608</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108.774</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03.11.2023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panose="020B0603020202020204" pitchFamily="34" charset="0"/>
                        </a:rPr>
                        <a:t>2.921.667</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103.500</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8222636"/>
                  </a:ext>
                </a:extLst>
              </a:tr>
              <a:tr h="295878">
                <a:tc>
                  <a:txBody>
                    <a:bodyPr/>
                    <a:lstStyle/>
                    <a:p>
                      <a:pPr algn="ctr" fontAlgn="ctr"/>
                      <a:r>
                        <a:rPr lang="tr-TR" sz="1400" b="0" i="0" u="none" strike="noStrike" kern="1200" dirty="0">
                          <a:solidFill>
                            <a:srgbClr val="000000"/>
                          </a:solidFill>
                          <a:latin typeface="Trebuchet MS"/>
                          <a:ea typeface="+mn-ea"/>
                          <a:cs typeface="+mn-cs"/>
                        </a:rPr>
                        <a:t>27.06.2023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a:rPr>
                        <a:t>2.739.394</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106.065</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10.11.2023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panose="020B0603020202020204" pitchFamily="34" charset="0"/>
                        </a:rPr>
                        <a:t>2.838.788</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100.042</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6817185"/>
                  </a:ext>
                </a:extLst>
              </a:tr>
              <a:tr h="295878">
                <a:tc>
                  <a:txBody>
                    <a:bodyPr/>
                    <a:lstStyle/>
                    <a:p>
                      <a:pPr algn="ctr" fontAlgn="ctr"/>
                      <a:r>
                        <a:rPr lang="tr-TR" sz="1400" b="0" i="0" u="none" strike="noStrike" kern="1200" dirty="0">
                          <a:solidFill>
                            <a:srgbClr val="000000"/>
                          </a:solidFill>
                          <a:latin typeface="Trebuchet MS"/>
                          <a:ea typeface="+mn-ea"/>
                          <a:cs typeface="+mn-cs"/>
                        </a:rPr>
                        <a:t>07.07.2023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tr-TR" sz="1400" b="0" i="0" u="none" strike="noStrike" dirty="0">
                          <a:solidFill>
                            <a:srgbClr val="000000"/>
                          </a:solidFill>
                          <a:effectLst/>
                          <a:latin typeface="Trebuchet MS"/>
                        </a:rPr>
                        <a:t>2.846.675</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tr-TR" sz="1400" dirty="0">
                          <a:effectLst/>
                        </a:rPr>
                        <a:t>109.793</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17.11.2023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panose="020B0603020202020204" pitchFamily="34" charset="0"/>
                        </a:rPr>
                        <a:t>2.767.902</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97.058</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2902067"/>
                  </a:ext>
                </a:extLst>
              </a:tr>
              <a:tr h="295878">
                <a:tc>
                  <a:txBody>
                    <a:bodyPr/>
                    <a:lstStyle/>
                    <a:p>
                      <a:pPr algn="ctr" fontAlgn="ctr"/>
                      <a:r>
                        <a:rPr lang="tr-TR" sz="1400" b="0" i="0" u="none" strike="noStrike" kern="1200" dirty="0">
                          <a:solidFill>
                            <a:srgbClr val="000000"/>
                          </a:solidFill>
                          <a:latin typeface="Trebuchet MS"/>
                          <a:ea typeface="+mn-ea"/>
                          <a:cs typeface="+mn-cs"/>
                        </a:rPr>
                        <a:t>14.07.2023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tr-TR" sz="1400" b="0" i="0" u="none" strike="noStrike" dirty="0">
                          <a:solidFill>
                            <a:srgbClr val="000000"/>
                          </a:solidFill>
                          <a:effectLst/>
                          <a:latin typeface="Trebuchet MS"/>
                        </a:rPr>
                        <a:t>2.962.275</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tr-TR" sz="1400" dirty="0">
                          <a:effectLst/>
                        </a:rPr>
                        <a:t>113.804</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24.11.2023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panose="020B0603020202020204" pitchFamily="34" charset="0"/>
                        </a:rPr>
                        <a:t>2.738.680</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95.463</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157763"/>
                  </a:ext>
                </a:extLst>
              </a:tr>
              <a:tr h="295878">
                <a:tc>
                  <a:txBody>
                    <a:bodyPr/>
                    <a:lstStyle/>
                    <a:p>
                      <a:pPr algn="ctr" fontAlgn="ctr"/>
                      <a:r>
                        <a:rPr lang="tr-TR" sz="1400" b="0" i="0" u="none" strike="noStrike" kern="1200" dirty="0">
                          <a:solidFill>
                            <a:srgbClr val="000000"/>
                          </a:solidFill>
                          <a:latin typeface="Trebuchet MS"/>
                          <a:ea typeface="+mn-ea"/>
                          <a:cs typeface="+mn-cs"/>
                        </a:rPr>
                        <a:t>21.07.2023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tr-TR" sz="1400" b="0" dirty="0">
                          <a:effectLst/>
                          <a:latin typeface="Trebuchet MS"/>
                        </a:rPr>
                        <a:t>3.073.905</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tr-TR" sz="1400" dirty="0">
                          <a:effectLst/>
                        </a:rPr>
                        <a:t>114.443</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latin typeface="Trebuchet MS" panose="020B0603020202020204" pitchFamily="34" charset="0"/>
                          <a:ea typeface="+mn-ea"/>
                          <a:cs typeface="+mn-cs"/>
                        </a:rPr>
                        <a:t>01.12.2023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t"/>
                      <a:r>
                        <a:rPr lang="tr-TR" sz="1400" b="0" i="0" u="none" strike="noStrike" dirty="0">
                          <a:solidFill>
                            <a:srgbClr val="000000"/>
                          </a:solidFill>
                          <a:effectLst/>
                          <a:latin typeface="Trebuchet MS" panose="020B0603020202020204" pitchFamily="34" charset="0"/>
                        </a:rPr>
                        <a:t>2.714.342</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0" i="0" kern="1200" dirty="0">
                          <a:solidFill>
                            <a:schemeClr val="tx1"/>
                          </a:solidFill>
                          <a:effectLst/>
                          <a:latin typeface="+mn-lt"/>
                          <a:ea typeface="+mn-ea"/>
                          <a:cs typeface="+mn-cs"/>
                        </a:rPr>
                        <a:t>94.472</a:t>
                      </a:r>
                      <a:endParaRPr lang="tr-TR" sz="1400" b="1" dirty="0">
                        <a:solidFill>
                          <a:schemeClr val="tx1"/>
                        </a:solidFill>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91931"/>
                  </a:ext>
                </a:extLst>
              </a:tr>
              <a:tr h="295878">
                <a:tc>
                  <a:txBody>
                    <a:bodyPr/>
                    <a:lstStyle/>
                    <a:p>
                      <a:pPr algn="ctr" fontAlgn="ctr"/>
                      <a:r>
                        <a:rPr lang="tr-TR" sz="1400" b="0" i="0" u="none" strike="noStrike" kern="1200" dirty="0">
                          <a:solidFill>
                            <a:srgbClr val="000000"/>
                          </a:solidFill>
                          <a:latin typeface="Trebuchet MS"/>
                          <a:ea typeface="+mn-ea"/>
                          <a:cs typeface="+mn-cs"/>
                        </a:rPr>
                        <a:t>28.07.2023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0" dirty="0">
                          <a:effectLst/>
                          <a:latin typeface="Trebuchet MS"/>
                        </a:rPr>
                        <a:t>3.132.468</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400" dirty="0">
                          <a:solidFill>
                            <a:schemeClr val="tx1"/>
                          </a:solidFill>
                          <a:effectLst/>
                        </a:rPr>
                        <a:t>116.644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08.12.2023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2.700.940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93.862</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202779"/>
                  </a:ext>
                </a:extLst>
              </a:tr>
            </a:tbl>
          </a:graphicData>
        </a:graphic>
      </p:graphicFrame>
    </p:spTree>
    <p:extLst>
      <p:ext uri="{BB962C8B-B14F-4D97-AF65-F5344CB8AC3E}">
        <p14:creationId xmlns:p14="http://schemas.microsoft.com/office/powerpoint/2010/main" val="3113116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k 3"/>
          <p:cNvGraphicFramePr/>
          <p:nvPr>
            <p:extLst>
              <p:ext uri="{D42A27DB-BD31-4B8C-83A1-F6EECF244321}">
                <p14:modId xmlns:p14="http://schemas.microsoft.com/office/powerpoint/2010/main" val="3622400521"/>
              </p:ext>
            </p:extLst>
          </p:nvPr>
        </p:nvGraphicFramePr>
        <p:xfrm>
          <a:off x="277907" y="1194318"/>
          <a:ext cx="8480612" cy="4614811"/>
        </p:xfrm>
        <a:graphic>
          <a:graphicData uri="http://schemas.openxmlformats.org/drawingml/2006/chart">
            <c:chart xmlns:c="http://schemas.openxmlformats.org/drawingml/2006/chart" xmlns:r="http://schemas.openxmlformats.org/officeDocument/2006/relationships" r:id="rId3"/>
          </a:graphicData>
        </a:graphic>
      </p:graphicFrame>
      <p:sp>
        <p:nvSpPr>
          <p:cNvPr id="5" name="Dikdörtgen 4"/>
          <p:cNvSpPr/>
          <p:nvPr/>
        </p:nvSpPr>
        <p:spPr>
          <a:xfrm>
            <a:off x="989044" y="326571"/>
            <a:ext cx="7403841" cy="738664"/>
          </a:xfrm>
          <a:prstGeom prst="rect">
            <a:avLst/>
          </a:prstGeom>
        </p:spPr>
        <p:txBody>
          <a:bodyPr wrap="square">
            <a:spAutoFit/>
          </a:bodyPr>
          <a:lstStyle/>
          <a:p>
            <a:pPr algn="ctr"/>
            <a:r>
              <a:rPr lang="tr-TR" sz="2100" b="1" dirty="0">
                <a:latin typeface="Times New Roman" pitchFamily="18" charset="0"/>
                <a:cs typeface="Times New Roman" pitchFamily="18" charset="0"/>
              </a:rPr>
              <a:t>TÜRKİYE</a:t>
            </a:r>
            <a:r>
              <a:rPr lang="en-US" sz="2100" b="1" dirty="0">
                <a:latin typeface="Times New Roman" pitchFamily="18" charset="0"/>
                <a:cs typeface="Times New Roman" pitchFamily="18" charset="0"/>
              </a:rPr>
              <a:t>: GDP</a:t>
            </a:r>
            <a:r>
              <a:rPr lang="tr-TR" sz="2100" b="1" dirty="0">
                <a:latin typeface="Times New Roman" pitchFamily="18" charset="0"/>
                <a:cs typeface="Times New Roman" pitchFamily="18" charset="0"/>
              </a:rPr>
              <a:t> ($</a:t>
            </a:r>
            <a:r>
              <a:rPr lang="en-US" sz="2100" b="1" dirty="0">
                <a:latin typeface="Times New Roman" pitchFamily="18" charset="0"/>
                <a:cs typeface="Times New Roman" pitchFamily="18" charset="0"/>
              </a:rPr>
              <a:t> Million</a:t>
            </a:r>
            <a:r>
              <a:rPr lang="tr-TR" sz="2100" b="1" dirty="0">
                <a:latin typeface="Times New Roman" pitchFamily="18" charset="0"/>
                <a:cs typeface="Times New Roman" pitchFamily="18" charset="0"/>
              </a:rPr>
              <a:t>)</a:t>
            </a:r>
          </a:p>
          <a:p>
            <a:pPr algn="ctr"/>
            <a:r>
              <a:rPr lang="tr-TR" sz="2100" b="1" dirty="0">
                <a:latin typeface="Times New Roman" pitchFamily="18" charset="0"/>
                <a:cs typeface="Times New Roman" pitchFamily="18" charset="0"/>
              </a:rPr>
              <a:t>2000-2026</a:t>
            </a:r>
          </a:p>
        </p:txBody>
      </p:sp>
      <p:sp>
        <p:nvSpPr>
          <p:cNvPr id="2" name="Slide Number Placeholder 1">
            <a:extLst>
              <a:ext uri="{FF2B5EF4-FFF2-40B4-BE49-F238E27FC236}">
                <a16:creationId xmlns:a16="http://schemas.microsoft.com/office/drawing/2014/main" id="{F8C3C9E7-14B3-4BED-98B4-3D0095D1B561}"/>
              </a:ext>
            </a:extLst>
          </p:cNvPr>
          <p:cNvSpPr>
            <a:spLocks noGrp="1"/>
          </p:cNvSpPr>
          <p:nvPr>
            <p:ph type="sldNum" sz="quarter" idx="12"/>
          </p:nvPr>
        </p:nvSpPr>
        <p:spPr/>
        <p:txBody>
          <a:bodyPr/>
          <a:lstStyle/>
          <a:p>
            <a:fld id="{D66E2FE0-E694-4F4E-8A37-FAE1497D3405}" type="slidenum">
              <a:rPr lang="tr-TR" smtClean="0"/>
              <a:t>8</a:t>
            </a:fld>
            <a:endParaRPr lang="tr-TR"/>
          </a:p>
        </p:txBody>
      </p:sp>
    </p:spTree>
    <p:extLst>
      <p:ext uri="{BB962C8B-B14F-4D97-AF65-F5344CB8AC3E}">
        <p14:creationId xmlns:p14="http://schemas.microsoft.com/office/powerpoint/2010/main" val="39739373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22614-F8FB-0EAF-8FEA-2FA049549CFA}"/>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54C83557-D76D-2B89-36F7-3ADFD24A8BA4}"/>
              </a:ext>
            </a:extLst>
          </p:cNvPr>
          <p:cNvSpPr>
            <a:spLocks noGrp="1"/>
          </p:cNvSpPr>
          <p:nvPr>
            <p:ph idx="1"/>
          </p:nvPr>
        </p:nvSpPr>
        <p:spPr>
          <a:xfrm>
            <a:off x="206830" y="77983"/>
            <a:ext cx="8730342" cy="6638503"/>
          </a:xfrm>
          <a:ln w="12700"/>
        </p:spPr>
        <p:style>
          <a:lnRef idx="2">
            <a:schemeClr val="dk1"/>
          </a:lnRef>
          <a:fillRef idx="1">
            <a:schemeClr val="lt1"/>
          </a:fillRef>
          <a:effectRef idx="0">
            <a:schemeClr val="dk1"/>
          </a:effectRef>
          <a:fontRef idx="minor">
            <a:schemeClr val="dk1"/>
          </a:fontRef>
        </p:style>
        <p:txBody>
          <a:bodyPr vert="horz" lIns="68580" tIns="34290" rIns="68580" bIns="34290" rtlCol="0" anchor="t">
            <a:normAutofit/>
          </a:bodyPr>
          <a:lstStyle/>
          <a:p>
            <a:pPr marL="289084" indent="-289084" algn="ctr">
              <a:spcBef>
                <a:spcPts val="0"/>
              </a:spcBef>
              <a:buNone/>
            </a:pPr>
            <a:r>
              <a:rPr lang="tr-TR" sz="1350" b="1" dirty="0">
                <a:solidFill>
                  <a:prstClr val="black"/>
                </a:solidFill>
              </a:rPr>
              <a:t>KUR KORUMALI TL MEVDUAT HESABI</a:t>
            </a:r>
          </a:p>
          <a:p>
            <a:pPr marL="289084" indent="-289084" algn="ctr">
              <a:spcBef>
                <a:spcPts val="0"/>
              </a:spcBef>
              <a:buNone/>
            </a:pPr>
            <a:r>
              <a:rPr lang="tr-TR" sz="1350" b="1" dirty="0">
                <a:solidFill>
                  <a:prstClr val="black"/>
                </a:solidFill>
              </a:rPr>
              <a:t>TOPLAM TUTAR (MİLYON TL)</a:t>
            </a:r>
            <a:endParaRPr lang="tr-TR" sz="1350" b="1" dirty="0">
              <a:latin typeface="Times New Roman" pitchFamily="18" charset="0"/>
              <a:cs typeface="Times New Roman" pitchFamily="18" charset="0"/>
            </a:endParaRPr>
          </a:p>
          <a:p>
            <a:pPr marL="289084" indent="-289084" algn="ctr">
              <a:spcBef>
                <a:spcPts val="0"/>
              </a:spcBef>
              <a:buNone/>
            </a:pPr>
            <a:r>
              <a:rPr lang="tr-TR" sz="1350" b="1" dirty="0">
                <a:latin typeface="Times New Roman"/>
                <a:cs typeface="Times New Roman"/>
              </a:rPr>
              <a:t>(Kaynak: 5 Eylül 2024 </a:t>
            </a:r>
            <a:r>
              <a:rPr lang="tr-TR" sz="1350" b="1" dirty="0">
                <a:latin typeface="Times New Roman"/>
                <a:cs typeface="Times New Roman"/>
                <a:hlinkClick r:id="rId3"/>
              </a:rPr>
              <a:t>www.bddk.org.tr</a:t>
            </a:r>
            <a:r>
              <a:rPr lang="tr-TR" sz="1350" b="1" dirty="0">
                <a:latin typeface="Times New Roman"/>
                <a:cs typeface="Times New Roman"/>
              </a:rPr>
              <a:t> )</a:t>
            </a:r>
          </a:p>
          <a:p>
            <a:pPr marL="289084" indent="-289084" algn="ctr">
              <a:spcBef>
                <a:spcPts val="0"/>
              </a:spcBef>
              <a:buNone/>
            </a:pPr>
            <a:endParaRPr lang="tr-TR" sz="1013" dirty="0">
              <a:latin typeface="Times New Roman" pitchFamily="18" charset="0"/>
              <a:cs typeface="Times New Roman" pitchFamily="18" charset="0"/>
            </a:endParaRPr>
          </a:p>
        </p:txBody>
      </p:sp>
      <p:graphicFrame>
        <p:nvGraphicFramePr>
          <p:cNvPr id="5" name="4 Tablo">
            <a:extLst>
              <a:ext uri="{FF2B5EF4-FFF2-40B4-BE49-F238E27FC236}">
                <a16:creationId xmlns:a16="http://schemas.microsoft.com/office/drawing/2014/main" id="{62FDEABE-7936-84FA-5D5A-38F7CEF8B7A2}"/>
              </a:ext>
            </a:extLst>
          </p:cNvPr>
          <p:cNvGraphicFramePr>
            <a:graphicFrameLocks noGrp="1"/>
          </p:cNvGraphicFramePr>
          <p:nvPr/>
        </p:nvGraphicFramePr>
        <p:xfrm>
          <a:off x="206829" y="762000"/>
          <a:ext cx="8730343" cy="5954484"/>
        </p:xfrm>
        <a:graphic>
          <a:graphicData uri="http://schemas.openxmlformats.org/drawingml/2006/table">
            <a:tbl>
              <a:tblPr/>
              <a:tblGrid>
                <a:gridCol w="1444872">
                  <a:extLst>
                    <a:ext uri="{9D8B030D-6E8A-4147-A177-3AD203B41FA5}">
                      <a16:colId xmlns:a16="http://schemas.microsoft.com/office/drawing/2014/main" val="20000"/>
                    </a:ext>
                  </a:extLst>
                </a:gridCol>
                <a:gridCol w="1348724">
                  <a:extLst>
                    <a:ext uri="{9D8B030D-6E8A-4147-A177-3AD203B41FA5}">
                      <a16:colId xmlns:a16="http://schemas.microsoft.com/office/drawing/2014/main" val="20005"/>
                    </a:ext>
                  </a:extLst>
                </a:gridCol>
                <a:gridCol w="1526656">
                  <a:extLst>
                    <a:ext uri="{9D8B030D-6E8A-4147-A177-3AD203B41FA5}">
                      <a16:colId xmlns:a16="http://schemas.microsoft.com/office/drawing/2014/main" val="20001"/>
                    </a:ext>
                  </a:extLst>
                </a:gridCol>
                <a:gridCol w="1358307">
                  <a:extLst>
                    <a:ext uri="{9D8B030D-6E8A-4147-A177-3AD203B41FA5}">
                      <a16:colId xmlns:a16="http://schemas.microsoft.com/office/drawing/2014/main" val="20002"/>
                    </a:ext>
                  </a:extLst>
                </a:gridCol>
                <a:gridCol w="1614259">
                  <a:extLst>
                    <a:ext uri="{9D8B030D-6E8A-4147-A177-3AD203B41FA5}">
                      <a16:colId xmlns:a16="http://schemas.microsoft.com/office/drawing/2014/main" val="20003"/>
                    </a:ext>
                  </a:extLst>
                </a:gridCol>
                <a:gridCol w="1437525">
                  <a:extLst>
                    <a:ext uri="{9D8B030D-6E8A-4147-A177-3AD203B41FA5}">
                      <a16:colId xmlns:a16="http://schemas.microsoft.com/office/drawing/2014/main" val="20004"/>
                    </a:ext>
                  </a:extLst>
                </a:gridCol>
              </a:tblGrid>
              <a:tr h="354469">
                <a:tc>
                  <a:txBody>
                    <a:bodyPr/>
                    <a:lstStyle/>
                    <a:p>
                      <a:pPr algn="ctr" fontAlgn="ctr"/>
                      <a:r>
                        <a:rPr lang="tr-TR" sz="1000" b="1" i="0" u="none" strike="noStrike" baseline="0" dirty="0">
                          <a:solidFill>
                            <a:srgbClr val="000000"/>
                          </a:solidFill>
                          <a:latin typeface="Trebuchet MS"/>
                        </a:rPr>
                        <a:t>TARİH</a:t>
                      </a:r>
                    </a:p>
                  </a:txBody>
                  <a:tcPr marL="5358" marR="5358" marT="5358"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900" b="1" i="0" u="none" strike="noStrike" baseline="0" dirty="0">
                          <a:solidFill>
                            <a:srgbClr val="000000"/>
                          </a:solidFill>
                          <a:latin typeface="Trebuchet MS"/>
                        </a:rPr>
                        <a:t>TOPLAM TUTAR TL</a:t>
                      </a:r>
                    </a:p>
                  </a:txBody>
                  <a:tcPr marL="5358" marR="5358" marT="5358"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000" b="1" i="0" u="none" strike="noStrike" baseline="0" dirty="0">
                          <a:solidFill>
                            <a:srgbClr val="000000"/>
                          </a:solidFill>
                          <a:latin typeface="Trebuchet MS"/>
                        </a:rPr>
                        <a:t>TOPLAM TUTAR DOLAR</a:t>
                      </a:r>
                    </a:p>
                  </a:txBody>
                  <a:tcPr marL="5358" marR="5358" marT="5358"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000" b="1" i="0" u="none" strike="noStrike" baseline="0" dirty="0">
                          <a:solidFill>
                            <a:srgbClr val="000000"/>
                          </a:solidFill>
                          <a:latin typeface="Trebuchet MS"/>
                        </a:rPr>
                        <a:t>TARİH</a:t>
                      </a:r>
                    </a:p>
                  </a:txBody>
                  <a:tcPr marL="5358" marR="5358" marT="5358"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000" b="1" i="0" u="none" strike="noStrike" baseline="0" dirty="0">
                          <a:solidFill>
                            <a:srgbClr val="000000"/>
                          </a:solidFill>
                          <a:latin typeface="Trebuchet MS"/>
                        </a:rPr>
                        <a:t>TOPLAM TUTAR TL</a:t>
                      </a:r>
                    </a:p>
                  </a:txBody>
                  <a:tcPr marL="5358" marR="5358" marT="5358"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000" b="1" i="0" u="none" strike="noStrike" baseline="0" dirty="0">
                          <a:solidFill>
                            <a:srgbClr val="000000"/>
                          </a:solidFill>
                          <a:latin typeface="Trebuchet MS"/>
                        </a:rPr>
                        <a:t>TOPLAM TUTAR DOLAR</a:t>
                      </a:r>
                    </a:p>
                  </a:txBody>
                  <a:tcPr marL="5358" marR="5358" marT="53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2"/>
                  </a:ext>
                </a:extLst>
              </a:tr>
              <a:tr h="29837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15.12.2023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2.682.241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92.929</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26.04.2024	</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2.257.000</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70.160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9837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22.12.2023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2.651.831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91.402</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03.05.2024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2.232.825</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69.726</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9104968"/>
                  </a:ext>
                </a:extLst>
              </a:tr>
              <a:tr h="27874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29.12.2023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2.626.353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0" i="0" kern="1200" dirty="0">
                          <a:solidFill>
                            <a:schemeClr val="tx1"/>
                          </a:solidFill>
                          <a:effectLst/>
                          <a:latin typeface="+mn-lt"/>
                          <a:ea typeface="+mn-ea"/>
                          <a:cs typeface="+mn-cs"/>
                        </a:rPr>
                        <a:t>89.524</a:t>
                      </a:r>
                      <a:endParaRPr lang="tr-TR" sz="1400" dirty="0">
                        <a:effectLst/>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10.05.2024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2.196.417</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68.869</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406395"/>
                  </a:ext>
                </a:extLst>
              </a:tr>
              <a:tr h="27874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05.01.2024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2.576.457</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0" i="0" kern="1200" dirty="0">
                          <a:solidFill>
                            <a:schemeClr val="tx1"/>
                          </a:solidFill>
                          <a:effectLst/>
                          <a:latin typeface="+mn-lt"/>
                          <a:ea typeface="+mn-ea"/>
                          <a:cs typeface="+mn-cs"/>
                        </a:rPr>
                        <a:t>86.911</a:t>
                      </a:r>
                      <a:endParaRPr lang="tr-TR" sz="1400" dirty="0">
                        <a:effectLst/>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17.05.2024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2.176.035</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68.227</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3209499"/>
                  </a:ext>
                </a:extLst>
              </a:tr>
              <a:tr h="29837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12.01.2024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2.528.954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84.653</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24.05.2024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2.161.462</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67.856</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3462975"/>
                  </a:ext>
                </a:extLst>
              </a:tr>
              <a:tr h="29837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19.01.2024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2.502.600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83.470</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31.05.2024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2.124.636</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kern="1200" dirty="0">
                          <a:solidFill>
                            <a:schemeClr val="tx1"/>
                          </a:solidFill>
                          <a:effectLst/>
                          <a:latin typeface="+mn-lt"/>
                          <a:ea typeface="+mn-ea"/>
                          <a:cs typeface="+mn-cs"/>
                        </a:rPr>
                        <a:t>66.654</a:t>
                      </a:r>
                      <a:endParaRPr lang="tr-TR" sz="1400" b="0" dirty="0"/>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6126662"/>
                  </a:ext>
                </a:extLst>
              </a:tr>
              <a:tr h="29837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26.01.2024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2.458.545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81.690</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07.06.2024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2.098.146</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65.680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1256307"/>
                  </a:ext>
                </a:extLst>
              </a:tr>
              <a:tr h="29837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02.02.2024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kern="1200" dirty="0">
                          <a:solidFill>
                            <a:schemeClr val="tx1"/>
                          </a:solidFill>
                          <a:effectLst/>
                          <a:latin typeface="Trebuchet MS" panose="020B0603020202020204" pitchFamily="34" charset="0"/>
                          <a:ea typeface="+mn-ea"/>
                          <a:cs typeface="+mn-cs"/>
                        </a:rPr>
                        <a:t>2.382.488</a:t>
                      </a:r>
                      <a:endParaRPr lang="tr-TR" sz="1400" b="0" i="0" u="none" strike="noStrike" kern="1200" dirty="0">
                        <a:solidFill>
                          <a:srgbClr val="000000"/>
                        </a:solidFill>
                        <a:effectLst/>
                        <a:latin typeface="Trebuchet MS" panose="020B0603020202020204" pitchFamily="34" charset="0"/>
                        <a:ea typeface="+mn-ea"/>
                        <a:cs typeface="+mn-cs"/>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78.793</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14.06.2024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a:effectLst/>
                        </a:rPr>
                        <a:t>2.068.563</a:t>
                      </a:r>
                      <a:endParaRPr lang="tr-TR" sz="1400" b="0" i="0" u="none" strike="noStrike" kern="1200" baseline="0" dirty="0">
                        <a:solidFill>
                          <a:schemeClr val="tx1"/>
                        </a:solidFill>
                        <a:latin typeface="Trebuchet MS" panose="020B0603020202020204" pitchFamily="34" charset="0"/>
                        <a:ea typeface="+mn-ea"/>
                        <a:cs typeface="+mn-cs"/>
                      </a:endParaRP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kern="1200" dirty="0">
                          <a:solidFill>
                            <a:schemeClr val="tx1"/>
                          </a:solidFill>
                          <a:effectLst/>
                          <a:latin typeface="+mn-lt"/>
                          <a:ea typeface="+mn-ea"/>
                          <a:cs typeface="+mn-cs"/>
                        </a:rPr>
                        <a:t>64.124</a:t>
                      </a:r>
                      <a:endParaRPr lang="tr-TR" sz="1400" b="0" dirty="0"/>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9953058"/>
                  </a:ext>
                </a:extLst>
              </a:tr>
              <a:tr h="29837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09.02.2024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2.367.722</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77.733</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21.06.2024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2.032.788</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62.541</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030824"/>
                  </a:ext>
                </a:extLst>
              </a:tr>
              <a:tr h="29837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16.02.2024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2.343.176</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76.616</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28.06.2024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2.014.453</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61.975</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131381"/>
                  </a:ext>
                </a:extLst>
              </a:tr>
              <a:tr h="27874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23.02.2024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2.323.860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0" i="0" kern="1200" dirty="0">
                          <a:solidFill>
                            <a:schemeClr val="tx1"/>
                          </a:solidFill>
                          <a:effectLst/>
                          <a:latin typeface="+mn-lt"/>
                          <a:ea typeface="+mn-ea"/>
                          <a:cs typeface="+mn-cs"/>
                        </a:rPr>
                        <a:t>75.274</a:t>
                      </a:r>
                      <a:endParaRPr lang="tr-TR" sz="1400" dirty="0">
                        <a:effectLst/>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05.07.2024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1.991.544</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61.566</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0573799"/>
                  </a:ext>
                </a:extLst>
              </a:tr>
              <a:tr h="29837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01.03.2024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2.311.036</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74.260</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12.07.2024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1.942.615</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59.421</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6371686"/>
                  </a:ext>
                </a:extLst>
              </a:tr>
              <a:tr h="27874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08.03.2024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2.303.686</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tr-TR" sz="1400" dirty="0">
                          <a:effectLst/>
                        </a:rPr>
                        <a:t>72.432</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19.07.2024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1.881.707</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kern="1200" dirty="0">
                          <a:solidFill>
                            <a:schemeClr val="tx1"/>
                          </a:solidFill>
                          <a:effectLst/>
                          <a:latin typeface="+mn-lt"/>
                          <a:ea typeface="+mn-ea"/>
                          <a:cs typeface="+mn-cs"/>
                        </a:rPr>
                        <a:t>57.466</a:t>
                      </a:r>
                      <a:endParaRPr lang="tr-TR" sz="1400" b="1" dirty="0"/>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0043009"/>
                  </a:ext>
                </a:extLst>
              </a:tr>
              <a:tr h="29837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15.03.2024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2.295.571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0" i="0" kern="1200" dirty="0">
                          <a:solidFill>
                            <a:schemeClr val="tx1"/>
                          </a:solidFill>
                          <a:effectLst/>
                          <a:latin typeface="+mn-lt"/>
                          <a:ea typeface="+mn-ea"/>
                          <a:cs typeface="+mn-cs"/>
                        </a:rPr>
                        <a:t>71.610</a:t>
                      </a:r>
                      <a:endParaRPr lang="tr-TR" sz="1400" dirty="0">
                        <a:effectLst/>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26.07.2024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1.832.001</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56.057</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8222636"/>
                  </a:ext>
                </a:extLst>
              </a:tr>
              <a:tr h="29837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22.03.2024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2.288.325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71.788</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02.08.2024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1.767.282</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dirty="0">
                          <a:effectLst/>
                        </a:rPr>
                        <a:t>53.679</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6817185"/>
                  </a:ext>
                </a:extLst>
              </a:tr>
              <a:tr h="298377">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29.03.2024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2.276.522</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tr-TR" sz="1400" dirty="0">
                          <a:effectLst/>
                        </a:rPr>
                        <a:t>70.812</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09.08.2024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1.714.978</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51.594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2902067"/>
                  </a:ext>
                </a:extLst>
              </a:tr>
              <a:tr h="341563">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05.04.2024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2.274.262</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tr-TR" sz="1400" b="0" i="0" kern="1200" dirty="0">
                          <a:solidFill>
                            <a:schemeClr val="tx1"/>
                          </a:solidFill>
                          <a:effectLst/>
                          <a:latin typeface="+mn-lt"/>
                          <a:ea typeface="+mn-ea"/>
                          <a:cs typeface="+mn-cs"/>
                        </a:rPr>
                        <a:t>71.834</a:t>
                      </a:r>
                      <a:endParaRPr lang="tr-TR" sz="1400" dirty="0">
                        <a:effectLst/>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u="none" strike="noStrike" kern="1200" baseline="0" dirty="0">
                          <a:solidFill>
                            <a:schemeClr val="tx1"/>
                          </a:solidFill>
                          <a:latin typeface="Trebuchet MS" panose="020B0603020202020204" pitchFamily="34" charset="0"/>
                          <a:ea typeface="+mn-ea"/>
                          <a:cs typeface="+mn-cs"/>
                        </a:rPr>
                        <a:t>16.08.2024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0" i="0" u="none" strike="noStrike" kern="1200" baseline="0" dirty="0">
                          <a:solidFill>
                            <a:schemeClr val="tx1"/>
                          </a:solidFill>
                          <a:latin typeface="Trebuchet MS" panose="020B0603020202020204" pitchFamily="34" charset="0"/>
                          <a:ea typeface="+mn-ea"/>
                          <a:cs typeface="+mn-cs"/>
                        </a:rPr>
                        <a:t>1.659.744</a:t>
                      </a:r>
                    </a:p>
                  </a:txBody>
                  <a:tcPr marL="4286" marR="4286" marT="42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49.691</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157763"/>
                  </a:ext>
                </a:extLst>
              </a:tr>
              <a:tr h="288194">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12.04.2024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2.270.121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400" b="0" i="0" kern="1200" dirty="0">
                          <a:solidFill>
                            <a:schemeClr val="tx1"/>
                          </a:solidFill>
                          <a:effectLst/>
                          <a:latin typeface="+mn-lt"/>
                          <a:ea typeface="+mn-ea"/>
                          <a:cs typeface="+mn-cs"/>
                        </a:rPr>
                        <a:t>71.330</a:t>
                      </a:r>
                      <a:endParaRPr lang="tr-TR" sz="1400" dirty="0"/>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23.08.2024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1.619.232</a:t>
                      </a:r>
                    </a:p>
                  </a:txBody>
                  <a:tcPr marL="21431" marR="21431" marT="21431" marB="214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kern="1200" dirty="0">
                          <a:solidFill>
                            <a:schemeClr val="tx1"/>
                          </a:solidFill>
                          <a:effectLst/>
                          <a:latin typeface="+mn-lt"/>
                          <a:ea typeface="+mn-ea"/>
                          <a:cs typeface="+mn-cs"/>
                        </a:rPr>
                        <a:t>48.065</a:t>
                      </a:r>
                      <a:endParaRPr lang="tr-TR" sz="1400" b="0" dirty="0"/>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91931"/>
                  </a:ext>
                </a:extLst>
              </a:tr>
              <a:tr h="27474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Trebuchet MS" panose="020B0603020202020204" pitchFamily="34" charset="0"/>
                          <a:ea typeface="+mn-ea"/>
                          <a:cs typeface="+mn-cs"/>
                        </a:rPr>
                        <a:t>19.04.2024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400" b="0" i="0" u="none" strike="noStrike" kern="1200" dirty="0">
                          <a:solidFill>
                            <a:srgbClr val="000000"/>
                          </a:solidFill>
                          <a:effectLst/>
                          <a:latin typeface="Trebuchet MS" panose="020B0603020202020204" pitchFamily="34" charset="0"/>
                          <a:ea typeface="+mn-ea"/>
                          <a:cs typeface="+mn-cs"/>
                        </a:rPr>
                        <a:t>2.266.121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70.148</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29.08.2024</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dirty="0"/>
                        <a:t>1.594.444</a:t>
                      </a:r>
                    </a:p>
                  </a:txBody>
                  <a:tcPr marL="21431" marR="21431" marT="21431" marB="214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0" i="0" kern="1200" dirty="0">
                          <a:solidFill>
                            <a:schemeClr val="tx1"/>
                          </a:solidFill>
                          <a:effectLst/>
                          <a:latin typeface="+mn-lt"/>
                          <a:ea typeface="+mn-ea"/>
                          <a:cs typeface="+mn-cs"/>
                        </a:rPr>
                        <a:t>47.279</a:t>
                      </a:r>
                      <a:endParaRPr lang="tr-TR" sz="1400" b="0" dirty="0"/>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202779"/>
                  </a:ext>
                </a:extLst>
              </a:tr>
            </a:tbl>
          </a:graphicData>
        </a:graphic>
      </p:graphicFrame>
    </p:spTree>
    <p:extLst>
      <p:ext uri="{BB962C8B-B14F-4D97-AF65-F5344CB8AC3E}">
        <p14:creationId xmlns:p14="http://schemas.microsoft.com/office/powerpoint/2010/main" val="36972092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307910" y="132273"/>
            <a:ext cx="8556172" cy="6534341"/>
          </a:xfrm>
          <a:ln w="12700"/>
        </p:spPr>
        <p:style>
          <a:lnRef idx="2">
            <a:schemeClr val="dk1"/>
          </a:lnRef>
          <a:fillRef idx="1">
            <a:schemeClr val="lt1"/>
          </a:fillRef>
          <a:effectRef idx="0">
            <a:schemeClr val="dk1"/>
          </a:effectRef>
          <a:fontRef idx="minor">
            <a:schemeClr val="dk1"/>
          </a:fontRef>
        </p:style>
        <p:txBody>
          <a:bodyPr vert="horz" lIns="68580" tIns="34290" rIns="68580" bIns="34290" rtlCol="0" anchor="t">
            <a:normAutofit/>
          </a:bodyPr>
          <a:lstStyle/>
          <a:p>
            <a:pPr marL="289084" indent="-289084" algn="ctr">
              <a:spcBef>
                <a:spcPts val="0"/>
              </a:spcBef>
              <a:buNone/>
            </a:pPr>
            <a:r>
              <a:rPr lang="tr-TR" sz="1600" b="1" dirty="0">
                <a:solidFill>
                  <a:prstClr val="black"/>
                </a:solidFill>
              </a:rPr>
              <a:t>KUR KORUMALI TL MEVDUAT HESABI</a:t>
            </a:r>
          </a:p>
          <a:p>
            <a:pPr marL="289084" indent="-289084" algn="ctr">
              <a:spcBef>
                <a:spcPts val="0"/>
              </a:spcBef>
              <a:buNone/>
            </a:pPr>
            <a:r>
              <a:rPr lang="tr-TR" sz="1600" b="1" dirty="0">
                <a:solidFill>
                  <a:prstClr val="black"/>
                </a:solidFill>
              </a:rPr>
              <a:t>TOPLAM TUTAR (MİLYON TL)</a:t>
            </a:r>
            <a:endParaRPr lang="tr-TR" sz="1600" b="1" dirty="0">
              <a:latin typeface="Times New Roman" pitchFamily="18" charset="0"/>
              <a:cs typeface="Times New Roman" pitchFamily="18" charset="0"/>
            </a:endParaRPr>
          </a:p>
          <a:p>
            <a:pPr marL="289084" indent="-289084" algn="ctr">
              <a:spcBef>
                <a:spcPts val="0"/>
              </a:spcBef>
              <a:buNone/>
            </a:pPr>
            <a:r>
              <a:rPr lang="tr-TR" sz="1600" b="1" dirty="0">
                <a:latin typeface="Times New Roman"/>
                <a:cs typeface="Times New Roman"/>
              </a:rPr>
              <a:t>(Kaynak: 3 Temmuz 2025 </a:t>
            </a:r>
            <a:r>
              <a:rPr lang="tr-TR" sz="1600" b="1" dirty="0">
                <a:latin typeface="Times New Roman"/>
                <a:cs typeface="Times New Roman"/>
                <a:hlinkClick r:id="rId3"/>
              </a:rPr>
              <a:t>www.bddk.org.tr</a:t>
            </a:r>
            <a:r>
              <a:rPr lang="tr-TR" sz="1600" b="1" dirty="0">
                <a:latin typeface="Times New Roman"/>
                <a:cs typeface="Times New Roman"/>
              </a:rPr>
              <a:t> )</a:t>
            </a:r>
          </a:p>
          <a:p>
            <a:pPr marL="289084" indent="-289084" algn="ctr">
              <a:spcBef>
                <a:spcPts val="0"/>
              </a:spcBef>
              <a:buNone/>
            </a:pPr>
            <a:endParaRPr lang="tr-TR" sz="1013" dirty="0">
              <a:latin typeface="Times New Roman" pitchFamily="18" charset="0"/>
              <a:cs typeface="Times New Roman" pitchFamily="18" charset="0"/>
            </a:endParaRPr>
          </a:p>
        </p:txBody>
      </p:sp>
      <p:graphicFrame>
        <p:nvGraphicFramePr>
          <p:cNvPr id="5" name="4 Tablo"/>
          <p:cNvGraphicFramePr>
            <a:graphicFrameLocks noGrp="1"/>
          </p:cNvGraphicFramePr>
          <p:nvPr>
            <p:extLst>
              <p:ext uri="{D42A27DB-BD31-4B8C-83A1-F6EECF244321}">
                <p14:modId xmlns:p14="http://schemas.microsoft.com/office/powerpoint/2010/main" val="3498217940"/>
              </p:ext>
            </p:extLst>
          </p:nvPr>
        </p:nvGraphicFramePr>
        <p:xfrm>
          <a:off x="307910" y="1054358"/>
          <a:ext cx="8556172" cy="5612450"/>
        </p:xfrm>
        <a:graphic>
          <a:graphicData uri="http://schemas.openxmlformats.org/drawingml/2006/table">
            <a:tbl>
              <a:tblPr/>
              <a:tblGrid>
                <a:gridCol w="1454047">
                  <a:extLst>
                    <a:ext uri="{9D8B030D-6E8A-4147-A177-3AD203B41FA5}">
                      <a16:colId xmlns:a16="http://schemas.microsoft.com/office/drawing/2014/main" val="20000"/>
                    </a:ext>
                  </a:extLst>
                </a:gridCol>
                <a:gridCol w="1357288">
                  <a:extLst>
                    <a:ext uri="{9D8B030D-6E8A-4147-A177-3AD203B41FA5}">
                      <a16:colId xmlns:a16="http://schemas.microsoft.com/office/drawing/2014/main" val="20005"/>
                    </a:ext>
                  </a:extLst>
                </a:gridCol>
                <a:gridCol w="1536350">
                  <a:extLst>
                    <a:ext uri="{9D8B030D-6E8A-4147-A177-3AD203B41FA5}">
                      <a16:colId xmlns:a16="http://schemas.microsoft.com/office/drawing/2014/main" val="20001"/>
                    </a:ext>
                  </a:extLst>
                </a:gridCol>
                <a:gridCol w="1431711">
                  <a:extLst>
                    <a:ext uri="{9D8B030D-6E8A-4147-A177-3AD203B41FA5}">
                      <a16:colId xmlns:a16="http://schemas.microsoft.com/office/drawing/2014/main" val="20002"/>
                    </a:ext>
                  </a:extLst>
                </a:gridCol>
                <a:gridCol w="1559729">
                  <a:extLst>
                    <a:ext uri="{9D8B030D-6E8A-4147-A177-3AD203B41FA5}">
                      <a16:colId xmlns:a16="http://schemas.microsoft.com/office/drawing/2014/main" val="20003"/>
                    </a:ext>
                  </a:extLst>
                </a:gridCol>
                <a:gridCol w="1217047">
                  <a:extLst>
                    <a:ext uri="{9D8B030D-6E8A-4147-A177-3AD203B41FA5}">
                      <a16:colId xmlns:a16="http://schemas.microsoft.com/office/drawing/2014/main" val="20004"/>
                    </a:ext>
                  </a:extLst>
                </a:gridCol>
              </a:tblGrid>
              <a:tr h="365573">
                <a:tc>
                  <a:txBody>
                    <a:bodyPr/>
                    <a:lstStyle/>
                    <a:p>
                      <a:pPr algn="ctr" fontAlgn="ctr"/>
                      <a:r>
                        <a:rPr lang="tr-TR" sz="1200" b="1" i="0" u="none" strike="noStrike" baseline="0" dirty="0">
                          <a:solidFill>
                            <a:srgbClr val="000000"/>
                          </a:solidFill>
                          <a:latin typeface="Times New Roman" panose="02020603050405020304" pitchFamily="18" charset="0"/>
                          <a:cs typeface="Times New Roman" panose="02020603050405020304" pitchFamily="18" charset="0"/>
                        </a:rPr>
                        <a:t>TARİH</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200" b="1" i="0" u="none" strike="noStrike" baseline="0" dirty="0">
                          <a:solidFill>
                            <a:srgbClr val="000000"/>
                          </a:solidFill>
                          <a:latin typeface="Times New Roman" panose="02020603050405020304" pitchFamily="18" charset="0"/>
                          <a:cs typeface="Times New Roman" panose="02020603050405020304" pitchFamily="18" charset="0"/>
                        </a:rPr>
                        <a:t>TOPLAM TUTAR TL</a:t>
                      </a:r>
                    </a:p>
                  </a:txBody>
                  <a:tcPr marL="0" marR="0" marT="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1" i="0" u="none" strike="noStrike" baseline="0" dirty="0">
                          <a:solidFill>
                            <a:srgbClr val="000000"/>
                          </a:solidFill>
                          <a:latin typeface="Times New Roman" panose="02020603050405020304" pitchFamily="18" charset="0"/>
                          <a:cs typeface="Times New Roman" panose="02020603050405020304" pitchFamily="18" charset="0"/>
                        </a:rPr>
                        <a:t>TOPLAM TUTAR DOLAR</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200" b="1" i="0" u="none" strike="noStrike" baseline="0" dirty="0">
                          <a:solidFill>
                            <a:srgbClr val="000000"/>
                          </a:solidFill>
                          <a:latin typeface="Times New Roman" panose="02020603050405020304" pitchFamily="18" charset="0"/>
                          <a:cs typeface="Times New Roman" panose="02020603050405020304" pitchFamily="18" charset="0"/>
                        </a:rPr>
                        <a:t>TARİH</a:t>
                      </a:r>
                    </a:p>
                  </a:txBody>
                  <a:tcPr marL="0" marR="0" marT="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200" b="1" i="0" u="none" strike="noStrike" baseline="0" dirty="0">
                          <a:solidFill>
                            <a:srgbClr val="000000"/>
                          </a:solidFill>
                          <a:latin typeface="Times New Roman" panose="02020603050405020304" pitchFamily="18" charset="0"/>
                          <a:cs typeface="Times New Roman" panose="02020603050405020304" pitchFamily="18" charset="0"/>
                        </a:rPr>
                        <a:t>TOPLAM  TUTAR      TL</a:t>
                      </a:r>
                    </a:p>
                  </a:txBody>
                  <a:tcPr marL="0" marR="0" marT="0"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ctr"/>
                      <a:r>
                        <a:rPr lang="tr-TR" sz="1200" b="1" i="0" u="none" strike="noStrike" baseline="0" dirty="0">
                          <a:solidFill>
                            <a:srgbClr val="000000"/>
                          </a:solidFill>
                          <a:latin typeface="Times New Roman" panose="02020603050405020304" pitchFamily="18" charset="0"/>
                          <a:cs typeface="Times New Roman" panose="02020603050405020304" pitchFamily="18" charset="0"/>
                        </a:rPr>
                        <a:t>TOPLAM TUTAR DOLAR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2"/>
                  </a:ext>
                </a:extLst>
              </a:tr>
              <a:tr h="218240">
                <a:tc>
                  <a:txBody>
                    <a:bodyPr/>
                    <a:lstStyle/>
                    <a:p>
                      <a:pPr algn="ctr"/>
                      <a:r>
                        <a:rPr lang="tr-TR" sz="1400" b="1" dirty="0"/>
                        <a:t>06.09.2024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1.574.752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kern="1200" dirty="0">
                          <a:solidFill>
                            <a:schemeClr val="tx1"/>
                          </a:solidFill>
                          <a:effectLst/>
                          <a:latin typeface="+mn-lt"/>
                          <a:ea typeface="+mn-ea"/>
                          <a:cs typeface="+mn-cs"/>
                        </a:rPr>
                        <a:t>46.725</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14.02.2025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919.592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25.554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18240">
                <a:tc>
                  <a:txBody>
                    <a:bodyPr/>
                    <a:lstStyle/>
                    <a:p>
                      <a:pPr algn="ctr"/>
                      <a:r>
                        <a:rPr lang="tr-TR" sz="1400" b="1" dirty="0"/>
                        <a:t>13.09.2024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1.564.311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kern="1200" dirty="0">
                          <a:solidFill>
                            <a:schemeClr val="tx1"/>
                          </a:solidFill>
                          <a:effectLst/>
                          <a:latin typeface="+mn-lt"/>
                          <a:ea typeface="+mn-ea"/>
                          <a:cs typeface="+mn-cs"/>
                        </a:rPr>
                        <a:t>46.526</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21.02.2025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879.343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24.294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3209499"/>
                  </a:ext>
                </a:extLst>
              </a:tr>
              <a:tr h="230410">
                <a:tc>
                  <a:txBody>
                    <a:bodyPr/>
                    <a:lstStyle/>
                    <a:p>
                      <a:pPr algn="ctr"/>
                      <a:r>
                        <a:rPr lang="tr-TR" sz="1400" b="1" dirty="0"/>
                        <a:t>20.09.2024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1.533.931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45.406</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28.02.2025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846.578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23.333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3462975"/>
                  </a:ext>
                </a:extLst>
              </a:tr>
              <a:tr h="230410">
                <a:tc>
                  <a:txBody>
                    <a:bodyPr/>
                    <a:lstStyle/>
                    <a:p>
                      <a:pPr algn="ctr"/>
                      <a:r>
                        <a:rPr lang="tr-TR" sz="1400" b="1" dirty="0"/>
                        <a:t>27.09.2024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u="none" strike="noStrike" kern="1200" dirty="0">
                          <a:solidFill>
                            <a:schemeClr val="tx1"/>
                          </a:solidFill>
                          <a:effectLst/>
                          <a:latin typeface="+mn-lt"/>
                          <a:ea typeface="+mn-ea"/>
                          <a:cs typeface="+mn-cs"/>
                        </a:rPr>
                        <a:t>1.511.744</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44.643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07.03.2025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825.410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22.790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6126662"/>
                  </a:ext>
                </a:extLst>
              </a:tr>
              <a:tr h="230410">
                <a:tc>
                  <a:txBody>
                    <a:bodyPr/>
                    <a:lstStyle/>
                    <a:p>
                      <a:pPr algn="ctr"/>
                      <a:r>
                        <a:rPr lang="tr-TR" sz="1400" b="1" dirty="0"/>
                        <a:t>04.10.2024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u="none" strike="noStrike" kern="1200" dirty="0">
                          <a:solidFill>
                            <a:schemeClr val="tx1"/>
                          </a:solidFill>
                          <a:effectLst/>
                          <a:latin typeface="+mn-lt"/>
                          <a:ea typeface="+mn-ea"/>
                          <a:cs typeface="+mn-cs"/>
                        </a:rPr>
                        <a:t>1.490.696</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kern="1200" dirty="0">
                          <a:solidFill>
                            <a:schemeClr val="tx1"/>
                          </a:solidFill>
                          <a:effectLst/>
                          <a:latin typeface="+mn-lt"/>
                          <a:ea typeface="+mn-ea"/>
                          <a:cs typeface="+mn-cs"/>
                        </a:rPr>
                        <a:t>43.928</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14.03.2025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798.817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21.918</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1256307"/>
                  </a:ext>
                </a:extLst>
              </a:tr>
              <a:tr h="230410">
                <a:tc>
                  <a:txBody>
                    <a:bodyPr/>
                    <a:lstStyle/>
                    <a:p>
                      <a:pPr algn="ctr"/>
                      <a:r>
                        <a:rPr lang="tr-TR" sz="1400" b="1" dirty="0"/>
                        <a:t>11.10.2024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u="none" strike="noStrike" kern="1200" dirty="0">
                          <a:solidFill>
                            <a:schemeClr val="tx1"/>
                          </a:solidFill>
                          <a:effectLst/>
                          <a:latin typeface="+mn-lt"/>
                          <a:ea typeface="+mn-ea"/>
                          <a:cs typeface="+mn-cs"/>
                        </a:rPr>
                        <a:t>1.470.519</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kern="1200" dirty="0">
                          <a:solidFill>
                            <a:schemeClr val="tx1"/>
                          </a:solidFill>
                          <a:effectLst/>
                          <a:latin typeface="+mn-lt"/>
                          <a:ea typeface="+mn-ea"/>
                          <a:cs typeface="+mn-cs"/>
                        </a:rPr>
                        <a:t>43.297</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21.03.2025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779.004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20.632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9953058"/>
                  </a:ext>
                </a:extLst>
              </a:tr>
              <a:tr h="218240">
                <a:tc>
                  <a:txBody>
                    <a:bodyPr/>
                    <a:lstStyle/>
                    <a:p>
                      <a:pPr algn="ctr"/>
                      <a:r>
                        <a:rPr lang="tr-TR" sz="1400" b="1" dirty="0"/>
                        <a:t>18.10.2024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u="none" strike="noStrike" kern="1200" dirty="0">
                          <a:solidFill>
                            <a:schemeClr val="tx1"/>
                          </a:solidFill>
                          <a:effectLst/>
                          <a:latin typeface="+mn-lt"/>
                          <a:ea typeface="+mn-ea"/>
                          <a:cs typeface="+mn-cs"/>
                        </a:rPr>
                        <a:t>1.412.183</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kern="1200" dirty="0">
                          <a:solidFill>
                            <a:schemeClr val="tx1"/>
                          </a:solidFill>
                          <a:effectLst/>
                          <a:latin typeface="+mn-lt"/>
                          <a:ea typeface="+mn-ea"/>
                          <a:cs typeface="+mn-cs"/>
                        </a:rPr>
                        <a:t>41.598</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28.03.2025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758.446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20.113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030824"/>
                  </a:ext>
                </a:extLst>
              </a:tr>
              <a:tr h="218240">
                <a:tc>
                  <a:txBody>
                    <a:bodyPr/>
                    <a:lstStyle/>
                    <a:p>
                      <a:pPr algn="ctr"/>
                      <a:r>
                        <a:rPr lang="tr-TR" sz="1400" b="1" dirty="0"/>
                        <a:t>25.10.2024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u="none" strike="noStrike" kern="1200" dirty="0">
                          <a:solidFill>
                            <a:schemeClr val="tx1"/>
                          </a:solidFill>
                          <a:effectLst/>
                          <a:latin typeface="+mn-lt"/>
                          <a:ea typeface="+mn-ea"/>
                          <a:cs typeface="+mn-cs"/>
                        </a:rPr>
                        <a:t>1.374.965</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40.464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04.04.2025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744.292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solidFill>
                            <a:schemeClr val="tx1"/>
                          </a:solidFill>
                        </a:rPr>
                        <a:t>19.711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131381"/>
                  </a:ext>
                </a:extLst>
              </a:tr>
              <a:tr h="230410">
                <a:tc>
                  <a:txBody>
                    <a:bodyPr/>
                    <a:lstStyle/>
                    <a:p>
                      <a:pPr algn="ctr"/>
                      <a:r>
                        <a:rPr lang="tr-TR" sz="1400" b="1" dirty="0"/>
                        <a:t>01.11.2024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i="0" u="none" strike="noStrike" kern="1200" dirty="0">
                          <a:solidFill>
                            <a:schemeClr val="tx1"/>
                          </a:solidFill>
                          <a:effectLst/>
                          <a:latin typeface="+mn-lt"/>
                          <a:ea typeface="+mn-ea"/>
                          <a:cs typeface="+mn-cs"/>
                        </a:rPr>
                        <a:t>1.338.568</a:t>
                      </a:r>
                      <a:endParaRPr lang="tr-TR" sz="140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39.340</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11.04.2025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728.090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solidFill>
                            <a:schemeClr val="tx1"/>
                          </a:solidFill>
                          <a:effectLst/>
                          <a:latin typeface="+mj-lt"/>
                        </a:rPr>
                        <a:t>19.239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0573799"/>
                  </a:ext>
                </a:extLst>
              </a:tr>
              <a:tr h="230410">
                <a:tc>
                  <a:txBody>
                    <a:bodyPr/>
                    <a:lstStyle/>
                    <a:p>
                      <a:pPr algn="ctr"/>
                      <a:r>
                        <a:rPr lang="tr-TR" sz="1400" b="1" dirty="0"/>
                        <a:t>08.11.2024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1.289.581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37.875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18.04.2025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706.585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solidFill>
                            <a:schemeClr val="tx1"/>
                          </a:solidFill>
                          <a:effectLst/>
                          <a:latin typeface="+mj-lt"/>
                        </a:rPr>
                        <a:t>18.618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6371686"/>
                  </a:ext>
                </a:extLst>
              </a:tr>
              <a:tr h="230410">
                <a:tc>
                  <a:txBody>
                    <a:bodyPr/>
                    <a:lstStyle/>
                    <a:p>
                      <a:pPr algn="ctr"/>
                      <a:r>
                        <a:rPr lang="tr-TR" sz="1400" b="1" dirty="0"/>
                        <a:t>15.11.2024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1.250.244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36.642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25.04.2025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685.155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17.937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0043009"/>
                  </a:ext>
                </a:extLst>
              </a:tr>
              <a:tr h="246636">
                <a:tc>
                  <a:txBody>
                    <a:bodyPr/>
                    <a:lstStyle/>
                    <a:p>
                      <a:pPr algn="ctr"/>
                      <a:r>
                        <a:rPr lang="tr-TR" sz="1400" b="1" dirty="0"/>
                        <a:t>22.11.2024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1.223.998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solidFill>
                            <a:schemeClr val="tx1"/>
                          </a:solidFill>
                        </a:rPr>
                        <a:t>35.737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02.05.2025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659.723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17.210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8222636"/>
                  </a:ext>
                </a:extLst>
              </a:tr>
              <a:tr h="246636">
                <a:tc>
                  <a:txBody>
                    <a:bodyPr/>
                    <a:lstStyle/>
                    <a:p>
                      <a:pPr algn="ctr"/>
                      <a:r>
                        <a:rPr lang="tr-TR" sz="1400" b="1" dirty="0"/>
                        <a:t>29.11.2024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1.198.219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solidFill>
                            <a:schemeClr val="tx1"/>
                          </a:solidFill>
                          <a:effectLst/>
                        </a:rPr>
                        <a:t>34.855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09.05.2025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625.886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16.247</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6817185"/>
                  </a:ext>
                </a:extLst>
              </a:tr>
              <a:tr h="246636">
                <a:tc>
                  <a:txBody>
                    <a:bodyPr/>
                    <a:lstStyle/>
                    <a:p>
                      <a:pPr algn="ctr"/>
                      <a:r>
                        <a:rPr lang="tr-TR" sz="1400" b="1" dirty="0"/>
                        <a:t>06.12.2024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1.184.676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solidFill>
                            <a:schemeClr val="tx1"/>
                          </a:solidFill>
                          <a:effectLst/>
                        </a:rPr>
                        <a:t>34.346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16.05.2025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596.087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solidFill>
                            <a:schemeClr val="tx1"/>
                          </a:solidFill>
                        </a:rPr>
                        <a:t>15.453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2902067"/>
                  </a:ext>
                </a:extLst>
              </a:tr>
              <a:tr h="246636">
                <a:tc>
                  <a:txBody>
                    <a:bodyPr/>
                    <a:lstStyle/>
                    <a:p>
                      <a:pPr algn="ctr"/>
                      <a:r>
                        <a:rPr lang="tr-TR" sz="1400" b="1" i="0" u="none" strike="noStrike" kern="1200" baseline="0" dirty="0">
                          <a:solidFill>
                            <a:schemeClr val="tx1"/>
                          </a:solidFill>
                          <a:latin typeface="+mj-lt"/>
                          <a:ea typeface="+mn-ea"/>
                          <a:cs typeface="+mn-cs"/>
                        </a:rPr>
                        <a:t>13.12.2024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kern="1200" baseline="0" dirty="0">
                          <a:solidFill>
                            <a:schemeClr val="tx1"/>
                          </a:solidFill>
                          <a:latin typeface="+mj-lt"/>
                          <a:ea typeface="+mn-ea"/>
                          <a:cs typeface="+mn-cs"/>
                        </a:rPr>
                        <a:t>1.169.517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33.755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23.05.2025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584.658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solidFill>
                            <a:schemeClr val="tx1"/>
                          </a:solidFill>
                          <a:effectLst/>
                          <a:latin typeface="+mj-lt"/>
                        </a:rPr>
                        <a:t>15.076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7157763"/>
                  </a:ext>
                </a:extLst>
              </a:tr>
              <a:tr h="246636">
                <a:tc>
                  <a:txBody>
                    <a:bodyPr/>
                    <a:lstStyle/>
                    <a:p>
                      <a:pPr algn="ctr"/>
                      <a:r>
                        <a:rPr lang="tr-TR" sz="1400" b="1" i="0" u="none" strike="noStrike" kern="1200" baseline="0" dirty="0">
                          <a:solidFill>
                            <a:schemeClr val="tx1"/>
                          </a:solidFill>
                          <a:latin typeface="+mj-lt"/>
                          <a:ea typeface="+mn-ea"/>
                          <a:cs typeface="+mn-cs"/>
                        </a:rPr>
                        <a:t>20.12.2024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kern="1200" dirty="0">
                          <a:solidFill>
                            <a:srgbClr val="000000"/>
                          </a:solidFill>
                          <a:effectLst/>
                          <a:latin typeface="+mj-lt"/>
                          <a:ea typeface="+mn-ea"/>
                          <a:cs typeface="+mn-cs"/>
                        </a:rPr>
                        <a:t>1.153.481</a:t>
                      </a:r>
                      <a:endParaRPr lang="tr-TR" sz="1400" b="1" i="0" u="none" strike="noStrike" kern="1200" baseline="0" dirty="0">
                        <a:solidFill>
                          <a:schemeClr val="tx1"/>
                        </a:solidFill>
                        <a:latin typeface="+mj-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33.077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30.05.2025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576.225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solidFill>
                            <a:schemeClr val="tx1"/>
                          </a:solidFill>
                          <a:effectLst/>
                          <a:latin typeface="+mj-lt"/>
                        </a:rPr>
                        <a:t>14.770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291931"/>
                  </a:ext>
                </a:extLst>
              </a:tr>
              <a:tr h="218240">
                <a:tc>
                  <a:txBody>
                    <a:bodyPr/>
                    <a:lstStyle/>
                    <a:p>
                      <a:pPr algn="ctr"/>
                      <a:r>
                        <a:rPr lang="tr-TR" sz="1400" b="1" i="0" u="none" strike="noStrike" kern="1200" baseline="0" dirty="0">
                          <a:solidFill>
                            <a:schemeClr val="tx1"/>
                          </a:solidFill>
                          <a:latin typeface="+mj-lt"/>
                          <a:ea typeface="+mn-ea"/>
                          <a:cs typeface="+mn-cs"/>
                        </a:rPr>
                        <a:t>27.12.2024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kern="1200" baseline="0" dirty="0">
                          <a:solidFill>
                            <a:schemeClr val="tx1"/>
                          </a:solidFill>
                          <a:latin typeface="+mj-lt"/>
                          <a:ea typeface="+mn-ea"/>
                          <a:cs typeface="+mn-cs"/>
                        </a:rPr>
                        <a:t>1.129.899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32.360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05.06.2025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571.515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14.651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202779"/>
                  </a:ext>
                </a:extLst>
              </a:tr>
              <a:tr h="218240">
                <a:tc>
                  <a:txBody>
                    <a:bodyPr/>
                    <a:lstStyle/>
                    <a:p>
                      <a:pPr algn="ctr"/>
                      <a:r>
                        <a:rPr lang="tr-TR" sz="1400" b="1" dirty="0"/>
                        <a:t>03.01.2025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1.108.810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31.616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13.06.2025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566.320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14.444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2891577"/>
                  </a:ext>
                </a:extLst>
              </a:tr>
              <a:tr h="218240">
                <a:tc>
                  <a:txBody>
                    <a:bodyPr/>
                    <a:lstStyle/>
                    <a:p>
                      <a:pPr algn="ctr"/>
                      <a:r>
                        <a:rPr lang="tr-TR" sz="1400" b="1" dirty="0"/>
                        <a:t>10.01.2025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1.085.574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30.915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20.06.2025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559.323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14.172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3465475"/>
                  </a:ext>
                </a:extLst>
              </a:tr>
              <a:tr h="218240">
                <a:tc>
                  <a:txBody>
                    <a:bodyPr/>
                    <a:lstStyle/>
                    <a:p>
                      <a:pPr algn="ctr"/>
                      <a:r>
                        <a:rPr lang="tr-TR" sz="1400" b="1" dirty="0"/>
                        <a:t>17.01.2025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1.047.475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29.734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latin typeface="+mj-lt"/>
                        </a:rPr>
                        <a:t>27.06.2025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latin typeface="+mj-lt"/>
                        </a:rPr>
                        <a:t>543.826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b="1" dirty="0">
                          <a:latin typeface="+mj-lt"/>
                        </a:rPr>
                        <a:t>13.707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69712472"/>
                  </a:ext>
                </a:extLst>
              </a:tr>
              <a:tr h="218240">
                <a:tc>
                  <a:txBody>
                    <a:bodyPr/>
                    <a:lstStyle/>
                    <a:p>
                      <a:pPr algn="ctr"/>
                      <a:r>
                        <a:rPr lang="tr-TR" sz="1400" b="1" dirty="0"/>
                        <a:t>24.01.2025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1.021.441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28.865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1164199"/>
                  </a:ext>
                </a:extLst>
              </a:tr>
              <a:tr h="218240">
                <a:tc>
                  <a:txBody>
                    <a:bodyPr/>
                    <a:lstStyle/>
                    <a:p>
                      <a:pPr algn="ctr"/>
                      <a:r>
                        <a:rPr lang="tr-TR" sz="1400" b="1" dirty="0"/>
                        <a:t>31.01.2025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996.190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28.021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3871998"/>
                  </a:ext>
                </a:extLst>
              </a:tr>
              <a:tr h="218240">
                <a:tc>
                  <a:txBody>
                    <a:bodyPr/>
                    <a:lstStyle/>
                    <a:p>
                      <a:pPr algn="ctr"/>
                      <a:r>
                        <a:rPr lang="tr-TR" sz="1400" b="1" dirty="0"/>
                        <a:t>07.02.2025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tr-TR" sz="1400" b="1" dirty="0"/>
                        <a:t>966.022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tr-TR" sz="1400" b="1" dirty="0">
                          <a:effectLst/>
                        </a:rPr>
                        <a:t>27.004</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tr-TR" sz="1400" b="1" dirty="0">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3451196"/>
                  </a:ext>
                </a:extLst>
              </a:tr>
            </a:tbl>
          </a:graphicData>
        </a:graphic>
      </p:graphicFrame>
    </p:spTree>
    <p:extLst>
      <p:ext uri="{BB962C8B-B14F-4D97-AF65-F5344CB8AC3E}">
        <p14:creationId xmlns:p14="http://schemas.microsoft.com/office/powerpoint/2010/main" val="4968406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05696-D97A-1D9B-59E4-32BDBFC77543}"/>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FC022B5F-13A9-1F73-8063-ED7F60B80615}"/>
              </a:ext>
            </a:extLst>
          </p:cNvPr>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sz="3600"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TÜRKİYE’DE </a:t>
            </a:r>
          </a:p>
          <a:p>
            <a:pPr marL="457200" indent="-457200" algn="ctr" fontAlgn="base">
              <a:buClrTx/>
              <a:buNone/>
            </a:pPr>
            <a:r>
              <a:rPr lang="tr-TR" sz="3600" b="1" dirty="0">
                <a:latin typeface="Times New Roman" pitchFamily="18" charset="0"/>
                <a:cs typeface="Times New Roman" pitchFamily="18" charset="0"/>
              </a:rPr>
              <a:t>YERLEŞİKLERİN </a:t>
            </a:r>
          </a:p>
          <a:p>
            <a:pPr marL="457200" indent="-457200" algn="ctr" fontAlgn="base">
              <a:buClrTx/>
              <a:buNone/>
            </a:pPr>
            <a:r>
              <a:rPr lang="tr-TR" sz="3600" b="1" dirty="0">
                <a:latin typeface="Times New Roman" pitchFamily="18" charset="0"/>
                <a:cs typeface="Times New Roman" pitchFamily="18" charset="0"/>
              </a:rPr>
              <a:t>TOPLAM DÖVİZ MEVDUAT HESABI</a:t>
            </a:r>
          </a:p>
        </p:txBody>
      </p:sp>
    </p:spTree>
    <p:extLst>
      <p:ext uri="{BB962C8B-B14F-4D97-AF65-F5344CB8AC3E}">
        <p14:creationId xmlns:p14="http://schemas.microsoft.com/office/powerpoint/2010/main" val="3637310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0000" y="0"/>
            <a:ext cx="8820000" cy="6858000"/>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000" b="1" dirty="0">
                <a:latin typeface="Times New Roman" pitchFamily="18" charset="0"/>
                <a:cs typeface="Times New Roman" pitchFamily="18" charset="0"/>
              </a:rPr>
              <a:t>5- TÜRKİYE’DE YERLEŞİKLERİN TOPLAM DÖVİZ  MEVDUAT HESABI (Kaynak: 11 Ağustos 2022 </a:t>
            </a:r>
            <a:r>
              <a:rPr lang="tr-TR" sz="2000" b="1" dirty="0">
                <a:hlinkClick r:id="rId2"/>
              </a:rPr>
              <a:t>www.tcmb.gov.tr</a:t>
            </a:r>
            <a:r>
              <a:rPr lang="tr-TR" sz="2000" b="1" dirty="0">
                <a:latin typeface="Times New Roman" pitchFamily="18" charset="0"/>
                <a:cs typeface="Times New Roman" pitchFamily="18" charset="0"/>
              </a:rPr>
              <a:t> )</a:t>
            </a:r>
            <a:endParaRPr lang="tr-TR" sz="2000" dirty="0">
              <a:latin typeface="Times New Roman" pitchFamily="18" charset="0"/>
              <a:cs typeface="Times New Roman" pitchFamily="18" charset="0"/>
            </a:endParaRPr>
          </a:p>
        </p:txBody>
      </p:sp>
      <p:graphicFrame>
        <p:nvGraphicFramePr>
          <p:cNvPr id="7" name="6 Tablo"/>
          <p:cNvGraphicFramePr>
            <a:graphicFrameLocks noGrp="1"/>
          </p:cNvGraphicFramePr>
          <p:nvPr>
            <p:extLst>
              <p:ext uri="{D42A27DB-BD31-4B8C-83A1-F6EECF244321}">
                <p14:modId xmlns:p14="http://schemas.microsoft.com/office/powerpoint/2010/main" val="1586709513"/>
              </p:ext>
            </p:extLst>
          </p:nvPr>
        </p:nvGraphicFramePr>
        <p:xfrm>
          <a:off x="244929" y="690551"/>
          <a:ext cx="8714433" cy="6018748"/>
        </p:xfrm>
        <a:graphic>
          <a:graphicData uri="http://schemas.openxmlformats.org/drawingml/2006/table">
            <a:tbl>
              <a:tblPr/>
              <a:tblGrid>
                <a:gridCol w="1339863">
                  <a:extLst>
                    <a:ext uri="{9D8B030D-6E8A-4147-A177-3AD203B41FA5}">
                      <a16:colId xmlns:a16="http://schemas.microsoft.com/office/drawing/2014/main" val="20001"/>
                    </a:ext>
                  </a:extLst>
                </a:gridCol>
                <a:gridCol w="1080163">
                  <a:extLst>
                    <a:ext uri="{9D8B030D-6E8A-4147-A177-3AD203B41FA5}">
                      <a16:colId xmlns:a16="http://schemas.microsoft.com/office/drawing/2014/main" val="20002"/>
                    </a:ext>
                  </a:extLst>
                </a:gridCol>
                <a:gridCol w="1096397">
                  <a:extLst>
                    <a:ext uri="{9D8B030D-6E8A-4147-A177-3AD203B41FA5}">
                      <a16:colId xmlns:a16="http://schemas.microsoft.com/office/drawing/2014/main" val="20004"/>
                    </a:ext>
                  </a:extLst>
                </a:gridCol>
                <a:gridCol w="979714">
                  <a:extLst>
                    <a:ext uri="{9D8B030D-6E8A-4147-A177-3AD203B41FA5}">
                      <a16:colId xmlns:a16="http://schemas.microsoft.com/office/drawing/2014/main" val="20005"/>
                    </a:ext>
                  </a:extLst>
                </a:gridCol>
                <a:gridCol w="1443834">
                  <a:extLst>
                    <a:ext uri="{9D8B030D-6E8A-4147-A177-3AD203B41FA5}">
                      <a16:colId xmlns:a16="http://schemas.microsoft.com/office/drawing/2014/main" val="20006"/>
                    </a:ext>
                  </a:extLst>
                </a:gridCol>
                <a:gridCol w="840157">
                  <a:extLst>
                    <a:ext uri="{9D8B030D-6E8A-4147-A177-3AD203B41FA5}">
                      <a16:colId xmlns:a16="http://schemas.microsoft.com/office/drawing/2014/main" val="20007"/>
                    </a:ext>
                  </a:extLst>
                </a:gridCol>
                <a:gridCol w="1011115">
                  <a:extLst>
                    <a:ext uri="{9D8B030D-6E8A-4147-A177-3AD203B41FA5}">
                      <a16:colId xmlns:a16="http://schemas.microsoft.com/office/drawing/2014/main" val="20008"/>
                    </a:ext>
                  </a:extLst>
                </a:gridCol>
                <a:gridCol w="923190">
                  <a:extLst>
                    <a:ext uri="{9D8B030D-6E8A-4147-A177-3AD203B41FA5}">
                      <a16:colId xmlns:a16="http://schemas.microsoft.com/office/drawing/2014/main" val="20009"/>
                    </a:ext>
                  </a:extLst>
                </a:gridCol>
              </a:tblGrid>
              <a:tr h="303748">
                <a:tc>
                  <a:txBody>
                    <a:bodyPr/>
                    <a:lstStyle/>
                    <a:p>
                      <a:pPr marL="0" algn="ctr" defTabSz="914400" rtl="0" eaLnBrk="1" fontAlgn="ctr" latinLnBrk="0" hangingPunct="1"/>
                      <a:r>
                        <a:rPr lang="tr-TR" sz="1500" b="1" i="0" u="none" strike="noStrike" kern="1200" dirty="0">
                          <a:solidFill>
                            <a:srgbClr val="000000"/>
                          </a:solidFill>
                          <a:latin typeface="+mn-lt"/>
                          <a:ea typeface="+mn-ea"/>
                          <a:cs typeface="+mn-cs"/>
                        </a:rPr>
                        <a:t>HAFTA</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marL="0" algn="ctr" defTabSz="914400" rtl="0" eaLnBrk="1" fontAlgn="ctr" latinLnBrk="0" hangingPunct="1"/>
                      <a:r>
                        <a:rPr lang="tr-TR" sz="1500" b="1" i="0" u="none" strike="noStrike" kern="1200" dirty="0">
                          <a:solidFill>
                            <a:srgbClr val="000000"/>
                          </a:solidFill>
                          <a:latin typeface="+mn-lt"/>
                          <a:ea typeface="+mn-ea"/>
                          <a:cs typeface="+mn-cs"/>
                        </a:rPr>
                        <a:t>BİREYSEL</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marL="0" algn="ctr" defTabSz="914400" rtl="0" eaLnBrk="1" fontAlgn="ctr" latinLnBrk="0" hangingPunct="1"/>
                      <a:r>
                        <a:rPr lang="tr-TR" sz="1500" b="1" i="0" u="none" strike="noStrike" kern="1200">
                          <a:solidFill>
                            <a:srgbClr val="000000"/>
                          </a:solidFill>
                          <a:latin typeface="+mn-lt"/>
                          <a:ea typeface="+mn-ea"/>
                          <a:cs typeface="+mn-cs"/>
                        </a:rPr>
                        <a:t>KURUMSAL</a:t>
                      </a:r>
                    </a:p>
                  </a:txBody>
                  <a:tcPr marL="857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marL="0" algn="ctr" defTabSz="914400" rtl="0" eaLnBrk="1" fontAlgn="ctr" latinLnBrk="0" hangingPunct="1"/>
                      <a:r>
                        <a:rPr lang="tr-TR" sz="1500" b="1" i="0" u="none" strike="noStrike" kern="1200">
                          <a:solidFill>
                            <a:srgbClr val="000000"/>
                          </a:solidFill>
                          <a:latin typeface="+mn-lt"/>
                          <a:ea typeface="+mn-ea"/>
                          <a:cs typeface="+mn-cs"/>
                        </a:rPr>
                        <a:t>TOPLAM</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marL="0" algn="ctr" defTabSz="914400" rtl="0" eaLnBrk="1" fontAlgn="ctr" latinLnBrk="0" hangingPunct="1"/>
                      <a:r>
                        <a:rPr lang="tr-TR" sz="1500" b="1" i="0" u="none" strike="noStrike" kern="1200">
                          <a:solidFill>
                            <a:srgbClr val="000000"/>
                          </a:solidFill>
                          <a:latin typeface="+mn-lt"/>
                          <a:ea typeface="+mn-ea"/>
                          <a:cs typeface="+mn-cs"/>
                        </a:rPr>
                        <a:t>HAFTA</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marL="0" algn="ctr" defTabSz="914400" rtl="0" eaLnBrk="1" fontAlgn="ctr" latinLnBrk="0" hangingPunct="1"/>
                      <a:r>
                        <a:rPr lang="tr-TR" sz="1500" b="1" i="0" u="none" strike="noStrike" kern="1200" dirty="0">
                          <a:solidFill>
                            <a:srgbClr val="000000"/>
                          </a:solidFill>
                          <a:latin typeface="+mn-lt"/>
                          <a:ea typeface="+mn-ea"/>
                          <a:cs typeface="+mn-cs"/>
                        </a:rPr>
                        <a:t>BİREYSEL</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marL="0" algn="ctr" defTabSz="914400" rtl="0" eaLnBrk="1" fontAlgn="ctr" latinLnBrk="0" hangingPunct="1"/>
                      <a:r>
                        <a:rPr lang="tr-TR" sz="1500" b="1" i="0" u="none" strike="noStrike" kern="1200">
                          <a:solidFill>
                            <a:srgbClr val="000000"/>
                          </a:solidFill>
                          <a:latin typeface="+mn-lt"/>
                          <a:ea typeface="+mn-ea"/>
                          <a:cs typeface="+mn-cs"/>
                        </a:rPr>
                        <a:t>KURUMSAL</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marL="0" algn="ctr" defTabSz="914400" rtl="0" eaLnBrk="1" fontAlgn="ctr" latinLnBrk="0" hangingPunct="1"/>
                      <a:r>
                        <a:rPr lang="tr-TR" sz="1500" b="1" i="0" u="none" strike="noStrike" kern="1200">
                          <a:solidFill>
                            <a:srgbClr val="000000"/>
                          </a:solidFill>
                          <a:latin typeface="+mn-lt"/>
                          <a:ea typeface="+mn-ea"/>
                          <a:cs typeface="+mn-cs"/>
                        </a:rPr>
                        <a:t>TOPLAM</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dirty="0">
                          <a:solidFill>
                            <a:schemeClr val="tx1"/>
                          </a:solidFill>
                          <a:latin typeface="+mn-lt"/>
                          <a:ea typeface="+mn-ea"/>
                          <a:cs typeface="+mn-cs"/>
                        </a:rPr>
                        <a:t>10 Eylül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marL="0" algn="ctr" defTabSz="914400" rtl="0" eaLnBrk="1" fontAlgn="ctr" latinLnBrk="0" hangingPunct="1"/>
                      <a:r>
                        <a:rPr lang="tr-TR" sz="1500" kern="1200" dirty="0">
                          <a:solidFill>
                            <a:schemeClr val="tx1"/>
                          </a:solidFill>
                          <a:latin typeface="+mn-lt"/>
                          <a:ea typeface="+mn-ea"/>
                          <a:cs typeface="+mn-cs"/>
                        </a:rPr>
                        <a:t>147.380</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dirty="0">
                          <a:solidFill>
                            <a:schemeClr val="tx1"/>
                          </a:solidFill>
                          <a:latin typeface="+mn-lt"/>
                          <a:ea typeface="+mn-ea"/>
                          <a:cs typeface="+mn-cs"/>
                        </a:rPr>
                        <a:t>90.742</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dirty="0">
                          <a:solidFill>
                            <a:schemeClr val="tx1"/>
                          </a:solidFill>
                          <a:latin typeface="+mn-lt"/>
                          <a:ea typeface="+mn-ea"/>
                          <a:cs typeface="+mn-cs"/>
                        </a:rPr>
                        <a:t>238.122</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25 Şubat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b="0" kern="1200">
                          <a:solidFill>
                            <a:schemeClr val="tx1"/>
                          </a:solidFill>
                          <a:latin typeface="+mn-lt"/>
                          <a:ea typeface="+mn-ea"/>
                          <a:cs typeface="+mn-cs"/>
                        </a:rPr>
                        <a:t>142.263</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b="0" kern="1200">
                          <a:solidFill>
                            <a:schemeClr val="tx1"/>
                          </a:solidFill>
                          <a:latin typeface="+mn-lt"/>
                          <a:ea typeface="+mn-ea"/>
                          <a:cs typeface="+mn-cs"/>
                        </a:rPr>
                        <a:t>73.569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b="0" kern="1200">
                          <a:solidFill>
                            <a:schemeClr val="tx1"/>
                          </a:solidFill>
                          <a:latin typeface="+mn-lt"/>
                          <a:ea typeface="+mn-ea"/>
                          <a:cs typeface="+mn-cs"/>
                        </a:rPr>
                        <a:t>215.832</a:t>
                      </a:r>
                    </a:p>
                  </a:txBody>
                  <a:tcPr marL="9525" marR="9525" marT="9525" marB="0" anchor="b">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04"/>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17 Eylül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146.433</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90.864</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237.297</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dirty="0">
                          <a:solidFill>
                            <a:schemeClr val="tx1"/>
                          </a:solidFill>
                          <a:latin typeface="+mn-lt"/>
                          <a:ea typeface="+mn-ea"/>
                          <a:cs typeface="+mn-cs"/>
                        </a:rPr>
                        <a:t>4 Mart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500" kern="1200" baseline="0" dirty="0">
                          <a:solidFill>
                            <a:schemeClr val="tx1"/>
                          </a:solidFill>
                          <a:latin typeface="+mn-lt"/>
                          <a:ea typeface="+mn-ea"/>
                          <a:cs typeface="+mn-cs"/>
                        </a:rPr>
                        <a:t>141.388</a:t>
                      </a:r>
                    </a:p>
                  </a:txBody>
                  <a:tcPr marL="9525" marR="9525" marT="952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500" kern="1200" dirty="0">
                          <a:solidFill>
                            <a:schemeClr val="tx1"/>
                          </a:solidFill>
                          <a:latin typeface="+mn-lt"/>
                          <a:ea typeface="+mn-ea"/>
                          <a:cs typeface="+mn-cs"/>
                        </a:rPr>
                        <a:t>72.750</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fontAlgn="b"/>
                      <a:r>
                        <a:rPr lang="tr-TR" sz="1500" kern="1200" baseline="0" dirty="0">
                          <a:solidFill>
                            <a:schemeClr val="tx1"/>
                          </a:solidFill>
                          <a:latin typeface="+mn-lt"/>
                          <a:ea typeface="+mn-ea"/>
                          <a:cs typeface="+mn-cs"/>
                        </a:rPr>
                        <a:t>214.138</a:t>
                      </a:r>
                      <a:endParaRPr lang="tr-TR" sz="1500" kern="1200" dirty="0">
                        <a:solidFill>
                          <a:schemeClr val="tx1"/>
                        </a:solidFill>
                        <a:latin typeface="+mn-lt"/>
                        <a:ea typeface="+mn-ea"/>
                        <a:cs typeface="+mn-cs"/>
                      </a:endParaRPr>
                    </a:p>
                  </a:txBody>
                  <a:tcPr marL="9525" marR="9525" marT="9525" marB="0" anchor="b">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24 Eylül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145.125</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90.037</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235.161</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dirty="0">
                          <a:solidFill>
                            <a:schemeClr val="tx1"/>
                          </a:solidFill>
                          <a:latin typeface="+mn-lt"/>
                          <a:ea typeface="+mn-ea"/>
                          <a:cs typeface="+mn-cs"/>
                        </a:rPr>
                        <a:t>11 Mart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141.385</a:t>
                      </a:r>
                    </a:p>
                  </a:txBody>
                  <a:tcPr marL="9525" marR="9525" marT="952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500" kern="1200">
                          <a:solidFill>
                            <a:schemeClr val="tx1"/>
                          </a:solidFill>
                          <a:latin typeface="+mn-lt"/>
                          <a:ea typeface="+mn-ea"/>
                          <a:cs typeface="+mn-cs"/>
                        </a:rPr>
                        <a:t>74.720</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500" kern="1200">
                          <a:solidFill>
                            <a:schemeClr val="tx1"/>
                          </a:solidFill>
                          <a:latin typeface="+mn-lt"/>
                          <a:ea typeface="+mn-ea"/>
                          <a:cs typeface="+mn-cs"/>
                        </a:rPr>
                        <a:t>216.105</a:t>
                      </a:r>
                    </a:p>
                  </a:txBody>
                  <a:tcPr marL="9525" marR="9525" marT="9525" marB="0" anchor="b">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06"/>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 Ekim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144.201</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88.483</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232.684</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18 Mart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140.309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75.940</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216.249</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07"/>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8 Ekim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144.045</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marL="0" algn="ctr" defTabSz="914400" rtl="0" eaLnBrk="1" fontAlgn="ctr" latinLnBrk="0" hangingPunct="1"/>
                      <a:r>
                        <a:rPr lang="tr-TR" sz="1500" kern="1200">
                          <a:solidFill>
                            <a:schemeClr val="tx1"/>
                          </a:solidFill>
                          <a:latin typeface="+mn-lt"/>
                          <a:ea typeface="+mn-ea"/>
                          <a:cs typeface="+mn-cs"/>
                        </a:rPr>
                        <a:t>90.231</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marL="0" algn="ctr" defTabSz="914400" rtl="0" eaLnBrk="1" fontAlgn="ctr" latinLnBrk="0" hangingPunct="1"/>
                      <a:r>
                        <a:rPr lang="tr-TR" sz="1500" kern="1200">
                          <a:solidFill>
                            <a:schemeClr val="tx1"/>
                          </a:solidFill>
                          <a:latin typeface="+mn-lt"/>
                          <a:ea typeface="+mn-ea"/>
                          <a:cs typeface="+mn-cs"/>
                        </a:rPr>
                        <a:t>234.276</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25 Mart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140.190</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77.418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217.609</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08"/>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15 Ekim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143.807</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marL="0" algn="ctr" defTabSz="914400" rtl="0" eaLnBrk="1" fontAlgn="ctr" latinLnBrk="0" hangingPunct="1"/>
                      <a:r>
                        <a:rPr lang="tr-TR" sz="1500" kern="1200" dirty="0">
                          <a:solidFill>
                            <a:schemeClr val="tx1"/>
                          </a:solidFill>
                          <a:latin typeface="+mn-lt"/>
                          <a:ea typeface="+mn-ea"/>
                          <a:cs typeface="+mn-cs"/>
                        </a:rPr>
                        <a:t>90.710</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marL="0" algn="ctr" defTabSz="914400" rtl="0" eaLnBrk="1" fontAlgn="ctr" latinLnBrk="0" hangingPunct="1"/>
                      <a:r>
                        <a:rPr lang="tr-TR" sz="1500" kern="1200">
                          <a:solidFill>
                            <a:schemeClr val="tx1"/>
                          </a:solidFill>
                          <a:latin typeface="+mn-lt"/>
                          <a:ea typeface="+mn-ea"/>
                          <a:cs typeface="+mn-cs"/>
                        </a:rPr>
                        <a:t>234.517</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 Nisan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139.694</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76.289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215.983</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09"/>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22 Ekim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143.575</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90.890</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234.464</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8 Nisan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138.806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76.809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215.615</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0"/>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29 Ekim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142.834</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90.031</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232.874</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15 Nisan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139.077</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77.657</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216.734</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1"/>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5 Kasım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142.819</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90.483</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233.302</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22 Nisan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138.452</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77.569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216.021</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2"/>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12 Kasım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143.665</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91.502</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235.167</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29 Nisan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137.317</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76.492</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213.809</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3"/>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19 Kasım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144.575</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90.465</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235.040</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6 Mayıs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137.349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77.875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215.224</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4"/>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26 Kasım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142.705</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89.372</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232.076</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13 Mayıs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135.750</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78.524</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214.274</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5"/>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3 Aralık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141.998</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88.975</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230.972</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20 Mayıs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136.435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78.058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214.493</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6"/>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10 Aralık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141.873</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89.772</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231.646</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27 Mayıs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136.374</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78.324</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214.698</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7"/>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a:solidFill>
                            <a:schemeClr val="tx1"/>
                          </a:solidFill>
                          <a:latin typeface="+mn-lt"/>
                          <a:ea typeface="+mn-ea"/>
                          <a:cs typeface="+mn-cs"/>
                        </a:rPr>
                        <a:t>17 Aralık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500" kern="1200">
                          <a:solidFill>
                            <a:schemeClr val="tx1"/>
                          </a:solidFill>
                          <a:latin typeface="+mn-lt"/>
                          <a:ea typeface="+mn-ea"/>
                          <a:cs typeface="+mn-cs"/>
                        </a:rPr>
                        <a:t>146.510</a:t>
                      </a:r>
                    </a:p>
                  </a:txBody>
                  <a:tcPr marL="9525" marR="9525" marT="9525" marB="0" anchor="b">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500" kern="1200">
                          <a:solidFill>
                            <a:schemeClr val="tx1"/>
                          </a:solidFill>
                          <a:latin typeface="+mn-lt"/>
                          <a:ea typeface="+mn-ea"/>
                          <a:cs typeface="+mn-cs"/>
                        </a:rPr>
                        <a:t>91.281</a:t>
                      </a:r>
                    </a:p>
                  </a:txBody>
                  <a:tcPr marL="857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ctr"/>
                      <a:r>
                        <a:rPr lang="tr-TR" sz="1500" kern="1200">
                          <a:solidFill>
                            <a:schemeClr val="tx1"/>
                          </a:solidFill>
                          <a:latin typeface="+mn-lt"/>
                          <a:ea typeface="+mn-ea"/>
                          <a:cs typeface="+mn-cs"/>
                        </a:rPr>
                        <a:t>237.791</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a:solidFill>
                            <a:schemeClr val="tx1"/>
                          </a:solidFill>
                          <a:latin typeface="+mn-lt"/>
                          <a:ea typeface="+mn-ea"/>
                          <a:cs typeface="+mn-cs"/>
                        </a:rPr>
                        <a:t>3 Haziran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136.252</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78.660</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214.912</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8"/>
                  </a:ext>
                </a:extLst>
              </a:tr>
              <a:tr h="229874">
                <a:tc>
                  <a:txBody>
                    <a:bodyPr/>
                    <a:lstStyle/>
                    <a:p>
                      <a:r>
                        <a:rPr lang="tr-TR" sz="1500" b="1" kern="1200" dirty="0">
                          <a:solidFill>
                            <a:schemeClr val="tx1"/>
                          </a:solidFill>
                          <a:latin typeface="+mn-lt"/>
                          <a:ea typeface="+mn-ea"/>
                          <a:cs typeface="+mn-cs"/>
                        </a:rPr>
                        <a:t>24 Aralık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500" b="1" kern="1200" dirty="0">
                          <a:solidFill>
                            <a:schemeClr val="tx1"/>
                          </a:solidFill>
                          <a:latin typeface="+mn-lt"/>
                          <a:ea typeface="+mn-ea"/>
                          <a:cs typeface="+mn-cs"/>
                        </a:rPr>
                        <a:t>146.080</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tr-TR" sz="1500" b="1" kern="1200" dirty="0">
                          <a:solidFill>
                            <a:schemeClr val="tx1"/>
                          </a:solidFill>
                          <a:latin typeface="+mn-lt"/>
                          <a:ea typeface="+mn-ea"/>
                          <a:cs typeface="+mn-cs"/>
                        </a:rPr>
                        <a:t>92.894</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marL="0" algn="ctr" defTabSz="914400" rtl="0" eaLnBrk="1" fontAlgn="ctr" latinLnBrk="0" hangingPunct="1"/>
                      <a:r>
                        <a:rPr lang="tr-TR" sz="1500" b="1" kern="1200" dirty="0">
                          <a:solidFill>
                            <a:schemeClr val="tx1"/>
                          </a:solidFill>
                          <a:latin typeface="+mn-lt"/>
                          <a:ea typeface="+mn-ea"/>
                          <a:cs typeface="+mn-cs"/>
                        </a:rPr>
                        <a:t>238.974</a:t>
                      </a:r>
                    </a:p>
                  </a:txBody>
                  <a:tcPr marL="9525" marR="9525" marT="9525" marB="0" anchor="b">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a:solidFill>
                            <a:schemeClr val="tx1"/>
                          </a:solidFill>
                          <a:latin typeface="+mn-lt"/>
                          <a:ea typeface="+mn-ea"/>
                          <a:cs typeface="+mn-cs"/>
                        </a:rPr>
                        <a:t>10 Haziran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134.655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78.657</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213.312</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9"/>
                  </a:ext>
                </a:extLst>
              </a:tr>
              <a:tr h="229874">
                <a:tc>
                  <a:txBody>
                    <a:bodyPr/>
                    <a:lstStyle/>
                    <a:p>
                      <a:r>
                        <a:rPr lang="tr-TR" sz="1500" kern="1200">
                          <a:solidFill>
                            <a:schemeClr val="tx1"/>
                          </a:solidFill>
                          <a:latin typeface="+mn-lt"/>
                          <a:ea typeface="+mn-ea"/>
                          <a:cs typeface="+mn-cs"/>
                        </a:rPr>
                        <a:t>31 Aralık 2021</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algn="ctr" fontAlgn="ctr"/>
                      <a:r>
                        <a:rPr lang="tr-TR" sz="1500" kern="1200">
                          <a:solidFill>
                            <a:schemeClr val="tx1"/>
                          </a:solidFill>
                          <a:latin typeface="+mn-lt"/>
                          <a:ea typeface="+mn-ea"/>
                          <a:cs typeface="+mn-cs"/>
                        </a:rPr>
                        <a:t>147.013</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ctr"/>
                      <a:r>
                        <a:rPr lang="tr-TR" sz="1500" kern="1200">
                          <a:solidFill>
                            <a:schemeClr val="tx1"/>
                          </a:solidFill>
                          <a:latin typeface="+mn-lt"/>
                          <a:ea typeface="+mn-ea"/>
                          <a:cs typeface="+mn-cs"/>
                        </a:rPr>
                        <a:t>90.057</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500" kern="1200">
                          <a:solidFill>
                            <a:schemeClr val="tx1"/>
                          </a:solidFill>
                          <a:latin typeface="+mn-lt"/>
                          <a:ea typeface="+mn-ea"/>
                          <a:cs typeface="+mn-cs"/>
                        </a:rPr>
                        <a:t>237.070</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a:solidFill>
                            <a:schemeClr val="tx1"/>
                          </a:solidFill>
                          <a:latin typeface="+mn-lt"/>
                          <a:ea typeface="+mn-ea"/>
                          <a:cs typeface="+mn-cs"/>
                        </a:rPr>
                        <a:t>17 Haziran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133.706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78.979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212.685</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0"/>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7 Ocak 2022</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algn="ctr" fontAlgn="ctr"/>
                      <a:r>
                        <a:rPr lang="tr-TR" sz="1500" kern="1200">
                          <a:solidFill>
                            <a:schemeClr val="tx1"/>
                          </a:solidFill>
                          <a:latin typeface="+mn-lt"/>
                          <a:ea typeface="+mn-ea"/>
                          <a:cs typeface="+mn-cs"/>
                        </a:rPr>
                        <a:t>145.453</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ctr"/>
                      <a:r>
                        <a:rPr lang="tr-TR" sz="1500" kern="1200">
                          <a:solidFill>
                            <a:schemeClr val="tx1"/>
                          </a:solidFill>
                          <a:latin typeface="+mn-lt"/>
                          <a:ea typeface="+mn-ea"/>
                          <a:cs typeface="+mn-cs"/>
                        </a:rPr>
                        <a:t>88.839</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500" kern="1200">
                          <a:solidFill>
                            <a:schemeClr val="tx1"/>
                          </a:solidFill>
                          <a:latin typeface="+mn-lt"/>
                          <a:ea typeface="+mn-ea"/>
                          <a:cs typeface="+mn-cs"/>
                        </a:rPr>
                        <a:t>234.292</a:t>
                      </a:r>
                    </a:p>
                  </a:txBody>
                  <a:tcPr marL="9525" marR="9525" marT="9525" marB="0" anchor="ctr">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24 Haziran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133.699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79.816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213.515</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1"/>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14 Ocak 2022</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algn="ctr" fontAlgn="ctr"/>
                      <a:r>
                        <a:rPr lang="tr-TR" sz="1500" kern="1200">
                          <a:solidFill>
                            <a:schemeClr val="tx1"/>
                          </a:solidFill>
                          <a:latin typeface="+mn-lt"/>
                          <a:ea typeface="+mn-ea"/>
                          <a:cs typeface="+mn-cs"/>
                        </a:rPr>
                        <a:t>145.492</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ctr"/>
                      <a:r>
                        <a:rPr lang="tr-TR" sz="1500" kern="1200">
                          <a:solidFill>
                            <a:schemeClr val="tx1"/>
                          </a:solidFill>
                          <a:latin typeface="+mn-lt"/>
                          <a:ea typeface="+mn-ea"/>
                          <a:cs typeface="+mn-cs"/>
                        </a:rPr>
                        <a:t>88.720</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500" kern="1200">
                          <a:solidFill>
                            <a:schemeClr val="tx1"/>
                          </a:solidFill>
                          <a:latin typeface="+mn-lt"/>
                          <a:ea typeface="+mn-ea"/>
                          <a:cs typeface="+mn-cs"/>
                        </a:rPr>
                        <a:t>234.212</a:t>
                      </a:r>
                    </a:p>
                  </a:txBody>
                  <a:tcPr marL="9525" marR="9525" marT="9525" marB="0" anchor="b">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 Temmuz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133.138</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76.735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209.873</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2"/>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a:solidFill>
                            <a:schemeClr val="tx1"/>
                          </a:solidFill>
                          <a:latin typeface="+mn-lt"/>
                          <a:ea typeface="+mn-ea"/>
                          <a:cs typeface="+mn-cs"/>
                        </a:rPr>
                        <a:t>21 Ocak 2022</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algn="ctr" fontAlgn="ctr"/>
                      <a:r>
                        <a:rPr lang="tr-TR" sz="1500" kern="1200">
                          <a:solidFill>
                            <a:schemeClr val="tx1"/>
                          </a:solidFill>
                          <a:latin typeface="+mn-lt"/>
                          <a:ea typeface="+mn-ea"/>
                          <a:cs typeface="+mn-cs"/>
                        </a:rPr>
                        <a:t>144.002</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ctr"/>
                      <a:r>
                        <a:rPr lang="tr-TR" sz="1500" kern="1200">
                          <a:solidFill>
                            <a:schemeClr val="tx1"/>
                          </a:solidFill>
                          <a:latin typeface="+mn-lt"/>
                          <a:ea typeface="+mn-ea"/>
                          <a:cs typeface="+mn-cs"/>
                        </a:rPr>
                        <a:t>88.275</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500" kern="1200">
                          <a:solidFill>
                            <a:schemeClr val="tx1"/>
                          </a:solidFill>
                          <a:latin typeface="+mn-lt"/>
                          <a:ea typeface="+mn-ea"/>
                          <a:cs typeface="+mn-cs"/>
                        </a:rPr>
                        <a:t>232.277</a:t>
                      </a:r>
                    </a:p>
                  </a:txBody>
                  <a:tcPr marL="9525" marR="9525" marT="9525" marB="0" anchor="b">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8 Temmuz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132.029</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76.785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208.814</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3"/>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a:solidFill>
                            <a:schemeClr val="tx1"/>
                          </a:solidFill>
                          <a:latin typeface="+mn-lt"/>
                          <a:ea typeface="+mn-ea"/>
                          <a:cs typeface="+mn-cs"/>
                        </a:rPr>
                        <a:t>28 Ocak 2022</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algn="ctr" fontAlgn="ctr"/>
                      <a:r>
                        <a:rPr lang="tr-TR" sz="1500" kern="1200">
                          <a:solidFill>
                            <a:schemeClr val="tx1"/>
                          </a:solidFill>
                          <a:latin typeface="+mn-lt"/>
                          <a:ea typeface="+mn-ea"/>
                          <a:cs typeface="+mn-cs"/>
                        </a:rPr>
                        <a:t>141.308</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ctr"/>
                      <a:r>
                        <a:rPr lang="tr-TR" sz="1500" kern="1200">
                          <a:solidFill>
                            <a:schemeClr val="tx1"/>
                          </a:solidFill>
                          <a:latin typeface="+mn-lt"/>
                          <a:ea typeface="+mn-ea"/>
                          <a:cs typeface="+mn-cs"/>
                        </a:rPr>
                        <a:t>86.854</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tr-TR" sz="1500" kern="1200">
                          <a:solidFill>
                            <a:schemeClr val="tx1"/>
                          </a:solidFill>
                          <a:latin typeface="+mn-lt"/>
                          <a:ea typeface="+mn-ea"/>
                          <a:cs typeface="+mn-cs"/>
                        </a:rPr>
                        <a:t>228.162</a:t>
                      </a:r>
                    </a:p>
                  </a:txBody>
                  <a:tcPr marL="9525" marR="9525" marT="9525" marB="0" anchor="b">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15 Temmuz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131.496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78.127</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209.623</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4"/>
                  </a:ext>
                </a:extLst>
              </a:tr>
              <a:tr h="229874">
                <a:tc>
                  <a:txBody>
                    <a:bodyPr/>
                    <a:lstStyle/>
                    <a:p>
                      <a:r>
                        <a:rPr lang="tr-TR" sz="1500"/>
                        <a:t>4 Şubat 2022</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algn="ctr"/>
                      <a:r>
                        <a:rPr lang="tr-TR" sz="1500"/>
                        <a:t>141.562</a:t>
                      </a:r>
                    </a:p>
                  </a:txBody>
                  <a:tcPr marL="9525" marR="9525" marT="9525" marB="0" anchor="b">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r>
                        <a:rPr lang="tr-TR" sz="1500"/>
                        <a:t>83.530</a:t>
                      </a:r>
                    </a:p>
                  </a:txBody>
                  <a:tcPr marL="857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r>
                        <a:rPr lang="tr-TR" sz="1500"/>
                        <a:t>225.092</a:t>
                      </a:r>
                    </a:p>
                  </a:txBody>
                  <a:tcPr marL="9525" marR="9525" marT="9525" marB="0" anchor="b">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22 Temmuz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131.773</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78.586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210.359</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5"/>
                  </a:ext>
                </a:extLst>
              </a:tr>
              <a:tr h="229874">
                <a:tc>
                  <a:txBody>
                    <a:bodyPr/>
                    <a:lstStyle/>
                    <a:p>
                      <a:pPr algn="l"/>
                      <a:r>
                        <a:rPr lang="tr-TR" sz="1500" kern="1200" baseline="0">
                          <a:solidFill>
                            <a:schemeClr val="tx1"/>
                          </a:solidFill>
                          <a:latin typeface="+mn-lt"/>
                          <a:ea typeface="+mn-ea"/>
                          <a:cs typeface="+mn-cs"/>
                        </a:rPr>
                        <a:t>11 Şubat 2022</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algn="ctr" fontAlgn="b"/>
                      <a:r>
                        <a:rPr lang="tr-TR" sz="1500" kern="1200" baseline="0">
                          <a:solidFill>
                            <a:schemeClr val="tx1"/>
                          </a:solidFill>
                          <a:latin typeface="+mn-lt"/>
                          <a:ea typeface="+mn-ea"/>
                          <a:cs typeface="+mn-cs"/>
                        </a:rPr>
                        <a:t>141.006</a:t>
                      </a:r>
                    </a:p>
                  </a:txBody>
                  <a:tcPr marL="9525" marR="9525" marT="9525" marB="0" anchor="b">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500" kern="1200" baseline="0">
                          <a:solidFill>
                            <a:schemeClr val="tx1"/>
                          </a:solidFill>
                          <a:latin typeface="+mn-lt"/>
                          <a:ea typeface="+mn-ea"/>
                          <a:cs typeface="+mn-cs"/>
                        </a:rPr>
                        <a:t>82.042</a:t>
                      </a:r>
                    </a:p>
                  </a:txBody>
                  <a:tcPr marL="857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fontAlgn="b"/>
                      <a:r>
                        <a:rPr lang="tr-TR" sz="1500" kern="1200" baseline="0">
                          <a:solidFill>
                            <a:schemeClr val="tx1"/>
                          </a:solidFill>
                          <a:latin typeface="+mn-lt"/>
                          <a:ea typeface="+mn-ea"/>
                          <a:cs typeface="+mn-cs"/>
                        </a:rPr>
                        <a:t>223.048</a:t>
                      </a:r>
                    </a:p>
                  </a:txBody>
                  <a:tcPr marL="9525" marR="9525" marT="9525" marB="0" anchor="b">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29 Temmuz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132.015</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80.680</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212.695</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6"/>
                  </a:ext>
                </a:extLst>
              </a:tr>
              <a:tr h="22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18 Şubat 2022</a:t>
                      </a:r>
                    </a:p>
                  </a:txBody>
                  <a:tcPr marL="857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b="0" kern="1200">
                          <a:solidFill>
                            <a:schemeClr val="tx1"/>
                          </a:solidFill>
                          <a:latin typeface="+mn-lt"/>
                          <a:ea typeface="+mn-ea"/>
                          <a:cs typeface="+mn-cs"/>
                        </a:rPr>
                        <a:t>141.047</a:t>
                      </a:r>
                    </a:p>
                  </a:txBody>
                  <a:tcPr marL="9525" marR="9525" marT="9525" marB="0" anchor="ctr">
                    <a:lnL w="6350" cap="flat" cmpd="sng" algn="ctr">
                      <a:solidFill>
                        <a:srgbClr val="7F7F7F"/>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b="0" kern="1200">
                          <a:solidFill>
                            <a:schemeClr val="tx1"/>
                          </a:solidFill>
                          <a:latin typeface="+mn-lt"/>
                          <a:ea typeface="+mn-ea"/>
                          <a:cs typeface="+mn-cs"/>
                        </a:rPr>
                        <a:t>74.941</a:t>
                      </a:r>
                    </a:p>
                  </a:txBody>
                  <a:tcPr marL="9525" marR="9525" marT="9525" marB="0" anchor="ctr">
                    <a:lnL w="12700" cap="flat" cmpd="sng" algn="ctr">
                      <a:solidFill>
                        <a:schemeClr val="accent3">
                          <a:lumMod val="40000"/>
                          <a:lumOff val="60000"/>
                        </a:schemeClr>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b="0" kern="1200">
                          <a:solidFill>
                            <a:schemeClr val="tx1"/>
                          </a:solidFill>
                          <a:latin typeface="+mn-lt"/>
                          <a:ea typeface="+mn-ea"/>
                          <a:cs typeface="+mn-cs"/>
                        </a:rPr>
                        <a:t>215.988</a:t>
                      </a:r>
                    </a:p>
                  </a:txBody>
                  <a:tcPr marL="9525" marR="9525" marT="9525" marB="0" anchor="b">
                    <a:lnL w="6350" cap="flat" cmpd="sng" algn="ctr">
                      <a:solidFill>
                        <a:srgbClr val="7F7F7F"/>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500" kern="1200" baseline="0">
                          <a:solidFill>
                            <a:schemeClr val="tx1"/>
                          </a:solidFill>
                          <a:latin typeface="+mn-lt"/>
                          <a:ea typeface="+mn-ea"/>
                          <a:cs typeface="+mn-cs"/>
                        </a:rPr>
                        <a:t>5 Ağustos 2022</a:t>
                      </a:r>
                    </a:p>
                  </a:txBody>
                  <a:tcPr marL="85725" marR="9525" marT="9525" marB="0" anchor="ctr">
                    <a:lnL w="28575" cap="flat" cmpd="sng" algn="ctr">
                      <a:solidFill>
                        <a:schemeClr val="tx1"/>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tr-TR" sz="1500" kern="1200">
                          <a:solidFill>
                            <a:schemeClr val="tx1"/>
                          </a:solidFill>
                          <a:latin typeface="+mn-lt"/>
                          <a:ea typeface="+mn-ea"/>
                          <a:cs typeface="+mn-cs"/>
                        </a:rPr>
                        <a:t>131.906</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a:solidFill>
                            <a:schemeClr val="tx1"/>
                          </a:solidFill>
                          <a:latin typeface="+mn-lt"/>
                          <a:ea typeface="+mn-ea"/>
                          <a:cs typeface="+mn-cs"/>
                        </a:rPr>
                        <a:t>84.953</a:t>
                      </a:r>
                    </a:p>
                  </a:txBody>
                  <a:tcPr marL="9525" marR="9525" marT="952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algn="ctr" defTabSz="914400" rtl="0" eaLnBrk="1" fontAlgn="ctr" latinLnBrk="0" hangingPunct="1"/>
                      <a:r>
                        <a:rPr lang="tr-TR" sz="1500" kern="1200" dirty="0">
                          <a:solidFill>
                            <a:schemeClr val="tx1"/>
                          </a:solidFill>
                          <a:latin typeface="+mn-lt"/>
                          <a:ea typeface="+mn-ea"/>
                          <a:cs typeface="+mn-cs"/>
                        </a:rPr>
                        <a:t>216.859</a:t>
                      </a:r>
                    </a:p>
                  </a:txBody>
                  <a:tcPr marL="9525" marR="9525" marT="9525" marB="0" anchor="ctr">
                    <a:lnL w="6350" cap="flat" cmpd="sng" algn="ctr">
                      <a:solidFill>
                        <a:srgbClr val="7F7F7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7"/>
                  </a:ext>
                </a:extLst>
              </a:tr>
            </a:tbl>
          </a:graphicData>
        </a:graphic>
      </p:graphicFrame>
    </p:spTree>
    <p:extLst>
      <p:ext uri="{BB962C8B-B14F-4D97-AF65-F5344CB8AC3E}">
        <p14:creationId xmlns:p14="http://schemas.microsoft.com/office/powerpoint/2010/main" val="519493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1478" y="110359"/>
            <a:ext cx="8820000" cy="6621518"/>
          </a:xfrm>
        </p:spPr>
        <p:style>
          <a:lnRef idx="2">
            <a:schemeClr val="dk1"/>
          </a:lnRef>
          <a:fillRef idx="1">
            <a:schemeClr val="lt1"/>
          </a:fillRef>
          <a:effectRef idx="0">
            <a:schemeClr val="dk1"/>
          </a:effectRef>
          <a:fontRef idx="minor">
            <a:schemeClr val="dk1"/>
          </a:fontRef>
        </p:style>
        <p:txBody>
          <a:bodyPr>
            <a:noAutofit/>
          </a:bodyPr>
          <a:lstStyle/>
          <a:p>
            <a:pPr marL="514350" indent="-514350" algn="ctr">
              <a:buClrTx/>
              <a:buNone/>
            </a:pPr>
            <a:r>
              <a:rPr lang="tr-TR" sz="2000" b="1" dirty="0">
                <a:latin typeface="Times New Roman" pitchFamily="18" charset="0"/>
                <a:cs typeface="Times New Roman" pitchFamily="18" charset="0"/>
              </a:rPr>
              <a:t>5- TÜRKİYE’DE YERLEŞİKLERİN TOPLAM DÖVİZ MEVDUAT HESABI (Kaynak: 16  Mart  2023 </a:t>
            </a:r>
            <a:r>
              <a:rPr lang="tr-TR" sz="2000" b="1" dirty="0">
                <a:hlinkClick r:id="rId3"/>
              </a:rPr>
              <a:t>www.tcmb.gov.tr</a:t>
            </a:r>
            <a:r>
              <a:rPr lang="tr-TR" sz="2000" b="1" dirty="0">
                <a:latin typeface="Times New Roman" pitchFamily="18" charset="0"/>
                <a:cs typeface="Times New Roman" pitchFamily="18" charset="0"/>
              </a:rPr>
              <a:t> )</a:t>
            </a:r>
            <a:endParaRPr lang="tr-TR" sz="2000" dirty="0">
              <a:latin typeface="Times New Roman" pitchFamily="18" charset="0"/>
              <a:cs typeface="Times New Roman" pitchFamily="18" charset="0"/>
            </a:endParaRPr>
          </a:p>
        </p:txBody>
      </p:sp>
      <p:graphicFrame>
        <p:nvGraphicFramePr>
          <p:cNvPr id="2" name="Tablo 1">
            <a:extLst>
              <a:ext uri="{FF2B5EF4-FFF2-40B4-BE49-F238E27FC236}">
                <a16:creationId xmlns:a16="http://schemas.microsoft.com/office/drawing/2014/main" id="{64C6072B-25D2-E88E-B660-32C920E02A2A}"/>
              </a:ext>
            </a:extLst>
          </p:cNvPr>
          <p:cNvGraphicFramePr>
            <a:graphicFrameLocks noGrp="1"/>
          </p:cNvGraphicFramePr>
          <p:nvPr/>
        </p:nvGraphicFramePr>
        <p:xfrm>
          <a:off x="363556" y="1013552"/>
          <a:ext cx="8372818" cy="5588835"/>
        </p:xfrm>
        <a:graphic>
          <a:graphicData uri="http://schemas.openxmlformats.org/drawingml/2006/table">
            <a:tbl>
              <a:tblPr/>
              <a:tblGrid>
                <a:gridCol w="957723">
                  <a:extLst>
                    <a:ext uri="{9D8B030D-6E8A-4147-A177-3AD203B41FA5}">
                      <a16:colId xmlns:a16="http://schemas.microsoft.com/office/drawing/2014/main" val="2230708246"/>
                    </a:ext>
                  </a:extLst>
                </a:gridCol>
                <a:gridCol w="943212">
                  <a:extLst>
                    <a:ext uri="{9D8B030D-6E8A-4147-A177-3AD203B41FA5}">
                      <a16:colId xmlns:a16="http://schemas.microsoft.com/office/drawing/2014/main" val="152984635"/>
                    </a:ext>
                  </a:extLst>
                </a:gridCol>
                <a:gridCol w="1102832">
                  <a:extLst>
                    <a:ext uri="{9D8B030D-6E8A-4147-A177-3AD203B41FA5}">
                      <a16:colId xmlns:a16="http://schemas.microsoft.com/office/drawing/2014/main" val="2896362500"/>
                    </a:ext>
                  </a:extLst>
                </a:gridCol>
                <a:gridCol w="1131854">
                  <a:extLst>
                    <a:ext uri="{9D8B030D-6E8A-4147-A177-3AD203B41FA5}">
                      <a16:colId xmlns:a16="http://schemas.microsoft.com/office/drawing/2014/main" val="4150680586"/>
                    </a:ext>
                  </a:extLst>
                </a:gridCol>
                <a:gridCol w="1131854">
                  <a:extLst>
                    <a:ext uri="{9D8B030D-6E8A-4147-A177-3AD203B41FA5}">
                      <a16:colId xmlns:a16="http://schemas.microsoft.com/office/drawing/2014/main" val="49284048"/>
                    </a:ext>
                  </a:extLst>
                </a:gridCol>
                <a:gridCol w="914190">
                  <a:extLst>
                    <a:ext uri="{9D8B030D-6E8A-4147-A177-3AD203B41FA5}">
                      <a16:colId xmlns:a16="http://schemas.microsoft.com/office/drawing/2014/main" val="1105186304"/>
                    </a:ext>
                  </a:extLst>
                </a:gridCol>
                <a:gridCol w="1117343">
                  <a:extLst>
                    <a:ext uri="{9D8B030D-6E8A-4147-A177-3AD203B41FA5}">
                      <a16:colId xmlns:a16="http://schemas.microsoft.com/office/drawing/2014/main" val="3021475730"/>
                    </a:ext>
                  </a:extLst>
                </a:gridCol>
                <a:gridCol w="1073810">
                  <a:extLst>
                    <a:ext uri="{9D8B030D-6E8A-4147-A177-3AD203B41FA5}">
                      <a16:colId xmlns:a16="http://schemas.microsoft.com/office/drawing/2014/main" val="1079505700"/>
                    </a:ext>
                  </a:extLst>
                </a:gridCol>
              </a:tblGrid>
              <a:tr h="300304">
                <a:tc>
                  <a:txBody>
                    <a:bodyPr/>
                    <a:lstStyle/>
                    <a:p>
                      <a:pPr algn="ctr" rtl="0" fontAlgn="ctr"/>
                      <a:r>
                        <a:rPr lang="tr-TR" sz="1400" b="1" i="0" u="none" strike="noStrike" dirty="0">
                          <a:solidFill>
                            <a:srgbClr val="000000"/>
                          </a:solidFill>
                          <a:effectLst/>
                          <a:latin typeface="Calibri" panose="020F0502020204030204" pitchFamily="34" charset="0"/>
                        </a:rPr>
                        <a:t>HAFTA</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1" i="0" u="none" strike="noStrike" dirty="0">
                          <a:solidFill>
                            <a:srgbClr val="000000"/>
                          </a:solidFill>
                          <a:effectLst/>
                          <a:latin typeface="Calibri" panose="020F0502020204030204" pitchFamily="34" charset="0"/>
                        </a:rPr>
                        <a:t>BİREYSEL</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D7E4BD"/>
                    </a:solidFill>
                  </a:tcPr>
                </a:tc>
                <a:tc>
                  <a:txBody>
                    <a:bodyPr/>
                    <a:lstStyle/>
                    <a:p>
                      <a:pPr algn="ctr" rtl="0" fontAlgn="ctr"/>
                      <a:r>
                        <a:rPr lang="tr-TR" sz="1400" b="1" i="0" u="none" strike="noStrike">
                          <a:solidFill>
                            <a:srgbClr val="000000"/>
                          </a:solidFill>
                          <a:effectLst/>
                          <a:latin typeface="Calibri" panose="020F0502020204030204" pitchFamily="34" charset="0"/>
                        </a:rPr>
                        <a:t>KURUMSAL</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D7E4BD"/>
                    </a:solidFill>
                  </a:tcPr>
                </a:tc>
                <a:tc>
                  <a:txBody>
                    <a:bodyPr/>
                    <a:lstStyle/>
                    <a:p>
                      <a:pPr algn="ctr" rtl="0" fontAlgn="ctr"/>
                      <a:r>
                        <a:rPr lang="tr-TR" sz="1400" b="1" i="0" u="none" strike="noStrike">
                          <a:solidFill>
                            <a:srgbClr val="000000"/>
                          </a:solidFill>
                          <a:effectLst/>
                          <a:latin typeface="Calibri" panose="020F0502020204030204" pitchFamily="34" charset="0"/>
                        </a:rPr>
                        <a:t>TOPLAM</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D7E4BD"/>
                    </a:solidFill>
                  </a:tcPr>
                </a:tc>
                <a:tc>
                  <a:txBody>
                    <a:bodyPr/>
                    <a:lstStyle/>
                    <a:p>
                      <a:pPr algn="ctr" rtl="0" fontAlgn="ctr"/>
                      <a:r>
                        <a:rPr lang="tr-TR" sz="1400" b="1" i="0" u="none" strike="noStrike">
                          <a:solidFill>
                            <a:srgbClr val="000000"/>
                          </a:solidFill>
                          <a:effectLst/>
                          <a:latin typeface="Calibri" panose="020F0502020204030204" pitchFamily="34" charset="0"/>
                        </a:rPr>
                        <a:t>HAFTA</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D7E4BD"/>
                    </a:solidFill>
                  </a:tcPr>
                </a:tc>
                <a:tc>
                  <a:txBody>
                    <a:bodyPr/>
                    <a:lstStyle/>
                    <a:p>
                      <a:pPr algn="ctr" rtl="0" fontAlgn="ctr"/>
                      <a:r>
                        <a:rPr lang="tr-TR" sz="1400" b="1" i="0" u="none" strike="noStrike" dirty="0">
                          <a:solidFill>
                            <a:srgbClr val="000000"/>
                          </a:solidFill>
                          <a:effectLst/>
                          <a:latin typeface="Calibri" panose="020F0502020204030204" pitchFamily="34" charset="0"/>
                        </a:rPr>
                        <a:t>BİREYSEL</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D7E4BD"/>
                    </a:solidFill>
                  </a:tcPr>
                </a:tc>
                <a:tc>
                  <a:txBody>
                    <a:bodyPr/>
                    <a:lstStyle/>
                    <a:p>
                      <a:pPr algn="ctr" rtl="0" fontAlgn="ctr"/>
                      <a:r>
                        <a:rPr lang="tr-TR" sz="1400" b="1" i="0" u="none" strike="noStrike">
                          <a:solidFill>
                            <a:srgbClr val="000000"/>
                          </a:solidFill>
                          <a:effectLst/>
                          <a:latin typeface="Calibri" panose="020F0502020204030204" pitchFamily="34" charset="0"/>
                        </a:rPr>
                        <a:t>KURUMSAL</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D7E4BD"/>
                    </a:solidFill>
                  </a:tcPr>
                </a:tc>
                <a:tc>
                  <a:txBody>
                    <a:bodyPr/>
                    <a:lstStyle/>
                    <a:p>
                      <a:pPr algn="ctr" rtl="0" fontAlgn="ctr"/>
                      <a:r>
                        <a:rPr lang="tr-TR" sz="1400" b="1" i="0" u="none" strike="noStrike">
                          <a:solidFill>
                            <a:srgbClr val="000000"/>
                          </a:solidFill>
                          <a:effectLst/>
                          <a:latin typeface="Calibri" panose="020F0502020204030204" pitchFamily="34" charset="0"/>
                        </a:rPr>
                        <a:t>TOPLAM</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D7E4BD"/>
                    </a:solidFill>
                  </a:tcPr>
                </a:tc>
                <a:extLst>
                  <a:ext uri="{0D108BD9-81ED-4DB2-BD59-A6C34878D82A}">
                    <a16:rowId xmlns:a16="http://schemas.microsoft.com/office/drawing/2014/main" val="1905756015"/>
                  </a:ext>
                </a:extLst>
              </a:tr>
              <a:tr h="292401">
                <a:tc>
                  <a:txBody>
                    <a:bodyPr/>
                    <a:lstStyle/>
                    <a:p>
                      <a:pPr algn="ctr" rtl="0" fontAlgn="ctr"/>
                      <a:r>
                        <a:rPr lang="tr-TR" sz="1400" b="0" i="0" u="none" strike="noStrike">
                          <a:solidFill>
                            <a:srgbClr val="000000"/>
                          </a:solidFill>
                          <a:effectLst/>
                          <a:latin typeface="Calibri" panose="020F0502020204030204" pitchFamily="34" charset="0"/>
                        </a:rPr>
                        <a:t>8.Tem.22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132.029</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76.785</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208.814</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11.Kas.22</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panose="020F0502020204030204" pitchFamily="34" charset="0"/>
                        </a:rPr>
                        <a:t>126.278</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Calibri" panose="020F0502020204030204" pitchFamily="34" charset="0"/>
                        </a:rPr>
                        <a:t>86.633</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Calibri" panose="020F0502020204030204" pitchFamily="34" charset="0"/>
                        </a:rPr>
                        <a:t>212.911</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4192513485"/>
                  </a:ext>
                </a:extLst>
              </a:tr>
              <a:tr h="292401">
                <a:tc>
                  <a:txBody>
                    <a:bodyPr/>
                    <a:lstStyle/>
                    <a:p>
                      <a:pPr algn="ctr" rtl="0" fontAlgn="ctr"/>
                      <a:r>
                        <a:rPr lang="tr-TR" sz="1400" b="0" i="0" u="none" strike="noStrike">
                          <a:solidFill>
                            <a:srgbClr val="000000"/>
                          </a:solidFill>
                          <a:effectLst/>
                          <a:latin typeface="Calibri" panose="020F0502020204030204" pitchFamily="34" charset="0"/>
                        </a:rPr>
                        <a:t>15.Tem.22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131.496</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78.127</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209.623</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18.Kas.22</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b"/>
                      <a:r>
                        <a:rPr lang="tr-TR" sz="1400" b="0" i="0" u="none" strike="noStrike">
                          <a:solidFill>
                            <a:srgbClr val="000000"/>
                          </a:solidFill>
                          <a:effectLst/>
                          <a:latin typeface="Calibri" panose="020F0502020204030204" pitchFamily="34" charset="0"/>
                        </a:rPr>
                        <a:t>125.031</a:t>
                      </a:r>
                    </a:p>
                  </a:txBody>
                  <a:tcPr marL="6350" marR="6350" marT="635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ctr"/>
                      <a:r>
                        <a:rPr lang="tr-TR" sz="1400" b="0" i="0" u="none" strike="noStrike">
                          <a:solidFill>
                            <a:srgbClr val="000000"/>
                          </a:solidFill>
                          <a:effectLst/>
                          <a:latin typeface="Calibri" panose="020F0502020204030204" pitchFamily="34" charset="0"/>
                        </a:rPr>
                        <a:t>85.343</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b"/>
                      <a:r>
                        <a:rPr lang="tr-TR" sz="1400" b="0" i="0" u="none" strike="noStrike">
                          <a:solidFill>
                            <a:srgbClr val="000000"/>
                          </a:solidFill>
                          <a:effectLst/>
                          <a:latin typeface="Calibri" panose="020F0502020204030204" pitchFamily="34" charset="0"/>
                        </a:rPr>
                        <a:t>210.375</a:t>
                      </a:r>
                    </a:p>
                  </a:txBody>
                  <a:tcPr marL="6350" marR="6350" marT="6350" marB="0" anchor="b">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2163552271"/>
                  </a:ext>
                </a:extLst>
              </a:tr>
              <a:tr h="292401">
                <a:tc>
                  <a:txBody>
                    <a:bodyPr/>
                    <a:lstStyle/>
                    <a:p>
                      <a:pPr algn="ctr" rtl="0" fontAlgn="ctr"/>
                      <a:r>
                        <a:rPr lang="tr-TR" sz="1400" b="0" i="0" u="none" strike="noStrike">
                          <a:solidFill>
                            <a:srgbClr val="000000"/>
                          </a:solidFill>
                          <a:effectLst/>
                          <a:latin typeface="Calibri" panose="020F0502020204030204" pitchFamily="34" charset="0"/>
                        </a:rPr>
                        <a:t>22.Tem.22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131.773</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78.586</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210.359</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25.Kas.22</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b"/>
                      <a:r>
                        <a:rPr lang="tr-TR" sz="1400" b="0" i="0" u="none" strike="noStrike" dirty="0">
                          <a:solidFill>
                            <a:srgbClr val="000000"/>
                          </a:solidFill>
                          <a:effectLst/>
                          <a:latin typeface="Calibri" panose="020F0502020204030204" pitchFamily="34" charset="0"/>
                        </a:rPr>
                        <a:t>123.048</a:t>
                      </a:r>
                    </a:p>
                  </a:txBody>
                  <a:tcPr marL="6350" marR="6350" marT="635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ctr"/>
                      <a:r>
                        <a:rPr lang="tr-TR" sz="1400" b="0" i="0" u="none" strike="noStrike">
                          <a:solidFill>
                            <a:srgbClr val="000000"/>
                          </a:solidFill>
                          <a:effectLst/>
                          <a:latin typeface="Calibri" panose="020F0502020204030204" pitchFamily="34" charset="0"/>
                        </a:rPr>
                        <a:t>81.849</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b"/>
                      <a:r>
                        <a:rPr lang="tr-TR" sz="1400" b="0" i="0" u="none" strike="noStrike">
                          <a:solidFill>
                            <a:srgbClr val="000000"/>
                          </a:solidFill>
                          <a:effectLst/>
                          <a:latin typeface="Calibri" panose="020F0502020204030204" pitchFamily="34" charset="0"/>
                        </a:rPr>
                        <a:t>204.897</a:t>
                      </a:r>
                    </a:p>
                  </a:txBody>
                  <a:tcPr marL="6350" marR="6350" marT="6350" marB="0" anchor="b">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4151439938"/>
                  </a:ext>
                </a:extLst>
              </a:tr>
              <a:tr h="292401">
                <a:tc>
                  <a:txBody>
                    <a:bodyPr/>
                    <a:lstStyle/>
                    <a:p>
                      <a:pPr algn="ctr" rtl="0" fontAlgn="ctr"/>
                      <a:r>
                        <a:rPr lang="tr-TR" sz="1400" b="0" i="0" u="none" strike="noStrike">
                          <a:solidFill>
                            <a:srgbClr val="000000"/>
                          </a:solidFill>
                          <a:effectLst/>
                          <a:latin typeface="Calibri" panose="020F0502020204030204" pitchFamily="34" charset="0"/>
                        </a:rPr>
                        <a:t>29.Tem.22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132.015</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80.680</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212.695</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2.Ara.22</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panose="020F0502020204030204" pitchFamily="34" charset="0"/>
                        </a:rPr>
                        <a:t>122.008</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ctr"/>
                      <a:r>
                        <a:rPr lang="tr-TR" sz="1400" b="0" i="0" u="none" strike="noStrike">
                          <a:solidFill>
                            <a:srgbClr val="000000"/>
                          </a:solidFill>
                          <a:effectLst/>
                          <a:latin typeface="Calibri" panose="020F0502020204030204" pitchFamily="34" charset="0"/>
                        </a:rPr>
                        <a:t>81.856</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ctr"/>
                      <a:r>
                        <a:rPr lang="tr-TR" sz="1400" b="0" i="0" u="none" strike="noStrike">
                          <a:solidFill>
                            <a:srgbClr val="000000"/>
                          </a:solidFill>
                          <a:effectLst/>
                          <a:latin typeface="Calibri" panose="020F0502020204030204" pitchFamily="34" charset="0"/>
                        </a:rPr>
                        <a:t>203.865</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4195152142"/>
                  </a:ext>
                </a:extLst>
              </a:tr>
              <a:tr h="292401">
                <a:tc>
                  <a:txBody>
                    <a:bodyPr/>
                    <a:lstStyle/>
                    <a:p>
                      <a:pPr algn="ctr" rtl="0" fontAlgn="ctr"/>
                      <a:r>
                        <a:rPr lang="tr-TR" sz="1400" b="0" i="0" u="none" strike="noStrike">
                          <a:solidFill>
                            <a:srgbClr val="000000"/>
                          </a:solidFill>
                          <a:effectLst/>
                          <a:latin typeface="Calibri" panose="020F0502020204030204" pitchFamily="34" charset="0"/>
                        </a:rPr>
                        <a:t>5.Ağu.22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131.906</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84.953</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216.859</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9.Ara.22</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panose="020F0502020204030204" pitchFamily="34" charset="0"/>
                        </a:rPr>
                        <a:t>120.387</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ctr"/>
                      <a:r>
                        <a:rPr lang="tr-TR" sz="1400" b="0" i="0" u="none" strike="noStrike">
                          <a:solidFill>
                            <a:srgbClr val="000000"/>
                          </a:solidFill>
                          <a:effectLst/>
                          <a:latin typeface="Calibri" panose="020F0502020204030204" pitchFamily="34" charset="0"/>
                        </a:rPr>
                        <a:t>81.036</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ctr"/>
                      <a:r>
                        <a:rPr lang="tr-TR" sz="1400" b="0" i="0" u="none" strike="noStrike">
                          <a:solidFill>
                            <a:srgbClr val="000000"/>
                          </a:solidFill>
                          <a:effectLst/>
                          <a:latin typeface="Calibri" panose="020F0502020204030204" pitchFamily="34" charset="0"/>
                        </a:rPr>
                        <a:t>201.424</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2458645225"/>
                  </a:ext>
                </a:extLst>
              </a:tr>
              <a:tr h="292401">
                <a:tc>
                  <a:txBody>
                    <a:bodyPr/>
                    <a:lstStyle/>
                    <a:p>
                      <a:pPr algn="ctr" rtl="0" fontAlgn="ctr"/>
                      <a:r>
                        <a:rPr lang="tr-TR" sz="1400" b="0" i="0" u="none" strike="noStrike" dirty="0">
                          <a:solidFill>
                            <a:srgbClr val="000000"/>
                          </a:solidFill>
                          <a:effectLst/>
                          <a:latin typeface="Calibri" panose="020F0502020204030204" pitchFamily="34" charset="0"/>
                        </a:rPr>
                        <a:t>12.Ağu.22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panose="020F0502020204030204" pitchFamily="34" charset="0"/>
                        </a:rPr>
                        <a:t>131.936</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Calibri" panose="020F0502020204030204" pitchFamily="34" charset="0"/>
                        </a:rPr>
                        <a:t>85.209</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Calibri" panose="020F0502020204030204" pitchFamily="34" charset="0"/>
                        </a:rPr>
                        <a:t>217.145</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Calibri" panose="020F0502020204030204" pitchFamily="34" charset="0"/>
                        </a:rPr>
                        <a:t>16.Ara.22</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118.579</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ctr"/>
                      <a:r>
                        <a:rPr lang="tr-TR" sz="1400" b="0" i="0" u="none" strike="noStrike">
                          <a:solidFill>
                            <a:srgbClr val="000000"/>
                          </a:solidFill>
                          <a:effectLst/>
                          <a:latin typeface="Calibri" panose="020F0502020204030204" pitchFamily="34" charset="0"/>
                        </a:rPr>
                        <a:t>80.759</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ctr"/>
                      <a:r>
                        <a:rPr lang="tr-TR" sz="1400" b="0" i="0" u="none" strike="noStrike">
                          <a:solidFill>
                            <a:srgbClr val="000000"/>
                          </a:solidFill>
                          <a:effectLst/>
                          <a:latin typeface="Calibri" panose="020F0502020204030204" pitchFamily="34" charset="0"/>
                        </a:rPr>
                        <a:t>199.338</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691907812"/>
                  </a:ext>
                </a:extLst>
              </a:tr>
              <a:tr h="292401">
                <a:tc>
                  <a:txBody>
                    <a:bodyPr/>
                    <a:lstStyle/>
                    <a:p>
                      <a:pPr algn="ctr" rtl="0" fontAlgn="ctr"/>
                      <a:r>
                        <a:rPr lang="tr-TR" sz="1400" b="0" i="0" u="none" strike="noStrike" dirty="0">
                          <a:solidFill>
                            <a:srgbClr val="000000"/>
                          </a:solidFill>
                          <a:effectLst/>
                          <a:latin typeface="Calibri" panose="020F0502020204030204" pitchFamily="34" charset="0"/>
                        </a:rPr>
                        <a:t>19.Ağu.22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130.842</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83.042</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213.884</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23.Ara.22</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panose="020F0502020204030204" pitchFamily="34" charset="0"/>
                        </a:rPr>
                        <a:t>116.440</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ctr"/>
                      <a:r>
                        <a:rPr lang="tr-TR" sz="1400" b="0" i="0" u="none" strike="noStrike" dirty="0">
                          <a:solidFill>
                            <a:srgbClr val="000000"/>
                          </a:solidFill>
                          <a:effectLst/>
                          <a:latin typeface="Calibri" panose="020F0502020204030204" pitchFamily="34" charset="0"/>
                        </a:rPr>
                        <a:t>78.000</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ctr"/>
                      <a:r>
                        <a:rPr lang="tr-TR" sz="1400" b="0" i="0" u="none" strike="noStrike">
                          <a:solidFill>
                            <a:srgbClr val="000000"/>
                          </a:solidFill>
                          <a:effectLst/>
                          <a:latin typeface="Calibri" panose="020F0502020204030204" pitchFamily="34" charset="0"/>
                        </a:rPr>
                        <a:t>194.440</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776134164"/>
                  </a:ext>
                </a:extLst>
              </a:tr>
              <a:tr h="292401">
                <a:tc>
                  <a:txBody>
                    <a:bodyPr/>
                    <a:lstStyle/>
                    <a:p>
                      <a:pPr algn="ctr" rtl="0" fontAlgn="ctr"/>
                      <a:r>
                        <a:rPr lang="tr-TR" sz="1400" b="0" i="0" u="none" strike="noStrike" dirty="0">
                          <a:solidFill>
                            <a:srgbClr val="000000"/>
                          </a:solidFill>
                          <a:effectLst/>
                          <a:latin typeface="Calibri" panose="020F0502020204030204" pitchFamily="34" charset="0"/>
                        </a:rPr>
                        <a:t>26.Ağu.22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130.195</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82.490</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212.685</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30.Ara.22</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panose="020F0502020204030204" pitchFamily="34" charset="0"/>
                        </a:rPr>
                        <a:t>116.195</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panose="020F0502020204030204" pitchFamily="34" charset="0"/>
                        </a:rPr>
                        <a:t>75.748</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Calibri" panose="020F0502020204030204" pitchFamily="34" charset="0"/>
                        </a:rPr>
                        <a:t>191.943</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818636479"/>
                  </a:ext>
                </a:extLst>
              </a:tr>
              <a:tr h="292401">
                <a:tc>
                  <a:txBody>
                    <a:bodyPr/>
                    <a:lstStyle/>
                    <a:p>
                      <a:pPr algn="ctr" rtl="0" fontAlgn="ctr"/>
                      <a:r>
                        <a:rPr lang="tr-TR" sz="1400" b="0" i="0" u="none" strike="noStrike" dirty="0">
                          <a:solidFill>
                            <a:srgbClr val="000000"/>
                          </a:solidFill>
                          <a:effectLst/>
                          <a:latin typeface="Calibri" panose="020F0502020204030204" pitchFamily="34" charset="0"/>
                        </a:rPr>
                        <a:t>2.Eyl.22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panose="020F0502020204030204" pitchFamily="34" charset="0"/>
                        </a:rPr>
                        <a:t>129.518</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82.138</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211.656</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6.Oca.23</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panose="020F0502020204030204" pitchFamily="34" charset="0"/>
                        </a:rPr>
                        <a:t>116.758</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panose="020F0502020204030204" pitchFamily="34" charset="0"/>
                        </a:rPr>
                        <a:t>77.904</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Calibri" panose="020F0502020204030204" pitchFamily="34" charset="0"/>
                        </a:rPr>
                        <a:t>194.662</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094960593"/>
                  </a:ext>
                </a:extLst>
              </a:tr>
              <a:tr h="292401">
                <a:tc>
                  <a:txBody>
                    <a:bodyPr/>
                    <a:lstStyle/>
                    <a:p>
                      <a:pPr algn="ctr" rtl="0" fontAlgn="ctr"/>
                      <a:r>
                        <a:rPr lang="tr-TR" sz="1400" b="0" i="0" u="none" strike="noStrike" dirty="0">
                          <a:solidFill>
                            <a:srgbClr val="000000"/>
                          </a:solidFill>
                          <a:effectLst/>
                          <a:latin typeface="Calibri" panose="020F0502020204030204" pitchFamily="34" charset="0"/>
                        </a:rPr>
                        <a:t>9.Eyl.22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panose="020F0502020204030204" pitchFamily="34" charset="0"/>
                        </a:rPr>
                        <a:t>129.500</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83.314</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212.815</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13.Oca.23</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118.427</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Calibri" panose="020F0502020204030204" pitchFamily="34" charset="0"/>
                        </a:rPr>
                        <a:t>79.646</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Calibri" panose="020F0502020204030204" pitchFamily="34" charset="0"/>
                        </a:rPr>
                        <a:t>198.073</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014900694"/>
                  </a:ext>
                </a:extLst>
              </a:tr>
              <a:tr h="390405">
                <a:tc>
                  <a:txBody>
                    <a:bodyPr/>
                    <a:lstStyle/>
                    <a:p>
                      <a:pPr algn="ctr" rtl="0" fontAlgn="ctr"/>
                      <a:r>
                        <a:rPr lang="tr-TR" sz="1400" b="0" i="0" u="none" strike="noStrike" dirty="0">
                          <a:solidFill>
                            <a:srgbClr val="000000"/>
                          </a:solidFill>
                          <a:effectLst/>
                          <a:latin typeface="Calibri" panose="020F0502020204030204" pitchFamily="34" charset="0"/>
                        </a:rPr>
                        <a:t>16.Eyl.22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128.528</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84.641</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213.169</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20.Oca.23</a:t>
                      </a:r>
                    </a:p>
                  </a:txBody>
                  <a:tcPr marL="6350" marR="6350" marT="6350" marB="0" anchor="ctr">
                    <a:lnL w="190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panose="020F0502020204030204" pitchFamily="34" charset="0"/>
                        </a:rPr>
                        <a:t>117.923</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Calibri" panose="020F0502020204030204" pitchFamily="34" charset="0"/>
                        </a:rPr>
                        <a:t>79.955</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a:solidFill>
                            <a:srgbClr val="000000"/>
                          </a:solidFill>
                          <a:effectLst/>
                          <a:latin typeface="Calibri" panose="020F0502020204030204" pitchFamily="34" charset="0"/>
                        </a:rPr>
                        <a:t>197.878</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54214398"/>
                  </a:ext>
                </a:extLst>
              </a:tr>
              <a:tr h="196947">
                <a:tc>
                  <a:txBody>
                    <a:bodyPr/>
                    <a:lstStyle/>
                    <a:p>
                      <a:pPr algn="ctr" rtl="0" fontAlgn="ctr"/>
                      <a:r>
                        <a:rPr lang="tr-TR" sz="1400" b="0" i="0" u="none" strike="noStrike" dirty="0">
                          <a:solidFill>
                            <a:srgbClr val="000000"/>
                          </a:solidFill>
                          <a:effectLst/>
                          <a:latin typeface="Calibri" panose="020F0502020204030204" pitchFamily="34" charset="0"/>
                        </a:rPr>
                        <a:t>23.Eyl.22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127.521</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82.896</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210.417</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 27.Oca.23</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mj-lt"/>
                        </a:rPr>
                        <a:t>117.284 </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mj-lt"/>
                        </a:rPr>
                        <a:t> 78.764</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a:solidFill>
                            <a:srgbClr val="000000"/>
                          </a:solidFill>
                          <a:effectLst/>
                          <a:latin typeface="+mj-lt"/>
                        </a:rPr>
                        <a:t>196.049 </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768989419"/>
                  </a:ext>
                </a:extLst>
              </a:tr>
              <a:tr h="292401">
                <a:tc>
                  <a:txBody>
                    <a:bodyPr/>
                    <a:lstStyle/>
                    <a:p>
                      <a:pPr algn="ctr" rtl="0" fontAlgn="ctr"/>
                      <a:r>
                        <a:rPr lang="tr-TR" sz="1400" b="0" i="0" u="none" strike="noStrike" dirty="0">
                          <a:solidFill>
                            <a:srgbClr val="000000"/>
                          </a:solidFill>
                          <a:effectLst/>
                          <a:latin typeface="Calibri" panose="020F0502020204030204" pitchFamily="34" charset="0"/>
                        </a:rPr>
                        <a:t>30.Eyl.22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127.724</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82.607</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210.332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mn-lt"/>
                        </a:rPr>
                        <a:t>03 Şub.23 </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mn-lt"/>
                        </a:rPr>
                        <a:t>115.983 </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mn-lt"/>
                        </a:rPr>
                        <a:t>79.494 </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mn-lt"/>
                        </a:rPr>
                        <a:t> 195.477</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486217862"/>
                  </a:ext>
                </a:extLst>
              </a:tr>
              <a:tr h="292401">
                <a:tc>
                  <a:txBody>
                    <a:bodyPr/>
                    <a:lstStyle/>
                    <a:p>
                      <a:pPr algn="ctr" rtl="0" fontAlgn="ctr"/>
                      <a:r>
                        <a:rPr lang="tr-TR" sz="1400" b="0" i="0" u="none" strike="noStrike" dirty="0">
                          <a:solidFill>
                            <a:srgbClr val="000000"/>
                          </a:solidFill>
                          <a:effectLst/>
                          <a:latin typeface="Calibri" panose="020F0502020204030204" pitchFamily="34" charset="0"/>
                        </a:rPr>
                        <a:t>7.Eki.22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127.992</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85.320</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213.313</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10 Şub.23 </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Arial" panose="020B0604020202020204" pitchFamily="34" charset="0"/>
                        </a:rPr>
                        <a:t> 114.377</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Arial" panose="020B0604020202020204" pitchFamily="34" charset="0"/>
                        </a:rPr>
                        <a:t> 79.151</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Arial" panose="020B0604020202020204" pitchFamily="34" charset="0"/>
                        </a:rPr>
                        <a:t> 193.528</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746265079"/>
                  </a:ext>
                </a:extLst>
              </a:tr>
              <a:tr h="292401">
                <a:tc>
                  <a:txBody>
                    <a:bodyPr/>
                    <a:lstStyle/>
                    <a:p>
                      <a:pPr algn="ctr" rtl="0" fontAlgn="ctr"/>
                      <a:r>
                        <a:rPr lang="tr-TR" sz="1400" b="0" i="0" u="none" strike="noStrike" dirty="0">
                          <a:solidFill>
                            <a:srgbClr val="000000"/>
                          </a:solidFill>
                          <a:effectLst/>
                          <a:latin typeface="Calibri" panose="020F0502020204030204" pitchFamily="34" charset="0"/>
                        </a:rPr>
                        <a:t>14.Eki.22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b"/>
                      <a:r>
                        <a:rPr lang="tr-TR" sz="1400" b="0" i="0" u="none" strike="noStrike">
                          <a:solidFill>
                            <a:srgbClr val="000000"/>
                          </a:solidFill>
                          <a:effectLst/>
                          <a:latin typeface="Calibri" panose="020F0502020204030204" pitchFamily="34" charset="0"/>
                        </a:rPr>
                        <a:t>126.815</a:t>
                      </a:r>
                    </a:p>
                  </a:txBody>
                  <a:tcPr marL="6350" marR="6350" marT="6350" marB="0" anchor="b">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86.600</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213.415</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 17 Şub.23</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Arial" panose="020B0604020202020204" pitchFamily="34" charset="0"/>
                        </a:rPr>
                        <a:t> 112.831</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Arial" panose="020B0604020202020204" pitchFamily="34" charset="0"/>
                        </a:rPr>
                        <a:t> 77.689</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Arial" panose="020B0604020202020204" pitchFamily="34" charset="0"/>
                        </a:rPr>
                        <a:t> 190.520</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667681176"/>
                  </a:ext>
                </a:extLst>
              </a:tr>
              <a:tr h="292401">
                <a:tc>
                  <a:txBody>
                    <a:bodyPr/>
                    <a:lstStyle/>
                    <a:p>
                      <a:pPr algn="ctr" rtl="0" fontAlgn="ctr"/>
                      <a:r>
                        <a:rPr lang="tr-TR" sz="1400" b="0" i="0" u="none" strike="noStrike" dirty="0">
                          <a:solidFill>
                            <a:srgbClr val="000000"/>
                          </a:solidFill>
                          <a:effectLst/>
                          <a:latin typeface="Calibri" panose="020F0502020204030204" pitchFamily="34" charset="0"/>
                        </a:rPr>
                        <a:t>21.Eki.22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126.382</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87.601</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213.983</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24 Şub.23 </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Arial" panose="020B0604020202020204" pitchFamily="34" charset="0"/>
                        </a:rPr>
                        <a:t>110.696 </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Arial" panose="020B0604020202020204" pitchFamily="34" charset="0"/>
                        </a:rPr>
                        <a:t> 75.141</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Arial" panose="020B0604020202020204" pitchFamily="34" charset="0"/>
                        </a:rPr>
                        <a:t>185.838 </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537385780"/>
                  </a:ext>
                </a:extLst>
              </a:tr>
              <a:tr h="292401">
                <a:tc>
                  <a:txBody>
                    <a:bodyPr/>
                    <a:lstStyle/>
                    <a:p>
                      <a:pPr algn="ctr" rtl="0" fontAlgn="ctr"/>
                      <a:r>
                        <a:rPr lang="tr-TR" sz="1400" b="0" i="0" u="none" strike="noStrike" dirty="0">
                          <a:solidFill>
                            <a:srgbClr val="000000"/>
                          </a:solidFill>
                          <a:effectLst/>
                          <a:latin typeface="Calibri" panose="020F0502020204030204" pitchFamily="34" charset="0"/>
                        </a:rPr>
                        <a:t>28.Eki.22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b"/>
                      <a:r>
                        <a:rPr lang="tr-TR" sz="1400" b="0" i="0" u="none" strike="noStrike">
                          <a:solidFill>
                            <a:srgbClr val="000000"/>
                          </a:solidFill>
                          <a:effectLst/>
                          <a:latin typeface="Calibri" panose="020F0502020204030204" pitchFamily="34" charset="0"/>
                        </a:rPr>
                        <a:t>126.807</a:t>
                      </a:r>
                    </a:p>
                  </a:txBody>
                  <a:tcPr marL="6350" marR="6350" marT="6350" marB="0" anchor="b">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85.983</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b"/>
                      <a:r>
                        <a:rPr lang="tr-TR" sz="1400" b="0" i="0" u="none" strike="noStrike" dirty="0">
                          <a:solidFill>
                            <a:srgbClr val="000000"/>
                          </a:solidFill>
                          <a:effectLst/>
                          <a:latin typeface="Calibri" panose="020F0502020204030204" pitchFamily="34" charset="0"/>
                        </a:rPr>
                        <a:t>212.790</a:t>
                      </a:r>
                    </a:p>
                  </a:txBody>
                  <a:tcPr marL="6350" marR="6350" marT="6350"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 3 Mart 23</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Arial" panose="020B0604020202020204" pitchFamily="34" charset="0"/>
                        </a:rPr>
                        <a:t> 111.196</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Arial" panose="020B0604020202020204" pitchFamily="34" charset="0"/>
                        </a:rPr>
                        <a:t> 75.231</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Arial" panose="020B0604020202020204" pitchFamily="34" charset="0"/>
                        </a:rPr>
                        <a:t> 186.427</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82995813"/>
                  </a:ext>
                </a:extLst>
              </a:tr>
              <a:tr h="292401">
                <a:tc>
                  <a:txBody>
                    <a:bodyPr/>
                    <a:lstStyle/>
                    <a:p>
                      <a:pPr algn="ctr" rtl="0" fontAlgn="ctr"/>
                      <a:r>
                        <a:rPr lang="tr-TR" sz="1400" b="0" i="0" u="none" strike="noStrike" dirty="0">
                          <a:solidFill>
                            <a:srgbClr val="000000"/>
                          </a:solidFill>
                          <a:effectLst/>
                          <a:latin typeface="Calibri" panose="020F0502020204030204" pitchFamily="34" charset="0"/>
                        </a:rPr>
                        <a:t>4.Kas.22</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Calibri" panose="020F0502020204030204" pitchFamily="34" charset="0"/>
                        </a:rPr>
                        <a:t>125.577</a:t>
                      </a:r>
                    </a:p>
                  </a:txBody>
                  <a:tcPr marL="6350" marR="6350" marT="6350" marB="0" anchor="ctr">
                    <a:lnL w="6350" cap="flat" cmpd="sng" algn="ctr">
                      <a:solidFill>
                        <a:srgbClr val="7F7F7F"/>
                      </a:solidFill>
                      <a:prstDash val="solid"/>
                      <a:round/>
                      <a:headEnd type="none" w="med" len="med"/>
                      <a:tailEnd type="none" w="med" len="med"/>
                    </a:lnL>
                    <a:lnR w="12700" cap="flat" cmpd="sng" algn="ctr">
                      <a:solidFill>
                        <a:srgbClr val="D7E4BD"/>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a:solidFill>
                            <a:srgbClr val="000000"/>
                          </a:solidFill>
                          <a:effectLst/>
                          <a:latin typeface="Calibri" panose="020F0502020204030204" pitchFamily="34" charset="0"/>
                        </a:rPr>
                        <a:t>86.690</a:t>
                      </a:r>
                    </a:p>
                  </a:txBody>
                  <a:tcPr marL="6350" marR="6350" marT="6350" marB="0" anchor="ctr">
                    <a:lnL w="12700" cap="flat" cmpd="sng" algn="ctr">
                      <a:solidFill>
                        <a:srgbClr val="D7E4BD"/>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212.268</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panose="020F0502020204030204" pitchFamily="34" charset="0"/>
                        </a:rPr>
                        <a:t>10 Mart 23 </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a:solidFill>
                            <a:srgbClr val="000000"/>
                          </a:solidFill>
                          <a:effectLst/>
                          <a:latin typeface="Arial" panose="020B0604020202020204" pitchFamily="34" charset="0"/>
                        </a:rPr>
                        <a:t> 111.087</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Arial" panose="020B0604020202020204" pitchFamily="34" charset="0"/>
                        </a:rPr>
                        <a:t> 76.470</a:t>
                      </a:r>
                    </a:p>
                  </a:txBody>
                  <a:tcPr marL="6350" marR="6350" marT="635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tc>
                  <a:txBody>
                    <a:bodyPr/>
                    <a:lstStyle/>
                    <a:p>
                      <a:pPr algn="ctr" rtl="0" fontAlgn="ctr"/>
                      <a:r>
                        <a:rPr lang="tr-TR" sz="1400" b="0" i="0" u="none" strike="noStrike" dirty="0">
                          <a:solidFill>
                            <a:srgbClr val="000000"/>
                          </a:solidFill>
                          <a:effectLst/>
                          <a:latin typeface="Arial" panose="020B0604020202020204" pitchFamily="34" charset="0"/>
                        </a:rPr>
                        <a:t>187.558 </a:t>
                      </a:r>
                    </a:p>
                  </a:txBody>
                  <a:tcPr marL="6350" marR="6350" marT="6350" marB="0" anchor="ctr">
                    <a:lnL w="6350" cap="flat" cmpd="sng" algn="ctr">
                      <a:solidFill>
                        <a:srgbClr val="7F7F7F"/>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574596121"/>
                  </a:ext>
                </a:extLst>
              </a:tr>
            </a:tbl>
          </a:graphicData>
        </a:graphic>
      </p:graphicFrame>
    </p:spTree>
    <p:extLst>
      <p:ext uri="{BB962C8B-B14F-4D97-AF65-F5344CB8AC3E}">
        <p14:creationId xmlns:p14="http://schemas.microsoft.com/office/powerpoint/2010/main" val="174297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1478" y="120385"/>
            <a:ext cx="8820000" cy="6621518"/>
          </a:xfrm>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p>
            <a:pPr marL="514350" indent="-514350" algn="ctr">
              <a:buClrTx/>
              <a:buNone/>
            </a:pPr>
            <a:r>
              <a:rPr lang="tr-TR" sz="2000" b="1" dirty="0">
                <a:latin typeface="Times New Roman"/>
                <a:cs typeface="Times New Roman"/>
              </a:rPr>
              <a:t>5- TÜRKİYE’DE </a:t>
            </a:r>
            <a:r>
              <a:rPr lang="tr-TR" sz="2000" b="1" dirty="0">
                <a:latin typeface="Calibri"/>
                <a:cs typeface="Times New Roman"/>
              </a:rPr>
              <a:t>YERLEŞİKLERİN</a:t>
            </a:r>
            <a:r>
              <a:rPr lang="tr-TR" sz="2000" b="1" dirty="0">
                <a:latin typeface="Times New Roman"/>
                <a:cs typeface="Times New Roman"/>
              </a:rPr>
              <a:t> TOPLAM DÖVİZ MEVDUAT HESABI (Kaynak 22 Ocak 2024 </a:t>
            </a:r>
            <a:r>
              <a:rPr lang="tr-TR" sz="2000" b="1" dirty="0">
                <a:hlinkClick r:id="rId3"/>
              </a:rPr>
              <a:t>www.tcmb.gov.tr</a:t>
            </a:r>
            <a:r>
              <a:rPr lang="tr-TR" sz="2000" b="1" dirty="0">
                <a:latin typeface="Times New Roman"/>
                <a:cs typeface="Times New Roman"/>
              </a:rPr>
              <a:t> )</a:t>
            </a:r>
            <a:endParaRPr lang="tr-TR" sz="2000" dirty="0">
              <a:latin typeface="Times New Roman"/>
              <a:cs typeface="Times New Roman"/>
            </a:endParaRPr>
          </a:p>
        </p:txBody>
      </p:sp>
      <p:graphicFrame>
        <p:nvGraphicFramePr>
          <p:cNvPr id="5" name="Tablo 4"/>
          <p:cNvGraphicFramePr>
            <a:graphicFrameLocks noGrp="1"/>
          </p:cNvGraphicFramePr>
          <p:nvPr>
            <p:extLst>
              <p:ext uri="{D42A27DB-BD31-4B8C-83A1-F6EECF244321}">
                <p14:modId xmlns:p14="http://schemas.microsoft.com/office/powerpoint/2010/main" val="976364640"/>
              </p:ext>
            </p:extLst>
          </p:nvPr>
        </p:nvGraphicFramePr>
        <p:xfrm>
          <a:off x="330868" y="751973"/>
          <a:ext cx="8299948" cy="5900752"/>
        </p:xfrm>
        <a:graphic>
          <a:graphicData uri="http://schemas.openxmlformats.org/drawingml/2006/table">
            <a:tbl>
              <a:tblPr/>
              <a:tblGrid>
                <a:gridCol w="1187387">
                  <a:extLst>
                    <a:ext uri="{9D8B030D-6E8A-4147-A177-3AD203B41FA5}">
                      <a16:colId xmlns:a16="http://schemas.microsoft.com/office/drawing/2014/main" val="20000"/>
                    </a:ext>
                  </a:extLst>
                </a:gridCol>
                <a:gridCol w="928748">
                  <a:extLst>
                    <a:ext uri="{9D8B030D-6E8A-4147-A177-3AD203B41FA5}">
                      <a16:colId xmlns:a16="http://schemas.microsoft.com/office/drawing/2014/main" val="20001"/>
                    </a:ext>
                  </a:extLst>
                </a:gridCol>
                <a:gridCol w="964014">
                  <a:extLst>
                    <a:ext uri="{9D8B030D-6E8A-4147-A177-3AD203B41FA5}">
                      <a16:colId xmlns:a16="http://schemas.microsoft.com/office/drawing/2014/main" val="20002"/>
                    </a:ext>
                  </a:extLst>
                </a:gridCol>
                <a:gridCol w="1054053">
                  <a:extLst>
                    <a:ext uri="{9D8B030D-6E8A-4147-A177-3AD203B41FA5}">
                      <a16:colId xmlns:a16="http://schemas.microsoft.com/office/drawing/2014/main" val="20003"/>
                    </a:ext>
                  </a:extLst>
                </a:gridCol>
                <a:gridCol w="1179645">
                  <a:extLst>
                    <a:ext uri="{9D8B030D-6E8A-4147-A177-3AD203B41FA5}">
                      <a16:colId xmlns:a16="http://schemas.microsoft.com/office/drawing/2014/main" val="20004"/>
                    </a:ext>
                  </a:extLst>
                </a:gridCol>
                <a:gridCol w="987528">
                  <a:extLst>
                    <a:ext uri="{9D8B030D-6E8A-4147-A177-3AD203B41FA5}">
                      <a16:colId xmlns:a16="http://schemas.microsoft.com/office/drawing/2014/main" val="20005"/>
                    </a:ext>
                  </a:extLst>
                </a:gridCol>
                <a:gridCol w="1046313">
                  <a:extLst>
                    <a:ext uri="{9D8B030D-6E8A-4147-A177-3AD203B41FA5}">
                      <a16:colId xmlns:a16="http://schemas.microsoft.com/office/drawing/2014/main" val="20006"/>
                    </a:ext>
                  </a:extLst>
                </a:gridCol>
                <a:gridCol w="952260">
                  <a:extLst>
                    <a:ext uri="{9D8B030D-6E8A-4147-A177-3AD203B41FA5}">
                      <a16:colId xmlns:a16="http://schemas.microsoft.com/office/drawing/2014/main" val="20007"/>
                    </a:ext>
                  </a:extLst>
                </a:gridCol>
              </a:tblGrid>
              <a:tr h="226952">
                <a:tc>
                  <a:txBody>
                    <a:bodyPr/>
                    <a:lstStyle/>
                    <a:p>
                      <a:pPr algn="ctr" rtl="0" fontAlgn="ctr"/>
                      <a:r>
                        <a:rPr lang="tr-TR" sz="1200" b="1" i="0" u="none" strike="noStrike" dirty="0">
                          <a:solidFill>
                            <a:srgbClr val="000000"/>
                          </a:solidFill>
                          <a:effectLst/>
                          <a:latin typeface="Calibri"/>
                        </a:rPr>
                        <a:t>HAFTA</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BİREYSEL</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KURUMSAL</a:t>
                      </a:r>
                    </a:p>
                  </a:txBody>
                  <a:tcPr marL="8413" marR="8413" marT="8413" marB="0"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a:solidFill>
                            <a:srgbClr val="000000"/>
                          </a:solidFill>
                          <a:effectLst/>
                          <a:latin typeface="Calibri"/>
                        </a:rPr>
                        <a:t>TOPLAM</a:t>
                      </a:r>
                    </a:p>
                  </a:txBody>
                  <a:tcPr marL="8413" marR="8413" marT="8413"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ctr" rtl="0" fontAlgn="ctr"/>
                      <a:r>
                        <a:rPr lang="tr-TR" sz="1200" b="1" i="0" u="none" strike="noStrike">
                          <a:solidFill>
                            <a:srgbClr val="000000"/>
                          </a:solidFill>
                          <a:effectLst/>
                          <a:latin typeface="Calibri"/>
                        </a:rPr>
                        <a:t>HAFTA</a:t>
                      </a:r>
                    </a:p>
                  </a:txBody>
                  <a:tcPr marL="8413" marR="8413" marT="8413" marB="0"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BİREYSEL</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a:solidFill>
                            <a:srgbClr val="000000"/>
                          </a:solidFill>
                          <a:effectLst/>
                          <a:latin typeface="Calibri"/>
                        </a:rPr>
                        <a:t>KURUMSAL</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a:solidFill>
                            <a:srgbClr val="000000"/>
                          </a:solidFill>
                          <a:effectLst/>
                          <a:latin typeface="Calibri"/>
                        </a:rPr>
                        <a:t>TOPLAM</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690">
                <a:tc>
                  <a:txBody>
                    <a:bodyPr/>
                    <a:lstStyle/>
                    <a:p>
                      <a:pPr algn="ctr" rtl="0" fontAlgn="ctr"/>
                      <a:r>
                        <a:rPr lang="tr-TR" sz="1200" b="0" i="0" u="none" strike="noStrike" dirty="0">
                          <a:solidFill>
                            <a:srgbClr val="000000"/>
                          </a:solidFill>
                          <a:effectLst/>
                          <a:latin typeface="Calibri"/>
                        </a:rPr>
                        <a:t>17.03.2023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111.194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75.247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186.442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mn-lt"/>
                        </a:rPr>
                        <a:t>04.08.2023 </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r>
                        <a:rPr lang="tr-TR" sz="1200" b="0" i="0" u="none" strike="noStrike" dirty="0">
                          <a:solidFill>
                            <a:srgbClr val="000000"/>
                          </a:solidFill>
                          <a:effectLst/>
                          <a:latin typeface="+mn-lt"/>
                        </a:rPr>
                        <a:t> 102.121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mn-lt"/>
                        </a:rPr>
                        <a:t> 68.287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tr-TR" sz="1200" b="0" i="0" u="none" strike="noStrike" dirty="0">
                          <a:solidFill>
                            <a:srgbClr val="000000"/>
                          </a:solidFill>
                          <a:effectLst/>
                          <a:latin typeface="+mn-lt"/>
                        </a:rPr>
                        <a:t>170.408 </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690">
                <a:tc>
                  <a:txBody>
                    <a:bodyPr/>
                    <a:lstStyle/>
                    <a:p>
                      <a:pPr algn="ctr" rtl="0" fontAlgn="ctr"/>
                      <a:r>
                        <a:rPr lang="tr-TR" sz="1200" b="0" i="0" u="none" strike="noStrike" dirty="0">
                          <a:solidFill>
                            <a:srgbClr val="000000"/>
                          </a:solidFill>
                          <a:effectLst/>
                          <a:latin typeface="Calibri"/>
                        </a:rPr>
                        <a:t>24.03.2023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111.510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74.979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186.490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 11.08.2023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 102.176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70.051 </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172.227 </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690">
                <a:tc>
                  <a:txBody>
                    <a:bodyPr/>
                    <a:lstStyle/>
                    <a:p>
                      <a:pPr algn="ctr" rtl="0" fontAlgn="ctr"/>
                      <a:r>
                        <a:rPr lang="tr-TR" sz="1200" b="0" i="0" u="none" strike="noStrike" dirty="0">
                          <a:solidFill>
                            <a:srgbClr val="000000"/>
                          </a:solidFill>
                          <a:effectLst/>
                          <a:latin typeface="Calibri"/>
                        </a:rPr>
                        <a:t>31.03.2023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a:solidFill>
                            <a:srgbClr val="000000"/>
                          </a:solidFill>
                          <a:effectLst/>
                          <a:latin typeface="Calibri"/>
                        </a:rPr>
                        <a:t>110.743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72.939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183.683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a:solidFill>
                            <a:srgbClr val="000000"/>
                          </a:solidFill>
                          <a:effectLst/>
                          <a:latin typeface="Arial"/>
                        </a:rPr>
                        <a:t> 18.08.2023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102.809 </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effectLst/>
                          <a:latin typeface="Arial"/>
                        </a:rPr>
                        <a:t>71.056 </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effectLst/>
                          <a:latin typeface="Arial"/>
                        </a:rPr>
                        <a:t> 173.865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3690">
                <a:tc>
                  <a:txBody>
                    <a:bodyPr/>
                    <a:lstStyle/>
                    <a:p>
                      <a:pPr algn="ctr" rtl="0" fontAlgn="ctr"/>
                      <a:r>
                        <a:rPr lang="tr-TR" sz="1200" b="0" i="0" u="none" strike="noStrike" dirty="0">
                          <a:solidFill>
                            <a:srgbClr val="000000"/>
                          </a:solidFill>
                          <a:effectLst/>
                          <a:latin typeface="Calibri"/>
                        </a:rPr>
                        <a:t>7.04.2023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a:solidFill>
                            <a:srgbClr val="000000"/>
                          </a:solidFill>
                          <a:effectLst/>
                          <a:latin typeface="Calibri"/>
                        </a:rPr>
                        <a:t>111.990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Calibri"/>
                        </a:rPr>
                        <a:t>75.656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187.647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latin typeface="Arial"/>
                        </a:rPr>
                        <a:t>25.08.2023</a:t>
                      </a:r>
                      <a:endParaRPr lang="tr-TR" sz="1200" b="0" i="0" u="none" strike="noStrike" dirty="0">
                        <a:solidFill>
                          <a:srgbClr val="000000"/>
                        </a:solidFill>
                        <a:effectLst/>
                        <a:latin typeface="Arial"/>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latin typeface="Arial"/>
                        </a:rPr>
                        <a:t>106.106</a:t>
                      </a:r>
                      <a:endParaRPr lang="tr-TR" sz="1200" b="0" i="0" u="none" strike="noStrike" dirty="0">
                        <a:solidFill>
                          <a:srgbClr val="000000"/>
                        </a:solidFill>
                        <a:effectLst/>
                        <a:latin typeface="Arial"/>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latin typeface="Arial"/>
                        </a:rPr>
                        <a:t>72.454</a:t>
                      </a:r>
                      <a:endParaRPr lang="tr-TR" sz="1200" b="0" i="0" u="none" strike="noStrike" dirty="0">
                        <a:solidFill>
                          <a:srgbClr val="000000"/>
                        </a:solidFill>
                        <a:effectLst/>
                        <a:latin typeface="Arial"/>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latin typeface="Arial"/>
                        </a:rPr>
                        <a:t>178.560</a:t>
                      </a:r>
                      <a:endParaRPr lang="tr-TR" sz="1200" b="0" i="0" u="none" strike="noStrike" dirty="0">
                        <a:solidFill>
                          <a:srgbClr val="000000"/>
                        </a:solidFill>
                        <a:effectLst/>
                        <a:latin typeface="Arial"/>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3690">
                <a:tc>
                  <a:txBody>
                    <a:bodyPr/>
                    <a:lstStyle/>
                    <a:p>
                      <a:pPr algn="ctr" rtl="0" fontAlgn="ctr"/>
                      <a:r>
                        <a:rPr lang="tr-TR" sz="1200" b="0" i="0" u="none" strike="noStrike" dirty="0">
                          <a:solidFill>
                            <a:srgbClr val="000000"/>
                          </a:solidFill>
                          <a:effectLst/>
                          <a:latin typeface="Calibri"/>
                        </a:rPr>
                        <a:t>14.04.2023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112.081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Calibri"/>
                        </a:rPr>
                        <a:t>75.824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187.905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01.09.2023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106.886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effectLst/>
                          <a:latin typeface="Arial"/>
                        </a:rPr>
                        <a:t>71.518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effectLst/>
                          <a:latin typeface="Arial"/>
                        </a:rPr>
                        <a:t>178.404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3690">
                <a:tc>
                  <a:txBody>
                    <a:bodyPr/>
                    <a:lstStyle/>
                    <a:p>
                      <a:pPr algn="ctr" rtl="0" fontAlgn="ctr"/>
                      <a:r>
                        <a:rPr lang="tr-TR" sz="1200" b="0" i="0" u="none" strike="noStrike" dirty="0">
                          <a:solidFill>
                            <a:srgbClr val="000000"/>
                          </a:solidFill>
                          <a:effectLst/>
                          <a:latin typeface="Calibri"/>
                        </a:rPr>
                        <a:t>21.04.2023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112.127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Calibri"/>
                        </a:rPr>
                        <a:t>76.684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188.800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08.09.2023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105.810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effectLst/>
                          <a:latin typeface="Arial"/>
                        </a:rPr>
                        <a:t>72.015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effectLst/>
                          <a:latin typeface="Arial"/>
                        </a:rPr>
                        <a:t>177.826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83690">
                <a:tc>
                  <a:txBody>
                    <a:bodyPr/>
                    <a:lstStyle/>
                    <a:p>
                      <a:pPr algn="ctr" rtl="0" fontAlgn="ctr"/>
                      <a:r>
                        <a:rPr lang="tr-TR" sz="1200" b="0" i="0" u="none" strike="noStrike" dirty="0">
                          <a:solidFill>
                            <a:srgbClr val="000000"/>
                          </a:solidFill>
                          <a:effectLst/>
                          <a:latin typeface="Calibri"/>
                        </a:rPr>
                        <a:t>28.04.2023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111.763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a:solidFill>
                            <a:srgbClr val="000000"/>
                          </a:solidFill>
                          <a:effectLst/>
                          <a:latin typeface="Calibri"/>
                        </a:rPr>
                        <a:t>75.005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186.769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15.09.2023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104.920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71.830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176.750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83690">
                <a:tc>
                  <a:txBody>
                    <a:bodyPr/>
                    <a:lstStyle/>
                    <a:p>
                      <a:pPr algn="ctr" rtl="0" fontAlgn="ctr"/>
                      <a:r>
                        <a:rPr lang="tr-TR" sz="1200" b="0" i="0" u="none" strike="noStrike" dirty="0">
                          <a:solidFill>
                            <a:srgbClr val="000000"/>
                          </a:solidFill>
                          <a:effectLst/>
                          <a:latin typeface="Calibri"/>
                        </a:rPr>
                        <a:t>5.05.2023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112.317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Calibri"/>
                        </a:rPr>
                        <a:t>76.716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dirty="0">
                          <a:solidFill>
                            <a:srgbClr val="000000"/>
                          </a:solidFill>
                          <a:effectLst/>
                          <a:latin typeface="Calibri"/>
                        </a:rPr>
                        <a:t>189.033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22.09.2023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103.874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71.808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175.656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3690">
                <a:tc>
                  <a:txBody>
                    <a:bodyPr/>
                    <a:lstStyle/>
                    <a:p>
                      <a:pPr algn="ctr" rtl="0" fontAlgn="ctr"/>
                      <a:r>
                        <a:rPr lang="tr-TR" sz="1200" b="0" i="0" u="none" strike="noStrike" dirty="0">
                          <a:solidFill>
                            <a:srgbClr val="000000"/>
                          </a:solidFill>
                          <a:effectLst/>
                          <a:latin typeface="Calibri"/>
                        </a:rPr>
                        <a:t>12.05.2023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112.016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Calibri"/>
                        </a:rPr>
                        <a:t>73.625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dirty="0">
                          <a:solidFill>
                            <a:srgbClr val="000000"/>
                          </a:solidFill>
                          <a:effectLst/>
                          <a:latin typeface="Calibri"/>
                        </a:rPr>
                        <a:t>185.642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29.09.2023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102.031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70.006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172.038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83690">
                <a:tc>
                  <a:txBody>
                    <a:bodyPr/>
                    <a:lstStyle/>
                    <a:p>
                      <a:pPr algn="ctr" rtl="0" fontAlgn="ctr"/>
                      <a:r>
                        <a:rPr lang="tr-TR" sz="1200" b="0" i="0" u="none" strike="noStrike" dirty="0">
                          <a:solidFill>
                            <a:srgbClr val="000000"/>
                          </a:solidFill>
                          <a:effectLst/>
                          <a:latin typeface="Calibri"/>
                        </a:rPr>
                        <a:t>19.05.2023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109.658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dirty="0">
                          <a:solidFill>
                            <a:srgbClr val="000000"/>
                          </a:solidFill>
                          <a:effectLst/>
                          <a:latin typeface="Calibri"/>
                        </a:rPr>
                        <a:t>73.346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dirty="0">
                          <a:solidFill>
                            <a:srgbClr val="000000"/>
                          </a:solidFill>
                          <a:effectLst/>
                          <a:latin typeface="Calibri"/>
                        </a:rPr>
                        <a:t>183.005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06.10.2023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100.669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70.693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171.632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83690">
                <a:tc>
                  <a:txBody>
                    <a:bodyPr/>
                    <a:lstStyle/>
                    <a:p>
                      <a:pPr algn="ctr" rtl="0" fontAlgn="ctr"/>
                      <a:r>
                        <a:rPr lang="tr-TR" sz="1200" b="0" i="0" u="none" strike="noStrike" dirty="0">
                          <a:solidFill>
                            <a:srgbClr val="000000"/>
                          </a:solidFill>
                          <a:effectLst/>
                          <a:latin typeface="Calibri"/>
                        </a:rPr>
                        <a:t>26.05.2023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a:solidFill>
                            <a:srgbClr val="000000"/>
                          </a:solidFill>
                          <a:effectLst/>
                          <a:latin typeface="Calibri"/>
                        </a:rPr>
                        <a:t>105.747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dirty="0">
                          <a:solidFill>
                            <a:srgbClr val="000000"/>
                          </a:solidFill>
                          <a:effectLst/>
                          <a:latin typeface="Calibri"/>
                        </a:rPr>
                        <a:t>70.256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dirty="0">
                          <a:solidFill>
                            <a:srgbClr val="000000"/>
                          </a:solidFill>
                          <a:effectLst/>
                          <a:latin typeface="Calibri"/>
                        </a:rPr>
                        <a:t>176.003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13.10.2023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101.408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71.753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173.162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83690">
                <a:tc>
                  <a:txBody>
                    <a:bodyPr/>
                    <a:lstStyle/>
                    <a:p>
                      <a:pPr algn="ctr" rtl="0" fontAlgn="ctr"/>
                      <a:r>
                        <a:rPr lang="tr-TR" sz="1200" b="0" i="0" u="none" strike="noStrike" dirty="0">
                          <a:solidFill>
                            <a:srgbClr val="000000"/>
                          </a:solidFill>
                          <a:effectLst/>
                          <a:latin typeface="Calibri"/>
                        </a:rPr>
                        <a:t>2.06.2023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a:solidFill>
                            <a:srgbClr val="000000"/>
                          </a:solidFill>
                          <a:effectLst/>
                          <a:latin typeface="Calibri"/>
                        </a:rPr>
                        <a:t>105.451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dirty="0">
                          <a:solidFill>
                            <a:srgbClr val="000000"/>
                          </a:solidFill>
                          <a:effectLst/>
                          <a:latin typeface="Calibri"/>
                        </a:rPr>
                        <a:t>70.011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dirty="0">
                          <a:solidFill>
                            <a:srgbClr val="000000"/>
                          </a:solidFill>
                          <a:effectLst/>
                          <a:latin typeface="Calibri"/>
                        </a:rPr>
                        <a:t>175.462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20.10.2023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102.475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72.951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175.427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83690">
                <a:tc>
                  <a:txBody>
                    <a:bodyPr/>
                    <a:lstStyle/>
                    <a:p>
                      <a:pPr algn="ctr" rtl="0" fontAlgn="ctr"/>
                      <a:r>
                        <a:rPr lang="tr-TR" sz="1200" b="0" i="0" u="none" strike="noStrike" dirty="0">
                          <a:solidFill>
                            <a:srgbClr val="000000"/>
                          </a:solidFill>
                          <a:effectLst/>
                          <a:latin typeface="Calibri"/>
                        </a:rPr>
                        <a:t>9.06.2023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a:solidFill>
                            <a:srgbClr val="000000"/>
                          </a:solidFill>
                          <a:effectLst/>
                          <a:latin typeface="Calibri"/>
                        </a:rPr>
                        <a:t>104.970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Calibri"/>
                        </a:rPr>
                        <a:t>68.703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dirty="0">
                          <a:solidFill>
                            <a:srgbClr val="000000"/>
                          </a:solidFill>
                          <a:effectLst/>
                          <a:latin typeface="Calibri"/>
                        </a:rPr>
                        <a:t>173.674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27.10.2023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101.748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73.780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175.528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83690">
                <a:tc>
                  <a:txBody>
                    <a:bodyPr/>
                    <a:lstStyle/>
                    <a:p>
                      <a:pPr algn="ctr" rtl="0" fontAlgn="ctr"/>
                      <a:r>
                        <a:rPr lang="tr-TR" sz="1200" b="0" i="0" u="none" strike="noStrike" dirty="0">
                          <a:solidFill>
                            <a:srgbClr val="000000"/>
                          </a:solidFill>
                          <a:effectLst/>
                          <a:latin typeface="Calibri"/>
                        </a:rPr>
                        <a:t>16.06.2023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104.939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a:solidFill>
                            <a:srgbClr val="000000"/>
                          </a:solidFill>
                          <a:effectLst/>
                          <a:latin typeface="Calibri"/>
                        </a:rPr>
                        <a:t>71.397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200" b="0" i="0" u="none" strike="noStrike" dirty="0">
                          <a:solidFill>
                            <a:srgbClr val="000000"/>
                          </a:solidFill>
                          <a:effectLst/>
                          <a:latin typeface="Calibri"/>
                        </a:rPr>
                        <a:t>176.336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03.11.2023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a:rPr>
                        <a:t>102.008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74.001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a:rPr>
                        <a:t>176.010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83690">
                <a:tc>
                  <a:txBody>
                    <a:bodyPr/>
                    <a:lstStyle/>
                    <a:p>
                      <a:pPr algn="ctr" rtl="0" fontAlgn="ctr"/>
                      <a:r>
                        <a:rPr lang="tr-TR" sz="1200" b="0" i="0" u="none" strike="noStrike" dirty="0">
                          <a:solidFill>
                            <a:srgbClr val="000000"/>
                          </a:solidFill>
                          <a:effectLst/>
                          <a:latin typeface="Calibri"/>
                        </a:rPr>
                        <a:t>23.06.2023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b"/>
                      <a:r>
                        <a:rPr lang="tr-TR" sz="1200" b="0" i="0" u="none" strike="noStrike" dirty="0">
                          <a:solidFill>
                            <a:srgbClr val="000000"/>
                          </a:solidFill>
                          <a:effectLst/>
                          <a:latin typeface="Calibri"/>
                        </a:rPr>
                        <a:t>101,947</a:t>
                      </a:r>
                    </a:p>
                  </a:txBody>
                  <a:tcPr marL="8413" marR="8413" marT="84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tr-TR" sz="1200" b="0" i="0" u="none" strike="noStrike" dirty="0">
                          <a:solidFill>
                            <a:srgbClr val="000000"/>
                          </a:solidFill>
                          <a:effectLst/>
                          <a:latin typeface="Calibri"/>
                        </a:rPr>
                        <a:t>66.004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tr-TR" sz="1200" b="0" i="0" u="none" strike="noStrike" dirty="0">
                          <a:solidFill>
                            <a:srgbClr val="000000"/>
                          </a:solidFill>
                          <a:effectLst/>
                          <a:latin typeface="Calibri"/>
                        </a:rPr>
                        <a:t>167,952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effectLst/>
                          <a:latin typeface="Arial" panose="020B0604020202020204" pitchFamily="34" charset="0"/>
                        </a:rPr>
                        <a:t>10.11.2023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panose="020B0604020202020204" pitchFamily="34" charset="0"/>
                        </a:rPr>
                        <a:t>101.250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panose="020B0604020202020204" pitchFamily="34" charset="0"/>
                        </a:rPr>
                        <a:t>74.564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panose="020B0604020202020204" pitchFamily="34" charset="0"/>
                        </a:rPr>
                        <a:t>175.814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83690">
                <a:tc>
                  <a:txBody>
                    <a:bodyPr/>
                    <a:lstStyle/>
                    <a:p>
                      <a:pPr algn="ctr" rtl="0" fontAlgn="ctr"/>
                      <a:r>
                        <a:rPr lang="tr-TR" sz="1200" b="0" i="0" u="none" strike="noStrike" dirty="0">
                          <a:solidFill>
                            <a:srgbClr val="000000"/>
                          </a:solidFill>
                          <a:effectLst/>
                          <a:latin typeface="Calibri"/>
                        </a:rPr>
                        <a:t>30.06.2023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a:solidFill>
                            <a:srgbClr val="000000"/>
                          </a:solidFill>
                          <a:effectLst/>
                          <a:latin typeface="Calibri"/>
                        </a:rPr>
                        <a:t>102,600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tr-TR" sz="1200" b="0" i="0" u="none" strike="noStrike" dirty="0">
                          <a:solidFill>
                            <a:srgbClr val="000000"/>
                          </a:solidFill>
                          <a:effectLst/>
                          <a:latin typeface="Calibri"/>
                        </a:rPr>
                        <a:t>65,707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tr-TR" sz="1200" b="0" i="0" u="none" strike="noStrike" dirty="0">
                          <a:solidFill>
                            <a:srgbClr val="000000"/>
                          </a:solidFill>
                          <a:effectLst/>
                          <a:latin typeface="Calibri"/>
                        </a:rPr>
                        <a:t>168,308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effectLst/>
                          <a:latin typeface="Arial" panose="020B0604020202020204" pitchFamily="34" charset="0"/>
                        </a:rPr>
                        <a:t>17.11.2023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Arial" panose="020B0604020202020204" pitchFamily="34" charset="0"/>
                        </a:rPr>
                        <a:t>101.809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panose="020B0604020202020204" pitchFamily="34" charset="0"/>
                        </a:rPr>
                        <a:t>74.885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200" b="0" i="0" u="none" strike="noStrike" dirty="0">
                          <a:solidFill>
                            <a:srgbClr val="000000"/>
                          </a:solidFill>
                          <a:effectLst/>
                          <a:latin typeface="Arial" panose="020B0604020202020204" pitchFamily="34" charset="0"/>
                        </a:rPr>
                        <a:t>176.694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83690">
                <a:tc>
                  <a:txBody>
                    <a:bodyPr/>
                    <a:lstStyle/>
                    <a:p>
                      <a:pPr algn="ctr" fontAlgn="ctr"/>
                      <a:r>
                        <a:rPr lang="tr-TR" sz="1200" b="0" i="0" u="none" strike="noStrike" dirty="0">
                          <a:solidFill>
                            <a:srgbClr val="000000"/>
                          </a:solidFill>
                          <a:effectLst/>
                          <a:latin typeface="+mj-lt"/>
                        </a:rPr>
                        <a:t> 07.07.2023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tr-TR" sz="1200" b="0" i="0" u="none" strike="noStrike" dirty="0">
                          <a:solidFill>
                            <a:srgbClr val="000000"/>
                          </a:solidFill>
                          <a:effectLst/>
                          <a:latin typeface="+mj-lt"/>
                        </a:rPr>
                        <a:t> 102,632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effectLst/>
                          <a:latin typeface="+mj-lt"/>
                        </a:rPr>
                        <a:t> 65,997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effectLst/>
                          <a:latin typeface="+mj-lt"/>
                        </a:rPr>
                        <a:t> 168,630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tr-TR" sz="1200" b="0" i="0" u="none" strike="noStrike" dirty="0">
                          <a:solidFill>
                            <a:srgbClr val="000000"/>
                          </a:solidFill>
                          <a:effectLst/>
                          <a:latin typeface="Calibri"/>
                        </a:rPr>
                        <a:t>24.11.2023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101.576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74.564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176.016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83690">
                <a:tc>
                  <a:txBody>
                    <a:bodyPr/>
                    <a:lstStyle/>
                    <a:p>
                      <a:pPr algn="ctr" fontAlgn="ctr"/>
                      <a:r>
                        <a:rPr lang="tr-TR" sz="1200" b="0" i="0" u="none" strike="noStrike" dirty="0">
                          <a:solidFill>
                            <a:srgbClr val="000000"/>
                          </a:solidFill>
                          <a:effectLst/>
                          <a:latin typeface="+mn-lt"/>
                        </a:rPr>
                        <a:t>14.07.2023 </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b"/>
                      <a:r>
                        <a:rPr lang="tr-TR" sz="1200" b="0" i="0" u="none" strike="noStrike" dirty="0">
                          <a:solidFill>
                            <a:srgbClr val="000000"/>
                          </a:solidFill>
                          <a:effectLst/>
                          <a:latin typeface="+mn-lt"/>
                        </a:rPr>
                        <a:t> 103.660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tr-TR" sz="1200" b="0" i="0" u="none" strike="noStrike" dirty="0">
                          <a:solidFill>
                            <a:srgbClr val="000000"/>
                          </a:solidFill>
                          <a:effectLst/>
                          <a:latin typeface="+mn-lt"/>
                        </a:rPr>
                        <a:t>67.467 </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tr-TR" sz="1200" b="0" i="0" u="none" strike="noStrike" dirty="0">
                          <a:solidFill>
                            <a:srgbClr val="000000"/>
                          </a:solidFill>
                          <a:effectLst/>
                          <a:latin typeface="+mn-lt"/>
                        </a:rPr>
                        <a:t>171.127 </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tr-TR" sz="1200" b="0" i="0" u="none" strike="noStrike" dirty="0">
                          <a:solidFill>
                            <a:srgbClr val="000000"/>
                          </a:solidFill>
                          <a:effectLst/>
                          <a:latin typeface="Calibri"/>
                        </a:rPr>
                        <a:t>01.12.2023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101.528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74.109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175.637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83690">
                <a:tc>
                  <a:txBody>
                    <a:bodyPr/>
                    <a:lstStyle/>
                    <a:p>
                      <a:pPr algn="ctr"/>
                      <a:r>
                        <a:rPr lang="tr-TR" sz="1200" dirty="0">
                          <a:latin typeface="+mj-lt"/>
                        </a:rPr>
                        <a:t>21.07.2023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tr-TR" sz="1200" dirty="0">
                          <a:latin typeface="+mj-lt"/>
                        </a:rPr>
                        <a:t>103.686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200" dirty="0">
                          <a:latin typeface="+mj-lt"/>
                        </a:rPr>
                        <a:t>67.129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200" dirty="0">
                          <a:latin typeface="+mj-lt"/>
                        </a:rPr>
                        <a:t>170.816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tr-TR" sz="1200" b="0" i="0" u="none" strike="noStrike" dirty="0">
                          <a:solidFill>
                            <a:srgbClr val="000000"/>
                          </a:solidFill>
                          <a:effectLst/>
                          <a:latin typeface="Calibri"/>
                        </a:rPr>
                        <a:t>08.12.2023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100.593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74.754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175.348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84566"/>
                  </a:ext>
                </a:extLst>
              </a:tr>
              <a:tr h="283690">
                <a:tc>
                  <a:txBody>
                    <a:bodyPr/>
                    <a:lstStyle/>
                    <a:p>
                      <a:pPr algn="ctr"/>
                      <a:r>
                        <a:rPr lang="tr-TR" sz="1200" dirty="0"/>
                        <a:t>28.07.2023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tr-TR" sz="1200" dirty="0"/>
                        <a:t>104.543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200" dirty="0"/>
                        <a:t>66.999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200" dirty="0"/>
                        <a:t>171.573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tr-TR" sz="1200" b="0" i="0" u="none" strike="noStrike" dirty="0">
                          <a:solidFill>
                            <a:srgbClr val="000000"/>
                          </a:solidFill>
                          <a:effectLst/>
                          <a:latin typeface="Calibri"/>
                        </a:rPr>
                        <a:t>15.12.2023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200" b="0" i="0" u="none" strike="noStrike" dirty="0">
                          <a:solidFill>
                            <a:srgbClr val="000000"/>
                          </a:solidFill>
                          <a:effectLst/>
                          <a:latin typeface="Calibri"/>
                        </a:rPr>
                        <a:t>100.886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75.241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0" i="0" u="none" strike="noStrike" dirty="0">
                          <a:solidFill>
                            <a:srgbClr val="000000"/>
                          </a:solidFill>
                          <a:effectLst/>
                          <a:latin typeface="Calibri"/>
                        </a:rPr>
                        <a:t>176.127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9398631"/>
                  </a:ext>
                </a:extLst>
              </a:tr>
            </a:tbl>
          </a:graphicData>
        </a:graphic>
      </p:graphicFrame>
    </p:spTree>
    <p:extLst>
      <p:ext uri="{BB962C8B-B14F-4D97-AF65-F5344CB8AC3E}">
        <p14:creationId xmlns:p14="http://schemas.microsoft.com/office/powerpoint/2010/main" val="21144340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181478" y="120385"/>
            <a:ext cx="8820000" cy="6621518"/>
          </a:xfrm>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p>
            <a:pPr marL="514350" indent="-514350" algn="ctr">
              <a:buClrTx/>
              <a:buNone/>
            </a:pPr>
            <a:r>
              <a:rPr lang="tr-TR" sz="2000" b="1" dirty="0">
                <a:latin typeface="Times New Roman"/>
                <a:cs typeface="Times New Roman"/>
              </a:rPr>
              <a:t>5- TÜRKİYE’DE </a:t>
            </a:r>
            <a:r>
              <a:rPr lang="tr-TR" sz="2000" b="1" dirty="0">
                <a:latin typeface="Calibri"/>
                <a:cs typeface="Times New Roman"/>
              </a:rPr>
              <a:t>YERLEŞİKLERİN</a:t>
            </a:r>
            <a:r>
              <a:rPr lang="tr-TR" sz="2000" b="1" dirty="0">
                <a:latin typeface="Times New Roman"/>
                <a:cs typeface="Times New Roman"/>
              </a:rPr>
              <a:t> TOPLAM DÖVİZ MEVDUAT HESABI (Kaynak: 10 Ekim 2024 </a:t>
            </a:r>
            <a:r>
              <a:rPr lang="tr-TR" sz="2000" b="1" dirty="0">
                <a:hlinkClick r:id="rId3"/>
              </a:rPr>
              <a:t>www.tcmb.gov.tr</a:t>
            </a:r>
            <a:r>
              <a:rPr lang="tr-TR" sz="2000" b="1" dirty="0">
                <a:latin typeface="Times New Roman"/>
                <a:cs typeface="Times New Roman"/>
              </a:rPr>
              <a:t> )</a:t>
            </a:r>
            <a:endParaRPr lang="tr-TR" sz="2000" dirty="0">
              <a:latin typeface="Times New Roman"/>
              <a:cs typeface="Times New Roman"/>
            </a:endParaRPr>
          </a:p>
        </p:txBody>
      </p:sp>
      <p:graphicFrame>
        <p:nvGraphicFramePr>
          <p:cNvPr id="5" name="Tablo 4"/>
          <p:cNvGraphicFramePr>
            <a:graphicFrameLocks noGrp="1"/>
          </p:cNvGraphicFramePr>
          <p:nvPr>
            <p:extLst>
              <p:ext uri="{D42A27DB-BD31-4B8C-83A1-F6EECF244321}">
                <p14:modId xmlns:p14="http://schemas.microsoft.com/office/powerpoint/2010/main" val="2672612541"/>
              </p:ext>
            </p:extLst>
          </p:nvPr>
        </p:nvGraphicFramePr>
        <p:xfrm>
          <a:off x="330868" y="751973"/>
          <a:ext cx="8531778" cy="5891892"/>
        </p:xfrm>
        <a:graphic>
          <a:graphicData uri="http://schemas.openxmlformats.org/drawingml/2006/table">
            <a:tbl>
              <a:tblPr/>
              <a:tblGrid>
                <a:gridCol w="1220552">
                  <a:extLst>
                    <a:ext uri="{9D8B030D-6E8A-4147-A177-3AD203B41FA5}">
                      <a16:colId xmlns:a16="http://schemas.microsoft.com/office/drawing/2014/main" val="20000"/>
                    </a:ext>
                  </a:extLst>
                </a:gridCol>
                <a:gridCol w="954689">
                  <a:extLst>
                    <a:ext uri="{9D8B030D-6E8A-4147-A177-3AD203B41FA5}">
                      <a16:colId xmlns:a16="http://schemas.microsoft.com/office/drawing/2014/main" val="20001"/>
                    </a:ext>
                  </a:extLst>
                </a:gridCol>
                <a:gridCol w="990941">
                  <a:extLst>
                    <a:ext uri="{9D8B030D-6E8A-4147-A177-3AD203B41FA5}">
                      <a16:colId xmlns:a16="http://schemas.microsoft.com/office/drawing/2014/main" val="20002"/>
                    </a:ext>
                  </a:extLst>
                </a:gridCol>
                <a:gridCol w="1083494">
                  <a:extLst>
                    <a:ext uri="{9D8B030D-6E8A-4147-A177-3AD203B41FA5}">
                      <a16:colId xmlns:a16="http://schemas.microsoft.com/office/drawing/2014/main" val="20003"/>
                    </a:ext>
                  </a:extLst>
                </a:gridCol>
                <a:gridCol w="1212595">
                  <a:extLst>
                    <a:ext uri="{9D8B030D-6E8A-4147-A177-3AD203B41FA5}">
                      <a16:colId xmlns:a16="http://schemas.microsoft.com/office/drawing/2014/main" val="20004"/>
                    </a:ext>
                  </a:extLst>
                </a:gridCol>
                <a:gridCol w="1015111">
                  <a:extLst>
                    <a:ext uri="{9D8B030D-6E8A-4147-A177-3AD203B41FA5}">
                      <a16:colId xmlns:a16="http://schemas.microsoft.com/office/drawing/2014/main" val="20005"/>
                    </a:ext>
                  </a:extLst>
                </a:gridCol>
                <a:gridCol w="906102">
                  <a:extLst>
                    <a:ext uri="{9D8B030D-6E8A-4147-A177-3AD203B41FA5}">
                      <a16:colId xmlns:a16="http://schemas.microsoft.com/office/drawing/2014/main" val="20006"/>
                    </a:ext>
                  </a:extLst>
                </a:gridCol>
                <a:gridCol w="1148294">
                  <a:extLst>
                    <a:ext uri="{9D8B030D-6E8A-4147-A177-3AD203B41FA5}">
                      <a16:colId xmlns:a16="http://schemas.microsoft.com/office/drawing/2014/main" val="20007"/>
                    </a:ext>
                  </a:extLst>
                </a:gridCol>
              </a:tblGrid>
              <a:tr h="226612">
                <a:tc>
                  <a:txBody>
                    <a:bodyPr/>
                    <a:lstStyle/>
                    <a:p>
                      <a:pPr algn="ctr" rtl="0" fontAlgn="ctr"/>
                      <a:r>
                        <a:rPr lang="tr-TR" sz="1200" b="1" i="0" u="none" strike="noStrike" dirty="0">
                          <a:solidFill>
                            <a:srgbClr val="000000"/>
                          </a:solidFill>
                          <a:effectLst/>
                          <a:latin typeface="Calibri"/>
                        </a:rPr>
                        <a:t>HAFTA</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BİREYSEL</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KURUMSAL</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TOPLAM</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1200" b="1" i="0" u="none" strike="noStrike">
                          <a:solidFill>
                            <a:srgbClr val="000000"/>
                          </a:solidFill>
                          <a:effectLst/>
                          <a:latin typeface="Calibri"/>
                        </a:rPr>
                        <a:t>HAFTA</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BİREYSEL</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a:solidFill>
                            <a:srgbClr val="000000"/>
                          </a:solidFill>
                          <a:effectLst/>
                          <a:latin typeface="Calibri"/>
                        </a:rPr>
                        <a:t>KURUMSAL</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a:solidFill>
                            <a:srgbClr val="000000"/>
                          </a:solidFill>
                          <a:effectLst/>
                          <a:latin typeface="Calibri"/>
                        </a:rPr>
                        <a:t>TOPLAM</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264">
                <a:tc>
                  <a:txBody>
                    <a:bodyPr/>
                    <a:lstStyle/>
                    <a:p>
                      <a:pPr algn="ctr" rtl="0" fontAlgn="ctr"/>
                      <a:r>
                        <a:rPr lang="tr-TR" sz="1400" b="0" i="0" u="none" strike="noStrike" dirty="0">
                          <a:solidFill>
                            <a:srgbClr val="000000"/>
                          </a:solidFill>
                          <a:effectLst/>
                          <a:latin typeface="Calibri"/>
                        </a:rPr>
                        <a:t>22.12.2023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101.454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a:rPr>
                        <a:t>75.749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400" b="0" i="0" u="none" strike="noStrike" dirty="0">
                          <a:solidFill>
                            <a:srgbClr val="000000"/>
                          </a:solidFill>
                          <a:effectLst/>
                          <a:latin typeface="Calibri"/>
                        </a:rPr>
                        <a:t>177.204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tr-TR" sz="1400" b="0" i="0" u="none" strike="noStrike" dirty="0">
                          <a:solidFill>
                            <a:srgbClr val="000000"/>
                          </a:solidFill>
                          <a:effectLst/>
                          <a:latin typeface="+mn-lt"/>
                        </a:rPr>
                        <a:t>10.05.2024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tr-TR" sz="1400" b="0" i="0" u="none" strike="noStrike" dirty="0">
                          <a:solidFill>
                            <a:srgbClr val="000000"/>
                          </a:solidFill>
                          <a:effectLst/>
                          <a:latin typeface="+mn-lt"/>
                        </a:rPr>
                        <a:t>106.768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0" i="0" u="none" strike="noStrike" dirty="0">
                          <a:solidFill>
                            <a:srgbClr val="000000"/>
                          </a:solidFill>
                          <a:effectLst/>
                          <a:latin typeface="+mn-lt"/>
                        </a:rPr>
                        <a:t>65.860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tr-TR" sz="1400" b="0" i="0" u="none" strike="noStrike" dirty="0">
                          <a:solidFill>
                            <a:srgbClr val="000000"/>
                          </a:solidFill>
                          <a:effectLst/>
                          <a:latin typeface="+mn-lt"/>
                        </a:rPr>
                        <a:t>172.629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283264">
                <a:tc>
                  <a:txBody>
                    <a:bodyPr/>
                    <a:lstStyle/>
                    <a:p>
                      <a:pPr algn="ctr" rtl="0" fontAlgn="ctr"/>
                      <a:r>
                        <a:rPr lang="tr-TR" sz="1400" b="0" i="0" u="none" strike="noStrike" dirty="0">
                          <a:solidFill>
                            <a:srgbClr val="000000"/>
                          </a:solidFill>
                          <a:effectLst/>
                          <a:latin typeface="Calibri"/>
                        </a:rPr>
                        <a:t>29.12.2023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102.148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74.008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176.156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17.05.2024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106.001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66.039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172.041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83264">
                <a:tc>
                  <a:txBody>
                    <a:bodyPr/>
                    <a:lstStyle/>
                    <a:p>
                      <a:pPr algn="ctr" rtl="0" fontAlgn="ctr"/>
                      <a:r>
                        <a:rPr lang="tr-TR" sz="1400" b="0" i="0" u="none" strike="noStrike" dirty="0">
                          <a:solidFill>
                            <a:srgbClr val="000000"/>
                          </a:solidFill>
                          <a:effectLst/>
                          <a:latin typeface="Calibri"/>
                        </a:rPr>
                        <a:t>05.01.2024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101.884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74.042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175.887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24.05.2024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103.849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66.751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170.601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83264">
                <a:tc>
                  <a:txBody>
                    <a:bodyPr/>
                    <a:lstStyle/>
                    <a:p>
                      <a:pPr algn="ctr" rtl="0" fontAlgn="ctr"/>
                      <a:r>
                        <a:rPr lang="tr-TR" sz="1400" b="0" i="0" u="none" strike="noStrike" dirty="0">
                          <a:solidFill>
                            <a:srgbClr val="000000"/>
                          </a:solidFill>
                          <a:effectLst/>
                          <a:latin typeface="Calibri"/>
                        </a:rPr>
                        <a:t>12.01.2024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102.294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74.704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176.997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31.05.2024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102.701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64.686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167.387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83264">
                <a:tc>
                  <a:txBody>
                    <a:bodyPr/>
                    <a:lstStyle/>
                    <a:p>
                      <a:pPr algn="ctr" rtl="0" fontAlgn="ctr"/>
                      <a:r>
                        <a:rPr lang="tr-TR" sz="1400" b="0" i="0" u="none" strike="noStrike" dirty="0">
                          <a:solidFill>
                            <a:srgbClr val="000000"/>
                          </a:solidFill>
                          <a:effectLst/>
                          <a:latin typeface="Calibri"/>
                        </a:rPr>
                        <a:t>19.01.2024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102.162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75.185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177.343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07.06.2024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101.743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63.797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165.540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83264">
                <a:tc>
                  <a:txBody>
                    <a:bodyPr/>
                    <a:lstStyle/>
                    <a:p>
                      <a:pPr algn="ctr" rtl="0" fontAlgn="ctr"/>
                      <a:r>
                        <a:rPr lang="tr-TR" sz="1400" b="0" i="0" u="none" strike="noStrike" dirty="0">
                          <a:solidFill>
                            <a:srgbClr val="000000"/>
                          </a:solidFill>
                          <a:effectLst/>
                          <a:latin typeface="Calibri"/>
                        </a:rPr>
                        <a:t>26.01.2024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102.817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75.559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178.376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14.06.2024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100.232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62.606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162.540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283264">
                <a:tc>
                  <a:txBody>
                    <a:bodyPr/>
                    <a:lstStyle/>
                    <a:p>
                      <a:pPr algn="ctr" rtl="0" fontAlgn="ctr"/>
                      <a:r>
                        <a:rPr lang="tr-TR" sz="1400" b="0" i="0" u="none" strike="noStrike" dirty="0">
                          <a:solidFill>
                            <a:srgbClr val="000000"/>
                          </a:solidFill>
                          <a:effectLst/>
                          <a:latin typeface="Calibri"/>
                        </a:rPr>
                        <a:t>02.02.2024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103.856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72.433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176.290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21.06.2024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100.920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64.241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165.162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7"/>
                  </a:ext>
                </a:extLst>
              </a:tr>
              <a:tr h="283264">
                <a:tc>
                  <a:txBody>
                    <a:bodyPr/>
                    <a:lstStyle/>
                    <a:p>
                      <a:pPr algn="ctr" rtl="0" fontAlgn="ctr"/>
                      <a:r>
                        <a:rPr lang="tr-TR" sz="1400" b="0" i="0" u="none" strike="noStrike" dirty="0">
                          <a:solidFill>
                            <a:srgbClr val="000000"/>
                          </a:solidFill>
                          <a:effectLst/>
                          <a:latin typeface="Calibri"/>
                        </a:rPr>
                        <a:t>09.02.2024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102.849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72.897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175.747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28-06-2024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100.479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62.611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163.090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8"/>
                  </a:ext>
                </a:extLst>
              </a:tr>
              <a:tr h="283264">
                <a:tc>
                  <a:txBody>
                    <a:bodyPr/>
                    <a:lstStyle/>
                    <a:p>
                      <a:pPr algn="ctr" rtl="0" fontAlgn="ctr"/>
                      <a:r>
                        <a:rPr lang="tr-TR" sz="1400" b="0" i="0" u="none" strike="noStrike" dirty="0">
                          <a:solidFill>
                            <a:srgbClr val="000000"/>
                          </a:solidFill>
                          <a:effectLst/>
                          <a:latin typeface="Calibri"/>
                        </a:rPr>
                        <a:t>16.02.2024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102.406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72.224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174.630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05-07-2024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101.041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61.459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162.501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r h="283264">
                <a:tc>
                  <a:txBody>
                    <a:bodyPr/>
                    <a:lstStyle/>
                    <a:p>
                      <a:pPr algn="ctr" rtl="0" fontAlgn="ctr"/>
                      <a:r>
                        <a:rPr lang="tr-TR" sz="1400" b="0" i="0" u="none" strike="noStrike" dirty="0">
                          <a:solidFill>
                            <a:srgbClr val="000000"/>
                          </a:solidFill>
                          <a:effectLst/>
                          <a:latin typeface="Calibri"/>
                        </a:rPr>
                        <a:t>23.02.2024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103.030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73.321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176.351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12-07-2024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101.284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62.404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163.689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10"/>
                  </a:ext>
                </a:extLst>
              </a:tr>
              <a:tr h="283264">
                <a:tc>
                  <a:txBody>
                    <a:bodyPr/>
                    <a:lstStyle/>
                    <a:p>
                      <a:pPr algn="ctr" rtl="0" fontAlgn="ctr"/>
                      <a:r>
                        <a:rPr lang="tr-TR" sz="1400" b="0" i="0" u="none" strike="noStrike" dirty="0">
                          <a:solidFill>
                            <a:srgbClr val="000000"/>
                          </a:solidFill>
                          <a:effectLst/>
                          <a:latin typeface="Calibri"/>
                        </a:rPr>
                        <a:t>01.03.2024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104.046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71.408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175.455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19-07-2024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101.763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63.399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165.163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11"/>
                  </a:ext>
                </a:extLst>
              </a:tr>
              <a:tr h="283264">
                <a:tc>
                  <a:txBody>
                    <a:bodyPr/>
                    <a:lstStyle/>
                    <a:p>
                      <a:pPr algn="ctr" rtl="0" fontAlgn="ctr"/>
                      <a:r>
                        <a:rPr lang="tr-TR" sz="1400" b="0" i="0" u="none" strike="noStrike" dirty="0">
                          <a:solidFill>
                            <a:srgbClr val="000000"/>
                          </a:solidFill>
                          <a:effectLst/>
                          <a:latin typeface="Calibri"/>
                        </a:rPr>
                        <a:t>08.03.2024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107.334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73.817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181.151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26-07-2024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101.366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63.819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165.186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12"/>
                  </a:ext>
                </a:extLst>
              </a:tr>
              <a:tr h="283264">
                <a:tc>
                  <a:txBody>
                    <a:bodyPr/>
                    <a:lstStyle/>
                    <a:p>
                      <a:pPr algn="ctr" rtl="0" fontAlgn="ctr"/>
                      <a:r>
                        <a:rPr lang="tr-TR" sz="1400" b="0" i="0" u="none" strike="noStrike" dirty="0">
                          <a:solidFill>
                            <a:srgbClr val="000000"/>
                          </a:solidFill>
                          <a:effectLst/>
                          <a:latin typeface="Calibri"/>
                        </a:rPr>
                        <a:t>15.03.2024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rtl="0" fontAlgn="ctr"/>
                      <a:r>
                        <a:rPr lang="tr-TR" sz="1400" b="0" i="0" u="none" strike="noStrike" dirty="0">
                          <a:solidFill>
                            <a:srgbClr val="000000"/>
                          </a:solidFill>
                          <a:effectLst/>
                          <a:latin typeface="Calibri"/>
                        </a:rPr>
                        <a:t>108.699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74.116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Calibri"/>
                        </a:rPr>
                        <a:t>182.815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tr-TR" sz="1200" b="0" i="0" u="none" strike="noStrike" dirty="0">
                          <a:solidFill>
                            <a:srgbClr val="000000"/>
                          </a:solidFill>
                          <a:effectLst/>
                          <a:latin typeface="Arial"/>
                        </a:rPr>
                        <a:t>02-08-2024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102.497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62.980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165.478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13"/>
                  </a:ext>
                </a:extLst>
              </a:tr>
              <a:tr h="283264">
                <a:tc>
                  <a:txBody>
                    <a:bodyPr/>
                    <a:lstStyle/>
                    <a:p>
                      <a:pPr algn="ctr" rtl="0" fontAlgn="ctr"/>
                      <a:r>
                        <a:rPr lang="tr-TR" sz="1400" b="0" i="0" u="none" strike="noStrike" dirty="0">
                          <a:solidFill>
                            <a:srgbClr val="000000"/>
                          </a:solidFill>
                          <a:effectLst/>
                          <a:latin typeface="Calibri"/>
                        </a:rPr>
                        <a:t>22.03.2024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110.664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75.167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185.832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a:rPr>
                        <a:t>09-08-2024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102.794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65.134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a:rPr>
                        <a:t>167.928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14"/>
                  </a:ext>
                </a:extLst>
              </a:tr>
              <a:tr h="283264">
                <a:tc>
                  <a:txBody>
                    <a:bodyPr/>
                    <a:lstStyle/>
                    <a:p>
                      <a:pPr algn="ctr" rtl="0" fontAlgn="ctr"/>
                      <a:r>
                        <a:rPr lang="tr-TR" sz="1400" b="0" i="0" u="none" strike="noStrike" dirty="0">
                          <a:solidFill>
                            <a:srgbClr val="000000"/>
                          </a:solidFill>
                          <a:effectLst/>
                          <a:latin typeface="Calibri"/>
                        </a:rPr>
                        <a:t>29.03.2024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Calibri"/>
                        </a:rPr>
                        <a:t>111.508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72.139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183.647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panose="020B0604020202020204" pitchFamily="34" charset="0"/>
                        </a:rPr>
                        <a:t>16-08-2024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panose="020B0604020202020204" pitchFamily="34" charset="0"/>
                        </a:rPr>
                        <a:t>103.977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panose="020B0604020202020204" pitchFamily="34" charset="0"/>
                        </a:rPr>
                        <a:t>65.033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panose="020B0604020202020204" pitchFamily="34" charset="0"/>
                        </a:rPr>
                        <a:t>169.010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15"/>
                  </a:ext>
                </a:extLst>
              </a:tr>
              <a:tr h="283264">
                <a:tc>
                  <a:txBody>
                    <a:bodyPr/>
                    <a:lstStyle/>
                    <a:p>
                      <a:pPr algn="ctr" rtl="0" fontAlgn="ctr"/>
                      <a:r>
                        <a:rPr lang="tr-TR" sz="1400" b="0" i="0" u="none" strike="noStrike" dirty="0">
                          <a:solidFill>
                            <a:srgbClr val="000000"/>
                          </a:solidFill>
                          <a:effectLst/>
                          <a:latin typeface="Calibri"/>
                        </a:rPr>
                        <a:t>05.04.2024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111.032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69.443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180.476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200" b="0" i="0" u="none" strike="noStrike" dirty="0">
                          <a:solidFill>
                            <a:srgbClr val="000000"/>
                          </a:solidFill>
                          <a:effectLst/>
                          <a:latin typeface="Arial" panose="020B0604020202020204" pitchFamily="34" charset="0"/>
                        </a:rPr>
                        <a:t>23-08-2024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panose="020B0604020202020204" pitchFamily="34" charset="0"/>
                        </a:rPr>
                        <a:t>105.454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panose="020B0604020202020204" pitchFamily="34" charset="0"/>
                        </a:rPr>
                        <a:t>66.975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200" b="0" i="0" u="none" strike="noStrike" dirty="0">
                          <a:solidFill>
                            <a:srgbClr val="000000"/>
                          </a:solidFill>
                          <a:effectLst/>
                          <a:latin typeface="Arial" panose="020B0604020202020204" pitchFamily="34" charset="0"/>
                        </a:rPr>
                        <a:t>172.428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16"/>
                  </a:ext>
                </a:extLst>
              </a:tr>
              <a:tr h="283264">
                <a:tc>
                  <a:txBody>
                    <a:bodyPr/>
                    <a:lstStyle/>
                    <a:p>
                      <a:pPr algn="ctr" fontAlgn="ctr"/>
                      <a:r>
                        <a:rPr lang="tr-TR" sz="1400" b="0" i="0" u="none" strike="noStrike" dirty="0">
                          <a:solidFill>
                            <a:srgbClr val="000000"/>
                          </a:solidFill>
                          <a:effectLst/>
                          <a:latin typeface="+mj-lt"/>
                        </a:rPr>
                        <a:t>12.04.2024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0" i="0" u="none" strike="noStrike" dirty="0">
                          <a:solidFill>
                            <a:srgbClr val="000000"/>
                          </a:solidFill>
                          <a:effectLst/>
                          <a:latin typeface="+mj-lt"/>
                        </a:rPr>
                        <a:t>111.723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0" i="0" u="none" strike="noStrike" dirty="0">
                          <a:solidFill>
                            <a:srgbClr val="000000"/>
                          </a:solidFill>
                          <a:effectLst/>
                          <a:latin typeface="+mj-lt"/>
                        </a:rPr>
                        <a:t>69.712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0" i="0" u="none" strike="noStrike" dirty="0">
                          <a:solidFill>
                            <a:srgbClr val="000000"/>
                          </a:solidFill>
                          <a:effectLst/>
                          <a:latin typeface="+mj-lt"/>
                        </a:rPr>
                        <a:t>181.435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30-08-2024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105.576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65.592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171.168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7"/>
                  </a:ext>
                </a:extLst>
              </a:tr>
              <a:tr h="28326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mn-lt"/>
                          <a:ea typeface="+mn-ea"/>
                          <a:cs typeface="+mn-cs"/>
                        </a:rPr>
                        <a:t>19.04.2024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tr-TR" sz="1400" b="0" i="0" u="none" strike="noStrike" dirty="0">
                          <a:solidFill>
                            <a:srgbClr val="000000"/>
                          </a:solidFill>
                          <a:effectLst/>
                          <a:latin typeface="+mn-lt"/>
                        </a:rPr>
                        <a:t>111.094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0" i="0" u="none" strike="noStrike" dirty="0">
                          <a:solidFill>
                            <a:srgbClr val="000000"/>
                          </a:solidFill>
                          <a:effectLst/>
                          <a:latin typeface="+mn-lt"/>
                        </a:rPr>
                        <a:t>70.687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tr-TR" sz="1400" b="0" i="0" u="none" strike="noStrike" dirty="0">
                          <a:solidFill>
                            <a:srgbClr val="000000"/>
                          </a:solidFill>
                          <a:effectLst/>
                          <a:latin typeface="+mn-lt"/>
                        </a:rPr>
                        <a:t>181.782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06-09-2024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105.375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66.697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172.072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18"/>
                  </a:ext>
                </a:extLst>
              </a:tr>
              <a:tr h="283264">
                <a:tc>
                  <a:txBody>
                    <a:bodyPr/>
                    <a:lstStyle/>
                    <a:p>
                      <a:pPr algn="ctr"/>
                      <a:r>
                        <a:rPr lang="tr-TR" sz="1400" dirty="0">
                          <a:latin typeface="+mj-lt"/>
                        </a:rPr>
                        <a:t>26.04.2024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dirty="0">
                          <a:latin typeface="+mj-lt"/>
                        </a:rPr>
                        <a:t>109.420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dirty="0">
                          <a:latin typeface="+mj-lt"/>
                        </a:rPr>
                        <a:t>69.815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dirty="0">
                          <a:latin typeface="+mj-lt"/>
                        </a:rPr>
                        <a:t>179.235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13-09-2024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105.468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64.768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170.236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7784566"/>
                  </a:ext>
                </a:extLst>
              </a:tr>
              <a:tr h="283264">
                <a:tc>
                  <a:txBody>
                    <a:bodyPr/>
                    <a:lstStyle/>
                    <a:p>
                      <a:pPr algn="ctr"/>
                      <a:r>
                        <a:rPr lang="tr-TR" sz="1400" dirty="0"/>
                        <a:t>03.05.2024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dirty="0"/>
                        <a:t>107.960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dirty="0"/>
                        <a:t>67.854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dirty="0"/>
                        <a:t>175.814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20-09-2024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106.053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66.229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172.282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229398631"/>
                  </a:ext>
                </a:extLst>
              </a:tr>
            </a:tbl>
          </a:graphicData>
        </a:graphic>
      </p:graphicFrame>
    </p:spTree>
    <p:extLst>
      <p:ext uri="{BB962C8B-B14F-4D97-AF65-F5344CB8AC3E}">
        <p14:creationId xmlns:p14="http://schemas.microsoft.com/office/powerpoint/2010/main" val="38562000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248F1-A0AD-D505-3BF5-BDA82BAF1130}"/>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7562EA96-250A-56B8-EB9B-98CE08D259CA}"/>
              </a:ext>
            </a:extLst>
          </p:cNvPr>
          <p:cNvSpPr>
            <a:spLocks noGrp="1"/>
          </p:cNvSpPr>
          <p:nvPr>
            <p:ph idx="1"/>
          </p:nvPr>
        </p:nvSpPr>
        <p:spPr>
          <a:xfrm>
            <a:off x="181478" y="120385"/>
            <a:ext cx="8820000" cy="6621518"/>
          </a:xfrm>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p>
            <a:pPr marL="514350" indent="-514350" algn="ctr">
              <a:buClrTx/>
              <a:buNone/>
            </a:pPr>
            <a:r>
              <a:rPr lang="tr-TR" sz="2000" b="1" dirty="0">
                <a:latin typeface="Times New Roman"/>
                <a:cs typeface="Times New Roman"/>
              </a:rPr>
              <a:t>5- TÜRKİYE’DE </a:t>
            </a:r>
            <a:r>
              <a:rPr lang="tr-TR" sz="2000" b="1" dirty="0">
                <a:latin typeface="Calibri"/>
                <a:cs typeface="Times New Roman"/>
              </a:rPr>
              <a:t>YERLEŞİKLERİN</a:t>
            </a:r>
            <a:r>
              <a:rPr lang="tr-TR" sz="2000" b="1" dirty="0">
                <a:latin typeface="Times New Roman"/>
                <a:cs typeface="Times New Roman"/>
              </a:rPr>
              <a:t> TOPLAM DÖVİZ MEVDUAT HESABI (Kaynak: 3 Temmuz 2025 </a:t>
            </a:r>
            <a:r>
              <a:rPr lang="tr-TR" sz="2000" b="1" dirty="0">
                <a:hlinkClick r:id="rId3"/>
              </a:rPr>
              <a:t>www.tcmb.gov.tr</a:t>
            </a:r>
            <a:r>
              <a:rPr lang="tr-TR" sz="2000" b="1" dirty="0">
                <a:latin typeface="Times New Roman"/>
                <a:cs typeface="Times New Roman"/>
              </a:rPr>
              <a:t> )</a:t>
            </a:r>
            <a:endParaRPr lang="tr-TR" sz="2000" dirty="0">
              <a:latin typeface="Times New Roman"/>
              <a:cs typeface="Times New Roman"/>
            </a:endParaRPr>
          </a:p>
        </p:txBody>
      </p:sp>
      <p:graphicFrame>
        <p:nvGraphicFramePr>
          <p:cNvPr id="5" name="Tablo 4">
            <a:extLst>
              <a:ext uri="{FF2B5EF4-FFF2-40B4-BE49-F238E27FC236}">
                <a16:creationId xmlns:a16="http://schemas.microsoft.com/office/drawing/2014/main" id="{732D55A8-7C99-181C-D10B-6FC440C234BF}"/>
              </a:ext>
            </a:extLst>
          </p:cNvPr>
          <p:cNvGraphicFramePr>
            <a:graphicFrameLocks noGrp="1"/>
          </p:cNvGraphicFramePr>
          <p:nvPr>
            <p:extLst>
              <p:ext uri="{D42A27DB-BD31-4B8C-83A1-F6EECF244321}">
                <p14:modId xmlns:p14="http://schemas.microsoft.com/office/powerpoint/2010/main" val="2219814938"/>
              </p:ext>
            </p:extLst>
          </p:nvPr>
        </p:nvGraphicFramePr>
        <p:xfrm>
          <a:off x="337457" y="751973"/>
          <a:ext cx="8525189" cy="6084854"/>
        </p:xfrm>
        <a:graphic>
          <a:graphicData uri="http://schemas.openxmlformats.org/drawingml/2006/table">
            <a:tbl>
              <a:tblPr/>
              <a:tblGrid>
                <a:gridCol w="1213963">
                  <a:extLst>
                    <a:ext uri="{9D8B030D-6E8A-4147-A177-3AD203B41FA5}">
                      <a16:colId xmlns:a16="http://schemas.microsoft.com/office/drawing/2014/main" val="20000"/>
                    </a:ext>
                  </a:extLst>
                </a:gridCol>
                <a:gridCol w="954689">
                  <a:extLst>
                    <a:ext uri="{9D8B030D-6E8A-4147-A177-3AD203B41FA5}">
                      <a16:colId xmlns:a16="http://schemas.microsoft.com/office/drawing/2014/main" val="20001"/>
                    </a:ext>
                  </a:extLst>
                </a:gridCol>
                <a:gridCol w="993447">
                  <a:extLst>
                    <a:ext uri="{9D8B030D-6E8A-4147-A177-3AD203B41FA5}">
                      <a16:colId xmlns:a16="http://schemas.microsoft.com/office/drawing/2014/main" val="20002"/>
                    </a:ext>
                  </a:extLst>
                </a:gridCol>
                <a:gridCol w="1080988">
                  <a:extLst>
                    <a:ext uri="{9D8B030D-6E8A-4147-A177-3AD203B41FA5}">
                      <a16:colId xmlns:a16="http://schemas.microsoft.com/office/drawing/2014/main" val="20003"/>
                    </a:ext>
                  </a:extLst>
                </a:gridCol>
                <a:gridCol w="1212595">
                  <a:extLst>
                    <a:ext uri="{9D8B030D-6E8A-4147-A177-3AD203B41FA5}">
                      <a16:colId xmlns:a16="http://schemas.microsoft.com/office/drawing/2014/main" val="20004"/>
                    </a:ext>
                  </a:extLst>
                </a:gridCol>
                <a:gridCol w="1015111">
                  <a:extLst>
                    <a:ext uri="{9D8B030D-6E8A-4147-A177-3AD203B41FA5}">
                      <a16:colId xmlns:a16="http://schemas.microsoft.com/office/drawing/2014/main" val="20005"/>
                    </a:ext>
                  </a:extLst>
                </a:gridCol>
                <a:gridCol w="906102">
                  <a:extLst>
                    <a:ext uri="{9D8B030D-6E8A-4147-A177-3AD203B41FA5}">
                      <a16:colId xmlns:a16="http://schemas.microsoft.com/office/drawing/2014/main" val="20006"/>
                    </a:ext>
                  </a:extLst>
                </a:gridCol>
                <a:gridCol w="1148294">
                  <a:extLst>
                    <a:ext uri="{9D8B030D-6E8A-4147-A177-3AD203B41FA5}">
                      <a16:colId xmlns:a16="http://schemas.microsoft.com/office/drawing/2014/main" val="20007"/>
                    </a:ext>
                  </a:extLst>
                </a:gridCol>
              </a:tblGrid>
              <a:tr h="219657">
                <a:tc>
                  <a:txBody>
                    <a:bodyPr/>
                    <a:lstStyle/>
                    <a:p>
                      <a:pPr algn="ctr" rtl="0" fontAlgn="ctr"/>
                      <a:r>
                        <a:rPr lang="tr-TR" sz="1200" b="1" i="0" u="none" strike="noStrike" dirty="0">
                          <a:solidFill>
                            <a:srgbClr val="000000"/>
                          </a:solidFill>
                          <a:effectLst/>
                          <a:latin typeface="Calibri"/>
                        </a:rPr>
                        <a:t>HAFTA</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BİREYSEL</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KURUMSAL</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TOPLAM</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1200" b="1" i="0" u="none" strike="noStrike">
                          <a:solidFill>
                            <a:srgbClr val="000000"/>
                          </a:solidFill>
                          <a:effectLst/>
                          <a:latin typeface="Calibri"/>
                        </a:rPr>
                        <a:t>HAFTA</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BİREYSEL</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dirty="0">
                          <a:solidFill>
                            <a:srgbClr val="000000"/>
                          </a:solidFill>
                          <a:effectLst/>
                          <a:latin typeface="Calibri"/>
                        </a:rPr>
                        <a:t>KURUMSAL</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tr-TR" sz="1200" b="1" i="0" u="none" strike="noStrike">
                          <a:solidFill>
                            <a:srgbClr val="000000"/>
                          </a:solidFill>
                          <a:effectLst/>
                          <a:latin typeface="Calibri"/>
                        </a:rPr>
                        <a:t>TOPLAM</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4571">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27-09-2024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106.856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64.310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171.166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21-02-2025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108.519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66.148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174.668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274571">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04-10-2024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105.749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64.512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200" b="0" i="0" u="none" strike="noStrike" dirty="0">
                          <a:solidFill>
                            <a:srgbClr val="000000"/>
                          </a:solidFill>
                          <a:effectLst/>
                          <a:latin typeface="Arial" panose="020B0604020202020204" pitchFamily="34" charset="0"/>
                          <a:cs typeface="Arial" panose="020B0604020202020204" pitchFamily="34" charset="0"/>
                        </a:rPr>
                        <a:t>170.261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28-02-2025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106.976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64.501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171.477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74571">
                <a:tc>
                  <a:txBody>
                    <a:bodyPr/>
                    <a:lstStyle/>
                    <a:p>
                      <a:pPr algn="ctr" rtl="0" fontAlgn="ctr"/>
                      <a:r>
                        <a:rPr lang="tr-TR" sz="1400" b="0" i="0" u="none" strike="noStrike" dirty="0">
                          <a:solidFill>
                            <a:srgbClr val="000000"/>
                          </a:solidFill>
                          <a:effectLst/>
                          <a:latin typeface="Calibri"/>
                        </a:rPr>
                        <a:t>11.10.2024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105.401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61.530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166.931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07-03-2025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109.153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67.977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177.130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274571">
                <a:tc>
                  <a:txBody>
                    <a:bodyPr/>
                    <a:lstStyle/>
                    <a:p>
                      <a:pPr algn="ctr" rtl="0" fontAlgn="ctr"/>
                      <a:r>
                        <a:rPr lang="tr-TR" sz="1400" b="0" i="0" u="none" strike="noStrike" dirty="0">
                          <a:solidFill>
                            <a:srgbClr val="000000"/>
                          </a:solidFill>
                          <a:effectLst/>
                          <a:latin typeface="Calibri"/>
                        </a:rPr>
                        <a:t>18.10.2024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106.213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63.423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169.636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14-03-2025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109.939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68.802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178.741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r h="274571">
                <a:tc>
                  <a:txBody>
                    <a:bodyPr/>
                    <a:lstStyle/>
                    <a:p>
                      <a:pPr algn="ctr" rtl="0" fontAlgn="ctr"/>
                      <a:r>
                        <a:rPr lang="tr-TR" sz="1400" b="0" i="0" u="none" strike="noStrike" dirty="0">
                          <a:solidFill>
                            <a:srgbClr val="000000"/>
                          </a:solidFill>
                          <a:effectLst/>
                          <a:latin typeface="Calibri"/>
                        </a:rPr>
                        <a:t>25.10.2024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106.274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61.809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168.083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21-03-2025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113.095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71.950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185.045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5"/>
                  </a:ext>
                </a:extLst>
              </a:tr>
              <a:tr h="373777">
                <a:tc>
                  <a:txBody>
                    <a:bodyPr/>
                    <a:lstStyle/>
                    <a:p>
                      <a:pPr algn="ctr" rtl="0" fontAlgn="ctr"/>
                      <a:r>
                        <a:rPr lang="tr-TR" sz="1400" b="0" i="0" u="none" strike="noStrike" dirty="0">
                          <a:solidFill>
                            <a:srgbClr val="000000"/>
                          </a:solidFill>
                          <a:effectLst/>
                          <a:latin typeface="Calibri"/>
                        </a:rPr>
                        <a:t>01.11.2024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106.466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61.237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167.703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28-03-2025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114.023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71.235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185.259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6"/>
                  </a:ext>
                </a:extLst>
              </a:tr>
              <a:tr h="274571">
                <a:tc>
                  <a:txBody>
                    <a:bodyPr/>
                    <a:lstStyle/>
                    <a:p>
                      <a:pPr algn="ctr" rtl="0" fontAlgn="ctr"/>
                      <a:r>
                        <a:rPr lang="tr-TR" sz="1400" b="0" i="0" u="none" strike="noStrike" dirty="0">
                          <a:solidFill>
                            <a:srgbClr val="000000"/>
                          </a:solidFill>
                          <a:effectLst/>
                          <a:latin typeface="Calibri"/>
                        </a:rPr>
                        <a:t>08.11.2024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105.026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61.614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166.640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04-04-2025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115.210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74.588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189.799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7"/>
                  </a:ext>
                </a:extLst>
              </a:tr>
              <a:tr h="274571">
                <a:tc>
                  <a:txBody>
                    <a:bodyPr/>
                    <a:lstStyle/>
                    <a:p>
                      <a:pPr algn="ctr" rtl="0" fontAlgn="ctr"/>
                      <a:r>
                        <a:rPr lang="tr-TR" sz="1400" b="0" i="0" u="none" strike="noStrike" dirty="0">
                          <a:solidFill>
                            <a:srgbClr val="000000"/>
                          </a:solidFill>
                          <a:effectLst/>
                          <a:latin typeface="Calibri"/>
                        </a:rPr>
                        <a:t>15.11.2024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103.409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63.255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166.664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11-04-2025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117.936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73.293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191.230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8"/>
                  </a:ext>
                </a:extLst>
              </a:tr>
              <a:tr h="274571">
                <a:tc>
                  <a:txBody>
                    <a:bodyPr/>
                    <a:lstStyle/>
                    <a:p>
                      <a:pPr algn="ctr" rtl="0" fontAlgn="ctr"/>
                      <a:r>
                        <a:rPr lang="tr-TR" sz="1400" b="0" i="0" u="none" strike="noStrike" dirty="0">
                          <a:solidFill>
                            <a:srgbClr val="000000"/>
                          </a:solidFill>
                          <a:effectLst/>
                          <a:latin typeface="Calibri"/>
                        </a:rPr>
                        <a:t>22.11.2024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105.223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61.030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166.252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18-04-2025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119.864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75.703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195.568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9"/>
                  </a:ext>
                </a:extLst>
              </a:tr>
              <a:tr h="2745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dirty="0">
                          <a:solidFill>
                            <a:srgbClr val="000000"/>
                          </a:solidFill>
                          <a:effectLst/>
                          <a:latin typeface="+mn-lt"/>
                        </a:rPr>
                        <a:t>29.11.2024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104.219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61.517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165.736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25-04-2025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119.328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75.517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194.846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274571">
                <a:tc>
                  <a:txBody>
                    <a:bodyPr/>
                    <a:lstStyle/>
                    <a:p>
                      <a:pPr algn="ctr" rtl="0" fontAlgn="ctr"/>
                      <a:r>
                        <a:rPr lang="tr-TR" sz="1400" b="0" i="0" u="none" strike="noStrike" dirty="0">
                          <a:solidFill>
                            <a:srgbClr val="000000"/>
                          </a:solidFill>
                          <a:effectLst/>
                          <a:latin typeface="Calibri"/>
                        </a:rPr>
                        <a:t>06.12.2024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103.414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59.299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162.713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02-05-2025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118.763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74.745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193.508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1"/>
                  </a:ext>
                </a:extLst>
              </a:tr>
              <a:tr h="274571">
                <a:tc>
                  <a:txBody>
                    <a:bodyPr/>
                    <a:lstStyle/>
                    <a:p>
                      <a:pPr algn="ctr" rtl="0" fontAlgn="ctr"/>
                      <a:r>
                        <a:rPr lang="tr-TR" sz="1400" b="0" i="0" u="none" strike="noStrike" dirty="0">
                          <a:solidFill>
                            <a:srgbClr val="000000"/>
                          </a:solidFill>
                          <a:effectLst/>
                          <a:latin typeface="Calibri"/>
                        </a:rPr>
                        <a:t>13.12.2024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103.319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60.841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164.159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09-05-2025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118.778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74.348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193.126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274571">
                <a:tc>
                  <a:txBody>
                    <a:bodyPr/>
                    <a:lstStyle/>
                    <a:p>
                      <a:pPr algn="ctr" rtl="0" fontAlgn="ctr"/>
                      <a:r>
                        <a:rPr lang="tr-TR" sz="1400" b="0" i="0" u="none" strike="noStrike" dirty="0">
                          <a:solidFill>
                            <a:srgbClr val="000000"/>
                          </a:solidFill>
                          <a:effectLst/>
                          <a:latin typeface="Calibri"/>
                        </a:rPr>
                        <a:t>20.12.2024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102.103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60.418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162.521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16-05-2025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116.754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74.853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191.607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r h="274571">
                <a:tc>
                  <a:txBody>
                    <a:bodyPr/>
                    <a:lstStyle/>
                    <a:p>
                      <a:pPr algn="ctr" rtl="0" fontAlgn="ctr"/>
                      <a:r>
                        <a:rPr lang="tr-TR" sz="1400" b="0" i="0" u="none" strike="noStrike" dirty="0">
                          <a:solidFill>
                            <a:srgbClr val="000000"/>
                          </a:solidFill>
                          <a:effectLst/>
                          <a:latin typeface="Calibri"/>
                        </a:rPr>
                        <a:t>27.12.2024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102.479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60.800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163.279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23-05-2025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118.700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1" i="0" u="none" strike="noStrike" dirty="0">
                          <a:solidFill>
                            <a:srgbClr val="000000"/>
                          </a:solidFill>
                          <a:effectLst/>
                          <a:latin typeface="+mj-lt"/>
                        </a:rPr>
                        <a:t>74.385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193.086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14"/>
                  </a:ext>
                </a:extLst>
              </a:tr>
              <a:tr h="274571">
                <a:tc>
                  <a:txBody>
                    <a:bodyPr/>
                    <a:lstStyle/>
                    <a:p>
                      <a:pPr algn="ctr" rtl="0" fontAlgn="ctr"/>
                      <a:r>
                        <a:rPr lang="tr-TR" sz="1400" b="0" i="0" u="none" strike="noStrike" dirty="0">
                          <a:solidFill>
                            <a:srgbClr val="000000"/>
                          </a:solidFill>
                          <a:effectLst/>
                          <a:latin typeface="Calibri"/>
                        </a:rPr>
                        <a:t>03.01.2025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b"/>
                      <a:r>
                        <a:rPr lang="tr-TR" sz="1400" b="0" i="0" u="none" strike="noStrike" dirty="0">
                          <a:solidFill>
                            <a:srgbClr val="000000"/>
                          </a:solidFill>
                          <a:effectLst/>
                          <a:latin typeface="Calibri"/>
                        </a:rPr>
                        <a:t>102.748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0" i="0" u="none" strike="noStrike" dirty="0">
                          <a:solidFill>
                            <a:srgbClr val="000000"/>
                          </a:solidFill>
                          <a:effectLst/>
                          <a:latin typeface="Calibri"/>
                        </a:rPr>
                        <a:t>60.463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163.210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30-05-2025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117.525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74.311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tr-TR" sz="1400" b="1" i="0" u="none" strike="noStrike" dirty="0">
                          <a:solidFill>
                            <a:srgbClr val="000000"/>
                          </a:solidFill>
                          <a:effectLst/>
                          <a:latin typeface="+mj-lt"/>
                        </a:rPr>
                        <a:t>191.836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274571">
                <a:tc>
                  <a:txBody>
                    <a:bodyPr/>
                    <a:lstStyle/>
                    <a:p>
                      <a:pPr algn="ctr" rtl="0" fontAlgn="ctr"/>
                      <a:r>
                        <a:rPr lang="tr-TR" sz="1400" b="0" i="0" u="none" strike="noStrike" dirty="0">
                          <a:solidFill>
                            <a:srgbClr val="000000"/>
                          </a:solidFill>
                          <a:effectLst/>
                          <a:latin typeface="Calibri"/>
                        </a:rPr>
                        <a:t>10.01.2025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102.584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59.722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0" i="0" u="none" strike="noStrike" dirty="0">
                          <a:solidFill>
                            <a:srgbClr val="000000"/>
                          </a:solidFill>
                          <a:effectLst/>
                          <a:latin typeface="Calibri"/>
                        </a:rPr>
                        <a:t>162.306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06-06-2025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118.235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72.316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190.551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6"/>
                  </a:ext>
                </a:extLst>
              </a:tr>
              <a:tr h="274571">
                <a:tc>
                  <a:txBody>
                    <a:bodyPr/>
                    <a:lstStyle/>
                    <a:p>
                      <a:pPr algn="ctr" fontAlgn="ctr"/>
                      <a:r>
                        <a:rPr lang="tr-TR" sz="1400" b="0" i="0" u="none" strike="noStrike" dirty="0">
                          <a:solidFill>
                            <a:srgbClr val="000000"/>
                          </a:solidFill>
                          <a:effectLst/>
                          <a:latin typeface="+mj-lt"/>
                        </a:rPr>
                        <a:t>17.01.2025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0" i="0" u="none" strike="noStrike" dirty="0">
                          <a:solidFill>
                            <a:srgbClr val="000000"/>
                          </a:solidFill>
                          <a:effectLst/>
                          <a:latin typeface="+mj-lt"/>
                        </a:rPr>
                        <a:t>102.716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0" i="0" u="none" strike="noStrike" dirty="0">
                          <a:solidFill>
                            <a:srgbClr val="000000"/>
                          </a:solidFill>
                          <a:effectLst/>
                          <a:latin typeface="+mj-lt"/>
                        </a:rPr>
                        <a:t>60.600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0" i="0" u="none" strike="noStrike" dirty="0">
                          <a:solidFill>
                            <a:srgbClr val="000000"/>
                          </a:solidFill>
                          <a:effectLst/>
                          <a:latin typeface="+mj-lt"/>
                        </a:rPr>
                        <a:t>163.316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13-06-2025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119.572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75.567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195.140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17"/>
                  </a:ext>
                </a:extLst>
              </a:tr>
              <a:tr h="27457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mn-lt"/>
                          <a:ea typeface="+mn-ea"/>
                          <a:cs typeface="+mn-cs"/>
                        </a:rPr>
                        <a:t>24.01.2025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tr-TR" sz="1400" b="0" i="0" u="none" strike="noStrike" dirty="0">
                          <a:solidFill>
                            <a:srgbClr val="000000"/>
                          </a:solidFill>
                          <a:effectLst/>
                          <a:latin typeface="+mn-lt"/>
                        </a:rPr>
                        <a:t>103.986</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0" i="0" u="none" strike="noStrike" dirty="0">
                          <a:solidFill>
                            <a:srgbClr val="000000"/>
                          </a:solidFill>
                          <a:effectLst/>
                          <a:latin typeface="+mn-lt"/>
                        </a:rPr>
                        <a:t>61.841</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tr-TR" sz="1400" b="0" i="0" u="none" strike="noStrike" dirty="0">
                          <a:solidFill>
                            <a:srgbClr val="000000"/>
                          </a:solidFill>
                          <a:effectLst/>
                          <a:latin typeface="+mn-lt"/>
                        </a:rPr>
                        <a:t>165.827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20-06-2025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118.755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74.899</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193.654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8"/>
                  </a:ext>
                </a:extLst>
              </a:tr>
              <a:tr h="274571">
                <a:tc>
                  <a:txBody>
                    <a:bodyPr/>
                    <a:lstStyle/>
                    <a:p>
                      <a:pPr algn="ctr"/>
                      <a:r>
                        <a:rPr lang="tr-TR" sz="1400" dirty="0">
                          <a:latin typeface="+mj-lt"/>
                        </a:rPr>
                        <a:t>31.01.2025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dirty="0">
                          <a:latin typeface="+mj-lt"/>
                        </a:rPr>
                        <a:t>103.997</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tr-TR" sz="1400" dirty="0">
                          <a:latin typeface="+mj-lt"/>
                        </a:rPr>
                        <a:t>60.475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tr-TR" sz="1400" dirty="0">
                          <a:latin typeface="+mj-lt"/>
                        </a:rPr>
                        <a:t>164.472</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27-06-2025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118.025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76.108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r>
                        <a:rPr lang="tr-TR" sz="1400" b="1" i="0" u="none" strike="noStrike" dirty="0">
                          <a:solidFill>
                            <a:srgbClr val="000000"/>
                          </a:solidFill>
                          <a:effectLst/>
                          <a:latin typeface="+mj-lt"/>
                          <a:cs typeface="Arial" panose="020B0604020202020204" pitchFamily="34" charset="0"/>
                        </a:rPr>
                        <a:t>194.133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7784566"/>
                  </a:ext>
                </a:extLst>
              </a:tr>
              <a:tr h="274571">
                <a:tc>
                  <a:txBody>
                    <a:bodyPr/>
                    <a:lstStyle/>
                    <a:p>
                      <a:pPr algn="ctr"/>
                      <a:r>
                        <a:rPr lang="tr-TR" sz="1400" dirty="0"/>
                        <a:t>07.02.2024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tr-TR" sz="1400" dirty="0"/>
                        <a:t>105.965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tr-TR" sz="1400" dirty="0"/>
                        <a:t>62.790</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tr-TR" sz="1400" dirty="0"/>
                        <a:t>168.755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endParaRPr lang="tr-TR" sz="1400" b="1" i="0" u="none" strike="noStrike" dirty="0">
                        <a:solidFill>
                          <a:srgbClr val="000000"/>
                        </a:solidFill>
                        <a:effectLst/>
                        <a:latin typeface="+mj-lt"/>
                        <a:cs typeface="Arial" panose="020B0604020202020204" pitchFamily="34" charset="0"/>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endParaRPr lang="tr-TR" sz="1400" b="1" i="0" u="none" strike="noStrike" dirty="0">
                        <a:solidFill>
                          <a:srgbClr val="000000"/>
                        </a:solidFill>
                        <a:effectLst/>
                        <a:latin typeface="+mj-lt"/>
                        <a:cs typeface="Arial" panose="020B0604020202020204" pitchFamily="34" charset="0"/>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tr-TR" sz="1400" b="1" i="0" u="none" strike="noStrike" dirty="0">
                        <a:solidFill>
                          <a:srgbClr val="000000"/>
                        </a:solidFill>
                        <a:effectLst/>
                        <a:latin typeface="+mj-lt"/>
                        <a:cs typeface="Arial" panose="020B0604020202020204" pitchFamily="34" charset="0"/>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tr-TR" sz="1400" b="1" i="0" u="none" strike="noStrike" dirty="0">
                        <a:solidFill>
                          <a:srgbClr val="000000"/>
                        </a:solidFill>
                        <a:effectLst/>
                        <a:latin typeface="+mj-lt"/>
                        <a:cs typeface="Arial" panose="020B0604020202020204" pitchFamily="34" charset="0"/>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9398631"/>
                  </a:ext>
                </a:extLst>
              </a:tr>
              <a:tr h="274571">
                <a:tc>
                  <a:txBody>
                    <a:bodyPr/>
                    <a:lstStyle/>
                    <a:p>
                      <a:pPr algn="ctr" fontAlgn="ctr"/>
                      <a:r>
                        <a:rPr lang="tr-TR" sz="1400" b="0" i="0" u="none" strike="noStrike" dirty="0">
                          <a:solidFill>
                            <a:srgbClr val="000000"/>
                          </a:solidFill>
                          <a:effectLst/>
                          <a:latin typeface="+mn-lt"/>
                        </a:rPr>
                        <a:t>14.02.2024</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tr-TR" sz="1400" b="0" i="0" u="none" strike="noStrike" dirty="0">
                          <a:solidFill>
                            <a:srgbClr val="000000"/>
                          </a:solidFill>
                          <a:effectLst/>
                          <a:latin typeface="+mn-lt"/>
                        </a:rPr>
                        <a:t>106.888</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tr-TR" sz="1400" b="0" i="0" u="none" strike="noStrike" dirty="0">
                          <a:solidFill>
                            <a:srgbClr val="000000"/>
                          </a:solidFill>
                          <a:effectLst/>
                          <a:latin typeface="+mn-lt"/>
                        </a:rPr>
                        <a:t>63.465</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tr-TR" sz="1400" b="0" i="0" u="none" strike="noStrike" dirty="0">
                          <a:solidFill>
                            <a:srgbClr val="000000"/>
                          </a:solidFill>
                          <a:effectLst/>
                          <a:latin typeface="+mn-lt"/>
                        </a:rPr>
                        <a:t>170.353</a:t>
                      </a: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rtl="0" fontAlgn="ctr"/>
                      <a:endParaRPr lang="tr-TR" sz="1400" b="1" i="0" u="none" strike="noStrike" dirty="0">
                        <a:solidFill>
                          <a:srgbClr val="000000"/>
                        </a:solidFill>
                        <a:effectLst/>
                        <a:latin typeface="+mj-lt"/>
                        <a:cs typeface="Arial" panose="020B0604020202020204" pitchFamily="34" charset="0"/>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rtl="0" fontAlgn="ctr"/>
                      <a:endParaRPr lang="tr-TR" sz="1400" b="1" i="0" u="none" strike="noStrike" dirty="0">
                        <a:solidFill>
                          <a:srgbClr val="000000"/>
                        </a:solidFill>
                        <a:effectLst/>
                        <a:latin typeface="+mj-lt"/>
                        <a:cs typeface="Arial" panose="020B0604020202020204" pitchFamily="34" charset="0"/>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tr-TR" sz="1400" b="1" i="0" u="none" strike="noStrike" dirty="0">
                        <a:solidFill>
                          <a:srgbClr val="000000"/>
                        </a:solidFill>
                        <a:effectLst/>
                        <a:latin typeface="+mj-lt"/>
                        <a:cs typeface="Arial" panose="020B0604020202020204" pitchFamily="34" charset="0"/>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tr-TR" sz="1400" b="1" i="0" u="none" strike="noStrike" dirty="0">
                        <a:solidFill>
                          <a:srgbClr val="000000"/>
                        </a:solidFill>
                        <a:effectLst/>
                        <a:latin typeface="+mj-lt"/>
                        <a:cs typeface="Arial" panose="020B0604020202020204" pitchFamily="34" charset="0"/>
                      </a:endParaRPr>
                    </a:p>
                  </a:txBody>
                  <a:tcPr marL="8413" marR="8413" marT="8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9692517"/>
                  </a:ext>
                </a:extLst>
              </a:tr>
            </a:tbl>
          </a:graphicData>
        </a:graphic>
      </p:graphicFrame>
    </p:spTree>
    <p:extLst>
      <p:ext uri="{BB962C8B-B14F-4D97-AF65-F5344CB8AC3E}">
        <p14:creationId xmlns:p14="http://schemas.microsoft.com/office/powerpoint/2010/main" val="24131874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p:cNvPicPr>
            <a:picLocks noChangeAspect="1"/>
          </p:cNvPicPr>
          <p:nvPr/>
        </p:nvPicPr>
        <p:blipFill>
          <a:blip r:embed="rId2"/>
          <a:stretch>
            <a:fillRect/>
          </a:stretch>
        </p:blipFill>
        <p:spPr>
          <a:xfrm>
            <a:off x="255658" y="121299"/>
            <a:ext cx="8632684" cy="914400"/>
          </a:xfrm>
          <a:prstGeom prst="rect">
            <a:avLst/>
          </a:prstGeom>
        </p:spPr>
      </p:pic>
      <p:graphicFrame>
        <p:nvGraphicFramePr>
          <p:cNvPr id="6" name="İçerik Yer Tutucusu 5"/>
          <p:cNvGraphicFramePr>
            <a:graphicFrameLocks noGrp="1"/>
          </p:cNvGraphicFramePr>
          <p:nvPr>
            <p:ph idx="1"/>
            <p:extLst>
              <p:ext uri="{D42A27DB-BD31-4B8C-83A1-F6EECF244321}">
                <p14:modId xmlns:p14="http://schemas.microsoft.com/office/powerpoint/2010/main" val="4081986746"/>
              </p:ext>
            </p:extLst>
          </p:nvPr>
        </p:nvGraphicFramePr>
        <p:xfrm>
          <a:off x="457200" y="1268964"/>
          <a:ext cx="8229600" cy="5262466"/>
        </p:xfrm>
        <a:graphic>
          <a:graphicData uri="http://schemas.openxmlformats.org/drawingml/2006/chart">
            <c:chart xmlns:c="http://schemas.openxmlformats.org/drawingml/2006/chart" xmlns:r="http://schemas.openxmlformats.org/officeDocument/2006/relationships" r:id="rId3"/>
          </a:graphicData>
        </a:graphic>
      </p:graphicFrame>
      <p:pic>
        <p:nvPicPr>
          <p:cNvPr id="8" name="Resim 7"/>
          <p:cNvPicPr>
            <a:picLocks noChangeAspect="1"/>
          </p:cNvPicPr>
          <p:nvPr/>
        </p:nvPicPr>
        <p:blipFill>
          <a:blip r:embed="rId4"/>
          <a:stretch>
            <a:fillRect/>
          </a:stretch>
        </p:blipFill>
        <p:spPr>
          <a:xfrm>
            <a:off x="6046408" y="1538781"/>
            <a:ext cx="1248477" cy="595716"/>
          </a:xfrm>
          <a:prstGeom prst="rect">
            <a:avLst/>
          </a:prstGeom>
        </p:spPr>
      </p:pic>
      <p:sp>
        <p:nvSpPr>
          <p:cNvPr id="9" name="Metin kutusu 8"/>
          <p:cNvSpPr txBox="1"/>
          <p:nvPr/>
        </p:nvSpPr>
        <p:spPr>
          <a:xfrm>
            <a:off x="6046408" y="1567402"/>
            <a:ext cx="1248477" cy="307777"/>
          </a:xfrm>
          <a:prstGeom prst="rect">
            <a:avLst/>
          </a:prstGeom>
          <a:noFill/>
        </p:spPr>
        <p:txBody>
          <a:bodyPr wrap="square" rtlCol="0">
            <a:spAutoFit/>
          </a:bodyPr>
          <a:lstStyle/>
          <a:p>
            <a:r>
              <a:rPr lang="tr-TR" sz="1400" b="1" dirty="0"/>
              <a:t>24.Ara.2021</a:t>
            </a:r>
          </a:p>
        </p:txBody>
      </p:sp>
    </p:spTree>
    <p:extLst>
      <p:ext uri="{BB962C8B-B14F-4D97-AF65-F5344CB8AC3E}">
        <p14:creationId xmlns:p14="http://schemas.microsoft.com/office/powerpoint/2010/main" val="12860656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5BEFA-184B-B99F-DDAD-83AD1E0DC7DD}"/>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98475917-F8FE-B6EC-0060-49F3E0F4D288}"/>
              </a:ext>
            </a:extLst>
          </p:cNvPr>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sz="3600"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MERKEZ BANKASI  </a:t>
            </a:r>
          </a:p>
          <a:p>
            <a:pPr marL="457200" indent="-457200" algn="ctr" fontAlgn="base">
              <a:buClrTx/>
              <a:buNone/>
            </a:pPr>
            <a:r>
              <a:rPr lang="tr-TR" sz="3600" b="1" dirty="0">
                <a:latin typeface="Times New Roman" pitchFamily="18" charset="0"/>
                <a:cs typeface="Times New Roman" pitchFamily="18" charset="0"/>
              </a:rPr>
              <a:t>ALTIN VE DÖVİZ REZERVLERİ</a:t>
            </a:r>
          </a:p>
        </p:txBody>
      </p:sp>
    </p:spTree>
    <p:extLst>
      <p:ext uri="{BB962C8B-B14F-4D97-AF65-F5344CB8AC3E}">
        <p14:creationId xmlns:p14="http://schemas.microsoft.com/office/powerpoint/2010/main" val="3048890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C6B2AC-C877-EF74-2560-E52941E62EE9}"/>
              </a:ext>
            </a:extLst>
          </p:cNvPr>
          <p:cNvSpPr>
            <a:spLocks noGrp="1"/>
          </p:cNvSpPr>
          <p:nvPr>
            <p:ph type="title"/>
          </p:nvPr>
        </p:nvSpPr>
        <p:spPr>
          <a:xfrm>
            <a:off x="457199" y="334704"/>
            <a:ext cx="8229600" cy="639762"/>
          </a:xfrm>
        </p:spPr>
        <p:txBody>
          <a:bodyPr>
            <a:normAutofit fontScale="90000"/>
          </a:bodyPr>
          <a:lstStyle/>
          <a:p>
            <a:pPr marL="342900" marR="0" lvl="0" indent="-342900" defTabSz="914400" rtl="0" eaLnBrk="1" fontAlgn="auto" latinLnBrk="0" hangingPunct="1">
              <a:lnSpc>
                <a:spcPct val="100000"/>
              </a:lnSpc>
              <a:spcBef>
                <a:spcPct val="20000"/>
              </a:spcBef>
              <a:spcAft>
                <a:spcPts val="0"/>
              </a:spcAft>
              <a:tabLst/>
              <a:defRPr lang="en-US" sz="2160" b="1" i="0" u="none" strike="noStrike" kern="1200" baseline="0">
                <a:solidFill>
                  <a:prstClr val="black"/>
                </a:solidFill>
                <a:latin typeface="+mn-lt"/>
                <a:ea typeface="+mn-ea"/>
                <a:cs typeface="+mn-cs"/>
              </a:defRPr>
            </a:pPr>
            <a:r>
              <a:rPr kumimoji="0" lang="tr-TR" sz="2400" b="1" i="0" u="none" strike="noStrike" kern="1200" cap="none" spc="0" normalizeH="0" baseline="0" noProof="0" dirty="0">
                <a:ln>
                  <a:noFill/>
                </a:ln>
                <a:solidFill>
                  <a:prstClr val="black"/>
                </a:solidFill>
                <a:effectLst/>
                <a:uLnTx/>
                <a:uFillTx/>
                <a:latin typeface="Calibri"/>
                <a:ea typeface="+mn-ea"/>
                <a:cs typeface="+mn-cs"/>
              </a:rPr>
              <a:t>TÜRKİYE  BÜYÜME  ORANLARI (Çeyreklik)</a:t>
            </a:r>
            <a:br>
              <a:rPr kumimoji="0" lang="tr-TR" sz="2400" b="1" i="0" u="none" strike="noStrike" kern="1200" cap="none" spc="0" normalizeH="0" baseline="0" noProof="0" dirty="0">
                <a:ln>
                  <a:noFill/>
                </a:ln>
                <a:solidFill>
                  <a:prstClr val="black"/>
                </a:solidFill>
                <a:effectLst/>
                <a:uLnTx/>
                <a:uFillTx/>
                <a:latin typeface="Calibri"/>
                <a:ea typeface="+mn-ea"/>
                <a:cs typeface="+mn-cs"/>
              </a:rPr>
            </a:br>
            <a:r>
              <a:rPr kumimoji="0" lang="tr-TR" sz="2400" b="1" i="0" u="none" strike="noStrike" kern="1200" cap="none" spc="0" normalizeH="0" baseline="0" noProof="0" dirty="0">
                <a:ln>
                  <a:noFill/>
                </a:ln>
                <a:solidFill>
                  <a:prstClr val="black"/>
                </a:solidFill>
                <a:effectLst/>
                <a:uLnTx/>
                <a:uFillTx/>
                <a:latin typeface="Calibri"/>
                <a:ea typeface="+mn-ea"/>
                <a:cs typeface="+mn-cs"/>
              </a:rPr>
              <a:t>2000-2025</a:t>
            </a:r>
            <a:br>
              <a:rPr kumimoji="0" lang="tr-TR" sz="2400" b="1" i="0" u="none" strike="noStrike" kern="1200" cap="none" spc="0" normalizeH="0" baseline="0" noProof="0" dirty="0">
                <a:ln>
                  <a:noFill/>
                </a:ln>
                <a:solidFill>
                  <a:prstClr val="black"/>
                </a:solidFill>
                <a:effectLst/>
                <a:uLnTx/>
                <a:uFillTx/>
                <a:latin typeface="Calibri"/>
                <a:ea typeface="+mn-ea"/>
                <a:cs typeface="+mn-cs"/>
              </a:rPr>
            </a:br>
            <a:endParaRPr lang="tr-TR" dirty="0"/>
          </a:p>
        </p:txBody>
      </p:sp>
      <p:graphicFrame>
        <p:nvGraphicFramePr>
          <p:cNvPr id="9" name="Grafik 8">
            <a:extLst>
              <a:ext uri="{FF2B5EF4-FFF2-40B4-BE49-F238E27FC236}">
                <a16:creationId xmlns:a16="http://schemas.microsoft.com/office/drawing/2014/main" id="{D591A919-D91A-9DBA-0CA1-FCCC4734CC5F}"/>
              </a:ext>
            </a:extLst>
          </p:cNvPr>
          <p:cNvGraphicFramePr>
            <a:graphicFrameLocks/>
          </p:cNvGraphicFramePr>
          <p:nvPr>
            <p:extLst>
              <p:ext uri="{D42A27DB-BD31-4B8C-83A1-F6EECF244321}">
                <p14:modId xmlns:p14="http://schemas.microsoft.com/office/powerpoint/2010/main" val="1588901647"/>
              </p:ext>
            </p:extLst>
          </p:nvPr>
        </p:nvGraphicFramePr>
        <p:xfrm>
          <a:off x="240144" y="974466"/>
          <a:ext cx="8691419" cy="55488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657626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İçerik Yer Tutucusu"/>
          <p:cNvSpPr>
            <a:spLocks noGrp="1"/>
          </p:cNvSpPr>
          <p:nvPr>
            <p:ph idx="1"/>
          </p:nvPr>
        </p:nvSpPr>
        <p:spPr>
          <a:xfrm>
            <a:off x="91988" y="115910"/>
            <a:ext cx="8820000" cy="6742090"/>
          </a:xfrm>
        </p:spPr>
        <p:style>
          <a:lnRef idx="2">
            <a:schemeClr val="dk1"/>
          </a:lnRef>
          <a:fillRef idx="1">
            <a:schemeClr val="lt1"/>
          </a:fillRef>
          <a:effectRef idx="0">
            <a:schemeClr val="dk1"/>
          </a:effectRef>
          <a:fontRef idx="minor">
            <a:schemeClr val="dk1"/>
          </a:fontRef>
        </p:style>
        <p:txBody>
          <a:bodyPr>
            <a:noAutofit/>
          </a:bodyPr>
          <a:lstStyle/>
          <a:p>
            <a:pPr marL="0" indent="0" algn="ctr">
              <a:spcBef>
                <a:spcPts val="0"/>
              </a:spcBef>
              <a:buNone/>
            </a:pPr>
            <a:r>
              <a:rPr lang="tr-TR" sz="2000" b="1" dirty="0">
                <a:latin typeface="Times New Roman" pitchFamily="18" charset="0"/>
                <a:cs typeface="Times New Roman" pitchFamily="18" charset="0"/>
              </a:rPr>
              <a:t>43-   MERKEZ BANKASI ALTIN VE DÖVİZ REZERVLERİ</a:t>
            </a:r>
          </a:p>
          <a:p>
            <a:pPr marL="0" indent="0" algn="ctr">
              <a:spcBef>
                <a:spcPts val="0"/>
              </a:spcBef>
              <a:buNone/>
            </a:pPr>
            <a:r>
              <a:rPr lang="tr-TR" sz="2000" b="1" dirty="0">
                <a:latin typeface="Times New Roman" pitchFamily="18" charset="0"/>
                <a:cs typeface="Times New Roman" pitchFamily="18" charset="0"/>
              </a:rPr>
              <a:t>         </a:t>
            </a:r>
            <a:r>
              <a:rPr lang="tr-TR" sz="1800" b="1" dirty="0">
                <a:latin typeface="Times New Roman" pitchFamily="18" charset="0"/>
                <a:cs typeface="Times New Roman" pitchFamily="18" charset="0"/>
              </a:rPr>
              <a:t>(Kaynak: 25 Ağustos 2023 </a:t>
            </a:r>
            <a:r>
              <a:rPr lang="tr-TR" sz="1800" b="1" dirty="0">
                <a:hlinkClick r:id="rId3"/>
              </a:rPr>
              <a:t>www.tcmb.gov.tr</a:t>
            </a:r>
            <a:r>
              <a:rPr lang="tr-TR" sz="1800" b="1" dirty="0">
                <a:latin typeface="Times New Roman" pitchFamily="18" charset="0"/>
                <a:cs typeface="Times New Roman" pitchFamily="18" charset="0"/>
              </a:rPr>
              <a:t> )</a:t>
            </a:r>
            <a:endParaRPr lang="tr-TR" sz="1800" dirty="0">
              <a:latin typeface="Times New Roman" pitchFamily="18" charset="0"/>
              <a:cs typeface="Times New Roman" pitchFamily="18" charset="0"/>
            </a:endParaRPr>
          </a:p>
        </p:txBody>
      </p:sp>
      <p:graphicFrame>
        <p:nvGraphicFramePr>
          <p:cNvPr id="2" name="Tablo 1">
            <a:extLst>
              <a:ext uri="{FF2B5EF4-FFF2-40B4-BE49-F238E27FC236}">
                <a16:creationId xmlns:a16="http://schemas.microsoft.com/office/drawing/2014/main" id="{1A74123D-791E-B31F-8A08-E19D299029EE}"/>
              </a:ext>
            </a:extLst>
          </p:cNvPr>
          <p:cNvGraphicFramePr>
            <a:graphicFrameLocks noGrp="1"/>
          </p:cNvGraphicFramePr>
          <p:nvPr>
            <p:extLst>
              <p:ext uri="{D42A27DB-BD31-4B8C-83A1-F6EECF244321}">
                <p14:modId xmlns:p14="http://schemas.microsoft.com/office/powerpoint/2010/main" val="1899333969"/>
              </p:ext>
            </p:extLst>
          </p:nvPr>
        </p:nvGraphicFramePr>
        <p:xfrm>
          <a:off x="301807" y="762555"/>
          <a:ext cx="8400362" cy="6095445"/>
        </p:xfrm>
        <a:graphic>
          <a:graphicData uri="http://schemas.openxmlformats.org/drawingml/2006/table">
            <a:tbl>
              <a:tblPr/>
              <a:tblGrid>
                <a:gridCol w="1982693">
                  <a:extLst>
                    <a:ext uri="{9D8B030D-6E8A-4147-A177-3AD203B41FA5}">
                      <a16:colId xmlns:a16="http://schemas.microsoft.com/office/drawing/2014/main" val="539291641"/>
                    </a:ext>
                  </a:extLst>
                </a:gridCol>
                <a:gridCol w="1852254">
                  <a:extLst>
                    <a:ext uri="{9D8B030D-6E8A-4147-A177-3AD203B41FA5}">
                      <a16:colId xmlns:a16="http://schemas.microsoft.com/office/drawing/2014/main" val="2249738151"/>
                    </a:ext>
                  </a:extLst>
                </a:gridCol>
                <a:gridCol w="1382542">
                  <a:extLst>
                    <a:ext uri="{9D8B030D-6E8A-4147-A177-3AD203B41FA5}">
                      <a16:colId xmlns:a16="http://schemas.microsoft.com/office/drawing/2014/main" val="2203422145"/>
                    </a:ext>
                  </a:extLst>
                </a:gridCol>
                <a:gridCol w="1607127">
                  <a:extLst>
                    <a:ext uri="{9D8B030D-6E8A-4147-A177-3AD203B41FA5}">
                      <a16:colId xmlns:a16="http://schemas.microsoft.com/office/drawing/2014/main" val="4158510841"/>
                    </a:ext>
                  </a:extLst>
                </a:gridCol>
                <a:gridCol w="1575746">
                  <a:extLst>
                    <a:ext uri="{9D8B030D-6E8A-4147-A177-3AD203B41FA5}">
                      <a16:colId xmlns:a16="http://schemas.microsoft.com/office/drawing/2014/main" val="3934684705"/>
                    </a:ext>
                  </a:extLst>
                </a:gridCol>
              </a:tblGrid>
              <a:tr h="209669">
                <a:tc gridSpan="5">
                  <a:txBody>
                    <a:bodyPr/>
                    <a:lstStyle/>
                    <a:p>
                      <a:pPr algn="ctr" rtl="0" fontAlgn="ctr"/>
                      <a:r>
                        <a:rPr lang="tr-TR" sz="1400" b="1" i="0" u="none" strike="noStrike" dirty="0">
                          <a:solidFill>
                            <a:srgbClr val="000000"/>
                          </a:solidFill>
                          <a:effectLst/>
                          <a:latin typeface="+mn-lt"/>
                        </a:rPr>
                        <a:t>24. MERKEZ BANKASI ALTIN VE DÖVİZ REZERVLERİ (MİLYON $)</a:t>
                      </a:r>
                    </a:p>
                  </a:txBody>
                  <a:tcPr marL="4495" marR="4495" marT="449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614670586"/>
                  </a:ext>
                </a:extLst>
              </a:tr>
              <a:tr h="415012">
                <a:tc>
                  <a:txBody>
                    <a:bodyPr/>
                    <a:lstStyle/>
                    <a:p>
                      <a:pPr algn="ctr" rtl="0" fontAlgn="ctr"/>
                      <a:r>
                        <a:rPr lang="tr-TR" sz="1400" b="1" i="0" u="none" strike="noStrike">
                          <a:solidFill>
                            <a:srgbClr val="000000"/>
                          </a:solidFill>
                          <a:effectLst/>
                          <a:latin typeface="+mn-lt"/>
                        </a:rPr>
                        <a:t>TARİH  </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2DCDB"/>
                    </a:solidFill>
                  </a:tcPr>
                </a:tc>
                <a:tc>
                  <a:txBody>
                    <a:bodyPr/>
                    <a:lstStyle/>
                    <a:p>
                      <a:pPr algn="ctr" rtl="0" fontAlgn="ctr"/>
                      <a:r>
                        <a:rPr lang="tr-TR" sz="1400" b="1" i="0" u="none" strike="noStrike" dirty="0">
                          <a:solidFill>
                            <a:srgbClr val="000000"/>
                          </a:solidFill>
                          <a:effectLst/>
                          <a:latin typeface="+mn-lt"/>
                        </a:rPr>
                        <a:t>ALTIN REZERVLERİ </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2DCDB"/>
                    </a:solidFill>
                  </a:tcPr>
                </a:tc>
                <a:tc>
                  <a:txBody>
                    <a:bodyPr/>
                    <a:lstStyle/>
                    <a:p>
                      <a:pPr algn="ctr" rtl="0" fontAlgn="ctr"/>
                      <a:r>
                        <a:rPr lang="tr-TR" sz="1400" b="1" i="0" u="none" strike="noStrike" dirty="0">
                          <a:solidFill>
                            <a:srgbClr val="000000"/>
                          </a:solidFill>
                          <a:effectLst/>
                          <a:latin typeface="+mn-lt"/>
                        </a:rPr>
                        <a:t>BRÜT DÖVİZ REZERVLERİ </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2DCDB"/>
                    </a:solidFill>
                  </a:tcPr>
                </a:tc>
                <a:tc>
                  <a:txBody>
                    <a:bodyPr/>
                    <a:lstStyle/>
                    <a:p>
                      <a:pPr algn="ctr" rtl="0" fontAlgn="ctr"/>
                      <a:r>
                        <a:rPr lang="tr-TR" sz="1400" b="1" i="0" u="none" strike="noStrike" dirty="0">
                          <a:solidFill>
                            <a:srgbClr val="000000"/>
                          </a:solidFill>
                          <a:effectLst/>
                          <a:latin typeface="+mn-lt"/>
                        </a:rPr>
                        <a:t>TOPLAM REZERVLER</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2DCDB"/>
                    </a:solidFill>
                  </a:tcPr>
                </a:tc>
                <a:tc>
                  <a:txBody>
                    <a:bodyPr/>
                    <a:lstStyle/>
                    <a:p>
                      <a:pPr algn="ctr" rtl="0" fontAlgn="ctr"/>
                      <a:r>
                        <a:rPr lang="tr-TR" sz="1400" b="1" i="0" u="none" strike="noStrike" dirty="0">
                          <a:solidFill>
                            <a:srgbClr val="000000"/>
                          </a:solidFill>
                          <a:effectLst/>
                          <a:latin typeface="+mn-lt"/>
                        </a:rPr>
                        <a:t>NET DÖVİZ REZERVİ</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7F7F7F"/>
                      </a:solidFill>
                      <a:prstDash val="solid"/>
                      <a:round/>
                      <a:headEnd type="none" w="med" len="med"/>
                      <a:tailEnd type="none" w="med" len="med"/>
                    </a:lnB>
                    <a:solidFill>
                      <a:srgbClr val="F2DCDB"/>
                    </a:solidFill>
                  </a:tcPr>
                </a:tc>
                <a:extLst>
                  <a:ext uri="{0D108BD9-81ED-4DB2-BD59-A6C34878D82A}">
                    <a16:rowId xmlns:a16="http://schemas.microsoft.com/office/drawing/2014/main" val="930972647"/>
                  </a:ext>
                </a:extLst>
              </a:tr>
              <a:tr h="209669">
                <a:tc>
                  <a:txBody>
                    <a:bodyPr/>
                    <a:lstStyle/>
                    <a:p>
                      <a:pPr algn="ctr" rtl="0" fontAlgn="ctr"/>
                      <a:r>
                        <a:rPr lang="tr-TR" sz="1400" b="0" i="0" u="none" strike="noStrike" dirty="0">
                          <a:solidFill>
                            <a:srgbClr val="000000"/>
                          </a:solidFill>
                          <a:effectLst/>
                          <a:latin typeface="+mn-lt"/>
                        </a:rPr>
                        <a:t> 03.03.2023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50.078</a:t>
                      </a:r>
                      <a:r>
                        <a:rPr lang="tr-TR" sz="1400" b="0" i="0" u="none" strike="noStrike">
                          <a:solidFill>
                            <a:srgbClr val="000000"/>
                          </a:solidFill>
                          <a:effectLst/>
                          <a:latin typeface="+mn-lt"/>
                        </a:rPr>
                        <a:t> </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70.281 </a:t>
                      </a:r>
                      <a:r>
                        <a:rPr lang="tr-TR" sz="1400" b="0" i="0" u="none" strike="noStrike">
                          <a:solidFill>
                            <a:srgbClr val="000000"/>
                          </a:solidFill>
                          <a:effectLst/>
                          <a:latin typeface="+mn-lt"/>
                        </a:rPr>
                        <a:t> </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 120.359</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20,685</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729055294"/>
                  </a:ext>
                </a:extLst>
              </a:tr>
              <a:tr h="209669">
                <a:tc>
                  <a:txBody>
                    <a:bodyPr/>
                    <a:lstStyle/>
                    <a:p>
                      <a:pPr algn="ctr" rtl="0" fontAlgn="ctr"/>
                      <a:r>
                        <a:rPr lang="tr-TR" sz="1400" b="0" i="0" u="none" strike="noStrike" dirty="0">
                          <a:solidFill>
                            <a:srgbClr val="000000"/>
                          </a:solidFill>
                          <a:effectLst/>
                          <a:latin typeface="+mn-lt"/>
                        </a:rPr>
                        <a:t>10.03.2023 </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 50.316</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 69.696</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120.012 </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18,651</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361034353"/>
                  </a:ext>
                </a:extLst>
              </a:tr>
              <a:tr h="209669">
                <a:tc>
                  <a:txBody>
                    <a:bodyPr/>
                    <a:lstStyle/>
                    <a:p>
                      <a:pPr algn="ctr" rtl="0" fontAlgn="ctr"/>
                      <a:r>
                        <a:rPr lang="tr-TR" sz="1400" b="0" i="0" u="none" strike="noStrike" dirty="0">
                          <a:solidFill>
                            <a:srgbClr val="000000"/>
                          </a:solidFill>
                          <a:effectLst/>
                          <a:latin typeface="+mn-lt"/>
                        </a:rPr>
                        <a:t>17.03.2023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52.959 </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73.928</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126.887</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19,987</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108525523"/>
                  </a:ext>
                </a:extLst>
              </a:tr>
              <a:tr h="209669">
                <a:tc>
                  <a:txBody>
                    <a:bodyPr/>
                    <a:lstStyle/>
                    <a:p>
                      <a:pPr algn="ctr" rtl="0" fontAlgn="ctr"/>
                      <a:r>
                        <a:rPr lang="tr-TR" sz="1400" b="0" i="0" u="none" strike="noStrike" dirty="0">
                          <a:solidFill>
                            <a:srgbClr val="000000"/>
                          </a:solidFill>
                          <a:effectLst/>
                          <a:latin typeface="+mn-lt"/>
                        </a:rPr>
                        <a:t>24.03.2023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53.358</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71.336</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124.694</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18,926</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265159713"/>
                  </a:ext>
                </a:extLst>
              </a:tr>
              <a:tr h="209669">
                <a:tc>
                  <a:txBody>
                    <a:bodyPr/>
                    <a:lstStyle/>
                    <a:p>
                      <a:pPr algn="ctr" rtl="0" fontAlgn="ctr"/>
                      <a:r>
                        <a:rPr lang="tr-TR" sz="1400" b="0" i="0" u="none" strike="noStrike" dirty="0">
                          <a:solidFill>
                            <a:srgbClr val="000000"/>
                          </a:solidFill>
                          <a:effectLst/>
                          <a:latin typeface="+mn-lt"/>
                        </a:rPr>
                        <a:t>31.03.2023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52.176</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70.247 </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122.423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18,470</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29563303"/>
                  </a:ext>
                </a:extLst>
              </a:tr>
              <a:tr h="209669">
                <a:tc>
                  <a:txBody>
                    <a:bodyPr/>
                    <a:lstStyle/>
                    <a:p>
                      <a:pPr algn="ctr" rtl="0" fontAlgn="ctr"/>
                      <a:r>
                        <a:rPr lang="tr-TR" sz="1400" b="0" i="0" u="none" strike="noStrike" dirty="0">
                          <a:solidFill>
                            <a:srgbClr val="000000"/>
                          </a:solidFill>
                          <a:effectLst/>
                          <a:latin typeface="+mn-lt"/>
                        </a:rPr>
                        <a:t>07.04.2023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52.612</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68.491</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121.103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13,770</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6129815"/>
                  </a:ext>
                </a:extLst>
              </a:tr>
              <a:tr h="209669">
                <a:tc>
                  <a:txBody>
                    <a:bodyPr/>
                    <a:lstStyle/>
                    <a:p>
                      <a:pPr algn="ctr" rtl="0" fontAlgn="ctr"/>
                      <a:r>
                        <a:rPr lang="tr-TR" sz="1400" b="0" i="0" u="none" strike="noStrike" dirty="0">
                          <a:solidFill>
                            <a:srgbClr val="000000"/>
                          </a:solidFill>
                          <a:effectLst/>
                          <a:latin typeface="+mn-lt"/>
                        </a:rPr>
                        <a:t>14.04.2023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52.119 </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69.411</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121.530</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12,047</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291949525"/>
                  </a:ext>
                </a:extLst>
              </a:tr>
              <a:tr h="209669">
                <a:tc>
                  <a:txBody>
                    <a:bodyPr/>
                    <a:lstStyle/>
                    <a:p>
                      <a:pPr algn="ctr" rtl="0" fontAlgn="ctr"/>
                      <a:r>
                        <a:rPr lang="tr-TR" sz="1400" b="0" i="0" u="none" strike="noStrike" dirty="0">
                          <a:solidFill>
                            <a:srgbClr val="000000"/>
                          </a:solidFill>
                          <a:effectLst/>
                          <a:latin typeface="+mn-lt"/>
                        </a:rPr>
                        <a:t>20.04.2023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49.253</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66.878</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116.131</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400" b="0" i="0" u="none" strike="noStrike" kern="1200" dirty="0">
                          <a:solidFill>
                            <a:srgbClr val="000000"/>
                          </a:solidFill>
                          <a:effectLst/>
                          <a:latin typeface="+mn-lt"/>
                          <a:ea typeface="+mn-ea"/>
                          <a:cs typeface="+mn-cs"/>
                        </a:rPr>
                        <a:t>8,294</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628911058"/>
                  </a:ext>
                </a:extLst>
              </a:tr>
              <a:tr h="209669">
                <a:tc>
                  <a:txBody>
                    <a:bodyPr/>
                    <a:lstStyle/>
                    <a:p>
                      <a:pPr algn="ctr" rtl="0" fontAlgn="ctr"/>
                      <a:r>
                        <a:rPr lang="tr-TR" sz="1400" b="0" i="0" u="none" strike="noStrike" dirty="0">
                          <a:solidFill>
                            <a:srgbClr val="000000"/>
                          </a:solidFill>
                          <a:effectLst/>
                          <a:latin typeface="+mn-lt"/>
                        </a:rPr>
                        <a:t>28.04.2023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46.413</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68.471</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114.884</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6,361</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68885723"/>
                  </a:ext>
                </a:extLst>
              </a:tr>
              <a:tr h="209669">
                <a:tc>
                  <a:txBody>
                    <a:bodyPr/>
                    <a:lstStyle/>
                    <a:p>
                      <a:pPr algn="ctr" rtl="0" fontAlgn="ctr"/>
                      <a:r>
                        <a:rPr lang="tr-TR" sz="1400" b="0" i="0" u="none" strike="noStrike" dirty="0">
                          <a:solidFill>
                            <a:srgbClr val="000000"/>
                          </a:solidFill>
                          <a:effectLst/>
                          <a:latin typeface="+mn-lt"/>
                        </a:rPr>
                        <a:t>05.05.2023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45.720</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68.412</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114.132</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6,781</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836820395"/>
                  </a:ext>
                </a:extLst>
              </a:tr>
              <a:tr h="209669">
                <a:tc>
                  <a:txBody>
                    <a:bodyPr/>
                    <a:lstStyle/>
                    <a:p>
                      <a:pPr algn="ctr" rtl="0" fontAlgn="ctr"/>
                      <a:r>
                        <a:rPr lang="tr-TR" sz="1400" b="0" i="0" u="none" strike="noStrike" dirty="0">
                          <a:solidFill>
                            <a:srgbClr val="000000"/>
                          </a:solidFill>
                          <a:effectLst/>
                          <a:latin typeface="+mn-lt"/>
                        </a:rPr>
                        <a:t>12.05.2023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44.312</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latin typeface="+mn-lt"/>
                        </a:rPr>
                        <a:t>60.815</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105.127</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2,326</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418418490"/>
                  </a:ext>
                </a:extLst>
              </a:tr>
              <a:tr h="209669">
                <a:tc>
                  <a:txBody>
                    <a:bodyPr/>
                    <a:lstStyle/>
                    <a:p>
                      <a:pPr algn="ctr" rtl="0" fontAlgn="ctr"/>
                      <a:r>
                        <a:rPr lang="tr-TR" sz="1400" b="1" i="0" u="none" strike="noStrike" dirty="0">
                          <a:solidFill>
                            <a:srgbClr val="000000"/>
                          </a:solidFill>
                          <a:effectLst/>
                          <a:latin typeface="+mn-lt"/>
                        </a:rPr>
                        <a:t>19.05.2023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dirty="0">
                          <a:latin typeface="+mn-lt"/>
                        </a:rPr>
                        <a:t>42.765</a:t>
                      </a:r>
                      <a:endParaRPr lang="tr-TR" sz="140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dirty="0">
                          <a:latin typeface="+mn-lt"/>
                        </a:rPr>
                        <a:t>58.825 </a:t>
                      </a:r>
                      <a:endParaRPr lang="tr-TR" sz="140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n-lt"/>
                        </a:rPr>
                        <a:t>101.590</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n-lt"/>
                        </a:rPr>
                        <a:t>-151</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1364321086"/>
                  </a:ext>
                </a:extLst>
              </a:tr>
              <a:tr h="209669">
                <a:tc>
                  <a:txBody>
                    <a:bodyPr/>
                    <a:lstStyle/>
                    <a:p>
                      <a:pPr algn="ctr" rtl="0" fontAlgn="ctr"/>
                      <a:r>
                        <a:rPr lang="tr-TR" sz="1400" b="1" i="0" u="none" strike="noStrike" dirty="0">
                          <a:solidFill>
                            <a:srgbClr val="000000"/>
                          </a:solidFill>
                          <a:effectLst/>
                          <a:latin typeface="+mn-lt"/>
                        </a:rPr>
                        <a:t>26.05.2023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dirty="0">
                          <a:latin typeface="+mn-lt"/>
                        </a:rPr>
                        <a:t>41.939</a:t>
                      </a:r>
                      <a:endParaRPr lang="tr-TR" sz="140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dirty="0">
                          <a:latin typeface="+mn-lt"/>
                        </a:rPr>
                        <a:t>56.519</a:t>
                      </a:r>
                      <a:endParaRPr lang="tr-TR" sz="140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a:solidFill>
                            <a:srgbClr val="000000"/>
                          </a:solidFill>
                          <a:effectLst/>
                          <a:latin typeface="+mn-lt"/>
                        </a:rPr>
                        <a:t>98.458</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n-lt"/>
                        </a:rPr>
                        <a:t>-4.404</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1986489563"/>
                  </a:ext>
                </a:extLst>
              </a:tr>
              <a:tr h="209669">
                <a:tc>
                  <a:txBody>
                    <a:bodyPr/>
                    <a:lstStyle/>
                    <a:p>
                      <a:pPr algn="ctr" rtl="0" fontAlgn="ctr"/>
                      <a:r>
                        <a:rPr lang="tr-TR" sz="1400" b="1" i="0" u="none" strike="noStrike" dirty="0">
                          <a:solidFill>
                            <a:srgbClr val="000000"/>
                          </a:solidFill>
                          <a:effectLst/>
                          <a:latin typeface="+mn-lt"/>
                        </a:rPr>
                        <a:t>02.06.2023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dirty="0">
                          <a:latin typeface="+mn-lt"/>
                        </a:rPr>
                        <a:t>42.246</a:t>
                      </a:r>
                      <a:endParaRPr lang="tr-TR" sz="140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dirty="0">
                          <a:latin typeface="+mn-lt"/>
                        </a:rPr>
                        <a:t>58.240</a:t>
                      </a:r>
                      <a:endParaRPr lang="tr-TR" sz="140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n-lt"/>
                        </a:rPr>
                        <a:t>100.486</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n-lt"/>
                        </a:rPr>
                        <a:t>-5,697</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3658071837"/>
                  </a:ext>
                </a:extLst>
              </a:tr>
              <a:tr h="209669">
                <a:tc>
                  <a:txBody>
                    <a:bodyPr/>
                    <a:lstStyle/>
                    <a:p>
                      <a:pPr algn="ctr" rtl="0" fontAlgn="ctr"/>
                      <a:r>
                        <a:rPr lang="tr-TR" sz="1400" b="1" i="0" u="none" strike="noStrike" dirty="0">
                          <a:solidFill>
                            <a:srgbClr val="000000"/>
                          </a:solidFill>
                          <a:effectLst/>
                          <a:latin typeface="+mn-lt"/>
                        </a:rPr>
                        <a:t>09.06.2023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a:latin typeface="+mn-lt"/>
                        </a:rPr>
                        <a:t>41.993</a:t>
                      </a:r>
                      <a:endParaRPr lang="tr-TR" sz="1400" b="1"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dirty="0">
                          <a:latin typeface="+mn-lt"/>
                        </a:rPr>
                        <a:t>57.790</a:t>
                      </a:r>
                      <a:endParaRPr lang="tr-TR" sz="140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a:solidFill>
                            <a:srgbClr val="000000"/>
                          </a:solidFill>
                          <a:effectLst/>
                          <a:latin typeface="+mn-lt"/>
                        </a:rPr>
                        <a:t>99.783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400" b="1" i="0" u="none" strike="noStrike" dirty="0">
                          <a:solidFill>
                            <a:srgbClr val="000000"/>
                          </a:solidFill>
                          <a:effectLst/>
                          <a:latin typeface="+mn-lt"/>
                        </a:rPr>
                        <a:t>-3.171</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169494175"/>
                  </a:ext>
                </a:extLst>
              </a:tr>
              <a:tr h="209669">
                <a:tc>
                  <a:txBody>
                    <a:bodyPr/>
                    <a:lstStyle/>
                    <a:p>
                      <a:pPr algn="ctr" rtl="0" fontAlgn="ctr"/>
                      <a:r>
                        <a:rPr lang="tr-TR" sz="1400" b="0" i="0" u="none" strike="noStrike" dirty="0">
                          <a:solidFill>
                            <a:srgbClr val="000000"/>
                          </a:solidFill>
                          <a:effectLst/>
                          <a:latin typeface="+mn-lt"/>
                        </a:rPr>
                        <a:t>16.06.2023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t>42.018</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dirty="0"/>
                        <a:t>60.783</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102.801</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473</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546822947"/>
                  </a:ext>
                </a:extLst>
              </a:tr>
              <a:tr h="209669">
                <a:tc>
                  <a:txBody>
                    <a:bodyPr/>
                    <a:lstStyle/>
                    <a:p>
                      <a:pPr algn="ctr" rtl="0" fontAlgn="ctr"/>
                      <a:r>
                        <a:rPr lang="tr-TR" sz="1400" b="0" i="0" u="none" strike="noStrike" dirty="0">
                          <a:solidFill>
                            <a:srgbClr val="000000"/>
                          </a:solidFill>
                          <a:effectLst/>
                          <a:latin typeface="+mn-lt"/>
                        </a:rPr>
                        <a:t>23.06.2023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t>41.315</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t>66.246</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107.561</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9,190</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862118119"/>
                  </a:ext>
                </a:extLst>
              </a:tr>
              <a:tr h="209669">
                <a:tc>
                  <a:txBody>
                    <a:bodyPr/>
                    <a:lstStyle/>
                    <a:p>
                      <a:pPr algn="ctr" rtl="0" fontAlgn="ctr"/>
                      <a:r>
                        <a:rPr lang="tr-TR" sz="1400" b="0" i="0" u="none" strike="noStrike" dirty="0">
                          <a:solidFill>
                            <a:srgbClr val="000000"/>
                          </a:solidFill>
                          <a:effectLst/>
                          <a:latin typeface="+mn-lt"/>
                        </a:rPr>
                        <a:t>27.06.2023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t>41.432</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dirty="0"/>
                        <a:t>67.155 </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108.587</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9,825</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19"/>
                  </a:ext>
                </a:extLst>
              </a:tr>
              <a:tr h="209669">
                <a:tc>
                  <a:txBody>
                    <a:bodyPr/>
                    <a:lstStyle/>
                    <a:p>
                      <a:pPr algn="ctr" rtl="0" fontAlgn="ctr"/>
                      <a:r>
                        <a:rPr lang="tr-TR" sz="1400" b="0" i="0" u="none" strike="noStrike" dirty="0">
                          <a:solidFill>
                            <a:srgbClr val="000000"/>
                          </a:solidFill>
                          <a:effectLst/>
                          <a:latin typeface="+mn-lt"/>
                        </a:rPr>
                        <a:t>07.07.2023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t>40.580</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t>69.836</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110.416</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13,166</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0"/>
                  </a:ext>
                </a:extLst>
              </a:tr>
              <a:tr h="209669">
                <a:tc>
                  <a:txBody>
                    <a:bodyPr/>
                    <a:lstStyle/>
                    <a:p>
                      <a:pPr algn="ctr" rtl="0" fontAlgn="ctr"/>
                      <a:r>
                        <a:rPr lang="tr-TR" sz="1400" b="0" i="0" u="none" strike="noStrike" dirty="0">
                          <a:solidFill>
                            <a:srgbClr val="000000"/>
                          </a:solidFill>
                          <a:effectLst/>
                          <a:latin typeface="+mn-lt"/>
                        </a:rPr>
                        <a:t>14.07.2023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dirty="0"/>
                        <a:t>41.681 </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dirty="0"/>
                        <a:t>71.381</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113.062</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13,247</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1"/>
                  </a:ext>
                </a:extLst>
              </a:tr>
              <a:tr h="209669">
                <a:tc>
                  <a:txBody>
                    <a:bodyPr/>
                    <a:lstStyle/>
                    <a:p>
                      <a:pPr algn="ctr" rtl="0" fontAlgn="ctr"/>
                      <a:r>
                        <a:rPr lang="tr-TR" sz="1400" b="0" i="0" u="none" strike="noStrike" dirty="0">
                          <a:solidFill>
                            <a:srgbClr val="000000"/>
                          </a:solidFill>
                          <a:effectLst/>
                          <a:latin typeface="+mn-lt"/>
                        </a:rPr>
                        <a:t>21.07.2023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t>41.876</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t>71.675</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113,551</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13,682</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2"/>
                  </a:ext>
                </a:extLst>
              </a:tr>
              <a:tr h="209669">
                <a:tc>
                  <a:txBody>
                    <a:bodyPr/>
                    <a:lstStyle/>
                    <a:p>
                      <a:pPr algn="ctr" rtl="0" fontAlgn="ctr"/>
                      <a:r>
                        <a:rPr lang="tr-TR" sz="1400" dirty="0"/>
                        <a:t>28.07.2023</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dirty="0"/>
                        <a:t>41.425</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dirty="0"/>
                        <a:t>72.349</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113.774</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10,894</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3"/>
                  </a:ext>
                </a:extLst>
              </a:tr>
              <a:tr h="209669">
                <a:tc>
                  <a:txBody>
                    <a:bodyPr/>
                    <a:lstStyle/>
                    <a:p>
                      <a:pPr algn="ctr" rtl="0" fontAlgn="ctr"/>
                      <a:r>
                        <a:rPr lang="tr-TR" sz="1400" b="0" i="0" u="none" strike="noStrike" dirty="0">
                          <a:solidFill>
                            <a:srgbClr val="000000"/>
                          </a:solidFill>
                          <a:effectLst/>
                          <a:latin typeface="+mn-lt"/>
                        </a:rPr>
                        <a:t>04.08.2023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dirty="0"/>
                        <a:t>41.362</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dirty="0"/>
                        <a:t>74.229</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115.591</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15,719</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4"/>
                  </a:ext>
                </a:extLst>
              </a:tr>
              <a:tr h="209669">
                <a:tc>
                  <a:txBody>
                    <a:bodyPr/>
                    <a:lstStyle/>
                    <a:p>
                      <a:pPr algn="ctr" rtl="0" fontAlgn="ctr"/>
                      <a:r>
                        <a:rPr lang="tr-TR" sz="1400" dirty="0"/>
                        <a:t>11.08.2023</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t>41.218</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dirty="0"/>
                        <a:t>75.101</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a:solidFill>
                            <a:srgbClr val="000000"/>
                          </a:solidFill>
                          <a:effectLst/>
                          <a:latin typeface="+mn-lt"/>
                        </a:rPr>
                        <a:t>116.319</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16,278</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5"/>
                  </a:ext>
                </a:extLst>
              </a:tr>
              <a:tr h="209669">
                <a:tc>
                  <a:txBody>
                    <a:bodyPr/>
                    <a:lstStyle/>
                    <a:p>
                      <a:pPr algn="ctr" rtl="0" fontAlgn="ctr"/>
                      <a:r>
                        <a:rPr lang="tr-TR" sz="1400" b="0" i="0" u="none" strike="noStrike" dirty="0">
                          <a:solidFill>
                            <a:srgbClr val="000000"/>
                          </a:solidFill>
                          <a:effectLst/>
                          <a:latin typeface="+mn-lt"/>
                        </a:rPr>
                        <a:t>18.08.2023</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a:t>40.783</a:t>
                      </a:r>
                      <a:endParaRPr lang="tr-TR" sz="1400" b="0" i="0" u="none" strike="noStrike">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dirty="0"/>
                        <a:t>76.293</a:t>
                      </a:r>
                      <a:endParaRPr lang="tr-TR" sz="1400" b="0"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117.076</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rtl="0" fontAlgn="ctr"/>
                      <a:r>
                        <a:rPr lang="tr-TR" sz="1400" b="0" i="0" u="none" strike="noStrike" dirty="0">
                          <a:solidFill>
                            <a:srgbClr val="000000"/>
                          </a:solidFill>
                          <a:effectLst/>
                          <a:latin typeface="+mn-lt"/>
                        </a:rPr>
                        <a:t>15,723</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6"/>
                  </a:ext>
                </a:extLst>
              </a:tr>
            </a:tbl>
          </a:graphicData>
        </a:graphic>
      </p:graphicFrame>
    </p:spTree>
    <p:extLst>
      <p:ext uri="{BB962C8B-B14F-4D97-AF65-F5344CB8AC3E}">
        <p14:creationId xmlns:p14="http://schemas.microsoft.com/office/powerpoint/2010/main" val="1516055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İçerik Yer Tutucusu"/>
          <p:cNvSpPr>
            <a:spLocks noGrp="1"/>
          </p:cNvSpPr>
          <p:nvPr>
            <p:ph idx="1"/>
          </p:nvPr>
        </p:nvSpPr>
        <p:spPr>
          <a:xfrm>
            <a:off x="91988" y="115910"/>
            <a:ext cx="8820000" cy="6742090"/>
          </a:xfrm>
        </p:spPr>
        <p:style>
          <a:lnRef idx="2">
            <a:schemeClr val="dk1"/>
          </a:lnRef>
          <a:fillRef idx="1">
            <a:schemeClr val="lt1"/>
          </a:fillRef>
          <a:effectRef idx="0">
            <a:schemeClr val="dk1"/>
          </a:effectRef>
          <a:fontRef idx="minor">
            <a:schemeClr val="dk1"/>
          </a:fontRef>
        </p:style>
        <p:txBody>
          <a:bodyPr>
            <a:noAutofit/>
          </a:bodyPr>
          <a:lstStyle/>
          <a:p>
            <a:pPr marL="0" indent="0" algn="ctr">
              <a:spcBef>
                <a:spcPts val="0"/>
              </a:spcBef>
              <a:buNone/>
            </a:pPr>
            <a:r>
              <a:rPr lang="tr-TR" sz="2000" b="1" dirty="0">
                <a:latin typeface="Times New Roman" pitchFamily="18" charset="0"/>
                <a:cs typeface="Times New Roman" pitchFamily="18" charset="0"/>
              </a:rPr>
              <a:t>43-   MERKEZ BANKASI ALTIN VE DÖVİZ REZERVLERİ</a:t>
            </a:r>
          </a:p>
          <a:p>
            <a:pPr marL="0" indent="0" algn="ctr">
              <a:spcBef>
                <a:spcPts val="0"/>
              </a:spcBef>
              <a:buNone/>
            </a:pPr>
            <a:r>
              <a:rPr lang="tr-TR" sz="2000" b="1" dirty="0">
                <a:latin typeface="Times New Roman" pitchFamily="18" charset="0"/>
                <a:cs typeface="Times New Roman" pitchFamily="18" charset="0"/>
              </a:rPr>
              <a:t>         </a:t>
            </a:r>
            <a:r>
              <a:rPr lang="tr-TR" sz="1800" b="1" dirty="0">
                <a:latin typeface="Times New Roman" pitchFamily="18" charset="0"/>
                <a:cs typeface="Times New Roman" pitchFamily="18" charset="0"/>
              </a:rPr>
              <a:t>(Kaynak: 15 ŞUBAT 2024  </a:t>
            </a:r>
            <a:r>
              <a:rPr lang="tr-TR" sz="1800" b="1" dirty="0">
                <a:hlinkClick r:id="rId3"/>
              </a:rPr>
              <a:t>www.tcmb.gov.tr</a:t>
            </a:r>
            <a:r>
              <a:rPr lang="tr-TR" sz="1800" b="1" dirty="0">
                <a:latin typeface="Times New Roman" pitchFamily="18" charset="0"/>
                <a:cs typeface="Times New Roman" pitchFamily="18" charset="0"/>
              </a:rPr>
              <a:t> )</a:t>
            </a:r>
            <a:endParaRPr lang="tr-TR" sz="1800" dirty="0">
              <a:latin typeface="Times New Roman" pitchFamily="18" charset="0"/>
              <a:cs typeface="Times New Roman" pitchFamily="18" charset="0"/>
            </a:endParaRPr>
          </a:p>
        </p:txBody>
      </p:sp>
      <p:graphicFrame>
        <p:nvGraphicFramePr>
          <p:cNvPr id="2" name="Tablo 1">
            <a:extLst>
              <a:ext uri="{FF2B5EF4-FFF2-40B4-BE49-F238E27FC236}">
                <a16:creationId xmlns:a16="http://schemas.microsoft.com/office/drawing/2014/main" id="{1A74123D-791E-B31F-8A08-E19D299029EE}"/>
              </a:ext>
            </a:extLst>
          </p:cNvPr>
          <p:cNvGraphicFramePr>
            <a:graphicFrameLocks noGrp="1"/>
          </p:cNvGraphicFramePr>
          <p:nvPr>
            <p:extLst>
              <p:ext uri="{D42A27DB-BD31-4B8C-83A1-F6EECF244321}">
                <p14:modId xmlns:p14="http://schemas.microsoft.com/office/powerpoint/2010/main" val="1265320300"/>
              </p:ext>
            </p:extLst>
          </p:nvPr>
        </p:nvGraphicFramePr>
        <p:xfrm>
          <a:off x="252550" y="762002"/>
          <a:ext cx="8412479" cy="6095999"/>
        </p:xfrm>
        <a:graphic>
          <a:graphicData uri="http://schemas.openxmlformats.org/drawingml/2006/table">
            <a:tbl>
              <a:tblPr/>
              <a:tblGrid>
                <a:gridCol w="2012298">
                  <a:extLst>
                    <a:ext uri="{9D8B030D-6E8A-4147-A177-3AD203B41FA5}">
                      <a16:colId xmlns:a16="http://schemas.microsoft.com/office/drawing/2014/main" val="539291641"/>
                    </a:ext>
                  </a:extLst>
                </a:gridCol>
                <a:gridCol w="1847205">
                  <a:extLst>
                    <a:ext uri="{9D8B030D-6E8A-4147-A177-3AD203B41FA5}">
                      <a16:colId xmlns:a16="http://schemas.microsoft.com/office/drawing/2014/main" val="2249738151"/>
                    </a:ext>
                  </a:extLst>
                </a:gridCol>
                <a:gridCol w="1378776">
                  <a:extLst>
                    <a:ext uri="{9D8B030D-6E8A-4147-A177-3AD203B41FA5}">
                      <a16:colId xmlns:a16="http://schemas.microsoft.com/office/drawing/2014/main" val="2203422145"/>
                    </a:ext>
                  </a:extLst>
                </a:gridCol>
                <a:gridCol w="1602748">
                  <a:extLst>
                    <a:ext uri="{9D8B030D-6E8A-4147-A177-3AD203B41FA5}">
                      <a16:colId xmlns:a16="http://schemas.microsoft.com/office/drawing/2014/main" val="4158510841"/>
                    </a:ext>
                  </a:extLst>
                </a:gridCol>
                <a:gridCol w="1571452">
                  <a:extLst>
                    <a:ext uri="{9D8B030D-6E8A-4147-A177-3AD203B41FA5}">
                      <a16:colId xmlns:a16="http://schemas.microsoft.com/office/drawing/2014/main" val="3934684705"/>
                    </a:ext>
                  </a:extLst>
                </a:gridCol>
              </a:tblGrid>
              <a:tr h="225823">
                <a:tc gridSpan="5">
                  <a:txBody>
                    <a:bodyPr/>
                    <a:lstStyle/>
                    <a:p>
                      <a:pPr algn="ctr" rtl="0" fontAlgn="ctr"/>
                      <a:r>
                        <a:rPr lang="tr-TR" sz="1400" b="1" i="0" u="none" strike="noStrike" dirty="0">
                          <a:solidFill>
                            <a:srgbClr val="000000"/>
                          </a:solidFill>
                          <a:effectLst/>
                          <a:latin typeface="+mn-lt"/>
                        </a:rPr>
                        <a:t>24. MERKEZ BANKASI ALTIN VE DÖVİZ REZERVLERİ (MİLYON $)</a:t>
                      </a:r>
                    </a:p>
                  </a:txBody>
                  <a:tcPr marL="4495" marR="4495" marT="449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614670586"/>
                  </a:ext>
                </a:extLst>
              </a:tr>
              <a:tr h="444164">
                <a:tc>
                  <a:txBody>
                    <a:bodyPr/>
                    <a:lstStyle/>
                    <a:p>
                      <a:pPr algn="ctr" rtl="0"/>
                      <a:r>
                        <a:rPr lang="tr-TR" sz="1350" b="1" i="0" u="none" strike="noStrike" dirty="0">
                          <a:solidFill>
                            <a:srgbClr val="000000"/>
                          </a:solidFill>
                          <a:effectLst/>
                          <a:latin typeface="+mn-lt"/>
                        </a:rPr>
                        <a:t>TARİH</a:t>
                      </a:r>
                      <a:r>
                        <a:rPr lang="tr-TR" sz="1350" b="1" i="0" u="none" strike="noStrike" dirty="0">
                          <a:solidFill>
                            <a:srgbClr val="000000"/>
                          </a:solidFill>
                          <a:latin typeface="+mn-lt"/>
                        </a:rPr>
                        <a:t>  </a:t>
                      </a:r>
                      <a:endParaRPr lang="tr-TR" sz="135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a:r>
                        <a:rPr lang="tr-TR" sz="1350" b="1" i="0" u="none" strike="noStrike" dirty="0">
                          <a:solidFill>
                            <a:srgbClr val="000000"/>
                          </a:solidFill>
                          <a:effectLst/>
                          <a:latin typeface="+mn-lt"/>
                        </a:rPr>
                        <a:t>ALTIN REZERVLERİ</a:t>
                      </a:r>
                      <a:r>
                        <a:rPr lang="tr-TR" sz="1350" b="1" i="0" u="none" strike="noStrike" dirty="0">
                          <a:solidFill>
                            <a:srgbClr val="000000"/>
                          </a:solidFill>
                          <a:latin typeface="+mn-lt"/>
                        </a:rPr>
                        <a:t> </a:t>
                      </a:r>
                      <a:endParaRPr lang="tr-TR" sz="135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a:r>
                        <a:rPr lang="tr-TR" sz="1350" b="1" i="0" u="none" strike="noStrike" dirty="0">
                          <a:solidFill>
                            <a:srgbClr val="000000"/>
                          </a:solidFill>
                          <a:effectLst/>
                          <a:latin typeface="+mn-lt"/>
                        </a:rPr>
                        <a:t>BRÜT DÖVİZ REZERVLERİ</a:t>
                      </a:r>
                      <a:r>
                        <a:rPr lang="tr-TR" sz="1350" b="1" i="0" u="none" strike="noStrike" dirty="0">
                          <a:solidFill>
                            <a:srgbClr val="000000"/>
                          </a:solidFill>
                          <a:latin typeface="+mn-lt"/>
                        </a:rPr>
                        <a:t> </a:t>
                      </a:r>
                      <a:endParaRPr lang="tr-TR" sz="135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fontAlgn="ctr"/>
                      <a:r>
                        <a:rPr lang="tr-TR" sz="1350" b="1" i="0" u="none" strike="noStrike" dirty="0">
                          <a:solidFill>
                            <a:srgbClr val="000000"/>
                          </a:solidFill>
                          <a:effectLst/>
                          <a:latin typeface="+mn-lt"/>
                        </a:rPr>
                        <a:t>TOPLAM REZERVLER</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fontAlgn="ctr"/>
                      <a:r>
                        <a:rPr lang="tr-TR" sz="1350" b="1" i="0" u="none" strike="noStrike" dirty="0">
                          <a:solidFill>
                            <a:srgbClr val="000000"/>
                          </a:solidFill>
                          <a:effectLst/>
                          <a:latin typeface="+mn-lt"/>
                        </a:rPr>
                        <a:t>NET DÖVİZ REZERVİ</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extLst>
                  <a:ext uri="{0D108BD9-81ED-4DB2-BD59-A6C34878D82A}">
                    <a16:rowId xmlns:a16="http://schemas.microsoft.com/office/drawing/2014/main" val="930972647"/>
                  </a:ext>
                </a:extLst>
              </a:tr>
              <a:tr h="239060">
                <a:tc>
                  <a:txBody>
                    <a:bodyPr/>
                    <a:lstStyle/>
                    <a:p>
                      <a:pPr lvl="0" algn="ctr" rtl="0">
                        <a:buNone/>
                      </a:pPr>
                      <a:r>
                        <a:rPr lang="tr-TR" sz="1350" b="0" i="0" u="none" strike="noStrike" dirty="0">
                          <a:solidFill>
                            <a:srgbClr val="000000"/>
                          </a:solidFill>
                          <a:latin typeface="+mn-lt"/>
                        </a:rPr>
                        <a:t>25.08.2023</a:t>
                      </a:r>
                      <a:endParaRPr lang="tr-TR" sz="1350" b="0" i="0" u="none" strike="noStrike" dirty="0">
                        <a:solidFill>
                          <a:srgbClr val="000000"/>
                        </a:solidFill>
                        <a:effectLst/>
                        <a:latin typeface="+mn-lt"/>
                      </a:endParaRP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a:buNone/>
                      </a:pPr>
                      <a:r>
                        <a:rPr lang="tr-TR" sz="1350" b="0" i="0" u="none" strike="noStrike" dirty="0">
                          <a:solidFill>
                            <a:srgbClr val="000000"/>
                          </a:solidFill>
                          <a:latin typeface="+mn-lt"/>
                        </a:rPr>
                        <a:t>41,344</a:t>
                      </a:r>
                      <a:endParaRPr lang="tr-TR" sz="1350" b="0" i="0" u="none" strike="noStrike" dirty="0">
                        <a:solidFill>
                          <a:srgbClr val="000000"/>
                        </a:solidFill>
                        <a:effectLst/>
                        <a:latin typeface="+mn-lt"/>
                      </a:endParaRP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a:buNone/>
                      </a:pPr>
                      <a:r>
                        <a:rPr lang="tr-TR" sz="1350" b="0" i="0" u="none" strike="noStrike" dirty="0">
                          <a:solidFill>
                            <a:srgbClr val="000000"/>
                          </a:solidFill>
                          <a:latin typeface="+mn-lt"/>
                        </a:rPr>
                        <a:t>75,955</a:t>
                      </a:r>
                      <a:endParaRPr lang="tr-TR" sz="1350" b="0" i="0" u="none" strike="noStrike" dirty="0">
                        <a:solidFill>
                          <a:srgbClr val="000000"/>
                        </a:solidFill>
                        <a:effectLst/>
                        <a:latin typeface="+mn-lt"/>
                      </a:endParaRP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a:buNone/>
                      </a:pPr>
                      <a:r>
                        <a:rPr lang="tr-TR" sz="1350" b="0" i="0" u="none" strike="noStrike" dirty="0">
                          <a:solidFill>
                            <a:srgbClr val="000000"/>
                          </a:solidFill>
                          <a:effectLst/>
                          <a:latin typeface="+mn-lt"/>
                        </a:rPr>
                        <a:t>117,299</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a:buNone/>
                      </a:pPr>
                      <a:r>
                        <a:rPr lang="tr-TR" sz="1350" b="0" i="0" u="none" strike="noStrike" dirty="0">
                          <a:solidFill>
                            <a:srgbClr val="000000"/>
                          </a:solidFill>
                          <a:effectLst/>
                          <a:latin typeface="+mn-lt"/>
                        </a:rPr>
                        <a:t>14,337</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extLst>
                  <a:ext uri="{0D108BD9-81ED-4DB2-BD59-A6C34878D82A}">
                    <a16:rowId xmlns:a16="http://schemas.microsoft.com/office/drawing/2014/main" val="1729055294"/>
                  </a:ext>
                </a:extLst>
              </a:tr>
              <a:tr h="224396">
                <a:tc>
                  <a:txBody>
                    <a:bodyPr/>
                    <a:lstStyle/>
                    <a:p>
                      <a:pPr lvl="0" algn="ctr" rtl="0">
                        <a:buNone/>
                      </a:pPr>
                      <a:r>
                        <a:rPr lang="tr-TR" sz="1350" b="0" i="0" u="none" strike="noStrike" dirty="0">
                          <a:solidFill>
                            <a:srgbClr val="000000"/>
                          </a:solidFill>
                          <a:effectLst/>
                          <a:latin typeface="+mn-lt"/>
                        </a:rPr>
                        <a:t>01.09.2023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a:buNone/>
                      </a:pPr>
                      <a:r>
                        <a:rPr lang="tr-TR" sz="1350" b="0" i="0" u="none" strike="noStrike" dirty="0">
                          <a:solidFill>
                            <a:srgbClr val="000000"/>
                          </a:solidFill>
                          <a:effectLst/>
                          <a:latin typeface="+mn-lt"/>
                        </a:rPr>
                        <a:t>41,858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a:buNone/>
                      </a:pPr>
                      <a:r>
                        <a:rPr lang="tr-TR" sz="1350" b="0" i="0" u="none" strike="noStrike" dirty="0">
                          <a:solidFill>
                            <a:srgbClr val="000000"/>
                          </a:solidFill>
                          <a:effectLst/>
                          <a:latin typeface="+mn-lt"/>
                        </a:rPr>
                        <a:t>78,776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a:buNone/>
                      </a:pPr>
                      <a:r>
                        <a:rPr lang="tr-TR" sz="1350" b="0" i="0" u="none" strike="noStrike" dirty="0">
                          <a:solidFill>
                            <a:srgbClr val="000000"/>
                          </a:solidFill>
                          <a:effectLst/>
                          <a:latin typeface="+mn-lt"/>
                        </a:rPr>
                        <a:t>120,634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a:buNone/>
                      </a:pPr>
                      <a:r>
                        <a:rPr lang="tr-TR" sz="1350" b="0" i="0" u="none" strike="noStrike" dirty="0">
                          <a:solidFill>
                            <a:srgbClr val="000000"/>
                          </a:solidFill>
                          <a:effectLst/>
                          <a:latin typeface="+mn-lt"/>
                        </a:rPr>
                        <a:t>16,154</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2361034353"/>
                  </a:ext>
                </a:extLst>
              </a:tr>
              <a:tr h="224396">
                <a:tc>
                  <a:txBody>
                    <a:bodyPr/>
                    <a:lstStyle/>
                    <a:p>
                      <a:pPr lvl="0" algn="ctr" rtl="0" fontAlgn="ctr">
                        <a:buNone/>
                      </a:pPr>
                      <a:r>
                        <a:rPr lang="tr-TR" sz="1350" b="0" i="0" u="none" strike="noStrike" dirty="0">
                          <a:solidFill>
                            <a:srgbClr val="000000"/>
                          </a:solidFill>
                          <a:effectLst/>
                          <a:latin typeface="+mn-lt"/>
                        </a:rPr>
                        <a:t>08.09.2023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a:buNone/>
                      </a:pPr>
                      <a:r>
                        <a:rPr lang="tr-TR" sz="1350" dirty="0">
                          <a:effectLst/>
                          <a:latin typeface="+mn-lt"/>
                        </a:rPr>
                        <a:t>41,374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79,271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120,645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16,278</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1108525523"/>
                  </a:ext>
                </a:extLst>
              </a:tr>
              <a:tr h="224396">
                <a:tc>
                  <a:txBody>
                    <a:bodyPr/>
                    <a:lstStyle/>
                    <a:p>
                      <a:pPr lvl="0" algn="ctr" rtl="0" fontAlgn="ctr">
                        <a:buNone/>
                      </a:pPr>
                      <a:r>
                        <a:rPr lang="tr-TR" sz="1350" b="0" i="0" u="none" strike="noStrike" dirty="0">
                          <a:solidFill>
                            <a:srgbClr val="000000"/>
                          </a:solidFill>
                          <a:effectLst/>
                          <a:latin typeface="+mn-lt"/>
                        </a:rPr>
                        <a:t>15.09.2023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41,455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80,059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121,514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17,588</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4265159713"/>
                  </a:ext>
                </a:extLst>
              </a:tr>
              <a:tr h="224396">
                <a:tc>
                  <a:txBody>
                    <a:bodyPr/>
                    <a:lstStyle/>
                    <a:p>
                      <a:pPr lvl="0" algn="ctr" rtl="0" fontAlgn="ctr">
                        <a:buNone/>
                      </a:pPr>
                      <a:r>
                        <a:rPr lang="tr-TR" sz="1350" b="0" i="0" u="none" strike="noStrike" dirty="0">
                          <a:solidFill>
                            <a:srgbClr val="000000"/>
                          </a:solidFill>
                          <a:effectLst/>
                          <a:latin typeface="+mn-lt"/>
                        </a:rPr>
                        <a:t>22.09.2023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41,692</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a:buNone/>
                      </a:pPr>
                      <a:r>
                        <a:rPr lang="tr-TR" sz="1350" dirty="0">
                          <a:effectLst/>
                          <a:latin typeface="+mn-lt"/>
                        </a:rPr>
                        <a:t>83,811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125,503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20,034</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329563303"/>
                  </a:ext>
                </a:extLst>
              </a:tr>
              <a:tr h="224396">
                <a:tc>
                  <a:txBody>
                    <a:bodyPr/>
                    <a:lstStyle/>
                    <a:p>
                      <a:pPr lvl="0" algn="ctr" rtl="0" fontAlgn="ctr">
                        <a:buNone/>
                      </a:pPr>
                      <a:r>
                        <a:rPr lang="tr-TR" sz="1350" b="0" i="0" u="none" strike="noStrike" dirty="0">
                          <a:solidFill>
                            <a:srgbClr val="000000"/>
                          </a:solidFill>
                          <a:effectLst/>
                          <a:latin typeface="+mn-lt"/>
                        </a:rPr>
                        <a:t>29.09.2023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40,629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81,575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122,204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20,636</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86129815"/>
                  </a:ext>
                </a:extLst>
              </a:tr>
              <a:tr h="250236">
                <a:tc>
                  <a:txBody>
                    <a:bodyPr/>
                    <a:lstStyle/>
                    <a:p>
                      <a:pPr lvl="0" algn="ctr" rtl="0" fontAlgn="ctr">
                        <a:buNone/>
                      </a:pPr>
                      <a:r>
                        <a:rPr lang="tr-TR" sz="1350" b="0" i="0" u="none" strike="noStrike" dirty="0">
                          <a:solidFill>
                            <a:srgbClr val="000000"/>
                          </a:solidFill>
                          <a:effectLst/>
                          <a:latin typeface="+mn-lt"/>
                        </a:rPr>
                        <a:t>06.10.2023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a:buNone/>
                      </a:pPr>
                      <a:r>
                        <a:rPr lang="tr-TR" sz="1350" dirty="0">
                          <a:effectLst/>
                          <a:latin typeface="+mn-lt"/>
                        </a:rPr>
                        <a:t>39,731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83,151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122,883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20,737</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3291949525"/>
                  </a:ext>
                </a:extLst>
              </a:tr>
              <a:tr h="224396">
                <a:tc>
                  <a:txBody>
                    <a:bodyPr/>
                    <a:lstStyle/>
                    <a:p>
                      <a:pPr lvl="0" algn="ctr" rtl="0" fontAlgn="ctr">
                        <a:buNone/>
                      </a:pPr>
                      <a:r>
                        <a:rPr lang="tr-TR" sz="1350" b="0" i="0" u="none" strike="noStrike" dirty="0">
                          <a:solidFill>
                            <a:srgbClr val="000000"/>
                          </a:solidFill>
                          <a:effectLst/>
                          <a:latin typeface="+mn-lt"/>
                        </a:rPr>
                        <a:t>13.10.2023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41,191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83.306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124,498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marL="0" marR="0" lvl="0" indent="0" algn="ctr" rtl="0" fontAlgn="ctr">
                        <a:lnSpc>
                          <a:spcPct val="100000"/>
                        </a:lnSpc>
                        <a:spcBef>
                          <a:spcPts val="0"/>
                        </a:spcBef>
                        <a:spcAft>
                          <a:spcPts val="0"/>
                        </a:spcAft>
                        <a:buClrTx/>
                        <a:buSzTx/>
                        <a:buFontTx/>
                        <a:buNone/>
                      </a:pPr>
                      <a:r>
                        <a:rPr lang="tr-TR" sz="1350" b="0" i="0" u="none" strike="noStrike" kern="1200" dirty="0">
                          <a:solidFill>
                            <a:srgbClr val="000000"/>
                          </a:solidFill>
                          <a:effectLst/>
                          <a:latin typeface="+mn-lt"/>
                          <a:ea typeface="+mn-ea"/>
                          <a:cs typeface="+mn-cs"/>
                        </a:rPr>
                        <a:t>22,056</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2628911058"/>
                  </a:ext>
                </a:extLst>
              </a:tr>
              <a:tr h="224396">
                <a:tc>
                  <a:txBody>
                    <a:bodyPr/>
                    <a:lstStyle/>
                    <a:p>
                      <a:pPr lvl="0" algn="ctr" rtl="0" fontAlgn="ctr">
                        <a:buNone/>
                      </a:pPr>
                      <a:r>
                        <a:rPr lang="tr-TR" sz="1350" b="0" i="0" u="none" strike="noStrike" dirty="0">
                          <a:solidFill>
                            <a:srgbClr val="000000"/>
                          </a:solidFill>
                          <a:effectLst/>
                          <a:latin typeface="+mn-lt"/>
                        </a:rPr>
                        <a:t>20.10.2023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43,558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82,567</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126,125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22,553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368885723"/>
                  </a:ext>
                </a:extLst>
              </a:tr>
              <a:tr h="224396">
                <a:tc>
                  <a:txBody>
                    <a:bodyPr/>
                    <a:lstStyle/>
                    <a:p>
                      <a:pPr lvl="0" algn="ctr" rtl="0" fontAlgn="ctr">
                        <a:buNone/>
                      </a:pPr>
                      <a:r>
                        <a:rPr lang="tr-TR" sz="1350" b="0" i="0" u="none" strike="noStrike" dirty="0">
                          <a:solidFill>
                            <a:srgbClr val="000000"/>
                          </a:solidFill>
                          <a:effectLst/>
                          <a:latin typeface="+mn-lt"/>
                        </a:rPr>
                        <a:t>27.10.2023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44,148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82,411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126,560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25,145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2836820395"/>
                  </a:ext>
                </a:extLst>
              </a:tr>
              <a:tr h="224396">
                <a:tc>
                  <a:txBody>
                    <a:bodyPr/>
                    <a:lstStyle/>
                    <a:p>
                      <a:pPr lvl="0" algn="ctr" rtl="0" fontAlgn="ctr">
                        <a:buNone/>
                      </a:pPr>
                      <a:r>
                        <a:rPr lang="tr-TR" sz="1350" b="0" i="0" u="none" strike="noStrike" dirty="0">
                          <a:solidFill>
                            <a:srgbClr val="000000"/>
                          </a:solidFill>
                          <a:effectLst/>
                          <a:latin typeface="+mn-lt"/>
                        </a:rPr>
                        <a:t>03.11.2023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44,475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83,943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128,420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24,741</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1418418490"/>
                  </a:ext>
                </a:extLst>
              </a:tr>
              <a:tr h="224396">
                <a:tc>
                  <a:txBody>
                    <a:bodyPr/>
                    <a:lstStyle/>
                    <a:p>
                      <a:pPr lvl="0" algn="ctr" rtl="0" fontAlgn="ctr">
                        <a:buNone/>
                      </a:pPr>
                      <a:r>
                        <a:rPr lang="tr-TR" sz="1350" b="0" i="0" u="none" strike="noStrike" dirty="0">
                          <a:solidFill>
                            <a:srgbClr val="000000"/>
                          </a:solidFill>
                          <a:effectLst/>
                          <a:latin typeface="+mn-lt"/>
                        </a:rPr>
                        <a:t>10.11.2023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43,969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a:buNone/>
                      </a:pPr>
                      <a:r>
                        <a:rPr lang="tr-TR" sz="1350" dirty="0">
                          <a:effectLst/>
                          <a:latin typeface="+mn-lt"/>
                        </a:rPr>
                        <a:t>84,64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127,714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25,448</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1364321086"/>
                  </a:ext>
                </a:extLst>
              </a:tr>
              <a:tr h="224396">
                <a:tc>
                  <a:txBody>
                    <a:bodyPr/>
                    <a:lstStyle/>
                    <a:p>
                      <a:pPr lvl="0" algn="ctr" rtl="0" fontAlgn="ctr">
                        <a:buNone/>
                      </a:pPr>
                      <a:r>
                        <a:rPr lang="tr-TR" sz="1350" b="0" i="0" u="none" strike="noStrike" dirty="0">
                          <a:solidFill>
                            <a:srgbClr val="000000"/>
                          </a:solidFill>
                          <a:effectLst/>
                          <a:latin typeface="+mn-lt"/>
                        </a:rPr>
                        <a:t>17.11.2023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45,241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89,226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134,467</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28,986</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1986489563"/>
                  </a:ext>
                </a:extLst>
              </a:tr>
              <a:tr h="224396">
                <a:tc>
                  <a:txBody>
                    <a:bodyPr/>
                    <a:lstStyle/>
                    <a:p>
                      <a:pPr lvl="0" algn="ctr" rtl="0" fontAlgn="ctr">
                        <a:buNone/>
                      </a:pPr>
                      <a:r>
                        <a:rPr lang="tr-TR" sz="1350" b="0" i="0" u="none" strike="noStrike" dirty="0">
                          <a:solidFill>
                            <a:srgbClr val="000000"/>
                          </a:solidFill>
                          <a:effectLst/>
                          <a:latin typeface="+mn-lt"/>
                        </a:rPr>
                        <a:t>24.11.2023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45,495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90,997</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136,493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35,806</a:t>
                      </a:r>
                    </a:p>
                  </a:txBody>
                  <a:tcPr marL="4494" marR="4494" marT="4494" marB="0" anchor="ctr">
                    <a:lnL w="6350">
                      <a:solidFill>
                        <a:srgbClr val="7F7F7F"/>
                      </a:solidFill>
                    </a:lnL>
                    <a:lnR w="19050">
                      <a:solidFill>
                        <a:srgbClr val="7F7F7F"/>
                      </a:solidFill>
                    </a:lnR>
                    <a:lnT w="6350">
                      <a:solidFill>
                        <a:srgbClr val="7F7F7F"/>
                      </a:solidFill>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658071837"/>
                  </a:ext>
                </a:extLst>
              </a:tr>
              <a:tr h="224397">
                <a:tc>
                  <a:txBody>
                    <a:bodyPr/>
                    <a:lstStyle/>
                    <a:p>
                      <a:pPr lvl="0" algn="ctr" rtl="0" fontAlgn="ctr">
                        <a:buNone/>
                      </a:pPr>
                      <a:r>
                        <a:rPr lang="tr-TR" sz="1350" b="0" i="0" u="none" strike="noStrike" dirty="0">
                          <a:solidFill>
                            <a:srgbClr val="000000"/>
                          </a:solidFill>
                          <a:effectLst/>
                          <a:latin typeface="+mn-lt"/>
                        </a:rPr>
                        <a:t>01.12.2023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46,915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latin typeface="+mn-lt"/>
                        </a:rPr>
                        <a:t>93,233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140,149</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a:solidFill>
                        <a:srgbClr val="7F7F7F"/>
                      </a:solidFill>
                    </a:lnT>
                    <a:lnB w="6350">
                      <a:solidFill>
                        <a:srgbClr val="7F7F7F"/>
                      </a:solidFill>
                    </a:lnB>
                    <a:noFill/>
                  </a:tcPr>
                </a:tc>
                <a:tc>
                  <a:txBody>
                    <a:bodyPr/>
                    <a:lstStyle/>
                    <a:p>
                      <a:pPr algn="ctr" rtl="0" fontAlgn="ctr"/>
                      <a:r>
                        <a:rPr lang="tr-TR" sz="1350" b="0" i="0" u="none" strike="noStrike" dirty="0">
                          <a:solidFill>
                            <a:srgbClr val="000000"/>
                          </a:solidFill>
                          <a:effectLst/>
                          <a:latin typeface="+mn-lt"/>
                        </a:rPr>
                        <a:t>34.800</a:t>
                      </a:r>
                    </a:p>
                  </a:txBody>
                  <a:tcPr marL="4495" marR="4495" marT="4495"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169494175"/>
                  </a:ext>
                </a:extLst>
              </a:tr>
              <a:tr h="224397">
                <a:tc>
                  <a:txBody>
                    <a:bodyPr/>
                    <a:lstStyle/>
                    <a:p>
                      <a:pPr lvl="0" algn="ctr" rtl="0" fontAlgn="ctr">
                        <a:buNone/>
                      </a:pPr>
                      <a:r>
                        <a:rPr lang="tr-TR" sz="1350" b="0" i="0" u="none" strike="noStrike" dirty="0">
                          <a:solidFill>
                            <a:srgbClr val="000000"/>
                          </a:solidFill>
                          <a:effectLst/>
                          <a:latin typeface="+mn-lt"/>
                        </a:rPr>
                        <a:t>08.12.2023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rPr>
                        <a:t>46,864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rPr>
                        <a:t>94,509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141,373</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a:solidFill>
                        <a:srgbClr val="7F7F7F"/>
                      </a:solidFill>
                    </a:lnT>
                    <a:lnB w="6350">
                      <a:solidFill>
                        <a:srgbClr val="7F7F7F"/>
                      </a:solidFill>
                    </a:lnB>
                    <a:noFill/>
                  </a:tcPr>
                </a:tc>
                <a:tc>
                  <a:txBody>
                    <a:bodyPr/>
                    <a:lstStyle/>
                    <a:p>
                      <a:pPr algn="ctr" rtl="0" fontAlgn="ctr"/>
                      <a:r>
                        <a:rPr lang="tr-TR" sz="1350" b="0" i="0" u="none" strike="noStrike" dirty="0">
                          <a:solidFill>
                            <a:srgbClr val="000000"/>
                          </a:solidFill>
                          <a:effectLst/>
                          <a:latin typeface="+mn-lt"/>
                        </a:rPr>
                        <a:t>38.200</a:t>
                      </a:r>
                    </a:p>
                  </a:txBody>
                  <a:tcPr marL="4495" marR="4495" marT="4495"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1546822947"/>
                  </a:ext>
                </a:extLst>
              </a:tr>
              <a:tr h="224397">
                <a:tc>
                  <a:txBody>
                    <a:bodyPr/>
                    <a:lstStyle/>
                    <a:p>
                      <a:pPr lvl="0" algn="ctr" rtl="0" fontAlgn="ctr">
                        <a:buNone/>
                      </a:pPr>
                      <a:r>
                        <a:rPr lang="tr-TR" sz="1350" b="0" i="0" u="none" strike="noStrike" dirty="0">
                          <a:solidFill>
                            <a:srgbClr val="000000"/>
                          </a:solidFill>
                          <a:effectLst/>
                          <a:latin typeface="+mn-lt"/>
                        </a:rPr>
                        <a:t>15.12.2023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lvl="0" algn="ctr" rtl="0" fontAlgn="ctr">
                        <a:buNone/>
                      </a:pPr>
                      <a:r>
                        <a:rPr lang="tr-TR" sz="1350" dirty="0">
                          <a:effectLst/>
                        </a:rPr>
                        <a:t>47,128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lvl="0" algn="ctr" rtl="0" fontAlgn="ctr">
                        <a:buNone/>
                      </a:pPr>
                      <a:r>
                        <a:rPr lang="tr-TR" sz="1350" dirty="0">
                          <a:effectLst/>
                        </a:rPr>
                        <a:t>95,399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lvl="0" algn="ctr" rtl="0" fontAlgn="ctr">
                        <a:buNone/>
                      </a:pPr>
                      <a:r>
                        <a:rPr lang="tr-TR" sz="1350" b="0" i="0" u="none" strike="noStrike" dirty="0">
                          <a:solidFill>
                            <a:srgbClr val="000000"/>
                          </a:solidFill>
                          <a:effectLst/>
                          <a:latin typeface="+mn-lt"/>
                        </a:rPr>
                        <a:t>142,528</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a:solidFill>
                        <a:srgbClr val="7F7F7F"/>
                      </a:solidFill>
                    </a:lnT>
                    <a:lnB w="6350">
                      <a:solidFill>
                        <a:srgbClr val="7F7F7F"/>
                      </a:solidFill>
                    </a:lnB>
                    <a:solidFill>
                      <a:srgbClr val="FFFF00"/>
                    </a:solidFill>
                  </a:tcPr>
                </a:tc>
                <a:tc>
                  <a:txBody>
                    <a:bodyPr/>
                    <a:lstStyle/>
                    <a:p>
                      <a:pPr algn="ctr" rtl="0" fontAlgn="ctr"/>
                      <a:r>
                        <a:rPr lang="tr-TR" sz="1350" b="0" i="0" u="none" strike="noStrike" dirty="0">
                          <a:solidFill>
                            <a:srgbClr val="000000"/>
                          </a:solidFill>
                          <a:effectLst/>
                          <a:latin typeface="+mn-lt"/>
                        </a:rPr>
                        <a:t>39.200</a:t>
                      </a:r>
                    </a:p>
                  </a:txBody>
                  <a:tcPr marL="4495" marR="4495" marT="4495" marB="0" anchor="ctr">
                    <a:lnL w="6350">
                      <a:solidFill>
                        <a:srgbClr val="7F7F7F"/>
                      </a:solidFill>
                    </a:lnL>
                    <a:lnR w="19050">
                      <a:solidFill>
                        <a:srgbClr val="7F7F7F"/>
                      </a:solidFill>
                    </a:lnR>
                    <a:lnT w="6350">
                      <a:solidFill>
                        <a:srgbClr val="7F7F7F"/>
                      </a:solidFill>
                    </a:lnT>
                    <a:lnB w="6350">
                      <a:solidFill>
                        <a:srgbClr val="7F7F7F"/>
                      </a:solidFill>
                    </a:lnB>
                    <a:solidFill>
                      <a:srgbClr val="FFFF00"/>
                    </a:solidFill>
                  </a:tcPr>
                </a:tc>
                <a:extLst>
                  <a:ext uri="{0D108BD9-81ED-4DB2-BD59-A6C34878D82A}">
                    <a16:rowId xmlns:a16="http://schemas.microsoft.com/office/drawing/2014/main" val="1862118119"/>
                  </a:ext>
                </a:extLst>
              </a:tr>
              <a:tr h="224397">
                <a:tc>
                  <a:txBody>
                    <a:bodyPr/>
                    <a:lstStyle/>
                    <a:p>
                      <a:pPr lvl="0" algn="ctr" rtl="0" fontAlgn="ctr">
                        <a:buNone/>
                      </a:pPr>
                      <a:r>
                        <a:rPr lang="tr-TR" sz="1350" b="0" i="0" u="none" strike="noStrike" dirty="0">
                          <a:solidFill>
                            <a:srgbClr val="000000"/>
                          </a:solidFill>
                          <a:effectLst/>
                          <a:latin typeface="+mn-lt"/>
                        </a:rPr>
                        <a:t>22.12.2023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rPr>
                        <a:t>47,896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a:buNone/>
                      </a:pPr>
                      <a:r>
                        <a:rPr lang="tr-TR" sz="1350" dirty="0">
                          <a:effectLst/>
                        </a:rPr>
                        <a:t>97,556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145,453</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a:solidFill>
                        <a:srgbClr val="7F7F7F"/>
                      </a:solidFill>
                    </a:lnT>
                    <a:lnB w="6350">
                      <a:solidFill>
                        <a:srgbClr val="7F7F7F"/>
                      </a:solidFill>
                    </a:lnB>
                    <a:noFill/>
                  </a:tcPr>
                </a:tc>
                <a:tc>
                  <a:txBody>
                    <a:bodyPr/>
                    <a:lstStyle/>
                    <a:p>
                      <a:pPr algn="ctr" rtl="0" fontAlgn="ctr"/>
                      <a:r>
                        <a:rPr lang="tr-TR" sz="1350" b="0" i="0" u="none" strike="noStrike" dirty="0">
                          <a:solidFill>
                            <a:srgbClr val="000000"/>
                          </a:solidFill>
                          <a:effectLst/>
                          <a:latin typeface="+mn-lt"/>
                        </a:rPr>
                        <a:t>36.400</a:t>
                      </a:r>
                    </a:p>
                  </a:txBody>
                  <a:tcPr marL="4495" marR="4495" marT="4495"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10019"/>
                  </a:ext>
                </a:extLst>
              </a:tr>
              <a:tr h="224396">
                <a:tc>
                  <a:txBody>
                    <a:bodyPr/>
                    <a:lstStyle/>
                    <a:p>
                      <a:pPr lvl="0" algn="ctr" rtl="0" fontAlgn="ctr">
                        <a:buNone/>
                      </a:pPr>
                      <a:r>
                        <a:rPr lang="tr-TR" sz="1350" b="0" i="0" u="none" strike="noStrike" dirty="0">
                          <a:solidFill>
                            <a:srgbClr val="000000"/>
                          </a:solidFill>
                          <a:effectLst/>
                          <a:latin typeface="+mn-lt"/>
                        </a:rPr>
                        <a:t>29.12.2023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t>48,231</a:t>
                      </a:r>
                      <a:endParaRPr lang="tr-TR" sz="1350" dirty="0">
                        <a:effectLst/>
                      </a:endParaRP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t>92,829</a:t>
                      </a:r>
                      <a:endParaRPr lang="tr-TR" sz="1350" dirty="0">
                        <a:effectLst/>
                      </a:endParaRP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141,061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34,948</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extLst>
                  <a:ext uri="{0D108BD9-81ED-4DB2-BD59-A6C34878D82A}">
                    <a16:rowId xmlns:a16="http://schemas.microsoft.com/office/drawing/2014/main" val="10020"/>
                  </a:ext>
                </a:extLst>
              </a:tr>
              <a:tr h="224396">
                <a:tc>
                  <a:txBody>
                    <a:bodyPr/>
                    <a:lstStyle/>
                    <a:p>
                      <a:pPr lvl="0" algn="ctr" rtl="0" fontAlgn="ctr">
                        <a:buNone/>
                      </a:pPr>
                      <a:r>
                        <a:rPr lang="tr-TR" sz="1350" b="0" i="0" u="none" strike="noStrike" dirty="0">
                          <a:solidFill>
                            <a:srgbClr val="000000"/>
                          </a:solidFill>
                          <a:effectLst/>
                          <a:latin typeface="+mn-lt"/>
                        </a:rPr>
                        <a:t>05.01.2024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a:buNone/>
                      </a:pPr>
                      <a:r>
                        <a:rPr lang="tr-TR" sz="1350" dirty="0"/>
                        <a:t>47,638</a:t>
                      </a:r>
                      <a:endParaRPr lang="tr-TR" sz="1350" dirty="0">
                        <a:effectLst/>
                      </a:endParaRP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t>91,973</a:t>
                      </a:r>
                      <a:endParaRPr lang="tr-TR" sz="1350" dirty="0">
                        <a:effectLst/>
                      </a:endParaRP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139,611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32,300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10021"/>
                  </a:ext>
                </a:extLst>
              </a:tr>
              <a:tr h="224396">
                <a:tc>
                  <a:txBody>
                    <a:bodyPr/>
                    <a:lstStyle/>
                    <a:p>
                      <a:pPr lvl="0" algn="ctr" rtl="0" fontAlgn="ctr">
                        <a:buNone/>
                      </a:pPr>
                      <a:r>
                        <a:rPr lang="tr-TR" sz="1350" b="0" i="0" u="none" strike="noStrike" dirty="0">
                          <a:solidFill>
                            <a:srgbClr val="000000"/>
                          </a:solidFill>
                          <a:effectLst/>
                          <a:latin typeface="+mn-lt"/>
                        </a:rPr>
                        <a:t>12.01.2024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rPr>
                        <a:t>47,810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rPr>
                        <a:t>91,989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132,798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29,500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10022"/>
                  </a:ext>
                </a:extLst>
              </a:tr>
              <a:tr h="224396">
                <a:tc>
                  <a:txBody>
                    <a:bodyPr/>
                    <a:lstStyle/>
                    <a:p>
                      <a:pPr lvl="0" algn="ctr" rtl="0" fontAlgn="ctr">
                        <a:buNone/>
                      </a:pPr>
                      <a:r>
                        <a:rPr lang="tr-TR" sz="1350" dirty="0">
                          <a:effectLst/>
                        </a:rPr>
                        <a:t>19.01.2024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rPr>
                        <a:t>47,725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dirty="0">
                          <a:effectLst/>
                        </a:rPr>
                        <a:t>90,365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138,090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23,700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10023"/>
                  </a:ext>
                </a:extLst>
              </a:tr>
              <a:tr h="224396">
                <a:tc>
                  <a:txBody>
                    <a:bodyPr/>
                    <a:lstStyle/>
                    <a:p>
                      <a:pPr lvl="0" algn="ctr" rtl="0" fontAlgn="ctr">
                        <a:buNone/>
                      </a:pPr>
                      <a:r>
                        <a:rPr lang="tr-TR" sz="1350" dirty="0">
                          <a:effectLst/>
                        </a:rPr>
                        <a:t>26.01.2024</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fontAlgn="ctr">
                        <a:buNone/>
                      </a:pPr>
                      <a:r>
                        <a:rPr lang="tr-TR" sz="1350" dirty="0">
                          <a:effectLst/>
                        </a:rPr>
                        <a:t>48,006</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fontAlgn="ctr">
                        <a:buNone/>
                      </a:pPr>
                      <a:r>
                        <a:rPr lang="tr-TR" sz="1350" dirty="0">
                          <a:effectLst/>
                        </a:rPr>
                        <a:t>89,153</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fontAlgn="ctr">
                        <a:buNone/>
                      </a:pPr>
                      <a:r>
                        <a:rPr lang="tr-TR" sz="1350" b="0" i="0" u="none" strike="noStrike" dirty="0">
                          <a:solidFill>
                            <a:srgbClr val="000000"/>
                          </a:solidFill>
                          <a:effectLst/>
                          <a:latin typeface="+mn-lt"/>
                        </a:rPr>
                        <a:t>137,159</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fontAlgn="ctr">
                        <a:buNone/>
                      </a:pPr>
                      <a:r>
                        <a:rPr lang="tr-TR" sz="1350" dirty="0">
                          <a:effectLst/>
                        </a:rPr>
                        <a:t>30,700</a:t>
                      </a:r>
                    </a:p>
                  </a:txBody>
                  <a:tcPr marL="4494" marR="4494" marT="4494"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extLst>
                  <a:ext uri="{0D108BD9-81ED-4DB2-BD59-A6C34878D82A}">
                    <a16:rowId xmlns:a16="http://schemas.microsoft.com/office/drawing/2014/main" val="10025"/>
                  </a:ext>
                </a:extLst>
              </a:tr>
              <a:tr h="224396">
                <a:tc>
                  <a:txBody>
                    <a:bodyPr/>
                    <a:lstStyle/>
                    <a:p>
                      <a:pPr lvl="0" algn="ctr" rtl="0" fontAlgn="ctr">
                        <a:buNone/>
                      </a:pPr>
                      <a:r>
                        <a:rPr lang="tr-TR" sz="1350" b="0" i="0" u="none" strike="noStrike" dirty="0">
                          <a:solidFill>
                            <a:srgbClr val="000000"/>
                          </a:solidFill>
                          <a:effectLst/>
                          <a:latin typeface="+mn-lt"/>
                        </a:rPr>
                        <a:t>02.02.2024</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noFill/>
                  </a:tcPr>
                </a:tc>
                <a:tc>
                  <a:txBody>
                    <a:bodyPr/>
                    <a:lstStyle/>
                    <a:p>
                      <a:pPr lvl="0" algn="ctr" rtl="0" fontAlgn="ctr">
                        <a:buNone/>
                      </a:pPr>
                      <a:r>
                        <a:rPr lang="tr-TR" sz="1350" dirty="0">
                          <a:effectLst/>
                        </a:rPr>
                        <a:t>48,905</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noFill/>
                  </a:tcPr>
                </a:tc>
                <a:tc>
                  <a:txBody>
                    <a:bodyPr/>
                    <a:lstStyle/>
                    <a:p>
                      <a:pPr lvl="0" algn="ctr" rtl="0" fontAlgn="ctr">
                        <a:buNone/>
                      </a:pPr>
                      <a:r>
                        <a:rPr lang="tr-TR" sz="1350" dirty="0">
                          <a:effectLst/>
                        </a:rPr>
                        <a:t>86,538</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noFill/>
                  </a:tcPr>
                </a:tc>
                <a:tc>
                  <a:txBody>
                    <a:bodyPr/>
                    <a:lstStyle/>
                    <a:p>
                      <a:pPr lvl="0" algn="ctr" rtl="0" fontAlgn="ctr">
                        <a:buNone/>
                      </a:pPr>
                      <a:r>
                        <a:rPr lang="tr-TR" sz="1350" b="0" i="0" u="none" strike="noStrike" dirty="0">
                          <a:solidFill>
                            <a:srgbClr val="000000"/>
                          </a:solidFill>
                          <a:effectLst/>
                          <a:latin typeface="+mn-lt"/>
                        </a:rPr>
                        <a:t>135,443</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noFill/>
                  </a:tcPr>
                </a:tc>
                <a:tc>
                  <a:txBody>
                    <a:bodyPr/>
                    <a:lstStyle/>
                    <a:p>
                      <a:pPr lvl="0" algn="ctr" rtl="0" fontAlgn="ctr">
                        <a:buNone/>
                      </a:pPr>
                      <a:r>
                        <a:rPr lang="tr-TR" sz="1350" dirty="0">
                          <a:effectLst/>
                        </a:rPr>
                        <a:t>28,000</a:t>
                      </a:r>
                    </a:p>
                  </a:txBody>
                  <a:tcPr marL="4494" marR="4494" marT="4494" marB="0" anchor="ctr">
                    <a:lnL w="6350">
                      <a:solidFill>
                        <a:srgbClr val="7F7F7F"/>
                      </a:solidFill>
                    </a:lnL>
                    <a:lnR w="19050">
                      <a:solidFill>
                        <a:srgbClr val="7F7F7F"/>
                      </a:solidFill>
                    </a:lnR>
                    <a:lnT w="6350">
                      <a:solidFill>
                        <a:srgbClr val="7F7F7F"/>
                      </a:solidFill>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0026"/>
                  </a:ext>
                </a:extLst>
              </a:tr>
            </a:tbl>
          </a:graphicData>
        </a:graphic>
      </p:graphicFrame>
    </p:spTree>
    <p:extLst>
      <p:ext uri="{BB962C8B-B14F-4D97-AF65-F5344CB8AC3E}">
        <p14:creationId xmlns:p14="http://schemas.microsoft.com/office/powerpoint/2010/main" val="19052158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İçerik Yer Tutucusu"/>
          <p:cNvSpPr>
            <a:spLocks noGrp="1"/>
          </p:cNvSpPr>
          <p:nvPr>
            <p:ph idx="1"/>
          </p:nvPr>
        </p:nvSpPr>
        <p:spPr>
          <a:xfrm>
            <a:off x="91988" y="0"/>
            <a:ext cx="8820000" cy="6858000"/>
          </a:xfrm>
        </p:spPr>
        <p:style>
          <a:lnRef idx="2">
            <a:schemeClr val="dk1"/>
          </a:lnRef>
          <a:fillRef idx="1">
            <a:schemeClr val="lt1"/>
          </a:fillRef>
          <a:effectRef idx="0">
            <a:schemeClr val="dk1"/>
          </a:effectRef>
          <a:fontRef idx="minor">
            <a:schemeClr val="dk1"/>
          </a:fontRef>
        </p:style>
        <p:txBody>
          <a:bodyPr>
            <a:noAutofit/>
          </a:bodyPr>
          <a:lstStyle/>
          <a:p>
            <a:pPr marL="0" indent="0" algn="ctr">
              <a:spcBef>
                <a:spcPts val="0"/>
              </a:spcBef>
              <a:buNone/>
            </a:pPr>
            <a:r>
              <a:rPr lang="tr-TR" sz="2000" b="1" dirty="0">
                <a:latin typeface="Times New Roman" pitchFamily="18" charset="0"/>
                <a:cs typeface="Times New Roman" pitchFamily="18" charset="0"/>
              </a:rPr>
              <a:t>43-   MERKEZ BANKASI ALTIN VE DÖVİZ REZERVLERİ</a:t>
            </a:r>
          </a:p>
          <a:p>
            <a:pPr marL="0" indent="0" algn="ctr">
              <a:spcBef>
                <a:spcPts val="0"/>
              </a:spcBef>
              <a:buNone/>
            </a:pPr>
            <a:r>
              <a:rPr lang="tr-TR" sz="2000" b="1" dirty="0">
                <a:latin typeface="Times New Roman" pitchFamily="18" charset="0"/>
                <a:cs typeface="Times New Roman" pitchFamily="18" charset="0"/>
              </a:rPr>
              <a:t>         </a:t>
            </a:r>
            <a:r>
              <a:rPr lang="tr-TR" sz="1800" b="1" dirty="0">
                <a:latin typeface="Times New Roman" pitchFamily="18" charset="0"/>
                <a:cs typeface="Times New Roman" pitchFamily="18" charset="0"/>
              </a:rPr>
              <a:t>(Kaynak: 16 Ağustos 2024  </a:t>
            </a:r>
            <a:r>
              <a:rPr lang="tr-TR" sz="1800" b="1" dirty="0">
                <a:hlinkClick r:id="rId3"/>
              </a:rPr>
              <a:t>www.tcmb.gov.tr</a:t>
            </a:r>
            <a:r>
              <a:rPr lang="tr-TR" sz="1800" b="1" dirty="0">
                <a:latin typeface="Times New Roman" pitchFamily="18" charset="0"/>
                <a:cs typeface="Times New Roman" pitchFamily="18" charset="0"/>
              </a:rPr>
              <a:t> )</a:t>
            </a:r>
            <a:endParaRPr lang="tr-TR" sz="1800" dirty="0">
              <a:latin typeface="Times New Roman" pitchFamily="18" charset="0"/>
              <a:cs typeface="Times New Roman" pitchFamily="18" charset="0"/>
            </a:endParaRPr>
          </a:p>
        </p:txBody>
      </p:sp>
      <p:graphicFrame>
        <p:nvGraphicFramePr>
          <p:cNvPr id="2" name="Tablo 1">
            <a:extLst>
              <a:ext uri="{FF2B5EF4-FFF2-40B4-BE49-F238E27FC236}">
                <a16:creationId xmlns:a16="http://schemas.microsoft.com/office/drawing/2014/main" id="{1A74123D-791E-B31F-8A08-E19D299029EE}"/>
              </a:ext>
            </a:extLst>
          </p:cNvPr>
          <p:cNvGraphicFramePr>
            <a:graphicFrameLocks noGrp="1"/>
          </p:cNvGraphicFramePr>
          <p:nvPr>
            <p:extLst>
              <p:ext uri="{D42A27DB-BD31-4B8C-83A1-F6EECF244321}">
                <p14:modId xmlns:p14="http://schemas.microsoft.com/office/powerpoint/2010/main" val="2042938902"/>
              </p:ext>
            </p:extLst>
          </p:nvPr>
        </p:nvGraphicFramePr>
        <p:xfrm>
          <a:off x="91988" y="767442"/>
          <a:ext cx="8819999" cy="6090560"/>
        </p:xfrm>
        <a:graphic>
          <a:graphicData uri="http://schemas.openxmlformats.org/drawingml/2006/table">
            <a:tbl>
              <a:tblPr/>
              <a:tblGrid>
                <a:gridCol w="2109778">
                  <a:extLst>
                    <a:ext uri="{9D8B030D-6E8A-4147-A177-3AD203B41FA5}">
                      <a16:colId xmlns:a16="http://schemas.microsoft.com/office/drawing/2014/main" val="539291641"/>
                    </a:ext>
                  </a:extLst>
                </a:gridCol>
                <a:gridCol w="1936689">
                  <a:extLst>
                    <a:ext uri="{9D8B030D-6E8A-4147-A177-3AD203B41FA5}">
                      <a16:colId xmlns:a16="http://schemas.microsoft.com/office/drawing/2014/main" val="2249738151"/>
                    </a:ext>
                  </a:extLst>
                </a:gridCol>
                <a:gridCol w="1445566">
                  <a:extLst>
                    <a:ext uri="{9D8B030D-6E8A-4147-A177-3AD203B41FA5}">
                      <a16:colId xmlns:a16="http://schemas.microsoft.com/office/drawing/2014/main" val="2203422145"/>
                    </a:ext>
                  </a:extLst>
                </a:gridCol>
                <a:gridCol w="1680389">
                  <a:extLst>
                    <a:ext uri="{9D8B030D-6E8A-4147-A177-3AD203B41FA5}">
                      <a16:colId xmlns:a16="http://schemas.microsoft.com/office/drawing/2014/main" val="4158510841"/>
                    </a:ext>
                  </a:extLst>
                </a:gridCol>
                <a:gridCol w="1647577">
                  <a:extLst>
                    <a:ext uri="{9D8B030D-6E8A-4147-A177-3AD203B41FA5}">
                      <a16:colId xmlns:a16="http://schemas.microsoft.com/office/drawing/2014/main" val="3934684705"/>
                    </a:ext>
                  </a:extLst>
                </a:gridCol>
              </a:tblGrid>
              <a:tr h="271411">
                <a:tc gridSpan="5">
                  <a:txBody>
                    <a:bodyPr/>
                    <a:lstStyle/>
                    <a:p>
                      <a:pPr algn="ctr" rtl="0" fontAlgn="ctr"/>
                      <a:r>
                        <a:rPr lang="tr-TR" sz="1400" b="1" i="0" u="none" strike="noStrike" dirty="0">
                          <a:solidFill>
                            <a:srgbClr val="000000"/>
                          </a:solidFill>
                          <a:effectLst/>
                          <a:latin typeface="+mn-lt"/>
                        </a:rPr>
                        <a:t>24. MERKEZ BANKASI ALTIN VE DÖVİZ REZERVLERİ (MİLYON $)</a:t>
                      </a:r>
                    </a:p>
                  </a:txBody>
                  <a:tcPr marL="4495" marR="4495" marT="449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614670586"/>
                  </a:ext>
                </a:extLst>
              </a:tr>
              <a:tr h="518237">
                <a:tc>
                  <a:txBody>
                    <a:bodyPr/>
                    <a:lstStyle/>
                    <a:p>
                      <a:pPr algn="ctr" rtl="0"/>
                      <a:r>
                        <a:rPr lang="tr-TR" sz="1350" b="1" i="0" u="none" strike="noStrike" dirty="0">
                          <a:solidFill>
                            <a:srgbClr val="000000"/>
                          </a:solidFill>
                          <a:effectLst/>
                          <a:latin typeface="+mn-lt"/>
                        </a:rPr>
                        <a:t>TARİH</a:t>
                      </a:r>
                      <a:r>
                        <a:rPr lang="tr-TR" sz="1350" b="1" i="0" u="none" strike="noStrike" dirty="0">
                          <a:solidFill>
                            <a:srgbClr val="000000"/>
                          </a:solidFill>
                          <a:latin typeface="+mn-lt"/>
                        </a:rPr>
                        <a:t>  </a:t>
                      </a:r>
                      <a:endParaRPr lang="tr-TR" sz="135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a:r>
                        <a:rPr lang="tr-TR" sz="1350" b="1" i="0" u="none" strike="noStrike" dirty="0">
                          <a:solidFill>
                            <a:srgbClr val="000000"/>
                          </a:solidFill>
                          <a:effectLst/>
                          <a:latin typeface="+mn-lt"/>
                        </a:rPr>
                        <a:t>ALTIN REZERVLERİ</a:t>
                      </a:r>
                      <a:r>
                        <a:rPr lang="tr-TR" sz="1350" b="1" i="0" u="none" strike="noStrike" dirty="0">
                          <a:solidFill>
                            <a:srgbClr val="000000"/>
                          </a:solidFill>
                          <a:latin typeface="+mn-lt"/>
                        </a:rPr>
                        <a:t> </a:t>
                      </a:r>
                      <a:endParaRPr lang="tr-TR" sz="135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a:r>
                        <a:rPr lang="tr-TR" sz="1350" b="1" i="0" u="none" strike="noStrike" dirty="0">
                          <a:solidFill>
                            <a:srgbClr val="000000"/>
                          </a:solidFill>
                          <a:effectLst/>
                          <a:latin typeface="+mn-lt"/>
                        </a:rPr>
                        <a:t>BRÜT DÖVİZ REZERVLERİ</a:t>
                      </a:r>
                      <a:r>
                        <a:rPr lang="tr-TR" sz="1350" b="1" i="0" u="none" strike="noStrike" dirty="0">
                          <a:solidFill>
                            <a:srgbClr val="000000"/>
                          </a:solidFill>
                          <a:latin typeface="+mn-lt"/>
                        </a:rPr>
                        <a:t> </a:t>
                      </a:r>
                      <a:endParaRPr lang="tr-TR" sz="135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350" b="1" i="0" u="none" strike="noStrike" dirty="0">
                          <a:solidFill>
                            <a:srgbClr val="000000"/>
                          </a:solidFill>
                          <a:effectLst/>
                          <a:latin typeface="+mn-lt"/>
                        </a:rPr>
                        <a:t>TOPLAM REZERVLER</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fontAlgn="ctr"/>
                      <a:r>
                        <a:rPr lang="tr-TR" sz="1350" b="1" i="0" u="none" strike="noStrike" dirty="0">
                          <a:solidFill>
                            <a:srgbClr val="000000"/>
                          </a:solidFill>
                          <a:effectLst/>
                          <a:latin typeface="+mn-lt"/>
                        </a:rPr>
                        <a:t>NET DÖVİZ REZERVİ</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930972647"/>
                  </a:ext>
                </a:extLst>
              </a:tr>
              <a:tr h="252424">
                <a:tc>
                  <a:txBody>
                    <a:bodyPr/>
                    <a:lstStyle/>
                    <a:p>
                      <a:pPr lvl="0" algn="ctr" rtl="0" fontAlgn="ctr">
                        <a:buNone/>
                      </a:pPr>
                      <a:r>
                        <a:rPr lang="tr-TR" sz="1300" b="0" i="0" u="none" strike="noStrike" dirty="0">
                          <a:solidFill>
                            <a:srgbClr val="000000"/>
                          </a:solidFill>
                          <a:effectLst/>
                          <a:latin typeface="+mn-lt"/>
                        </a:rPr>
                        <a:t>09.02.2024</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fontAlgn="ctr">
                        <a:buNone/>
                      </a:pPr>
                      <a:r>
                        <a:rPr lang="tr-TR" sz="1300" dirty="0">
                          <a:effectLst/>
                        </a:rPr>
                        <a:t>48,560</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fontAlgn="ctr">
                        <a:buNone/>
                      </a:pPr>
                      <a:r>
                        <a:rPr lang="tr-TR" sz="1300" dirty="0">
                          <a:effectLst/>
                        </a:rPr>
                        <a:t>86.366</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fontAlgn="ctr">
                        <a:buNone/>
                      </a:pPr>
                      <a:r>
                        <a:rPr lang="tr-TR" sz="1300" b="0" i="0" u="none" strike="noStrike" dirty="0">
                          <a:solidFill>
                            <a:srgbClr val="000000"/>
                          </a:solidFill>
                          <a:effectLst/>
                          <a:latin typeface="+mn-lt"/>
                        </a:rPr>
                        <a:t>134,926</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lvl="0" algn="ctr" rtl="0" fontAlgn="ctr">
                        <a:buNone/>
                      </a:pPr>
                      <a:r>
                        <a:rPr lang="tr-TR" sz="1300" dirty="0">
                          <a:effectLst/>
                        </a:rPr>
                        <a:t>28.800</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extLst>
                  <a:ext uri="{0D108BD9-81ED-4DB2-BD59-A6C34878D82A}">
                    <a16:rowId xmlns:a16="http://schemas.microsoft.com/office/drawing/2014/main" val="1729055294"/>
                  </a:ext>
                </a:extLst>
              </a:tr>
              <a:tr h="252424">
                <a:tc>
                  <a:txBody>
                    <a:bodyPr/>
                    <a:lstStyle/>
                    <a:p>
                      <a:pPr algn="ctr"/>
                      <a:r>
                        <a:rPr lang="tr-TR" sz="1300" dirty="0"/>
                        <a:t>16.02.2024</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algn="ctr"/>
                      <a:r>
                        <a:rPr lang="tr-TR" sz="1300" dirty="0"/>
                        <a:t>48.116</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algn="ctr"/>
                      <a:r>
                        <a:rPr lang="tr-TR" sz="1300" dirty="0"/>
                        <a:t>86.091</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algn="ctr"/>
                      <a:r>
                        <a:rPr lang="tr-TR" sz="1300" dirty="0"/>
                        <a:t>134.207</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algn="ctr"/>
                      <a:r>
                        <a:rPr lang="tr-TR" sz="1300" dirty="0"/>
                        <a:t>28.500</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extLst>
                  <a:ext uri="{0D108BD9-81ED-4DB2-BD59-A6C34878D82A}">
                    <a16:rowId xmlns:a16="http://schemas.microsoft.com/office/drawing/2014/main" val="2361034353"/>
                  </a:ext>
                </a:extLst>
              </a:tr>
              <a:tr h="252424">
                <a:tc>
                  <a:txBody>
                    <a:bodyPr/>
                    <a:lstStyle/>
                    <a:p>
                      <a:pPr algn="ctr"/>
                      <a:r>
                        <a:rPr lang="tr-TR" sz="1300" dirty="0"/>
                        <a:t>23.02.2024</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noFill/>
                  </a:tcPr>
                </a:tc>
                <a:tc>
                  <a:txBody>
                    <a:bodyPr/>
                    <a:lstStyle/>
                    <a:p>
                      <a:pPr algn="ctr"/>
                      <a:r>
                        <a:rPr lang="tr-TR" sz="1300" dirty="0"/>
                        <a:t>49.270</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noFill/>
                  </a:tcPr>
                </a:tc>
                <a:tc>
                  <a:txBody>
                    <a:bodyPr/>
                    <a:lstStyle/>
                    <a:p>
                      <a:pPr algn="ctr"/>
                      <a:r>
                        <a:rPr lang="tr-TR" sz="1300" dirty="0"/>
                        <a:t>82.479</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noFill/>
                  </a:tcPr>
                </a:tc>
                <a:tc>
                  <a:txBody>
                    <a:bodyPr/>
                    <a:lstStyle/>
                    <a:p>
                      <a:pPr algn="ctr"/>
                      <a:r>
                        <a:rPr lang="tr-TR" sz="1300" dirty="0"/>
                        <a:t>131.749</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noFill/>
                  </a:tcPr>
                </a:tc>
                <a:tc>
                  <a:txBody>
                    <a:bodyPr/>
                    <a:lstStyle/>
                    <a:p>
                      <a:pPr algn="ctr"/>
                      <a:r>
                        <a:rPr lang="tr-TR" sz="1300" dirty="0"/>
                        <a:t>22.500</a:t>
                      </a:r>
                    </a:p>
                  </a:txBody>
                  <a:tcPr marL="4494" marR="4494" marT="4494" marB="0" anchor="ctr">
                    <a:lnL w="6350">
                      <a:solidFill>
                        <a:srgbClr val="7F7F7F"/>
                      </a:solidFill>
                    </a:lnL>
                    <a:lnR w="19050">
                      <a:solidFill>
                        <a:srgbClr val="7F7F7F"/>
                      </a:solidFill>
                    </a:lnR>
                    <a:lnT w="6350">
                      <a:solidFill>
                        <a:srgbClr val="7F7F7F"/>
                      </a:solidFill>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108525523"/>
                  </a:ext>
                </a:extLst>
              </a:tr>
              <a:tr h="252424">
                <a:tc>
                  <a:txBody>
                    <a:bodyPr/>
                    <a:lstStyle/>
                    <a:p>
                      <a:pPr algn="ctr"/>
                      <a:r>
                        <a:rPr lang="tr-TR" sz="1300" dirty="0"/>
                        <a:t>01.03.2024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50.408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80.511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130.916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20.500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4265159713"/>
                  </a:ext>
                </a:extLst>
              </a:tr>
              <a:tr h="252424">
                <a:tc>
                  <a:txBody>
                    <a:bodyPr/>
                    <a:lstStyle/>
                    <a:p>
                      <a:pPr algn="ctr"/>
                      <a:r>
                        <a:rPr lang="tr-TR" sz="1300" dirty="0"/>
                        <a:t>08.03.2024</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algn="ctr"/>
                      <a:r>
                        <a:rPr lang="tr-TR" sz="1300" dirty="0"/>
                        <a:t>52.747</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algn="ctr"/>
                      <a:r>
                        <a:rPr lang="tr-TR" sz="1300" dirty="0"/>
                        <a:t>77.785</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algn="ctr"/>
                      <a:r>
                        <a:rPr lang="tr-TR" sz="1300" dirty="0"/>
                        <a:t>130.532</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tc>
                  <a:txBody>
                    <a:bodyPr/>
                    <a:lstStyle/>
                    <a:p>
                      <a:pPr algn="ctr"/>
                      <a:r>
                        <a:rPr lang="tr-TR" sz="1300" dirty="0"/>
                        <a:t>20.800</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noFill/>
                  </a:tcPr>
                </a:tc>
                <a:extLst>
                  <a:ext uri="{0D108BD9-81ED-4DB2-BD59-A6C34878D82A}">
                    <a16:rowId xmlns:a16="http://schemas.microsoft.com/office/drawing/2014/main" val="329563303"/>
                  </a:ext>
                </a:extLst>
              </a:tr>
              <a:tr h="252424">
                <a:tc>
                  <a:txBody>
                    <a:bodyPr/>
                    <a:lstStyle/>
                    <a:p>
                      <a:pPr algn="ctr"/>
                      <a:r>
                        <a:rPr lang="tr-TR" sz="1300" dirty="0"/>
                        <a:t>15.03.2024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53.006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74.890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127.896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19.600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86129815"/>
                  </a:ext>
                </a:extLst>
              </a:tr>
              <a:tr h="252424">
                <a:tc>
                  <a:txBody>
                    <a:bodyPr/>
                    <a:lstStyle/>
                    <a:p>
                      <a:pPr algn="ctr"/>
                      <a:r>
                        <a:rPr lang="tr-TR" sz="1300" dirty="0"/>
                        <a:t>22.03.2024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53.162</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70.681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123.844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15.200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3291949525"/>
                  </a:ext>
                </a:extLst>
              </a:tr>
              <a:tr h="252424">
                <a:tc>
                  <a:txBody>
                    <a:bodyPr/>
                    <a:lstStyle/>
                    <a:p>
                      <a:pPr algn="ctr"/>
                      <a:r>
                        <a:rPr lang="tr-TR" sz="1300" dirty="0"/>
                        <a:t>29.03.2024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54.378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68.747</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123.126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15.455</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2628911058"/>
                  </a:ext>
                </a:extLst>
              </a:tr>
              <a:tr h="252424">
                <a:tc>
                  <a:txBody>
                    <a:bodyPr/>
                    <a:lstStyle/>
                    <a:p>
                      <a:pPr algn="ctr"/>
                      <a:r>
                        <a:rPr lang="tr-TR" sz="1300" dirty="0"/>
                        <a:t>05.04.2024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56.178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70.193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126.871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19.749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368885723"/>
                  </a:ext>
                </a:extLst>
              </a:tr>
              <a:tr h="252424">
                <a:tc>
                  <a:txBody>
                    <a:bodyPr/>
                    <a:lstStyle/>
                    <a:p>
                      <a:pPr algn="ctr"/>
                      <a:r>
                        <a:rPr lang="tr-TR" sz="1300" dirty="0"/>
                        <a:t>09.04.2024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58.445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70.000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128.445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20.925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2836820395"/>
                  </a:ext>
                </a:extLst>
              </a:tr>
              <a:tr h="252424">
                <a:tc>
                  <a:txBody>
                    <a:bodyPr/>
                    <a:lstStyle/>
                    <a:p>
                      <a:pPr algn="ctr"/>
                      <a:r>
                        <a:rPr lang="tr-TR" sz="1300" dirty="0"/>
                        <a:t>19.04.2024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59.272</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67.011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126.283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noFill/>
                  </a:tcPr>
                </a:tc>
                <a:tc>
                  <a:txBody>
                    <a:bodyPr/>
                    <a:lstStyle/>
                    <a:p>
                      <a:pPr algn="ctr"/>
                      <a:r>
                        <a:rPr lang="tr-TR" sz="1300" dirty="0"/>
                        <a:t>15.100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noFill/>
                  </a:tcPr>
                </a:tc>
                <a:extLst>
                  <a:ext uri="{0D108BD9-81ED-4DB2-BD59-A6C34878D82A}">
                    <a16:rowId xmlns:a16="http://schemas.microsoft.com/office/drawing/2014/main" val="1418418490"/>
                  </a:ext>
                </a:extLst>
              </a:tr>
              <a:tr h="252424">
                <a:tc>
                  <a:txBody>
                    <a:bodyPr/>
                    <a:lstStyle/>
                    <a:p>
                      <a:pPr algn="ctr"/>
                      <a:r>
                        <a:rPr lang="tr-TR" sz="1300" dirty="0"/>
                        <a:t>26.04.2024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59.113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64.966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124.080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14.010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solidFill>
                      <a:srgbClr val="00B0F0"/>
                    </a:solidFill>
                  </a:tcPr>
                </a:tc>
                <a:extLst>
                  <a:ext uri="{0D108BD9-81ED-4DB2-BD59-A6C34878D82A}">
                    <a16:rowId xmlns:a16="http://schemas.microsoft.com/office/drawing/2014/main" val="1364321086"/>
                  </a:ext>
                </a:extLst>
              </a:tr>
              <a:tr h="252424">
                <a:tc>
                  <a:txBody>
                    <a:bodyPr/>
                    <a:lstStyle/>
                    <a:p>
                      <a:pPr algn="ctr"/>
                      <a:r>
                        <a:rPr lang="tr-TR" sz="1300" dirty="0"/>
                        <a:t>03.05.2024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57.707</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69.147</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126.854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21.079</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solidFill>
                      <a:srgbClr val="00B0F0"/>
                    </a:solidFill>
                  </a:tcPr>
                </a:tc>
                <a:extLst>
                  <a:ext uri="{0D108BD9-81ED-4DB2-BD59-A6C34878D82A}">
                    <a16:rowId xmlns:a16="http://schemas.microsoft.com/office/drawing/2014/main" val="1986489563"/>
                  </a:ext>
                </a:extLst>
              </a:tr>
              <a:tr h="252424">
                <a:tc>
                  <a:txBody>
                    <a:bodyPr/>
                    <a:lstStyle/>
                    <a:p>
                      <a:pPr algn="ctr"/>
                      <a:r>
                        <a:rPr lang="tr-TR" sz="1300" dirty="0"/>
                        <a:t>10.05.2024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60.199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74.203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134.402</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30.870</a:t>
                      </a:r>
                    </a:p>
                  </a:txBody>
                  <a:tcPr marL="4494" marR="4494" marT="4494" marB="0" anchor="ctr">
                    <a:lnL w="6350">
                      <a:solidFill>
                        <a:srgbClr val="7F7F7F"/>
                      </a:solidFill>
                    </a:lnL>
                    <a:lnR w="190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3658071837"/>
                  </a:ext>
                </a:extLst>
              </a:tr>
              <a:tr h="252426">
                <a:tc>
                  <a:txBody>
                    <a:bodyPr/>
                    <a:lstStyle/>
                    <a:p>
                      <a:pPr algn="ctr"/>
                      <a:r>
                        <a:rPr lang="tr-TR" sz="1300" dirty="0"/>
                        <a:t>17.05.2024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60.575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78.549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139.125</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a:solidFill>
                        <a:srgbClr val="7F7F7F"/>
                      </a:solidFill>
                    </a:lnT>
                    <a:lnB w="6350">
                      <a:solidFill>
                        <a:srgbClr val="7F7F7F"/>
                      </a:solidFill>
                    </a:lnB>
                    <a:solidFill>
                      <a:srgbClr val="00B0F0"/>
                    </a:solidFill>
                  </a:tcPr>
                </a:tc>
                <a:tc>
                  <a:txBody>
                    <a:bodyPr/>
                    <a:lstStyle/>
                    <a:p>
                      <a:pPr algn="ctr"/>
                      <a:r>
                        <a:rPr lang="tr-TR" sz="1300" dirty="0"/>
                        <a:t>33.840</a:t>
                      </a:r>
                    </a:p>
                  </a:txBody>
                  <a:tcPr marL="4495" marR="4495" marT="4495" marB="0" anchor="ctr">
                    <a:lnL w="6350">
                      <a:solidFill>
                        <a:srgbClr val="7F7F7F"/>
                      </a:solidFill>
                    </a:lnL>
                    <a:lnR w="19050">
                      <a:solidFill>
                        <a:srgbClr val="7F7F7F"/>
                      </a:solidFill>
                    </a:lnR>
                    <a:lnT w="6350">
                      <a:solidFill>
                        <a:srgbClr val="7F7F7F"/>
                      </a:solidFill>
                    </a:lnT>
                    <a:lnB w="6350">
                      <a:solidFill>
                        <a:srgbClr val="7F7F7F"/>
                      </a:solidFill>
                    </a:lnB>
                    <a:solidFill>
                      <a:srgbClr val="00B0F0"/>
                    </a:solidFill>
                  </a:tcPr>
                </a:tc>
                <a:extLst>
                  <a:ext uri="{0D108BD9-81ED-4DB2-BD59-A6C34878D82A}">
                    <a16:rowId xmlns:a16="http://schemas.microsoft.com/office/drawing/2014/main" val="169494175"/>
                  </a:ext>
                </a:extLst>
              </a:tr>
              <a:tr h="252426">
                <a:tc>
                  <a:txBody>
                    <a:bodyPr/>
                    <a:lstStyle/>
                    <a:p>
                      <a:pPr algn="ctr"/>
                      <a:r>
                        <a:rPr lang="tr-TR" sz="1300" dirty="0"/>
                        <a:t>24.05.2024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59.476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82.765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142.241</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a:solidFill>
                        <a:srgbClr val="7F7F7F"/>
                      </a:solidFill>
                    </a:lnT>
                    <a:lnB w="6350">
                      <a:solidFill>
                        <a:srgbClr val="7F7F7F"/>
                      </a:solidFill>
                    </a:lnB>
                    <a:solidFill>
                      <a:srgbClr val="00B0F0"/>
                    </a:solidFill>
                  </a:tcPr>
                </a:tc>
                <a:tc>
                  <a:txBody>
                    <a:bodyPr/>
                    <a:lstStyle/>
                    <a:p>
                      <a:pPr algn="ctr"/>
                      <a:r>
                        <a:rPr lang="tr-TR" sz="1300" dirty="0"/>
                        <a:t>40.300</a:t>
                      </a:r>
                    </a:p>
                  </a:txBody>
                  <a:tcPr marL="4495" marR="4495" marT="4495" marB="0" anchor="ctr">
                    <a:lnL w="6350">
                      <a:solidFill>
                        <a:srgbClr val="7F7F7F"/>
                      </a:solidFill>
                    </a:lnL>
                    <a:lnR w="19050">
                      <a:solidFill>
                        <a:srgbClr val="7F7F7F"/>
                      </a:solidFill>
                    </a:lnR>
                    <a:lnT w="6350">
                      <a:solidFill>
                        <a:srgbClr val="7F7F7F"/>
                      </a:solidFill>
                    </a:lnT>
                    <a:lnB w="6350">
                      <a:solidFill>
                        <a:srgbClr val="7F7F7F"/>
                      </a:solidFill>
                    </a:lnB>
                    <a:solidFill>
                      <a:srgbClr val="00B0F0"/>
                    </a:solidFill>
                  </a:tcPr>
                </a:tc>
                <a:extLst>
                  <a:ext uri="{0D108BD9-81ED-4DB2-BD59-A6C34878D82A}">
                    <a16:rowId xmlns:a16="http://schemas.microsoft.com/office/drawing/2014/main" val="1546822947"/>
                  </a:ext>
                </a:extLst>
              </a:tr>
              <a:tr h="252426">
                <a:tc>
                  <a:txBody>
                    <a:bodyPr/>
                    <a:lstStyle/>
                    <a:p>
                      <a:pPr algn="ctr"/>
                      <a:r>
                        <a:rPr lang="tr-TR" sz="1300" dirty="0"/>
                        <a:t>31.05.2024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59.739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83.908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143.648</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a:solidFill>
                        <a:srgbClr val="7F7F7F"/>
                      </a:solidFill>
                    </a:lnT>
                    <a:lnB w="6350">
                      <a:solidFill>
                        <a:srgbClr val="7F7F7F"/>
                      </a:solidFill>
                    </a:lnB>
                    <a:solidFill>
                      <a:srgbClr val="00B0F0"/>
                    </a:solidFill>
                  </a:tcPr>
                </a:tc>
                <a:tc>
                  <a:txBody>
                    <a:bodyPr/>
                    <a:lstStyle/>
                    <a:p>
                      <a:pPr algn="ctr"/>
                      <a:r>
                        <a:rPr lang="tr-TR" sz="1300" dirty="0"/>
                        <a:t>45.460</a:t>
                      </a:r>
                    </a:p>
                  </a:txBody>
                  <a:tcPr marL="4495" marR="4495" marT="4495" marB="0" anchor="ctr">
                    <a:lnL w="6350">
                      <a:solidFill>
                        <a:srgbClr val="7F7F7F"/>
                      </a:solidFill>
                    </a:lnL>
                    <a:lnR w="19050">
                      <a:solidFill>
                        <a:srgbClr val="7F7F7F"/>
                      </a:solidFill>
                    </a:lnR>
                    <a:lnT w="6350">
                      <a:solidFill>
                        <a:srgbClr val="7F7F7F"/>
                      </a:solidFill>
                    </a:lnT>
                    <a:lnB w="6350">
                      <a:solidFill>
                        <a:srgbClr val="7F7F7F"/>
                      </a:solidFill>
                    </a:lnB>
                    <a:solidFill>
                      <a:srgbClr val="00B0F0"/>
                    </a:solidFill>
                  </a:tcPr>
                </a:tc>
                <a:extLst>
                  <a:ext uri="{0D108BD9-81ED-4DB2-BD59-A6C34878D82A}">
                    <a16:rowId xmlns:a16="http://schemas.microsoft.com/office/drawing/2014/main" val="1862118119"/>
                  </a:ext>
                </a:extLst>
              </a:tr>
              <a:tr h="252426">
                <a:tc>
                  <a:txBody>
                    <a:bodyPr/>
                    <a:lstStyle/>
                    <a:p>
                      <a:pPr algn="ctr"/>
                      <a:r>
                        <a:rPr lang="tr-TR" sz="1300" dirty="0"/>
                        <a:t>07.06.2024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59.595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86.355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146.151</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a:solidFill>
                        <a:srgbClr val="7F7F7F"/>
                      </a:solidFill>
                    </a:lnT>
                    <a:lnB w="6350">
                      <a:solidFill>
                        <a:srgbClr val="7F7F7F"/>
                      </a:solidFill>
                    </a:lnB>
                    <a:solidFill>
                      <a:srgbClr val="00B0F0"/>
                    </a:solidFill>
                  </a:tcPr>
                </a:tc>
                <a:tc>
                  <a:txBody>
                    <a:bodyPr/>
                    <a:lstStyle/>
                    <a:p>
                      <a:pPr algn="ctr"/>
                      <a:r>
                        <a:rPr lang="tr-TR" sz="1300" dirty="0"/>
                        <a:t>47.520</a:t>
                      </a:r>
                    </a:p>
                  </a:txBody>
                  <a:tcPr marL="4495" marR="4495" marT="4495" marB="0" anchor="ctr">
                    <a:lnL w="6350">
                      <a:solidFill>
                        <a:srgbClr val="7F7F7F"/>
                      </a:solidFill>
                    </a:lnL>
                    <a:lnR w="19050">
                      <a:solidFill>
                        <a:srgbClr val="7F7F7F"/>
                      </a:solidFill>
                    </a:lnR>
                    <a:lnT w="6350">
                      <a:solidFill>
                        <a:srgbClr val="7F7F7F"/>
                      </a:solidFill>
                    </a:lnT>
                    <a:lnB w="6350">
                      <a:solidFill>
                        <a:srgbClr val="7F7F7F"/>
                      </a:solidFill>
                    </a:lnB>
                    <a:solidFill>
                      <a:srgbClr val="00B0F0"/>
                    </a:solidFill>
                  </a:tcPr>
                </a:tc>
                <a:extLst>
                  <a:ext uri="{0D108BD9-81ED-4DB2-BD59-A6C34878D82A}">
                    <a16:rowId xmlns:a16="http://schemas.microsoft.com/office/drawing/2014/main" val="10019"/>
                  </a:ext>
                </a:extLst>
              </a:tr>
              <a:tr h="252424">
                <a:tc>
                  <a:txBody>
                    <a:bodyPr/>
                    <a:lstStyle/>
                    <a:p>
                      <a:pPr algn="ctr"/>
                      <a:r>
                        <a:rPr lang="tr-TR" sz="1300" dirty="0"/>
                        <a:t>14.06.2024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57.867</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88.432</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146.300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300" dirty="0"/>
                        <a:t>47.000</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extLst>
                  <a:ext uri="{0D108BD9-81ED-4DB2-BD59-A6C34878D82A}">
                    <a16:rowId xmlns:a16="http://schemas.microsoft.com/office/drawing/2014/main" val="10020"/>
                  </a:ext>
                </a:extLst>
              </a:tr>
              <a:tr h="252424">
                <a:tc>
                  <a:txBody>
                    <a:bodyPr/>
                    <a:lstStyle/>
                    <a:p>
                      <a:pPr algn="ctr"/>
                      <a:r>
                        <a:rPr lang="tr-TR" sz="1300" dirty="0"/>
                        <a:t>21.06.2024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300" dirty="0"/>
                        <a:t>59.126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300" dirty="0"/>
                        <a:t>88.495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300" dirty="0"/>
                        <a:t>147.621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300" dirty="0"/>
                        <a:t>44.850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solidFill>
                      <a:srgbClr val="FFFF00"/>
                    </a:solidFill>
                  </a:tcPr>
                </a:tc>
                <a:extLst>
                  <a:ext uri="{0D108BD9-81ED-4DB2-BD59-A6C34878D82A}">
                    <a16:rowId xmlns:a16="http://schemas.microsoft.com/office/drawing/2014/main" val="10021"/>
                  </a:ext>
                </a:extLst>
              </a:tr>
              <a:tr h="252424">
                <a:tc>
                  <a:txBody>
                    <a:bodyPr/>
                    <a:lstStyle/>
                    <a:p>
                      <a:pPr algn="ctr"/>
                      <a:r>
                        <a:rPr lang="tr-TR" sz="1300" dirty="0"/>
                        <a:t>28.06.2024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300" dirty="0"/>
                        <a:t>58.077</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300" dirty="0"/>
                        <a:t>84.833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300" dirty="0"/>
                        <a:t>142.910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300" dirty="0"/>
                        <a:t>39,400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solidFill>
                      <a:srgbClr val="FFFF00"/>
                    </a:solidFill>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2657090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CCD78-4867-EF59-5126-D924EFDD5858}"/>
            </a:ext>
          </a:extLst>
        </p:cNvPr>
        <p:cNvGrpSpPr/>
        <p:nvPr/>
      </p:nvGrpSpPr>
      <p:grpSpPr>
        <a:xfrm>
          <a:off x="0" y="0"/>
          <a:ext cx="0" cy="0"/>
          <a:chOff x="0" y="0"/>
          <a:chExt cx="0" cy="0"/>
        </a:xfrm>
      </p:grpSpPr>
      <p:sp>
        <p:nvSpPr>
          <p:cNvPr id="5" name="4 İçerik Yer Tutucusu">
            <a:extLst>
              <a:ext uri="{FF2B5EF4-FFF2-40B4-BE49-F238E27FC236}">
                <a16:creationId xmlns:a16="http://schemas.microsoft.com/office/drawing/2014/main" id="{48B89692-6B58-6463-D305-124088A7E764}"/>
              </a:ext>
            </a:extLst>
          </p:cNvPr>
          <p:cNvSpPr>
            <a:spLocks noGrp="1"/>
          </p:cNvSpPr>
          <p:nvPr>
            <p:ph idx="1"/>
          </p:nvPr>
        </p:nvSpPr>
        <p:spPr>
          <a:xfrm>
            <a:off x="102637" y="0"/>
            <a:ext cx="8879363" cy="6755363"/>
          </a:xfrm>
        </p:spPr>
        <p:style>
          <a:lnRef idx="2">
            <a:schemeClr val="dk1"/>
          </a:lnRef>
          <a:fillRef idx="1">
            <a:schemeClr val="lt1"/>
          </a:fillRef>
          <a:effectRef idx="0">
            <a:schemeClr val="dk1"/>
          </a:effectRef>
          <a:fontRef idx="minor">
            <a:schemeClr val="dk1"/>
          </a:fontRef>
        </p:style>
        <p:txBody>
          <a:bodyPr>
            <a:noAutofit/>
          </a:bodyPr>
          <a:lstStyle/>
          <a:p>
            <a:pPr marL="0" indent="0" algn="ctr">
              <a:spcBef>
                <a:spcPts val="0"/>
              </a:spcBef>
              <a:buNone/>
            </a:pPr>
            <a:r>
              <a:rPr lang="tr-TR" sz="1800" b="1" dirty="0">
                <a:latin typeface="Times New Roman" pitchFamily="18" charset="0"/>
                <a:cs typeface="Times New Roman" pitchFamily="18" charset="0"/>
              </a:rPr>
              <a:t>43-   MERKEZ BANKASI ALTIN VE DÖVİZ REZERVLERİ</a:t>
            </a:r>
          </a:p>
          <a:p>
            <a:pPr marL="0" indent="0" algn="ctr">
              <a:spcBef>
                <a:spcPts val="0"/>
              </a:spcBef>
              <a:buNone/>
            </a:pPr>
            <a:r>
              <a:rPr lang="tr-TR" sz="1800" b="1" dirty="0">
                <a:latin typeface="Times New Roman" pitchFamily="18" charset="0"/>
                <a:cs typeface="Times New Roman" pitchFamily="18" charset="0"/>
              </a:rPr>
              <a:t>         (Kaynak: 4 Ocak 2025  </a:t>
            </a:r>
            <a:r>
              <a:rPr lang="tr-TR" sz="1800" b="1" dirty="0">
                <a:hlinkClick r:id="rId3"/>
              </a:rPr>
              <a:t>www.tcmb.gov.tr</a:t>
            </a:r>
            <a:r>
              <a:rPr lang="tr-TR" sz="1800" b="1" dirty="0">
                <a:latin typeface="Times New Roman" pitchFamily="18" charset="0"/>
                <a:cs typeface="Times New Roman" pitchFamily="18" charset="0"/>
              </a:rPr>
              <a:t> )</a:t>
            </a:r>
            <a:endParaRPr lang="tr-TR" sz="1800" dirty="0">
              <a:latin typeface="Times New Roman" pitchFamily="18" charset="0"/>
              <a:cs typeface="Times New Roman" pitchFamily="18" charset="0"/>
            </a:endParaRPr>
          </a:p>
        </p:txBody>
      </p:sp>
      <p:graphicFrame>
        <p:nvGraphicFramePr>
          <p:cNvPr id="2" name="Tablo 1">
            <a:extLst>
              <a:ext uri="{FF2B5EF4-FFF2-40B4-BE49-F238E27FC236}">
                <a16:creationId xmlns:a16="http://schemas.microsoft.com/office/drawing/2014/main" id="{DCD58CA9-DF4F-1259-B591-4D42863514F1}"/>
              </a:ext>
            </a:extLst>
          </p:cNvPr>
          <p:cNvGraphicFramePr>
            <a:graphicFrameLocks noGrp="1"/>
          </p:cNvGraphicFramePr>
          <p:nvPr>
            <p:extLst>
              <p:ext uri="{D42A27DB-BD31-4B8C-83A1-F6EECF244321}">
                <p14:modId xmlns:p14="http://schemas.microsoft.com/office/powerpoint/2010/main" val="2166853164"/>
              </p:ext>
            </p:extLst>
          </p:nvPr>
        </p:nvGraphicFramePr>
        <p:xfrm>
          <a:off x="102636" y="595225"/>
          <a:ext cx="8879362" cy="6160132"/>
        </p:xfrm>
        <a:graphic>
          <a:graphicData uri="http://schemas.openxmlformats.org/drawingml/2006/table">
            <a:tbl>
              <a:tblPr/>
              <a:tblGrid>
                <a:gridCol w="2115876">
                  <a:extLst>
                    <a:ext uri="{9D8B030D-6E8A-4147-A177-3AD203B41FA5}">
                      <a16:colId xmlns:a16="http://schemas.microsoft.com/office/drawing/2014/main" val="539291641"/>
                    </a:ext>
                  </a:extLst>
                </a:gridCol>
                <a:gridCol w="1952062">
                  <a:extLst>
                    <a:ext uri="{9D8B030D-6E8A-4147-A177-3AD203B41FA5}">
                      <a16:colId xmlns:a16="http://schemas.microsoft.com/office/drawing/2014/main" val="2249738151"/>
                    </a:ext>
                  </a:extLst>
                </a:gridCol>
                <a:gridCol w="1457041">
                  <a:extLst>
                    <a:ext uri="{9D8B030D-6E8A-4147-A177-3AD203B41FA5}">
                      <a16:colId xmlns:a16="http://schemas.microsoft.com/office/drawing/2014/main" val="2203422145"/>
                    </a:ext>
                  </a:extLst>
                </a:gridCol>
                <a:gridCol w="1693728">
                  <a:extLst>
                    <a:ext uri="{9D8B030D-6E8A-4147-A177-3AD203B41FA5}">
                      <a16:colId xmlns:a16="http://schemas.microsoft.com/office/drawing/2014/main" val="4158510841"/>
                    </a:ext>
                  </a:extLst>
                </a:gridCol>
                <a:gridCol w="1660655">
                  <a:extLst>
                    <a:ext uri="{9D8B030D-6E8A-4147-A177-3AD203B41FA5}">
                      <a16:colId xmlns:a16="http://schemas.microsoft.com/office/drawing/2014/main" val="3934684705"/>
                    </a:ext>
                  </a:extLst>
                </a:gridCol>
              </a:tblGrid>
              <a:tr h="237892">
                <a:tc gridSpan="5">
                  <a:txBody>
                    <a:bodyPr/>
                    <a:lstStyle/>
                    <a:p>
                      <a:pPr algn="ctr" rtl="0" fontAlgn="ctr"/>
                      <a:r>
                        <a:rPr lang="tr-TR" sz="1400" b="1" i="0" u="none" strike="noStrike" dirty="0">
                          <a:solidFill>
                            <a:srgbClr val="000000"/>
                          </a:solidFill>
                          <a:effectLst/>
                          <a:latin typeface="+mn-lt"/>
                        </a:rPr>
                        <a:t>24. MERKEZ BANKASI ALTIN VE DÖVİZ REZERVLERİ (MİLYON $)</a:t>
                      </a:r>
                    </a:p>
                  </a:txBody>
                  <a:tcPr marL="4495" marR="4495" marT="4495"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614670586"/>
                  </a:ext>
                </a:extLst>
              </a:tr>
              <a:tr h="436093">
                <a:tc>
                  <a:txBody>
                    <a:bodyPr/>
                    <a:lstStyle/>
                    <a:p>
                      <a:pPr algn="ctr" rtl="0"/>
                      <a:r>
                        <a:rPr lang="tr-TR" sz="1200" b="1" i="0" u="none" strike="noStrike" dirty="0">
                          <a:solidFill>
                            <a:srgbClr val="000000"/>
                          </a:solidFill>
                          <a:effectLst/>
                          <a:latin typeface="+mn-lt"/>
                        </a:rPr>
                        <a:t>TARİH</a:t>
                      </a:r>
                      <a:r>
                        <a:rPr lang="tr-TR" sz="1200" b="1" i="0" u="none" strike="noStrike" dirty="0">
                          <a:solidFill>
                            <a:srgbClr val="000000"/>
                          </a:solidFill>
                          <a:latin typeface="+mn-lt"/>
                        </a:rPr>
                        <a:t>  </a:t>
                      </a:r>
                      <a:endParaRPr lang="tr-TR" sz="120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a:r>
                        <a:rPr lang="tr-TR" sz="1200" b="1" i="0" u="none" strike="noStrike" dirty="0">
                          <a:solidFill>
                            <a:srgbClr val="000000"/>
                          </a:solidFill>
                          <a:effectLst/>
                          <a:latin typeface="+mn-lt"/>
                        </a:rPr>
                        <a:t>ALTIN REZERVLERİ</a:t>
                      </a:r>
                      <a:r>
                        <a:rPr lang="tr-TR" sz="1200" b="1" i="0" u="none" strike="noStrike" dirty="0">
                          <a:solidFill>
                            <a:srgbClr val="000000"/>
                          </a:solidFill>
                          <a:latin typeface="+mn-lt"/>
                        </a:rPr>
                        <a:t> </a:t>
                      </a:r>
                      <a:endParaRPr lang="tr-TR" sz="120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a:r>
                        <a:rPr lang="tr-TR" sz="1200" b="1" i="0" u="none" strike="noStrike" dirty="0">
                          <a:solidFill>
                            <a:srgbClr val="000000"/>
                          </a:solidFill>
                          <a:effectLst/>
                          <a:latin typeface="+mn-lt"/>
                        </a:rPr>
                        <a:t>BRÜT DÖVİZ REZERVLERİ</a:t>
                      </a:r>
                      <a:r>
                        <a:rPr lang="tr-TR" sz="1200" b="1" i="0" u="none" strike="noStrike" dirty="0">
                          <a:solidFill>
                            <a:srgbClr val="000000"/>
                          </a:solidFill>
                          <a:latin typeface="+mn-lt"/>
                        </a:rPr>
                        <a:t> </a:t>
                      </a:r>
                      <a:endParaRPr lang="tr-TR" sz="1200" b="1" i="0" u="none" strike="noStrike" dirty="0">
                        <a:solidFill>
                          <a:srgbClr val="000000"/>
                        </a:solidFill>
                        <a:effectLst/>
                        <a:latin typeface="+mn-lt"/>
                      </a:endParaRP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200" b="1" i="0" u="none" strike="noStrike" dirty="0">
                          <a:solidFill>
                            <a:srgbClr val="000000"/>
                          </a:solidFill>
                          <a:effectLst/>
                          <a:latin typeface="+mn-lt"/>
                        </a:rPr>
                        <a:t>TOPLAM REZERVLER</a:t>
                      </a:r>
                    </a:p>
                  </a:txBody>
                  <a:tcPr marL="4495" marR="4495" marT="4495"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fontAlgn="ctr"/>
                      <a:r>
                        <a:rPr lang="tr-TR" sz="1200" b="1" i="0" u="none" strike="noStrike" dirty="0">
                          <a:solidFill>
                            <a:srgbClr val="000000"/>
                          </a:solidFill>
                          <a:effectLst/>
                          <a:latin typeface="+mn-lt"/>
                        </a:rPr>
                        <a:t>NET DÖVİZ REZERVİ</a:t>
                      </a:r>
                    </a:p>
                  </a:txBody>
                  <a:tcPr marL="4495" marR="4495" marT="4495"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930972647"/>
                  </a:ext>
                </a:extLst>
              </a:tr>
              <a:tr h="229135">
                <a:tc>
                  <a:txBody>
                    <a:bodyPr/>
                    <a:lstStyle/>
                    <a:p>
                      <a:pPr algn="ctr"/>
                      <a:r>
                        <a:rPr lang="tr-TR" sz="1200" dirty="0"/>
                        <a:t>05.07.2024</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dirty="0"/>
                        <a:t>58.716</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dirty="0"/>
                        <a:t>89.731</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dirty="0"/>
                        <a:t>148.447</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b="1" dirty="0"/>
                        <a:t>43,600</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extLst>
                  <a:ext uri="{0D108BD9-81ED-4DB2-BD59-A6C34878D82A}">
                    <a16:rowId xmlns:a16="http://schemas.microsoft.com/office/drawing/2014/main" val="1729055294"/>
                  </a:ext>
                </a:extLst>
              </a:tr>
              <a:tr h="229135">
                <a:tc>
                  <a:txBody>
                    <a:bodyPr/>
                    <a:lstStyle/>
                    <a:p>
                      <a:pPr algn="ctr"/>
                      <a:r>
                        <a:rPr lang="tr-TR" sz="1200" dirty="0"/>
                        <a:t>12.07.2024</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dirty="0"/>
                        <a:t>59.450</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dirty="0"/>
                        <a:t>94.345</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dirty="0"/>
                        <a:t>153.795</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b="1" dirty="0"/>
                        <a:t>47,700</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extLst>
                  <a:ext uri="{0D108BD9-81ED-4DB2-BD59-A6C34878D82A}">
                    <a16:rowId xmlns:a16="http://schemas.microsoft.com/office/drawing/2014/main" val="2361034353"/>
                  </a:ext>
                </a:extLst>
              </a:tr>
              <a:tr h="229135">
                <a:tc>
                  <a:txBody>
                    <a:bodyPr/>
                    <a:lstStyle/>
                    <a:p>
                      <a:pPr algn="ctr"/>
                      <a:r>
                        <a:rPr lang="tr-TR" sz="1200" dirty="0"/>
                        <a:t>19.07.2024</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200" dirty="0"/>
                        <a:t>59.214</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200" dirty="0"/>
                        <a:t>94.695</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200" dirty="0"/>
                        <a:t>153.909</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200" b="1" dirty="0"/>
                        <a:t>48.189</a:t>
                      </a:r>
                    </a:p>
                  </a:txBody>
                  <a:tcPr marL="4494" marR="4494" marT="4494" marB="0" anchor="ctr">
                    <a:lnL w="6350">
                      <a:solidFill>
                        <a:srgbClr val="7F7F7F"/>
                      </a:solidFill>
                    </a:lnL>
                    <a:lnR w="190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1108525523"/>
                  </a:ext>
                </a:extLst>
              </a:tr>
              <a:tr h="320584">
                <a:tc>
                  <a:txBody>
                    <a:bodyPr/>
                    <a:lstStyle/>
                    <a:p>
                      <a:pPr lvl="0" algn="ctr" rtl="0">
                        <a:buNone/>
                      </a:pPr>
                      <a:r>
                        <a:rPr lang="tr-TR" sz="1200" b="0" i="0" u="none" strike="noStrike" dirty="0">
                          <a:solidFill>
                            <a:srgbClr val="000000"/>
                          </a:solidFill>
                          <a:effectLst/>
                          <a:latin typeface="+mn-lt"/>
                        </a:rPr>
                        <a:t>26.07.2024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lvl="0" algn="ctr" rtl="0">
                        <a:buNone/>
                      </a:pPr>
                      <a:r>
                        <a:rPr lang="tr-TR" sz="1200" b="0" i="0" u="none" strike="noStrike" dirty="0">
                          <a:solidFill>
                            <a:srgbClr val="000000"/>
                          </a:solidFill>
                          <a:effectLst/>
                          <a:latin typeface="+mn-lt"/>
                        </a:rPr>
                        <a:t>56.103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lvl="0" algn="ctr" rtl="0">
                        <a:buNone/>
                      </a:pPr>
                      <a:r>
                        <a:rPr lang="tr-TR" sz="1200" b="0" i="0" u="none" strike="noStrike" dirty="0">
                          <a:solidFill>
                            <a:srgbClr val="000000"/>
                          </a:solidFill>
                          <a:effectLst/>
                          <a:latin typeface="+mn-lt"/>
                        </a:rPr>
                        <a:t>91.906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lvl="0" algn="ctr" rtl="0">
                        <a:buNone/>
                      </a:pPr>
                      <a:r>
                        <a:rPr lang="tr-TR" sz="1200" b="0" i="0" u="none" strike="noStrike" dirty="0">
                          <a:solidFill>
                            <a:srgbClr val="000000"/>
                          </a:solidFill>
                          <a:effectLst/>
                          <a:latin typeface="+mn-lt"/>
                        </a:rPr>
                        <a:t>148.010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200" b="1" dirty="0">
                          <a:latin typeface="+mj-lt"/>
                        </a:rPr>
                        <a:t>47,600</a:t>
                      </a:r>
                    </a:p>
                  </a:txBody>
                  <a:tcPr>
                    <a:lnL w="6350">
                      <a:solidFill>
                        <a:srgbClr val="7F7F7F"/>
                      </a:solidFill>
                    </a:lnL>
                    <a:lnR w="19050">
                      <a:solidFill>
                        <a:srgbClr val="7F7F7F"/>
                      </a:solidFill>
                    </a:lnR>
                    <a:lnT w="6350">
                      <a:solidFill>
                        <a:srgbClr val="7F7F7F"/>
                      </a:solidFill>
                    </a:lnT>
                    <a:lnB w="6350">
                      <a:solidFill>
                        <a:srgbClr val="7F7F7F"/>
                      </a:solidFill>
                    </a:lnB>
                    <a:solidFill>
                      <a:srgbClr val="FFFF00"/>
                    </a:solidFill>
                  </a:tcPr>
                </a:tc>
                <a:extLst>
                  <a:ext uri="{0D108BD9-81ED-4DB2-BD59-A6C34878D82A}">
                    <a16:rowId xmlns:a16="http://schemas.microsoft.com/office/drawing/2014/main" val="4265159713"/>
                  </a:ext>
                </a:extLst>
              </a:tr>
              <a:tr h="234188">
                <a:tc>
                  <a:txBody>
                    <a:bodyPr/>
                    <a:lstStyle/>
                    <a:p>
                      <a:pPr lvl="0" algn="ctr" rtl="0" fontAlgn="ctr">
                        <a:buNone/>
                      </a:pPr>
                      <a:r>
                        <a:rPr lang="tr-TR" sz="1200" b="0" i="0" u="none" strike="noStrike" dirty="0">
                          <a:solidFill>
                            <a:srgbClr val="000000"/>
                          </a:solidFill>
                          <a:effectLst/>
                          <a:latin typeface="+mn-lt"/>
                        </a:rPr>
                        <a:t>02.08.2024</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lvl="0" algn="ctr" rtl="0" fontAlgn="ctr">
                        <a:buNone/>
                      </a:pPr>
                      <a:r>
                        <a:rPr lang="tr-TR" sz="1200" dirty="0">
                          <a:effectLst/>
                        </a:rPr>
                        <a:t>57.895</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lvl="0" algn="ctr" rtl="0" fontAlgn="ctr">
                        <a:buNone/>
                      </a:pPr>
                      <a:r>
                        <a:rPr lang="tr-TR" sz="1200" dirty="0">
                          <a:effectLst/>
                        </a:rPr>
                        <a:t>92.491</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lvl="0" algn="ctr" rtl="0" fontAlgn="ctr">
                        <a:buNone/>
                      </a:pPr>
                      <a:r>
                        <a:rPr lang="tr-TR" sz="1200" b="0" i="0" u="none" strike="noStrike" dirty="0">
                          <a:solidFill>
                            <a:srgbClr val="000000"/>
                          </a:solidFill>
                          <a:effectLst/>
                          <a:latin typeface="+mn-lt"/>
                        </a:rPr>
                        <a:t>150.386</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lvl="0" algn="ctr" rtl="0" fontAlgn="ctr">
                        <a:buNone/>
                      </a:pPr>
                      <a:r>
                        <a:rPr lang="tr-TR" sz="1200" b="1" dirty="0">
                          <a:effectLst/>
                        </a:rPr>
                        <a:t>51,400</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extLst>
                  <a:ext uri="{0D108BD9-81ED-4DB2-BD59-A6C34878D82A}">
                    <a16:rowId xmlns:a16="http://schemas.microsoft.com/office/drawing/2014/main" val="329563303"/>
                  </a:ext>
                </a:extLst>
              </a:tr>
              <a:tr h="229135">
                <a:tc>
                  <a:txBody>
                    <a:bodyPr/>
                    <a:lstStyle/>
                    <a:p>
                      <a:pPr lvl="0" algn="ctr" rtl="0" fontAlgn="ctr">
                        <a:buNone/>
                      </a:pPr>
                      <a:r>
                        <a:rPr lang="tr-TR" sz="1200" b="0" i="0" u="none" strike="noStrike" dirty="0">
                          <a:solidFill>
                            <a:srgbClr val="000000"/>
                          </a:solidFill>
                          <a:effectLst/>
                          <a:latin typeface="+mn-lt"/>
                        </a:rPr>
                        <a:t>09.08.2024</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FFFF00"/>
                    </a:solidFill>
                  </a:tcPr>
                </a:tc>
                <a:tc>
                  <a:txBody>
                    <a:bodyPr/>
                    <a:lstStyle/>
                    <a:p>
                      <a:pPr lvl="0" algn="ctr" rtl="0" fontAlgn="ctr">
                        <a:buNone/>
                      </a:pPr>
                      <a:r>
                        <a:rPr lang="tr-TR" sz="1200" dirty="0">
                          <a:effectLst/>
                        </a:rPr>
                        <a:t>57.903</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FFFF00"/>
                    </a:solidFill>
                  </a:tcPr>
                </a:tc>
                <a:tc>
                  <a:txBody>
                    <a:bodyPr/>
                    <a:lstStyle/>
                    <a:p>
                      <a:pPr lvl="0" algn="ctr" rtl="0" fontAlgn="ctr">
                        <a:buNone/>
                      </a:pPr>
                      <a:r>
                        <a:rPr lang="tr-TR" sz="1200" dirty="0">
                          <a:effectLst/>
                        </a:rPr>
                        <a:t>92.330</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FFFF00"/>
                    </a:solidFill>
                  </a:tcPr>
                </a:tc>
                <a:tc>
                  <a:txBody>
                    <a:bodyPr/>
                    <a:lstStyle/>
                    <a:p>
                      <a:pPr lvl="0" algn="ctr" rtl="0" fontAlgn="ctr">
                        <a:buNone/>
                      </a:pPr>
                      <a:r>
                        <a:rPr lang="tr-TR" sz="1200" b="0" i="0" u="none" strike="noStrike" dirty="0">
                          <a:solidFill>
                            <a:srgbClr val="000000"/>
                          </a:solidFill>
                          <a:effectLst/>
                          <a:latin typeface="+mn-lt"/>
                        </a:rPr>
                        <a:t>150.233</a:t>
                      </a:r>
                    </a:p>
                  </a:txBody>
                  <a:tcPr marL="4494" marR="4494" marT="4494" marB="0" anchor="ctr">
                    <a:lnL w="6350">
                      <a:solidFill>
                        <a:srgbClr val="7F7F7F"/>
                      </a:solidFill>
                    </a:lnL>
                    <a:lnR w="63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FFFF00"/>
                    </a:solidFill>
                  </a:tcPr>
                </a:tc>
                <a:tc>
                  <a:txBody>
                    <a:bodyPr/>
                    <a:lstStyle/>
                    <a:p>
                      <a:pPr lvl="0" algn="ctr" rtl="0" fontAlgn="ctr">
                        <a:buNone/>
                      </a:pPr>
                      <a:r>
                        <a:rPr lang="tr-TR" sz="1200" b="1" dirty="0">
                          <a:effectLst/>
                        </a:rPr>
                        <a:t>49,900</a:t>
                      </a:r>
                    </a:p>
                  </a:txBody>
                  <a:tcPr marL="4494" marR="4494" marT="4494" marB="0" anchor="ctr">
                    <a:lnL w="6350">
                      <a:solidFill>
                        <a:srgbClr val="7F7F7F"/>
                      </a:solidFill>
                    </a:lnL>
                    <a:lnR w="190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86129815"/>
                  </a:ext>
                </a:extLst>
              </a:tr>
              <a:tr h="229135">
                <a:tc>
                  <a:txBody>
                    <a:bodyPr/>
                    <a:lstStyle/>
                    <a:p>
                      <a:pPr lvl="0" algn="ctr" rtl="0" fontAlgn="ctr">
                        <a:buNone/>
                      </a:pPr>
                      <a:r>
                        <a:rPr lang="tr-TR" sz="1200" b="0" i="0" u="none" strike="noStrike" dirty="0">
                          <a:solidFill>
                            <a:srgbClr val="000000"/>
                          </a:solidFill>
                          <a:effectLst/>
                          <a:latin typeface="+mn-lt"/>
                        </a:rPr>
                        <a:t>16.08.2024</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lvl="0" algn="ctr" rtl="0" fontAlgn="ctr">
                        <a:buNone/>
                      </a:pPr>
                      <a:r>
                        <a:rPr lang="tr-TR" sz="1200" dirty="0">
                          <a:effectLst/>
                        </a:rPr>
                        <a:t>58.769</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lvl="0" algn="ctr" rtl="0" fontAlgn="ctr">
                        <a:buNone/>
                      </a:pPr>
                      <a:r>
                        <a:rPr lang="tr-TR" sz="1200" dirty="0">
                          <a:effectLst/>
                        </a:rPr>
                        <a:t>94.146</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lvl="0" algn="ctr" rtl="0" fontAlgn="ctr">
                        <a:buNone/>
                      </a:pPr>
                      <a:r>
                        <a:rPr lang="tr-TR" sz="1200" b="0" i="0" u="none" strike="noStrike" dirty="0">
                          <a:solidFill>
                            <a:srgbClr val="000000"/>
                          </a:solidFill>
                          <a:effectLst/>
                          <a:latin typeface="+mn-lt"/>
                        </a:rPr>
                        <a:t>152.915</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lvl="0" algn="ctr" rtl="0" fontAlgn="ctr">
                        <a:buNone/>
                      </a:pPr>
                      <a:r>
                        <a:rPr lang="tr-TR" sz="1200" b="1" dirty="0">
                          <a:effectLst/>
                        </a:rPr>
                        <a:t>47,800</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extLst>
                  <a:ext uri="{0D108BD9-81ED-4DB2-BD59-A6C34878D82A}">
                    <a16:rowId xmlns:a16="http://schemas.microsoft.com/office/drawing/2014/main" val="3291949525"/>
                  </a:ext>
                </a:extLst>
              </a:tr>
              <a:tr h="229135">
                <a:tc>
                  <a:txBody>
                    <a:bodyPr/>
                    <a:lstStyle/>
                    <a:p>
                      <a:pPr algn="ctr"/>
                      <a:r>
                        <a:rPr lang="tr-TR" sz="1200" dirty="0"/>
                        <a:t>23.08.2024</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dirty="0"/>
                        <a:t>59.698</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dirty="0"/>
                        <a:t>90.715</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dirty="0"/>
                        <a:t>150.413</a:t>
                      </a:r>
                    </a:p>
                  </a:txBody>
                  <a:tcPr marL="4494" marR="4494" marT="4494" marB="0" anchor="ctr">
                    <a:lnL w="6350">
                      <a:solidFill>
                        <a:srgbClr val="7F7F7F"/>
                      </a:solidFill>
                    </a:lnL>
                    <a:lnR w="63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b="1" dirty="0"/>
                        <a:t>43,688</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extLst>
                  <a:ext uri="{0D108BD9-81ED-4DB2-BD59-A6C34878D82A}">
                    <a16:rowId xmlns:a16="http://schemas.microsoft.com/office/drawing/2014/main" val="2628911058"/>
                  </a:ext>
                </a:extLst>
              </a:tr>
              <a:tr h="229135">
                <a:tc>
                  <a:txBody>
                    <a:bodyPr/>
                    <a:lstStyle/>
                    <a:p>
                      <a:pPr algn="ctr"/>
                      <a:r>
                        <a:rPr lang="tr-TR" sz="1200" dirty="0"/>
                        <a:t>30.08.2024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200" dirty="0"/>
                        <a:t>60.043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200" dirty="0"/>
                        <a:t>89.329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200" dirty="0"/>
                        <a:t>149.373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200" b="1" dirty="0"/>
                        <a:t>40,887</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extLst>
                  <a:ext uri="{0D108BD9-81ED-4DB2-BD59-A6C34878D82A}">
                    <a16:rowId xmlns:a16="http://schemas.microsoft.com/office/drawing/2014/main" val="368885723"/>
                  </a:ext>
                </a:extLst>
              </a:tr>
              <a:tr h="229135">
                <a:tc>
                  <a:txBody>
                    <a:bodyPr/>
                    <a:lstStyle/>
                    <a:p>
                      <a:pPr algn="ctr"/>
                      <a:r>
                        <a:rPr lang="tr-TR" sz="1200" b="0" i="1" dirty="0"/>
                        <a:t>06.09.2024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200" b="0" i="1" dirty="0"/>
                        <a:t>60.193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200" b="0" i="1" dirty="0"/>
                        <a:t>86.568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200" b="0" i="1" dirty="0"/>
                        <a:t>146.761</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tc>
                  <a:txBody>
                    <a:bodyPr/>
                    <a:lstStyle/>
                    <a:p>
                      <a:pPr algn="ctr"/>
                      <a:r>
                        <a:rPr lang="tr-TR" sz="1200" b="1" i="1" dirty="0"/>
                        <a:t>39,700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FFFF00"/>
                    </a:solidFill>
                  </a:tcPr>
                </a:tc>
                <a:extLst>
                  <a:ext uri="{0D108BD9-81ED-4DB2-BD59-A6C34878D82A}">
                    <a16:rowId xmlns:a16="http://schemas.microsoft.com/office/drawing/2014/main" val="2836820395"/>
                  </a:ext>
                </a:extLst>
              </a:tr>
              <a:tr h="257224">
                <a:tc>
                  <a:txBody>
                    <a:bodyPr/>
                    <a:lstStyle/>
                    <a:p>
                      <a:pPr algn="ctr"/>
                      <a:r>
                        <a:rPr lang="tr-TR" sz="1200" b="0" dirty="0"/>
                        <a:t>13.09.2024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0" dirty="0"/>
                        <a:t>61.395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0" dirty="0"/>
                        <a:t>92.155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0" dirty="0"/>
                        <a:t>153.550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1" dirty="0"/>
                        <a:t>48,700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solidFill>
                      <a:srgbClr val="00B0F0"/>
                    </a:solidFill>
                  </a:tcPr>
                </a:tc>
                <a:extLst>
                  <a:ext uri="{0D108BD9-81ED-4DB2-BD59-A6C34878D82A}">
                    <a16:rowId xmlns:a16="http://schemas.microsoft.com/office/drawing/2014/main" val="1418418490"/>
                  </a:ext>
                </a:extLst>
              </a:tr>
              <a:tr h="229135">
                <a:tc>
                  <a:txBody>
                    <a:bodyPr/>
                    <a:lstStyle/>
                    <a:p>
                      <a:pPr algn="ctr"/>
                      <a:r>
                        <a:rPr lang="tr-TR" sz="1200" b="0" dirty="0"/>
                        <a:t>20.09.2024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0" dirty="0"/>
                        <a:t>62.283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0" dirty="0"/>
                        <a:t>94.109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0" dirty="0"/>
                        <a:t>156.392</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1" dirty="0"/>
                        <a:t>51,800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solidFill>
                      <a:srgbClr val="00B0F0"/>
                    </a:solidFill>
                  </a:tcPr>
                </a:tc>
                <a:extLst>
                  <a:ext uri="{0D108BD9-81ED-4DB2-BD59-A6C34878D82A}">
                    <a16:rowId xmlns:a16="http://schemas.microsoft.com/office/drawing/2014/main" val="1364321086"/>
                  </a:ext>
                </a:extLst>
              </a:tr>
              <a:tr h="229135">
                <a:tc>
                  <a:txBody>
                    <a:bodyPr/>
                    <a:lstStyle/>
                    <a:p>
                      <a:pPr algn="ctr"/>
                      <a:r>
                        <a:rPr lang="tr-TR" sz="1200" dirty="0"/>
                        <a:t>27.09.2024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63.566</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93.824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157.390</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1" dirty="0"/>
                        <a:t>54,117</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solidFill>
                      <a:srgbClr val="00B0F0"/>
                    </a:solidFill>
                  </a:tcPr>
                </a:tc>
                <a:extLst>
                  <a:ext uri="{0D108BD9-81ED-4DB2-BD59-A6C34878D82A}">
                    <a16:rowId xmlns:a16="http://schemas.microsoft.com/office/drawing/2014/main" val="1986489563"/>
                  </a:ext>
                </a:extLst>
              </a:tr>
              <a:tr h="229135">
                <a:tc>
                  <a:txBody>
                    <a:bodyPr/>
                    <a:lstStyle/>
                    <a:p>
                      <a:pPr algn="ctr"/>
                      <a:r>
                        <a:rPr lang="tr-TR" sz="1200" dirty="0"/>
                        <a:t>04.10.2024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63.553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92.762</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156.315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1" dirty="0"/>
                        <a:t>56,100</a:t>
                      </a:r>
                    </a:p>
                  </a:txBody>
                  <a:tcPr marL="4494" marR="4494" marT="4494" marB="0" anchor="ctr">
                    <a:lnL w="6350">
                      <a:solidFill>
                        <a:srgbClr val="7F7F7F"/>
                      </a:solidFill>
                    </a:lnL>
                    <a:lnR w="19050">
                      <a:solidFill>
                        <a:srgbClr val="7F7F7F"/>
                      </a:solidFill>
                    </a:lnR>
                    <a:lnT w="6350">
                      <a:solidFill>
                        <a:srgbClr val="7F7F7F"/>
                      </a:solidFill>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3658071837"/>
                  </a:ext>
                </a:extLst>
              </a:tr>
              <a:tr h="229136">
                <a:tc>
                  <a:txBody>
                    <a:bodyPr/>
                    <a:lstStyle/>
                    <a:p>
                      <a:pPr algn="ctr"/>
                      <a:r>
                        <a:rPr lang="tr-TR" sz="1200" dirty="0"/>
                        <a:t>11.10.2024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63.743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93.643</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157.386</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a:solidFill>
                        <a:srgbClr val="7F7F7F"/>
                      </a:solidFill>
                    </a:lnT>
                    <a:lnB w="6350">
                      <a:solidFill>
                        <a:srgbClr val="7F7F7F"/>
                      </a:solidFill>
                    </a:lnB>
                    <a:solidFill>
                      <a:srgbClr val="00B0F0"/>
                    </a:solidFill>
                  </a:tcPr>
                </a:tc>
                <a:tc>
                  <a:txBody>
                    <a:bodyPr/>
                    <a:lstStyle/>
                    <a:p>
                      <a:pPr algn="ctr"/>
                      <a:r>
                        <a:rPr lang="tr-TR" sz="1200" b="1" dirty="0"/>
                        <a:t>58,300</a:t>
                      </a:r>
                    </a:p>
                  </a:txBody>
                  <a:tcPr marL="4495" marR="4495" marT="4495" marB="0" anchor="ctr">
                    <a:lnL w="6350">
                      <a:solidFill>
                        <a:srgbClr val="7F7F7F"/>
                      </a:solidFill>
                    </a:lnL>
                    <a:lnR w="19050">
                      <a:solidFill>
                        <a:srgbClr val="7F7F7F"/>
                      </a:solidFill>
                    </a:lnR>
                    <a:lnT w="6350">
                      <a:solidFill>
                        <a:srgbClr val="7F7F7F"/>
                      </a:solidFill>
                    </a:lnT>
                    <a:lnB w="6350">
                      <a:solidFill>
                        <a:srgbClr val="7F7F7F"/>
                      </a:solidFill>
                    </a:lnB>
                    <a:solidFill>
                      <a:srgbClr val="00B0F0"/>
                    </a:solidFill>
                  </a:tcPr>
                </a:tc>
                <a:extLst>
                  <a:ext uri="{0D108BD9-81ED-4DB2-BD59-A6C34878D82A}">
                    <a16:rowId xmlns:a16="http://schemas.microsoft.com/office/drawing/2014/main" val="169494175"/>
                  </a:ext>
                </a:extLst>
              </a:tr>
              <a:tr h="229136">
                <a:tc>
                  <a:txBody>
                    <a:bodyPr/>
                    <a:lstStyle/>
                    <a:p>
                      <a:pPr algn="ctr"/>
                      <a:r>
                        <a:rPr lang="tr-TR" sz="1200" dirty="0"/>
                        <a:t>18.10.2024</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dirty="0"/>
                        <a:t>65.574</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dirty="0"/>
                        <a:t>93.791</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dirty="0"/>
                        <a:t>159.365</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tc>
                  <a:txBody>
                    <a:bodyPr/>
                    <a:lstStyle/>
                    <a:p>
                      <a:pPr algn="ctr"/>
                      <a:r>
                        <a:rPr lang="tr-TR" sz="1200" b="1" dirty="0"/>
                        <a:t>60,700</a:t>
                      </a:r>
                    </a:p>
                  </a:txBody>
                  <a:tcPr marL="4495" marR="4495" marT="4495"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extLst>
                  <a:ext uri="{0D108BD9-81ED-4DB2-BD59-A6C34878D82A}">
                    <a16:rowId xmlns:a16="http://schemas.microsoft.com/office/drawing/2014/main" val="10019"/>
                  </a:ext>
                </a:extLst>
              </a:tr>
              <a:tr h="229135">
                <a:tc>
                  <a:txBody>
                    <a:bodyPr/>
                    <a:lstStyle/>
                    <a:p>
                      <a:pPr algn="ctr"/>
                      <a:r>
                        <a:rPr lang="tr-TR" sz="1200" dirty="0"/>
                        <a:t>25.10.2024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65.894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93.504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159.398</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1" dirty="0"/>
                        <a:t>60,900</a:t>
                      </a:r>
                    </a:p>
                  </a:txBody>
                  <a:tcPr marL="4494" marR="4494" marT="4494" marB="0" anchor="ctr">
                    <a:lnL w="6350">
                      <a:solidFill>
                        <a:srgbClr val="7F7F7F"/>
                      </a:solidFill>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00B0F0"/>
                    </a:solidFill>
                  </a:tcPr>
                </a:tc>
                <a:extLst>
                  <a:ext uri="{0D108BD9-81ED-4DB2-BD59-A6C34878D82A}">
                    <a16:rowId xmlns:a16="http://schemas.microsoft.com/office/drawing/2014/main" val="10020"/>
                  </a:ext>
                </a:extLst>
              </a:tr>
              <a:tr h="229135">
                <a:tc>
                  <a:txBody>
                    <a:bodyPr/>
                    <a:lstStyle/>
                    <a:p>
                      <a:pPr algn="ctr"/>
                      <a:r>
                        <a:rPr lang="tr-TR" sz="1200" dirty="0"/>
                        <a:t>01.11.2024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66.614</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93.005</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dirty="0"/>
                        <a:t>159.619</a:t>
                      </a:r>
                    </a:p>
                  </a:txBody>
                  <a:tcPr marL="4494" marR="4494" marT="4494" marB="0" anchor="ctr">
                    <a:lnL w="6350">
                      <a:solidFill>
                        <a:srgbClr val="7F7F7F"/>
                      </a:solidFill>
                    </a:lnL>
                    <a:lnR w="6350">
                      <a:solidFill>
                        <a:srgbClr val="7F7F7F"/>
                      </a:solidFill>
                    </a:lnR>
                    <a:lnT w="6350">
                      <a:solidFill>
                        <a:srgbClr val="7F7F7F"/>
                      </a:solidFill>
                    </a:lnT>
                    <a:lnB w="6350">
                      <a:solidFill>
                        <a:srgbClr val="7F7F7F"/>
                      </a:solidFill>
                    </a:lnB>
                    <a:solidFill>
                      <a:srgbClr val="00B0F0"/>
                    </a:solidFill>
                  </a:tcPr>
                </a:tc>
                <a:tc>
                  <a:txBody>
                    <a:bodyPr/>
                    <a:lstStyle/>
                    <a:p>
                      <a:pPr algn="ctr"/>
                      <a:r>
                        <a:rPr lang="tr-TR" sz="1200" b="1" dirty="0"/>
                        <a:t>61,200</a:t>
                      </a:r>
                    </a:p>
                  </a:txBody>
                  <a:tcPr marL="4494" marR="4494" marT="4494" marB="0" anchor="ctr">
                    <a:lnL w="6350">
                      <a:solidFill>
                        <a:srgbClr val="7F7F7F"/>
                      </a:solidFill>
                    </a:lnL>
                    <a:lnR w="19050">
                      <a:solidFill>
                        <a:srgbClr val="7F7F7F"/>
                      </a:solidFill>
                    </a:lnR>
                    <a:lnT w="6350">
                      <a:solidFill>
                        <a:srgbClr val="7F7F7F"/>
                      </a:solidFill>
                    </a:lnT>
                    <a:lnB w="6350">
                      <a:solidFill>
                        <a:srgbClr val="7F7F7F"/>
                      </a:solidFill>
                    </a:lnB>
                    <a:solidFill>
                      <a:srgbClr val="00B0F0"/>
                    </a:solidFill>
                  </a:tcPr>
                </a:tc>
                <a:extLst>
                  <a:ext uri="{0D108BD9-81ED-4DB2-BD59-A6C34878D82A}">
                    <a16:rowId xmlns:a16="http://schemas.microsoft.com/office/drawing/2014/main" val="10021"/>
                  </a:ext>
                </a:extLst>
              </a:tr>
              <a:tr h="229135">
                <a:tc>
                  <a:txBody>
                    <a:bodyPr/>
                    <a:lstStyle/>
                    <a:p>
                      <a:pPr algn="ctr"/>
                      <a:r>
                        <a:rPr lang="tr-TR" sz="1200" dirty="0"/>
                        <a:t>08.11.2024</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dirty="0"/>
                        <a:t>65.187</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dirty="0"/>
                        <a:t>92.121</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dirty="0"/>
                        <a:t>157.308</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b="1" dirty="0"/>
                        <a:t>60,700</a:t>
                      </a:r>
                    </a:p>
                  </a:txBody>
                  <a:tcPr marL="4494" marR="4494" marT="4494"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extLst>
                  <a:ext uri="{0D108BD9-81ED-4DB2-BD59-A6C34878D82A}">
                    <a16:rowId xmlns:a16="http://schemas.microsoft.com/office/drawing/2014/main" val="10023"/>
                  </a:ext>
                </a:extLst>
              </a:tr>
              <a:tr h="229135">
                <a:tc>
                  <a:txBody>
                    <a:bodyPr/>
                    <a:lstStyle/>
                    <a:p>
                      <a:pPr algn="ctr"/>
                      <a:r>
                        <a:rPr lang="tr-TR" sz="1200" dirty="0"/>
                        <a:t>15.11.2024</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dirty="0"/>
                        <a:t>62.594</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dirty="0"/>
                        <a:t>94.090</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dirty="0"/>
                        <a:t>156.684</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tc>
                  <a:txBody>
                    <a:bodyPr/>
                    <a:lstStyle/>
                    <a:p>
                      <a:pPr algn="ctr"/>
                      <a:r>
                        <a:rPr lang="tr-TR" sz="1200" b="1" dirty="0"/>
                        <a:t>59,300</a:t>
                      </a:r>
                    </a:p>
                  </a:txBody>
                  <a:tcPr marL="4494" marR="4494" marT="4494"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a:solidFill>
                        <a:srgbClr val="7F7F7F"/>
                      </a:solidFill>
                    </a:lnB>
                    <a:solidFill>
                      <a:srgbClr val="FFFF00"/>
                    </a:solidFill>
                  </a:tcPr>
                </a:tc>
                <a:extLst>
                  <a:ext uri="{0D108BD9-81ED-4DB2-BD59-A6C34878D82A}">
                    <a16:rowId xmlns:a16="http://schemas.microsoft.com/office/drawing/2014/main" val="10025"/>
                  </a:ext>
                </a:extLst>
              </a:tr>
              <a:tr h="229135">
                <a:tc>
                  <a:txBody>
                    <a:bodyPr/>
                    <a:lstStyle/>
                    <a:p>
                      <a:pPr algn="ctr"/>
                      <a:r>
                        <a:rPr lang="tr-TR" sz="1200" dirty="0"/>
                        <a:t>22.11.2024</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200" dirty="0"/>
                        <a:t>65.904</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200" dirty="0"/>
                        <a:t>90.735</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200" dirty="0"/>
                        <a:t>156.639</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200" b="1" dirty="0"/>
                        <a:t>60,800</a:t>
                      </a:r>
                    </a:p>
                  </a:txBody>
                  <a:tcPr marL="4494" marR="4494" marT="4494"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10026"/>
                  </a:ext>
                </a:extLst>
              </a:tr>
              <a:tr h="320584">
                <a:tc>
                  <a:txBody>
                    <a:bodyPr/>
                    <a:lstStyle/>
                    <a:p>
                      <a:pPr lvl="0" algn="ctr" rtl="0">
                        <a:buNone/>
                      </a:pPr>
                      <a:r>
                        <a:rPr lang="tr-TR" sz="1200" b="0" i="0" u="none" strike="noStrike" dirty="0">
                          <a:solidFill>
                            <a:srgbClr val="000000"/>
                          </a:solidFill>
                          <a:effectLst/>
                          <a:latin typeface="+mn-lt"/>
                        </a:rPr>
                        <a:t>29.11.2024</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lvl="0" algn="ctr" rtl="0">
                        <a:buNone/>
                      </a:pPr>
                      <a:r>
                        <a:rPr lang="tr-TR" sz="1200" b="0" i="0" u="none" strike="noStrike" dirty="0">
                          <a:solidFill>
                            <a:srgbClr val="000000"/>
                          </a:solidFill>
                          <a:effectLst/>
                          <a:latin typeface="+mn-lt"/>
                        </a:rPr>
                        <a:t>64.920</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lvl="0" algn="ctr" rtl="0">
                        <a:buNone/>
                      </a:pPr>
                      <a:r>
                        <a:rPr lang="tr-TR" sz="1200" b="0" i="0" u="none" strike="noStrike" dirty="0">
                          <a:solidFill>
                            <a:srgbClr val="000000"/>
                          </a:solidFill>
                          <a:effectLst/>
                          <a:latin typeface="+mn-lt"/>
                        </a:rPr>
                        <a:t>92.818</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lvl="0" algn="ctr" rtl="0">
                        <a:buNone/>
                      </a:pPr>
                      <a:r>
                        <a:rPr lang="tr-TR" sz="1200" b="0" i="0" u="none" strike="noStrike" dirty="0">
                          <a:solidFill>
                            <a:srgbClr val="000000"/>
                          </a:solidFill>
                          <a:effectLst/>
                          <a:latin typeface="+mn-lt"/>
                        </a:rPr>
                        <a:t>157.738</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200" b="1" dirty="0">
                          <a:latin typeface="+mj-lt"/>
                        </a:rPr>
                        <a:t>64,180</a:t>
                      </a:r>
                    </a:p>
                  </a:txBody>
                  <a:tcP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2305067689"/>
                  </a:ext>
                </a:extLst>
              </a:tr>
              <a:tr h="229135">
                <a:tc>
                  <a:txBody>
                    <a:bodyPr/>
                    <a:lstStyle/>
                    <a:p>
                      <a:pPr lvl="0" algn="ctr" rtl="0" fontAlgn="ctr">
                        <a:buNone/>
                      </a:pPr>
                      <a:r>
                        <a:rPr lang="tr-TR" sz="1200" b="0" i="0" u="none" strike="noStrike" dirty="0">
                          <a:solidFill>
                            <a:srgbClr val="000000"/>
                          </a:solidFill>
                          <a:effectLst/>
                          <a:latin typeface="+mn-lt"/>
                        </a:rPr>
                        <a:t>06.12.2024</a:t>
                      </a:r>
                    </a:p>
                  </a:txBody>
                  <a:tcPr marL="4494" marR="4494" marT="4494"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lvl="0" algn="ctr" rtl="0" fontAlgn="ctr">
                        <a:buNone/>
                      </a:pPr>
                      <a:r>
                        <a:rPr lang="tr-TR" sz="1200" dirty="0">
                          <a:effectLst/>
                        </a:rPr>
                        <a:t>64.379</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lvl="0" algn="ctr" rtl="0" fontAlgn="ctr">
                        <a:buNone/>
                      </a:pPr>
                      <a:r>
                        <a:rPr lang="tr-TR" sz="1200" dirty="0">
                          <a:effectLst/>
                        </a:rPr>
                        <a:t>95.011</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lvl="0" algn="ctr" rtl="0" fontAlgn="ctr">
                        <a:buNone/>
                      </a:pPr>
                      <a:r>
                        <a:rPr lang="tr-TR" sz="1200" b="0" i="0" u="none" strike="noStrike" dirty="0">
                          <a:solidFill>
                            <a:srgbClr val="000000"/>
                          </a:solidFill>
                          <a:effectLst/>
                          <a:latin typeface="+mn-lt"/>
                        </a:rPr>
                        <a:t>159.390</a:t>
                      </a:r>
                    </a:p>
                  </a:txBody>
                  <a:tcPr marL="4494" marR="4494" marT="4494"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lvl="0" algn="ctr" rtl="0" fontAlgn="ctr">
                        <a:buNone/>
                      </a:pPr>
                      <a:r>
                        <a:rPr lang="tr-TR" sz="1200" b="1" dirty="0">
                          <a:effectLst/>
                        </a:rPr>
                        <a:t>65,070</a:t>
                      </a:r>
                    </a:p>
                  </a:txBody>
                  <a:tcPr marL="4494" marR="4494" marT="4494"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270070189"/>
                  </a:ext>
                </a:extLst>
              </a:tr>
            </a:tbl>
          </a:graphicData>
        </a:graphic>
      </p:graphicFrame>
    </p:spTree>
    <p:extLst>
      <p:ext uri="{BB962C8B-B14F-4D97-AF65-F5344CB8AC3E}">
        <p14:creationId xmlns:p14="http://schemas.microsoft.com/office/powerpoint/2010/main" val="25919527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İçerik Yer Tutucusu"/>
          <p:cNvSpPr>
            <a:spLocks noGrp="1"/>
          </p:cNvSpPr>
          <p:nvPr>
            <p:ph idx="1"/>
          </p:nvPr>
        </p:nvSpPr>
        <p:spPr>
          <a:xfrm>
            <a:off x="102637" y="0"/>
            <a:ext cx="8879363" cy="6755363"/>
          </a:xfrm>
        </p:spPr>
        <p:style>
          <a:lnRef idx="2">
            <a:schemeClr val="dk1"/>
          </a:lnRef>
          <a:fillRef idx="1">
            <a:schemeClr val="lt1"/>
          </a:fillRef>
          <a:effectRef idx="0">
            <a:schemeClr val="dk1"/>
          </a:effectRef>
          <a:fontRef idx="minor">
            <a:schemeClr val="dk1"/>
          </a:fontRef>
        </p:style>
        <p:txBody>
          <a:bodyPr>
            <a:noAutofit/>
          </a:bodyPr>
          <a:lstStyle/>
          <a:p>
            <a:pPr marL="0" indent="0" algn="ctr">
              <a:spcBef>
                <a:spcPts val="0"/>
              </a:spcBef>
              <a:buNone/>
            </a:pPr>
            <a:r>
              <a:rPr lang="tr-TR" sz="1800" b="1" dirty="0">
                <a:latin typeface="Times New Roman" pitchFamily="18" charset="0"/>
                <a:cs typeface="Times New Roman" pitchFamily="18" charset="0"/>
              </a:rPr>
              <a:t>43-   MERKEZ BANKASI ALTIN VE DÖVİZ REZERVLERİ</a:t>
            </a:r>
          </a:p>
          <a:p>
            <a:pPr marL="0" indent="0" algn="ctr">
              <a:spcBef>
                <a:spcPts val="0"/>
              </a:spcBef>
              <a:buNone/>
            </a:pPr>
            <a:r>
              <a:rPr lang="tr-TR" sz="1800" b="1" dirty="0">
                <a:latin typeface="Times New Roman" pitchFamily="18" charset="0"/>
                <a:cs typeface="Times New Roman" pitchFamily="18" charset="0"/>
              </a:rPr>
              <a:t>         (Kaynak: 13 Haziran 2025  </a:t>
            </a:r>
            <a:r>
              <a:rPr lang="tr-TR" sz="1800" b="1" dirty="0">
                <a:hlinkClick r:id="rId3"/>
              </a:rPr>
              <a:t>www.tcmb.gov.tr</a:t>
            </a:r>
            <a:r>
              <a:rPr lang="tr-TR" sz="1800" b="1" dirty="0">
                <a:latin typeface="Times New Roman" pitchFamily="18" charset="0"/>
                <a:cs typeface="Times New Roman" pitchFamily="18" charset="0"/>
              </a:rPr>
              <a:t> )</a:t>
            </a:r>
            <a:endParaRPr lang="tr-TR" sz="1800" dirty="0">
              <a:latin typeface="Times New Roman" pitchFamily="18" charset="0"/>
              <a:cs typeface="Times New Roman" pitchFamily="18" charset="0"/>
            </a:endParaRPr>
          </a:p>
        </p:txBody>
      </p:sp>
      <p:graphicFrame>
        <p:nvGraphicFramePr>
          <p:cNvPr id="2" name="Tablo 1">
            <a:extLst>
              <a:ext uri="{FF2B5EF4-FFF2-40B4-BE49-F238E27FC236}">
                <a16:creationId xmlns:a16="http://schemas.microsoft.com/office/drawing/2014/main" id="{1A74123D-791E-B31F-8A08-E19D299029EE}"/>
              </a:ext>
            </a:extLst>
          </p:cNvPr>
          <p:cNvGraphicFramePr>
            <a:graphicFrameLocks noGrp="1"/>
          </p:cNvGraphicFramePr>
          <p:nvPr>
            <p:extLst>
              <p:ext uri="{D42A27DB-BD31-4B8C-83A1-F6EECF244321}">
                <p14:modId xmlns:p14="http://schemas.microsoft.com/office/powerpoint/2010/main" val="818014903"/>
              </p:ext>
            </p:extLst>
          </p:nvPr>
        </p:nvGraphicFramePr>
        <p:xfrm>
          <a:off x="102636" y="595225"/>
          <a:ext cx="8879362" cy="6160139"/>
        </p:xfrm>
        <a:graphic>
          <a:graphicData uri="http://schemas.openxmlformats.org/drawingml/2006/table">
            <a:tbl>
              <a:tblPr/>
              <a:tblGrid>
                <a:gridCol w="2115876">
                  <a:extLst>
                    <a:ext uri="{9D8B030D-6E8A-4147-A177-3AD203B41FA5}">
                      <a16:colId xmlns:a16="http://schemas.microsoft.com/office/drawing/2014/main" val="539291641"/>
                    </a:ext>
                  </a:extLst>
                </a:gridCol>
                <a:gridCol w="1952062">
                  <a:extLst>
                    <a:ext uri="{9D8B030D-6E8A-4147-A177-3AD203B41FA5}">
                      <a16:colId xmlns:a16="http://schemas.microsoft.com/office/drawing/2014/main" val="2249738151"/>
                    </a:ext>
                  </a:extLst>
                </a:gridCol>
                <a:gridCol w="1457041">
                  <a:extLst>
                    <a:ext uri="{9D8B030D-6E8A-4147-A177-3AD203B41FA5}">
                      <a16:colId xmlns:a16="http://schemas.microsoft.com/office/drawing/2014/main" val="2203422145"/>
                    </a:ext>
                  </a:extLst>
                </a:gridCol>
                <a:gridCol w="1693728">
                  <a:extLst>
                    <a:ext uri="{9D8B030D-6E8A-4147-A177-3AD203B41FA5}">
                      <a16:colId xmlns:a16="http://schemas.microsoft.com/office/drawing/2014/main" val="4158510841"/>
                    </a:ext>
                  </a:extLst>
                </a:gridCol>
                <a:gridCol w="1660655">
                  <a:extLst>
                    <a:ext uri="{9D8B030D-6E8A-4147-A177-3AD203B41FA5}">
                      <a16:colId xmlns:a16="http://schemas.microsoft.com/office/drawing/2014/main" val="3934684705"/>
                    </a:ext>
                  </a:extLst>
                </a:gridCol>
              </a:tblGrid>
              <a:tr h="242253">
                <a:tc gridSpan="5">
                  <a:txBody>
                    <a:bodyPr/>
                    <a:lstStyle/>
                    <a:p>
                      <a:pPr algn="ctr" rtl="0" fontAlgn="ctr"/>
                      <a:r>
                        <a:rPr lang="tr-TR" sz="1400" b="1" i="0" u="none" strike="noStrike" dirty="0">
                          <a:solidFill>
                            <a:srgbClr val="000000"/>
                          </a:solidFill>
                          <a:effectLst/>
                          <a:latin typeface="+mn-lt"/>
                        </a:rPr>
                        <a:t>24. MERKEZ BANKASI ALTIN VE DÖVİZ REZERVLERİ (MİLYON $)</a:t>
                      </a:r>
                    </a:p>
                  </a:txBody>
                  <a:tcPr marL="0" marR="0" marT="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614670586"/>
                  </a:ext>
                </a:extLst>
              </a:tr>
              <a:tr h="415290">
                <a:tc>
                  <a:txBody>
                    <a:bodyPr/>
                    <a:lstStyle/>
                    <a:p>
                      <a:pPr algn="ctr" rtl="0"/>
                      <a:r>
                        <a:rPr lang="tr-TR" sz="1200" b="1" i="0" u="none" strike="noStrike" dirty="0">
                          <a:solidFill>
                            <a:srgbClr val="000000"/>
                          </a:solidFill>
                          <a:effectLst/>
                          <a:latin typeface="+mn-lt"/>
                        </a:rPr>
                        <a:t>TARİH</a:t>
                      </a:r>
                      <a:r>
                        <a:rPr lang="tr-TR" sz="1200" b="1" i="0" u="none" strike="noStrike" dirty="0">
                          <a:solidFill>
                            <a:srgbClr val="000000"/>
                          </a:solidFill>
                          <a:latin typeface="+mn-lt"/>
                        </a:rPr>
                        <a:t>  </a:t>
                      </a:r>
                      <a:endParaRPr lang="tr-TR" sz="1200" b="1" i="0" u="none" strike="noStrike" dirty="0">
                        <a:solidFill>
                          <a:srgbClr val="000000"/>
                        </a:solidFill>
                        <a:effectLst/>
                        <a:latin typeface="+mn-lt"/>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a:r>
                        <a:rPr lang="tr-TR" sz="1200" b="1" i="0" u="none" strike="noStrike" dirty="0">
                          <a:solidFill>
                            <a:srgbClr val="000000"/>
                          </a:solidFill>
                          <a:effectLst/>
                          <a:latin typeface="+mn-lt"/>
                        </a:rPr>
                        <a:t>ALTIN REZERVLERİ</a:t>
                      </a:r>
                      <a:r>
                        <a:rPr lang="tr-TR" sz="1200" b="1" i="0" u="none" strike="noStrike" dirty="0">
                          <a:solidFill>
                            <a:srgbClr val="000000"/>
                          </a:solidFill>
                          <a:latin typeface="+mn-lt"/>
                        </a:rPr>
                        <a:t> </a:t>
                      </a:r>
                      <a:endParaRPr lang="tr-TR" sz="1200" b="1" i="0" u="none" strike="noStrike" dirty="0">
                        <a:solidFill>
                          <a:srgbClr val="000000"/>
                        </a:solidFill>
                        <a:effectLst/>
                        <a:latin typeface="+mn-lt"/>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a:r>
                        <a:rPr lang="tr-TR" sz="1200" b="1" i="0" u="none" strike="noStrike" dirty="0">
                          <a:solidFill>
                            <a:srgbClr val="000000"/>
                          </a:solidFill>
                          <a:effectLst/>
                          <a:latin typeface="+mn-lt"/>
                        </a:rPr>
                        <a:t>BRÜT DÖVİZ REZERVLERİ</a:t>
                      </a:r>
                      <a:r>
                        <a:rPr lang="tr-TR" sz="1200" b="1" i="0" u="none" strike="noStrike" dirty="0">
                          <a:solidFill>
                            <a:srgbClr val="000000"/>
                          </a:solidFill>
                          <a:latin typeface="+mn-lt"/>
                        </a:rPr>
                        <a:t> </a:t>
                      </a:r>
                      <a:endParaRPr lang="tr-TR" sz="1200" b="1" i="0" u="none" strike="noStrike" dirty="0">
                        <a:solidFill>
                          <a:srgbClr val="000000"/>
                        </a:solidFill>
                        <a:effectLst/>
                        <a:latin typeface="+mn-lt"/>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200" b="1" i="0" u="none" strike="noStrike" dirty="0">
                          <a:solidFill>
                            <a:srgbClr val="000000"/>
                          </a:solidFill>
                          <a:effectLst/>
                          <a:latin typeface="+mn-lt"/>
                        </a:rPr>
                        <a:t>TOPLAM REZERVLER</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fontAlgn="ctr"/>
                      <a:r>
                        <a:rPr lang="tr-TR" sz="1200" b="1" i="0" u="none" strike="noStrike" dirty="0">
                          <a:solidFill>
                            <a:srgbClr val="000000"/>
                          </a:solidFill>
                          <a:effectLst/>
                          <a:latin typeface="+mn-lt"/>
                        </a:rPr>
                        <a:t>NET DÖVİZ REZERVİ</a:t>
                      </a:r>
                    </a:p>
                  </a:txBody>
                  <a:tcPr marL="0" marR="0" marT="0"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930972647"/>
                  </a:ext>
                </a:extLst>
              </a:tr>
              <a:tr h="242253">
                <a:tc>
                  <a:txBody>
                    <a:bodyPr/>
                    <a:lstStyle/>
                    <a:p>
                      <a:pPr algn="ctr"/>
                      <a:r>
                        <a:rPr lang="tr-TR" sz="1400" dirty="0"/>
                        <a:t>13.12.2024</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65.307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98.175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163.482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b="1" dirty="0"/>
                        <a:t>65,480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2706109985"/>
                  </a:ext>
                </a:extLst>
              </a:tr>
              <a:tr h="242253">
                <a:tc>
                  <a:txBody>
                    <a:bodyPr/>
                    <a:lstStyle/>
                    <a:p>
                      <a:pPr algn="ctr"/>
                      <a:r>
                        <a:rPr lang="tr-TR" sz="1400" dirty="0"/>
                        <a:t>20.12.2024</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63.806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92.388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156.194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b="1" dirty="0"/>
                        <a:t>61,810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1893471464"/>
                  </a:ext>
                </a:extLst>
              </a:tr>
              <a:tr h="242253">
                <a:tc>
                  <a:txBody>
                    <a:bodyPr/>
                    <a:lstStyle/>
                    <a:p>
                      <a:pPr algn="ctr"/>
                      <a:r>
                        <a:rPr lang="tr-TR" sz="1400" dirty="0"/>
                        <a:t>27.12.2024</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64.319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90.738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155.057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b="1" dirty="0"/>
                        <a:t>63,620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2532583294"/>
                  </a:ext>
                </a:extLst>
              </a:tr>
              <a:tr h="242253">
                <a:tc>
                  <a:txBody>
                    <a:bodyPr/>
                    <a:lstStyle/>
                    <a:p>
                      <a:pPr algn="ctr"/>
                      <a:r>
                        <a:rPr lang="tr-TR" sz="1400" dirty="0"/>
                        <a:t>03.01.2025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65.345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92.588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157.933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b="1" dirty="0"/>
                        <a:t>67,670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2584258258"/>
                  </a:ext>
                </a:extLst>
              </a:tr>
              <a:tr h="242253">
                <a:tc>
                  <a:txBody>
                    <a:bodyPr/>
                    <a:lstStyle/>
                    <a:p>
                      <a:pPr algn="ctr"/>
                      <a:r>
                        <a:rPr lang="tr-TR" sz="1400" dirty="0"/>
                        <a:t>10.01.2025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66.021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94.426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160.447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b="1" dirty="0"/>
                        <a:t>70,010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105426789"/>
                  </a:ext>
                </a:extLst>
              </a:tr>
              <a:tr h="242253">
                <a:tc>
                  <a:txBody>
                    <a:bodyPr/>
                    <a:lstStyle/>
                    <a:p>
                      <a:pPr algn="ctr"/>
                      <a:r>
                        <a:rPr lang="tr-TR" sz="1400" dirty="0"/>
                        <a:t>17.01.2025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66.511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96.791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163.303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b="1" dirty="0"/>
                        <a:t>71,470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4178641877"/>
                  </a:ext>
                </a:extLst>
              </a:tr>
              <a:tr h="242253">
                <a:tc>
                  <a:txBody>
                    <a:bodyPr/>
                    <a:lstStyle/>
                    <a:p>
                      <a:pPr algn="ctr"/>
                      <a:r>
                        <a:rPr lang="tr-TR" sz="1400" dirty="0"/>
                        <a:t>24.01.2025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68.232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99.328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167.560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b="1" dirty="0"/>
                        <a:t>73,700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4138906515"/>
                  </a:ext>
                </a:extLst>
              </a:tr>
              <a:tr h="242253">
                <a:tc>
                  <a:txBody>
                    <a:bodyPr/>
                    <a:lstStyle/>
                    <a:p>
                      <a:pPr algn="ctr"/>
                      <a:r>
                        <a:rPr lang="tr-TR" sz="1400" dirty="0"/>
                        <a:t>31.01.2025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68.664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97.311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165.975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b="1" dirty="0"/>
                        <a:t>71,730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2280573300"/>
                  </a:ext>
                </a:extLst>
              </a:tr>
              <a:tr h="242253">
                <a:tc>
                  <a:txBody>
                    <a:bodyPr/>
                    <a:lstStyle/>
                    <a:p>
                      <a:pPr algn="ctr"/>
                      <a:r>
                        <a:rPr lang="tr-TR" sz="1400" dirty="0"/>
                        <a:t>07.02.2025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70.563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96.929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dirty="0"/>
                        <a:t>167.492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400" b="1" dirty="0"/>
                        <a:t>72,330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1158195652"/>
                  </a:ext>
                </a:extLst>
              </a:tr>
              <a:tr h="242253">
                <a:tc>
                  <a:txBody>
                    <a:bodyPr/>
                    <a:lstStyle/>
                    <a:p>
                      <a:pPr algn="ctr"/>
                      <a:r>
                        <a:rPr lang="tr-TR" sz="1400" b="1" dirty="0"/>
                        <a:t>14.02.2025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tc>
                  <a:txBody>
                    <a:bodyPr/>
                    <a:lstStyle/>
                    <a:p>
                      <a:pPr algn="ctr"/>
                      <a:r>
                        <a:rPr lang="tr-TR" sz="1400" b="1" dirty="0"/>
                        <a:t>72.475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tc>
                  <a:txBody>
                    <a:bodyPr/>
                    <a:lstStyle/>
                    <a:p>
                      <a:pPr algn="ctr"/>
                      <a:r>
                        <a:rPr lang="tr-TR" sz="1400" b="1" dirty="0"/>
                        <a:t>100.677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tc>
                  <a:txBody>
                    <a:bodyPr/>
                    <a:lstStyle/>
                    <a:p>
                      <a:pPr algn="ctr"/>
                      <a:r>
                        <a:rPr lang="tr-TR" sz="1400" b="1" dirty="0"/>
                        <a:t>173.152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tc>
                  <a:txBody>
                    <a:bodyPr/>
                    <a:lstStyle/>
                    <a:p>
                      <a:pPr algn="ctr"/>
                      <a:r>
                        <a:rPr lang="tr-TR" sz="1400" b="1" dirty="0"/>
                        <a:t>78,160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92D050"/>
                    </a:solidFill>
                  </a:tcPr>
                </a:tc>
                <a:extLst>
                  <a:ext uri="{0D108BD9-81ED-4DB2-BD59-A6C34878D82A}">
                    <a16:rowId xmlns:a16="http://schemas.microsoft.com/office/drawing/2014/main" val="232528944"/>
                  </a:ext>
                </a:extLst>
              </a:tr>
              <a:tr h="242253">
                <a:tc>
                  <a:txBody>
                    <a:bodyPr/>
                    <a:lstStyle/>
                    <a:p>
                      <a:pPr algn="ctr"/>
                      <a:r>
                        <a:rPr lang="tr-TR" sz="1400" dirty="0"/>
                        <a:t>21.02.2025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72.297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97.698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169.995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b="1" dirty="0"/>
                        <a:t>71,980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3110668735"/>
                  </a:ext>
                </a:extLst>
              </a:tr>
              <a:tr h="242253">
                <a:tc>
                  <a:txBody>
                    <a:bodyPr/>
                    <a:lstStyle/>
                    <a:p>
                      <a:pPr algn="ctr"/>
                      <a:r>
                        <a:rPr lang="tr-TR" sz="1400" dirty="0"/>
                        <a:t>28.02.2025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70.659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94.757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dirty="0"/>
                        <a:t>165.417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400" b="1" dirty="0"/>
                        <a:t>68,390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606743210"/>
                  </a:ext>
                </a:extLst>
              </a:tr>
              <a:tr h="259556">
                <a:tc>
                  <a:txBody>
                    <a:bodyPr/>
                    <a:lstStyle/>
                    <a:p>
                      <a:pPr algn="ctr"/>
                      <a:r>
                        <a:rPr lang="tr-TR" sz="1500" b="1" dirty="0"/>
                        <a:t>07.03.2025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500" dirty="0"/>
                        <a:t>72.113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500" dirty="0"/>
                        <a:t>97.802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500" dirty="0"/>
                        <a:t>169.915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500" b="1" dirty="0"/>
                        <a:t>74,260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3632077323"/>
                  </a:ext>
                </a:extLst>
              </a:tr>
              <a:tr h="259556">
                <a:tc>
                  <a:txBody>
                    <a:bodyPr/>
                    <a:lstStyle/>
                    <a:p>
                      <a:pPr algn="ctr"/>
                      <a:r>
                        <a:rPr lang="tr-TR" sz="1500" b="1" dirty="0"/>
                        <a:t>14.03.2025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dirty="0"/>
                        <a:t>74.013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dirty="0"/>
                        <a:t>97.069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dirty="0"/>
                        <a:t>171.082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1" dirty="0"/>
                        <a:t>73,900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1800317326"/>
                  </a:ext>
                </a:extLst>
              </a:tr>
              <a:tr h="259556">
                <a:tc>
                  <a:txBody>
                    <a:bodyPr/>
                    <a:lstStyle/>
                    <a:p>
                      <a:pPr algn="ctr"/>
                      <a:r>
                        <a:rPr lang="tr-TR" sz="1500" b="1" dirty="0"/>
                        <a:t>21.03.2025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dirty="0"/>
                        <a:t>74.786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dirty="0"/>
                        <a:t>88.328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dirty="0"/>
                        <a:t>163.114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1" dirty="0"/>
                        <a:t>62,100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764548986"/>
                  </a:ext>
                </a:extLst>
              </a:tr>
              <a:tr h="259556">
                <a:tc>
                  <a:txBody>
                    <a:bodyPr/>
                    <a:lstStyle/>
                    <a:p>
                      <a:pPr algn="ctr"/>
                      <a:r>
                        <a:rPr lang="tr-TR" sz="1500" b="1" dirty="0"/>
                        <a:t>28.03.2025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75.902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80.609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156.511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1" dirty="0"/>
                        <a:t>56,080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860199290"/>
                  </a:ext>
                </a:extLst>
              </a:tr>
              <a:tr h="259556">
                <a:tc>
                  <a:txBody>
                    <a:bodyPr/>
                    <a:lstStyle/>
                    <a:p>
                      <a:pPr algn="ctr"/>
                      <a:r>
                        <a:rPr lang="tr-TR" sz="1500" b="1" dirty="0"/>
                        <a:t>5.04.2025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76.422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77.838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154.261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1" dirty="0"/>
                        <a:t>48,700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2683560494"/>
                  </a:ext>
                </a:extLst>
              </a:tr>
              <a:tr h="259556">
                <a:tc>
                  <a:txBody>
                    <a:bodyPr/>
                    <a:lstStyle/>
                    <a:p>
                      <a:pPr algn="ctr"/>
                      <a:r>
                        <a:rPr lang="tr-TR" sz="1500" b="1" dirty="0"/>
                        <a:t>11.04.2025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79.482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68.007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147.488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1" dirty="0"/>
                        <a:t>38,870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2033482428"/>
                  </a:ext>
                </a:extLst>
              </a:tr>
              <a:tr h="259556">
                <a:tc>
                  <a:txBody>
                    <a:bodyPr/>
                    <a:lstStyle/>
                    <a:p>
                      <a:pPr algn="ctr"/>
                      <a:r>
                        <a:rPr lang="tr-TR" sz="1500" b="1" dirty="0"/>
                        <a:t>18.04.2025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82.252</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64.305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146.557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1" dirty="0"/>
                        <a:t>38,630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2758344790"/>
                  </a:ext>
                </a:extLst>
              </a:tr>
              <a:tr h="259556">
                <a:tc>
                  <a:txBody>
                    <a:bodyPr/>
                    <a:lstStyle/>
                    <a:p>
                      <a:pPr algn="ctr"/>
                      <a:r>
                        <a:rPr lang="tr-TR" sz="1500" b="1" dirty="0"/>
                        <a:t>25.04.2025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81.800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59.250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dirty="0"/>
                        <a:t>141.051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1" dirty="0"/>
                        <a:t>35,010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482544102"/>
                  </a:ext>
                </a:extLst>
              </a:tr>
              <a:tr h="259556">
                <a:tc>
                  <a:txBody>
                    <a:bodyPr/>
                    <a:lstStyle/>
                    <a:p>
                      <a:pPr algn="ctr"/>
                      <a:r>
                        <a:rPr lang="tr-TR" sz="1500" b="1"/>
                        <a:t>02.05.2025</a:t>
                      </a:r>
                      <a:endParaRPr lang="tr-TR" sz="15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a:t>80.955</a:t>
                      </a:r>
                      <a:endParaRPr lang="tr-TR" sz="15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a:t>57.577</a:t>
                      </a:r>
                      <a:endParaRPr lang="tr-TR" sz="15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0"/>
                        <a:t>138.532</a:t>
                      </a:r>
                      <a:endParaRPr lang="tr-TR" sz="15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500" b="1" dirty="0"/>
                        <a:t>32,790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731310077"/>
                  </a:ext>
                </a:extLst>
              </a:tr>
              <a:tr h="259556">
                <a:tc>
                  <a:txBody>
                    <a:bodyPr/>
                    <a:lstStyle/>
                    <a:p>
                      <a:pPr algn="ctr"/>
                      <a:r>
                        <a:rPr lang="tr-TR" sz="1500" b="1" dirty="0"/>
                        <a:t>09.05.2025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500" b="0"/>
                        <a:t>83.121</a:t>
                      </a:r>
                      <a:endParaRPr lang="tr-TR" sz="15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500" b="0"/>
                        <a:t>61.222</a:t>
                      </a:r>
                      <a:endParaRPr lang="tr-TR" sz="15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500" b="0"/>
                        <a:t>144.343</a:t>
                      </a:r>
                      <a:endParaRPr lang="tr-TR" sz="15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500" b="1" dirty="0"/>
                        <a:t>37,590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1173018854"/>
                  </a:ext>
                </a:extLst>
              </a:tr>
            </a:tbl>
          </a:graphicData>
        </a:graphic>
      </p:graphicFrame>
    </p:spTree>
    <p:extLst>
      <p:ext uri="{BB962C8B-B14F-4D97-AF65-F5344CB8AC3E}">
        <p14:creationId xmlns:p14="http://schemas.microsoft.com/office/powerpoint/2010/main" val="33759768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C42D-17C9-E72A-A680-0545DB11A9F7}"/>
            </a:ext>
          </a:extLst>
        </p:cNvPr>
        <p:cNvGrpSpPr/>
        <p:nvPr/>
      </p:nvGrpSpPr>
      <p:grpSpPr>
        <a:xfrm>
          <a:off x="0" y="0"/>
          <a:ext cx="0" cy="0"/>
          <a:chOff x="0" y="0"/>
          <a:chExt cx="0" cy="0"/>
        </a:xfrm>
      </p:grpSpPr>
      <p:sp>
        <p:nvSpPr>
          <p:cNvPr id="5" name="4 İçerik Yer Tutucusu">
            <a:extLst>
              <a:ext uri="{FF2B5EF4-FFF2-40B4-BE49-F238E27FC236}">
                <a16:creationId xmlns:a16="http://schemas.microsoft.com/office/drawing/2014/main" id="{62FC5B68-D7E9-C15C-F80A-D57A161E26DF}"/>
              </a:ext>
            </a:extLst>
          </p:cNvPr>
          <p:cNvSpPr>
            <a:spLocks noGrp="1"/>
          </p:cNvSpPr>
          <p:nvPr>
            <p:ph idx="1"/>
          </p:nvPr>
        </p:nvSpPr>
        <p:spPr>
          <a:xfrm>
            <a:off x="102637" y="0"/>
            <a:ext cx="8879363" cy="6755363"/>
          </a:xfrm>
        </p:spPr>
        <p:style>
          <a:lnRef idx="2">
            <a:schemeClr val="dk1"/>
          </a:lnRef>
          <a:fillRef idx="1">
            <a:schemeClr val="lt1"/>
          </a:fillRef>
          <a:effectRef idx="0">
            <a:schemeClr val="dk1"/>
          </a:effectRef>
          <a:fontRef idx="minor">
            <a:schemeClr val="dk1"/>
          </a:fontRef>
        </p:style>
        <p:txBody>
          <a:bodyPr>
            <a:noAutofit/>
          </a:bodyPr>
          <a:lstStyle/>
          <a:p>
            <a:pPr marL="0" indent="0" algn="ctr">
              <a:spcBef>
                <a:spcPts val="0"/>
              </a:spcBef>
              <a:buNone/>
            </a:pPr>
            <a:r>
              <a:rPr lang="tr-TR" sz="1800" b="1" dirty="0">
                <a:latin typeface="Times New Roman" pitchFamily="18" charset="0"/>
                <a:cs typeface="Times New Roman" pitchFamily="18" charset="0"/>
              </a:rPr>
              <a:t>44-   MERKEZ BANKASI ALTIN VE DÖVİZ REZERVLERİ</a:t>
            </a:r>
          </a:p>
          <a:p>
            <a:pPr marL="0" indent="0" algn="ctr">
              <a:spcBef>
                <a:spcPts val="0"/>
              </a:spcBef>
              <a:buNone/>
            </a:pPr>
            <a:r>
              <a:rPr lang="tr-TR" sz="1800" b="1" dirty="0">
                <a:latin typeface="Times New Roman" pitchFamily="18" charset="0"/>
                <a:cs typeface="Times New Roman" pitchFamily="18" charset="0"/>
              </a:rPr>
              <a:t>         (Kaynak: 3 Temmuz 2025  </a:t>
            </a:r>
            <a:r>
              <a:rPr lang="tr-TR" sz="1800" b="1" dirty="0">
                <a:hlinkClick r:id="rId3"/>
              </a:rPr>
              <a:t>www.tcmb.gov.tr</a:t>
            </a:r>
            <a:r>
              <a:rPr lang="tr-TR" sz="1800" b="1" dirty="0">
                <a:latin typeface="Times New Roman" pitchFamily="18" charset="0"/>
                <a:cs typeface="Times New Roman" pitchFamily="18" charset="0"/>
              </a:rPr>
              <a:t> )</a:t>
            </a:r>
            <a:endParaRPr lang="tr-TR" sz="1800" dirty="0">
              <a:latin typeface="Times New Roman" pitchFamily="18" charset="0"/>
              <a:cs typeface="Times New Roman" pitchFamily="18" charset="0"/>
            </a:endParaRPr>
          </a:p>
        </p:txBody>
      </p:sp>
      <p:graphicFrame>
        <p:nvGraphicFramePr>
          <p:cNvPr id="2" name="Tablo 1">
            <a:extLst>
              <a:ext uri="{FF2B5EF4-FFF2-40B4-BE49-F238E27FC236}">
                <a16:creationId xmlns:a16="http://schemas.microsoft.com/office/drawing/2014/main" id="{E6BF4419-EE49-27B1-6E81-233796D9A8E3}"/>
              </a:ext>
            </a:extLst>
          </p:cNvPr>
          <p:cNvGraphicFramePr>
            <a:graphicFrameLocks noGrp="1"/>
          </p:cNvGraphicFramePr>
          <p:nvPr>
            <p:extLst>
              <p:ext uri="{D42A27DB-BD31-4B8C-83A1-F6EECF244321}">
                <p14:modId xmlns:p14="http://schemas.microsoft.com/office/powerpoint/2010/main" val="2621982471"/>
              </p:ext>
            </p:extLst>
          </p:nvPr>
        </p:nvGraphicFramePr>
        <p:xfrm>
          <a:off x="102636" y="595226"/>
          <a:ext cx="8879362" cy="6659880"/>
        </p:xfrm>
        <a:graphic>
          <a:graphicData uri="http://schemas.openxmlformats.org/drawingml/2006/table">
            <a:tbl>
              <a:tblPr/>
              <a:tblGrid>
                <a:gridCol w="2115876">
                  <a:extLst>
                    <a:ext uri="{9D8B030D-6E8A-4147-A177-3AD203B41FA5}">
                      <a16:colId xmlns:a16="http://schemas.microsoft.com/office/drawing/2014/main" val="539291641"/>
                    </a:ext>
                  </a:extLst>
                </a:gridCol>
                <a:gridCol w="1952062">
                  <a:extLst>
                    <a:ext uri="{9D8B030D-6E8A-4147-A177-3AD203B41FA5}">
                      <a16:colId xmlns:a16="http://schemas.microsoft.com/office/drawing/2014/main" val="2249738151"/>
                    </a:ext>
                  </a:extLst>
                </a:gridCol>
                <a:gridCol w="1457041">
                  <a:extLst>
                    <a:ext uri="{9D8B030D-6E8A-4147-A177-3AD203B41FA5}">
                      <a16:colId xmlns:a16="http://schemas.microsoft.com/office/drawing/2014/main" val="2203422145"/>
                    </a:ext>
                  </a:extLst>
                </a:gridCol>
                <a:gridCol w="1693728">
                  <a:extLst>
                    <a:ext uri="{9D8B030D-6E8A-4147-A177-3AD203B41FA5}">
                      <a16:colId xmlns:a16="http://schemas.microsoft.com/office/drawing/2014/main" val="4158510841"/>
                    </a:ext>
                  </a:extLst>
                </a:gridCol>
                <a:gridCol w="1660655">
                  <a:extLst>
                    <a:ext uri="{9D8B030D-6E8A-4147-A177-3AD203B41FA5}">
                      <a16:colId xmlns:a16="http://schemas.microsoft.com/office/drawing/2014/main" val="3934684705"/>
                    </a:ext>
                  </a:extLst>
                </a:gridCol>
              </a:tblGrid>
              <a:tr h="203810">
                <a:tc gridSpan="5">
                  <a:txBody>
                    <a:bodyPr/>
                    <a:lstStyle/>
                    <a:p>
                      <a:pPr algn="ctr" rtl="0" fontAlgn="ctr"/>
                      <a:r>
                        <a:rPr lang="tr-TR" sz="1400" b="1" i="0" u="none" strike="noStrike" dirty="0">
                          <a:solidFill>
                            <a:srgbClr val="000000"/>
                          </a:solidFill>
                          <a:effectLst/>
                          <a:latin typeface="+mn-lt"/>
                        </a:rPr>
                        <a:t>24. MERKEZ BANKASI ALTIN VE DÖVİZ REZERVLERİ (MİLYON $)</a:t>
                      </a:r>
                    </a:p>
                  </a:txBody>
                  <a:tcPr marL="0" marR="0" marT="0" marB="0" anchor="ctr">
                    <a:lnL w="190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190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614670586"/>
                  </a:ext>
                </a:extLst>
              </a:tr>
              <a:tr h="349389">
                <a:tc>
                  <a:txBody>
                    <a:bodyPr/>
                    <a:lstStyle/>
                    <a:p>
                      <a:pPr algn="ctr" rtl="0"/>
                      <a:r>
                        <a:rPr lang="tr-TR" sz="1200" b="1" i="0" u="none" strike="noStrike" dirty="0">
                          <a:solidFill>
                            <a:srgbClr val="000000"/>
                          </a:solidFill>
                          <a:effectLst/>
                          <a:latin typeface="+mn-lt"/>
                        </a:rPr>
                        <a:t>TARİH</a:t>
                      </a:r>
                      <a:r>
                        <a:rPr lang="tr-TR" sz="1200" b="1" i="0" u="none" strike="noStrike" dirty="0">
                          <a:solidFill>
                            <a:srgbClr val="000000"/>
                          </a:solidFill>
                          <a:latin typeface="+mn-lt"/>
                        </a:rPr>
                        <a:t>  </a:t>
                      </a:r>
                      <a:endParaRPr lang="tr-TR" sz="1200" b="1" i="0" u="none" strike="noStrike" dirty="0">
                        <a:solidFill>
                          <a:srgbClr val="000000"/>
                        </a:solidFill>
                        <a:effectLst/>
                        <a:latin typeface="+mn-lt"/>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a:r>
                        <a:rPr lang="tr-TR" sz="1200" b="1" i="0" u="none" strike="noStrike" dirty="0">
                          <a:solidFill>
                            <a:srgbClr val="000000"/>
                          </a:solidFill>
                          <a:effectLst/>
                          <a:latin typeface="+mn-lt"/>
                        </a:rPr>
                        <a:t>ALTIN REZERVLERİ</a:t>
                      </a:r>
                      <a:r>
                        <a:rPr lang="tr-TR" sz="1200" b="1" i="0" u="none" strike="noStrike" dirty="0">
                          <a:solidFill>
                            <a:srgbClr val="000000"/>
                          </a:solidFill>
                          <a:latin typeface="+mn-lt"/>
                        </a:rPr>
                        <a:t> </a:t>
                      </a:r>
                      <a:endParaRPr lang="tr-TR" sz="1200" b="1" i="0" u="none" strike="noStrike" dirty="0">
                        <a:solidFill>
                          <a:srgbClr val="000000"/>
                        </a:solidFill>
                        <a:effectLst/>
                        <a:latin typeface="+mn-lt"/>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a:r>
                        <a:rPr lang="tr-TR" sz="1200" b="1" i="0" u="none" strike="noStrike" dirty="0">
                          <a:solidFill>
                            <a:srgbClr val="000000"/>
                          </a:solidFill>
                          <a:effectLst/>
                          <a:latin typeface="+mn-lt"/>
                        </a:rPr>
                        <a:t>BRÜT DÖVİZ REZERVLERİ</a:t>
                      </a:r>
                      <a:r>
                        <a:rPr lang="tr-TR" sz="1200" b="1" i="0" u="none" strike="noStrike" dirty="0">
                          <a:solidFill>
                            <a:srgbClr val="000000"/>
                          </a:solidFill>
                          <a:latin typeface="+mn-lt"/>
                        </a:rPr>
                        <a:t> </a:t>
                      </a:r>
                      <a:endParaRPr lang="tr-TR" sz="1200" b="1" i="0" u="none" strike="noStrike" dirty="0">
                        <a:solidFill>
                          <a:srgbClr val="000000"/>
                        </a:solidFill>
                        <a:effectLst/>
                        <a:latin typeface="+mn-lt"/>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rtl="0" fontAlgn="ctr"/>
                      <a:r>
                        <a:rPr lang="tr-TR" sz="1200" b="1" i="0" u="none" strike="noStrike" dirty="0">
                          <a:solidFill>
                            <a:srgbClr val="000000"/>
                          </a:solidFill>
                          <a:effectLst/>
                          <a:latin typeface="+mn-lt"/>
                        </a:rPr>
                        <a:t>TOPLAM REZERVLER</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2DCDB"/>
                    </a:solidFill>
                  </a:tcPr>
                </a:tc>
                <a:tc>
                  <a:txBody>
                    <a:bodyPr/>
                    <a:lstStyle/>
                    <a:p>
                      <a:pPr algn="ctr" rtl="0" fontAlgn="ctr"/>
                      <a:r>
                        <a:rPr lang="tr-TR" sz="1200" b="1" i="0" u="none" strike="noStrike" dirty="0">
                          <a:solidFill>
                            <a:srgbClr val="000000"/>
                          </a:solidFill>
                          <a:effectLst/>
                          <a:latin typeface="+mn-lt"/>
                        </a:rPr>
                        <a:t>NET DÖVİZ REZERVİ</a:t>
                      </a:r>
                    </a:p>
                  </a:txBody>
                  <a:tcPr marL="0" marR="0" marT="0" marB="0" anchor="ctr">
                    <a:lnL w="6350" cap="flat" cmpd="sng" algn="ctr">
                      <a:solidFill>
                        <a:srgbClr val="7F7F7F"/>
                      </a:solidFill>
                      <a:prstDash val="solid"/>
                      <a:round/>
                      <a:headEnd type="none" w="med" len="med"/>
                      <a:tailEnd type="none" w="med" len="med"/>
                    </a:lnL>
                    <a:lnR w="190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930972647"/>
                  </a:ext>
                </a:extLst>
              </a:tr>
              <a:tr h="218368">
                <a:tc>
                  <a:txBody>
                    <a:bodyPr/>
                    <a:lstStyle/>
                    <a:p>
                      <a:pPr algn="ctr"/>
                      <a:r>
                        <a:rPr lang="tr-TR" sz="1600" b="1" dirty="0"/>
                        <a:t>16.05.2025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80.256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65.401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145.657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1" dirty="0"/>
                        <a:t>39,990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2706109985"/>
                  </a:ext>
                </a:extLst>
              </a:tr>
              <a:tr h="218368">
                <a:tc>
                  <a:txBody>
                    <a:bodyPr/>
                    <a:lstStyle/>
                    <a:p>
                      <a:pPr algn="ctr"/>
                      <a:r>
                        <a:rPr lang="tr-TR" sz="1600" b="1" dirty="0"/>
                        <a:t>23.05.2025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84.019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69.090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153.110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1" dirty="0"/>
                        <a:t>47,970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1893471464"/>
                  </a:ext>
                </a:extLst>
              </a:tr>
              <a:tr h="218368">
                <a:tc>
                  <a:txBody>
                    <a:bodyPr/>
                    <a:lstStyle/>
                    <a:p>
                      <a:pPr algn="ctr"/>
                      <a:r>
                        <a:rPr lang="tr-TR" sz="1600" b="1" dirty="0"/>
                        <a:t>30.05.2025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83.164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70.026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153.190</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1" dirty="0"/>
                        <a:t>49,370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2532583294"/>
                  </a:ext>
                </a:extLst>
              </a:tr>
              <a:tr h="218368">
                <a:tc>
                  <a:txBody>
                    <a:bodyPr/>
                    <a:lstStyle/>
                    <a:p>
                      <a:pPr algn="ctr"/>
                      <a:r>
                        <a:rPr lang="tr-TR" sz="1600" b="1" dirty="0"/>
                        <a:t>06.06.2025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85.573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70.306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155.879</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1" dirty="0"/>
                        <a:t>52,180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2584258258"/>
                  </a:ext>
                </a:extLst>
              </a:tr>
              <a:tr h="218368">
                <a:tc>
                  <a:txBody>
                    <a:bodyPr/>
                    <a:lstStyle/>
                    <a:p>
                      <a:pPr algn="ctr"/>
                      <a:r>
                        <a:rPr lang="tr-TR" sz="1600" b="1" dirty="0"/>
                        <a:t>13.06.2025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86.543</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72.744</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0" dirty="0"/>
                        <a:t>159.288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r>
                        <a:rPr lang="tr-TR" sz="1600" b="1" dirty="0"/>
                        <a:t>54,800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105426789"/>
                  </a:ext>
                </a:extLst>
              </a:tr>
              <a:tr h="218368">
                <a:tc>
                  <a:txBody>
                    <a:bodyPr/>
                    <a:lstStyle/>
                    <a:p>
                      <a:pPr algn="ctr"/>
                      <a:r>
                        <a:rPr lang="tr-TR" sz="1600" b="1" dirty="0"/>
                        <a:t>20.06.2025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600" b="0" dirty="0"/>
                        <a:t>85.001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600" b="0" dirty="0"/>
                        <a:t>70.697</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600" b="0" dirty="0"/>
                        <a:t>155.698</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600" b="1" dirty="0"/>
                        <a:t>48,130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4178641877"/>
                  </a:ext>
                </a:extLst>
              </a:tr>
              <a:tr h="218368">
                <a:tc>
                  <a:txBody>
                    <a:bodyPr/>
                    <a:lstStyle/>
                    <a:p>
                      <a:pPr algn="ctr"/>
                      <a:r>
                        <a:rPr lang="tr-TR" sz="1600" b="1" dirty="0"/>
                        <a:t>27.06.2025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600" b="1" dirty="0"/>
                        <a:t>83.316</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600" b="1" dirty="0"/>
                        <a:t>71.095</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600" b="1" dirty="0"/>
                        <a:t>154.411</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a:r>
                        <a:rPr lang="tr-TR" sz="1600" b="1" dirty="0"/>
                        <a:t>46,370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val="4138906515"/>
                  </a:ext>
                </a:extLst>
              </a:tr>
              <a:tr h="218368">
                <a:tc>
                  <a:txBody>
                    <a:bodyPr/>
                    <a:lstStyle/>
                    <a:p>
                      <a:pPr algn="ctr"/>
                      <a:r>
                        <a:rPr lang="tr-TR" sz="1600" b="1" dirty="0"/>
                        <a:t>2.07.2025</a:t>
                      </a:r>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r>
                        <a:rPr lang="tr-TR" sz="1600" b="1" dirty="0"/>
                        <a:t>56,200</a:t>
                      </a:r>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00B0F0"/>
                    </a:solidFill>
                  </a:tcPr>
                </a:tc>
                <a:extLst>
                  <a:ext uri="{0D108BD9-81ED-4DB2-BD59-A6C34878D82A}">
                    <a16:rowId xmlns:a16="http://schemas.microsoft.com/office/drawing/2014/main" val="2280573300"/>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158195652"/>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32528944"/>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110668735"/>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606743210"/>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632077323"/>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800317326"/>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764548986"/>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860199290"/>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683560494"/>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033482428"/>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758344790"/>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82544102"/>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298714990"/>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52309993"/>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728714658"/>
                  </a:ext>
                </a:extLst>
              </a:tr>
              <a:tr h="218368">
                <a:tc>
                  <a:txBody>
                    <a:bodyPr/>
                    <a:lstStyle/>
                    <a:p>
                      <a:pPr algn="ctr"/>
                      <a:endParaRPr lang="tr-TR" sz="16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6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849443027"/>
                  </a:ext>
                </a:extLst>
              </a:tr>
              <a:tr h="218368">
                <a:tc>
                  <a:txBody>
                    <a:bodyPr/>
                    <a:lstStyle/>
                    <a:p>
                      <a:pPr algn="ctr"/>
                      <a:endParaRPr lang="tr-TR" sz="1500" b="1" dirty="0"/>
                    </a:p>
                  </a:txBody>
                  <a:tcPr marL="0" marR="0" marT="0" marB="0" anchor="ctr">
                    <a:lnL w="6350">
                      <a:solidFill>
                        <a:srgbClr val="7F7F7F"/>
                      </a:solid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5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5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500" b="0" dirty="0"/>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tc>
                  <a:txBody>
                    <a:bodyPr/>
                    <a:lstStyle/>
                    <a:p>
                      <a:pPr algn="ctr"/>
                      <a:endParaRPr lang="tr-TR" sz="1500" b="1" dirty="0"/>
                    </a:p>
                  </a:txBody>
                  <a:tcPr marL="0" marR="0" marT="0" marB="0" anchor="ctr">
                    <a:lnL w="6350" cap="flat" cmpd="sng" algn="ctr">
                      <a:solidFill>
                        <a:srgbClr val="7F7F7F"/>
                      </a:solidFill>
                      <a:prstDash val="solid"/>
                      <a:round/>
                      <a:headEnd type="none" w="med" len="med"/>
                      <a:tailEnd type="none" w="med" len="med"/>
                    </a:lnL>
                    <a:lnR w="19050">
                      <a:solidFill>
                        <a:srgbClr val="7F7F7F"/>
                      </a:solid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276860851"/>
                  </a:ext>
                </a:extLst>
              </a:tr>
            </a:tbl>
          </a:graphicData>
        </a:graphic>
      </p:graphicFrame>
    </p:spTree>
    <p:extLst>
      <p:ext uri="{BB962C8B-B14F-4D97-AF65-F5344CB8AC3E}">
        <p14:creationId xmlns:p14="http://schemas.microsoft.com/office/powerpoint/2010/main" val="1948584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57200" y="95794"/>
            <a:ext cx="8229600" cy="659992"/>
          </a:xfrm>
        </p:spPr>
        <p:txBody>
          <a:bodyPr>
            <a:normAutofit fontScale="90000"/>
          </a:bodyPr>
          <a:lstStyle/>
          <a:p>
            <a:r>
              <a:rPr lang="tr-TR" sz="2700" b="1" dirty="0">
                <a:latin typeface="Times New Roman" panose="02020603050405020304" pitchFamily="18" charset="0"/>
                <a:cs typeface="Times New Roman" panose="02020603050405020304" pitchFamily="18" charset="0"/>
              </a:rPr>
              <a:t>MERKEZ BANKASI NET REZERVİ (MİLYON $)</a:t>
            </a:r>
            <a:br>
              <a:rPr lang="tr-TR" sz="2700" b="1" dirty="0">
                <a:latin typeface="Times New Roman" panose="02020603050405020304" pitchFamily="18" charset="0"/>
                <a:cs typeface="Times New Roman" panose="02020603050405020304" pitchFamily="18" charset="0"/>
              </a:rPr>
            </a:br>
            <a:r>
              <a:rPr lang="tr-TR" sz="2700" b="1" dirty="0">
                <a:latin typeface="Times New Roman" panose="02020603050405020304" pitchFamily="18" charset="0"/>
                <a:cs typeface="Times New Roman" panose="02020603050405020304" pitchFamily="18" charset="0"/>
              </a:rPr>
              <a:t>2010-2025</a:t>
            </a:r>
            <a:endParaRPr lang="tr-TR" sz="2000" dirty="0"/>
          </a:p>
        </p:txBody>
      </p:sp>
      <p:graphicFrame>
        <p:nvGraphicFramePr>
          <p:cNvPr id="6" name="İçerik Yer Tutucusu 5"/>
          <p:cNvGraphicFramePr>
            <a:graphicFrameLocks noGrp="1"/>
          </p:cNvGraphicFramePr>
          <p:nvPr>
            <p:ph idx="1"/>
            <p:extLst>
              <p:ext uri="{D42A27DB-BD31-4B8C-83A1-F6EECF244321}">
                <p14:modId xmlns:p14="http://schemas.microsoft.com/office/powerpoint/2010/main" val="698820090"/>
              </p:ext>
            </p:extLst>
          </p:nvPr>
        </p:nvGraphicFramePr>
        <p:xfrm>
          <a:off x="143435" y="905435"/>
          <a:ext cx="8857129" cy="5856771"/>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Düz Ok Bağlayıcısı 3"/>
          <p:cNvCxnSpPr>
            <a:cxnSpLocks/>
          </p:cNvCxnSpPr>
          <p:nvPr/>
        </p:nvCxnSpPr>
        <p:spPr>
          <a:xfrm>
            <a:off x="7196354" y="5623688"/>
            <a:ext cx="866991" cy="328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957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8E5C1-DCC6-F009-F5D8-1D606082753A}"/>
            </a:ext>
          </a:extLst>
        </p:cNvPr>
        <p:cNvGrpSpPr/>
        <p:nvPr/>
      </p:nvGrpSpPr>
      <p:grpSpPr>
        <a:xfrm>
          <a:off x="0" y="0"/>
          <a:ext cx="0" cy="0"/>
          <a:chOff x="0" y="0"/>
          <a:chExt cx="0" cy="0"/>
        </a:xfrm>
      </p:grpSpPr>
      <p:sp>
        <p:nvSpPr>
          <p:cNvPr id="3" name="2 İçerik Yer Tutucusu">
            <a:extLst>
              <a:ext uri="{FF2B5EF4-FFF2-40B4-BE49-F238E27FC236}">
                <a16:creationId xmlns:a16="http://schemas.microsoft.com/office/drawing/2014/main" id="{04947BB8-DEE5-1D9E-A89C-39AEEB6E9069}"/>
              </a:ext>
            </a:extLst>
          </p:cNvPr>
          <p:cNvSpPr>
            <a:spLocks noGrp="1"/>
          </p:cNvSpPr>
          <p:nvPr>
            <p:ph idx="4294967295"/>
          </p:nvPr>
        </p:nvSpPr>
        <p:spPr>
          <a:xfrm>
            <a:off x="500034" y="285728"/>
            <a:ext cx="8429684" cy="6215106"/>
          </a:xfrm>
          <a:ln w="76200">
            <a:solidFill>
              <a:schemeClr val="tx1"/>
            </a:solidFill>
          </a:ln>
        </p:spPr>
        <p:txBody>
          <a:bodyPr/>
          <a:lstStyle/>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b="1" dirty="0">
              <a:latin typeface="Times New Roman" pitchFamily="18" charset="0"/>
              <a:cs typeface="Times New Roman" pitchFamily="18" charset="0"/>
            </a:endParaRPr>
          </a:p>
          <a:p>
            <a:pPr marL="457200" indent="-457200" algn="ctr" fontAlgn="base">
              <a:buClrTx/>
              <a:buNone/>
            </a:pPr>
            <a:endParaRPr lang="tr-TR" sz="3600" b="1" dirty="0">
              <a:latin typeface="Times New Roman" pitchFamily="18" charset="0"/>
              <a:cs typeface="Times New Roman" pitchFamily="18" charset="0"/>
            </a:endParaRPr>
          </a:p>
          <a:p>
            <a:pPr marL="457200" indent="-457200" algn="ctr" fontAlgn="base">
              <a:buClrTx/>
              <a:buNone/>
            </a:pPr>
            <a:r>
              <a:rPr lang="tr-TR" sz="3600" b="1" dirty="0">
                <a:latin typeface="Times New Roman" pitchFamily="18" charset="0"/>
                <a:cs typeface="Times New Roman" pitchFamily="18" charset="0"/>
              </a:rPr>
              <a:t>YURT İÇİ BANKALAR YAPILAN </a:t>
            </a:r>
          </a:p>
          <a:p>
            <a:pPr marL="457200" indent="-457200" algn="ctr" fontAlgn="base">
              <a:buClrTx/>
              <a:buNone/>
            </a:pPr>
            <a:r>
              <a:rPr lang="tr-TR" sz="3600" b="1" dirty="0">
                <a:latin typeface="Times New Roman" pitchFamily="18" charset="0"/>
                <a:cs typeface="Times New Roman" pitchFamily="18" charset="0"/>
              </a:rPr>
              <a:t>TOPLAM SWAP TUTARI </a:t>
            </a:r>
          </a:p>
          <a:p>
            <a:pPr marL="457200" indent="-457200" algn="ctr" fontAlgn="base">
              <a:buClrTx/>
              <a:buNone/>
            </a:pPr>
            <a:r>
              <a:rPr lang="tr-TR" sz="3600" b="1" dirty="0">
                <a:latin typeface="Times New Roman" pitchFamily="18" charset="0"/>
                <a:cs typeface="Times New Roman" pitchFamily="18" charset="0"/>
              </a:rPr>
              <a:t>(MİLYON $)</a:t>
            </a:r>
          </a:p>
        </p:txBody>
      </p:sp>
    </p:spTree>
    <p:extLst>
      <p:ext uri="{BB962C8B-B14F-4D97-AF65-F5344CB8AC3E}">
        <p14:creationId xmlns:p14="http://schemas.microsoft.com/office/powerpoint/2010/main" val="31508266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çerik Yer Tutucusu 3"/>
          <p:cNvGraphicFramePr>
            <a:graphicFrameLocks noGrp="1"/>
          </p:cNvGraphicFramePr>
          <p:nvPr>
            <p:ph idx="1"/>
            <p:extLst>
              <p:ext uri="{D42A27DB-BD31-4B8C-83A1-F6EECF244321}">
                <p14:modId xmlns:p14="http://schemas.microsoft.com/office/powerpoint/2010/main" val="1699129310"/>
              </p:ext>
            </p:extLst>
          </p:nvPr>
        </p:nvGraphicFramePr>
        <p:xfrm>
          <a:off x="304798" y="616132"/>
          <a:ext cx="8534400" cy="6072533"/>
        </p:xfrm>
        <a:graphic>
          <a:graphicData uri="http://schemas.openxmlformats.org/drawingml/2006/table">
            <a:tbl>
              <a:tblPr firstRow="1" bandRow="1">
                <a:tableStyleId>{5C22544A-7EE6-4342-B048-85BDC9FD1C3A}</a:tableStyleId>
              </a:tblPr>
              <a:tblGrid>
                <a:gridCol w="1422400">
                  <a:extLst>
                    <a:ext uri="{9D8B030D-6E8A-4147-A177-3AD203B41FA5}">
                      <a16:colId xmlns:a16="http://schemas.microsoft.com/office/drawing/2014/main" val="856064348"/>
                    </a:ext>
                  </a:extLst>
                </a:gridCol>
                <a:gridCol w="1422400">
                  <a:extLst>
                    <a:ext uri="{9D8B030D-6E8A-4147-A177-3AD203B41FA5}">
                      <a16:colId xmlns:a16="http://schemas.microsoft.com/office/drawing/2014/main" val="769275805"/>
                    </a:ext>
                  </a:extLst>
                </a:gridCol>
                <a:gridCol w="1422400">
                  <a:extLst>
                    <a:ext uri="{9D8B030D-6E8A-4147-A177-3AD203B41FA5}">
                      <a16:colId xmlns:a16="http://schemas.microsoft.com/office/drawing/2014/main" val="4082299562"/>
                    </a:ext>
                  </a:extLst>
                </a:gridCol>
                <a:gridCol w="1422400">
                  <a:extLst>
                    <a:ext uri="{9D8B030D-6E8A-4147-A177-3AD203B41FA5}">
                      <a16:colId xmlns:a16="http://schemas.microsoft.com/office/drawing/2014/main" val="2549268826"/>
                    </a:ext>
                  </a:extLst>
                </a:gridCol>
                <a:gridCol w="1422400">
                  <a:extLst>
                    <a:ext uri="{9D8B030D-6E8A-4147-A177-3AD203B41FA5}">
                      <a16:colId xmlns:a16="http://schemas.microsoft.com/office/drawing/2014/main" val="3120787188"/>
                    </a:ext>
                  </a:extLst>
                </a:gridCol>
                <a:gridCol w="1422400">
                  <a:extLst>
                    <a:ext uri="{9D8B030D-6E8A-4147-A177-3AD203B41FA5}">
                      <a16:colId xmlns:a16="http://schemas.microsoft.com/office/drawing/2014/main" val="3021361494"/>
                    </a:ext>
                  </a:extLst>
                </a:gridCol>
              </a:tblGrid>
              <a:tr h="376645">
                <a:tc>
                  <a:txBody>
                    <a:bodyPr/>
                    <a:lstStyle/>
                    <a:p>
                      <a:pPr algn="ctr"/>
                      <a:r>
                        <a:rPr lang="tr-TR" sz="1600" dirty="0">
                          <a:latin typeface="+mn-lt"/>
                        </a:rPr>
                        <a:t>TARİH</a:t>
                      </a:r>
                    </a:p>
                  </a:txBody>
                  <a:tcPr/>
                </a:tc>
                <a:tc>
                  <a:txBody>
                    <a:bodyPr/>
                    <a:lstStyle/>
                    <a:p>
                      <a:pPr algn="ctr"/>
                      <a:r>
                        <a:rPr lang="tr-TR" sz="1600" dirty="0">
                          <a:latin typeface="+mn-lt"/>
                        </a:rPr>
                        <a:t>TOPLAM SWAP</a:t>
                      </a:r>
                    </a:p>
                  </a:txBody>
                  <a:tcPr/>
                </a:tc>
                <a:tc>
                  <a:txBody>
                    <a:bodyPr/>
                    <a:lstStyle/>
                    <a:p>
                      <a:pPr algn="ctr"/>
                      <a:r>
                        <a:rPr lang="tr-TR" sz="1600" dirty="0">
                          <a:latin typeface="+mn-lt"/>
                        </a:rPr>
                        <a:t>TARİH</a:t>
                      </a:r>
                    </a:p>
                  </a:txBody>
                  <a:tcPr/>
                </a:tc>
                <a:tc>
                  <a:txBody>
                    <a:bodyPr/>
                    <a:lstStyle/>
                    <a:p>
                      <a:pPr algn="ctr"/>
                      <a:r>
                        <a:rPr lang="tr-TR" sz="1600" dirty="0">
                          <a:latin typeface="+mn-lt"/>
                        </a:rPr>
                        <a:t>TOPLAM SWAP</a:t>
                      </a:r>
                    </a:p>
                  </a:txBody>
                  <a:tcPr/>
                </a:tc>
                <a:tc>
                  <a:txBody>
                    <a:bodyPr/>
                    <a:lstStyle/>
                    <a:p>
                      <a:pPr algn="ctr"/>
                      <a:r>
                        <a:rPr lang="tr-TR" sz="1600" dirty="0">
                          <a:latin typeface="+mn-lt"/>
                        </a:rPr>
                        <a:t>TARİH </a:t>
                      </a:r>
                    </a:p>
                  </a:txBody>
                  <a:tcPr/>
                </a:tc>
                <a:tc>
                  <a:txBody>
                    <a:bodyPr/>
                    <a:lstStyle/>
                    <a:p>
                      <a:pPr algn="ctr"/>
                      <a:r>
                        <a:rPr lang="tr-TR" sz="1600" dirty="0">
                          <a:latin typeface="+mn-lt"/>
                        </a:rPr>
                        <a:t>TOPLAM SWAP</a:t>
                      </a:r>
                    </a:p>
                  </a:txBody>
                  <a:tcPr/>
                </a:tc>
                <a:extLst>
                  <a:ext uri="{0D108BD9-81ED-4DB2-BD59-A6C34878D82A}">
                    <a16:rowId xmlns:a16="http://schemas.microsoft.com/office/drawing/2014/main" val="941361435"/>
                  </a:ext>
                </a:extLst>
              </a:tr>
              <a:tr h="289127">
                <a:tc>
                  <a:txBody>
                    <a:bodyPr/>
                    <a:lstStyle/>
                    <a:p>
                      <a:pPr algn="ctr" fontAlgn="t"/>
                      <a:r>
                        <a:rPr lang="tr-TR" sz="1400" b="1" i="0" u="none" strike="noStrike" dirty="0">
                          <a:solidFill>
                            <a:srgbClr val="000000"/>
                          </a:solidFill>
                          <a:effectLst/>
                          <a:latin typeface="+mn-lt"/>
                        </a:rPr>
                        <a:t>25.09.2023</a:t>
                      </a:r>
                    </a:p>
                  </a:txBody>
                  <a:tcPr marL="182880" marR="7620" marT="7620" marB="0" anchor="ctr"/>
                </a:tc>
                <a:tc>
                  <a:txBody>
                    <a:bodyPr/>
                    <a:lstStyle/>
                    <a:p>
                      <a:pPr algn="ctr" fontAlgn="t"/>
                      <a:r>
                        <a:rPr lang="tr-TR" sz="1400" b="0" i="0" u="none" strike="noStrike">
                          <a:solidFill>
                            <a:srgbClr val="000000"/>
                          </a:solidFill>
                          <a:effectLst/>
                          <a:latin typeface="+mn-lt"/>
                        </a:rPr>
                        <a:t>55.103</a:t>
                      </a:r>
                    </a:p>
                  </a:txBody>
                  <a:tcPr marL="548640" marR="7620" marT="7620" marB="0" anchor="ctr"/>
                </a:tc>
                <a:tc>
                  <a:txBody>
                    <a:bodyPr/>
                    <a:lstStyle/>
                    <a:p>
                      <a:pPr algn="ctr" fontAlgn="t"/>
                      <a:r>
                        <a:rPr lang="tr-TR" sz="1400" b="1" i="0" u="none" strike="noStrike" dirty="0">
                          <a:solidFill>
                            <a:srgbClr val="000000"/>
                          </a:solidFill>
                          <a:effectLst/>
                          <a:latin typeface="+mn-lt"/>
                        </a:rPr>
                        <a:t>20.10.2023</a:t>
                      </a:r>
                    </a:p>
                  </a:txBody>
                  <a:tcPr marL="182880" marR="7620" marT="7620" marB="0" anchor="ctr"/>
                </a:tc>
                <a:tc>
                  <a:txBody>
                    <a:bodyPr/>
                    <a:lstStyle/>
                    <a:p>
                      <a:pPr algn="ctr" fontAlgn="t"/>
                      <a:r>
                        <a:rPr lang="tr-TR" sz="1400" b="0" i="0" u="none" strike="noStrike">
                          <a:solidFill>
                            <a:srgbClr val="000000"/>
                          </a:solidFill>
                          <a:effectLst/>
                          <a:latin typeface="+mn-lt"/>
                        </a:rPr>
                        <a:t>55.103</a:t>
                      </a:r>
                    </a:p>
                  </a:txBody>
                  <a:tcPr marL="548640" marR="7620" marT="7620" marB="0" anchor="ctr"/>
                </a:tc>
                <a:tc>
                  <a:txBody>
                    <a:bodyPr/>
                    <a:lstStyle/>
                    <a:p>
                      <a:pPr algn="ctr" fontAlgn="t"/>
                      <a:r>
                        <a:rPr lang="tr-TR" sz="1400" b="1" i="0" u="none" strike="noStrike" dirty="0">
                          <a:solidFill>
                            <a:srgbClr val="000000"/>
                          </a:solidFill>
                          <a:effectLst/>
                          <a:latin typeface="+mn-lt"/>
                        </a:rPr>
                        <a:t>16.11.2023</a:t>
                      </a:r>
                    </a:p>
                  </a:txBody>
                  <a:tcPr marL="182880" marR="7620" marT="7620" marB="0" anchor="ctr"/>
                </a:tc>
                <a:tc>
                  <a:txBody>
                    <a:bodyPr/>
                    <a:lstStyle/>
                    <a:p>
                      <a:pPr algn="ctr" fontAlgn="t"/>
                      <a:r>
                        <a:rPr lang="tr-TR" sz="1400" b="0" i="0" u="none" strike="noStrike">
                          <a:solidFill>
                            <a:srgbClr val="000000"/>
                          </a:solidFill>
                          <a:effectLst/>
                          <a:latin typeface="+mn-lt"/>
                        </a:rPr>
                        <a:t>59.313</a:t>
                      </a:r>
                    </a:p>
                  </a:txBody>
                  <a:tcPr marL="548640" marR="7620" marT="7620" marB="0" anchor="ctr"/>
                </a:tc>
                <a:extLst>
                  <a:ext uri="{0D108BD9-81ED-4DB2-BD59-A6C34878D82A}">
                    <a16:rowId xmlns:a16="http://schemas.microsoft.com/office/drawing/2014/main" val="400191645"/>
                  </a:ext>
                </a:extLst>
              </a:tr>
              <a:tr h="289127">
                <a:tc>
                  <a:txBody>
                    <a:bodyPr/>
                    <a:lstStyle/>
                    <a:p>
                      <a:pPr algn="ctr" fontAlgn="t"/>
                      <a:r>
                        <a:rPr lang="tr-TR" sz="1400" b="1" i="0" u="none" strike="noStrike">
                          <a:solidFill>
                            <a:srgbClr val="000000"/>
                          </a:solidFill>
                          <a:effectLst/>
                          <a:latin typeface="+mn-lt"/>
                        </a:rPr>
                        <a:t>26.09.2023</a:t>
                      </a:r>
                    </a:p>
                  </a:txBody>
                  <a:tcPr marL="182880" marR="7620" marT="7620" marB="0" anchor="ctr"/>
                </a:tc>
                <a:tc>
                  <a:txBody>
                    <a:bodyPr/>
                    <a:lstStyle/>
                    <a:p>
                      <a:pPr algn="ctr" fontAlgn="t"/>
                      <a:r>
                        <a:rPr lang="tr-TR" sz="1400" b="0" i="0" u="none" strike="noStrike">
                          <a:solidFill>
                            <a:srgbClr val="000000"/>
                          </a:solidFill>
                          <a:effectLst/>
                          <a:latin typeface="+mn-lt"/>
                        </a:rPr>
                        <a:t>53.707</a:t>
                      </a:r>
                    </a:p>
                  </a:txBody>
                  <a:tcPr marL="548640" marR="7620" marT="7620" marB="0" anchor="ctr"/>
                </a:tc>
                <a:tc>
                  <a:txBody>
                    <a:bodyPr/>
                    <a:lstStyle/>
                    <a:p>
                      <a:pPr algn="ctr" fontAlgn="t"/>
                      <a:r>
                        <a:rPr lang="tr-TR" sz="1400" b="1" i="0" u="none" strike="noStrike">
                          <a:solidFill>
                            <a:srgbClr val="000000"/>
                          </a:solidFill>
                          <a:effectLst/>
                          <a:latin typeface="+mn-lt"/>
                        </a:rPr>
                        <a:t>23.10.2023</a:t>
                      </a:r>
                    </a:p>
                  </a:txBody>
                  <a:tcPr marL="182880" marR="7620" marT="7620" marB="0" anchor="ctr"/>
                </a:tc>
                <a:tc>
                  <a:txBody>
                    <a:bodyPr/>
                    <a:lstStyle/>
                    <a:p>
                      <a:pPr algn="ctr" fontAlgn="t"/>
                      <a:r>
                        <a:rPr lang="tr-TR" sz="1400" b="0" i="0" u="none" strike="noStrike">
                          <a:solidFill>
                            <a:srgbClr val="000000"/>
                          </a:solidFill>
                          <a:effectLst/>
                          <a:latin typeface="+mn-lt"/>
                        </a:rPr>
                        <a:t>55.683</a:t>
                      </a:r>
                    </a:p>
                  </a:txBody>
                  <a:tcPr marL="548640" marR="7620" marT="7620" marB="0" anchor="ctr"/>
                </a:tc>
                <a:tc>
                  <a:txBody>
                    <a:bodyPr/>
                    <a:lstStyle/>
                    <a:p>
                      <a:pPr algn="ctr" fontAlgn="t"/>
                      <a:r>
                        <a:rPr lang="tr-TR" sz="1400" b="1" i="0" u="none" strike="noStrike">
                          <a:solidFill>
                            <a:srgbClr val="000000"/>
                          </a:solidFill>
                          <a:effectLst/>
                          <a:latin typeface="+mn-lt"/>
                        </a:rPr>
                        <a:t>17.11.2023</a:t>
                      </a:r>
                    </a:p>
                  </a:txBody>
                  <a:tcPr marL="182880" marR="7620" marT="7620" marB="0" anchor="ctr"/>
                </a:tc>
                <a:tc>
                  <a:txBody>
                    <a:bodyPr/>
                    <a:lstStyle/>
                    <a:p>
                      <a:pPr algn="ctr" fontAlgn="t"/>
                      <a:r>
                        <a:rPr lang="tr-TR" sz="1400" b="0" i="0" u="none" strike="noStrike">
                          <a:solidFill>
                            <a:srgbClr val="000000"/>
                          </a:solidFill>
                          <a:effectLst/>
                          <a:latin typeface="+mn-lt"/>
                        </a:rPr>
                        <a:t>58.565</a:t>
                      </a:r>
                    </a:p>
                  </a:txBody>
                  <a:tcPr marL="548640" marR="7620" marT="7620" marB="0" anchor="ctr"/>
                </a:tc>
                <a:extLst>
                  <a:ext uri="{0D108BD9-81ED-4DB2-BD59-A6C34878D82A}">
                    <a16:rowId xmlns:a16="http://schemas.microsoft.com/office/drawing/2014/main" val="423018999"/>
                  </a:ext>
                </a:extLst>
              </a:tr>
              <a:tr h="289127">
                <a:tc>
                  <a:txBody>
                    <a:bodyPr/>
                    <a:lstStyle/>
                    <a:p>
                      <a:pPr algn="ctr" fontAlgn="t"/>
                      <a:r>
                        <a:rPr lang="tr-TR" sz="1400" b="1" i="0" u="none" strike="noStrike">
                          <a:solidFill>
                            <a:srgbClr val="000000"/>
                          </a:solidFill>
                          <a:effectLst/>
                          <a:latin typeface="+mn-lt"/>
                        </a:rPr>
                        <a:t>27.09.2023</a:t>
                      </a:r>
                    </a:p>
                  </a:txBody>
                  <a:tcPr marL="182880" marR="7620" marT="7620" marB="0" anchor="ctr"/>
                </a:tc>
                <a:tc>
                  <a:txBody>
                    <a:bodyPr/>
                    <a:lstStyle/>
                    <a:p>
                      <a:pPr algn="ctr" fontAlgn="t"/>
                      <a:r>
                        <a:rPr lang="tr-TR" sz="1400" b="0" i="0" u="none" strike="noStrike" dirty="0">
                          <a:solidFill>
                            <a:srgbClr val="000000"/>
                          </a:solidFill>
                          <a:effectLst/>
                          <a:latin typeface="+mn-lt"/>
                        </a:rPr>
                        <a:t>52.642</a:t>
                      </a:r>
                    </a:p>
                  </a:txBody>
                  <a:tcPr marL="548640" marR="7620" marT="7620" marB="0" anchor="ctr"/>
                </a:tc>
                <a:tc>
                  <a:txBody>
                    <a:bodyPr/>
                    <a:lstStyle/>
                    <a:p>
                      <a:pPr algn="ctr" fontAlgn="t"/>
                      <a:r>
                        <a:rPr lang="tr-TR" sz="1400" b="1" i="0" u="none" strike="noStrike">
                          <a:solidFill>
                            <a:srgbClr val="000000"/>
                          </a:solidFill>
                          <a:effectLst/>
                          <a:latin typeface="+mn-lt"/>
                        </a:rPr>
                        <a:t>24.10.2023</a:t>
                      </a:r>
                    </a:p>
                  </a:txBody>
                  <a:tcPr marL="182880" marR="7620" marT="7620" marB="0" anchor="ctr"/>
                </a:tc>
                <a:tc>
                  <a:txBody>
                    <a:bodyPr/>
                    <a:lstStyle/>
                    <a:p>
                      <a:pPr algn="ctr" fontAlgn="t"/>
                      <a:r>
                        <a:rPr lang="tr-TR" sz="1400" b="0" i="0" u="none" strike="noStrike">
                          <a:solidFill>
                            <a:srgbClr val="000000"/>
                          </a:solidFill>
                          <a:effectLst/>
                          <a:latin typeface="+mn-lt"/>
                        </a:rPr>
                        <a:t>55.956</a:t>
                      </a:r>
                    </a:p>
                  </a:txBody>
                  <a:tcPr marL="548640" marR="7620" marT="7620" marB="0" anchor="ctr"/>
                </a:tc>
                <a:tc>
                  <a:txBody>
                    <a:bodyPr/>
                    <a:lstStyle/>
                    <a:p>
                      <a:pPr algn="ctr" fontAlgn="t"/>
                      <a:r>
                        <a:rPr lang="tr-TR" sz="1400" b="1" i="0" u="none" strike="noStrike">
                          <a:solidFill>
                            <a:srgbClr val="000000"/>
                          </a:solidFill>
                          <a:effectLst/>
                          <a:latin typeface="+mn-lt"/>
                        </a:rPr>
                        <a:t>20.11.2023</a:t>
                      </a:r>
                    </a:p>
                  </a:txBody>
                  <a:tcPr marL="182880" marR="7620" marT="7620" marB="0" anchor="ctr"/>
                </a:tc>
                <a:tc>
                  <a:txBody>
                    <a:bodyPr/>
                    <a:lstStyle/>
                    <a:p>
                      <a:pPr algn="ctr" fontAlgn="t"/>
                      <a:r>
                        <a:rPr lang="tr-TR" sz="1400" b="0" i="0" u="none" strike="noStrike">
                          <a:solidFill>
                            <a:srgbClr val="000000"/>
                          </a:solidFill>
                          <a:effectLst/>
                          <a:latin typeface="+mn-lt"/>
                        </a:rPr>
                        <a:t>58.019</a:t>
                      </a:r>
                    </a:p>
                  </a:txBody>
                  <a:tcPr marL="548640" marR="7620" marT="7620" marB="0" anchor="ctr"/>
                </a:tc>
                <a:extLst>
                  <a:ext uri="{0D108BD9-81ED-4DB2-BD59-A6C34878D82A}">
                    <a16:rowId xmlns:a16="http://schemas.microsoft.com/office/drawing/2014/main" val="755293050"/>
                  </a:ext>
                </a:extLst>
              </a:tr>
              <a:tr h="289127">
                <a:tc>
                  <a:txBody>
                    <a:bodyPr/>
                    <a:lstStyle/>
                    <a:p>
                      <a:pPr algn="ctr" fontAlgn="t"/>
                      <a:r>
                        <a:rPr lang="tr-TR" sz="1400" b="1" i="0" u="none" strike="noStrike">
                          <a:solidFill>
                            <a:srgbClr val="000000"/>
                          </a:solidFill>
                          <a:effectLst/>
                          <a:latin typeface="+mn-lt"/>
                        </a:rPr>
                        <a:t>28.09.2023</a:t>
                      </a:r>
                    </a:p>
                  </a:txBody>
                  <a:tcPr marL="182880" marR="7620" marT="7620" marB="0" anchor="ctr"/>
                </a:tc>
                <a:tc>
                  <a:txBody>
                    <a:bodyPr/>
                    <a:lstStyle/>
                    <a:p>
                      <a:pPr algn="ctr" fontAlgn="t"/>
                      <a:r>
                        <a:rPr lang="tr-TR" sz="1400" b="0" i="0" u="none" strike="noStrike" dirty="0">
                          <a:solidFill>
                            <a:srgbClr val="000000"/>
                          </a:solidFill>
                          <a:effectLst/>
                          <a:latin typeface="+mn-lt"/>
                        </a:rPr>
                        <a:t>52.716</a:t>
                      </a:r>
                    </a:p>
                  </a:txBody>
                  <a:tcPr marL="548640" marR="7620" marT="7620" marB="0" anchor="ctr"/>
                </a:tc>
                <a:tc>
                  <a:txBody>
                    <a:bodyPr/>
                    <a:lstStyle/>
                    <a:p>
                      <a:pPr algn="ctr" fontAlgn="t"/>
                      <a:r>
                        <a:rPr lang="tr-TR" sz="1400" b="1" i="0" u="none" strike="noStrike">
                          <a:solidFill>
                            <a:srgbClr val="000000"/>
                          </a:solidFill>
                          <a:effectLst/>
                          <a:latin typeface="+mn-lt"/>
                        </a:rPr>
                        <a:t>25.10.2023</a:t>
                      </a:r>
                    </a:p>
                  </a:txBody>
                  <a:tcPr marL="182880" marR="7620" marT="7620" marB="0" anchor="ctr"/>
                </a:tc>
                <a:tc>
                  <a:txBody>
                    <a:bodyPr/>
                    <a:lstStyle/>
                    <a:p>
                      <a:pPr algn="ctr" fontAlgn="t"/>
                      <a:r>
                        <a:rPr lang="tr-TR" sz="1400" b="0" i="0" u="none" strike="noStrike">
                          <a:solidFill>
                            <a:srgbClr val="000000"/>
                          </a:solidFill>
                          <a:effectLst/>
                          <a:latin typeface="+mn-lt"/>
                        </a:rPr>
                        <a:t>56.488</a:t>
                      </a:r>
                    </a:p>
                  </a:txBody>
                  <a:tcPr marL="548640" marR="7620" marT="7620" marB="0" anchor="ctr"/>
                </a:tc>
                <a:tc>
                  <a:txBody>
                    <a:bodyPr/>
                    <a:lstStyle/>
                    <a:p>
                      <a:pPr algn="ctr" fontAlgn="t"/>
                      <a:r>
                        <a:rPr lang="tr-TR" sz="1400" b="1" i="0" u="none" strike="noStrike">
                          <a:solidFill>
                            <a:srgbClr val="000000"/>
                          </a:solidFill>
                          <a:effectLst/>
                          <a:latin typeface="+mn-lt"/>
                        </a:rPr>
                        <a:t>21.11.2023</a:t>
                      </a:r>
                    </a:p>
                  </a:txBody>
                  <a:tcPr marL="182880" marR="7620" marT="7620" marB="0" anchor="ctr"/>
                </a:tc>
                <a:tc>
                  <a:txBody>
                    <a:bodyPr/>
                    <a:lstStyle/>
                    <a:p>
                      <a:pPr algn="ctr" fontAlgn="t"/>
                      <a:r>
                        <a:rPr lang="tr-TR" sz="1400" b="0" i="0" u="none" strike="noStrike">
                          <a:solidFill>
                            <a:srgbClr val="000000"/>
                          </a:solidFill>
                          <a:effectLst/>
                          <a:latin typeface="+mn-lt"/>
                        </a:rPr>
                        <a:t>59.160</a:t>
                      </a:r>
                    </a:p>
                  </a:txBody>
                  <a:tcPr marL="548640" marR="7620" marT="7620" marB="0" anchor="ctr"/>
                </a:tc>
                <a:extLst>
                  <a:ext uri="{0D108BD9-81ED-4DB2-BD59-A6C34878D82A}">
                    <a16:rowId xmlns:a16="http://schemas.microsoft.com/office/drawing/2014/main" val="1166911210"/>
                  </a:ext>
                </a:extLst>
              </a:tr>
              <a:tr h="289127">
                <a:tc>
                  <a:txBody>
                    <a:bodyPr/>
                    <a:lstStyle/>
                    <a:p>
                      <a:pPr algn="ctr" fontAlgn="t"/>
                      <a:r>
                        <a:rPr lang="tr-TR" sz="1400" b="1" i="0" u="none" strike="noStrike">
                          <a:solidFill>
                            <a:srgbClr val="000000"/>
                          </a:solidFill>
                          <a:effectLst/>
                          <a:latin typeface="+mn-lt"/>
                        </a:rPr>
                        <a:t>29.09.2023</a:t>
                      </a:r>
                    </a:p>
                  </a:txBody>
                  <a:tcPr marL="182880" marR="7620" marT="7620" marB="0" anchor="ctr"/>
                </a:tc>
                <a:tc>
                  <a:txBody>
                    <a:bodyPr/>
                    <a:lstStyle/>
                    <a:p>
                      <a:pPr algn="ctr" fontAlgn="t"/>
                      <a:r>
                        <a:rPr lang="tr-TR" sz="1400" b="0" i="0" u="none" strike="noStrike" dirty="0">
                          <a:solidFill>
                            <a:srgbClr val="000000"/>
                          </a:solidFill>
                          <a:effectLst/>
                          <a:latin typeface="+mn-lt"/>
                        </a:rPr>
                        <a:t>53.920</a:t>
                      </a:r>
                    </a:p>
                  </a:txBody>
                  <a:tcPr marL="548640" marR="7620" marT="7620" marB="0" anchor="ctr"/>
                </a:tc>
                <a:tc>
                  <a:txBody>
                    <a:bodyPr/>
                    <a:lstStyle/>
                    <a:p>
                      <a:pPr algn="ctr" fontAlgn="t"/>
                      <a:r>
                        <a:rPr lang="tr-TR" sz="1400" b="1" i="0" u="none" strike="noStrike" dirty="0">
                          <a:solidFill>
                            <a:srgbClr val="000000"/>
                          </a:solidFill>
                          <a:effectLst/>
                          <a:latin typeface="+mn-lt"/>
                        </a:rPr>
                        <a:t>26.10.2023</a:t>
                      </a:r>
                    </a:p>
                  </a:txBody>
                  <a:tcPr marL="182880" marR="7620" marT="7620" marB="0" anchor="ctr"/>
                </a:tc>
                <a:tc>
                  <a:txBody>
                    <a:bodyPr/>
                    <a:lstStyle/>
                    <a:p>
                      <a:pPr algn="ctr" fontAlgn="t"/>
                      <a:r>
                        <a:rPr lang="tr-TR" sz="1400" b="0" i="0" u="none" strike="noStrike">
                          <a:solidFill>
                            <a:srgbClr val="000000"/>
                          </a:solidFill>
                          <a:effectLst/>
                          <a:latin typeface="+mn-lt"/>
                        </a:rPr>
                        <a:t>58.433</a:t>
                      </a:r>
                    </a:p>
                  </a:txBody>
                  <a:tcPr marL="548640" marR="7620" marT="7620" marB="0" anchor="ctr"/>
                </a:tc>
                <a:tc>
                  <a:txBody>
                    <a:bodyPr/>
                    <a:lstStyle/>
                    <a:p>
                      <a:pPr algn="ctr" fontAlgn="t"/>
                      <a:r>
                        <a:rPr lang="tr-TR" sz="1400" b="1" i="0" u="none" strike="noStrike">
                          <a:solidFill>
                            <a:srgbClr val="000000"/>
                          </a:solidFill>
                          <a:effectLst/>
                          <a:latin typeface="+mn-lt"/>
                        </a:rPr>
                        <a:t>22.11.2023</a:t>
                      </a:r>
                    </a:p>
                  </a:txBody>
                  <a:tcPr marL="182880" marR="7620" marT="7620" marB="0" anchor="ctr"/>
                </a:tc>
                <a:tc>
                  <a:txBody>
                    <a:bodyPr/>
                    <a:lstStyle/>
                    <a:p>
                      <a:pPr algn="ctr" fontAlgn="t"/>
                      <a:r>
                        <a:rPr lang="tr-TR" sz="1400" b="0" i="0" u="none" strike="noStrike">
                          <a:solidFill>
                            <a:srgbClr val="000000"/>
                          </a:solidFill>
                          <a:effectLst/>
                          <a:latin typeface="+mn-lt"/>
                        </a:rPr>
                        <a:t>63.363</a:t>
                      </a:r>
                    </a:p>
                  </a:txBody>
                  <a:tcPr marL="548640" marR="7620" marT="7620" marB="0" anchor="ctr"/>
                </a:tc>
                <a:extLst>
                  <a:ext uri="{0D108BD9-81ED-4DB2-BD59-A6C34878D82A}">
                    <a16:rowId xmlns:a16="http://schemas.microsoft.com/office/drawing/2014/main" val="1495439082"/>
                  </a:ext>
                </a:extLst>
              </a:tr>
              <a:tr h="289127">
                <a:tc>
                  <a:txBody>
                    <a:bodyPr/>
                    <a:lstStyle/>
                    <a:p>
                      <a:pPr algn="ctr" fontAlgn="t"/>
                      <a:r>
                        <a:rPr lang="tr-TR" sz="1400" b="1" i="0" u="none" strike="noStrike">
                          <a:solidFill>
                            <a:srgbClr val="000000"/>
                          </a:solidFill>
                          <a:effectLst/>
                          <a:latin typeface="+mn-lt"/>
                        </a:rPr>
                        <a:t>2.10.2023</a:t>
                      </a:r>
                    </a:p>
                  </a:txBody>
                  <a:tcPr marL="182880" marR="7620" marT="7620" marB="0" anchor="ctr"/>
                </a:tc>
                <a:tc>
                  <a:txBody>
                    <a:bodyPr/>
                    <a:lstStyle/>
                    <a:p>
                      <a:pPr algn="ctr" fontAlgn="t"/>
                      <a:r>
                        <a:rPr lang="tr-TR" sz="1400" b="0" i="0" u="none" strike="noStrike">
                          <a:solidFill>
                            <a:srgbClr val="000000"/>
                          </a:solidFill>
                          <a:effectLst/>
                          <a:latin typeface="+mn-lt"/>
                        </a:rPr>
                        <a:t>54.028</a:t>
                      </a:r>
                    </a:p>
                  </a:txBody>
                  <a:tcPr marL="548640" marR="7620" marT="7620" marB="0" anchor="ctr"/>
                </a:tc>
                <a:tc>
                  <a:txBody>
                    <a:bodyPr/>
                    <a:lstStyle/>
                    <a:p>
                      <a:pPr algn="ctr" fontAlgn="t"/>
                      <a:r>
                        <a:rPr lang="tr-TR" sz="1400" b="1" i="0" u="none" strike="noStrike" dirty="0">
                          <a:solidFill>
                            <a:srgbClr val="000000"/>
                          </a:solidFill>
                          <a:effectLst/>
                          <a:latin typeface="+mn-lt"/>
                        </a:rPr>
                        <a:t>27.10.2023</a:t>
                      </a:r>
                    </a:p>
                  </a:txBody>
                  <a:tcPr marL="182880" marR="7620" marT="7620" marB="0" anchor="ctr"/>
                </a:tc>
                <a:tc>
                  <a:txBody>
                    <a:bodyPr/>
                    <a:lstStyle/>
                    <a:p>
                      <a:pPr algn="ctr" fontAlgn="t"/>
                      <a:r>
                        <a:rPr lang="tr-TR" sz="1400" b="0" i="0" u="none" strike="noStrike">
                          <a:solidFill>
                            <a:srgbClr val="000000"/>
                          </a:solidFill>
                          <a:effectLst/>
                          <a:latin typeface="+mn-lt"/>
                        </a:rPr>
                        <a:t>58.409</a:t>
                      </a:r>
                    </a:p>
                  </a:txBody>
                  <a:tcPr marL="548640" marR="7620" marT="7620" marB="0" anchor="ctr"/>
                </a:tc>
                <a:tc>
                  <a:txBody>
                    <a:bodyPr/>
                    <a:lstStyle/>
                    <a:p>
                      <a:pPr algn="ctr" fontAlgn="t"/>
                      <a:r>
                        <a:rPr lang="tr-TR" sz="1400" b="1" i="0" u="none" strike="noStrike" dirty="0">
                          <a:solidFill>
                            <a:srgbClr val="000000"/>
                          </a:solidFill>
                          <a:effectLst/>
                          <a:latin typeface="+mn-lt"/>
                        </a:rPr>
                        <a:t>23.11.2023</a:t>
                      </a:r>
                    </a:p>
                  </a:txBody>
                  <a:tcPr marL="182880" marR="7620" marT="7620" marB="0" anchor="ctr">
                    <a:solidFill>
                      <a:srgbClr val="FFFF00"/>
                    </a:solidFill>
                  </a:tcPr>
                </a:tc>
                <a:tc>
                  <a:txBody>
                    <a:bodyPr/>
                    <a:lstStyle/>
                    <a:p>
                      <a:pPr algn="ctr" fontAlgn="t"/>
                      <a:r>
                        <a:rPr lang="tr-TR" sz="1400" b="1" i="0" u="none" strike="noStrike" dirty="0">
                          <a:solidFill>
                            <a:srgbClr val="000000"/>
                          </a:solidFill>
                          <a:effectLst/>
                          <a:latin typeface="+mn-lt"/>
                        </a:rPr>
                        <a:t>64.468</a:t>
                      </a:r>
                    </a:p>
                  </a:txBody>
                  <a:tcPr marL="548640" marR="7620" marT="7620" marB="0" anchor="ctr">
                    <a:solidFill>
                      <a:srgbClr val="FFFF00"/>
                    </a:solidFill>
                  </a:tcPr>
                </a:tc>
                <a:extLst>
                  <a:ext uri="{0D108BD9-81ED-4DB2-BD59-A6C34878D82A}">
                    <a16:rowId xmlns:a16="http://schemas.microsoft.com/office/drawing/2014/main" val="2766642261"/>
                  </a:ext>
                </a:extLst>
              </a:tr>
              <a:tr h="289127">
                <a:tc>
                  <a:txBody>
                    <a:bodyPr/>
                    <a:lstStyle/>
                    <a:p>
                      <a:pPr algn="ctr" fontAlgn="t"/>
                      <a:r>
                        <a:rPr lang="tr-TR" sz="1400" b="1" i="0" u="none" strike="noStrike">
                          <a:solidFill>
                            <a:srgbClr val="000000"/>
                          </a:solidFill>
                          <a:effectLst/>
                          <a:latin typeface="+mn-lt"/>
                        </a:rPr>
                        <a:t>3.10.2023</a:t>
                      </a:r>
                    </a:p>
                  </a:txBody>
                  <a:tcPr marL="182880" marR="7620" marT="7620" marB="0" anchor="ctr"/>
                </a:tc>
                <a:tc>
                  <a:txBody>
                    <a:bodyPr/>
                    <a:lstStyle/>
                    <a:p>
                      <a:pPr algn="ctr" fontAlgn="t"/>
                      <a:r>
                        <a:rPr lang="tr-TR" sz="1400" b="0" i="0" u="none" strike="noStrike">
                          <a:solidFill>
                            <a:srgbClr val="000000"/>
                          </a:solidFill>
                          <a:effectLst/>
                          <a:latin typeface="+mn-lt"/>
                        </a:rPr>
                        <a:t>54.290</a:t>
                      </a:r>
                    </a:p>
                  </a:txBody>
                  <a:tcPr marL="548640" marR="7620" marT="7620" marB="0" anchor="ctr"/>
                </a:tc>
                <a:tc>
                  <a:txBody>
                    <a:bodyPr/>
                    <a:lstStyle/>
                    <a:p>
                      <a:pPr algn="ctr" fontAlgn="t"/>
                      <a:r>
                        <a:rPr lang="tr-TR" sz="1400" b="1" i="0" u="none" strike="noStrike" dirty="0">
                          <a:solidFill>
                            <a:srgbClr val="000000"/>
                          </a:solidFill>
                          <a:effectLst/>
                          <a:latin typeface="+mn-lt"/>
                        </a:rPr>
                        <a:t>30.10.2023</a:t>
                      </a:r>
                    </a:p>
                  </a:txBody>
                  <a:tcPr marL="182880" marR="7620" marT="7620" marB="0" anchor="ctr"/>
                </a:tc>
                <a:tc>
                  <a:txBody>
                    <a:bodyPr/>
                    <a:lstStyle/>
                    <a:p>
                      <a:pPr algn="ctr" fontAlgn="t"/>
                      <a:r>
                        <a:rPr lang="tr-TR" sz="1400" b="0" i="0" u="none" strike="noStrike">
                          <a:solidFill>
                            <a:srgbClr val="000000"/>
                          </a:solidFill>
                          <a:effectLst/>
                          <a:latin typeface="+mn-lt"/>
                        </a:rPr>
                        <a:t>58.371</a:t>
                      </a:r>
                    </a:p>
                  </a:txBody>
                  <a:tcPr marL="548640" marR="7620" marT="7620" marB="0" anchor="ctr"/>
                </a:tc>
                <a:tc>
                  <a:txBody>
                    <a:bodyPr/>
                    <a:lstStyle/>
                    <a:p>
                      <a:pPr algn="ctr" fontAlgn="t"/>
                      <a:r>
                        <a:rPr lang="tr-TR" sz="1400" b="1" i="0" u="none" strike="noStrike">
                          <a:solidFill>
                            <a:srgbClr val="000000"/>
                          </a:solidFill>
                          <a:effectLst/>
                          <a:latin typeface="+mn-lt"/>
                        </a:rPr>
                        <a:t>24.11.2023</a:t>
                      </a:r>
                    </a:p>
                  </a:txBody>
                  <a:tcPr marL="182880" marR="7620" marT="7620" marB="0" anchor="ctr"/>
                </a:tc>
                <a:tc>
                  <a:txBody>
                    <a:bodyPr/>
                    <a:lstStyle/>
                    <a:p>
                      <a:pPr algn="ctr" fontAlgn="t"/>
                      <a:r>
                        <a:rPr lang="tr-TR" sz="1400" b="0" i="0" u="none" strike="noStrike">
                          <a:solidFill>
                            <a:srgbClr val="000000"/>
                          </a:solidFill>
                          <a:effectLst/>
                          <a:latin typeface="+mn-lt"/>
                        </a:rPr>
                        <a:t>63.410</a:t>
                      </a:r>
                    </a:p>
                  </a:txBody>
                  <a:tcPr marL="548640" marR="7620" marT="7620" marB="0" anchor="ctr"/>
                </a:tc>
                <a:extLst>
                  <a:ext uri="{0D108BD9-81ED-4DB2-BD59-A6C34878D82A}">
                    <a16:rowId xmlns:a16="http://schemas.microsoft.com/office/drawing/2014/main" val="850853685"/>
                  </a:ext>
                </a:extLst>
              </a:tr>
              <a:tr h="289127">
                <a:tc>
                  <a:txBody>
                    <a:bodyPr/>
                    <a:lstStyle/>
                    <a:p>
                      <a:pPr algn="ctr" fontAlgn="t"/>
                      <a:r>
                        <a:rPr lang="tr-TR" sz="1400" b="1" i="0" u="none" strike="noStrike">
                          <a:solidFill>
                            <a:srgbClr val="000000"/>
                          </a:solidFill>
                          <a:effectLst/>
                          <a:latin typeface="+mn-lt"/>
                        </a:rPr>
                        <a:t>4.10.2023</a:t>
                      </a:r>
                    </a:p>
                  </a:txBody>
                  <a:tcPr marL="182880" marR="7620" marT="7620" marB="0" anchor="ctr"/>
                </a:tc>
                <a:tc>
                  <a:txBody>
                    <a:bodyPr/>
                    <a:lstStyle/>
                    <a:p>
                      <a:pPr algn="ctr" fontAlgn="t"/>
                      <a:r>
                        <a:rPr lang="tr-TR" sz="1400" b="0" i="0" u="none" strike="noStrike">
                          <a:solidFill>
                            <a:srgbClr val="000000"/>
                          </a:solidFill>
                          <a:effectLst/>
                          <a:latin typeface="+mn-lt"/>
                        </a:rPr>
                        <a:t>54.498</a:t>
                      </a:r>
                    </a:p>
                  </a:txBody>
                  <a:tcPr marL="548640" marR="7620" marT="7620" marB="0" anchor="ctr"/>
                </a:tc>
                <a:tc>
                  <a:txBody>
                    <a:bodyPr/>
                    <a:lstStyle/>
                    <a:p>
                      <a:pPr algn="ctr" fontAlgn="t"/>
                      <a:r>
                        <a:rPr lang="tr-TR" sz="1400" b="1" i="0" u="none" strike="noStrike" dirty="0">
                          <a:solidFill>
                            <a:srgbClr val="000000"/>
                          </a:solidFill>
                          <a:effectLst/>
                          <a:latin typeface="+mn-lt"/>
                        </a:rPr>
                        <a:t>31.10.2023</a:t>
                      </a:r>
                    </a:p>
                  </a:txBody>
                  <a:tcPr marL="182880" marR="7620" marT="7620" marB="0" anchor="ctr"/>
                </a:tc>
                <a:tc>
                  <a:txBody>
                    <a:bodyPr/>
                    <a:lstStyle/>
                    <a:p>
                      <a:pPr algn="ctr" fontAlgn="t"/>
                      <a:r>
                        <a:rPr lang="tr-TR" sz="1400" b="0" i="0" u="none" strike="noStrike">
                          <a:solidFill>
                            <a:srgbClr val="000000"/>
                          </a:solidFill>
                          <a:effectLst/>
                          <a:latin typeface="+mn-lt"/>
                        </a:rPr>
                        <a:t>58.190</a:t>
                      </a:r>
                    </a:p>
                  </a:txBody>
                  <a:tcPr marL="548640" marR="7620" marT="7620" marB="0" anchor="ctr"/>
                </a:tc>
                <a:tc>
                  <a:txBody>
                    <a:bodyPr/>
                    <a:lstStyle/>
                    <a:p>
                      <a:pPr algn="ctr" fontAlgn="t"/>
                      <a:r>
                        <a:rPr lang="tr-TR" sz="1400" b="1" i="0" u="none" strike="noStrike">
                          <a:solidFill>
                            <a:srgbClr val="000000"/>
                          </a:solidFill>
                          <a:effectLst/>
                          <a:latin typeface="+mn-lt"/>
                        </a:rPr>
                        <a:t>27.11.2023</a:t>
                      </a:r>
                    </a:p>
                  </a:txBody>
                  <a:tcPr marL="182880" marR="7620" marT="7620" marB="0" anchor="ctr"/>
                </a:tc>
                <a:tc>
                  <a:txBody>
                    <a:bodyPr/>
                    <a:lstStyle/>
                    <a:p>
                      <a:pPr algn="ctr" fontAlgn="t"/>
                      <a:r>
                        <a:rPr lang="tr-TR" sz="1400" b="0" i="0" u="none" strike="noStrike">
                          <a:solidFill>
                            <a:srgbClr val="000000"/>
                          </a:solidFill>
                          <a:effectLst/>
                          <a:latin typeface="+mn-lt"/>
                        </a:rPr>
                        <a:t>62.659</a:t>
                      </a:r>
                    </a:p>
                  </a:txBody>
                  <a:tcPr marL="548640" marR="7620" marT="7620" marB="0" anchor="ctr"/>
                </a:tc>
                <a:extLst>
                  <a:ext uri="{0D108BD9-81ED-4DB2-BD59-A6C34878D82A}">
                    <a16:rowId xmlns:a16="http://schemas.microsoft.com/office/drawing/2014/main" val="2564090336"/>
                  </a:ext>
                </a:extLst>
              </a:tr>
              <a:tr h="289127">
                <a:tc>
                  <a:txBody>
                    <a:bodyPr/>
                    <a:lstStyle/>
                    <a:p>
                      <a:pPr algn="ctr" fontAlgn="t"/>
                      <a:r>
                        <a:rPr lang="tr-TR" sz="1400" b="1" i="0" u="none" strike="noStrike">
                          <a:solidFill>
                            <a:srgbClr val="000000"/>
                          </a:solidFill>
                          <a:effectLst/>
                          <a:latin typeface="+mn-lt"/>
                        </a:rPr>
                        <a:t>5.10.2023</a:t>
                      </a:r>
                    </a:p>
                  </a:txBody>
                  <a:tcPr marL="182880" marR="7620" marT="7620" marB="0" anchor="ctr"/>
                </a:tc>
                <a:tc>
                  <a:txBody>
                    <a:bodyPr/>
                    <a:lstStyle/>
                    <a:p>
                      <a:pPr algn="ctr" fontAlgn="t"/>
                      <a:r>
                        <a:rPr lang="tr-TR" sz="1400" b="0" i="0" u="none" strike="noStrike">
                          <a:solidFill>
                            <a:srgbClr val="000000"/>
                          </a:solidFill>
                          <a:effectLst/>
                          <a:latin typeface="+mn-lt"/>
                        </a:rPr>
                        <a:t>53.888</a:t>
                      </a:r>
                    </a:p>
                  </a:txBody>
                  <a:tcPr marL="548640" marR="7620" marT="7620" marB="0" anchor="ctr"/>
                </a:tc>
                <a:tc>
                  <a:txBody>
                    <a:bodyPr/>
                    <a:lstStyle/>
                    <a:p>
                      <a:pPr algn="ctr" fontAlgn="t"/>
                      <a:r>
                        <a:rPr lang="tr-TR" sz="1400" b="1" i="0" u="none" strike="noStrike" dirty="0">
                          <a:solidFill>
                            <a:srgbClr val="000000"/>
                          </a:solidFill>
                          <a:effectLst/>
                          <a:latin typeface="+mn-lt"/>
                        </a:rPr>
                        <a:t>1.11.2023</a:t>
                      </a:r>
                    </a:p>
                  </a:txBody>
                  <a:tcPr marL="182880" marR="7620" marT="7620" marB="0" anchor="ctr"/>
                </a:tc>
                <a:tc>
                  <a:txBody>
                    <a:bodyPr/>
                    <a:lstStyle/>
                    <a:p>
                      <a:pPr algn="ctr" fontAlgn="t"/>
                      <a:r>
                        <a:rPr lang="tr-TR" sz="1400" b="0" i="0" u="none" strike="noStrike" dirty="0">
                          <a:solidFill>
                            <a:srgbClr val="000000"/>
                          </a:solidFill>
                          <a:effectLst/>
                          <a:latin typeface="+mn-lt"/>
                        </a:rPr>
                        <a:t>57.944</a:t>
                      </a:r>
                    </a:p>
                  </a:txBody>
                  <a:tcPr marL="548640" marR="7620" marT="7620" marB="0" anchor="ctr"/>
                </a:tc>
                <a:tc>
                  <a:txBody>
                    <a:bodyPr/>
                    <a:lstStyle/>
                    <a:p>
                      <a:pPr algn="ctr" fontAlgn="t"/>
                      <a:r>
                        <a:rPr lang="tr-TR" sz="1400" b="1" i="0" u="none" strike="noStrike">
                          <a:solidFill>
                            <a:srgbClr val="000000"/>
                          </a:solidFill>
                          <a:effectLst/>
                          <a:latin typeface="+mn-lt"/>
                        </a:rPr>
                        <a:t>28.11.2023</a:t>
                      </a:r>
                    </a:p>
                  </a:txBody>
                  <a:tcPr marL="182880" marR="7620" marT="7620" marB="0" anchor="ctr"/>
                </a:tc>
                <a:tc>
                  <a:txBody>
                    <a:bodyPr/>
                    <a:lstStyle/>
                    <a:p>
                      <a:pPr algn="ctr" fontAlgn="t"/>
                      <a:r>
                        <a:rPr lang="tr-TR" sz="1400" b="0" i="0" u="none" strike="noStrike">
                          <a:solidFill>
                            <a:srgbClr val="000000"/>
                          </a:solidFill>
                          <a:effectLst/>
                          <a:latin typeface="+mn-lt"/>
                        </a:rPr>
                        <a:t>60.940</a:t>
                      </a:r>
                    </a:p>
                  </a:txBody>
                  <a:tcPr marL="548640" marR="7620" marT="7620" marB="0" anchor="ctr"/>
                </a:tc>
                <a:extLst>
                  <a:ext uri="{0D108BD9-81ED-4DB2-BD59-A6C34878D82A}">
                    <a16:rowId xmlns:a16="http://schemas.microsoft.com/office/drawing/2014/main" val="500365866"/>
                  </a:ext>
                </a:extLst>
              </a:tr>
              <a:tr h="289127">
                <a:tc>
                  <a:txBody>
                    <a:bodyPr/>
                    <a:lstStyle/>
                    <a:p>
                      <a:pPr algn="ctr" fontAlgn="t"/>
                      <a:r>
                        <a:rPr lang="tr-TR" sz="1400" b="1" i="0" u="none" strike="noStrike">
                          <a:solidFill>
                            <a:srgbClr val="000000"/>
                          </a:solidFill>
                          <a:effectLst/>
                          <a:latin typeface="+mn-lt"/>
                        </a:rPr>
                        <a:t>6.10.2023</a:t>
                      </a:r>
                    </a:p>
                  </a:txBody>
                  <a:tcPr marL="182880" marR="7620" marT="7620" marB="0" anchor="ctr"/>
                </a:tc>
                <a:tc>
                  <a:txBody>
                    <a:bodyPr/>
                    <a:lstStyle/>
                    <a:p>
                      <a:pPr algn="ctr" fontAlgn="t"/>
                      <a:r>
                        <a:rPr lang="tr-TR" sz="1400" b="0" i="0" u="none" strike="noStrike">
                          <a:solidFill>
                            <a:srgbClr val="000000"/>
                          </a:solidFill>
                          <a:effectLst/>
                          <a:latin typeface="+mn-lt"/>
                        </a:rPr>
                        <a:t>53.452</a:t>
                      </a:r>
                    </a:p>
                  </a:txBody>
                  <a:tcPr marL="548640" marR="7620" marT="7620" marB="0" anchor="ctr"/>
                </a:tc>
                <a:tc>
                  <a:txBody>
                    <a:bodyPr/>
                    <a:lstStyle/>
                    <a:p>
                      <a:pPr algn="ctr" fontAlgn="t"/>
                      <a:r>
                        <a:rPr lang="tr-TR" sz="1400" b="1" i="0" u="none" strike="noStrike">
                          <a:solidFill>
                            <a:srgbClr val="000000"/>
                          </a:solidFill>
                          <a:effectLst/>
                          <a:latin typeface="+mn-lt"/>
                        </a:rPr>
                        <a:t>2.11.2023</a:t>
                      </a:r>
                    </a:p>
                  </a:txBody>
                  <a:tcPr marL="182880" marR="7620" marT="7620" marB="0" anchor="ctr"/>
                </a:tc>
                <a:tc>
                  <a:txBody>
                    <a:bodyPr/>
                    <a:lstStyle/>
                    <a:p>
                      <a:pPr algn="ctr" fontAlgn="t"/>
                      <a:r>
                        <a:rPr lang="tr-TR" sz="1400" b="0" i="0" u="none" strike="noStrike" dirty="0">
                          <a:solidFill>
                            <a:srgbClr val="000000"/>
                          </a:solidFill>
                          <a:effectLst/>
                          <a:latin typeface="+mn-lt"/>
                        </a:rPr>
                        <a:t>57.305</a:t>
                      </a:r>
                    </a:p>
                  </a:txBody>
                  <a:tcPr marL="548640" marR="7620" marT="7620" marB="0" anchor="ctr"/>
                </a:tc>
                <a:tc>
                  <a:txBody>
                    <a:bodyPr/>
                    <a:lstStyle/>
                    <a:p>
                      <a:pPr algn="ctr" fontAlgn="t"/>
                      <a:r>
                        <a:rPr lang="tr-TR" sz="1400" b="1" i="0" u="none" strike="noStrike">
                          <a:solidFill>
                            <a:srgbClr val="000000"/>
                          </a:solidFill>
                          <a:effectLst/>
                          <a:latin typeface="+mn-lt"/>
                        </a:rPr>
                        <a:t>29.11.2023</a:t>
                      </a:r>
                    </a:p>
                  </a:txBody>
                  <a:tcPr marL="182880" marR="7620" marT="7620" marB="0" anchor="ctr"/>
                </a:tc>
                <a:tc>
                  <a:txBody>
                    <a:bodyPr/>
                    <a:lstStyle/>
                    <a:p>
                      <a:pPr algn="ctr" fontAlgn="t"/>
                      <a:r>
                        <a:rPr lang="tr-TR" sz="1400" b="0" i="0" u="none" strike="noStrike">
                          <a:solidFill>
                            <a:srgbClr val="000000"/>
                          </a:solidFill>
                          <a:effectLst/>
                          <a:latin typeface="+mn-lt"/>
                        </a:rPr>
                        <a:t>59.864</a:t>
                      </a:r>
                    </a:p>
                  </a:txBody>
                  <a:tcPr marL="548640" marR="7620" marT="7620" marB="0" anchor="ctr"/>
                </a:tc>
                <a:extLst>
                  <a:ext uri="{0D108BD9-81ED-4DB2-BD59-A6C34878D82A}">
                    <a16:rowId xmlns:a16="http://schemas.microsoft.com/office/drawing/2014/main" val="3504314632"/>
                  </a:ext>
                </a:extLst>
              </a:tr>
              <a:tr h="289127">
                <a:tc>
                  <a:txBody>
                    <a:bodyPr/>
                    <a:lstStyle/>
                    <a:p>
                      <a:pPr algn="ctr" fontAlgn="t"/>
                      <a:r>
                        <a:rPr lang="tr-TR" sz="1400" b="1" i="0" u="none" strike="noStrike">
                          <a:solidFill>
                            <a:srgbClr val="000000"/>
                          </a:solidFill>
                          <a:effectLst/>
                          <a:latin typeface="+mn-lt"/>
                        </a:rPr>
                        <a:t>9.10.2023</a:t>
                      </a:r>
                    </a:p>
                  </a:txBody>
                  <a:tcPr marL="182880" marR="7620" marT="7620" marB="0" anchor="ctr"/>
                </a:tc>
                <a:tc>
                  <a:txBody>
                    <a:bodyPr/>
                    <a:lstStyle/>
                    <a:p>
                      <a:pPr algn="ctr" fontAlgn="t"/>
                      <a:r>
                        <a:rPr lang="tr-TR" sz="1400" b="0" i="0" u="none" strike="noStrike">
                          <a:solidFill>
                            <a:srgbClr val="000000"/>
                          </a:solidFill>
                          <a:effectLst/>
                          <a:latin typeface="+mn-lt"/>
                        </a:rPr>
                        <a:t>53.449</a:t>
                      </a:r>
                    </a:p>
                  </a:txBody>
                  <a:tcPr marL="548640" marR="7620" marT="7620" marB="0" anchor="ctr"/>
                </a:tc>
                <a:tc>
                  <a:txBody>
                    <a:bodyPr/>
                    <a:lstStyle/>
                    <a:p>
                      <a:pPr algn="ctr" fontAlgn="t"/>
                      <a:r>
                        <a:rPr lang="tr-TR" sz="1400" b="1" i="0" u="none" strike="noStrike">
                          <a:solidFill>
                            <a:srgbClr val="000000"/>
                          </a:solidFill>
                          <a:effectLst/>
                          <a:latin typeface="+mn-lt"/>
                        </a:rPr>
                        <a:t>3.11.2023</a:t>
                      </a:r>
                    </a:p>
                  </a:txBody>
                  <a:tcPr marL="182880" marR="7620" marT="7620" marB="0" anchor="ctr"/>
                </a:tc>
                <a:tc>
                  <a:txBody>
                    <a:bodyPr/>
                    <a:lstStyle/>
                    <a:p>
                      <a:pPr algn="ctr" fontAlgn="t"/>
                      <a:r>
                        <a:rPr lang="tr-TR" sz="1400" b="0" i="0" u="none" strike="noStrike" dirty="0">
                          <a:solidFill>
                            <a:srgbClr val="000000"/>
                          </a:solidFill>
                          <a:effectLst/>
                          <a:latin typeface="+mn-lt"/>
                        </a:rPr>
                        <a:t>56.904</a:t>
                      </a:r>
                    </a:p>
                  </a:txBody>
                  <a:tcPr marL="548640" marR="7620" marT="7620" marB="0" anchor="ctr"/>
                </a:tc>
                <a:tc>
                  <a:txBody>
                    <a:bodyPr/>
                    <a:lstStyle/>
                    <a:p>
                      <a:pPr algn="ctr" fontAlgn="t"/>
                      <a:r>
                        <a:rPr lang="tr-TR" sz="1400" b="1" i="0" u="none" strike="noStrike">
                          <a:solidFill>
                            <a:srgbClr val="000000"/>
                          </a:solidFill>
                          <a:effectLst/>
                          <a:latin typeface="+mn-lt"/>
                        </a:rPr>
                        <a:t>30.11.2023</a:t>
                      </a:r>
                    </a:p>
                  </a:txBody>
                  <a:tcPr marL="182880" marR="7620" marT="7620" marB="0" anchor="ctr"/>
                </a:tc>
                <a:tc>
                  <a:txBody>
                    <a:bodyPr/>
                    <a:lstStyle/>
                    <a:p>
                      <a:pPr algn="ctr" fontAlgn="t"/>
                      <a:r>
                        <a:rPr lang="tr-TR" sz="1400" b="0" i="0" u="none" strike="noStrike">
                          <a:solidFill>
                            <a:srgbClr val="000000"/>
                          </a:solidFill>
                          <a:effectLst/>
                          <a:latin typeface="+mn-lt"/>
                        </a:rPr>
                        <a:t>58.505</a:t>
                      </a:r>
                    </a:p>
                  </a:txBody>
                  <a:tcPr marL="548640" marR="7620" marT="7620" marB="0" anchor="ctr"/>
                </a:tc>
                <a:extLst>
                  <a:ext uri="{0D108BD9-81ED-4DB2-BD59-A6C34878D82A}">
                    <a16:rowId xmlns:a16="http://schemas.microsoft.com/office/drawing/2014/main" val="2807503415"/>
                  </a:ext>
                </a:extLst>
              </a:tr>
              <a:tr h="289127">
                <a:tc>
                  <a:txBody>
                    <a:bodyPr/>
                    <a:lstStyle/>
                    <a:p>
                      <a:pPr algn="ctr" fontAlgn="t"/>
                      <a:r>
                        <a:rPr lang="tr-TR" sz="1400" b="1" i="0" u="none" strike="noStrike">
                          <a:solidFill>
                            <a:srgbClr val="000000"/>
                          </a:solidFill>
                          <a:effectLst/>
                          <a:latin typeface="+mn-lt"/>
                        </a:rPr>
                        <a:t>10.10.2023</a:t>
                      </a:r>
                    </a:p>
                  </a:txBody>
                  <a:tcPr marL="182880" marR="7620" marT="7620" marB="0" anchor="ctr"/>
                </a:tc>
                <a:tc>
                  <a:txBody>
                    <a:bodyPr/>
                    <a:lstStyle/>
                    <a:p>
                      <a:pPr algn="ctr" fontAlgn="t"/>
                      <a:r>
                        <a:rPr lang="tr-TR" sz="1400" b="0" i="0" u="none" strike="noStrike">
                          <a:solidFill>
                            <a:srgbClr val="000000"/>
                          </a:solidFill>
                          <a:effectLst/>
                          <a:latin typeface="+mn-lt"/>
                        </a:rPr>
                        <a:t>53.334</a:t>
                      </a:r>
                    </a:p>
                  </a:txBody>
                  <a:tcPr marL="548640" marR="7620" marT="7620" marB="0" anchor="ctr"/>
                </a:tc>
                <a:tc>
                  <a:txBody>
                    <a:bodyPr/>
                    <a:lstStyle/>
                    <a:p>
                      <a:pPr algn="ctr" fontAlgn="t"/>
                      <a:r>
                        <a:rPr lang="tr-TR" sz="1400" b="1" i="0" u="none" strike="noStrike">
                          <a:solidFill>
                            <a:srgbClr val="000000"/>
                          </a:solidFill>
                          <a:effectLst/>
                          <a:latin typeface="+mn-lt"/>
                        </a:rPr>
                        <a:t>6.11.2023</a:t>
                      </a:r>
                    </a:p>
                  </a:txBody>
                  <a:tcPr marL="182880" marR="7620" marT="7620" marB="0" anchor="ctr"/>
                </a:tc>
                <a:tc>
                  <a:txBody>
                    <a:bodyPr/>
                    <a:lstStyle/>
                    <a:p>
                      <a:pPr algn="ctr" fontAlgn="t"/>
                      <a:r>
                        <a:rPr lang="tr-TR" sz="1400" b="0" i="0" u="none" strike="noStrike" dirty="0">
                          <a:solidFill>
                            <a:srgbClr val="000000"/>
                          </a:solidFill>
                          <a:effectLst/>
                          <a:latin typeface="+mn-lt"/>
                        </a:rPr>
                        <a:t>56.619</a:t>
                      </a:r>
                    </a:p>
                  </a:txBody>
                  <a:tcPr marL="548640" marR="7620" marT="7620" marB="0" anchor="ctr"/>
                </a:tc>
                <a:tc>
                  <a:txBody>
                    <a:bodyPr/>
                    <a:lstStyle/>
                    <a:p>
                      <a:pPr algn="ctr" fontAlgn="t"/>
                      <a:r>
                        <a:rPr lang="tr-TR" sz="1400" b="1" i="0" u="none" strike="noStrike">
                          <a:solidFill>
                            <a:srgbClr val="000000"/>
                          </a:solidFill>
                          <a:effectLst/>
                          <a:latin typeface="+mn-lt"/>
                        </a:rPr>
                        <a:t>1.12.2023</a:t>
                      </a:r>
                    </a:p>
                  </a:txBody>
                  <a:tcPr marL="182880" marR="7620" marT="7620" marB="0" anchor="ctr"/>
                </a:tc>
                <a:tc>
                  <a:txBody>
                    <a:bodyPr/>
                    <a:lstStyle/>
                    <a:p>
                      <a:pPr algn="ctr" fontAlgn="t"/>
                      <a:r>
                        <a:rPr lang="tr-TR" sz="1400" b="0" i="0" u="none" strike="noStrike">
                          <a:solidFill>
                            <a:srgbClr val="000000"/>
                          </a:solidFill>
                          <a:effectLst/>
                          <a:latin typeface="+mn-lt"/>
                        </a:rPr>
                        <a:t>57.970</a:t>
                      </a:r>
                    </a:p>
                  </a:txBody>
                  <a:tcPr marL="548640" marR="7620" marT="7620" marB="0" anchor="ctr"/>
                </a:tc>
                <a:extLst>
                  <a:ext uri="{0D108BD9-81ED-4DB2-BD59-A6C34878D82A}">
                    <a16:rowId xmlns:a16="http://schemas.microsoft.com/office/drawing/2014/main" val="4264037683"/>
                  </a:ext>
                </a:extLst>
              </a:tr>
              <a:tr h="289127">
                <a:tc>
                  <a:txBody>
                    <a:bodyPr/>
                    <a:lstStyle/>
                    <a:p>
                      <a:pPr algn="ctr" fontAlgn="t"/>
                      <a:r>
                        <a:rPr lang="tr-TR" sz="1400" b="1" i="0" u="none" strike="noStrike">
                          <a:solidFill>
                            <a:srgbClr val="000000"/>
                          </a:solidFill>
                          <a:effectLst/>
                          <a:latin typeface="+mn-lt"/>
                        </a:rPr>
                        <a:t>11.10.2023</a:t>
                      </a:r>
                    </a:p>
                  </a:txBody>
                  <a:tcPr marL="182880" marR="7620" marT="7620" marB="0" anchor="ctr"/>
                </a:tc>
                <a:tc>
                  <a:txBody>
                    <a:bodyPr/>
                    <a:lstStyle/>
                    <a:p>
                      <a:pPr algn="ctr" fontAlgn="t"/>
                      <a:r>
                        <a:rPr lang="tr-TR" sz="1400" b="0" i="0" u="none" strike="noStrike">
                          <a:solidFill>
                            <a:srgbClr val="000000"/>
                          </a:solidFill>
                          <a:effectLst/>
                          <a:latin typeface="+mn-lt"/>
                        </a:rPr>
                        <a:t>53.533</a:t>
                      </a:r>
                    </a:p>
                  </a:txBody>
                  <a:tcPr marL="548640" marR="7620" marT="7620" marB="0" anchor="ctr"/>
                </a:tc>
                <a:tc>
                  <a:txBody>
                    <a:bodyPr/>
                    <a:lstStyle/>
                    <a:p>
                      <a:pPr algn="ctr" fontAlgn="t"/>
                      <a:r>
                        <a:rPr lang="tr-TR" sz="1400" b="1" i="0" u="none" strike="noStrike">
                          <a:solidFill>
                            <a:srgbClr val="000000"/>
                          </a:solidFill>
                          <a:effectLst/>
                          <a:latin typeface="+mn-lt"/>
                        </a:rPr>
                        <a:t>7.11.2023</a:t>
                      </a:r>
                    </a:p>
                  </a:txBody>
                  <a:tcPr marL="182880" marR="7620" marT="7620" marB="0" anchor="ctr"/>
                </a:tc>
                <a:tc>
                  <a:txBody>
                    <a:bodyPr/>
                    <a:lstStyle/>
                    <a:p>
                      <a:pPr algn="ctr" fontAlgn="t"/>
                      <a:r>
                        <a:rPr lang="tr-TR" sz="1400" b="0" i="0" u="none" strike="noStrike" dirty="0">
                          <a:solidFill>
                            <a:srgbClr val="000000"/>
                          </a:solidFill>
                          <a:effectLst/>
                          <a:latin typeface="+mn-lt"/>
                        </a:rPr>
                        <a:t>56.305</a:t>
                      </a:r>
                    </a:p>
                  </a:txBody>
                  <a:tcPr marL="548640" marR="7620" marT="7620" marB="0" anchor="ctr"/>
                </a:tc>
                <a:tc>
                  <a:txBody>
                    <a:bodyPr/>
                    <a:lstStyle/>
                    <a:p>
                      <a:pPr algn="ctr" fontAlgn="t"/>
                      <a:r>
                        <a:rPr lang="tr-TR" sz="1400" b="1" i="0" u="none" strike="noStrike" dirty="0">
                          <a:solidFill>
                            <a:srgbClr val="000000"/>
                          </a:solidFill>
                          <a:effectLst/>
                          <a:latin typeface="+mn-lt"/>
                        </a:rPr>
                        <a:t>4.12.2023</a:t>
                      </a:r>
                    </a:p>
                  </a:txBody>
                  <a:tcPr marL="182880" marR="7620" marT="7620" marB="0" anchor="ctr"/>
                </a:tc>
                <a:tc>
                  <a:txBody>
                    <a:bodyPr/>
                    <a:lstStyle/>
                    <a:p>
                      <a:pPr algn="ctr" fontAlgn="t"/>
                      <a:r>
                        <a:rPr lang="tr-TR" sz="1400" b="0" i="0" u="none" strike="noStrike">
                          <a:solidFill>
                            <a:srgbClr val="000000"/>
                          </a:solidFill>
                          <a:effectLst/>
                          <a:latin typeface="+mn-lt"/>
                        </a:rPr>
                        <a:t>56.780</a:t>
                      </a:r>
                    </a:p>
                  </a:txBody>
                  <a:tcPr marL="548640" marR="7620" marT="7620" marB="0" anchor="ctr"/>
                </a:tc>
                <a:extLst>
                  <a:ext uri="{0D108BD9-81ED-4DB2-BD59-A6C34878D82A}">
                    <a16:rowId xmlns:a16="http://schemas.microsoft.com/office/drawing/2014/main" val="398831911"/>
                  </a:ext>
                </a:extLst>
              </a:tr>
              <a:tr h="289127">
                <a:tc>
                  <a:txBody>
                    <a:bodyPr/>
                    <a:lstStyle/>
                    <a:p>
                      <a:pPr algn="ctr" fontAlgn="t"/>
                      <a:r>
                        <a:rPr lang="tr-TR" sz="1400" b="1" i="0" u="none" strike="noStrike">
                          <a:solidFill>
                            <a:srgbClr val="000000"/>
                          </a:solidFill>
                          <a:effectLst/>
                          <a:latin typeface="+mn-lt"/>
                        </a:rPr>
                        <a:t>12.10.2023</a:t>
                      </a:r>
                    </a:p>
                  </a:txBody>
                  <a:tcPr marL="182880" marR="7620" marT="7620" marB="0" anchor="ctr"/>
                </a:tc>
                <a:tc>
                  <a:txBody>
                    <a:bodyPr/>
                    <a:lstStyle/>
                    <a:p>
                      <a:pPr algn="ctr" fontAlgn="t"/>
                      <a:r>
                        <a:rPr lang="tr-TR" sz="1400" b="0" i="0" u="none" strike="noStrike">
                          <a:solidFill>
                            <a:srgbClr val="000000"/>
                          </a:solidFill>
                          <a:effectLst/>
                          <a:latin typeface="+mn-lt"/>
                        </a:rPr>
                        <a:t>53.891</a:t>
                      </a:r>
                    </a:p>
                  </a:txBody>
                  <a:tcPr marL="548640" marR="7620" marT="7620" marB="0" anchor="ctr"/>
                </a:tc>
                <a:tc>
                  <a:txBody>
                    <a:bodyPr/>
                    <a:lstStyle/>
                    <a:p>
                      <a:pPr algn="ctr" fontAlgn="t"/>
                      <a:r>
                        <a:rPr lang="tr-TR" sz="1400" b="1" i="0" u="none" strike="noStrike">
                          <a:solidFill>
                            <a:srgbClr val="000000"/>
                          </a:solidFill>
                          <a:effectLst/>
                          <a:latin typeface="+mn-lt"/>
                        </a:rPr>
                        <a:t>8.11.2023</a:t>
                      </a:r>
                    </a:p>
                  </a:txBody>
                  <a:tcPr marL="182880" marR="7620" marT="7620" marB="0" anchor="ctr"/>
                </a:tc>
                <a:tc>
                  <a:txBody>
                    <a:bodyPr/>
                    <a:lstStyle/>
                    <a:p>
                      <a:pPr algn="ctr" fontAlgn="t"/>
                      <a:r>
                        <a:rPr lang="tr-TR" sz="1400" b="0" i="0" u="none" strike="noStrike">
                          <a:solidFill>
                            <a:srgbClr val="000000"/>
                          </a:solidFill>
                          <a:effectLst/>
                          <a:latin typeface="+mn-lt"/>
                        </a:rPr>
                        <a:t>57.466</a:t>
                      </a:r>
                    </a:p>
                  </a:txBody>
                  <a:tcPr marL="548640" marR="7620" marT="7620" marB="0" anchor="ctr"/>
                </a:tc>
                <a:tc>
                  <a:txBody>
                    <a:bodyPr/>
                    <a:lstStyle/>
                    <a:p>
                      <a:pPr algn="ctr" fontAlgn="t"/>
                      <a:r>
                        <a:rPr lang="tr-TR" sz="1400" b="1" i="0" u="none" strike="noStrike" dirty="0">
                          <a:solidFill>
                            <a:srgbClr val="000000"/>
                          </a:solidFill>
                          <a:effectLst/>
                          <a:latin typeface="+mn-lt"/>
                        </a:rPr>
                        <a:t>5.12.2023</a:t>
                      </a:r>
                    </a:p>
                  </a:txBody>
                  <a:tcPr marL="182880" marR="7620" marT="7620" marB="0" anchor="ctr"/>
                </a:tc>
                <a:tc>
                  <a:txBody>
                    <a:bodyPr/>
                    <a:lstStyle/>
                    <a:p>
                      <a:pPr algn="ctr" fontAlgn="t"/>
                      <a:r>
                        <a:rPr lang="tr-TR" sz="1400" b="0" i="0" u="none" strike="noStrike">
                          <a:solidFill>
                            <a:srgbClr val="000000"/>
                          </a:solidFill>
                          <a:effectLst/>
                          <a:latin typeface="+mn-lt"/>
                        </a:rPr>
                        <a:t>57.322</a:t>
                      </a:r>
                    </a:p>
                  </a:txBody>
                  <a:tcPr marL="548640" marR="7620" marT="7620" marB="0" anchor="ctr"/>
                </a:tc>
                <a:extLst>
                  <a:ext uri="{0D108BD9-81ED-4DB2-BD59-A6C34878D82A}">
                    <a16:rowId xmlns:a16="http://schemas.microsoft.com/office/drawing/2014/main" val="3862890437"/>
                  </a:ext>
                </a:extLst>
              </a:tr>
              <a:tr h="289127">
                <a:tc>
                  <a:txBody>
                    <a:bodyPr/>
                    <a:lstStyle/>
                    <a:p>
                      <a:pPr algn="ctr" fontAlgn="t"/>
                      <a:r>
                        <a:rPr lang="tr-TR" sz="1400" b="1" i="0" u="none" strike="noStrike">
                          <a:solidFill>
                            <a:srgbClr val="000000"/>
                          </a:solidFill>
                          <a:effectLst/>
                          <a:latin typeface="+mn-lt"/>
                        </a:rPr>
                        <a:t>13.10.2023</a:t>
                      </a:r>
                    </a:p>
                  </a:txBody>
                  <a:tcPr marL="182880" marR="7620" marT="7620" marB="0" anchor="ctr"/>
                </a:tc>
                <a:tc>
                  <a:txBody>
                    <a:bodyPr/>
                    <a:lstStyle/>
                    <a:p>
                      <a:pPr algn="ctr" fontAlgn="t"/>
                      <a:r>
                        <a:rPr lang="tr-TR" sz="1400" b="0" i="0" u="none" strike="noStrike">
                          <a:solidFill>
                            <a:srgbClr val="000000"/>
                          </a:solidFill>
                          <a:effectLst/>
                          <a:latin typeface="+mn-lt"/>
                        </a:rPr>
                        <a:t>54.393</a:t>
                      </a:r>
                    </a:p>
                  </a:txBody>
                  <a:tcPr marL="548640" marR="7620" marT="7620" marB="0" anchor="ctr"/>
                </a:tc>
                <a:tc>
                  <a:txBody>
                    <a:bodyPr/>
                    <a:lstStyle/>
                    <a:p>
                      <a:pPr algn="ctr" fontAlgn="t"/>
                      <a:r>
                        <a:rPr lang="tr-TR" sz="1400" b="1" i="0" u="none" strike="noStrike">
                          <a:solidFill>
                            <a:srgbClr val="000000"/>
                          </a:solidFill>
                          <a:effectLst/>
                          <a:latin typeface="+mn-lt"/>
                        </a:rPr>
                        <a:t>9.11.2023</a:t>
                      </a:r>
                    </a:p>
                  </a:txBody>
                  <a:tcPr marL="182880" marR="7620" marT="7620" marB="0" anchor="ctr"/>
                </a:tc>
                <a:tc>
                  <a:txBody>
                    <a:bodyPr/>
                    <a:lstStyle/>
                    <a:p>
                      <a:pPr algn="ctr" fontAlgn="t"/>
                      <a:r>
                        <a:rPr lang="tr-TR" sz="1400" b="0" i="0" u="none" strike="noStrike">
                          <a:solidFill>
                            <a:srgbClr val="000000"/>
                          </a:solidFill>
                          <a:effectLst/>
                          <a:latin typeface="+mn-lt"/>
                        </a:rPr>
                        <a:t>57.827</a:t>
                      </a:r>
                    </a:p>
                  </a:txBody>
                  <a:tcPr marL="548640" marR="7620" marT="7620" marB="0" anchor="ctr"/>
                </a:tc>
                <a:tc>
                  <a:txBody>
                    <a:bodyPr/>
                    <a:lstStyle/>
                    <a:p>
                      <a:pPr algn="ctr" fontAlgn="t"/>
                      <a:r>
                        <a:rPr lang="tr-TR" sz="1400" b="1" i="0" u="none" strike="noStrike" dirty="0">
                          <a:solidFill>
                            <a:srgbClr val="000000"/>
                          </a:solidFill>
                          <a:effectLst/>
                          <a:latin typeface="+mn-lt"/>
                        </a:rPr>
                        <a:t>6.12.2023</a:t>
                      </a:r>
                    </a:p>
                  </a:txBody>
                  <a:tcPr marL="182880" marR="7620" marT="7620" marB="0" anchor="ctr"/>
                </a:tc>
                <a:tc>
                  <a:txBody>
                    <a:bodyPr/>
                    <a:lstStyle/>
                    <a:p>
                      <a:pPr algn="ctr" fontAlgn="t"/>
                      <a:r>
                        <a:rPr lang="tr-TR" sz="1400" b="0" i="0" u="none" strike="noStrike">
                          <a:solidFill>
                            <a:srgbClr val="000000"/>
                          </a:solidFill>
                          <a:effectLst/>
                          <a:latin typeface="+mn-lt"/>
                        </a:rPr>
                        <a:t>57.063</a:t>
                      </a:r>
                    </a:p>
                  </a:txBody>
                  <a:tcPr marL="548640" marR="7620" marT="7620" marB="0" anchor="ctr"/>
                </a:tc>
                <a:extLst>
                  <a:ext uri="{0D108BD9-81ED-4DB2-BD59-A6C34878D82A}">
                    <a16:rowId xmlns:a16="http://schemas.microsoft.com/office/drawing/2014/main" val="1385401348"/>
                  </a:ext>
                </a:extLst>
              </a:tr>
              <a:tr h="289127">
                <a:tc>
                  <a:txBody>
                    <a:bodyPr/>
                    <a:lstStyle/>
                    <a:p>
                      <a:pPr algn="ctr" fontAlgn="t"/>
                      <a:r>
                        <a:rPr lang="tr-TR" sz="1400" b="1" i="0" u="none" strike="noStrike">
                          <a:solidFill>
                            <a:srgbClr val="000000"/>
                          </a:solidFill>
                          <a:effectLst/>
                          <a:latin typeface="+mn-lt"/>
                        </a:rPr>
                        <a:t>16.10.2023</a:t>
                      </a:r>
                    </a:p>
                  </a:txBody>
                  <a:tcPr marL="182880" marR="7620" marT="7620" marB="0" anchor="ctr"/>
                </a:tc>
                <a:tc>
                  <a:txBody>
                    <a:bodyPr/>
                    <a:lstStyle/>
                    <a:p>
                      <a:pPr algn="ctr" fontAlgn="t"/>
                      <a:r>
                        <a:rPr lang="tr-TR" sz="1400" b="0" i="0" u="none" strike="noStrike">
                          <a:solidFill>
                            <a:srgbClr val="000000"/>
                          </a:solidFill>
                          <a:effectLst/>
                          <a:latin typeface="+mn-lt"/>
                        </a:rPr>
                        <a:t>54.695</a:t>
                      </a:r>
                    </a:p>
                  </a:txBody>
                  <a:tcPr marL="548640" marR="7620" marT="7620" marB="0" anchor="ctr"/>
                </a:tc>
                <a:tc>
                  <a:txBody>
                    <a:bodyPr/>
                    <a:lstStyle/>
                    <a:p>
                      <a:pPr algn="ctr" fontAlgn="t"/>
                      <a:r>
                        <a:rPr lang="tr-TR" sz="1400" b="1" i="0" u="none" strike="noStrike">
                          <a:solidFill>
                            <a:srgbClr val="000000"/>
                          </a:solidFill>
                          <a:effectLst/>
                          <a:latin typeface="+mn-lt"/>
                        </a:rPr>
                        <a:t>10.11.2023</a:t>
                      </a:r>
                    </a:p>
                  </a:txBody>
                  <a:tcPr marL="182880" marR="7620" marT="7620" marB="0" anchor="ctr"/>
                </a:tc>
                <a:tc>
                  <a:txBody>
                    <a:bodyPr/>
                    <a:lstStyle/>
                    <a:p>
                      <a:pPr algn="ctr" fontAlgn="t"/>
                      <a:r>
                        <a:rPr lang="tr-TR" sz="1400" b="0" i="0" u="none" strike="noStrike">
                          <a:solidFill>
                            <a:srgbClr val="000000"/>
                          </a:solidFill>
                          <a:effectLst/>
                          <a:latin typeface="+mn-lt"/>
                        </a:rPr>
                        <a:t>58.936</a:t>
                      </a:r>
                    </a:p>
                  </a:txBody>
                  <a:tcPr marL="548640" marR="7620" marT="7620" marB="0" anchor="ctr"/>
                </a:tc>
                <a:tc>
                  <a:txBody>
                    <a:bodyPr/>
                    <a:lstStyle/>
                    <a:p>
                      <a:pPr algn="ctr" fontAlgn="t"/>
                      <a:r>
                        <a:rPr lang="tr-TR" sz="1400" b="1" i="0" u="none" strike="noStrike" dirty="0">
                          <a:solidFill>
                            <a:srgbClr val="000000"/>
                          </a:solidFill>
                          <a:effectLst/>
                          <a:latin typeface="+mn-lt"/>
                        </a:rPr>
                        <a:t>7.12.2023</a:t>
                      </a:r>
                    </a:p>
                  </a:txBody>
                  <a:tcPr marL="182880" marR="7620" marT="7620" marB="0" anchor="ctr"/>
                </a:tc>
                <a:tc>
                  <a:txBody>
                    <a:bodyPr/>
                    <a:lstStyle/>
                    <a:p>
                      <a:pPr algn="ctr" fontAlgn="t"/>
                      <a:r>
                        <a:rPr lang="tr-TR" sz="1400" b="0" i="0" u="none" strike="noStrike">
                          <a:solidFill>
                            <a:srgbClr val="000000"/>
                          </a:solidFill>
                          <a:effectLst/>
                          <a:latin typeface="+mn-lt"/>
                        </a:rPr>
                        <a:t>56.947</a:t>
                      </a:r>
                    </a:p>
                  </a:txBody>
                  <a:tcPr marL="548640" marR="7620" marT="7620" marB="0" anchor="ctr"/>
                </a:tc>
                <a:extLst>
                  <a:ext uri="{0D108BD9-81ED-4DB2-BD59-A6C34878D82A}">
                    <a16:rowId xmlns:a16="http://schemas.microsoft.com/office/drawing/2014/main" val="32992492"/>
                  </a:ext>
                </a:extLst>
              </a:tr>
              <a:tr h="289127">
                <a:tc>
                  <a:txBody>
                    <a:bodyPr/>
                    <a:lstStyle/>
                    <a:p>
                      <a:pPr algn="ctr" fontAlgn="t"/>
                      <a:r>
                        <a:rPr lang="tr-TR" sz="1400" b="1" i="0" u="none" strike="noStrike">
                          <a:solidFill>
                            <a:srgbClr val="000000"/>
                          </a:solidFill>
                          <a:effectLst/>
                          <a:latin typeface="+mn-lt"/>
                        </a:rPr>
                        <a:t>17.10.2023</a:t>
                      </a:r>
                    </a:p>
                  </a:txBody>
                  <a:tcPr marL="182880" marR="7620" marT="7620" marB="0" anchor="ctr"/>
                </a:tc>
                <a:tc>
                  <a:txBody>
                    <a:bodyPr/>
                    <a:lstStyle/>
                    <a:p>
                      <a:pPr algn="ctr" fontAlgn="t"/>
                      <a:r>
                        <a:rPr lang="tr-TR" sz="1400" b="0" i="0" u="none" strike="noStrike">
                          <a:solidFill>
                            <a:srgbClr val="000000"/>
                          </a:solidFill>
                          <a:effectLst/>
                          <a:latin typeface="+mn-lt"/>
                        </a:rPr>
                        <a:t>54.322</a:t>
                      </a:r>
                    </a:p>
                  </a:txBody>
                  <a:tcPr marL="548640" marR="7620" marT="7620" marB="0" anchor="ctr"/>
                </a:tc>
                <a:tc>
                  <a:txBody>
                    <a:bodyPr/>
                    <a:lstStyle/>
                    <a:p>
                      <a:pPr algn="ctr" fontAlgn="t"/>
                      <a:r>
                        <a:rPr lang="tr-TR" sz="1400" b="1" i="0" u="none" strike="noStrike">
                          <a:solidFill>
                            <a:srgbClr val="000000"/>
                          </a:solidFill>
                          <a:effectLst/>
                          <a:latin typeface="+mn-lt"/>
                        </a:rPr>
                        <a:t>13.11.2023</a:t>
                      </a:r>
                    </a:p>
                  </a:txBody>
                  <a:tcPr marL="182880" marR="7620" marT="7620" marB="0" anchor="ctr"/>
                </a:tc>
                <a:tc>
                  <a:txBody>
                    <a:bodyPr/>
                    <a:lstStyle/>
                    <a:p>
                      <a:pPr algn="ctr" fontAlgn="t"/>
                      <a:r>
                        <a:rPr lang="tr-TR" sz="1400" b="0" i="0" u="none" strike="noStrike">
                          <a:solidFill>
                            <a:srgbClr val="000000"/>
                          </a:solidFill>
                          <a:effectLst/>
                          <a:latin typeface="+mn-lt"/>
                        </a:rPr>
                        <a:t>59.223</a:t>
                      </a:r>
                    </a:p>
                  </a:txBody>
                  <a:tcPr marL="548640" marR="7620" marT="7620" marB="0" anchor="ctr"/>
                </a:tc>
                <a:tc>
                  <a:txBody>
                    <a:bodyPr/>
                    <a:lstStyle/>
                    <a:p>
                      <a:pPr algn="ctr" fontAlgn="t"/>
                      <a:r>
                        <a:rPr lang="tr-TR" sz="1400" b="1" i="0" u="none" strike="noStrike" dirty="0">
                          <a:solidFill>
                            <a:srgbClr val="000000"/>
                          </a:solidFill>
                          <a:effectLst/>
                          <a:latin typeface="+mn-lt"/>
                        </a:rPr>
                        <a:t>8.12.2023</a:t>
                      </a:r>
                    </a:p>
                  </a:txBody>
                  <a:tcPr marL="182880" marR="7620" marT="7620" marB="0" anchor="ctr"/>
                </a:tc>
                <a:tc>
                  <a:txBody>
                    <a:bodyPr/>
                    <a:lstStyle/>
                    <a:p>
                      <a:pPr algn="ctr" fontAlgn="t"/>
                      <a:r>
                        <a:rPr lang="tr-TR" sz="1400" b="0" i="0" u="none" strike="noStrike">
                          <a:solidFill>
                            <a:srgbClr val="000000"/>
                          </a:solidFill>
                          <a:effectLst/>
                          <a:latin typeface="+mn-lt"/>
                        </a:rPr>
                        <a:t>56.962</a:t>
                      </a:r>
                    </a:p>
                  </a:txBody>
                  <a:tcPr marL="548640" marR="7620" marT="7620" marB="0" anchor="ctr"/>
                </a:tc>
                <a:extLst>
                  <a:ext uri="{0D108BD9-81ED-4DB2-BD59-A6C34878D82A}">
                    <a16:rowId xmlns:a16="http://schemas.microsoft.com/office/drawing/2014/main" val="2907063099"/>
                  </a:ext>
                </a:extLst>
              </a:tr>
              <a:tr h="289127">
                <a:tc>
                  <a:txBody>
                    <a:bodyPr/>
                    <a:lstStyle/>
                    <a:p>
                      <a:pPr algn="ctr" fontAlgn="t"/>
                      <a:r>
                        <a:rPr lang="tr-TR" sz="1400" b="1" i="0" u="none" strike="noStrike">
                          <a:solidFill>
                            <a:srgbClr val="000000"/>
                          </a:solidFill>
                          <a:effectLst/>
                          <a:latin typeface="+mn-lt"/>
                        </a:rPr>
                        <a:t>18.10.2023</a:t>
                      </a:r>
                    </a:p>
                  </a:txBody>
                  <a:tcPr marL="182880" marR="7620" marT="7620" marB="0" anchor="ctr"/>
                </a:tc>
                <a:tc>
                  <a:txBody>
                    <a:bodyPr/>
                    <a:lstStyle/>
                    <a:p>
                      <a:pPr algn="ctr" fontAlgn="t"/>
                      <a:r>
                        <a:rPr lang="tr-TR" sz="1400" b="0" i="0" u="none" strike="noStrike">
                          <a:solidFill>
                            <a:srgbClr val="000000"/>
                          </a:solidFill>
                          <a:effectLst/>
                          <a:latin typeface="+mn-lt"/>
                        </a:rPr>
                        <a:t>53.891</a:t>
                      </a:r>
                    </a:p>
                  </a:txBody>
                  <a:tcPr marL="548640" marR="7620" marT="7620" marB="0" anchor="ctr"/>
                </a:tc>
                <a:tc>
                  <a:txBody>
                    <a:bodyPr/>
                    <a:lstStyle/>
                    <a:p>
                      <a:pPr algn="ctr" fontAlgn="t"/>
                      <a:r>
                        <a:rPr lang="tr-TR" sz="1400" b="1" i="0" u="none" strike="noStrike">
                          <a:solidFill>
                            <a:srgbClr val="000000"/>
                          </a:solidFill>
                          <a:effectLst/>
                          <a:latin typeface="+mn-lt"/>
                        </a:rPr>
                        <a:t>14.11.2023</a:t>
                      </a:r>
                    </a:p>
                  </a:txBody>
                  <a:tcPr marL="182880" marR="7620" marT="7620" marB="0" anchor="ctr"/>
                </a:tc>
                <a:tc>
                  <a:txBody>
                    <a:bodyPr/>
                    <a:lstStyle/>
                    <a:p>
                      <a:pPr algn="ctr" fontAlgn="t"/>
                      <a:r>
                        <a:rPr lang="tr-TR" sz="1400" b="0" i="0" u="none" strike="noStrike">
                          <a:solidFill>
                            <a:srgbClr val="000000"/>
                          </a:solidFill>
                          <a:effectLst/>
                          <a:latin typeface="+mn-lt"/>
                        </a:rPr>
                        <a:t>59.475</a:t>
                      </a:r>
                    </a:p>
                  </a:txBody>
                  <a:tcPr marL="548640" marR="7620" marT="7620" marB="0" anchor="ctr"/>
                </a:tc>
                <a:tc>
                  <a:txBody>
                    <a:bodyPr/>
                    <a:lstStyle/>
                    <a:p>
                      <a:pPr algn="ctr" fontAlgn="t"/>
                      <a:r>
                        <a:rPr lang="tr-TR" sz="1400" b="1" i="0" u="none" strike="noStrike" dirty="0">
                          <a:solidFill>
                            <a:srgbClr val="000000"/>
                          </a:solidFill>
                          <a:effectLst/>
                          <a:latin typeface="+mn-lt"/>
                        </a:rPr>
                        <a:t>11.12.2023</a:t>
                      </a:r>
                    </a:p>
                  </a:txBody>
                  <a:tcPr marL="182880" marR="7620" marT="7620" marB="0" anchor="ctr"/>
                </a:tc>
                <a:tc>
                  <a:txBody>
                    <a:bodyPr/>
                    <a:lstStyle/>
                    <a:p>
                      <a:pPr algn="ctr" fontAlgn="t"/>
                      <a:r>
                        <a:rPr lang="tr-TR" sz="1400" b="0" i="0" u="none" strike="noStrike">
                          <a:solidFill>
                            <a:srgbClr val="000000"/>
                          </a:solidFill>
                          <a:effectLst/>
                          <a:latin typeface="+mn-lt"/>
                        </a:rPr>
                        <a:t>56.177</a:t>
                      </a:r>
                    </a:p>
                  </a:txBody>
                  <a:tcPr marL="548640" marR="7620" marT="7620" marB="0" anchor="ctr"/>
                </a:tc>
                <a:extLst>
                  <a:ext uri="{0D108BD9-81ED-4DB2-BD59-A6C34878D82A}">
                    <a16:rowId xmlns:a16="http://schemas.microsoft.com/office/drawing/2014/main" val="2724877834"/>
                  </a:ext>
                </a:extLst>
              </a:tr>
              <a:tr h="289127">
                <a:tc>
                  <a:txBody>
                    <a:bodyPr/>
                    <a:lstStyle/>
                    <a:p>
                      <a:pPr algn="ctr" fontAlgn="t"/>
                      <a:r>
                        <a:rPr lang="tr-TR" sz="1400" b="1" i="0" u="none" strike="noStrike">
                          <a:solidFill>
                            <a:srgbClr val="000000"/>
                          </a:solidFill>
                          <a:effectLst/>
                          <a:latin typeface="+mn-lt"/>
                        </a:rPr>
                        <a:t>19.10.2023</a:t>
                      </a:r>
                    </a:p>
                  </a:txBody>
                  <a:tcPr marL="182880" marR="7620" marT="7620" marB="0" anchor="ctr"/>
                </a:tc>
                <a:tc>
                  <a:txBody>
                    <a:bodyPr/>
                    <a:lstStyle/>
                    <a:p>
                      <a:pPr algn="ctr" fontAlgn="t"/>
                      <a:r>
                        <a:rPr lang="tr-TR" sz="1400" b="0" i="0" u="none" strike="noStrike" dirty="0">
                          <a:solidFill>
                            <a:srgbClr val="000000"/>
                          </a:solidFill>
                          <a:effectLst/>
                          <a:latin typeface="+mn-lt"/>
                        </a:rPr>
                        <a:t>54.186</a:t>
                      </a:r>
                    </a:p>
                  </a:txBody>
                  <a:tcPr marL="548640" marR="7620" marT="7620" marB="0" anchor="ctr"/>
                </a:tc>
                <a:tc>
                  <a:txBody>
                    <a:bodyPr/>
                    <a:lstStyle/>
                    <a:p>
                      <a:pPr algn="ctr" fontAlgn="t"/>
                      <a:r>
                        <a:rPr lang="tr-TR" sz="1400" b="1" i="0" u="none" strike="noStrike">
                          <a:solidFill>
                            <a:srgbClr val="000000"/>
                          </a:solidFill>
                          <a:effectLst/>
                          <a:latin typeface="+mn-lt"/>
                        </a:rPr>
                        <a:t>15.11.2023</a:t>
                      </a:r>
                    </a:p>
                  </a:txBody>
                  <a:tcPr marL="182880" marR="7620" marT="7620" marB="0" anchor="ctr"/>
                </a:tc>
                <a:tc>
                  <a:txBody>
                    <a:bodyPr/>
                    <a:lstStyle/>
                    <a:p>
                      <a:pPr algn="ctr" fontAlgn="t"/>
                      <a:r>
                        <a:rPr lang="tr-TR" sz="1400" b="0" i="0" u="none" strike="noStrike" dirty="0">
                          <a:solidFill>
                            <a:srgbClr val="000000"/>
                          </a:solidFill>
                          <a:effectLst/>
                          <a:latin typeface="+mn-lt"/>
                        </a:rPr>
                        <a:t>59.335</a:t>
                      </a:r>
                    </a:p>
                  </a:txBody>
                  <a:tcPr marL="548640" marR="7620" marT="7620" marB="0" anchor="ctr"/>
                </a:tc>
                <a:tc>
                  <a:txBody>
                    <a:bodyPr/>
                    <a:lstStyle/>
                    <a:p>
                      <a:pPr algn="ctr" fontAlgn="t"/>
                      <a:r>
                        <a:rPr lang="tr-TR" sz="1400" b="1" i="0" u="none" strike="noStrike">
                          <a:solidFill>
                            <a:srgbClr val="000000"/>
                          </a:solidFill>
                          <a:effectLst/>
                          <a:latin typeface="+mn-lt"/>
                        </a:rPr>
                        <a:t>12.12.2023</a:t>
                      </a:r>
                    </a:p>
                  </a:txBody>
                  <a:tcPr marL="182880" marR="7620" marT="7620" marB="0" anchor="ctr"/>
                </a:tc>
                <a:tc>
                  <a:txBody>
                    <a:bodyPr/>
                    <a:lstStyle/>
                    <a:p>
                      <a:pPr algn="ctr" fontAlgn="t"/>
                      <a:r>
                        <a:rPr lang="tr-TR" sz="1400" b="0" i="0" u="none" strike="noStrike" dirty="0">
                          <a:solidFill>
                            <a:srgbClr val="000000"/>
                          </a:solidFill>
                          <a:effectLst/>
                          <a:latin typeface="+mn-lt"/>
                        </a:rPr>
                        <a:t>55.469</a:t>
                      </a:r>
                    </a:p>
                  </a:txBody>
                  <a:tcPr marL="548640" marR="7620" marT="7620" marB="0" anchor="ctr"/>
                </a:tc>
                <a:extLst>
                  <a:ext uri="{0D108BD9-81ED-4DB2-BD59-A6C34878D82A}">
                    <a16:rowId xmlns:a16="http://schemas.microsoft.com/office/drawing/2014/main" val="2266997618"/>
                  </a:ext>
                </a:extLst>
              </a:tr>
            </a:tbl>
          </a:graphicData>
        </a:graphic>
      </p:graphicFrame>
      <p:sp>
        <p:nvSpPr>
          <p:cNvPr id="5" name="Unvan 1"/>
          <p:cNvSpPr>
            <a:spLocks noGrp="1"/>
          </p:cNvSpPr>
          <p:nvPr>
            <p:ph type="title"/>
          </p:nvPr>
        </p:nvSpPr>
        <p:spPr>
          <a:xfrm>
            <a:off x="457198" y="136987"/>
            <a:ext cx="8229600" cy="256304"/>
          </a:xfrm>
        </p:spPr>
        <p:txBody>
          <a:bodyPr>
            <a:noAutofit/>
          </a:bodyPr>
          <a:lstStyle/>
          <a:p>
            <a:pPr>
              <a:spcBef>
                <a:spcPts val="0"/>
              </a:spcBef>
            </a:pPr>
            <a:r>
              <a:rPr lang="tr-TR" sz="2000" b="1" dirty="0">
                <a:latin typeface="Times New Roman" panose="02020603050405020304" pitchFamily="18" charset="0"/>
                <a:cs typeface="Times New Roman" panose="02020603050405020304" pitchFamily="18" charset="0"/>
              </a:rPr>
              <a:t>YURT İÇİ YAPILAN TOPLAM SWAP TUTARI (MİLYON $)</a:t>
            </a:r>
            <a:br>
              <a:rPr lang="tr-TR" sz="2000" b="1" dirty="0">
                <a:latin typeface="Times New Roman" panose="02020603050405020304" pitchFamily="18" charset="0"/>
                <a:cs typeface="Times New Roman" panose="02020603050405020304" pitchFamily="18" charset="0"/>
              </a:rPr>
            </a:br>
            <a:r>
              <a:rPr lang="tr-TR" sz="2000" b="1" dirty="0">
                <a:latin typeface="Times New Roman" panose="02020603050405020304" pitchFamily="18" charset="0"/>
                <a:cs typeface="Times New Roman" panose="02020603050405020304" pitchFamily="18" charset="0"/>
              </a:rPr>
              <a:t>(Kaynak: 27 MART 2024  </a:t>
            </a:r>
            <a:r>
              <a:rPr lang="tr-TR" sz="2000" b="1" dirty="0">
                <a:latin typeface="Times New Roman" panose="02020603050405020304" pitchFamily="18" charset="0"/>
                <a:cs typeface="Times New Roman" panose="02020603050405020304" pitchFamily="18" charset="0"/>
                <a:hlinkClick r:id="rId2"/>
              </a:rPr>
              <a:t>www.tcmb.gov.tr</a:t>
            </a:r>
            <a:r>
              <a:rPr lang="tr-TR" sz="2000" b="1" dirty="0">
                <a:latin typeface="Times New Roman" pitchFamily="18" charset="0"/>
                <a:cs typeface="Times New Roman" pitchFamily="18" charset="0"/>
              </a:rPr>
              <a:t> )</a:t>
            </a:r>
            <a:endParaRPr lang="tr-TR" sz="2000" b="1" dirty="0"/>
          </a:p>
        </p:txBody>
      </p:sp>
    </p:spTree>
    <p:extLst>
      <p:ext uri="{BB962C8B-B14F-4D97-AF65-F5344CB8AC3E}">
        <p14:creationId xmlns:p14="http://schemas.microsoft.com/office/powerpoint/2010/main" val="41111394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57200" y="134064"/>
            <a:ext cx="8229600" cy="531223"/>
          </a:xfrm>
        </p:spPr>
        <p:txBody>
          <a:bodyPr>
            <a:noAutofit/>
          </a:bodyPr>
          <a:lstStyle/>
          <a:p>
            <a:pPr>
              <a:spcBef>
                <a:spcPts val="0"/>
              </a:spcBef>
            </a:pPr>
            <a:br>
              <a:rPr lang="tr-TR" sz="2000" b="1" dirty="0">
                <a:latin typeface="Times New Roman" pitchFamily="18" charset="0"/>
                <a:cs typeface="Times New Roman" pitchFamily="18" charset="0"/>
              </a:rPr>
            </a:br>
            <a:r>
              <a:rPr lang="tr-TR" sz="2000" dirty="0">
                <a:latin typeface="+mn-lt"/>
                <a:cs typeface="Times New Roman" pitchFamily="18" charset="0"/>
              </a:rPr>
              <a:t>        </a:t>
            </a:r>
            <a:r>
              <a:rPr lang="tr-TR" sz="2000" b="1" dirty="0">
                <a:latin typeface="Times New Roman" panose="02020603050405020304" pitchFamily="18" charset="0"/>
                <a:cs typeface="Times New Roman" panose="02020603050405020304" pitchFamily="18" charset="0"/>
              </a:rPr>
              <a:t>YURT İÇİ YAPILAN TOPLAM SWAP TUTARI (MİLYON $)</a:t>
            </a:r>
            <a:br>
              <a:rPr lang="tr-TR" sz="2000" b="1" dirty="0">
                <a:latin typeface="Times New Roman" panose="02020603050405020304" pitchFamily="18" charset="0"/>
                <a:cs typeface="Times New Roman" panose="02020603050405020304" pitchFamily="18" charset="0"/>
              </a:rPr>
            </a:br>
            <a:r>
              <a:rPr lang="tr-TR" sz="2000" b="1" dirty="0">
                <a:latin typeface="Times New Roman" panose="02020603050405020304" pitchFamily="18" charset="0"/>
                <a:cs typeface="Times New Roman" panose="02020603050405020304" pitchFamily="18" charset="0"/>
              </a:rPr>
              <a:t>(Kaynak: 24 MAYIS 2024  </a:t>
            </a:r>
            <a:r>
              <a:rPr lang="tr-TR" sz="2000" b="1" dirty="0">
                <a:latin typeface="Times New Roman" panose="02020603050405020304" pitchFamily="18" charset="0"/>
                <a:cs typeface="Times New Roman" panose="02020603050405020304" pitchFamily="18" charset="0"/>
                <a:hlinkClick r:id="rId3"/>
              </a:rPr>
              <a:t>www.tcmb.gov.tr</a:t>
            </a:r>
            <a:r>
              <a:rPr lang="tr-TR" sz="2000" b="1" dirty="0">
                <a:latin typeface="Times New Roman" pitchFamily="18" charset="0"/>
                <a:cs typeface="Times New Roman" pitchFamily="18" charset="0"/>
              </a:rPr>
              <a:t> )</a:t>
            </a:r>
            <a:br>
              <a:rPr lang="tr-TR" sz="2000" dirty="0">
                <a:latin typeface="Times New Roman" pitchFamily="18" charset="0"/>
                <a:cs typeface="Times New Roman" pitchFamily="18" charset="0"/>
              </a:rPr>
            </a:br>
            <a:endParaRPr lang="tr-TR" sz="2000" b="1" dirty="0"/>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942143269"/>
              </p:ext>
            </p:extLst>
          </p:nvPr>
        </p:nvGraphicFramePr>
        <p:xfrm>
          <a:off x="98322" y="766915"/>
          <a:ext cx="8937522" cy="6063421"/>
        </p:xfrm>
        <a:graphic>
          <a:graphicData uri="http://schemas.openxmlformats.org/drawingml/2006/table">
            <a:tbl>
              <a:tblPr firstRow="1" bandRow="1">
                <a:tableStyleId>{5C22544A-7EE6-4342-B048-85BDC9FD1C3A}</a:tableStyleId>
              </a:tblPr>
              <a:tblGrid>
                <a:gridCol w="1489587">
                  <a:extLst>
                    <a:ext uri="{9D8B030D-6E8A-4147-A177-3AD203B41FA5}">
                      <a16:colId xmlns:a16="http://schemas.microsoft.com/office/drawing/2014/main" val="856064348"/>
                    </a:ext>
                  </a:extLst>
                </a:gridCol>
                <a:gridCol w="1489587">
                  <a:extLst>
                    <a:ext uri="{9D8B030D-6E8A-4147-A177-3AD203B41FA5}">
                      <a16:colId xmlns:a16="http://schemas.microsoft.com/office/drawing/2014/main" val="769275805"/>
                    </a:ext>
                  </a:extLst>
                </a:gridCol>
                <a:gridCol w="1489587">
                  <a:extLst>
                    <a:ext uri="{9D8B030D-6E8A-4147-A177-3AD203B41FA5}">
                      <a16:colId xmlns:a16="http://schemas.microsoft.com/office/drawing/2014/main" val="4082299562"/>
                    </a:ext>
                  </a:extLst>
                </a:gridCol>
                <a:gridCol w="1489587">
                  <a:extLst>
                    <a:ext uri="{9D8B030D-6E8A-4147-A177-3AD203B41FA5}">
                      <a16:colId xmlns:a16="http://schemas.microsoft.com/office/drawing/2014/main" val="2549268826"/>
                    </a:ext>
                  </a:extLst>
                </a:gridCol>
                <a:gridCol w="1489587">
                  <a:extLst>
                    <a:ext uri="{9D8B030D-6E8A-4147-A177-3AD203B41FA5}">
                      <a16:colId xmlns:a16="http://schemas.microsoft.com/office/drawing/2014/main" val="3120787188"/>
                    </a:ext>
                  </a:extLst>
                </a:gridCol>
                <a:gridCol w="1489587">
                  <a:extLst>
                    <a:ext uri="{9D8B030D-6E8A-4147-A177-3AD203B41FA5}">
                      <a16:colId xmlns:a16="http://schemas.microsoft.com/office/drawing/2014/main" val="3021361494"/>
                    </a:ext>
                  </a:extLst>
                </a:gridCol>
              </a:tblGrid>
              <a:tr h="577021">
                <a:tc>
                  <a:txBody>
                    <a:bodyPr/>
                    <a:lstStyle/>
                    <a:p>
                      <a:pPr algn="ctr"/>
                      <a:r>
                        <a:rPr lang="tr-TR" sz="1600" dirty="0">
                          <a:latin typeface="+mn-lt"/>
                        </a:rPr>
                        <a:t>TARİH</a:t>
                      </a:r>
                    </a:p>
                  </a:txBody>
                  <a:tcPr/>
                </a:tc>
                <a:tc>
                  <a:txBody>
                    <a:bodyPr/>
                    <a:lstStyle/>
                    <a:p>
                      <a:pPr algn="ctr"/>
                      <a:r>
                        <a:rPr lang="tr-TR" sz="1600" dirty="0">
                          <a:latin typeface="+mn-lt"/>
                        </a:rPr>
                        <a:t>TOPLAM SWAP</a:t>
                      </a:r>
                    </a:p>
                  </a:txBody>
                  <a:tcPr/>
                </a:tc>
                <a:tc>
                  <a:txBody>
                    <a:bodyPr/>
                    <a:lstStyle/>
                    <a:p>
                      <a:pPr algn="ctr"/>
                      <a:r>
                        <a:rPr lang="tr-TR" sz="1600" dirty="0">
                          <a:latin typeface="+mn-lt"/>
                        </a:rPr>
                        <a:t>TARİH</a:t>
                      </a:r>
                    </a:p>
                  </a:txBody>
                  <a:tcPr/>
                </a:tc>
                <a:tc>
                  <a:txBody>
                    <a:bodyPr/>
                    <a:lstStyle/>
                    <a:p>
                      <a:pPr algn="ctr"/>
                      <a:r>
                        <a:rPr lang="tr-TR" sz="1600" dirty="0">
                          <a:latin typeface="+mn-lt"/>
                        </a:rPr>
                        <a:t>TOPLAM SWAP</a:t>
                      </a:r>
                    </a:p>
                  </a:txBody>
                  <a:tcPr/>
                </a:tc>
                <a:tc>
                  <a:txBody>
                    <a:bodyPr/>
                    <a:lstStyle/>
                    <a:p>
                      <a:pPr algn="ctr"/>
                      <a:r>
                        <a:rPr lang="tr-TR" sz="1600" dirty="0">
                          <a:latin typeface="+mn-lt"/>
                        </a:rPr>
                        <a:t>TARİH </a:t>
                      </a:r>
                    </a:p>
                  </a:txBody>
                  <a:tcPr/>
                </a:tc>
                <a:tc>
                  <a:txBody>
                    <a:bodyPr/>
                    <a:lstStyle/>
                    <a:p>
                      <a:pPr algn="ctr"/>
                      <a:r>
                        <a:rPr lang="tr-TR" sz="1600" dirty="0">
                          <a:latin typeface="+mn-lt"/>
                        </a:rPr>
                        <a:t>TOPLAM SWAP</a:t>
                      </a:r>
                    </a:p>
                  </a:txBody>
                  <a:tcPr/>
                </a:tc>
                <a:extLst>
                  <a:ext uri="{0D108BD9-81ED-4DB2-BD59-A6C34878D82A}">
                    <a16:rowId xmlns:a16="http://schemas.microsoft.com/office/drawing/2014/main" val="941361435"/>
                  </a:ext>
                </a:extLst>
              </a:tr>
              <a:tr h="303695">
                <a:tc>
                  <a:txBody>
                    <a:bodyPr/>
                    <a:lstStyle/>
                    <a:p>
                      <a:pPr algn="ctr" fontAlgn="t"/>
                      <a:r>
                        <a:rPr lang="tr-TR" sz="1400" b="1" i="0" u="none" strike="noStrike" dirty="0">
                          <a:solidFill>
                            <a:srgbClr val="000000"/>
                          </a:solidFill>
                          <a:effectLst/>
                          <a:latin typeface="+mn-lt"/>
                        </a:rPr>
                        <a:t>4.03.2024</a:t>
                      </a:r>
                    </a:p>
                  </a:txBody>
                  <a:tcPr marL="182880" marR="7620" marT="7620" marB="0" anchor="ctr"/>
                </a:tc>
                <a:tc>
                  <a:txBody>
                    <a:bodyPr/>
                    <a:lstStyle/>
                    <a:p>
                      <a:pPr algn="l" fontAlgn="t"/>
                      <a:r>
                        <a:rPr lang="tr-TR" sz="1400" b="0" i="0" u="none" strike="noStrike" dirty="0">
                          <a:solidFill>
                            <a:srgbClr val="000000"/>
                          </a:solidFill>
                          <a:effectLst/>
                          <a:latin typeface="+mn-lt"/>
                        </a:rPr>
                        <a:t>45.038</a:t>
                      </a:r>
                    </a:p>
                  </a:txBody>
                  <a:tcPr marL="548640" marR="7620" marT="762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dirty="0">
                          <a:solidFill>
                            <a:srgbClr val="000000"/>
                          </a:solidFill>
                          <a:effectLst/>
                          <a:latin typeface="+mn-lt"/>
                        </a:rPr>
                        <a:t>   28.03.2024</a:t>
                      </a:r>
                    </a:p>
                  </a:txBody>
                  <a:tcPr anchor="ctr"/>
                </a:tc>
                <a:tc>
                  <a:txBody>
                    <a:bodyPr/>
                    <a:lstStyle/>
                    <a:p>
                      <a:pPr algn="ctr"/>
                      <a:r>
                        <a:rPr lang="tr-TR" sz="1400" dirty="0">
                          <a:latin typeface="+mn-lt"/>
                        </a:rPr>
                        <a:t>57.923</a:t>
                      </a:r>
                    </a:p>
                  </a:txBody>
                  <a:tcPr anchor="ctr"/>
                </a:tc>
                <a:tc>
                  <a:txBody>
                    <a:bodyPr/>
                    <a:lstStyle/>
                    <a:p>
                      <a:pPr algn="ctr"/>
                      <a:r>
                        <a:rPr lang="tr-TR" sz="1400" b="1" dirty="0">
                          <a:latin typeface="+mn-lt"/>
                        </a:rPr>
                        <a:t>   29.04.2024</a:t>
                      </a:r>
                    </a:p>
                  </a:txBody>
                  <a:tcPr anchor="ctr"/>
                </a:tc>
                <a:tc>
                  <a:txBody>
                    <a:bodyPr/>
                    <a:lstStyle/>
                    <a:p>
                      <a:pPr algn="ctr"/>
                      <a:r>
                        <a:rPr lang="tr-TR" sz="1400" dirty="0">
                          <a:latin typeface="+mn-lt"/>
                        </a:rPr>
                        <a:t>40.183</a:t>
                      </a:r>
                    </a:p>
                  </a:txBody>
                  <a:tcPr anchor="ctr"/>
                </a:tc>
                <a:extLst>
                  <a:ext uri="{0D108BD9-81ED-4DB2-BD59-A6C34878D82A}">
                    <a16:rowId xmlns:a16="http://schemas.microsoft.com/office/drawing/2014/main" val="400191645"/>
                  </a:ext>
                </a:extLst>
              </a:tr>
              <a:tr h="303695">
                <a:tc>
                  <a:txBody>
                    <a:bodyPr/>
                    <a:lstStyle/>
                    <a:p>
                      <a:pPr algn="ctr" fontAlgn="t"/>
                      <a:r>
                        <a:rPr lang="tr-TR" sz="1400" b="1" i="0" u="none" strike="noStrike" dirty="0">
                          <a:solidFill>
                            <a:srgbClr val="000000"/>
                          </a:solidFill>
                          <a:effectLst/>
                          <a:latin typeface="+mn-lt"/>
                        </a:rPr>
                        <a:t>5.03.2024</a:t>
                      </a:r>
                    </a:p>
                  </a:txBody>
                  <a:tcPr marL="182880" marR="7620" marT="7620" marB="0" anchor="ctr"/>
                </a:tc>
                <a:tc>
                  <a:txBody>
                    <a:bodyPr/>
                    <a:lstStyle/>
                    <a:p>
                      <a:pPr algn="l" fontAlgn="t"/>
                      <a:r>
                        <a:rPr lang="tr-TR" sz="1400" b="0" i="0" u="none" strike="noStrike" dirty="0">
                          <a:solidFill>
                            <a:srgbClr val="000000"/>
                          </a:solidFill>
                          <a:effectLst/>
                          <a:latin typeface="+mn-lt"/>
                        </a:rPr>
                        <a:t>45.703</a:t>
                      </a:r>
                    </a:p>
                  </a:txBody>
                  <a:tcPr marL="548640" marR="7620" marT="7620" marB="0" anchor="ctr"/>
                </a:tc>
                <a:tc>
                  <a:txBody>
                    <a:bodyPr/>
                    <a:lstStyle/>
                    <a:p>
                      <a:pPr algn="ctr" fontAlgn="t"/>
                      <a:r>
                        <a:rPr lang="tr-TR" sz="1400" b="1" i="0" u="none" strike="noStrike" baseline="0" dirty="0">
                          <a:solidFill>
                            <a:srgbClr val="000000"/>
                          </a:solidFill>
                          <a:effectLst/>
                          <a:latin typeface="+mn-lt"/>
                        </a:rPr>
                        <a:t> </a:t>
                      </a:r>
                      <a:r>
                        <a:rPr lang="tr-TR" sz="1400" b="1" i="0" u="none" strike="noStrike" dirty="0">
                          <a:solidFill>
                            <a:srgbClr val="000000"/>
                          </a:solidFill>
                          <a:effectLst/>
                          <a:latin typeface="+mn-lt"/>
                        </a:rPr>
                        <a:t>29.03.2024</a:t>
                      </a:r>
                    </a:p>
                  </a:txBody>
                  <a:tcPr marL="182880" marR="7620" marT="7620" marB="0" anchor="ctr"/>
                </a:tc>
                <a:tc>
                  <a:txBody>
                    <a:bodyPr/>
                    <a:lstStyle/>
                    <a:p>
                      <a:pPr algn="ctr"/>
                      <a:r>
                        <a:rPr lang="tr-TR" sz="1400" dirty="0">
                          <a:latin typeface="+mn-lt"/>
                        </a:rPr>
                        <a:t>57.898</a:t>
                      </a:r>
                    </a:p>
                  </a:txBody>
                  <a:tcPr anchor="ctr"/>
                </a:tc>
                <a:tc>
                  <a:txBody>
                    <a:bodyPr/>
                    <a:lstStyle/>
                    <a:p>
                      <a:pPr algn="ctr"/>
                      <a:r>
                        <a:rPr lang="tr-TR" sz="1400" b="1" dirty="0">
                          <a:latin typeface="+mn-lt"/>
                        </a:rPr>
                        <a:t>   30.04.2024</a:t>
                      </a:r>
                    </a:p>
                  </a:txBody>
                  <a:tcPr anchor="ctr"/>
                </a:tc>
                <a:tc>
                  <a:txBody>
                    <a:bodyPr/>
                    <a:lstStyle/>
                    <a:p>
                      <a:pPr algn="ctr"/>
                      <a:r>
                        <a:rPr lang="tr-TR" sz="1400" dirty="0">
                          <a:latin typeface="+mn-lt"/>
                        </a:rPr>
                        <a:t>40.404</a:t>
                      </a:r>
                    </a:p>
                  </a:txBody>
                  <a:tcPr anchor="ctr"/>
                </a:tc>
                <a:extLst>
                  <a:ext uri="{0D108BD9-81ED-4DB2-BD59-A6C34878D82A}">
                    <a16:rowId xmlns:a16="http://schemas.microsoft.com/office/drawing/2014/main" val="423018999"/>
                  </a:ext>
                </a:extLst>
              </a:tr>
              <a:tr h="303695">
                <a:tc>
                  <a:txBody>
                    <a:bodyPr/>
                    <a:lstStyle/>
                    <a:p>
                      <a:pPr algn="ctr" fontAlgn="t"/>
                      <a:r>
                        <a:rPr lang="tr-TR" sz="1400" b="1" i="0" u="none" strike="noStrike" dirty="0">
                          <a:solidFill>
                            <a:srgbClr val="000000"/>
                          </a:solidFill>
                          <a:effectLst/>
                          <a:latin typeface="+mn-lt"/>
                        </a:rPr>
                        <a:t>6.03.2024</a:t>
                      </a:r>
                    </a:p>
                  </a:txBody>
                  <a:tcPr marL="182880" marR="7620" marT="7620" marB="0" anchor="ctr"/>
                </a:tc>
                <a:tc>
                  <a:txBody>
                    <a:bodyPr/>
                    <a:lstStyle/>
                    <a:p>
                      <a:pPr algn="l" fontAlgn="t"/>
                      <a:r>
                        <a:rPr lang="tr-TR" sz="1400" b="0" i="0" u="none" strike="noStrike" dirty="0">
                          <a:solidFill>
                            <a:srgbClr val="000000"/>
                          </a:solidFill>
                          <a:effectLst/>
                          <a:latin typeface="+mn-lt"/>
                        </a:rPr>
                        <a:t>48.038</a:t>
                      </a:r>
                    </a:p>
                  </a:txBody>
                  <a:tcPr marL="548640" marR="7620" marT="7620" marB="0" anchor="ctr"/>
                </a:tc>
                <a:tc>
                  <a:txBody>
                    <a:bodyPr/>
                    <a:lstStyle/>
                    <a:p>
                      <a:pPr algn="ctr" fontAlgn="t"/>
                      <a:r>
                        <a:rPr lang="tr-TR" sz="1400" b="1" i="0" u="none" strike="noStrike" dirty="0">
                          <a:solidFill>
                            <a:srgbClr val="000000"/>
                          </a:solidFill>
                          <a:effectLst/>
                          <a:latin typeface="+mn-lt"/>
                        </a:rPr>
                        <a:t> 01.04.2024</a:t>
                      </a:r>
                    </a:p>
                  </a:txBody>
                  <a:tcPr marL="182880" marR="7620" marT="7620" marB="0" anchor="ctr"/>
                </a:tc>
                <a:tc>
                  <a:txBody>
                    <a:bodyPr/>
                    <a:lstStyle/>
                    <a:p>
                      <a:pPr algn="ctr"/>
                      <a:r>
                        <a:rPr lang="tr-TR" sz="1400" dirty="0">
                          <a:latin typeface="+mn-lt"/>
                        </a:rPr>
                        <a:t>57.457</a:t>
                      </a:r>
                    </a:p>
                  </a:txBody>
                  <a:tcPr anchor="ctr"/>
                </a:tc>
                <a:tc>
                  <a:txBody>
                    <a:bodyPr/>
                    <a:lstStyle/>
                    <a:p>
                      <a:pPr algn="ctr"/>
                      <a:r>
                        <a:rPr lang="tr-TR" sz="1400" b="1" dirty="0">
                          <a:latin typeface="+mn-lt"/>
                        </a:rPr>
                        <a:t>   02.05.2024</a:t>
                      </a:r>
                    </a:p>
                  </a:txBody>
                  <a:tcPr anchor="ctr"/>
                </a:tc>
                <a:tc>
                  <a:txBody>
                    <a:bodyPr/>
                    <a:lstStyle/>
                    <a:p>
                      <a:pPr algn="ctr"/>
                      <a:r>
                        <a:rPr lang="tr-TR" sz="1400" dirty="0">
                          <a:latin typeface="+mn-lt"/>
                        </a:rPr>
                        <a:t>39.245</a:t>
                      </a:r>
                    </a:p>
                  </a:txBody>
                  <a:tcPr anchor="ctr"/>
                </a:tc>
                <a:extLst>
                  <a:ext uri="{0D108BD9-81ED-4DB2-BD59-A6C34878D82A}">
                    <a16:rowId xmlns:a16="http://schemas.microsoft.com/office/drawing/2014/main" val="755293050"/>
                  </a:ext>
                </a:extLst>
              </a:tr>
              <a:tr h="303695">
                <a:tc>
                  <a:txBody>
                    <a:bodyPr/>
                    <a:lstStyle/>
                    <a:p>
                      <a:pPr algn="ctr" fontAlgn="t"/>
                      <a:r>
                        <a:rPr lang="tr-TR" sz="1400" b="1" i="0" u="none" strike="noStrike" dirty="0">
                          <a:solidFill>
                            <a:srgbClr val="000000"/>
                          </a:solidFill>
                          <a:effectLst/>
                          <a:latin typeface="+mn-lt"/>
                        </a:rPr>
                        <a:t>7.03.2024</a:t>
                      </a:r>
                    </a:p>
                  </a:txBody>
                  <a:tcPr marL="182880" marR="7620" marT="7620" marB="0" anchor="ctr"/>
                </a:tc>
                <a:tc>
                  <a:txBody>
                    <a:bodyPr/>
                    <a:lstStyle/>
                    <a:p>
                      <a:pPr algn="l" fontAlgn="t"/>
                      <a:r>
                        <a:rPr lang="tr-TR" sz="1400" b="0" i="0" u="none" strike="noStrike" dirty="0">
                          <a:solidFill>
                            <a:srgbClr val="000000"/>
                          </a:solidFill>
                          <a:effectLst/>
                          <a:latin typeface="+mn-lt"/>
                        </a:rPr>
                        <a:t>49.542</a:t>
                      </a:r>
                    </a:p>
                  </a:txBody>
                  <a:tcPr marL="548640" marR="7620" marT="762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baseline="0" dirty="0">
                          <a:solidFill>
                            <a:srgbClr val="000000"/>
                          </a:solidFill>
                          <a:effectLst/>
                          <a:latin typeface="+mn-lt"/>
                        </a:rPr>
                        <a:t>   </a:t>
                      </a:r>
                      <a:r>
                        <a:rPr lang="tr-TR" sz="1400" b="1" i="0" u="none" strike="noStrike" dirty="0">
                          <a:solidFill>
                            <a:srgbClr val="000000"/>
                          </a:solidFill>
                          <a:effectLst/>
                          <a:latin typeface="+mn-lt"/>
                        </a:rPr>
                        <a:t>02.04.2024</a:t>
                      </a:r>
                    </a:p>
                  </a:txBody>
                  <a:tcPr anchor="ctr"/>
                </a:tc>
                <a:tc>
                  <a:txBody>
                    <a:bodyPr/>
                    <a:lstStyle/>
                    <a:p>
                      <a:pPr algn="ctr"/>
                      <a:r>
                        <a:rPr lang="tr-TR" sz="1400" dirty="0">
                          <a:latin typeface="+mn-lt"/>
                        </a:rPr>
                        <a:t>58.224</a:t>
                      </a:r>
                    </a:p>
                  </a:txBody>
                  <a:tcPr anchor="ctr"/>
                </a:tc>
                <a:tc>
                  <a:txBody>
                    <a:bodyPr/>
                    <a:lstStyle/>
                    <a:p>
                      <a:pPr algn="ctr"/>
                      <a:r>
                        <a:rPr lang="tr-TR" sz="1400" dirty="0">
                          <a:latin typeface="+mn-lt"/>
                        </a:rPr>
                        <a:t>   </a:t>
                      </a:r>
                      <a:r>
                        <a:rPr lang="tr-TR" sz="1400" b="1" dirty="0">
                          <a:latin typeface="+mn-lt"/>
                        </a:rPr>
                        <a:t>03.05.2024</a:t>
                      </a:r>
                    </a:p>
                  </a:txBody>
                  <a:tcPr anchor="ctr"/>
                </a:tc>
                <a:tc>
                  <a:txBody>
                    <a:bodyPr/>
                    <a:lstStyle/>
                    <a:p>
                      <a:pPr algn="ctr"/>
                      <a:r>
                        <a:rPr lang="tr-TR" sz="1400" dirty="0">
                          <a:latin typeface="+mn-lt"/>
                        </a:rPr>
                        <a:t>36.813</a:t>
                      </a:r>
                    </a:p>
                  </a:txBody>
                  <a:tcPr anchor="ctr"/>
                </a:tc>
                <a:extLst>
                  <a:ext uri="{0D108BD9-81ED-4DB2-BD59-A6C34878D82A}">
                    <a16:rowId xmlns:a16="http://schemas.microsoft.com/office/drawing/2014/main" val="1166911210"/>
                  </a:ext>
                </a:extLst>
              </a:tr>
              <a:tr h="303695">
                <a:tc>
                  <a:txBody>
                    <a:bodyPr/>
                    <a:lstStyle/>
                    <a:p>
                      <a:pPr algn="ctr" fontAlgn="t"/>
                      <a:r>
                        <a:rPr lang="tr-TR" sz="1400" b="1" i="0" u="none" strike="noStrike" dirty="0">
                          <a:solidFill>
                            <a:srgbClr val="000000"/>
                          </a:solidFill>
                          <a:effectLst/>
                          <a:latin typeface="+mn-lt"/>
                        </a:rPr>
                        <a:t>8.03.2024</a:t>
                      </a:r>
                    </a:p>
                  </a:txBody>
                  <a:tcPr marL="182880" marR="7620" marT="7620" marB="0" anchor="ctr"/>
                </a:tc>
                <a:tc>
                  <a:txBody>
                    <a:bodyPr/>
                    <a:lstStyle/>
                    <a:p>
                      <a:pPr algn="l" fontAlgn="t"/>
                      <a:r>
                        <a:rPr lang="tr-TR" sz="1400" b="0" i="0" u="none" strike="noStrike" dirty="0">
                          <a:solidFill>
                            <a:srgbClr val="000000"/>
                          </a:solidFill>
                          <a:effectLst/>
                          <a:latin typeface="+mn-lt"/>
                        </a:rPr>
                        <a:t>51.356</a:t>
                      </a:r>
                    </a:p>
                  </a:txBody>
                  <a:tcPr marL="548640" marR="7620" marT="762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baseline="0" dirty="0">
                          <a:solidFill>
                            <a:srgbClr val="000000"/>
                          </a:solidFill>
                          <a:effectLst/>
                          <a:latin typeface="+mn-lt"/>
                        </a:rPr>
                        <a:t>   </a:t>
                      </a:r>
                      <a:r>
                        <a:rPr lang="tr-TR" sz="1400" b="1" i="0" u="none" strike="noStrike" dirty="0">
                          <a:solidFill>
                            <a:srgbClr val="000000"/>
                          </a:solidFill>
                          <a:effectLst/>
                          <a:latin typeface="+mn-lt"/>
                        </a:rPr>
                        <a:t>03.04.2024</a:t>
                      </a:r>
                    </a:p>
                  </a:txBody>
                  <a:tcPr anchor="ctr"/>
                </a:tc>
                <a:tc>
                  <a:txBody>
                    <a:bodyPr/>
                    <a:lstStyle/>
                    <a:p>
                      <a:pPr algn="ctr"/>
                      <a:r>
                        <a:rPr lang="tr-TR" sz="1400" dirty="0">
                          <a:latin typeface="+mn-lt"/>
                        </a:rPr>
                        <a:t>56.543</a:t>
                      </a:r>
                    </a:p>
                  </a:txBody>
                  <a:tcPr anchor="ctr"/>
                </a:tc>
                <a:tc>
                  <a:txBody>
                    <a:bodyPr/>
                    <a:lstStyle/>
                    <a:p>
                      <a:pPr algn="ctr"/>
                      <a:r>
                        <a:rPr lang="tr-TR" sz="1400" b="1" dirty="0">
                          <a:latin typeface="+mn-lt"/>
                        </a:rPr>
                        <a:t>   06.05.2024</a:t>
                      </a:r>
                    </a:p>
                  </a:txBody>
                  <a:tcPr anchor="ctr"/>
                </a:tc>
                <a:tc>
                  <a:txBody>
                    <a:bodyPr/>
                    <a:lstStyle/>
                    <a:p>
                      <a:pPr algn="ctr"/>
                      <a:r>
                        <a:rPr lang="tr-TR" sz="1400" dirty="0">
                          <a:latin typeface="+mn-lt"/>
                        </a:rPr>
                        <a:t>37.204</a:t>
                      </a:r>
                    </a:p>
                  </a:txBody>
                  <a:tcPr anchor="ctr"/>
                </a:tc>
                <a:extLst>
                  <a:ext uri="{0D108BD9-81ED-4DB2-BD59-A6C34878D82A}">
                    <a16:rowId xmlns:a16="http://schemas.microsoft.com/office/drawing/2014/main" val="1495439082"/>
                  </a:ext>
                </a:extLst>
              </a:tr>
              <a:tr h="303695">
                <a:tc>
                  <a:txBody>
                    <a:bodyPr/>
                    <a:lstStyle/>
                    <a:p>
                      <a:pPr algn="ctr" fontAlgn="t"/>
                      <a:r>
                        <a:rPr lang="tr-TR" sz="1400" b="1" i="0" u="none" strike="noStrike" dirty="0">
                          <a:solidFill>
                            <a:srgbClr val="000000"/>
                          </a:solidFill>
                          <a:effectLst/>
                          <a:latin typeface="+mn-lt"/>
                        </a:rPr>
                        <a:t>11.03.2024</a:t>
                      </a:r>
                    </a:p>
                  </a:txBody>
                  <a:tcPr marL="182880" marR="7620" marT="7620" marB="0" anchor="ctr"/>
                </a:tc>
                <a:tc>
                  <a:txBody>
                    <a:bodyPr/>
                    <a:lstStyle/>
                    <a:p>
                      <a:pPr algn="l" fontAlgn="t"/>
                      <a:r>
                        <a:rPr lang="tr-TR" sz="1400" b="0" i="0" u="none" strike="noStrike" dirty="0">
                          <a:solidFill>
                            <a:srgbClr val="000000"/>
                          </a:solidFill>
                          <a:effectLst/>
                          <a:latin typeface="+mn-lt"/>
                        </a:rPr>
                        <a:t>52.284</a:t>
                      </a:r>
                    </a:p>
                  </a:txBody>
                  <a:tcPr marL="548640" marR="7620" marT="7620" marB="0" anchor="ctr"/>
                </a:tc>
                <a:tc>
                  <a:txBody>
                    <a:bodyPr/>
                    <a:lstStyle/>
                    <a:p>
                      <a:pPr algn="ctr"/>
                      <a:r>
                        <a:rPr lang="tr-TR" sz="1400" b="1" dirty="0">
                          <a:latin typeface="+mn-lt"/>
                        </a:rPr>
                        <a:t>   04.04.2024</a:t>
                      </a:r>
                    </a:p>
                  </a:txBody>
                  <a:tcPr anchor="ctr"/>
                </a:tc>
                <a:tc>
                  <a:txBody>
                    <a:bodyPr/>
                    <a:lstStyle/>
                    <a:p>
                      <a:pPr algn="ctr"/>
                      <a:r>
                        <a:rPr lang="tr-TR" sz="1400" dirty="0">
                          <a:latin typeface="+mn-lt"/>
                        </a:rPr>
                        <a:t>55.162</a:t>
                      </a:r>
                    </a:p>
                  </a:txBody>
                  <a:tcPr anchor="ctr">
                    <a:solidFill>
                      <a:schemeClr val="bg1">
                        <a:lumMod val="95000"/>
                      </a:schemeClr>
                    </a:solidFill>
                  </a:tcPr>
                </a:tc>
                <a:tc>
                  <a:txBody>
                    <a:bodyPr/>
                    <a:lstStyle/>
                    <a:p>
                      <a:pPr algn="ctr"/>
                      <a:r>
                        <a:rPr lang="tr-TR" sz="1400" b="1" dirty="0">
                          <a:latin typeface="+mn-lt"/>
                        </a:rPr>
                        <a:t>   07.05.2024</a:t>
                      </a:r>
                    </a:p>
                  </a:txBody>
                  <a:tcPr anchor="ctr">
                    <a:solidFill>
                      <a:schemeClr val="bg1">
                        <a:lumMod val="95000"/>
                      </a:schemeClr>
                    </a:solidFill>
                  </a:tcPr>
                </a:tc>
                <a:tc>
                  <a:txBody>
                    <a:bodyPr/>
                    <a:lstStyle/>
                    <a:p>
                      <a:pPr algn="ctr"/>
                      <a:r>
                        <a:rPr lang="tr-TR" sz="1400" dirty="0">
                          <a:latin typeface="+mn-lt"/>
                        </a:rPr>
                        <a:t>36.366</a:t>
                      </a:r>
                    </a:p>
                  </a:txBody>
                  <a:tcPr anchor="ctr">
                    <a:solidFill>
                      <a:schemeClr val="bg1">
                        <a:lumMod val="95000"/>
                      </a:schemeClr>
                    </a:solidFill>
                  </a:tcPr>
                </a:tc>
                <a:extLst>
                  <a:ext uri="{0D108BD9-81ED-4DB2-BD59-A6C34878D82A}">
                    <a16:rowId xmlns:a16="http://schemas.microsoft.com/office/drawing/2014/main" val="2766642261"/>
                  </a:ext>
                </a:extLst>
              </a:tr>
              <a:tr h="303695">
                <a:tc>
                  <a:txBody>
                    <a:bodyPr/>
                    <a:lstStyle/>
                    <a:p>
                      <a:pPr algn="ctr" fontAlgn="t"/>
                      <a:r>
                        <a:rPr lang="tr-TR" sz="1400" b="1" i="0" u="none" strike="noStrike" dirty="0">
                          <a:solidFill>
                            <a:srgbClr val="000000"/>
                          </a:solidFill>
                          <a:effectLst/>
                          <a:latin typeface="+mn-lt"/>
                        </a:rPr>
                        <a:t>12.03.2024</a:t>
                      </a:r>
                    </a:p>
                  </a:txBody>
                  <a:tcPr marL="182880" marR="7620" marT="7620" marB="0" anchor="ctr"/>
                </a:tc>
                <a:tc>
                  <a:txBody>
                    <a:bodyPr/>
                    <a:lstStyle/>
                    <a:p>
                      <a:pPr algn="l" fontAlgn="t"/>
                      <a:r>
                        <a:rPr lang="tr-TR" sz="1400" b="0" i="0" u="none" strike="noStrike">
                          <a:solidFill>
                            <a:srgbClr val="000000"/>
                          </a:solidFill>
                          <a:effectLst/>
                          <a:latin typeface="+mn-lt"/>
                        </a:rPr>
                        <a:t>52.235</a:t>
                      </a:r>
                    </a:p>
                  </a:txBody>
                  <a:tcPr marL="548640" marR="7620" marT="762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baseline="0" dirty="0">
                          <a:solidFill>
                            <a:srgbClr val="000000"/>
                          </a:solidFill>
                          <a:effectLst/>
                          <a:latin typeface="+mn-lt"/>
                        </a:rPr>
                        <a:t>   </a:t>
                      </a:r>
                      <a:r>
                        <a:rPr lang="tr-TR" sz="1400" b="1" i="0" u="none" strike="noStrike" dirty="0">
                          <a:solidFill>
                            <a:srgbClr val="000000"/>
                          </a:solidFill>
                          <a:effectLst/>
                          <a:latin typeface="+mn-lt"/>
                        </a:rPr>
                        <a:t>05.04.2024</a:t>
                      </a:r>
                    </a:p>
                  </a:txBody>
                  <a:tcPr anchor="ctr"/>
                </a:tc>
                <a:tc>
                  <a:txBody>
                    <a:bodyPr/>
                    <a:lstStyle/>
                    <a:p>
                      <a:pPr algn="ctr"/>
                      <a:r>
                        <a:rPr lang="tr-TR" sz="1400" dirty="0">
                          <a:latin typeface="+mn-lt"/>
                        </a:rPr>
                        <a:t>53.569</a:t>
                      </a:r>
                    </a:p>
                  </a:txBody>
                  <a:tcPr anchor="ctr"/>
                </a:tc>
                <a:tc>
                  <a:txBody>
                    <a:bodyPr/>
                    <a:lstStyle/>
                    <a:p>
                      <a:pPr algn="ctr"/>
                      <a:r>
                        <a:rPr lang="tr-TR" sz="1400" b="1" dirty="0">
                          <a:latin typeface="+mn-lt"/>
                        </a:rPr>
                        <a:t>8.05.2024</a:t>
                      </a:r>
                    </a:p>
                  </a:txBody>
                  <a:tcPr anchor="ctr"/>
                </a:tc>
                <a:tc>
                  <a:txBody>
                    <a:bodyPr/>
                    <a:lstStyle/>
                    <a:p>
                      <a:pPr algn="ctr"/>
                      <a:r>
                        <a:rPr lang="tr-TR" sz="1400" dirty="0">
                          <a:latin typeface="+mn-lt"/>
                        </a:rPr>
                        <a:t>34.866</a:t>
                      </a:r>
                    </a:p>
                  </a:txBody>
                  <a:tcPr anchor="ctr"/>
                </a:tc>
                <a:extLst>
                  <a:ext uri="{0D108BD9-81ED-4DB2-BD59-A6C34878D82A}">
                    <a16:rowId xmlns:a16="http://schemas.microsoft.com/office/drawing/2014/main" val="850853685"/>
                  </a:ext>
                </a:extLst>
              </a:tr>
              <a:tr h="303695">
                <a:tc>
                  <a:txBody>
                    <a:bodyPr/>
                    <a:lstStyle/>
                    <a:p>
                      <a:pPr algn="ctr" fontAlgn="t"/>
                      <a:r>
                        <a:rPr lang="tr-TR" sz="1400" b="1" i="0" u="none" strike="noStrike" dirty="0">
                          <a:solidFill>
                            <a:srgbClr val="000000"/>
                          </a:solidFill>
                          <a:effectLst/>
                          <a:latin typeface="+mn-lt"/>
                        </a:rPr>
                        <a:t>13.03.2024</a:t>
                      </a:r>
                    </a:p>
                  </a:txBody>
                  <a:tcPr marL="182880" marR="7620" marT="7620" marB="0" anchor="ctr"/>
                </a:tc>
                <a:tc>
                  <a:txBody>
                    <a:bodyPr/>
                    <a:lstStyle/>
                    <a:p>
                      <a:pPr algn="l" fontAlgn="t"/>
                      <a:r>
                        <a:rPr lang="tr-TR" sz="1400" b="0" i="0" u="none" strike="noStrike">
                          <a:solidFill>
                            <a:srgbClr val="000000"/>
                          </a:solidFill>
                          <a:effectLst/>
                          <a:latin typeface="+mn-lt"/>
                        </a:rPr>
                        <a:t>53.100</a:t>
                      </a:r>
                    </a:p>
                  </a:txBody>
                  <a:tcPr marL="548640" marR="7620" marT="762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b="1" i="0" u="none" strike="noStrike" baseline="0" dirty="0">
                          <a:solidFill>
                            <a:srgbClr val="000000"/>
                          </a:solidFill>
                          <a:effectLst/>
                          <a:latin typeface="+mn-lt"/>
                        </a:rPr>
                        <a:t>   </a:t>
                      </a:r>
                      <a:r>
                        <a:rPr lang="tr-TR" sz="1400" b="1" i="0" u="none" strike="noStrike" dirty="0">
                          <a:solidFill>
                            <a:srgbClr val="000000"/>
                          </a:solidFill>
                          <a:effectLst/>
                          <a:latin typeface="+mn-lt"/>
                        </a:rPr>
                        <a:t>08.04.2024</a:t>
                      </a:r>
                    </a:p>
                  </a:txBody>
                  <a:tcPr anchor="ctr"/>
                </a:tc>
                <a:tc>
                  <a:txBody>
                    <a:bodyPr/>
                    <a:lstStyle/>
                    <a:p>
                      <a:pPr algn="ctr"/>
                      <a:r>
                        <a:rPr lang="tr-TR" sz="1400" dirty="0">
                          <a:latin typeface="+mn-lt"/>
                        </a:rPr>
                        <a:t>53.065</a:t>
                      </a:r>
                    </a:p>
                  </a:txBody>
                  <a:tcPr anchor="ctr"/>
                </a:tc>
                <a:tc>
                  <a:txBody>
                    <a:bodyPr/>
                    <a:lstStyle/>
                    <a:p>
                      <a:pPr algn="ctr"/>
                      <a:r>
                        <a:rPr lang="tr-TR" sz="1400" b="1" dirty="0">
                          <a:latin typeface="+mn-lt"/>
                        </a:rPr>
                        <a:t>9.05.2024</a:t>
                      </a:r>
                    </a:p>
                  </a:txBody>
                  <a:tcPr anchor="ctr"/>
                </a:tc>
                <a:tc>
                  <a:txBody>
                    <a:bodyPr/>
                    <a:lstStyle/>
                    <a:p>
                      <a:pPr algn="ctr"/>
                      <a:r>
                        <a:rPr lang="tr-TR" sz="1400" dirty="0">
                          <a:latin typeface="+mn-lt"/>
                        </a:rPr>
                        <a:t>32.988</a:t>
                      </a:r>
                    </a:p>
                  </a:txBody>
                  <a:tcPr anchor="ctr"/>
                </a:tc>
                <a:extLst>
                  <a:ext uri="{0D108BD9-81ED-4DB2-BD59-A6C34878D82A}">
                    <a16:rowId xmlns:a16="http://schemas.microsoft.com/office/drawing/2014/main" val="2564090336"/>
                  </a:ext>
                </a:extLst>
              </a:tr>
              <a:tr h="303695">
                <a:tc>
                  <a:txBody>
                    <a:bodyPr/>
                    <a:lstStyle/>
                    <a:p>
                      <a:pPr algn="ctr" fontAlgn="t"/>
                      <a:r>
                        <a:rPr lang="tr-TR" sz="1400" b="1" i="0" u="none" strike="noStrike" dirty="0">
                          <a:solidFill>
                            <a:srgbClr val="000000"/>
                          </a:solidFill>
                          <a:effectLst/>
                          <a:latin typeface="+mn-lt"/>
                        </a:rPr>
                        <a:t>14.03.2024</a:t>
                      </a:r>
                    </a:p>
                  </a:txBody>
                  <a:tcPr marL="182880" marR="7620" marT="7620" marB="0" anchor="ctr"/>
                </a:tc>
                <a:tc>
                  <a:txBody>
                    <a:bodyPr/>
                    <a:lstStyle/>
                    <a:p>
                      <a:pPr algn="l" fontAlgn="t"/>
                      <a:r>
                        <a:rPr lang="tr-TR" sz="1400" b="0" i="0" u="none" strike="noStrike">
                          <a:solidFill>
                            <a:srgbClr val="000000"/>
                          </a:solidFill>
                          <a:effectLst/>
                          <a:latin typeface="+mn-lt"/>
                        </a:rPr>
                        <a:t>54.440</a:t>
                      </a:r>
                    </a:p>
                  </a:txBody>
                  <a:tcPr marL="548640" marR="7620" marT="7620" marB="0" anchor="ctr"/>
                </a:tc>
                <a:tc>
                  <a:txBody>
                    <a:bodyPr/>
                    <a:lstStyle/>
                    <a:p>
                      <a:pPr algn="ctr"/>
                      <a:r>
                        <a:rPr lang="tr-TR" sz="1400" b="1" dirty="0">
                          <a:latin typeface="+mn-lt"/>
                        </a:rPr>
                        <a:t>   09.04.2024</a:t>
                      </a:r>
                    </a:p>
                  </a:txBody>
                  <a:tcPr anchor="ctr">
                    <a:solidFill>
                      <a:srgbClr val="FFFF00"/>
                    </a:solidFill>
                  </a:tcPr>
                </a:tc>
                <a:tc>
                  <a:txBody>
                    <a:bodyPr/>
                    <a:lstStyle/>
                    <a:p>
                      <a:pPr algn="ctr"/>
                      <a:r>
                        <a:rPr lang="tr-TR" sz="1400" dirty="0">
                          <a:latin typeface="+mn-lt"/>
                        </a:rPr>
                        <a:t>52.336</a:t>
                      </a:r>
                    </a:p>
                  </a:txBody>
                  <a:tcPr anchor="ctr">
                    <a:solidFill>
                      <a:srgbClr val="FFFF00"/>
                    </a:solidFill>
                  </a:tcPr>
                </a:tc>
                <a:tc>
                  <a:txBody>
                    <a:bodyPr/>
                    <a:lstStyle/>
                    <a:p>
                      <a:pPr algn="ctr"/>
                      <a:r>
                        <a:rPr lang="tr-TR" sz="1400" b="1" dirty="0"/>
                        <a:t>10.05.2024</a:t>
                      </a:r>
                      <a:endParaRPr lang="tr-TR" sz="1400" b="1" dirty="0">
                        <a:latin typeface="+mn-lt"/>
                      </a:endParaRPr>
                    </a:p>
                  </a:txBody>
                  <a:tcPr anchor="ctr">
                    <a:solidFill>
                      <a:srgbClr val="FFFF00"/>
                    </a:solidFill>
                  </a:tcPr>
                </a:tc>
                <a:tc>
                  <a:txBody>
                    <a:bodyPr/>
                    <a:lstStyle/>
                    <a:p>
                      <a:pPr algn="l"/>
                      <a:r>
                        <a:rPr lang="tr-TR" sz="1400" dirty="0"/>
                        <a:t>          31.398</a:t>
                      </a:r>
                      <a:endParaRPr lang="tr-TR" sz="1400" dirty="0">
                        <a:latin typeface="+mn-lt"/>
                      </a:endParaRPr>
                    </a:p>
                  </a:txBody>
                  <a:tcPr anchor="ctr">
                    <a:solidFill>
                      <a:srgbClr val="FFFF00"/>
                    </a:solidFill>
                  </a:tcPr>
                </a:tc>
                <a:extLst>
                  <a:ext uri="{0D108BD9-81ED-4DB2-BD59-A6C34878D82A}">
                    <a16:rowId xmlns:a16="http://schemas.microsoft.com/office/drawing/2014/main" val="500365866"/>
                  </a:ext>
                </a:extLst>
              </a:tr>
              <a:tr h="303695">
                <a:tc>
                  <a:txBody>
                    <a:bodyPr/>
                    <a:lstStyle/>
                    <a:p>
                      <a:pPr algn="ctr" fontAlgn="t"/>
                      <a:r>
                        <a:rPr lang="tr-TR" sz="1400" b="1" i="0" u="none" strike="noStrike" dirty="0">
                          <a:solidFill>
                            <a:srgbClr val="000000"/>
                          </a:solidFill>
                          <a:effectLst/>
                          <a:latin typeface="+mn-lt"/>
                        </a:rPr>
                        <a:t>15.03.2024</a:t>
                      </a:r>
                    </a:p>
                  </a:txBody>
                  <a:tcPr marL="182880" marR="7620" marT="7620" marB="0" anchor="ctr"/>
                </a:tc>
                <a:tc>
                  <a:txBody>
                    <a:bodyPr/>
                    <a:lstStyle/>
                    <a:p>
                      <a:pPr algn="l" fontAlgn="t"/>
                      <a:r>
                        <a:rPr lang="tr-TR" sz="1400" b="0" i="0" u="none" strike="noStrike">
                          <a:solidFill>
                            <a:srgbClr val="000000"/>
                          </a:solidFill>
                          <a:effectLst/>
                          <a:latin typeface="+mn-lt"/>
                        </a:rPr>
                        <a:t>55.969</a:t>
                      </a:r>
                    </a:p>
                  </a:txBody>
                  <a:tcPr marL="548640" marR="7620" marT="7620" marB="0" anchor="ctr"/>
                </a:tc>
                <a:tc>
                  <a:txBody>
                    <a:bodyPr/>
                    <a:lstStyle/>
                    <a:p>
                      <a:pPr algn="ctr"/>
                      <a:r>
                        <a:rPr lang="tr-TR" sz="1400" b="1" baseline="0" dirty="0">
                          <a:latin typeface="+mn-lt"/>
                        </a:rPr>
                        <a:t> </a:t>
                      </a:r>
                      <a:r>
                        <a:rPr lang="tr-TR" sz="1400" b="1" dirty="0">
                          <a:latin typeface="+mn-lt"/>
                        </a:rPr>
                        <a:t>  15.04.2024</a:t>
                      </a:r>
                    </a:p>
                  </a:txBody>
                  <a:tcPr anchor="ctr"/>
                </a:tc>
                <a:tc>
                  <a:txBody>
                    <a:bodyPr/>
                    <a:lstStyle/>
                    <a:p>
                      <a:pPr algn="ctr"/>
                      <a:r>
                        <a:rPr lang="tr-TR" sz="1400" dirty="0">
                          <a:latin typeface="+mn-lt"/>
                        </a:rPr>
                        <a:t>50.453</a:t>
                      </a:r>
                    </a:p>
                  </a:txBody>
                  <a:tcPr anchor="ctr"/>
                </a:tc>
                <a:tc>
                  <a:txBody>
                    <a:bodyPr/>
                    <a:lstStyle/>
                    <a:p>
                      <a:pPr algn="ctr"/>
                      <a:r>
                        <a:rPr lang="tr-TR" sz="1400" b="1" dirty="0"/>
                        <a:t>13.05.2024</a:t>
                      </a:r>
                      <a:endParaRPr lang="tr-TR" sz="1400" b="1" dirty="0">
                        <a:latin typeface="+mn-lt"/>
                      </a:endParaRPr>
                    </a:p>
                  </a:txBody>
                  <a:tcPr anchor="ctr"/>
                </a:tc>
                <a:tc>
                  <a:txBody>
                    <a:bodyPr/>
                    <a:lstStyle/>
                    <a:p>
                      <a:pPr algn="l"/>
                      <a:r>
                        <a:rPr lang="tr-TR" sz="1400" dirty="0"/>
                        <a:t>          29.383</a:t>
                      </a:r>
                      <a:endParaRPr lang="tr-TR" sz="1400" dirty="0">
                        <a:latin typeface="+mn-lt"/>
                      </a:endParaRPr>
                    </a:p>
                  </a:txBody>
                  <a:tcPr anchor="ctr"/>
                </a:tc>
                <a:extLst>
                  <a:ext uri="{0D108BD9-81ED-4DB2-BD59-A6C34878D82A}">
                    <a16:rowId xmlns:a16="http://schemas.microsoft.com/office/drawing/2014/main" val="3504314632"/>
                  </a:ext>
                </a:extLst>
              </a:tr>
              <a:tr h="303695">
                <a:tc>
                  <a:txBody>
                    <a:bodyPr/>
                    <a:lstStyle/>
                    <a:p>
                      <a:pPr algn="ctr" fontAlgn="t"/>
                      <a:r>
                        <a:rPr lang="tr-TR" sz="1400" b="1" i="0" u="none" strike="noStrike" dirty="0">
                          <a:solidFill>
                            <a:srgbClr val="000000"/>
                          </a:solidFill>
                          <a:effectLst/>
                          <a:latin typeface="+mn-lt"/>
                        </a:rPr>
                        <a:t>18.03.2024</a:t>
                      </a:r>
                    </a:p>
                  </a:txBody>
                  <a:tcPr marL="182880" marR="7620" marT="7620" marB="0" anchor="ctr"/>
                </a:tc>
                <a:tc>
                  <a:txBody>
                    <a:bodyPr/>
                    <a:lstStyle/>
                    <a:p>
                      <a:pPr algn="l" fontAlgn="t"/>
                      <a:r>
                        <a:rPr lang="tr-TR" sz="1400" b="0" i="0" u="none" strike="noStrike">
                          <a:solidFill>
                            <a:srgbClr val="000000"/>
                          </a:solidFill>
                          <a:effectLst/>
                          <a:latin typeface="+mn-lt"/>
                        </a:rPr>
                        <a:t>55.289</a:t>
                      </a:r>
                    </a:p>
                  </a:txBody>
                  <a:tcPr marL="548640" marR="7620" marT="7620" marB="0" anchor="ctr"/>
                </a:tc>
                <a:tc>
                  <a:txBody>
                    <a:bodyPr/>
                    <a:lstStyle/>
                    <a:p>
                      <a:pPr algn="ctr"/>
                      <a:r>
                        <a:rPr lang="tr-TR" sz="1400" b="1" dirty="0">
                          <a:latin typeface="+mn-lt"/>
                        </a:rPr>
                        <a:t>   16.04.2024</a:t>
                      </a:r>
                    </a:p>
                  </a:txBody>
                  <a:tcPr anchor="ctr"/>
                </a:tc>
                <a:tc>
                  <a:txBody>
                    <a:bodyPr/>
                    <a:lstStyle/>
                    <a:p>
                      <a:pPr algn="ctr"/>
                      <a:r>
                        <a:rPr lang="tr-TR" sz="1400" dirty="0">
                          <a:latin typeface="+mn-lt"/>
                        </a:rPr>
                        <a:t>48.143</a:t>
                      </a:r>
                    </a:p>
                  </a:txBody>
                  <a:tcPr anchor="ctr"/>
                </a:tc>
                <a:tc>
                  <a:txBody>
                    <a:bodyPr/>
                    <a:lstStyle/>
                    <a:p>
                      <a:pPr algn="ctr"/>
                      <a:r>
                        <a:rPr lang="tr-TR" sz="1400" b="1" dirty="0"/>
                        <a:t>14.05.2024</a:t>
                      </a:r>
                      <a:endParaRPr lang="tr-TR" sz="1400" b="1" dirty="0">
                        <a:latin typeface="+mn-lt"/>
                      </a:endParaRPr>
                    </a:p>
                  </a:txBody>
                  <a:tcPr anchor="ctr"/>
                </a:tc>
                <a:tc>
                  <a:txBody>
                    <a:bodyPr/>
                    <a:lstStyle/>
                    <a:p>
                      <a:pPr algn="ctr"/>
                      <a:r>
                        <a:rPr lang="tr-TR" sz="1400" dirty="0"/>
                        <a:t>28.123</a:t>
                      </a:r>
                      <a:endParaRPr lang="tr-TR" sz="1400" dirty="0">
                        <a:latin typeface="+mn-lt"/>
                      </a:endParaRPr>
                    </a:p>
                  </a:txBody>
                  <a:tcPr anchor="ctr"/>
                </a:tc>
                <a:extLst>
                  <a:ext uri="{0D108BD9-81ED-4DB2-BD59-A6C34878D82A}">
                    <a16:rowId xmlns:a16="http://schemas.microsoft.com/office/drawing/2014/main" val="2807503415"/>
                  </a:ext>
                </a:extLst>
              </a:tr>
              <a:tr h="303695">
                <a:tc>
                  <a:txBody>
                    <a:bodyPr/>
                    <a:lstStyle/>
                    <a:p>
                      <a:pPr algn="ctr" fontAlgn="t"/>
                      <a:r>
                        <a:rPr lang="tr-TR" sz="1400" b="1" i="0" u="none" strike="noStrike" dirty="0">
                          <a:solidFill>
                            <a:srgbClr val="000000"/>
                          </a:solidFill>
                          <a:effectLst/>
                          <a:latin typeface="+mn-lt"/>
                        </a:rPr>
                        <a:t>19.03.2024</a:t>
                      </a:r>
                    </a:p>
                  </a:txBody>
                  <a:tcPr marL="182880" marR="7620" marT="7620" marB="0" anchor="ctr"/>
                </a:tc>
                <a:tc>
                  <a:txBody>
                    <a:bodyPr/>
                    <a:lstStyle/>
                    <a:p>
                      <a:pPr algn="l" fontAlgn="t"/>
                      <a:r>
                        <a:rPr lang="tr-TR" sz="1400" b="0" i="0" u="none" strike="noStrike">
                          <a:solidFill>
                            <a:srgbClr val="000000"/>
                          </a:solidFill>
                          <a:effectLst/>
                          <a:latin typeface="+mn-lt"/>
                        </a:rPr>
                        <a:t>56.451</a:t>
                      </a:r>
                    </a:p>
                  </a:txBody>
                  <a:tcPr marL="548640" marR="7620" marT="7620" marB="0" anchor="ctr"/>
                </a:tc>
                <a:tc>
                  <a:txBody>
                    <a:bodyPr/>
                    <a:lstStyle/>
                    <a:p>
                      <a:pPr algn="ctr"/>
                      <a:r>
                        <a:rPr lang="tr-TR" sz="1400" b="1" dirty="0">
                          <a:latin typeface="+mn-lt"/>
                        </a:rPr>
                        <a:t>   17.04.2024</a:t>
                      </a:r>
                    </a:p>
                  </a:txBody>
                  <a:tcPr anchor="ctr"/>
                </a:tc>
                <a:tc>
                  <a:txBody>
                    <a:bodyPr/>
                    <a:lstStyle/>
                    <a:p>
                      <a:pPr algn="ctr"/>
                      <a:r>
                        <a:rPr lang="tr-TR" sz="1400" dirty="0">
                          <a:latin typeface="+mn-lt"/>
                        </a:rPr>
                        <a:t>46.452</a:t>
                      </a:r>
                    </a:p>
                  </a:txBody>
                  <a:tcPr anchor="ctr"/>
                </a:tc>
                <a:tc>
                  <a:txBody>
                    <a:bodyPr/>
                    <a:lstStyle/>
                    <a:p>
                      <a:pPr algn="ctr"/>
                      <a:r>
                        <a:rPr lang="tr-TR" sz="1400" b="1" dirty="0"/>
                        <a:t>15.05.2024</a:t>
                      </a:r>
                      <a:endParaRPr lang="tr-TR" sz="1400" b="1" dirty="0">
                        <a:latin typeface="+mn-lt"/>
                      </a:endParaRPr>
                    </a:p>
                  </a:txBody>
                  <a:tcPr anchor="ctr"/>
                </a:tc>
                <a:tc>
                  <a:txBody>
                    <a:bodyPr/>
                    <a:lstStyle/>
                    <a:p>
                      <a:pPr algn="ctr"/>
                      <a:r>
                        <a:rPr lang="tr-TR" sz="1400" dirty="0"/>
                        <a:t>26.623</a:t>
                      </a:r>
                      <a:endParaRPr lang="tr-TR" sz="1400" dirty="0">
                        <a:latin typeface="+mn-lt"/>
                      </a:endParaRPr>
                    </a:p>
                  </a:txBody>
                  <a:tcPr anchor="ctr"/>
                </a:tc>
                <a:extLst>
                  <a:ext uri="{0D108BD9-81ED-4DB2-BD59-A6C34878D82A}">
                    <a16:rowId xmlns:a16="http://schemas.microsoft.com/office/drawing/2014/main" val="4264037683"/>
                  </a:ext>
                </a:extLst>
              </a:tr>
              <a:tr h="303695">
                <a:tc>
                  <a:txBody>
                    <a:bodyPr/>
                    <a:lstStyle/>
                    <a:p>
                      <a:pPr algn="ctr" fontAlgn="t"/>
                      <a:r>
                        <a:rPr lang="tr-TR" sz="1400" b="1" i="0" u="none" strike="noStrike" dirty="0">
                          <a:solidFill>
                            <a:srgbClr val="000000"/>
                          </a:solidFill>
                          <a:effectLst/>
                          <a:latin typeface="+mn-lt"/>
                        </a:rPr>
                        <a:t>20.03.2024</a:t>
                      </a:r>
                    </a:p>
                  </a:txBody>
                  <a:tcPr marL="182880" marR="7620" marT="7620" marB="0" anchor="ctr"/>
                </a:tc>
                <a:tc>
                  <a:txBody>
                    <a:bodyPr/>
                    <a:lstStyle/>
                    <a:p>
                      <a:pPr algn="l" fontAlgn="t"/>
                      <a:r>
                        <a:rPr lang="tr-TR" sz="1400" b="0" i="0" u="none" strike="noStrike">
                          <a:solidFill>
                            <a:srgbClr val="000000"/>
                          </a:solidFill>
                          <a:effectLst/>
                          <a:latin typeface="+mn-lt"/>
                        </a:rPr>
                        <a:t>57.368</a:t>
                      </a:r>
                    </a:p>
                  </a:txBody>
                  <a:tcPr marL="548640" marR="7620" marT="7620" marB="0" anchor="ctr"/>
                </a:tc>
                <a:tc>
                  <a:txBody>
                    <a:bodyPr/>
                    <a:lstStyle/>
                    <a:p>
                      <a:pPr algn="ctr"/>
                      <a:r>
                        <a:rPr lang="tr-TR" sz="1400" b="1" dirty="0">
                          <a:latin typeface="+mn-lt"/>
                        </a:rPr>
                        <a:t>   18.04.2024</a:t>
                      </a:r>
                    </a:p>
                  </a:txBody>
                  <a:tcPr anchor="ctr"/>
                </a:tc>
                <a:tc>
                  <a:txBody>
                    <a:bodyPr/>
                    <a:lstStyle/>
                    <a:p>
                      <a:pPr algn="ctr"/>
                      <a:r>
                        <a:rPr lang="tr-TR" sz="1400" dirty="0">
                          <a:latin typeface="+mn-lt"/>
                        </a:rPr>
                        <a:t>44.693</a:t>
                      </a:r>
                    </a:p>
                  </a:txBody>
                  <a:tcPr anchor="ctr"/>
                </a:tc>
                <a:tc>
                  <a:txBody>
                    <a:bodyPr/>
                    <a:lstStyle/>
                    <a:p>
                      <a:pPr algn="ctr"/>
                      <a:r>
                        <a:rPr lang="tr-TR" sz="1400" b="1" dirty="0"/>
                        <a:t>16.05.2024</a:t>
                      </a:r>
                      <a:endParaRPr lang="tr-TR" sz="1400" b="1" dirty="0">
                        <a:latin typeface="+mn-lt"/>
                      </a:endParaRPr>
                    </a:p>
                  </a:txBody>
                  <a:tcPr anchor="ctr"/>
                </a:tc>
                <a:tc>
                  <a:txBody>
                    <a:bodyPr/>
                    <a:lstStyle/>
                    <a:p>
                      <a:pPr algn="ctr"/>
                      <a:r>
                        <a:rPr lang="tr-TR" sz="1400" dirty="0"/>
                        <a:t>25.870</a:t>
                      </a:r>
                      <a:endParaRPr lang="tr-TR" sz="1400" dirty="0">
                        <a:latin typeface="+mn-lt"/>
                      </a:endParaRPr>
                    </a:p>
                  </a:txBody>
                  <a:tcPr anchor="ctr"/>
                </a:tc>
                <a:extLst>
                  <a:ext uri="{0D108BD9-81ED-4DB2-BD59-A6C34878D82A}">
                    <a16:rowId xmlns:a16="http://schemas.microsoft.com/office/drawing/2014/main" val="398831911"/>
                  </a:ext>
                </a:extLst>
              </a:tr>
              <a:tr h="303695">
                <a:tc>
                  <a:txBody>
                    <a:bodyPr/>
                    <a:lstStyle/>
                    <a:p>
                      <a:pPr algn="ctr" fontAlgn="t"/>
                      <a:r>
                        <a:rPr lang="tr-TR" sz="1400" b="1" i="0" u="none" strike="noStrike" dirty="0">
                          <a:solidFill>
                            <a:srgbClr val="000000"/>
                          </a:solidFill>
                          <a:effectLst/>
                          <a:latin typeface="+mn-lt"/>
                        </a:rPr>
                        <a:t>21.03.2024</a:t>
                      </a:r>
                    </a:p>
                  </a:txBody>
                  <a:tcPr marL="182880" marR="7620" marT="7620" marB="0" anchor="ctr">
                    <a:solidFill>
                      <a:srgbClr val="FFFF00"/>
                    </a:solidFill>
                  </a:tcPr>
                </a:tc>
                <a:tc>
                  <a:txBody>
                    <a:bodyPr/>
                    <a:lstStyle/>
                    <a:p>
                      <a:pPr algn="l" fontAlgn="t"/>
                      <a:r>
                        <a:rPr lang="tr-TR" sz="1400" b="1" i="0" u="none" strike="noStrike" dirty="0">
                          <a:solidFill>
                            <a:srgbClr val="000000"/>
                          </a:solidFill>
                          <a:effectLst/>
                          <a:latin typeface="+mn-lt"/>
                        </a:rPr>
                        <a:t>58.503</a:t>
                      </a:r>
                    </a:p>
                  </a:txBody>
                  <a:tcPr marL="548640" marR="7620" marT="7620" marB="0" anchor="ctr">
                    <a:solidFill>
                      <a:srgbClr val="FFFF00"/>
                    </a:solidFill>
                  </a:tcPr>
                </a:tc>
                <a:tc>
                  <a:txBody>
                    <a:bodyPr/>
                    <a:lstStyle/>
                    <a:p>
                      <a:pPr algn="ctr"/>
                      <a:r>
                        <a:rPr lang="tr-TR" sz="1400" b="1" dirty="0">
                          <a:latin typeface="+mn-lt"/>
                        </a:rPr>
                        <a:t>   19.04.2024</a:t>
                      </a:r>
                    </a:p>
                  </a:txBody>
                  <a:tcPr anchor="ctr"/>
                </a:tc>
                <a:tc>
                  <a:txBody>
                    <a:bodyPr/>
                    <a:lstStyle/>
                    <a:p>
                      <a:pPr algn="ctr"/>
                      <a:r>
                        <a:rPr lang="tr-TR" sz="1400" dirty="0">
                          <a:latin typeface="+mn-lt"/>
                        </a:rPr>
                        <a:t>44.495</a:t>
                      </a:r>
                    </a:p>
                  </a:txBody>
                  <a:tcPr anchor="ctr"/>
                </a:tc>
                <a:tc>
                  <a:txBody>
                    <a:bodyPr/>
                    <a:lstStyle/>
                    <a:p>
                      <a:pPr algn="ctr"/>
                      <a:r>
                        <a:rPr lang="tr-TR" sz="1400" b="1" dirty="0"/>
                        <a:t>17.05.2024</a:t>
                      </a:r>
                      <a:endParaRPr lang="tr-TR" sz="1400" b="1" dirty="0">
                        <a:latin typeface="+mn-lt"/>
                      </a:endParaRPr>
                    </a:p>
                  </a:txBody>
                  <a:tcPr anchor="ctr"/>
                </a:tc>
                <a:tc>
                  <a:txBody>
                    <a:bodyPr/>
                    <a:lstStyle/>
                    <a:p>
                      <a:pPr algn="ctr"/>
                      <a:r>
                        <a:rPr lang="tr-TR" sz="1400" dirty="0"/>
                        <a:t>25.355</a:t>
                      </a:r>
                      <a:endParaRPr lang="tr-TR" sz="1400" dirty="0">
                        <a:latin typeface="+mn-lt"/>
                      </a:endParaRPr>
                    </a:p>
                  </a:txBody>
                  <a:tcPr anchor="ctr"/>
                </a:tc>
                <a:extLst>
                  <a:ext uri="{0D108BD9-81ED-4DB2-BD59-A6C34878D82A}">
                    <a16:rowId xmlns:a16="http://schemas.microsoft.com/office/drawing/2014/main" val="3862890437"/>
                  </a:ext>
                </a:extLst>
              </a:tr>
              <a:tr h="303695">
                <a:tc>
                  <a:txBody>
                    <a:bodyPr/>
                    <a:lstStyle/>
                    <a:p>
                      <a:pPr algn="ctr" fontAlgn="t"/>
                      <a:r>
                        <a:rPr lang="tr-TR" sz="1400" b="1" i="0" u="none" strike="noStrike" dirty="0">
                          <a:solidFill>
                            <a:srgbClr val="000000"/>
                          </a:solidFill>
                          <a:effectLst/>
                          <a:latin typeface="+mn-lt"/>
                        </a:rPr>
                        <a:t>22.03.2024</a:t>
                      </a:r>
                    </a:p>
                  </a:txBody>
                  <a:tcPr marL="182880" marR="7620" marT="7620" marB="0" anchor="ctr"/>
                </a:tc>
                <a:tc>
                  <a:txBody>
                    <a:bodyPr/>
                    <a:lstStyle/>
                    <a:p>
                      <a:pPr algn="l" fontAlgn="t"/>
                      <a:r>
                        <a:rPr lang="tr-TR" sz="1400" b="0" i="0" u="none" strike="noStrike">
                          <a:solidFill>
                            <a:srgbClr val="000000"/>
                          </a:solidFill>
                          <a:effectLst/>
                          <a:latin typeface="+mn-lt"/>
                        </a:rPr>
                        <a:t>57.080</a:t>
                      </a:r>
                    </a:p>
                  </a:txBody>
                  <a:tcPr marL="548640" marR="7620" marT="7620" marB="0" anchor="ctr"/>
                </a:tc>
                <a:tc>
                  <a:txBody>
                    <a:bodyPr/>
                    <a:lstStyle/>
                    <a:p>
                      <a:pPr algn="ctr"/>
                      <a:r>
                        <a:rPr lang="tr-TR" sz="1400" b="1" dirty="0"/>
                        <a:t>     22.04.2024</a:t>
                      </a:r>
                    </a:p>
                  </a:txBody>
                  <a:tcPr marL="6350" marR="6350" marT="6350" marB="0" anchor="ctr"/>
                </a:tc>
                <a:tc>
                  <a:txBody>
                    <a:bodyPr/>
                    <a:lstStyle/>
                    <a:p>
                      <a:pPr algn="ctr"/>
                      <a:r>
                        <a:rPr lang="tr-TR" sz="1400" dirty="0">
                          <a:latin typeface="+mn-lt"/>
                        </a:rPr>
                        <a:t>44.481</a:t>
                      </a:r>
                    </a:p>
                  </a:txBody>
                  <a:tcPr anchor="ctr"/>
                </a:tc>
                <a:tc>
                  <a:txBody>
                    <a:bodyPr/>
                    <a:lstStyle/>
                    <a:p>
                      <a:pPr algn="ctr"/>
                      <a:r>
                        <a:rPr lang="tr-TR" sz="1400" b="1" dirty="0"/>
                        <a:t>20.05.2024</a:t>
                      </a:r>
                      <a:endParaRPr lang="tr-TR" sz="1400" b="1" dirty="0">
                        <a:latin typeface="+mn-lt"/>
                      </a:endParaRPr>
                    </a:p>
                  </a:txBody>
                  <a:tcPr anchor="ctr">
                    <a:solidFill>
                      <a:srgbClr val="FFFF00"/>
                    </a:solidFill>
                  </a:tcPr>
                </a:tc>
                <a:tc>
                  <a:txBody>
                    <a:bodyPr/>
                    <a:lstStyle/>
                    <a:p>
                      <a:pPr algn="ctr"/>
                      <a:r>
                        <a:rPr lang="tr-TR" sz="1400" dirty="0"/>
                        <a:t>24.471</a:t>
                      </a:r>
                      <a:endParaRPr lang="tr-TR" sz="1400" dirty="0">
                        <a:latin typeface="+mn-lt"/>
                      </a:endParaRPr>
                    </a:p>
                  </a:txBody>
                  <a:tcPr anchor="ctr">
                    <a:solidFill>
                      <a:srgbClr val="FFFF00"/>
                    </a:solidFill>
                  </a:tcPr>
                </a:tc>
                <a:extLst>
                  <a:ext uri="{0D108BD9-81ED-4DB2-BD59-A6C34878D82A}">
                    <a16:rowId xmlns:a16="http://schemas.microsoft.com/office/drawing/2014/main" val="1385401348"/>
                  </a:ext>
                </a:extLst>
              </a:tr>
              <a:tr h="303695">
                <a:tc>
                  <a:txBody>
                    <a:bodyPr/>
                    <a:lstStyle/>
                    <a:p>
                      <a:pPr algn="ctr" fontAlgn="t"/>
                      <a:r>
                        <a:rPr lang="tr-TR" sz="1400" b="1" i="0" u="none" strike="noStrike" dirty="0">
                          <a:solidFill>
                            <a:srgbClr val="000000"/>
                          </a:solidFill>
                          <a:effectLst/>
                          <a:latin typeface="+mn-lt"/>
                        </a:rPr>
                        <a:t>25.03.2024</a:t>
                      </a:r>
                    </a:p>
                  </a:txBody>
                  <a:tcPr marL="182880" marR="7620" marT="7620" marB="0" anchor="ctr"/>
                </a:tc>
                <a:tc>
                  <a:txBody>
                    <a:bodyPr/>
                    <a:lstStyle/>
                    <a:p>
                      <a:pPr algn="l" fontAlgn="t"/>
                      <a:r>
                        <a:rPr lang="tr-TR" sz="1400" b="0" i="0" u="none" strike="noStrike" dirty="0">
                          <a:solidFill>
                            <a:srgbClr val="000000"/>
                          </a:solidFill>
                          <a:effectLst/>
                          <a:latin typeface="+mn-lt"/>
                        </a:rPr>
                        <a:t>56.508</a:t>
                      </a:r>
                    </a:p>
                  </a:txBody>
                  <a:tcPr marL="548640" marR="7620" marT="7620" marB="0" anchor="ctr"/>
                </a:tc>
                <a:tc>
                  <a:txBody>
                    <a:bodyPr/>
                    <a:lstStyle/>
                    <a:p>
                      <a:pPr algn="ctr"/>
                      <a:r>
                        <a:rPr lang="tr-TR" sz="1400" b="1" dirty="0"/>
                        <a:t>    </a:t>
                      </a:r>
                      <a:r>
                        <a:rPr lang="tr-TR" sz="1400" b="1" baseline="0" dirty="0"/>
                        <a:t> </a:t>
                      </a:r>
                      <a:r>
                        <a:rPr lang="tr-TR" sz="1400" b="1" dirty="0"/>
                        <a:t>24.04.2024</a:t>
                      </a:r>
                    </a:p>
                  </a:txBody>
                  <a:tcPr marL="6350" marR="6350" marT="6350" marB="0" anchor="ctr"/>
                </a:tc>
                <a:tc>
                  <a:txBody>
                    <a:bodyPr/>
                    <a:lstStyle/>
                    <a:p>
                      <a:pPr algn="ctr"/>
                      <a:r>
                        <a:rPr lang="tr-TR" sz="1400" dirty="0">
                          <a:latin typeface="+mn-lt"/>
                        </a:rPr>
                        <a:t>43.275</a:t>
                      </a:r>
                    </a:p>
                  </a:txBody>
                  <a:tcPr anchor="ctr"/>
                </a:tc>
                <a:tc>
                  <a:txBody>
                    <a:bodyPr/>
                    <a:lstStyle/>
                    <a:p>
                      <a:pPr algn="ctr"/>
                      <a:r>
                        <a:rPr lang="tr-TR" sz="1400" b="1" dirty="0">
                          <a:latin typeface="+mn-lt"/>
                        </a:rPr>
                        <a:t>21.05.2024</a:t>
                      </a:r>
                    </a:p>
                  </a:txBody>
                  <a:tcPr anchor="ctr"/>
                </a:tc>
                <a:tc>
                  <a:txBody>
                    <a:bodyPr/>
                    <a:lstStyle/>
                    <a:p>
                      <a:pPr algn="ctr"/>
                      <a:r>
                        <a:rPr lang="tr-TR" sz="1400" dirty="0">
                          <a:latin typeface="+mn-lt"/>
                        </a:rPr>
                        <a:t>23.156</a:t>
                      </a:r>
                    </a:p>
                  </a:txBody>
                  <a:tcPr anchor="ctr"/>
                </a:tc>
                <a:extLst>
                  <a:ext uri="{0D108BD9-81ED-4DB2-BD59-A6C34878D82A}">
                    <a16:rowId xmlns:a16="http://schemas.microsoft.com/office/drawing/2014/main" val="32992492"/>
                  </a:ext>
                </a:extLst>
              </a:tr>
              <a:tr h="303695">
                <a:tc>
                  <a:txBody>
                    <a:bodyPr/>
                    <a:lstStyle/>
                    <a:p>
                      <a:pPr algn="ctr" fontAlgn="t"/>
                      <a:r>
                        <a:rPr lang="tr-TR" sz="1400" b="1" i="0" u="none" strike="noStrike" dirty="0">
                          <a:solidFill>
                            <a:srgbClr val="000000"/>
                          </a:solidFill>
                          <a:effectLst/>
                          <a:latin typeface="+mn-lt"/>
                        </a:rPr>
                        <a:t>26.03.2024</a:t>
                      </a:r>
                    </a:p>
                  </a:txBody>
                  <a:tcPr marL="182880" marR="7620" marT="7620" marB="0" anchor="ctr"/>
                </a:tc>
                <a:tc>
                  <a:txBody>
                    <a:bodyPr/>
                    <a:lstStyle/>
                    <a:p>
                      <a:pPr algn="l"/>
                      <a:r>
                        <a:rPr lang="tr-TR" sz="1400" dirty="0">
                          <a:latin typeface="+mn-lt"/>
                        </a:rPr>
                        <a:t>            56.171</a:t>
                      </a:r>
                    </a:p>
                  </a:txBody>
                  <a:tcPr anchor="ctr"/>
                </a:tc>
                <a:tc>
                  <a:txBody>
                    <a:bodyPr/>
                    <a:lstStyle/>
                    <a:p>
                      <a:pPr algn="ctr"/>
                      <a:r>
                        <a:rPr lang="tr-TR" sz="1400" b="1" dirty="0"/>
                        <a:t>     25.04.2024</a:t>
                      </a:r>
                    </a:p>
                  </a:txBody>
                  <a:tcPr marL="6350" marR="6350" marT="6350" marB="0" anchor="ctr"/>
                </a:tc>
                <a:tc>
                  <a:txBody>
                    <a:bodyPr/>
                    <a:lstStyle/>
                    <a:p>
                      <a:pPr algn="ctr"/>
                      <a:r>
                        <a:rPr lang="tr-TR" sz="1400" dirty="0">
                          <a:latin typeface="+mn-lt"/>
                        </a:rPr>
                        <a:t>41.266</a:t>
                      </a:r>
                    </a:p>
                  </a:txBody>
                  <a:tcPr anchor="ctr"/>
                </a:tc>
                <a:tc>
                  <a:txBody>
                    <a:bodyPr/>
                    <a:lstStyle/>
                    <a:p>
                      <a:pPr algn="ctr"/>
                      <a:r>
                        <a:rPr lang="tr-TR" sz="1400" b="1" dirty="0">
                          <a:latin typeface="+mn-lt"/>
                        </a:rPr>
                        <a:t>22.05.2024</a:t>
                      </a:r>
                    </a:p>
                  </a:txBody>
                  <a:tcPr anchor="ctr"/>
                </a:tc>
                <a:tc>
                  <a:txBody>
                    <a:bodyPr/>
                    <a:lstStyle/>
                    <a:p>
                      <a:pPr algn="ctr"/>
                      <a:r>
                        <a:rPr lang="tr-TR" sz="1400" dirty="0">
                          <a:latin typeface="+mn-lt"/>
                        </a:rPr>
                        <a:t>22.294</a:t>
                      </a:r>
                    </a:p>
                  </a:txBody>
                  <a:tcPr anchor="ctr"/>
                </a:tc>
                <a:extLst>
                  <a:ext uri="{0D108BD9-81ED-4DB2-BD59-A6C34878D82A}">
                    <a16:rowId xmlns:a16="http://schemas.microsoft.com/office/drawing/2014/main" val="2907063099"/>
                  </a:ext>
                </a:extLst>
              </a:tr>
              <a:tr h="303695">
                <a:tc>
                  <a:txBody>
                    <a:bodyPr/>
                    <a:lstStyle/>
                    <a:p>
                      <a:pPr algn="ctr" fontAlgn="t"/>
                      <a:r>
                        <a:rPr lang="tr-TR" sz="1400" b="1" i="0" u="none" strike="noStrike" dirty="0">
                          <a:solidFill>
                            <a:srgbClr val="000000"/>
                          </a:solidFill>
                          <a:effectLst/>
                          <a:latin typeface="+mn-lt"/>
                        </a:rPr>
                        <a:t>27.03.2024</a:t>
                      </a:r>
                    </a:p>
                  </a:txBody>
                  <a:tcPr marL="182880" marR="7620" marT="7620" marB="0" anchor="ctr"/>
                </a:tc>
                <a:tc>
                  <a:txBody>
                    <a:bodyPr/>
                    <a:lstStyle/>
                    <a:p>
                      <a:pPr algn="l"/>
                      <a:r>
                        <a:rPr lang="tr-TR" sz="1400" dirty="0">
                          <a:latin typeface="+mn-lt"/>
                        </a:rPr>
                        <a:t>            57.286</a:t>
                      </a:r>
                    </a:p>
                  </a:txBody>
                  <a:tcPr anchor="ctr"/>
                </a:tc>
                <a:tc>
                  <a:txBody>
                    <a:bodyPr/>
                    <a:lstStyle/>
                    <a:p>
                      <a:pPr algn="ctr"/>
                      <a:r>
                        <a:rPr lang="tr-TR" sz="1400" b="1" dirty="0">
                          <a:latin typeface="+mn-lt"/>
                        </a:rPr>
                        <a:t>   26.04.2024</a:t>
                      </a:r>
                    </a:p>
                  </a:txBody>
                  <a:tcPr anchor="ctr">
                    <a:solidFill>
                      <a:srgbClr val="FFFF00"/>
                    </a:solidFill>
                  </a:tcPr>
                </a:tc>
                <a:tc>
                  <a:txBody>
                    <a:bodyPr/>
                    <a:lstStyle/>
                    <a:p>
                      <a:pPr algn="ctr"/>
                      <a:r>
                        <a:rPr lang="tr-TR" sz="1400" dirty="0">
                          <a:latin typeface="+mn-lt"/>
                        </a:rPr>
                        <a:t>39.586</a:t>
                      </a:r>
                    </a:p>
                  </a:txBody>
                  <a:tcPr anchor="ctr">
                    <a:solidFill>
                      <a:srgbClr val="FFFF00"/>
                    </a:solidFill>
                  </a:tcPr>
                </a:tc>
                <a:tc>
                  <a:txBody>
                    <a:bodyPr/>
                    <a:lstStyle/>
                    <a:p>
                      <a:pPr algn="ctr"/>
                      <a:r>
                        <a:rPr lang="tr-TR" sz="1400" b="1" dirty="0">
                          <a:latin typeface="+mn-lt"/>
                        </a:rPr>
                        <a:t>23.05.2024</a:t>
                      </a:r>
                    </a:p>
                  </a:txBody>
                  <a:tcPr anchor="ctr"/>
                </a:tc>
                <a:tc>
                  <a:txBody>
                    <a:bodyPr/>
                    <a:lstStyle/>
                    <a:p>
                      <a:pPr algn="ctr"/>
                      <a:r>
                        <a:rPr lang="tr-TR" sz="1400" dirty="0">
                          <a:latin typeface="+mn-lt"/>
                        </a:rPr>
                        <a:t>22.172</a:t>
                      </a:r>
                    </a:p>
                  </a:txBody>
                  <a:tcPr anchor="ctr"/>
                </a:tc>
                <a:extLst>
                  <a:ext uri="{0D108BD9-81ED-4DB2-BD59-A6C34878D82A}">
                    <a16:rowId xmlns:a16="http://schemas.microsoft.com/office/drawing/2014/main" val="2724877834"/>
                  </a:ext>
                </a:extLst>
              </a:tr>
            </a:tbl>
          </a:graphicData>
        </a:graphic>
      </p:graphicFrame>
    </p:spTree>
    <p:extLst>
      <p:ext uri="{BB962C8B-B14F-4D97-AF65-F5344CB8AC3E}">
        <p14:creationId xmlns:p14="http://schemas.microsoft.com/office/powerpoint/2010/main" val="2063710047"/>
      </p:ext>
    </p:extLst>
  </p:cSld>
  <p:clrMapOvr>
    <a:masterClrMapping/>
  </p:clrMapOvr>
</p:sld>
</file>

<file path=ppt/theme/theme1.xml><?xml version="1.0" encoding="utf-8"?>
<a:theme xmlns:a="http://schemas.openxmlformats.org/drawingml/2006/main" name="1_Ofis Teması">
  <a:themeElements>
    <a:clrScheme name="Özel 2">
      <a:dk1>
        <a:sysClr val="windowText" lastClr="000000"/>
      </a:dk1>
      <a:lt1>
        <a:sysClr val="window" lastClr="FFFFFF"/>
      </a:lt1>
      <a:dk2>
        <a:srgbClr val="1F497D"/>
      </a:dk2>
      <a:lt2>
        <a:srgbClr val="EEECE1"/>
      </a:lt2>
      <a:accent1>
        <a:srgbClr val="244061"/>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ÜRKİYE  EKONOMİSİNİN DEĞERLENDİRİLMESİ VE ÖNGÖRÜLER 5 Temmuz 2025" id="{3FFA7BED-C098-6343-A124-63CE9C100007}" vid="{D005403D-1318-114F-BEBD-ED6AAD4FAF2B}"/>
    </a:ext>
  </a:extLst>
</a:theme>
</file>

<file path=ppt/theme/theme2.xml><?xml version="1.0" encoding="utf-8"?>
<a:theme xmlns:a="http://schemas.openxmlformats.org/drawingml/2006/main" name="6_2021-06 HAZİRAN AYI RAPORU">
  <a:themeElements>
    <a:clrScheme name="Özel 2">
      <a:dk1>
        <a:sysClr val="windowText" lastClr="000000"/>
      </a:dk1>
      <a:lt1>
        <a:sysClr val="window" lastClr="FFFFFF"/>
      </a:lt1>
      <a:dk2>
        <a:srgbClr val="1F497D"/>
      </a:dk2>
      <a:lt2>
        <a:srgbClr val="EEECE1"/>
      </a:lt2>
      <a:accent1>
        <a:srgbClr val="244061"/>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ÜRKİYE  EKONOMİSİNİN DEĞERLENDİRİLMESİ VE ÖNGÖRÜLER 5 Temmuz 2025" id="{3FFA7BED-C098-6343-A124-63CE9C100007}" vid="{6C177E03-ADE1-DB4B-B7A7-BCB0708488A9}"/>
    </a:ext>
  </a:extLst>
</a:theme>
</file>

<file path=ppt/theme/theme3.xml><?xml version="1.0" encoding="utf-8"?>
<a:theme xmlns:a="http://schemas.openxmlformats.org/drawingml/2006/main" name="Ofis Teması">
  <a:themeElements>
    <a:clrScheme name="Özel 2">
      <a:dk1>
        <a:sysClr val="windowText" lastClr="000000"/>
      </a:dk1>
      <a:lt1>
        <a:sysClr val="window" lastClr="FFFFFF"/>
      </a:lt1>
      <a:dk2>
        <a:srgbClr val="1F497D"/>
      </a:dk2>
      <a:lt2>
        <a:srgbClr val="EEECE1"/>
      </a:lt2>
      <a:accent1>
        <a:srgbClr val="244061"/>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ÜRKİYE  EKONOMİSİNİN DEĞERLENDİRİLMESİ VE ÖNGÖRÜLER 5 Temmuz 2025" id="{3FFA7BED-C098-6343-A124-63CE9C100007}" vid="{674E0F6A-14B2-EF40-96EB-211B490A1EAD}"/>
    </a:ext>
  </a:extLst>
</a:theme>
</file>

<file path=ppt/theme/theme4.xml><?xml version="1.0" encoding="utf-8"?>
<a:theme xmlns:a="http://schemas.openxmlformats.org/drawingml/2006/main" name="2021-06 HAZİRAN AYI RAPORU">
  <a:themeElements>
    <a:clrScheme name="Özel 2">
      <a:dk1>
        <a:sysClr val="windowText" lastClr="000000"/>
      </a:dk1>
      <a:lt1>
        <a:sysClr val="window" lastClr="FFFFFF"/>
      </a:lt1>
      <a:dk2>
        <a:srgbClr val="1F497D"/>
      </a:dk2>
      <a:lt2>
        <a:srgbClr val="EEECE1"/>
      </a:lt2>
      <a:accent1>
        <a:srgbClr val="244061"/>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ÜRKİYE  EKONOMİSİNİN DEĞERLENDİRİLMESİ VE ÖNGÖRÜLER 5 Temmuz 2025" id="{3FFA7BED-C098-6343-A124-63CE9C100007}" vid="{528D9D4A-BFE2-F647-8021-A0EC3266095F}"/>
    </a:ext>
  </a:extLst>
</a:theme>
</file>

<file path=ppt/theme/theme5.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Özel 3">
    <a:dk1>
      <a:sysClr val="windowText" lastClr="000000"/>
    </a:dk1>
    <a:lt1>
      <a:sysClr val="window" lastClr="FFFFFF"/>
    </a:lt1>
    <a:dk2>
      <a:srgbClr val="1F497D"/>
    </a:dk2>
    <a:lt2>
      <a:srgbClr val="EEECE1"/>
    </a:lt2>
    <a:accent1>
      <a:srgbClr val="FFFF00"/>
    </a:accent1>
    <a:accent2>
      <a:srgbClr val="00B0F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b3ceead-f0a8-4f07-9c75-6b1b10e4ec6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Belge" ma:contentTypeID="0x010100D0EC66AAB9BAA245963B249373199B65" ma:contentTypeVersion="5" ma:contentTypeDescription="Yeni belge oluşturun." ma:contentTypeScope="" ma:versionID="e312297e0c49ec0edc0f8da9427bef10">
  <xsd:schema xmlns:xsd="http://www.w3.org/2001/XMLSchema" xmlns:xs="http://www.w3.org/2001/XMLSchema" xmlns:p="http://schemas.microsoft.com/office/2006/metadata/properties" xmlns:ns3="2b3ceead-f0a8-4f07-9c75-6b1b10e4ec64" targetNamespace="http://schemas.microsoft.com/office/2006/metadata/properties" ma:root="true" ma:fieldsID="ac11796ef5a899990f7e8d8ddd1ec90a" ns3:_="">
    <xsd:import namespace="2b3ceead-f0a8-4f07-9c75-6b1b10e4ec64"/>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ceead-f0a8-4f07-9c75-6b1b10e4ec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7ECB92-17CA-433A-847B-A8C103A8BBA2}">
  <ds:schemaRefs>
    <ds:schemaRef ds:uri="http://purl.org/dc/terms/"/>
    <ds:schemaRef ds:uri="http://schemas.microsoft.com/office/2006/metadata/properties"/>
    <ds:schemaRef ds:uri="2b3ceead-f0a8-4f07-9c75-6b1b10e4ec64"/>
    <ds:schemaRef ds:uri="http://schemas.openxmlformats.org/package/2006/metadata/core-properties"/>
    <ds:schemaRef ds:uri="http://purl.org/dc/elements/1.1/"/>
    <ds:schemaRef ds:uri="http://schemas.microsoft.com/office/2006/documentManagement/types"/>
    <ds:schemaRef ds:uri="http://purl.org/dc/dcmitype/"/>
    <ds:schemaRef ds:uri="http://www.w3.org/XML/1998/namespace"/>
    <ds:schemaRef ds:uri="http://schemas.microsoft.com/office/infopath/2007/PartnerControls"/>
  </ds:schemaRefs>
</ds:datastoreItem>
</file>

<file path=customXml/itemProps2.xml><?xml version="1.0" encoding="utf-8"?>
<ds:datastoreItem xmlns:ds="http://schemas.openxmlformats.org/officeDocument/2006/customXml" ds:itemID="{98BA2192-37EE-4D9B-AC47-A0CB2EEE6C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3ceead-f0a8-4f07-9c75-6b1b10e4ec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CC9933-190A-40A2-9CB1-10E043CBE8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544233</TotalTime>
  <Words>28431</Words>
  <Application>Microsoft Macintosh PowerPoint</Application>
  <PresentationFormat>Ekran Gösterisi (4:3)</PresentationFormat>
  <Paragraphs>13906</Paragraphs>
  <Slides>259</Slides>
  <Notes>135</Notes>
  <HiddenSlides>0</HiddenSlides>
  <MMClips>0</MMClips>
  <ScaleCrop>false</ScaleCrop>
  <HeadingPairs>
    <vt:vector size="6" baseType="variant">
      <vt:variant>
        <vt:lpstr>Kullanılan Yazı Tipleri</vt:lpstr>
      </vt:variant>
      <vt:variant>
        <vt:i4>11</vt:i4>
      </vt:variant>
      <vt:variant>
        <vt:lpstr>Tema</vt:lpstr>
      </vt:variant>
      <vt:variant>
        <vt:i4>4</vt:i4>
      </vt:variant>
      <vt:variant>
        <vt:lpstr>Slayt Başlıkları</vt:lpstr>
      </vt:variant>
      <vt:variant>
        <vt:i4>259</vt:i4>
      </vt:variant>
    </vt:vector>
  </HeadingPairs>
  <TitlesOfParts>
    <vt:vector size="274" baseType="lpstr">
      <vt:lpstr>-apple-system</vt:lpstr>
      <vt:lpstr>Aptos Narrow</vt:lpstr>
      <vt:lpstr>Arial</vt:lpstr>
      <vt:lpstr>Arial TUR</vt:lpstr>
      <vt:lpstr>Arial TUR</vt:lpstr>
      <vt:lpstr>Calibri</vt:lpstr>
      <vt:lpstr>Open Sans</vt:lpstr>
      <vt:lpstr>Roboto</vt:lpstr>
      <vt:lpstr>Times New Roman</vt:lpstr>
      <vt:lpstr>Trebuchet MS</vt:lpstr>
      <vt:lpstr>Wingdings</vt:lpstr>
      <vt:lpstr>1_Ofis Teması</vt:lpstr>
      <vt:lpstr>6_2021-06 HAZİRAN AYI RAPORU</vt:lpstr>
      <vt:lpstr>Ofis Teması</vt:lpstr>
      <vt:lpstr>2021-06 HAZİRAN AYI RAPORU</vt:lpstr>
      <vt:lpstr>         TÜRKİYE  EKONOMİSİNİN  DEĞERLENDİRİLMESİ    EKONOMİK ÖNGÖRÜLER  VE        İŞVERENLERE TAVSİYELER (2025-26 YILLARI)      </vt:lpstr>
      <vt:lpstr>PowerPoint Sunusu</vt:lpstr>
      <vt:lpstr>İÇİNDEKİLER</vt:lpstr>
      <vt:lpstr>1. BÖLÜM  TÜRKİYE EKONOMİSİNİN DEĞERLENDİRİLMESİ</vt:lpstr>
      <vt:lpstr>PowerPoint Sunusu</vt:lpstr>
      <vt:lpstr>PowerPoint Sunusu</vt:lpstr>
      <vt:lpstr>PowerPoint Sunusu</vt:lpstr>
      <vt:lpstr>PowerPoint Sunusu</vt:lpstr>
      <vt:lpstr>TÜRKİYE  BÜYÜME  ORANLARI (Çeyreklik) 2000-2025 </vt:lpstr>
      <vt:lpstr>PowerPoint Sunusu</vt:lpstr>
      <vt:lpstr>PowerPoint Sunusu</vt:lpstr>
      <vt:lpstr>PowerPoint Sunusu</vt:lpstr>
      <vt:lpstr>PowerPoint Sunusu</vt:lpstr>
      <vt:lpstr>PowerPoint Sunusu</vt:lpstr>
      <vt:lpstr>14 Ağustos 202519 11 14 </vt:lpstr>
      <vt:lpstr>T.C. MERKEZ BANKASI ENFLASYON TAHMİN VE REVİZYONLARI  (Kaynak: 23 Mayıs 2025 www.bloomberght.com )</vt:lpstr>
      <vt:lpstr>PowerPoint Sunusu</vt:lpstr>
      <vt:lpstr>PowerPoint Sunusu</vt:lpstr>
      <vt:lpstr>PowerPoint Sunusu</vt:lpstr>
      <vt:lpstr>PowerPoint Sunusu</vt:lpstr>
      <vt:lpstr>2000-2024 YILI BÜTÇE AÇIĞININ MİLLİ GELİRE ORANI (Kaynak: 24 Mart 2025 (www.tuik.gov.tr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2010-2025 YILI İHRACAT-İTHALAT RAKAMLARI (MİLYON $)   (ÖZEL TİCARET SİSTEMİNE GÖRE)</vt:lpstr>
      <vt:lpstr>TÜRKİYE’NİN DIŞ TİCARET AÇIĞI  (BİN $) (ÖZEL TİCARET SİSTEMİNE GÖRE)  (2010-2025)</vt:lpstr>
      <vt:lpstr>2024-2025 YILI İHRACAT - İTHALAT RAKAMLARI   (ÖZEL TİCARET SİSTEMİNE GÖRE) (Kaynak: 30 Haziran 2025 www.tuik.gov.tr ) </vt:lpstr>
      <vt:lpstr>2 Ekim 2025</vt:lpstr>
      <vt:lpstr>2024-2025 YILI İHRACAT - İTHALAT RAKAMLARI   (GENEL TİCARET SİSTEMİNE GÖRE) (Kaynak: 2 Temmuz 2025 www.tuik.gov.tr ) </vt:lpstr>
      <vt:lpstr>SEKTÖRLERE GÖRE İHRACATIN DAĞILIMI  (Kaynak: 30 Haziran 2025 www.tuik.gov.tr ) (MİLYON DOLAR)</vt:lpstr>
      <vt:lpstr>29. İTHALATIN SINIFLANDIRILMASI - İTHALAT KALEMLERİ (GENEL TİCARET SİSTEMİNE GÖRE) (Kaynak: 6 Şubat 2025 www.tuik.gov.tr )</vt:lpstr>
      <vt:lpstr>29. İTHALATIN SINIFLANDIRILMASI - İTHALAT KALEMLERİ (GENEL TİCARET SİSTEMİNE GÖRE) (Kaynak: 30 Haziran 2025 www.tuik.gov.tr )</vt:lpstr>
      <vt:lpstr>PowerPoint Sunusu</vt:lpstr>
      <vt:lpstr>TÜRKİYE’NİN CARİ İŞLEMLER AÇIĞI (MİLYON $) (2012-2025)</vt:lpstr>
      <vt:lpstr>PowerPoint Sunusu</vt:lpstr>
      <vt:lpstr>TÜRKİYE ENERJİ İTHALATI (BİN $) (2012-2025)</vt:lpstr>
      <vt:lpstr>PowerPoint Sunusu</vt:lpstr>
      <vt:lpstr>PowerPoint Sunusu</vt:lpstr>
      <vt:lpstr>PowerPoint Sunusu</vt:lpstr>
      <vt:lpstr>PowerPoint Sunusu</vt:lpstr>
      <vt:lpstr>M3  PARA  ARZI</vt:lpstr>
      <vt:lpstr>NET HATA VE NOKSAN (BİN $) (2010-2025)</vt:lpstr>
      <vt:lpstr>PowerPoint Sunusu</vt:lpstr>
      <vt:lpstr>PowerPoint Sunusu</vt:lpstr>
      <vt:lpstr>PowerPoint Sunusu</vt:lpstr>
      <vt:lpstr>PowerPoint Sunusu</vt:lpstr>
      <vt:lpstr>PowerPoint Sunusu</vt:lpstr>
      <vt:lpstr>PowerPoint Sunusu</vt:lpstr>
      <vt:lpstr>TOPLAM  TL  MEVDUAT  GRAFİĞİ ( TL )                     ( 2010 – 2025 ) (KKM HARİÇ)</vt:lpstr>
      <vt:lpstr>TOPLAM MEVDUATLAR İÇİNDE  TL MEVDUATININ ORANI (%) (KKM DAHİL)</vt:lpstr>
      <vt:lpstr>PowerPoint Sunusu</vt:lpstr>
      <vt:lpstr>PowerPoint Sunusu</vt:lpstr>
      <vt:lpstr>TÜRKİYE TURİZM GELİRİ ( BİN $ ) (2015- 2025)</vt:lpstr>
      <vt:lpstr>PowerPoint Sunusu</vt:lpstr>
      <vt:lpstr>TÜRKİYE’ YE GELEN YABANCI TURİST SAYISI (KİŞİ) (2015- 2025)</vt:lpstr>
      <vt:lpstr>PowerPoint Sunusu</vt:lpstr>
      <vt:lpstr>REEL EFEKTİF DÖVİZ KURU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TÜRKİYE KREDİ RİSK PRİMİ (CDS)  HAFTALIK 2008-2025</vt:lpstr>
      <vt:lpstr>PowerPoint Sunusu</vt:lpstr>
      <vt:lpstr>KUR KORUMALI TL MEVDUAT HESABI  TOPLAM TUTAR (MİLYAR TL)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MERKEZ BANKASI NET REZERVİ (MİLYON $) 2010-2025</vt:lpstr>
      <vt:lpstr>PowerPoint Sunusu</vt:lpstr>
      <vt:lpstr>YURT İÇİ YAPILAN TOPLAM SWAP TUTARI (MİLYON $) (Kaynak: 27 MART 2024  www.tcmb.gov.tr )</vt:lpstr>
      <vt:lpstr>         YURT İÇİ YAPILAN TOPLAM SWAP TUTARI (MİLYON $) (Kaynak: 24 MAYIS 2024  www.tcmb.gov.tr ) </vt:lpstr>
      <vt:lpstr>YURT İÇİ YAPILAN TOPLAM SWAP TUTARI (MİLYON $) (Kaynak: 22 Ağustos 2024  www.tcmb.gov.tr ) </vt:lpstr>
      <vt:lpstr>YURT İÇİ YAPILAN TOPLAM SWAP TUTARI (MİLYON $) (Kaynak: 3 Temmuz 2025  www.tcmb.gov.tr ) </vt:lpstr>
      <vt:lpstr>YURT İÇİ YAPILAN TOPLAM SWAP TUTARI (MİLYON $) 2021-2025</vt:lpstr>
      <vt:lpstr>PowerPoint Sunusu</vt:lpstr>
      <vt:lpstr>YABANCILARIN DİBS VE HİSSE SENEDİ ALIŞ –SATIŞLARI (Kaynak: 11 Mayıs 2024 www.tcmb.gov.tr )</vt:lpstr>
      <vt:lpstr>YABANCILARIN DİBS VE HİSSE SENEDİ ALIŞ –SATIŞLARI (Kaynak: 7 Kasım 2024 www.tcmb.gov.tr )</vt:lpstr>
      <vt:lpstr>YABANCILARIN DİBS VE HİSSE SENEDİ ALIŞ –SATIŞLARI (Kaynak: 27 Mart 2025 www.tcmb.gov.tr )</vt:lpstr>
      <vt:lpstr>YABANCILARIN DİBS VE HİSSE SENEDİ ALIŞ –SATIŞLARI (Kaynak: 3 Temmuz 2025 www.tcmb.gov.tr )</vt:lpstr>
      <vt:lpstr>PowerPoint Sunusu</vt:lpstr>
      <vt:lpstr>PowerPoint Sunusu</vt:lpstr>
      <vt:lpstr>2. BÖLÜM   EKONOMİK ÖNGÖRÜLER  VE  İŞVERENLERE  TAVSİYELER  </vt:lpstr>
      <vt:lpstr> 2025-26  YILLARI  EKONOMİ VE PİYASA</vt:lpstr>
      <vt:lpstr>ABD YILLIK BÜYÜME ORANLARI TOPLAM BÜYÜME                            (2010-2025)</vt:lpstr>
      <vt:lpstr>EURO BÖLGESİ BÜYÜME ORANLARI YILLIK TOPLAM BÜYÜME  (2013-2025)</vt:lpstr>
      <vt:lpstr>PowerPoint Sunusu</vt:lpstr>
      <vt:lpstr>İHRACAT İLE İLGİLİ ÖNERİMİZ </vt:lpstr>
      <vt:lpstr>EKONOMİK SEYİR </vt:lpstr>
      <vt:lpstr>KONKORDATO AYLIK İLAN TABLOSU </vt:lpstr>
      <vt:lpstr>KONKORDATO AYLIK İLAN TABLOSU </vt:lpstr>
      <vt:lpstr>PowerPoint Sunusu</vt:lpstr>
      <vt:lpstr>KONKORDATO AYLIK İLAN GRAFİĞİ</vt:lpstr>
      <vt:lpstr> AYLIK  İFLAS  TABLOSU (Kaynak: 3 Temmuz 2025 )</vt:lpstr>
      <vt:lpstr>PowerPoint Sunusu</vt:lpstr>
      <vt:lpstr>KARŞILIKSIZ ÇEKLER (2022 YILI)  (Kaynak:www.tbb.org.tr )</vt:lpstr>
      <vt:lpstr>KARŞILIKSIZ ÇEKLER (2023 YILI) (Kaynak:www.tbb.org.tr )</vt:lpstr>
      <vt:lpstr>KARŞILIKSIZ ÇEKLER (2024 YILI) (Kaynak: 15 Ocak 2025 www.tbb.org.tr )</vt:lpstr>
      <vt:lpstr>KARŞILIKSIZ ÇEKLER (2025 YILI) (Kaynak: 20 Haziran 2025 www.tbb.org.tr )</vt:lpstr>
      <vt:lpstr>PowerPoint Sunusu</vt:lpstr>
      <vt:lpstr>PowerPoint Sunusu</vt:lpstr>
      <vt:lpstr>TÜRKİYE İMALAT SANAYİ PMI</vt:lpstr>
      <vt:lpstr>PowerPoint Sunusu</vt:lpstr>
      <vt:lpstr>TÜRKİYE İMALAT SANAYİ PMI</vt:lpstr>
      <vt:lpstr>PowerPoint Sunusu</vt:lpstr>
      <vt:lpstr>SANAYİ ÜRETİM ENDEKSİ TABLOSU 2013-2025</vt:lpstr>
      <vt:lpstr>PowerPoint Sunusu</vt:lpstr>
      <vt:lpstr>PowerPoint Sunusu</vt:lpstr>
      <vt:lpstr>PowerPoint Sunusu</vt:lpstr>
      <vt:lpstr>PowerPoint Sunusu</vt:lpstr>
      <vt:lpstr>TAKİPTEKİ ALACAKLAR - TÜKETİCİ KREDİLERİ VE BİREYSEL KREDİ KARTLARI (2014-2025)</vt:lpstr>
      <vt:lpstr>TAKİPTEKİ ALACAKLAR - KURUMSAL,  TİCARİ VE DİĞER KREDİLER (2014-2025)</vt:lpstr>
      <vt:lpstr>PowerPoint Sunusu</vt:lpstr>
      <vt:lpstr>EKONOMİK SEYİR </vt:lpstr>
      <vt:lpstr>PowerPoint Sunusu</vt:lpstr>
      <vt:lpstr>PowerPoint Sunusu</vt:lpstr>
      <vt:lpstr>EKONOMİK SEYİR  SENARYO  1</vt:lpstr>
      <vt:lpstr>PowerPoint Sunusu</vt:lpstr>
      <vt:lpstr>EKONOMİK SEYİR  SENARYO  2</vt:lpstr>
      <vt:lpstr>PowerPoint Sunusu</vt:lpstr>
      <vt:lpstr>EKONOMİK SEYİR  SENARYO  1</vt:lpstr>
      <vt:lpstr>TÜRKİYE EKONOMİSİ</vt:lpstr>
      <vt:lpstr>TÜRKİYE EKONOMİSİ</vt:lpstr>
      <vt:lpstr>TÜRKİYE EKONOMİSİ</vt:lpstr>
      <vt:lpstr>TÜRKİYE EKONOMİSİ</vt:lpstr>
      <vt:lpstr>PowerPoint Sunusu</vt:lpstr>
      <vt:lpstr> 2024 DOLAR/TL KURU SEYRİ</vt:lpstr>
      <vt:lpstr> 2024 EURO/TL KURU SEYRİ</vt:lpstr>
      <vt:lpstr>ÖNCEKİ… TAHMİNİ 2025 DOLAR/TL KURU SEYRİ</vt:lpstr>
      <vt:lpstr>REVİZE. TAHMİNİ 2025 DOLAR/TL KURU SEYRİ</vt:lpstr>
      <vt:lpstr>2025 EURO/TL KURU SEYRİ</vt:lpstr>
      <vt:lpstr> </vt:lpstr>
      <vt:lpstr>2024–26  OVP  YE GÖRE  DOLAR  TL  KURU</vt:lpstr>
      <vt:lpstr>2025 – 27  OVP YE GÖRE  DOLAR TL KURU</vt:lpstr>
      <vt:lpstr>PowerPoint Sunusu</vt:lpstr>
      <vt:lpstr>POLİTİKA FAİZİ GRAFİĞİ</vt:lpstr>
      <vt:lpstr>PowerPoint Sunusu</vt:lpstr>
      <vt:lpstr>PowerPoint Sunusu</vt:lpstr>
      <vt:lpstr>YILLIK ENFLASYON   ANNUAL  INFLATION (CPI)               ( 2000-2026)</vt:lpstr>
      <vt:lpstr>2025-27 OVP ’ YE GÖRE   ENFLASYON (TÜFE) YIL SONU KAPANIŞ</vt:lpstr>
      <vt:lpstr>PowerPoint Sunusu</vt:lpstr>
      <vt:lpstr>PowerPoint Sunusu</vt:lpstr>
      <vt:lpstr>8- TİCARİ KREDİ FAİZ ORANLARI 2007-2025  (BANKALARIN UYGULADIĞI  ORTALAMA AĞIRLIKLI FAİZ ORANI) (Kaynak: 3 Temmuz 2025 www.tcmb.gov.tr ) </vt:lpstr>
      <vt:lpstr>)</vt:lpstr>
      <vt:lpstr>PowerPoint Sunusu</vt:lpstr>
      <vt:lpstr>PowerPoint Sunusu</vt:lpstr>
      <vt:lpstr>PowerPoint Sunusu</vt:lpstr>
      <vt:lpstr>PowerPoint Sunusu</vt:lpstr>
      <vt:lpstr>PowerPoint Sunusu</vt:lpstr>
      <vt:lpstr>PowerPoint Sunusu</vt:lpstr>
      <vt:lpstr>PowerPoint Sunusu</vt:lpstr>
      <vt:lpstr>TLREF  TÜRK LİRASI GECELİK FAİZ ORANLARI(GÜNLÜK) 2018-2025 YILI </vt:lpstr>
      <vt:lpstr>PowerPoint Sunusu</vt:lpstr>
      <vt:lpstr>PowerPoint Sunusu</vt:lpstr>
      <vt:lpstr>PowerPoint Sunusu</vt:lpstr>
      <vt:lpstr>PowerPoint Sunusu</vt:lpstr>
      <vt:lpstr>PowerPoint Sunusu</vt:lpstr>
      <vt:lpstr>PowerPoint Sunusu</vt:lpstr>
      <vt:lpstr>TC. MERKEZ BANKASI  KONUT FİYAT ENDEKSİ</vt:lpstr>
      <vt:lpstr>PowerPoint Sunusu</vt:lpstr>
      <vt:lpstr>PowerPoint Sunusu</vt:lpstr>
      <vt:lpstr>PowerPoint Sunusu</vt:lpstr>
      <vt:lpstr>PowerPoint Sunusu</vt:lpstr>
      <vt:lpstr>PowerPoint Sunusu</vt:lpstr>
      <vt:lpstr>PowerPoint Sunusu</vt:lpstr>
      <vt:lpstr>PowerPoint Sunusu</vt:lpstr>
      <vt:lpstr>BORSA  ENDEKSİ - BİST  100 - TL</vt:lpstr>
      <vt:lpstr>BORSA  ENDEKSİ - BİST  100 - USD</vt:lpstr>
      <vt:lpstr>BORSA  ENDEKSİ - BİST  100 - USD</vt:lpstr>
      <vt:lpstr>  KISA VE ORTA VADEDE    EURO/DOLAR PARİTESİ  BRENT PETROL FİYATI  DOĞALGAZ FİYATI ONS ALTIN FİYATI  GRAM ALTIN FİYATI  ÖNGÖRÜLERİMİZ   </vt:lpstr>
      <vt:lpstr>PowerPoint Sunusu</vt:lpstr>
      <vt:lpstr>EURO/DOLAR PARİTESİ (AYLIK)</vt:lpstr>
      <vt:lpstr>KISA  VE  ORTA  VADEDE   EURO/DOLAR  PARİTESİ  BEKLENTİMİZ</vt:lpstr>
      <vt:lpstr>PowerPoint Sunusu</vt:lpstr>
      <vt:lpstr>BRENT PETROL GRAFİĞİ</vt:lpstr>
      <vt:lpstr>KISA, ORTA VE UZUN VADEDE  PETROL FİYATLARI BEKLENTİMİZ</vt:lpstr>
      <vt:lpstr>PowerPoint Sunusu</vt:lpstr>
      <vt:lpstr>ONS ALTIN GRAFİĞİ</vt:lpstr>
      <vt:lpstr>ONS ALTIN GRAFİĞİ </vt:lpstr>
      <vt:lpstr>ONS ALTIN GRAFİĞİ </vt:lpstr>
      <vt:lpstr>ONS ALTIN GRAFİĞİ </vt:lpstr>
      <vt:lpstr>KISA VE ORTA VADEDE ONS  ALTIN BEKLENTİMİZ</vt:lpstr>
      <vt:lpstr>GRAM ALTIN GRAFİĞİ</vt:lpstr>
      <vt:lpstr>KISA  VE  ORTA VADEDE  GRAM ALTIN BEKLENTİMİZ</vt:lpstr>
      <vt:lpstr>PowerPoint Sunusu</vt:lpstr>
      <vt:lpstr>PowerPoint Sunusu</vt:lpstr>
      <vt:lpstr>2025 YILI VARLIKLARIN AYLIK ARTIŞ ORANLARI (%)</vt:lpstr>
      <vt:lpstr>PowerPoint Sunusu</vt:lpstr>
      <vt:lpstr>PowerPoint Sunusu</vt:lpstr>
      <vt:lpstr>18. LONDRA METAL ENDEKSİ  (GÜNLÜK)  (Bakır, Alüminyum, Çinko, Kurşun, Kalay, Nikel) (Kaynak: 13 Mayıs 2025 www.investing.com )</vt:lpstr>
      <vt:lpstr>19. LONDRA METAL ENDEKSİ  (GÜNLÜK)  (Bakır, Alüminyum, Çinko, Kurşun, Kalay, Nikel) (Kaynak: 3 Temmuz 2025 www.investing.com )</vt:lpstr>
      <vt:lpstr> LONDRA METAL ENDEKSİ (HAFTALIK)  (Bakır, Alüminyum, Çinko, Kurşun, Kalay, Nikel) 2001-2025 YILLARI ORTALAMASI 3.000’DİR</vt:lpstr>
      <vt:lpstr>PowerPoint Sunusu</vt:lpstr>
      <vt:lpstr>21. BAKIR FİYAT TABLOSU (Kaynak: : 29 Mayıs 2025  www.investing.com )</vt:lpstr>
      <vt:lpstr>22. BAKIR FİYAT TABLOSU (Kaynak: : 3 Temmuz 2025  www.investing.com )</vt:lpstr>
      <vt:lpstr>BAKIR LİBRE FİYATI($)</vt:lpstr>
      <vt:lpstr>BAKIR FİYATI</vt:lpstr>
      <vt:lpstr>PowerPoint Sunusu</vt:lpstr>
      <vt:lpstr>BAKIR  FİYATI</vt:lpstr>
      <vt:lpstr>PowerPoint Sunusu</vt:lpstr>
      <vt:lpstr>9. ALÜMİNYUM FİYAT TABLOSU (Kaynak: : 22 Mart 2025  www.investing.com )</vt:lpstr>
      <vt:lpstr>10. ALÜMİNYUM FİYAT TABLOSU (Kaynak: : 21 Mayıs 2025  www.investing.com )</vt:lpstr>
      <vt:lpstr>11. ALÜMİNYUM FİYAT TABLOSU (Kaynak: : 3 Temmuz 2025  www.investing.com )</vt:lpstr>
      <vt:lpstr>ALÜMİNYUM FİYATI($)</vt:lpstr>
      <vt:lpstr>PowerPoint Sunusu</vt:lpstr>
      <vt:lpstr>39. ÇİNKO FİYATLARI (ABD Doları/Ton) (GÜNLÜK) (Kaynak: : 3 Temmuz 2025 (www.investing.com )</vt:lpstr>
      <vt:lpstr>ÇİNKO FİYATLARI (ABD Doları/Ton)  (HAFTALIK)  2005-2025</vt:lpstr>
      <vt:lpstr>SANAYİ METALLERİ  İLE  İLGİLİ  ÖNGÖRÜMÜZ</vt:lpstr>
      <vt:lpstr>DOW JONES ABD                                      DEMİR ÇELİK ENDEKSİ</vt:lpstr>
      <vt:lpstr>20. DEMİR-ÇELİK ENDEKSİ  (GÜNLÜK)  (Kaynak: 28 Mart 2025 www.investing.com )</vt:lpstr>
      <vt:lpstr>20. DEMİR-ÇELİK ENDEKSİ  (GÜNLÜK)  (Kaynak: 3 Temmuz 2025 www.investing.com )</vt:lpstr>
      <vt:lpstr>DEMİR-ÇELİK ENDEKSİ  (HAFTALIK)  2002-2024 YILLARI ORTALAMASI 400 DÜR</vt:lpstr>
      <vt:lpstr>DEMİR-ÇELİK ENDEKSİ  (GÜNLÜK)  2023-2025</vt:lpstr>
      <vt:lpstr>PowerPoint Sunusu</vt:lpstr>
      <vt:lpstr>PowerPoint Sunusu</vt:lpstr>
      <vt:lpstr>PowerPoint Sunusu</vt:lpstr>
      <vt:lpstr>PowerPoint Sunusu</vt:lpstr>
      <vt:lpstr>PowerPoint Sunusu</vt:lpstr>
      <vt:lpstr>KISA  VE  ORTA  VADEDE   EURO/DOLAR  PARİTESİ  BEKLENTİMİZ</vt:lpstr>
      <vt:lpstr>NET ASGARİ ÜCRET (TL ve $)</vt:lpstr>
      <vt:lpstr>NET ASGARİ ÜCRET (DOLAR $)</vt:lpstr>
      <vt:lpstr>SATIN ALMA GÜCÜNE GÖRE ASGARİ ÜCRET </vt:lpstr>
      <vt:lpstr>HİNDİSTAN-ORTADOĞU-AVRUPA EKONOMİK KORİDORU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POLİTİK EKONOMİ RAPOR</dc:title>
  <dc:creator>Samsung</dc:creator>
  <cp:lastModifiedBy>hikmet tanriverdi</cp:lastModifiedBy>
  <cp:revision>19793</cp:revision>
  <dcterms:created xsi:type="dcterms:W3CDTF">2014-05-06T06:08:59Z</dcterms:created>
  <dcterms:modified xsi:type="dcterms:W3CDTF">2025-11-05T10:11:21Z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0x010100D0EC66AAB9BAA245963B249373199B65</vt:lpwstr>
  </property>
</Properties>
</file>